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  <p:sldId id="274" r:id="rId19"/>
    <p:sldId id="273" r:id="rId20"/>
    <p:sldId id="31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56-E49A-4843-8C14-16434801F306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76A99-B1AB-4FAC-A361-CB3A1DA5E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76A99-B1AB-4FAC-A361-CB3A1DA5E2C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6560234" cy="1752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dirty="0" smtClean="0"/>
              <a:t>Guided by:                                                   Presented by:</a:t>
            </a:r>
          </a:p>
          <a:p>
            <a:pPr algn="just">
              <a:lnSpc>
                <a:spcPct val="170000"/>
              </a:lnSpc>
            </a:pPr>
            <a:r>
              <a:rPr lang="en-IN" dirty="0" err="1" smtClean="0"/>
              <a:t>Dr.P.Suresh</a:t>
            </a:r>
            <a:r>
              <a:rPr lang="en-IN" dirty="0" smtClean="0"/>
              <a:t>,                                                  </a:t>
            </a:r>
            <a:r>
              <a:rPr lang="en-IN" dirty="0" err="1" smtClean="0"/>
              <a:t>Dr.K.Latha</a:t>
            </a:r>
            <a:r>
              <a:rPr lang="en-IN" dirty="0" smtClean="0"/>
              <a:t>, </a:t>
            </a:r>
          </a:p>
          <a:p>
            <a:pPr algn="just">
              <a:lnSpc>
                <a:spcPct val="170000"/>
              </a:lnSpc>
            </a:pPr>
            <a:r>
              <a:rPr lang="en-IN" dirty="0" smtClean="0"/>
              <a:t>PROF &amp; HOD,                                               PG STUDENT,</a:t>
            </a:r>
          </a:p>
          <a:p>
            <a:pPr algn="just">
              <a:lnSpc>
                <a:spcPct val="170000"/>
              </a:lnSpc>
            </a:pPr>
            <a:r>
              <a:rPr lang="en-IN" dirty="0" smtClean="0"/>
              <a:t>DEPARTMENT OF PERIODONTICS.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nucleocapsid</a:t>
            </a:r>
            <a:r>
              <a:rPr lang="en-US" dirty="0" smtClean="0"/>
              <a:t> protein also interacts with the nsp3 and M proteins.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The M protein is one of the most abundant and well-conserved proteins in the </a:t>
            </a:r>
            <a:r>
              <a:rPr lang="en-US" dirty="0" err="1" smtClean="0"/>
              <a:t>virion</a:t>
            </a:r>
            <a:r>
              <a:rPr lang="en-US" dirty="0" smtClean="0"/>
              <a:t> structure. 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This protein promotes the assembly and budding of viral particles through interaction with N and accessory proteins 3a and 7a.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The E protein is the smallest component in the SARS-CoV-2 structure that facilitates the production, maturation and release of </a:t>
            </a:r>
            <a:r>
              <a:rPr lang="en-US" dirty="0" err="1" smtClean="0"/>
              <a:t>virions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The most complex component of the 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 genome is the receptor-binding domain (RBD) in the spike protein.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Six RBD amino acids are necessary for attaching to the ACE2 receptor and hosting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-like 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According to multiple sequence alignment, they are Y442, L472, N479, D480, T487 and Y4911 in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, and L455, F486, Q493, S494, N501 and Y505 in SARSCoV-2.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Therefore, SARS-CoV-2 and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vary with respect to five of these six residues.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The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strain genome sequences derived from humans were very close to those in bats.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The ACE2 protein is found in many mammalian body tissues, primarily in the lungs, kidneys, gastrointestinal tract, heart, liver and blood vessels. </a:t>
            </a:r>
          </a:p>
          <a:p>
            <a:pPr algn="just">
              <a:lnSpc>
                <a:spcPct val="160000"/>
              </a:lnSpc>
            </a:pPr>
            <a:endParaRPr lang="en-US" sz="2000" dirty="0" smtClean="0"/>
          </a:p>
          <a:p>
            <a:pPr algn="just">
              <a:lnSpc>
                <a:spcPct val="16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ACE2 receptors are vital elements in regulating the </a:t>
            </a:r>
            <a:r>
              <a:rPr lang="en-US" sz="2000" dirty="0" err="1" smtClean="0"/>
              <a:t>renin-angiotensin-aldosterone</a:t>
            </a:r>
            <a:r>
              <a:rPr lang="en-US" sz="2000" dirty="0" smtClean="0"/>
              <a:t> system pathway.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Based on structural experiments and biochemical studies, SARS-CoV-2 appears to have an RBD that strongly binds to ACE2 receptors of humans, cats, ferrets and other organisms with the homologous receptors.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The genome sequencing of SARS-CoV-2 in January 2020 was shown to be 96% identical to the bat 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 (</a:t>
            </a:r>
            <a:r>
              <a:rPr lang="en-US" sz="2000" dirty="0" err="1" smtClean="0"/>
              <a:t>BatCoV</a:t>
            </a:r>
            <a:r>
              <a:rPr lang="en-US" sz="2000" dirty="0" smtClean="0"/>
              <a:t>) RaTG13 genome and 80% identical to the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genome.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However, significant differences exist. For example, the protein 8a sequence in the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genome is absent in the 2019-nCoV, and the protein 8b sequence of SARS-CoV-2 is 37 amino acids longer than that in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RNA viruses have a higher mutational load as a result of shorter replication </a:t>
            </a:r>
            <a:r>
              <a:rPr lang="en-US" sz="2000" dirty="0" smtClean="0"/>
              <a:t>times. 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Based on comparative genomic studies between SARSCoV-2 and SARS-like 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, there are 380 amino acid substitutions in the </a:t>
            </a:r>
            <a:r>
              <a:rPr lang="en-US" sz="2000" dirty="0" err="1" smtClean="0"/>
              <a:t>nsps</a:t>
            </a:r>
            <a:r>
              <a:rPr lang="en-US" sz="2000" dirty="0" smtClean="0"/>
              <a:t> genes and 27 mutations in genes encoding the spike protein S of SARS-CoV-2.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These variations might explain the different behavioral patterns of SARS-CoV-2 compared to SARS-</a:t>
            </a:r>
            <a:r>
              <a:rPr lang="en-US" sz="2000" dirty="0" err="1" smtClean="0"/>
              <a:t>CoVs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example, the primary N501 T mutation in the Spike protein of SARS-CoV-2 could have significantly increased its binding affinity to ACE2.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3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85343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INTRODUCTION</a:t>
            </a:r>
          </a:p>
          <a:p>
            <a:pPr algn="just"/>
            <a:r>
              <a:rPr lang="en-IN" dirty="0" smtClean="0"/>
              <a:t>GENOME OF </a:t>
            </a:r>
            <a:r>
              <a:rPr lang="en-IN" dirty="0" err="1" smtClean="0"/>
              <a:t>CoV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REPLICATION CYCLE</a:t>
            </a:r>
          </a:p>
          <a:p>
            <a:pPr algn="just"/>
            <a:r>
              <a:rPr lang="en-IN" dirty="0" smtClean="0"/>
              <a:t>DIAGNOSTIC CRITERIA</a:t>
            </a:r>
          </a:p>
          <a:p>
            <a:pPr algn="just"/>
            <a:r>
              <a:rPr lang="en-IN" dirty="0" smtClean="0"/>
              <a:t>AIM</a:t>
            </a:r>
          </a:p>
          <a:p>
            <a:pPr algn="just"/>
            <a:r>
              <a:rPr lang="en-IN" dirty="0" smtClean="0"/>
              <a:t>METHOD</a:t>
            </a:r>
          </a:p>
          <a:p>
            <a:pPr algn="just"/>
            <a:r>
              <a:rPr lang="en-IN" dirty="0" smtClean="0"/>
              <a:t>STUDY DESIGN</a:t>
            </a:r>
          </a:p>
          <a:p>
            <a:pPr algn="just"/>
            <a:r>
              <a:rPr lang="en-IN" dirty="0" smtClean="0"/>
              <a:t>SAMPLE SIZE CALCULATION &amp; DATA ANALYSIS</a:t>
            </a:r>
          </a:p>
          <a:p>
            <a:pPr algn="just"/>
            <a:r>
              <a:rPr lang="en-IN" dirty="0" smtClean="0"/>
              <a:t>RESULTS</a:t>
            </a:r>
          </a:p>
          <a:p>
            <a:pPr algn="just"/>
            <a:r>
              <a:rPr lang="en-IN" dirty="0" smtClean="0"/>
              <a:t>DISCUSSION</a:t>
            </a:r>
          </a:p>
          <a:p>
            <a:pPr algn="just"/>
            <a:r>
              <a:rPr lang="en-IN" dirty="0" smtClean="0"/>
              <a:t>CONCLUSION</a:t>
            </a:r>
          </a:p>
          <a:p>
            <a:pPr algn="just"/>
            <a:r>
              <a:rPr lang="en-IN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COVID-19 is associated with an exacerbated inflammatory response that can result in fatal outcomes. Systemic inflammation is also a main characteristic of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. Therefore, </a:t>
            </a:r>
            <a:r>
              <a:rPr lang="en-US" sz="2000" dirty="0" smtClean="0"/>
              <a:t>they </a:t>
            </a:r>
            <a:r>
              <a:rPr lang="en-US" sz="2000" dirty="0" smtClean="0"/>
              <a:t>investigated the association of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with COVID-19 complications.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dirty="0" smtClean="0"/>
              <a:t>STUDY POPULATION: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Patients diagnosed with COVID-19 were selected from the national electronic health records at of </a:t>
            </a:r>
            <a:r>
              <a:rPr lang="en-US" dirty="0" err="1" smtClean="0"/>
              <a:t>Hamad</a:t>
            </a:r>
            <a:r>
              <a:rPr lang="en-US" dirty="0" smtClean="0"/>
              <a:t> Medical Corporation (HMC) in the State of Qatar.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This corporation provides public health and dental coverage to the entire country and includes 14 hospitals holding approximately 85% of its hospital bed capacity.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HMC has a single electronic health record system (Cerner, Kansas City, USA), in which each patient  retains a unique hospital identification number for both the medical and dental records.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Every patient with confirmed COVID-19 diagnosis according to the WHO interim guidelines (WHO, 2020a) and two subsequent positive PCR test for SARS-CoV-2 were included from 27 February 2020, the first date of a recorded COVID-19 diagnosis in Qatar, until 31 July 2020, 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INCLUSION CRITERIA: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Adults (≥18 years old) discharged or deceased due to COVID-19 before the study end-date (31 August   2020), and with active dental records at </a:t>
            </a:r>
            <a:r>
              <a:rPr lang="en-US" dirty="0" err="1" smtClean="0"/>
              <a:t>Hamad</a:t>
            </a:r>
            <a:r>
              <a:rPr lang="en-US" dirty="0" smtClean="0"/>
              <a:t> Dental Services (HMC), with at least one dental appointment during the year preceding the Pandemic (March 2019 to March 2020).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EXCLUSION CRITERIA: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Patients with no dental radiographs in the records were excluded because the presence of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could not be objectively confirmed. Also, patients under the age of 18 were excluded because they are unlikely to develop neither COVID-19 complications nor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STUDY DESIGN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This case–control study of COVID-19 outcomes assessing periodontal status as exposure was approved by the Institutional Review Board of </a:t>
            </a:r>
            <a:r>
              <a:rPr lang="en-US" sz="2000" dirty="0" err="1" smtClean="0"/>
              <a:t>Hamad</a:t>
            </a:r>
            <a:r>
              <a:rPr lang="en-US" sz="2000" dirty="0" smtClean="0"/>
              <a:t> Medical Corporation with a waiver of informed consent under a pandemic response framework adopted by the institution.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Cases were defined as patients with registered COVID-19 complications in their records including death, ICU admissions or need of assisted ventilation due to COVID-19.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Controls were defined as COVID patients discharged without major complications.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No matching for controls was performed as all controls were included for analysis.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Our main exposure variable (</a:t>
            </a:r>
            <a:r>
              <a:rPr lang="en-US" dirty="0" err="1" smtClean="0"/>
              <a:t>periodontitis</a:t>
            </a:r>
            <a:r>
              <a:rPr lang="en-US" dirty="0" smtClean="0"/>
              <a:t>) and covariates (e.g. demographics, medical conditions), and outcomes of COVID-19 were extracted from the electronic health records at the Business Intelligence Center of </a:t>
            </a:r>
            <a:r>
              <a:rPr lang="en-US" dirty="0" err="1" smtClean="0"/>
              <a:t>Hamad</a:t>
            </a:r>
            <a:r>
              <a:rPr lang="en-US" dirty="0" smtClean="0"/>
              <a:t> Medical Corporation.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The periodontal status was studied from posterior bitewings and panoramic radiographs in the patient's electronic records, using the XELIS Dental 1.0, Dental 3D INFINITT PACS® software. 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/>
              <a:t>Interdental</a:t>
            </a:r>
            <a:r>
              <a:rPr lang="en-US" dirty="0" smtClean="0"/>
              <a:t> bone loss was measured in the posterior sextants using as reference the cement-enamel junction (CEJ) and the total length of the root.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The percentage of bone loss was obtained from the most affected tooth using the criteria from the recent classification of periodontal and </a:t>
            </a:r>
            <a:r>
              <a:rPr lang="en-US" dirty="0" err="1" smtClean="0"/>
              <a:t>peri</a:t>
            </a:r>
            <a:r>
              <a:rPr lang="en-US" dirty="0" smtClean="0"/>
              <a:t>-implant diseases (</a:t>
            </a:r>
            <a:r>
              <a:rPr lang="en-US" dirty="0" err="1" smtClean="0"/>
              <a:t>Jepsen</a:t>
            </a:r>
            <a:r>
              <a:rPr lang="en-US" dirty="0" smtClean="0"/>
              <a:t> et al., 2018).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When both bitewings and OPGs were available, the image with higher percentage of bone loss was selected.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Periodontitis was defined when bone loss was detected at two or more non-adjacent teeth, after excluding local factors related to periodontal-endodontic lesions, cracked and fractured roots, caries, restorative factors and impacted third molars. </a:t>
            </a:r>
          </a:p>
          <a:p>
            <a:pPr algn="just">
              <a:lnSpc>
                <a:spcPct val="16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In light of the low sensitivity of panoramic and/or bite wing radiographs for slight bone </a:t>
            </a:r>
            <a:r>
              <a:rPr lang="en-US" dirty="0" err="1" smtClean="0"/>
              <a:t>crestal</a:t>
            </a:r>
            <a:r>
              <a:rPr lang="en-US" dirty="0" smtClean="0"/>
              <a:t> changes (</a:t>
            </a:r>
            <a:r>
              <a:rPr lang="en-US" dirty="0" err="1" smtClean="0"/>
              <a:t>Hellen-Halme</a:t>
            </a:r>
            <a:r>
              <a:rPr lang="en-US" dirty="0" smtClean="0"/>
              <a:t> et al., 2020), patients were categorized as follows (</a:t>
            </a:r>
            <a:r>
              <a:rPr lang="en-US" dirty="0" err="1" smtClean="0"/>
              <a:t>Tonetti</a:t>
            </a:r>
            <a:r>
              <a:rPr lang="en-US" dirty="0" smtClean="0"/>
              <a:t> et al., 2018):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dirty="0" smtClean="0"/>
              <a:t>• </a:t>
            </a:r>
            <a:r>
              <a:rPr lang="en-US" dirty="0" err="1" smtClean="0"/>
              <a:t>Periodontally</a:t>
            </a:r>
            <a:r>
              <a:rPr lang="en-US" dirty="0" smtClean="0"/>
              <a:t> healthy or initial </a:t>
            </a:r>
            <a:r>
              <a:rPr lang="en-US" dirty="0" err="1" smtClean="0"/>
              <a:t>periodontitis</a:t>
            </a:r>
            <a:r>
              <a:rPr lang="en-US" dirty="0" smtClean="0"/>
              <a:t> (Stages 0–1): Bone loss less than the coronal third of the root length (15%) in OPGs, or ≤2 mm in bitewing radiographs. 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dirty="0" smtClean="0"/>
              <a:t>• Periodontitis (Stages 2–4): Bone loss more than the coronal third of the root length (&gt;15%) in OPGs, or &gt;2 mm in bitewing radiographs.</a:t>
            </a: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Each radiograph was assessed by two blinded investigators (N.M., H.D.).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case of discrepancy, a third blinded investigator (K.S.) reviewed the radiographs, and the majority diagnosis was considered.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Investigators (N.M. H.D., K.S. and M.S.) were calibrated before the study reaching a kappa index of 90%.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In December 2019, a novel 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 (</a:t>
            </a:r>
            <a:r>
              <a:rPr lang="en-US" sz="2000" dirty="0" err="1" smtClean="0"/>
              <a:t>nCoV</a:t>
            </a:r>
            <a:r>
              <a:rPr lang="en-US" sz="2000" dirty="0" smtClean="0"/>
              <a:t>) termed “SARS-CoV2”, announced by the World Health Organization (WHO) as being responsible for the outbreak of COVID-19, was reported.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 The incidence of the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(Severe Acute </a:t>
            </a:r>
            <a:r>
              <a:rPr lang="en-US" sz="2000" dirty="0" err="1" smtClean="0"/>
              <a:t>Respiratory</a:t>
            </a:r>
            <a:r>
              <a:rPr lang="en-US" sz="2000" dirty="0" smtClean="0"/>
              <a:t> Syndrome-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) in 2002 and 2003 and the MERS-</a:t>
            </a:r>
            <a:r>
              <a:rPr lang="en-US" sz="2000" dirty="0" err="1" smtClean="0"/>
              <a:t>CoV</a:t>
            </a:r>
            <a:r>
              <a:rPr lang="en-US" sz="2000" dirty="0" smtClean="0"/>
              <a:t> (Middle East Respiratory Syndrome-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) in 2012 showed the potential for the transmission of newly emerging </a:t>
            </a:r>
            <a:r>
              <a:rPr lang="en-US" sz="2000" dirty="0" err="1" smtClean="0"/>
              <a:t>CoVs</a:t>
            </a:r>
            <a:r>
              <a:rPr lang="en-US" sz="2000" dirty="0" smtClean="0"/>
              <a:t> from animal to human and person to person.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/>
              <a:t>They</a:t>
            </a:r>
            <a:r>
              <a:rPr lang="en-US" sz="1600" dirty="0" smtClean="0"/>
              <a:t> </a:t>
            </a:r>
            <a:r>
              <a:rPr lang="en-US" sz="1600" dirty="0" smtClean="0"/>
              <a:t>also obtained information on demographic (sex and age) and other relevant risk factors associated with COVID-19 complications, such as body mass index (BMI, kg/m2 ), smoking habits, asthma, other chronic respiratory disease, chronic heart disease, diabetes, dermatitis, chronic liver disease, common autoimmune diseases (rheumatoid arthritis, systemic lupus </a:t>
            </a:r>
            <a:r>
              <a:rPr lang="en-US" sz="1600" dirty="0" err="1" smtClean="0"/>
              <a:t>erythematosus</a:t>
            </a:r>
            <a:r>
              <a:rPr lang="en-US" sz="1600" dirty="0" smtClean="0"/>
              <a:t> or psoriasis), solid organ transplant, peptic ulcer, immunosuppressive conditions, cancer, chronic kidney disease, hypertension, </a:t>
            </a:r>
            <a:r>
              <a:rPr lang="en-US" sz="1600" dirty="0" err="1" smtClean="0"/>
              <a:t>cerebrovascular</a:t>
            </a:r>
            <a:r>
              <a:rPr lang="en-US" sz="1600" dirty="0" smtClean="0"/>
              <a:t> accident, peptic ulcer and deep vein thrombosis.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These conditions were determined by the presence of at least one ICD-10 code related to the above conditions in the patients record prior to the onset of the pandemic.</a:t>
            </a:r>
          </a:p>
          <a:p>
            <a:pPr algn="just">
              <a:lnSpc>
                <a:spcPct val="17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BMI was categorized as overweight/obese (BMI ≥ 25) and adequate/underweight (BMI &lt; 25), smoking was categorized as current/ past, and never smokers, and diabetes as present or absent.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For the other chronic conditions, </a:t>
            </a:r>
            <a:r>
              <a:rPr lang="en-US" sz="2000" dirty="0" smtClean="0"/>
              <a:t>are</a:t>
            </a:r>
            <a:r>
              <a:rPr lang="en-US" sz="2000" dirty="0" smtClean="0"/>
              <a:t> </a:t>
            </a:r>
            <a:r>
              <a:rPr lang="en-US" sz="2000" dirty="0" smtClean="0"/>
              <a:t>created a variable “</a:t>
            </a:r>
            <a:r>
              <a:rPr lang="en-US" sz="2000" dirty="0" err="1" smtClean="0"/>
              <a:t>comorbidity</a:t>
            </a:r>
            <a:r>
              <a:rPr lang="en-US" sz="2000" dirty="0" smtClean="0"/>
              <a:t>” by computing the presence of each of the above condition. The values of this variable ranged from 0 to 7; we further categorized the variable according to number of </a:t>
            </a:r>
            <a:r>
              <a:rPr lang="en-US" sz="2000" dirty="0" err="1" smtClean="0"/>
              <a:t>comorbidity</a:t>
            </a:r>
            <a:r>
              <a:rPr lang="en-US" sz="2000" dirty="0" smtClean="0"/>
              <a:t> into 0, 1, and ≥2 because of low numbers in some of the categories.</a:t>
            </a: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Blood parameters relevant to the course of the disease such as concentrations of D-</a:t>
            </a:r>
            <a:r>
              <a:rPr lang="en-US" sz="2000" dirty="0" err="1" smtClean="0"/>
              <a:t>Dimer</a:t>
            </a:r>
            <a:r>
              <a:rPr lang="en-US" sz="2000" dirty="0" smtClean="0"/>
              <a:t>, CRP, HbA1c, Vitamin D, white blood cells (WBC) and lymphocytes were also collected from the electronic records.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Both the initial parameters measured upon diagnosis as well as the latest parameters measured prior to discharge were collected.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Sample size calculation and data analysis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 priori sample size calculation for logistic regression was used to determine the target sample size.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For a minimum of four predictors, an expected R of 0.3, and a significance level set at α=0.05, a minimum sample size of n = 320 was determined to be needed to achieve an 80% power.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The association between </a:t>
            </a:r>
            <a:r>
              <a:rPr lang="en-US" dirty="0" err="1" smtClean="0"/>
              <a:t>periodontitis</a:t>
            </a:r>
            <a:r>
              <a:rPr lang="en-US" dirty="0" smtClean="0"/>
              <a:t> and COVID-19 severity was </a:t>
            </a:r>
            <a:r>
              <a:rPr lang="en-US" dirty="0" err="1" smtClean="0"/>
              <a:t>analysed</a:t>
            </a:r>
            <a:r>
              <a:rPr lang="en-US" dirty="0" smtClean="0"/>
              <a:t> using logistic regression and data were reported as odds ratios (OR) and 95% confidence intervals (CIs).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All models were adjusted for possible confounders including age, sex, smoking, BMI, diabetes and </a:t>
            </a:r>
            <a:r>
              <a:rPr lang="en-US" dirty="0" err="1" smtClean="0"/>
              <a:t>comorbidities</a:t>
            </a:r>
            <a:r>
              <a:rPr lang="en-US" dirty="0" smtClean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While age was used as a continuous variable, the remaining variables were categorical or binary variables.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Additional sensitivity analyses were preformed by stratifying the data according to age groups, diabetes and smoking.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Laboratory values were assessed for normality and compared between groups using Mann and Whitney test.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Statistical analyses were done using SPSS, version 20.0.</a:t>
            </a:r>
          </a:p>
          <a:p>
            <a:pPr algn="just"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From the 1076 patients identified with COVID-19 diagnosis and active dental records, 443 were excluded due to either lack of dental radiographs or relevant medical information.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Furthermore, 65 patients were excluded for being &lt;18 yrs of age.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A total of 568 COVID-19-positive patients were included for the analysis. </a:t>
            </a:r>
          </a:p>
          <a:p>
            <a:pPr algn="just">
              <a:lnSpc>
                <a:spcPct val="160000"/>
              </a:lnSpc>
            </a:pPr>
            <a:r>
              <a:rPr lang="en-IN" sz="2000" dirty="0" smtClean="0"/>
              <a:t>Among these, 40 experienced COVID complications (cases) &amp; 528 were discharged without any complications (controls).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38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Table 1 displays the frequency distribution of the selected </a:t>
            </a:r>
            <a:r>
              <a:rPr lang="en-US" sz="2000" dirty="0" err="1" smtClean="0"/>
              <a:t>characteristics</a:t>
            </a:r>
            <a:r>
              <a:rPr lang="en-US" sz="2000" dirty="0" smtClean="0"/>
              <a:t> the study population.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There was an equal sex distribution among COVID 19 patients with and without complications.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As expected, patients with COVID-19 complications were older (mean 53.5 </a:t>
            </a:r>
            <a:r>
              <a:rPr lang="en-US" sz="2000" dirty="0" err="1" smtClean="0"/>
              <a:t>vs</a:t>
            </a:r>
            <a:r>
              <a:rPr lang="en-US" sz="2000" dirty="0" smtClean="0"/>
              <a:t> 41.5) and had more </a:t>
            </a:r>
            <a:r>
              <a:rPr lang="en-US" sz="2000" dirty="0" err="1" smtClean="0"/>
              <a:t>comorbidities</a:t>
            </a:r>
            <a:r>
              <a:rPr lang="en-US" sz="2000" dirty="0" smtClean="0"/>
              <a:t> than those without any complication.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Similarly, more than 80% of all patients who had COVID-19 complications had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compared to only 43% of those without COVID-19 complications.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Table 2 reports the association between COVID-19 severity, and the laboratory biomarker data studied.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total of 197 patients had laboratory records for HbA1c, 177 for </a:t>
            </a:r>
            <a:r>
              <a:rPr lang="en-US" sz="2000" dirty="0" err="1" smtClean="0"/>
              <a:t>Vit</a:t>
            </a:r>
            <a:r>
              <a:rPr lang="en-US" sz="2000" dirty="0" smtClean="0"/>
              <a:t>-D, 96 for D-</a:t>
            </a:r>
            <a:r>
              <a:rPr lang="en-US" sz="2000" dirty="0" err="1" smtClean="0"/>
              <a:t>Dimer</a:t>
            </a:r>
            <a:r>
              <a:rPr lang="en-US" sz="2000" dirty="0" smtClean="0"/>
              <a:t>, 394 for lymphocytes, 397 for WBC and 310 for CRP.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Assessment of the latest laboratory records revealed that the concentrations of D-</a:t>
            </a:r>
            <a:r>
              <a:rPr lang="en-US" sz="2000" dirty="0" err="1" smtClean="0"/>
              <a:t>dimer</a:t>
            </a:r>
            <a:r>
              <a:rPr lang="en-US" sz="2000" dirty="0" smtClean="0"/>
              <a:t>, WBC and CRP were significantly higher in COVID-19-deceased patients when compared with surviving patients.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 In total, seven human 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 (</a:t>
            </a:r>
            <a:r>
              <a:rPr lang="en-US" sz="2000" dirty="0" err="1" smtClean="0"/>
              <a:t>HCoVs</a:t>
            </a:r>
            <a:r>
              <a:rPr lang="en-US" sz="2000" dirty="0" smtClean="0"/>
              <a:t>) have now been discovered, including HCoV229E, HCoV-OC43, HCoV-NL63, HKU1,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, MERS-</a:t>
            </a:r>
            <a:r>
              <a:rPr lang="en-US" sz="2000" dirty="0" err="1" smtClean="0"/>
              <a:t>CoV</a:t>
            </a:r>
            <a:r>
              <a:rPr lang="en-US" sz="2000" dirty="0" smtClean="0"/>
              <a:t> and SARS-CoV-2.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In the last two decades,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and MERS-</a:t>
            </a:r>
            <a:r>
              <a:rPr lang="en-US" sz="2000" dirty="0" err="1" smtClean="0"/>
              <a:t>CoV</a:t>
            </a:r>
            <a:r>
              <a:rPr lang="en-US" sz="2000" dirty="0" smtClean="0"/>
              <a:t> have caused epidemics with mortality rates of approximately 9.5% and 34.4%, respectively.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COVID-19 was the third highly epidemic disease to be detected, with a lower mortality rate than SARS and MERS, differing from country to country.</a:t>
            </a:r>
          </a:p>
          <a:p>
            <a:pPr algn="just">
              <a:lnSpc>
                <a:spcPct val="16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On the other hand, the concentrations of lymphocytes were significantly lower in the deceased patients.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Patients admitted to the ICU as well as patients requiring assisted ventilation also had significantly higher D-</a:t>
            </a:r>
            <a:r>
              <a:rPr lang="en-US" sz="2000" dirty="0" err="1" smtClean="0"/>
              <a:t>dimer</a:t>
            </a:r>
            <a:r>
              <a:rPr lang="en-US" sz="2000" dirty="0" smtClean="0"/>
              <a:t>, WBC and CRP serum levels than patients that did not enter the ICU or those that did not require assisted ventilation, respectively.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  Periodontal conditions of COVID-19 patients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Out of the 568 patients included in our study, a 258 presented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Among the patients who presented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, 33 experienced complications, while only 7 of the 310 patients without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presented COVID-19 complications Table 3 presents the unadjusted and adjusted OR and 95% confidence interval for the association between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and COVID-19 complications.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 smtClean="0"/>
              <a:t>The risk of having COVID-19 complications among patients with </a:t>
            </a:r>
            <a:r>
              <a:rPr lang="en-US" sz="1800" dirty="0" err="1" smtClean="0"/>
              <a:t>periodontitis</a:t>
            </a:r>
            <a:r>
              <a:rPr lang="en-US" sz="1800" dirty="0" smtClean="0"/>
              <a:t> was OR 6.34 (95% CI 2.79–14.61) for any complications, OR 17.5 (95% CI 2.27–134.8) for death, OR 5.57 (95% CI 2.40– 12.9) for ICU admission and OR 7.31 (95% CI 2.21–26.3) for need for assisted ventilation. </a:t>
            </a:r>
          </a:p>
          <a:p>
            <a:pPr algn="just">
              <a:lnSpc>
                <a:spcPct val="170000"/>
              </a:lnSpc>
            </a:pPr>
            <a:r>
              <a:rPr lang="en-US" sz="1800" dirty="0" smtClean="0"/>
              <a:t>After adjusting for possible confounders such as age, sex, smoking </a:t>
            </a:r>
            <a:r>
              <a:rPr lang="en-US" sz="1800" dirty="0" smtClean="0"/>
              <a:t>behavior </a:t>
            </a:r>
            <a:r>
              <a:rPr lang="en-US" sz="1800" dirty="0" smtClean="0"/>
              <a:t>and </a:t>
            </a:r>
            <a:r>
              <a:rPr lang="en-US" sz="1800" dirty="0" err="1" smtClean="0"/>
              <a:t>comorbidities</a:t>
            </a:r>
            <a:r>
              <a:rPr lang="en-US" sz="1800" dirty="0" smtClean="0"/>
              <a:t>, the multivariable analysis showed an adjusted OR of 3.67 (95% CI 1.46–9.27) for all COVID-19 complications, 8.81 (95% CI 1.00–77.7) for death, 3.54 (95% CI 1.39–9.05) for ICU admission and 4.57 (95% CI 1.19–17.4) for need of assisted ventilation.</a:t>
            </a:r>
          </a:p>
          <a:p>
            <a:pPr algn="just">
              <a:lnSpc>
                <a:spcPct val="17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Because age, diabetes and smoking habits are stronger risk factors for both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and COVID-19 complications, </a:t>
            </a:r>
            <a:r>
              <a:rPr lang="en-US" sz="2000" dirty="0" smtClean="0"/>
              <a:t>they</a:t>
            </a:r>
            <a:r>
              <a:rPr lang="en-US" sz="2000" dirty="0" smtClean="0"/>
              <a:t> </a:t>
            </a:r>
            <a:r>
              <a:rPr lang="en-US" sz="2000" dirty="0" smtClean="0"/>
              <a:t>conducted subgroup analysis Upon stratifying by diabetes, smoking and age (Tables S1-S4</a:t>
            </a:r>
            <a:r>
              <a:rPr lang="en-US" sz="2000" dirty="0" smtClean="0"/>
              <a:t>), </a:t>
            </a:r>
            <a:r>
              <a:rPr lang="en-US" sz="2000" dirty="0" smtClean="0"/>
              <a:t>results remain similar. 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Periodontitis was associated with increased risk of overall COVID-19 complications, death, ICU admission and need for ventilation.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After adjusting for potential confounders,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was significantly associated with overall COVID-19 as well as complications ICU admissions among diabetic patients, non-smokers and patients age 18–40 (Table S3).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In addition,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was also significantly associated with need for ventilation among non-smokers (Table S4).</a:t>
            </a:r>
          </a:p>
          <a:p>
            <a:pPr algn="just">
              <a:lnSpc>
                <a:spcPct val="17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Table 4 describes the association between periodontal status and the surrogate laboratory biomarkers studied. HbA1c, WBC and CRP blood levels were significantly higher in COVID-19 patients with periodontal disease than in those without periodontal disease</a:t>
            </a: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DISCUSSION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This study identified that the risk of COVID-19 complications was significantly higher among patients with moderate-to-severe </a:t>
            </a:r>
            <a:r>
              <a:rPr lang="en-US" dirty="0" err="1" smtClean="0"/>
              <a:t>periodontitis</a:t>
            </a:r>
            <a:r>
              <a:rPr lang="en-US" dirty="0" smtClean="0"/>
              <a:t> compared to those with milder or no </a:t>
            </a:r>
            <a:r>
              <a:rPr lang="en-US" dirty="0" err="1" smtClean="0"/>
              <a:t>periodontitis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Periodontitis shares common risk factors with most chronic inflammatory diseases known to influence COVID-19 severity (</a:t>
            </a:r>
            <a:r>
              <a:rPr lang="en-US" dirty="0" err="1" smtClean="0"/>
              <a:t>Ruan</a:t>
            </a:r>
            <a:r>
              <a:rPr lang="en-US" dirty="0" smtClean="0"/>
              <a:t> et al., 2020; Zhou et al., 2020); thus, we performed multivariate logistic regression modeling to adjust this association for possible confounders such as age, sex, and smoking behavior, and for </a:t>
            </a:r>
            <a:r>
              <a:rPr lang="en-US" dirty="0" err="1" smtClean="0"/>
              <a:t>comorbidities</a:t>
            </a:r>
            <a:r>
              <a:rPr lang="en-US" dirty="0" smtClean="0"/>
              <a:t> (diabetes, hypertension, etc.).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After adjustment,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still had a significant impact on the course of COVID-19 infection, with significant associations COVID 19 complications (OR = 3.67, 95% CI 1.46–9.27), death (OR =8.81, 95% CI 1.00–77.7), ICU admission (OR = 3.54, 95% CI 1.39–9.05) and need for assisted ventilation (OR = 4.57, 95% CI 1.19–17.4).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These compelling results further confirm the association between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and worse progression of COVID-19.</a:t>
            </a:r>
          </a:p>
          <a:p>
            <a:pPr algn="just">
              <a:lnSpc>
                <a:spcPct val="17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According to WHO statistics, there are 170,426,245(1 JUNE 2021) confirmed cases globally caused by the high transmission capacity of SARS-CoV-2.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The higher transmissibility, varied clinical manifestations and lower </a:t>
            </a:r>
            <a:r>
              <a:rPr lang="en-US" sz="2000" dirty="0" err="1" smtClean="0"/>
              <a:t>pathogenicity</a:t>
            </a:r>
            <a:r>
              <a:rPr lang="en-US" sz="2000" dirty="0" smtClean="0"/>
              <a:t> of COVID-19 could be a result of diversity in the biology and genome structure of the SARS-CoV-2 compared to SARS-</a:t>
            </a:r>
            <a:r>
              <a:rPr lang="en-US" sz="2000" dirty="0" err="1" smtClean="0"/>
              <a:t>CoV</a:t>
            </a:r>
            <a:r>
              <a:rPr lang="en-US" sz="2000" dirty="0" smtClean="0"/>
              <a:t> and MERS-</a:t>
            </a:r>
            <a:r>
              <a:rPr lang="en-US" sz="2000" dirty="0" err="1" smtClean="0"/>
              <a:t>CoV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Periodontitis has been shown to affect systemic health in multiple studies (</a:t>
            </a:r>
            <a:r>
              <a:rPr lang="en-US" dirty="0" err="1" smtClean="0"/>
              <a:t>Monsarrat</a:t>
            </a:r>
            <a:r>
              <a:rPr lang="en-US" dirty="0" smtClean="0"/>
              <a:t> et al., 2016) and has been independently associated with increased risk of most chronic NCDs (</a:t>
            </a:r>
            <a:r>
              <a:rPr lang="en-US" dirty="0" err="1" smtClean="0"/>
              <a:t>Genco</a:t>
            </a:r>
            <a:r>
              <a:rPr lang="en-US" dirty="0" smtClean="0"/>
              <a:t> &amp; </a:t>
            </a:r>
            <a:r>
              <a:rPr lang="en-US" dirty="0" err="1" smtClean="0"/>
              <a:t>Sanz</a:t>
            </a:r>
            <a:r>
              <a:rPr lang="en-US" dirty="0" smtClean="0"/>
              <a:t>, 2020), in particular cardiovascular diseases (</a:t>
            </a:r>
            <a:r>
              <a:rPr lang="en-US" dirty="0" err="1" smtClean="0"/>
              <a:t>Tonetti</a:t>
            </a:r>
            <a:r>
              <a:rPr lang="en-US" dirty="0" smtClean="0"/>
              <a:t> &amp; Van Dyke, 2013; </a:t>
            </a:r>
            <a:r>
              <a:rPr lang="en-US" dirty="0" err="1" smtClean="0"/>
              <a:t>LaMonte</a:t>
            </a:r>
            <a:r>
              <a:rPr lang="en-US" dirty="0" smtClean="0"/>
              <a:t> et al., 2017; </a:t>
            </a:r>
            <a:r>
              <a:rPr lang="en-US" dirty="0" err="1" smtClean="0"/>
              <a:t>Sanz</a:t>
            </a:r>
            <a:r>
              <a:rPr lang="en-US" dirty="0" smtClean="0"/>
              <a:t> et al., 2020); diabetes (</a:t>
            </a:r>
            <a:r>
              <a:rPr lang="en-US" dirty="0" err="1" smtClean="0"/>
              <a:t>Chapple</a:t>
            </a:r>
            <a:r>
              <a:rPr lang="en-US" dirty="0" smtClean="0"/>
              <a:t> et al., 2013; </a:t>
            </a:r>
            <a:r>
              <a:rPr lang="en-US" dirty="0" err="1" smtClean="0"/>
              <a:t>Suvan</a:t>
            </a:r>
            <a:r>
              <a:rPr lang="en-US" dirty="0" smtClean="0"/>
              <a:t> et al., 2015; </a:t>
            </a:r>
            <a:r>
              <a:rPr lang="en-US" dirty="0" err="1" smtClean="0"/>
              <a:t>Sanz</a:t>
            </a:r>
            <a:r>
              <a:rPr lang="en-US" dirty="0" smtClean="0"/>
              <a:t> et al., 2018); hypertension (Munoz Aguilera et al., 2020); chronic renal disease (Sharma et al., 2016), pneumonia (Gomes-</a:t>
            </a:r>
            <a:r>
              <a:rPr lang="en-US" dirty="0" err="1" smtClean="0"/>
              <a:t>Filho</a:t>
            </a:r>
            <a:r>
              <a:rPr lang="en-US" dirty="0" smtClean="0"/>
              <a:t> et al., 2020) and cancer (</a:t>
            </a:r>
            <a:r>
              <a:rPr lang="en-US" dirty="0" err="1" smtClean="0"/>
              <a:t>Nwizu</a:t>
            </a:r>
            <a:r>
              <a:rPr lang="en-US" dirty="0" smtClean="0"/>
              <a:t> et al., 2020).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Furthermore, a recent systematic review of 57 studies with 5.71 million participants reported the association of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with increased risk of mortality, specifically, in association with CVD, cancer, CHD and </a:t>
            </a:r>
            <a:r>
              <a:rPr lang="en-US" sz="2000" dirty="0" err="1" smtClean="0"/>
              <a:t>cerebrovascular</a:t>
            </a:r>
            <a:r>
              <a:rPr lang="en-US" sz="2000" dirty="0" smtClean="0"/>
              <a:t> diseases (</a:t>
            </a:r>
            <a:r>
              <a:rPr lang="en-US" sz="2000" dirty="0" err="1" smtClean="0"/>
              <a:t>Romandini</a:t>
            </a:r>
            <a:r>
              <a:rPr lang="en-US" sz="2000" dirty="0" smtClean="0"/>
              <a:t> et al., 2020). These associations have been explained, by shared genetic and environmental risk factors, and also through common chronic inflammatory pathways (</a:t>
            </a:r>
            <a:r>
              <a:rPr lang="en-US" sz="2000" dirty="0" err="1" smtClean="0"/>
              <a:t>Schenkein</a:t>
            </a:r>
            <a:r>
              <a:rPr lang="en-US" sz="2000" dirty="0" smtClean="0"/>
              <a:t> et al., 2020).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/>
              <a:t>Several hypothetical mechanisms may explain the strong associations observed between </a:t>
            </a:r>
            <a:r>
              <a:rPr lang="en-US" sz="1600" dirty="0" err="1" smtClean="0"/>
              <a:t>periodontitis</a:t>
            </a:r>
            <a:r>
              <a:rPr lang="en-US" sz="1600" dirty="0" smtClean="0"/>
              <a:t> and COVID-19 severity.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Takahashi et al suggested that aspiration of </a:t>
            </a:r>
            <a:r>
              <a:rPr lang="en-US" sz="1600" dirty="0" err="1" smtClean="0"/>
              <a:t>periodontopathic</a:t>
            </a:r>
            <a:r>
              <a:rPr lang="en-US" sz="1600" dirty="0" smtClean="0"/>
              <a:t> bacteria might aggravate COVID-19 by inducing the expression of </a:t>
            </a:r>
            <a:r>
              <a:rPr lang="en-US" sz="1600" dirty="0" err="1" smtClean="0"/>
              <a:t>angiotensin</a:t>
            </a:r>
            <a:r>
              <a:rPr lang="en-US" sz="1600" dirty="0" smtClean="0"/>
              <a:t> converting enzyme 2, a receptor for SARS-CoV-2, and inflammatory cytokines in the lower respiratory tract (Takahashi et al., 2020).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Also, it was suggested that </a:t>
            </a:r>
            <a:r>
              <a:rPr lang="en-US" sz="1600" dirty="0" err="1" smtClean="0"/>
              <a:t>periodontopathic</a:t>
            </a:r>
            <a:r>
              <a:rPr lang="en-US" sz="1600" dirty="0" smtClean="0"/>
              <a:t> bacteria might enhance SARSCoV-2 virulence by cleaving its S </a:t>
            </a:r>
            <a:r>
              <a:rPr lang="en-US" sz="1600" dirty="0" err="1" smtClean="0"/>
              <a:t>glycoproteins</a:t>
            </a:r>
            <a:r>
              <a:rPr lang="en-US" sz="1600" dirty="0" smtClean="0"/>
              <a:t> (</a:t>
            </a:r>
            <a:r>
              <a:rPr lang="en-US" sz="1600" dirty="0" err="1" smtClean="0"/>
              <a:t>Madapusi</a:t>
            </a:r>
            <a:r>
              <a:rPr lang="en-US" sz="1600" dirty="0" smtClean="0"/>
              <a:t> </a:t>
            </a:r>
            <a:r>
              <a:rPr lang="en-US" sz="1600" dirty="0" err="1" smtClean="0"/>
              <a:t>Balaji</a:t>
            </a:r>
            <a:r>
              <a:rPr lang="en-US" sz="1600" dirty="0" smtClean="0"/>
              <a:t> et al., 2020; Takahashi et al., 2020) and that the oral cavity, and specially periodontal pockets could act as a viral reservoir (</a:t>
            </a:r>
            <a:r>
              <a:rPr lang="en-US" sz="1600" dirty="0" err="1" smtClean="0"/>
              <a:t>Badran</a:t>
            </a:r>
            <a:r>
              <a:rPr lang="en-US" sz="1600" dirty="0" smtClean="0"/>
              <a:t> et al., 2020; </a:t>
            </a:r>
            <a:r>
              <a:rPr lang="en-US" sz="1600" dirty="0" err="1" smtClean="0"/>
              <a:t>Bao</a:t>
            </a:r>
            <a:r>
              <a:rPr lang="en-US" sz="1600" dirty="0" smtClean="0"/>
              <a:t> et al., 2020; </a:t>
            </a:r>
            <a:r>
              <a:rPr lang="en-US" sz="1600" dirty="0" err="1" smtClean="0"/>
              <a:t>Botros</a:t>
            </a:r>
            <a:r>
              <a:rPr lang="en-US" sz="1600" dirty="0" smtClean="0"/>
              <a:t> et al., 2020; Herrera et al., 2020; </a:t>
            </a:r>
            <a:r>
              <a:rPr lang="en-US" sz="1600" dirty="0" err="1" smtClean="0"/>
              <a:t>Kheur</a:t>
            </a:r>
            <a:r>
              <a:rPr lang="en-US" sz="1600" dirty="0" smtClean="0"/>
              <a:t> et al., 2020).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Gupta et al indicated that </a:t>
            </a:r>
            <a:r>
              <a:rPr lang="en-US" dirty="0" err="1" smtClean="0"/>
              <a:t>Neutrophil</a:t>
            </a:r>
            <a:r>
              <a:rPr lang="en-US" dirty="0" smtClean="0"/>
              <a:t> Extracellular Trap production is involved in the pathogenesis of both diseases (Gupta &amp; </a:t>
            </a:r>
            <a:r>
              <a:rPr lang="en-US" dirty="0" err="1" smtClean="0"/>
              <a:t>Sahni</a:t>
            </a:r>
            <a:r>
              <a:rPr lang="en-US" dirty="0" smtClean="0"/>
              <a:t>, 2020), and </a:t>
            </a:r>
            <a:r>
              <a:rPr lang="en-US" dirty="0" err="1" smtClean="0"/>
              <a:t>Sahni</a:t>
            </a:r>
            <a:r>
              <a:rPr lang="en-US" dirty="0" smtClean="0"/>
              <a:t> et al suggested that the strong Th17 response in severe </a:t>
            </a:r>
            <a:r>
              <a:rPr lang="en-US" dirty="0" err="1" smtClean="0"/>
              <a:t>periodontitis</a:t>
            </a:r>
            <a:r>
              <a:rPr lang="en-US" dirty="0" smtClean="0"/>
              <a:t> could exacerbate the cytokine storm in COVID-19 (</a:t>
            </a:r>
            <a:r>
              <a:rPr lang="en-US" dirty="0" err="1" smtClean="0"/>
              <a:t>Sahni</a:t>
            </a:r>
            <a:r>
              <a:rPr lang="en-US" dirty="0" smtClean="0"/>
              <a:t> &amp; Gupta, 2020).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All these hypothetical pathways could also foresee an increased incidence of periodontal lesions, especially necrotizing periodontal disease (NPD) during this pandemic (Patel &amp; Woolley, 2020).</a:t>
            </a:r>
          </a:p>
          <a:p>
            <a:pPr algn="just">
              <a:lnSpc>
                <a:spcPct val="17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/>
              <a:t>In </a:t>
            </a:r>
            <a:r>
              <a:rPr lang="en-US" sz="1600" dirty="0" smtClean="0"/>
              <a:t>the</a:t>
            </a:r>
            <a:r>
              <a:rPr lang="en-US" sz="1600" dirty="0" smtClean="0"/>
              <a:t> </a:t>
            </a:r>
            <a:r>
              <a:rPr lang="en-US" sz="1600" dirty="0" smtClean="0"/>
              <a:t>study, fatal COVID-19 outcomes were significantly associated with higher blood concentrations of D-</a:t>
            </a:r>
            <a:r>
              <a:rPr lang="en-US" sz="1600" dirty="0" err="1" smtClean="0"/>
              <a:t>dimer</a:t>
            </a:r>
            <a:r>
              <a:rPr lang="en-US" sz="1600" dirty="0" smtClean="0"/>
              <a:t>, WBC and CRP, and lower concentrations of lymphocytes.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Also, patients admitted to the ICU as well as those requiring assisted ventilation presented high blood levels of CRP and D-</a:t>
            </a:r>
            <a:r>
              <a:rPr lang="en-US" sz="1600" dirty="0" err="1" smtClean="0"/>
              <a:t>dimer</a:t>
            </a:r>
            <a:r>
              <a:rPr lang="en-US" sz="1600" dirty="0" smtClean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These results are in agreement with previous studies reporting elevated inflammatory indicators in deceased COVID-19 patients (</a:t>
            </a:r>
            <a:r>
              <a:rPr lang="en-US" sz="1600" dirty="0" err="1" smtClean="0"/>
              <a:t>Ruan</a:t>
            </a:r>
            <a:r>
              <a:rPr lang="en-US" sz="1600" dirty="0" smtClean="0"/>
              <a:t> et al., 2020).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/>
              <a:t>Interestingly</a:t>
            </a:r>
            <a:r>
              <a:rPr lang="en-US" sz="1600" dirty="0" smtClean="0"/>
              <a:t>, </a:t>
            </a:r>
            <a:r>
              <a:rPr lang="en-US" sz="1600" dirty="0" smtClean="0"/>
              <a:t>COVID-19 cases with </a:t>
            </a:r>
            <a:r>
              <a:rPr lang="en-US" sz="1600" dirty="0" err="1" smtClean="0"/>
              <a:t>periodontitis</a:t>
            </a:r>
            <a:r>
              <a:rPr lang="en-US" sz="1600" dirty="0" smtClean="0"/>
              <a:t> also had significantly higher WBC and CRP serum levels than those without </a:t>
            </a:r>
            <a:r>
              <a:rPr lang="en-US" sz="1600" dirty="0" err="1" smtClean="0"/>
              <a:t>periodontitis</a:t>
            </a:r>
            <a:r>
              <a:rPr lang="en-US" sz="1600" dirty="0" smtClean="0"/>
              <a:t>, which may indicate a possible link of this association through systemic inflammation.</a:t>
            </a:r>
            <a:endParaRPr lang="en-US" sz="16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Successful treatment of </a:t>
            </a:r>
            <a:r>
              <a:rPr lang="en-US" dirty="0" err="1" smtClean="0"/>
              <a:t>periodontitis</a:t>
            </a:r>
            <a:r>
              <a:rPr lang="en-US" dirty="0" smtClean="0"/>
              <a:t> has been shown to improve serum markers of systemic inflammation (CRP, IL-6) (</a:t>
            </a:r>
            <a:r>
              <a:rPr lang="en-US" dirty="0" err="1" smtClean="0"/>
              <a:t>D'Aiuto</a:t>
            </a:r>
            <a:r>
              <a:rPr lang="en-US" dirty="0" smtClean="0"/>
              <a:t> et al., 2013), as well as systemic metabolic control (Montero et al., 2020).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If a causal link is established between </a:t>
            </a:r>
            <a:r>
              <a:rPr lang="en-US" dirty="0" err="1" smtClean="0"/>
              <a:t>periodontitis</a:t>
            </a:r>
            <a:r>
              <a:rPr lang="en-US" dirty="0" smtClean="0"/>
              <a:t> and increased rates of adverse outcomes in COVID-19 patients, then establishing and maintaining periodontal health may become an important part of the care of these patients.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This cross-sectional study has clear limitations, and the results need to be taken with caution.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It does not address causality, and even though </a:t>
            </a:r>
            <a:r>
              <a:rPr lang="en-US" sz="2000" dirty="0" smtClean="0"/>
              <a:t>they</a:t>
            </a:r>
            <a:r>
              <a:rPr lang="en-US" sz="2000" dirty="0" smtClean="0"/>
              <a:t> </a:t>
            </a:r>
            <a:r>
              <a:rPr lang="en-US" sz="2000" dirty="0" smtClean="0"/>
              <a:t>adopted the new classification for staging Periodontitis (</a:t>
            </a:r>
            <a:r>
              <a:rPr lang="en-US" sz="2000" dirty="0" err="1" smtClean="0"/>
              <a:t>Papapanou</a:t>
            </a:r>
            <a:r>
              <a:rPr lang="en-US" sz="2000" dirty="0" smtClean="0"/>
              <a:t> et al., 2018), using only one of the parameters (</a:t>
            </a:r>
            <a:r>
              <a:rPr lang="en-US" sz="2000" dirty="0" err="1" smtClean="0"/>
              <a:t>interdental</a:t>
            </a:r>
            <a:r>
              <a:rPr lang="en-US" sz="2000" dirty="0" smtClean="0"/>
              <a:t> bone loss) may limit the diagnostic accuracy.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Nonetheless, this was mitigated by blinded assessment of the radiographs by independent examiners.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Regarding statistical power, a representative sample was recruited, based on all COVID-19 cases registered in the country from the beginning of the COVID-19 pandemic, which also reduced selection bias.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Future research, including interventional studies focused on the influence of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and periodontal treatments on COVID-19 infections, would help better understand the causal connections between them. </a:t>
            </a:r>
          </a:p>
          <a:p>
            <a:pPr algn="just">
              <a:lnSpc>
                <a:spcPct val="17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Furthermore, understanding the mechanisms underpinning the relationship between </a:t>
            </a:r>
            <a:r>
              <a:rPr lang="en-US" sz="2000" dirty="0" err="1" smtClean="0"/>
              <a:t>periodontitis</a:t>
            </a:r>
            <a:r>
              <a:rPr lang="en-US" sz="2000" dirty="0" smtClean="0"/>
              <a:t> and COVID-19 complications is a promising area of research that may produce mechanistic targets, risk stratification and novel interventions.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Periodontitis was significantly associated with a higher risk of complications from COVID-19, including ICU admission, need for assisted ventilation and death and increased blood levels of markers linked worse COVID-19 outcome such as D-</a:t>
            </a:r>
            <a:r>
              <a:rPr lang="en-US" sz="2000" dirty="0" err="1" smtClean="0"/>
              <a:t>dimer</a:t>
            </a:r>
            <a:r>
              <a:rPr lang="en-US" sz="2000" dirty="0" smtClean="0"/>
              <a:t>, WBC and CRP.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GENOMICS STRUCTURE AND BIOLOGICAL FEATURES OF SARS-COV-2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/>
              <a:t>Coronaviruses</a:t>
            </a:r>
            <a:r>
              <a:rPr lang="en-US" sz="2000" dirty="0" smtClean="0"/>
              <a:t> belong to the order </a:t>
            </a:r>
            <a:r>
              <a:rPr lang="en-US" sz="2000" dirty="0" err="1" smtClean="0"/>
              <a:t>Nidovirales</a:t>
            </a:r>
            <a:r>
              <a:rPr lang="en-US" sz="2000" dirty="0" smtClean="0"/>
              <a:t> in the family </a:t>
            </a:r>
            <a:r>
              <a:rPr lang="en-US" sz="2000" dirty="0" err="1" smtClean="0"/>
              <a:t>coronaviridae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Coronavirinae</a:t>
            </a:r>
            <a:r>
              <a:rPr lang="en-US" sz="2000" dirty="0" smtClean="0"/>
              <a:t> and </a:t>
            </a:r>
            <a:r>
              <a:rPr lang="en-US" sz="2000" dirty="0" err="1" smtClean="0"/>
              <a:t>Torovirinae</a:t>
            </a:r>
            <a:r>
              <a:rPr lang="en-US" sz="2000" dirty="0" smtClean="0"/>
              <a:t> subfamilies are divided from the family.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subfamily </a:t>
            </a:r>
            <a:r>
              <a:rPr lang="en-US" sz="2000" dirty="0" err="1" smtClean="0"/>
              <a:t>Coronavirinae</a:t>
            </a:r>
            <a:r>
              <a:rPr lang="en-US" sz="2000" dirty="0" smtClean="0"/>
              <a:t> is further divided into four genera: Alpha-, Beta-, Gamma- and Delta- 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.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sz="2000" dirty="0" smtClean="0"/>
              <a:t> </a:t>
            </a:r>
            <a:r>
              <a:rPr lang="en-IN" sz="2000" dirty="0" err="1" smtClean="0"/>
              <a:t>Mohamadian</a:t>
            </a:r>
            <a:r>
              <a:rPr lang="en-IN" sz="2000" dirty="0" smtClean="0"/>
              <a:t> M, </a:t>
            </a:r>
            <a:r>
              <a:rPr lang="en-IN" sz="2000" dirty="0" err="1" smtClean="0"/>
              <a:t>Chiti</a:t>
            </a:r>
            <a:r>
              <a:rPr lang="en-IN" sz="2000" dirty="0" smtClean="0"/>
              <a:t> H, </a:t>
            </a:r>
            <a:r>
              <a:rPr lang="en-IN" sz="2000" dirty="0" err="1" smtClean="0"/>
              <a:t>Shoghli</a:t>
            </a:r>
            <a:r>
              <a:rPr lang="en-IN" sz="2000" dirty="0" smtClean="0"/>
              <a:t> A, </a:t>
            </a:r>
            <a:r>
              <a:rPr lang="en-IN" sz="2000" dirty="0" err="1" smtClean="0"/>
              <a:t>Biglari</a:t>
            </a:r>
            <a:r>
              <a:rPr lang="en-IN" sz="2000" dirty="0" smtClean="0"/>
              <a:t> S, </a:t>
            </a:r>
            <a:r>
              <a:rPr lang="en-IN" sz="2000" dirty="0" err="1" smtClean="0"/>
              <a:t>Parasamanesh</a:t>
            </a:r>
            <a:r>
              <a:rPr lang="en-IN" sz="2000" dirty="0" smtClean="0"/>
              <a:t> N, </a:t>
            </a:r>
            <a:r>
              <a:rPr lang="en-IN" sz="2000" dirty="0" err="1" smtClean="0"/>
              <a:t>Esmaeilzadeh</a:t>
            </a:r>
            <a:r>
              <a:rPr lang="en-IN" sz="2000" dirty="0" smtClean="0"/>
              <a:t> A, </a:t>
            </a:r>
            <a:r>
              <a:rPr lang="en-US" sz="2000" dirty="0" smtClean="0"/>
              <a:t>COVID-19: Virology, biology and novel laboratory diagnosis. J Gene Med. 2021;23:e3303.</a:t>
            </a:r>
          </a:p>
          <a:p>
            <a:pPr algn="just">
              <a:lnSpc>
                <a:spcPct val="160000"/>
              </a:lnSpc>
            </a:pPr>
            <a:r>
              <a:rPr lang="en-IN" sz="2000" dirty="0" err="1" smtClean="0"/>
              <a:t>Majumder</a:t>
            </a:r>
            <a:r>
              <a:rPr lang="en-IN" sz="2000" dirty="0" smtClean="0"/>
              <a:t> J, </a:t>
            </a:r>
            <a:r>
              <a:rPr lang="en-IN" sz="2000" dirty="0" err="1" smtClean="0"/>
              <a:t>Minko</a:t>
            </a:r>
            <a:r>
              <a:rPr lang="en-IN" sz="2000" dirty="0" smtClean="0"/>
              <a:t> T, </a:t>
            </a:r>
            <a:r>
              <a:rPr lang="en-US" sz="2000" dirty="0" smtClean="0"/>
              <a:t>Recent Developments on Therapeutic and Diagnostic Approaches for COVID-19. The AAPS Journal (2021) 23: 14.</a:t>
            </a:r>
          </a:p>
          <a:p>
            <a:pPr algn="just">
              <a:lnSpc>
                <a:spcPct val="160000"/>
              </a:lnSpc>
            </a:pPr>
            <a:r>
              <a:rPr lang="en-US" sz="2000" dirty="0" err="1" smtClean="0"/>
              <a:t>Zheng</a:t>
            </a:r>
            <a:r>
              <a:rPr lang="en-US" sz="2000" dirty="0" smtClean="0"/>
              <a:t> J, SARS-CoV-2: an Emerging </a:t>
            </a:r>
            <a:r>
              <a:rPr lang="en-US" sz="2000" dirty="0" err="1" smtClean="0"/>
              <a:t>Coronavirus</a:t>
            </a:r>
            <a:r>
              <a:rPr lang="en-US" sz="2000" dirty="0" smtClean="0"/>
              <a:t> that Causes a Global Threat. </a:t>
            </a:r>
            <a:r>
              <a:rPr lang="nl-NL" sz="2000" dirty="0" smtClean="0"/>
              <a:t>Int. J. Biol. Sci. 2020, Vol. 16.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/>
              <a:t>Phylogenic analysis revealed that SARS-CoV-2 is closely related to the beta-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. Similar to other </a:t>
            </a:r>
            <a:r>
              <a:rPr lang="en-US" sz="2000" dirty="0" err="1" smtClean="0"/>
              <a:t>coronaviruses</a:t>
            </a:r>
            <a:r>
              <a:rPr lang="en-US" sz="2000" dirty="0" smtClean="0"/>
              <a:t>, the genome of SARS-CoV-2 is positive-sense single-stranded RNA [(+) </a:t>
            </a:r>
            <a:r>
              <a:rPr lang="en-US" sz="2000" dirty="0" err="1" smtClean="0"/>
              <a:t>ssRNA</a:t>
            </a:r>
            <a:r>
              <a:rPr lang="en-US" sz="2000" dirty="0" smtClean="0"/>
              <a:t>] with a 5’ -cap, 3'-UTR poly(A) tail. 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/>
              <a:t>The length of the SARS-CoV-2 genome is less than 30 kb, in which there are 14 open reading frames (ORFs), encoding non-structural proteins (NSPs) for virus replication and assembly processes, structural proteins including spike (S), envelope (E), membrane/matrix (M) and </a:t>
            </a:r>
            <a:r>
              <a:rPr lang="en-US" sz="2000" dirty="0" err="1" smtClean="0"/>
              <a:t>nucleocapsid</a:t>
            </a:r>
            <a:r>
              <a:rPr lang="en-US" sz="2000" dirty="0" smtClean="0"/>
              <a:t> (N), and accessory proteins.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first ORF contains approximately 65% of the viral genome and translates into either </a:t>
            </a:r>
            <a:r>
              <a:rPr lang="en-US" sz="2000" dirty="0" err="1" smtClean="0"/>
              <a:t>polyprotein</a:t>
            </a:r>
            <a:r>
              <a:rPr lang="en-US" sz="2000" dirty="0" smtClean="0"/>
              <a:t> pp1a (nsp1–11) or pp1ab (nsp1–16).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Among them, six </a:t>
            </a:r>
            <a:r>
              <a:rPr lang="en-US" sz="2000" dirty="0" err="1" smtClean="0"/>
              <a:t>nsps</a:t>
            </a:r>
            <a:r>
              <a:rPr lang="en-US" sz="2000" dirty="0" smtClean="0"/>
              <a:t> (NSP3, NSP9, NSP10, NSP12, NSP15 and NSP16) play critical roles in viral replication.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Other ORFs encode structural and accessory proteins.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smtClean="0"/>
              <a:t>The S protein is a </a:t>
            </a:r>
            <a:r>
              <a:rPr lang="en-US" sz="2000" dirty="0" err="1" smtClean="0"/>
              <a:t>transmembrane</a:t>
            </a:r>
            <a:r>
              <a:rPr lang="en-US" sz="2000" dirty="0" smtClean="0"/>
              <a:t> protein that facilitates the binding of viral envelop to </a:t>
            </a:r>
            <a:r>
              <a:rPr lang="en-US" sz="2000" dirty="0" err="1" smtClean="0"/>
              <a:t>angiotensin</a:t>
            </a:r>
            <a:r>
              <a:rPr lang="en-US" sz="2000" dirty="0" smtClean="0"/>
              <a:t>-converting enzyme 2 (ACE2) receptors expressed on host cell surfaces.</a:t>
            </a:r>
          </a:p>
          <a:p>
            <a:pPr algn="just">
              <a:lnSpc>
                <a:spcPct val="160000"/>
              </a:lnSpc>
            </a:pPr>
            <a:r>
              <a:rPr lang="en-US" sz="2000" dirty="0" smtClean="0"/>
              <a:t>Functionally, the spike protein is composed of receptor binding (S1) and cell membrane fusion (S2) </a:t>
            </a:r>
            <a:r>
              <a:rPr lang="en-US" sz="2000" dirty="0" smtClean="0"/>
              <a:t>subunits. </a:t>
            </a:r>
            <a:r>
              <a:rPr lang="en-US" sz="2000" dirty="0" smtClean="0"/>
              <a:t>The N protein attaches to the viral genome and is involved in RNA replication, </a:t>
            </a:r>
            <a:r>
              <a:rPr lang="en-US" sz="2000" dirty="0" err="1" smtClean="0"/>
              <a:t>virion</a:t>
            </a:r>
            <a:r>
              <a:rPr lang="en-US" sz="2000" dirty="0" smtClean="0"/>
              <a:t> formation and immune evasion.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4756</TotalTime>
  <Words>3749</Words>
  <Application>Microsoft Office PowerPoint</Application>
  <PresentationFormat>On-screen Show (4:3)</PresentationFormat>
  <Paragraphs>154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Foundry</vt:lpstr>
      <vt:lpstr>Slide 1</vt:lpstr>
      <vt:lpstr>CONTENTS</vt:lpstr>
      <vt:lpstr>INTRODUCTION</vt:lpstr>
      <vt:lpstr>Slide 4</vt:lpstr>
      <vt:lpstr> </vt:lpstr>
      <vt:lpstr>GENOMICS STRUCTURE AND BIOLOGICAL FEATURES OF SARS-COV-2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AIM</vt:lpstr>
      <vt:lpstr>METHODS:</vt:lpstr>
      <vt:lpstr>Slide 22</vt:lpstr>
      <vt:lpstr>Slide 23</vt:lpstr>
      <vt:lpstr>STUDY DESIGN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Sample size calculation and data analysis</vt:lpstr>
      <vt:lpstr>Slide 34</vt:lpstr>
      <vt:lpstr>RESULTS</vt:lpstr>
      <vt:lpstr>Slide 36</vt:lpstr>
      <vt:lpstr>Slide 37</vt:lpstr>
      <vt:lpstr>Slide 38</vt:lpstr>
      <vt:lpstr>Slide 39</vt:lpstr>
      <vt:lpstr>Slide 40</vt:lpstr>
      <vt:lpstr>  Periodontal conditions of COVID-19 patients</vt:lpstr>
      <vt:lpstr>Slide 42</vt:lpstr>
      <vt:lpstr>Slide 43</vt:lpstr>
      <vt:lpstr>Slide 44</vt:lpstr>
      <vt:lpstr>Slide 45</vt:lpstr>
      <vt:lpstr>Slide 46</vt:lpstr>
      <vt:lpstr>Slide 47</vt:lpstr>
      <vt:lpstr>DISCUSSION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Latha</dc:creator>
  <cp:lastModifiedBy>Latha</cp:lastModifiedBy>
  <cp:revision>86</cp:revision>
  <dcterms:created xsi:type="dcterms:W3CDTF">2006-08-16T00:00:00Z</dcterms:created>
  <dcterms:modified xsi:type="dcterms:W3CDTF">2021-06-07T17:29:42Z</dcterms:modified>
</cp:coreProperties>
</file>