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58" r:id="rId40"/>
    <p:sldId id="294" r:id="rId41"/>
    <p:sldId id="295" r:id="rId42"/>
    <p:sldId id="296" r:id="rId43"/>
    <p:sldId id="297" r:id="rId44"/>
    <p:sldId id="363"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1" r:id="rId68"/>
    <p:sldId id="320" r:id="rId69"/>
    <p:sldId id="322" r:id="rId70"/>
    <p:sldId id="323" r:id="rId71"/>
    <p:sldId id="324" r:id="rId72"/>
    <p:sldId id="325" r:id="rId73"/>
    <p:sldId id="326" r:id="rId74"/>
    <p:sldId id="364" r:id="rId75"/>
    <p:sldId id="327" r:id="rId76"/>
    <p:sldId id="328" r:id="rId77"/>
    <p:sldId id="329" r:id="rId78"/>
    <p:sldId id="330" r:id="rId79"/>
    <p:sldId id="331" r:id="rId80"/>
    <p:sldId id="332" r:id="rId81"/>
    <p:sldId id="333" r:id="rId82"/>
    <p:sldId id="334" r:id="rId83"/>
    <p:sldId id="335" r:id="rId84"/>
    <p:sldId id="336" r:id="rId85"/>
    <p:sldId id="338" r:id="rId86"/>
    <p:sldId id="337" r:id="rId87"/>
    <p:sldId id="339" r:id="rId88"/>
    <p:sldId id="340" r:id="rId89"/>
    <p:sldId id="341" r:id="rId90"/>
    <p:sldId id="342" r:id="rId91"/>
    <p:sldId id="343" r:id="rId92"/>
    <p:sldId id="344" r:id="rId93"/>
    <p:sldId id="345" r:id="rId94"/>
    <p:sldId id="346" r:id="rId95"/>
    <p:sldId id="347" r:id="rId96"/>
    <p:sldId id="348" r:id="rId97"/>
    <p:sldId id="350" r:id="rId98"/>
    <p:sldId id="360" r:id="rId99"/>
    <p:sldId id="349" r:id="rId100"/>
    <p:sldId id="352" r:id="rId101"/>
    <p:sldId id="359" r:id="rId102"/>
    <p:sldId id="361" r:id="rId103"/>
    <p:sldId id="362" r:id="rId104"/>
    <p:sldId id="353" r:id="rId105"/>
    <p:sldId id="354" r:id="rId106"/>
    <p:sldId id="355" r:id="rId107"/>
    <p:sldId id="356" r:id="rId108"/>
    <p:sldId id="357"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4" d="100"/>
          <a:sy n="54" d="100"/>
        </p:scale>
        <p:origin x="-102" y="-3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39121C-3D0A-4239-9993-9259D2915A6A}" type="datetimeFigureOut">
              <a:rPr lang="en-US" smtClean="0"/>
              <a:pPr/>
              <a:t>6/24/2021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083BF3-ACC0-4DAA-B23D-99F812D0269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083BF3-ACC0-4DAA-B23D-99F812D02698}" type="slidenum">
              <a:rPr lang="en-US" smtClean="0"/>
              <a:pPr/>
              <a:t>44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083BF3-ACC0-4DAA-B23D-99F812D02698}" type="slidenum">
              <a:rPr lang="en-US" smtClean="0"/>
              <a:pPr/>
              <a:t>79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083BF3-ACC0-4DAA-B23D-99F812D02698}" type="slidenum">
              <a:rPr lang="en-US" smtClean="0"/>
              <a:pPr/>
              <a:t>81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olidFill>
                  <a:schemeClr val="accent5">
                    <a:lumMod val="75000"/>
                  </a:schemeClr>
                </a:solidFill>
                <a:latin typeface="Comic Sans MS" pitchFamily="66" charset="0"/>
              </a:rPr>
              <a:t>BIOMARKERS IN PERIODONTAL DISEASES</a:t>
            </a:r>
            <a:endParaRPr lang="en-US" dirty="0">
              <a:solidFill>
                <a:schemeClr val="accent5">
                  <a:lumMod val="75000"/>
                </a:schemeClr>
              </a:solidFill>
              <a:latin typeface="Comic Sans MS" pitchFamily="66" charset="0"/>
            </a:endParaRPr>
          </a:p>
        </p:txBody>
      </p:sp>
      <p:sp>
        <p:nvSpPr>
          <p:cNvPr id="3" name="Subtitle 2"/>
          <p:cNvSpPr>
            <a:spLocks noGrp="1"/>
          </p:cNvSpPr>
          <p:nvPr>
            <p:ph type="subTitle" idx="1"/>
          </p:nvPr>
        </p:nvSpPr>
        <p:spPr/>
        <p:txBody>
          <a:bodyPr>
            <a:normAutofit fontScale="47500" lnSpcReduction="20000"/>
          </a:bodyPr>
          <a:lstStyle/>
          <a:p>
            <a:pPr algn="just">
              <a:lnSpc>
                <a:spcPct val="170000"/>
              </a:lnSpc>
            </a:pPr>
            <a:r>
              <a:rPr lang="en-IN" b="1" dirty="0" smtClean="0">
                <a:solidFill>
                  <a:schemeClr val="accent1">
                    <a:lumMod val="60000"/>
                    <a:lumOff val="40000"/>
                  </a:schemeClr>
                </a:solidFill>
                <a:latin typeface="Comic Sans MS" pitchFamily="66" charset="0"/>
              </a:rPr>
              <a:t>GUIDED BY:                                          PRESENTED BY:</a:t>
            </a:r>
          </a:p>
          <a:p>
            <a:pPr algn="just">
              <a:lnSpc>
                <a:spcPct val="170000"/>
              </a:lnSpc>
            </a:pPr>
            <a:r>
              <a:rPr lang="en-IN" b="1" dirty="0" smtClean="0">
                <a:solidFill>
                  <a:schemeClr val="accent1">
                    <a:lumMod val="60000"/>
                    <a:lumOff val="40000"/>
                  </a:schemeClr>
                </a:solidFill>
                <a:latin typeface="Comic Sans MS" pitchFamily="66" charset="0"/>
              </a:rPr>
              <a:t>DR.P.SURESH,                                              K.LATHA,</a:t>
            </a:r>
          </a:p>
          <a:p>
            <a:pPr algn="just">
              <a:lnSpc>
                <a:spcPct val="170000"/>
              </a:lnSpc>
            </a:pPr>
            <a:r>
              <a:rPr lang="en-IN" b="1" dirty="0" smtClean="0">
                <a:solidFill>
                  <a:schemeClr val="accent1">
                    <a:lumMod val="60000"/>
                    <a:lumOff val="40000"/>
                  </a:schemeClr>
                </a:solidFill>
                <a:latin typeface="Comic Sans MS" pitchFamily="66" charset="0"/>
              </a:rPr>
              <a:t>PROF &amp; HOD,                                           PG STUDENT, </a:t>
            </a:r>
          </a:p>
          <a:p>
            <a:pPr algn="just">
              <a:lnSpc>
                <a:spcPct val="170000"/>
              </a:lnSpc>
            </a:pPr>
            <a:r>
              <a:rPr lang="en-IN" b="1" dirty="0" smtClean="0">
                <a:solidFill>
                  <a:schemeClr val="accent1">
                    <a:lumMod val="60000"/>
                    <a:lumOff val="40000"/>
                  </a:schemeClr>
                </a:solidFill>
                <a:latin typeface="Comic Sans MS" pitchFamily="66" charset="0"/>
              </a:rPr>
              <a:t>DEPARTMENT OF PERIODONTICS.       </a:t>
            </a:r>
            <a:endParaRPr lang="en-US" b="1" dirty="0">
              <a:solidFill>
                <a:schemeClr val="accent1">
                  <a:lumMod val="60000"/>
                  <a:lumOff val="40000"/>
                </a:schemeClr>
              </a:solidFill>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algn="just">
              <a:lnSpc>
                <a:spcPct val="150000"/>
              </a:lnSpc>
            </a:pPr>
            <a:r>
              <a:rPr lang="en-US" sz="2000" dirty="0" smtClean="0">
                <a:latin typeface="Comic Sans MS" pitchFamily="66" charset="0"/>
              </a:rPr>
              <a:t>Moreover, MMPs-8 and −9, </a:t>
            </a:r>
            <a:r>
              <a:rPr lang="en-US" sz="2000" dirty="0" err="1" smtClean="0">
                <a:latin typeface="Comic Sans MS" pitchFamily="66" charset="0"/>
              </a:rPr>
              <a:t>neutrophil</a:t>
            </a:r>
            <a:r>
              <a:rPr lang="en-US" sz="2000" dirty="0" smtClean="0">
                <a:latin typeface="Comic Sans MS" pitchFamily="66" charset="0"/>
              </a:rPr>
              <a:t> </a:t>
            </a:r>
            <a:r>
              <a:rPr lang="en-US" sz="2000" dirty="0" err="1" smtClean="0">
                <a:latin typeface="Comic Sans MS" pitchFamily="66" charset="0"/>
              </a:rPr>
              <a:t>elastase</a:t>
            </a:r>
            <a:r>
              <a:rPr lang="en-US" sz="2000" dirty="0" smtClean="0">
                <a:latin typeface="Comic Sans MS" pitchFamily="66" charset="0"/>
              </a:rPr>
              <a:t> and </a:t>
            </a:r>
            <a:r>
              <a:rPr lang="en-US" sz="2000" dirty="0" err="1" smtClean="0">
                <a:latin typeface="Comic Sans MS" pitchFamily="66" charset="0"/>
              </a:rPr>
              <a:t>dipeptidyl</a:t>
            </a:r>
            <a:r>
              <a:rPr lang="en-US" sz="2000" dirty="0" smtClean="0">
                <a:latin typeface="Comic Sans MS" pitchFamily="66" charset="0"/>
              </a:rPr>
              <a:t> peptidases were correlated with the identification and activity of periodontal disease </a:t>
            </a:r>
            <a:r>
              <a:rPr lang="en-US" sz="2000" dirty="0" smtClean="0">
                <a:solidFill>
                  <a:schemeClr val="accent6">
                    <a:lumMod val="60000"/>
                    <a:lumOff val="40000"/>
                  </a:schemeClr>
                </a:solidFill>
                <a:latin typeface="Comic Sans MS" pitchFamily="66" charset="0"/>
              </a:rPr>
              <a:t>(</a:t>
            </a:r>
            <a:r>
              <a:rPr lang="en-US" sz="2000" dirty="0" err="1" smtClean="0">
                <a:solidFill>
                  <a:schemeClr val="accent6">
                    <a:lumMod val="60000"/>
                    <a:lumOff val="40000"/>
                  </a:schemeClr>
                </a:solidFill>
                <a:latin typeface="Comic Sans MS" pitchFamily="66" charset="0"/>
              </a:rPr>
              <a:t>Loos</a:t>
            </a:r>
            <a:r>
              <a:rPr lang="en-US" sz="2000" dirty="0" smtClean="0">
                <a:solidFill>
                  <a:schemeClr val="accent6">
                    <a:lumMod val="60000"/>
                    <a:lumOff val="40000"/>
                  </a:schemeClr>
                </a:solidFill>
                <a:latin typeface="Comic Sans MS" pitchFamily="66" charset="0"/>
              </a:rPr>
              <a:t> &amp; </a:t>
            </a:r>
            <a:r>
              <a:rPr lang="en-US" sz="2000" dirty="0" err="1" smtClean="0">
                <a:solidFill>
                  <a:schemeClr val="accent6">
                    <a:lumMod val="60000"/>
                    <a:lumOff val="40000"/>
                  </a:schemeClr>
                </a:solidFill>
                <a:latin typeface="Comic Sans MS" pitchFamily="66" charset="0"/>
              </a:rPr>
              <a:t>Tjoa</a:t>
            </a:r>
            <a:r>
              <a:rPr lang="en-US" sz="2000" dirty="0" smtClean="0">
                <a:solidFill>
                  <a:schemeClr val="accent6">
                    <a:lumMod val="60000"/>
                    <a:lumOff val="40000"/>
                  </a:schemeClr>
                </a:solidFill>
                <a:latin typeface="Comic Sans MS" pitchFamily="66" charset="0"/>
              </a:rPr>
              <a:t>, 2005; </a:t>
            </a:r>
            <a:r>
              <a:rPr lang="en-US" sz="2000" dirty="0" err="1" smtClean="0">
                <a:solidFill>
                  <a:schemeClr val="accent6">
                    <a:lumMod val="60000"/>
                    <a:lumOff val="40000"/>
                  </a:schemeClr>
                </a:solidFill>
                <a:latin typeface="Comic Sans MS" pitchFamily="66" charset="0"/>
              </a:rPr>
              <a:t>Chapple</a:t>
            </a:r>
            <a:r>
              <a:rPr lang="en-US" sz="2000" dirty="0" smtClean="0">
                <a:solidFill>
                  <a:schemeClr val="accent6">
                    <a:lumMod val="60000"/>
                    <a:lumOff val="40000"/>
                  </a:schemeClr>
                </a:solidFill>
                <a:latin typeface="Comic Sans MS" pitchFamily="66" charset="0"/>
              </a:rPr>
              <a:t>, 2009).</a:t>
            </a:r>
          </a:p>
          <a:p>
            <a:pPr algn="just">
              <a:lnSpc>
                <a:spcPct val="150000"/>
              </a:lnSpc>
            </a:pPr>
            <a:r>
              <a:rPr lang="en-US" sz="2000" dirty="0" smtClean="0">
                <a:latin typeface="Comic Sans MS" pitchFamily="66" charset="0"/>
              </a:rPr>
              <a:t>GCF </a:t>
            </a:r>
            <a:r>
              <a:rPr lang="en-US" sz="2000" dirty="0">
                <a:latin typeface="Comic Sans MS" pitchFamily="66" charset="0"/>
              </a:rPr>
              <a:t>biomarkers include; inflammatory mediators, markers of oxidative stress, host-derived enzymes, tissue-breakdown products, mediators of bone homeostasis and growth factors.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lnSpc>
                <a:spcPct val="160000"/>
              </a:lnSpc>
            </a:pPr>
            <a:r>
              <a:rPr lang="en-US" dirty="0" smtClean="0">
                <a:latin typeface="Comic Sans MS" pitchFamily="66" charset="0"/>
              </a:rPr>
              <a:t>Considering that the protein composition of GCF might reflect the </a:t>
            </a:r>
            <a:r>
              <a:rPr lang="en-US" dirty="0" err="1" smtClean="0">
                <a:latin typeface="Comic Sans MS" pitchFamily="66" charset="0"/>
              </a:rPr>
              <a:t>pathophysiology</a:t>
            </a:r>
            <a:r>
              <a:rPr lang="en-US" dirty="0" smtClean="0">
                <a:latin typeface="Comic Sans MS" pitchFamily="66" charset="0"/>
              </a:rPr>
              <a:t> of periodontal disease progression, GCF protein profiles obtained from healthy-looking individuals may be explored as standard GCF proteomic patterns, which might serve as a reference for the identification of periodontal diseases biomarkers by proteomic analyses. </a:t>
            </a:r>
          </a:p>
          <a:p>
            <a:pPr algn="just">
              <a:lnSpc>
                <a:spcPct val="160000"/>
              </a:lnSpc>
            </a:pPr>
            <a:r>
              <a:rPr lang="en-US" dirty="0" smtClean="0">
                <a:latin typeface="Comic Sans MS" pitchFamily="66" charset="0"/>
              </a:rPr>
              <a:t>However, further studies with larger sample sizes are needed to validate the role of the identified proteins in the pathogenesis of periodontal disease (Barros et al., 2016).</a:t>
            </a:r>
          </a:p>
          <a:p>
            <a:pPr algn="just">
              <a:lnSpc>
                <a:spcPct val="160000"/>
              </a:lnSpc>
            </a:pPr>
            <a:endParaRPr lang="en-US" dirty="0">
              <a:latin typeface="Comic Sans MS" pitchFamily="66"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60000"/>
              </a:lnSpc>
            </a:pPr>
            <a:r>
              <a:rPr lang="en-US" sz="2000" dirty="0" smtClean="0">
                <a:latin typeface="Comic Sans MS" pitchFamily="66" charset="0"/>
              </a:rPr>
              <a:t>Searching for markers to predict health or disease, </a:t>
            </a:r>
            <a:r>
              <a:rPr lang="en-US" sz="2000" dirty="0" err="1" smtClean="0">
                <a:latin typeface="Comic Sans MS" pitchFamily="66" charset="0"/>
              </a:rPr>
              <a:t>Bostanci</a:t>
            </a:r>
            <a:r>
              <a:rPr lang="en-US" sz="2000" dirty="0" smtClean="0">
                <a:latin typeface="Comic Sans MS" pitchFamily="66" charset="0"/>
              </a:rPr>
              <a:t> et al. (2010) used quantitative proteomic analysis with liquid chromatography–mass spectrometry to analyze GCF samples and reported that GCF proteins </a:t>
            </a:r>
            <a:r>
              <a:rPr lang="en-US" sz="2000" dirty="0" err="1" smtClean="0">
                <a:latin typeface="Comic Sans MS" pitchFamily="66" charset="0"/>
              </a:rPr>
              <a:t>cystatin</a:t>
            </a:r>
            <a:r>
              <a:rPr lang="en-US" sz="2000" dirty="0" smtClean="0">
                <a:latin typeface="Comic Sans MS" pitchFamily="66" charset="0"/>
              </a:rPr>
              <a:t>-B and alpha </a:t>
            </a:r>
            <a:r>
              <a:rPr lang="en-US" sz="2000" dirty="0" err="1" smtClean="0">
                <a:latin typeface="Comic Sans MS" pitchFamily="66" charset="0"/>
              </a:rPr>
              <a:t>defensin</a:t>
            </a:r>
            <a:r>
              <a:rPr lang="en-US" sz="2000" dirty="0" smtClean="0">
                <a:latin typeface="Comic Sans MS" pitchFamily="66" charset="0"/>
              </a:rPr>
              <a:t> 1 were detected only in healthy samples, while L-</a:t>
            </a:r>
            <a:r>
              <a:rPr lang="en-US" sz="2000" dirty="0" err="1" smtClean="0">
                <a:latin typeface="Comic Sans MS" pitchFamily="66" charset="0"/>
              </a:rPr>
              <a:t>plastin</a:t>
            </a:r>
            <a:r>
              <a:rPr lang="en-US" sz="2000" dirty="0" smtClean="0">
                <a:latin typeface="Comic Sans MS" pitchFamily="66" charset="0"/>
              </a:rPr>
              <a:t>, a protein with a vital role in immune mediated events, was only detected in GCF of aggressive </a:t>
            </a:r>
            <a:r>
              <a:rPr lang="en-US" sz="2000" dirty="0" err="1" smtClean="0">
                <a:latin typeface="Comic Sans MS" pitchFamily="66" charset="0"/>
              </a:rPr>
              <a:t>periodontitis</a:t>
            </a:r>
            <a:r>
              <a:rPr lang="en-US" sz="2000" dirty="0" smtClean="0">
                <a:latin typeface="Comic Sans MS" pitchFamily="66" charset="0"/>
              </a:rPr>
              <a:t> patients.</a:t>
            </a:r>
          </a:p>
          <a:p>
            <a:pPr algn="just">
              <a:lnSpc>
                <a:spcPct val="160000"/>
              </a:lnSpc>
            </a:pPr>
            <a:endParaRPr lang="en-US" sz="2000" dirty="0">
              <a:latin typeface="Comic Sans MS" pitchFamily="66"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724400"/>
          </a:xfrm>
        </p:spPr>
        <p:txBody>
          <a:bodyPr>
            <a:normAutofit/>
          </a:bodyPr>
          <a:lstStyle/>
          <a:p>
            <a:pPr algn="just">
              <a:lnSpc>
                <a:spcPct val="170000"/>
              </a:lnSpc>
            </a:pPr>
            <a:r>
              <a:rPr lang="en-US" sz="2000" dirty="0" smtClean="0">
                <a:latin typeface="Comic Sans MS" pitchFamily="66" charset="0"/>
              </a:rPr>
              <a:t>A key advance in this area is the development of the salivary proteome knowledge base which is part of the human salivary proteome project. </a:t>
            </a:r>
          </a:p>
          <a:p>
            <a:pPr algn="just">
              <a:lnSpc>
                <a:spcPct val="170000"/>
              </a:lnSpc>
            </a:pPr>
            <a:r>
              <a:rPr lang="en-US" sz="2000" dirty="0" err="1" smtClean="0">
                <a:latin typeface="Comic Sans MS" pitchFamily="66" charset="0"/>
              </a:rPr>
              <a:t>Salivomics</a:t>
            </a:r>
            <a:r>
              <a:rPr lang="en-US" sz="2000" dirty="0" smtClean="0">
                <a:latin typeface="Comic Sans MS" pitchFamily="66" charset="0"/>
              </a:rPr>
              <a:t> is a developing branch which describes the study of biological molecules like the </a:t>
            </a:r>
            <a:r>
              <a:rPr lang="en-US" sz="2000" dirty="0" err="1" smtClean="0">
                <a:latin typeface="Comic Sans MS" pitchFamily="66" charset="0"/>
              </a:rPr>
              <a:t>transcriptome</a:t>
            </a:r>
            <a:r>
              <a:rPr lang="en-US" sz="2000" dirty="0" smtClean="0">
                <a:latin typeface="Comic Sans MS" pitchFamily="66" charset="0"/>
              </a:rPr>
              <a:t>, the proteome and the </a:t>
            </a:r>
            <a:r>
              <a:rPr lang="en-US" sz="2000" dirty="0" err="1" smtClean="0">
                <a:latin typeface="Comic Sans MS" pitchFamily="66" charset="0"/>
              </a:rPr>
              <a:t>metabolome</a:t>
            </a:r>
            <a:r>
              <a:rPr lang="en-US" sz="2000" dirty="0" smtClean="0">
                <a:latin typeface="Comic Sans MS" pitchFamily="66" charset="0"/>
              </a:rPr>
              <a:t> in saliva which will launch the personalized diagnostic approaches in dental clinics (Wong, 2012).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just">
              <a:lnSpc>
                <a:spcPct val="150000"/>
              </a:lnSpc>
            </a:pPr>
            <a:r>
              <a:rPr lang="en-US" sz="2000" dirty="0" smtClean="0">
                <a:latin typeface="Comic Sans MS" pitchFamily="66" charset="0"/>
              </a:rPr>
              <a:t>The main advantages of salivary proteomics are that low levels of a specific biomarker can be detected. These handheld, automated and easy-to-use systems will enable rapid detection of salivary protein biomarkers that can be used for POC disease screening and detection (</a:t>
            </a:r>
            <a:r>
              <a:rPr lang="en-US" sz="2000" dirty="0" err="1" smtClean="0">
                <a:latin typeface="Comic Sans MS" pitchFamily="66" charset="0"/>
              </a:rPr>
              <a:t>Haigh</a:t>
            </a:r>
            <a:r>
              <a:rPr lang="en-US" sz="2000" dirty="0" smtClean="0">
                <a:latin typeface="Comic Sans MS" pitchFamily="66" charset="0"/>
              </a:rPr>
              <a:t> et al., 2010)</a:t>
            </a:r>
          </a:p>
          <a:p>
            <a:pPr algn="just">
              <a:lnSpc>
                <a:spcPct val="150000"/>
              </a:lnSpc>
            </a:pPr>
            <a:r>
              <a:rPr lang="en-US" sz="2000" dirty="0" smtClean="0">
                <a:latin typeface="Comic Sans MS" pitchFamily="66" charset="0"/>
              </a:rPr>
              <a:t>The use of proteomic analysis of whole saliva for the identification of periodontal diseases offer significant potential for providing individual “signatures” for risk of disease progression. The inclusion of proteomics will potentially improve the diagnosis and treatment of periodontal diseases (Salazar et al., 2013).</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mic Sans MS" pitchFamily="66" charset="0"/>
              </a:rPr>
              <a:t>CONCLUSION</a:t>
            </a:r>
            <a:endParaRPr lang="en-US" dirty="0">
              <a:latin typeface="Comic Sans MS" pitchFamily="66" charset="0"/>
            </a:endParaRPr>
          </a:p>
        </p:txBody>
      </p:sp>
      <p:sp>
        <p:nvSpPr>
          <p:cNvPr id="3" name="Content Placeholder 2"/>
          <p:cNvSpPr>
            <a:spLocks noGrp="1"/>
          </p:cNvSpPr>
          <p:nvPr>
            <p:ph idx="1"/>
          </p:nvPr>
        </p:nvSpPr>
        <p:spPr/>
        <p:txBody>
          <a:bodyPr>
            <a:normAutofit fontScale="62500" lnSpcReduction="20000"/>
          </a:bodyPr>
          <a:lstStyle/>
          <a:p>
            <a:pPr algn="just">
              <a:lnSpc>
                <a:spcPct val="170000"/>
              </a:lnSpc>
              <a:buNone/>
            </a:pPr>
            <a:r>
              <a:rPr lang="en-US" dirty="0" smtClean="0">
                <a:latin typeface="Comic Sans MS" pitchFamily="66" charset="0"/>
              </a:rPr>
              <a:t>    </a:t>
            </a:r>
            <a:r>
              <a:rPr lang="en-US" dirty="0" err="1" smtClean="0">
                <a:latin typeface="Comic Sans MS" pitchFamily="66" charset="0"/>
              </a:rPr>
              <a:t>Unravelling</a:t>
            </a:r>
            <a:r>
              <a:rPr lang="en-US" dirty="0" smtClean="0">
                <a:latin typeface="Comic Sans MS" pitchFamily="66" charset="0"/>
              </a:rPr>
              <a:t> the quantitative changes of host and bacteria-derived GCF proteins will improve the knowledge on GCF protein composition and clarify specific alterations occurring in protein content that may be used as biomarkers for </a:t>
            </a:r>
            <a:r>
              <a:rPr lang="en-US" dirty="0" err="1" smtClean="0">
                <a:latin typeface="Comic Sans MS" pitchFamily="66" charset="0"/>
              </a:rPr>
              <a:t>periodontal</a:t>
            </a:r>
            <a:r>
              <a:rPr lang="en-US" dirty="0" smtClean="0">
                <a:latin typeface="Comic Sans MS" pitchFamily="66" charset="0"/>
              </a:rPr>
              <a:t> disease. There is still a long way to go; however, technological developments together with the curiosity and passion of researchers will eventually make it come true! Particularly prospective biomarkers are highly required.</a:t>
            </a:r>
            <a:endParaRPr lang="en-US" dirty="0">
              <a:latin typeface="Comic Sans MS" pitchFamily="66"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mic Sans MS" pitchFamily="66" charset="0"/>
              </a:rPr>
              <a:t>REFERENCES</a:t>
            </a:r>
            <a:endParaRPr lang="en-US" dirty="0">
              <a:latin typeface="Comic Sans MS" pitchFamily="66" charset="0"/>
            </a:endParaRPr>
          </a:p>
        </p:txBody>
      </p:sp>
      <p:sp>
        <p:nvSpPr>
          <p:cNvPr id="3" name="Content Placeholder 2"/>
          <p:cNvSpPr>
            <a:spLocks noGrp="1"/>
          </p:cNvSpPr>
          <p:nvPr>
            <p:ph idx="1"/>
          </p:nvPr>
        </p:nvSpPr>
        <p:spPr>
          <a:xfrm>
            <a:off x="457200" y="1646237"/>
            <a:ext cx="8229600" cy="4525963"/>
          </a:xfrm>
        </p:spPr>
        <p:txBody>
          <a:bodyPr>
            <a:noAutofit/>
          </a:bodyPr>
          <a:lstStyle/>
          <a:p>
            <a:pPr algn="just">
              <a:lnSpc>
                <a:spcPct val="160000"/>
              </a:lnSpc>
            </a:pPr>
            <a:r>
              <a:rPr lang="en-IN" sz="2000" dirty="0" smtClean="0">
                <a:latin typeface="Comic Sans MS" pitchFamily="66" charset="0"/>
              </a:rPr>
              <a:t>Carranza’s clinical </a:t>
            </a:r>
            <a:r>
              <a:rPr lang="en-IN" sz="2000" dirty="0" err="1" smtClean="0">
                <a:latin typeface="Comic Sans MS" pitchFamily="66" charset="0"/>
              </a:rPr>
              <a:t>periodontology</a:t>
            </a:r>
            <a:r>
              <a:rPr lang="en-IN" sz="2000" dirty="0" smtClean="0">
                <a:latin typeface="Comic Sans MS" pitchFamily="66" charset="0"/>
              </a:rPr>
              <a:t> – 13</a:t>
            </a:r>
            <a:r>
              <a:rPr lang="en-IN" sz="2000" baseline="30000" dirty="0" smtClean="0">
                <a:latin typeface="Comic Sans MS" pitchFamily="66" charset="0"/>
              </a:rPr>
              <a:t>th</a:t>
            </a:r>
            <a:r>
              <a:rPr lang="en-IN" sz="2000" dirty="0" smtClean="0">
                <a:latin typeface="Comic Sans MS" pitchFamily="66" charset="0"/>
              </a:rPr>
              <a:t> edition.</a:t>
            </a:r>
          </a:p>
          <a:p>
            <a:pPr algn="just">
              <a:lnSpc>
                <a:spcPct val="160000"/>
              </a:lnSpc>
            </a:pPr>
            <a:r>
              <a:rPr lang="en-IN" sz="2000" dirty="0" err="1" smtClean="0">
                <a:latin typeface="Comic Sans MS" pitchFamily="66" charset="0"/>
              </a:rPr>
              <a:t>Buduneli</a:t>
            </a:r>
            <a:r>
              <a:rPr lang="en-IN" sz="2000" dirty="0" smtClean="0">
                <a:latin typeface="Comic Sans MS" pitchFamily="66" charset="0"/>
              </a:rPr>
              <a:t>, </a:t>
            </a:r>
            <a:r>
              <a:rPr lang="en-IN" sz="2000" dirty="0" err="1" smtClean="0">
                <a:latin typeface="Comic Sans MS" pitchFamily="66" charset="0"/>
              </a:rPr>
              <a:t>Nurcan</a:t>
            </a:r>
            <a:r>
              <a:rPr lang="en-IN" sz="2000" dirty="0" smtClean="0">
                <a:latin typeface="Comic Sans MS" pitchFamily="66" charset="0"/>
              </a:rPr>
              <a:t> – biomarkers of periodontal health and disease.</a:t>
            </a:r>
          </a:p>
          <a:p>
            <a:pPr algn="just">
              <a:lnSpc>
                <a:spcPct val="160000"/>
              </a:lnSpc>
            </a:pPr>
            <a:r>
              <a:rPr lang="en-IN" sz="2000" dirty="0" err="1" smtClean="0">
                <a:latin typeface="Comic Sans MS" pitchFamily="66" charset="0"/>
              </a:rPr>
              <a:t>Ghallab</a:t>
            </a:r>
            <a:r>
              <a:rPr lang="en-IN" sz="2000" dirty="0" smtClean="0">
                <a:latin typeface="Comic Sans MS" pitchFamily="66" charset="0"/>
              </a:rPr>
              <a:t> N A, </a:t>
            </a:r>
            <a:r>
              <a:rPr lang="en-US" sz="2000" dirty="0" smtClean="0">
                <a:latin typeface="Comic Sans MS" pitchFamily="66" charset="0"/>
              </a:rPr>
              <a:t>Diagnostic potential and future directions of biomarkers in gingival </a:t>
            </a:r>
            <a:r>
              <a:rPr lang="en-US" sz="2000" dirty="0" err="1" smtClean="0">
                <a:latin typeface="Comic Sans MS" pitchFamily="66" charset="0"/>
              </a:rPr>
              <a:t>crevicular</a:t>
            </a:r>
            <a:r>
              <a:rPr lang="en-US" sz="2000" dirty="0" smtClean="0">
                <a:latin typeface="Comic Sans MS" pitchFamily="66" charset="0"/>
              </a:rPr>
              <a:t> fluid and saliva of periodontal diseases: Review of the current evidence. Archives of Oral Biology 87 (2018) 115–124.</a:t>
            </a:r>
            <a:endParaRPr lang="en-US" sz="2000" dirty="0">
              <a:latin typeface="Comic Sans MS" pitchFamily="66"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IN" sz="2000" dirty="0" err="1" smtClean="0">
                <a:latin typeface="Comic Sans MS" pitchFamily="66" charset="0"/>
              </a:rPr>
              <a:t>Srivastava</a:t>
            </a:r>
            <a:r>
              <a:rPr lang="en-IN" sz="2000" dirty="0" smtClean="0">
                <a:latin typeface="Comic Sans MS" pitchFamily="66" charset="0"/>
              </a:rPr>
              <a:t> N, </a:t>
            </a:r>
            <a:r>
              <a:rPr lang="en-IN" sz="2000" dirty="0" err="1" smtClean="0">
                <a:latin typeface="Comic Sans MS" pitchFamily="66" charset="0"/>
              </a:rPr>
              <a:t>Nayak</a:t>
            </a:r>
            <a:r>
              <a:rPr lang="en-IN" sz="2000" dirty="0" smtClean="0">
                <a:latin typeface="Comic Sans MS" pitchFamily="66" charset="0"/>
              </a:rPr>
              <a:t> P A, </a:t>
            </a:r>
            <a:r>
              <a:rPr lang="en-IN" sz="2000" dirty="0" err="1" smtClean="0">
                <a:latin typeface="Comic Sans MS" pitchFamily="66" charset="0"/>
              </a:rPr>
              <a:t>Rana</a:t>
            </a:r>
            <a:r>
              <a:rPr lang="en-IN" sz="2000" dirty="0" smtClean="0">
                <a:latin typeface="Comic Sans MS" pitchFamily="66" charset="0"/>
              </a:rPr>
              <a:t> S, </a:t>
            </a:r>
            <a:r>
              <a:rPr lang="en-US" sz="2000" dirty="0" smtClean="0">
                <a:latin typeface="Comic Sans MS" pitchFamily="66" charset="0"/>
              </a:rPr>
              <a:t>Point of Care- A Novel Approach to Periodontal Diagnosis-A Review. Journal of Clinical and Diagnostic Research. 2017 Aug, Vol-11(8): ZE01-ZE06.</a:t>
            </a:r>
          </a:p>
          <a:p>
            <a:pPr algn="just">
              <a:lnSpc>
                <a:spcPct val="150000"/>
              </a:lnSpc>
            </a:pPr>
            <a:r>
              <a:rPr lang="en-IN" sz="2000" dirty="0" err="1" smtClean="0">
                <a:latin typeface="Comic Sans MS" pitchFamily="66" charset="0"/>
              </a:rPr>
              <a:t>Chepuri</a:t>
            </a:r>
            <a:r>
              <a:rPr lang="en-IN" sz="2000" dirty="0" smtClean="0">
                <a:latin typeface="Comic Sans MS" pitchFamily="66" charset="0"/>
              </a:rPr>
              <a:t> T, </a:t>
            </a:r>
            <a:r>
              <a:rPr lang="en-IN" sz="2000" dirty="0" err="1" smtClean="0">
                <a:latin typeface="Comic Sans MS" pitchFamily="66" charset="0"/>
              </a:rPr>
              <a:t>Gooty</a:t>
            </a:r>
            <a:r>
              <a:rPr lang="en-IN" sz="2000" dirty="0" smtClean="0">
                <a:latin typeface="Comic Sans MS" pitchFamily="66" charset="0"/>
              </a:rPr>
              <a:t> J R, </a:t>
            </a:r>
            <a:r>
              <a:rPr lang="en-IN" sz="2000" dirty="0" err="1" smtClean="0">
                <a:latin typeface="Comic Sans MS" pitchFamily="66" charset="0"/>
              </a:rPr>
              <a:t>Durvasala</a:t>
            </a:r>
            <a:r>
              <a:rPr lang="en-IN" sz="2000" dirty="0" smtClean="0">
                <a:latin typeface="Comic Sans MS" pitchFamily="66" charset="0"/>
              </a:rPr>
              <a:t> S, </a:t>
            </a:r>
            <a:r>
              <a:rPr lang="en-IN" sz="2000" dirty="0" err="1" smtClean="0">
                <a:latin typeface="Comic Sans MS" pitchFamily="66" charset="0"/>
              </a:rPr>
              <a:t>Palaparthi</a:t>
            </a:r>
            <a:r>
              <a:rPr lang="en-IN" sz="2000" dirty="0" smtClean="0">
                <a:latin typeface="Comic Sans MS" pitchFamily="66" charset="0"/>
              </a:rPr>
              <a:t> R, </a:t>
            </a:r>
            <a:r>
              <a:rPr lang="en-US" sz="2000" dirty="0" smtClean="0">
                <a:latin typeface="Comic Sans MS" pitchFamily="66" charset="0"/>
              </a:rPr>
              <a:t>Chair Side Diagnostic Test Kits in </a:t>
            </a:r>
            <a:r>
              <a:rPr lang="en-US" sz="2000" dirty="0" err="1" smtClean="0">
                <a:latin typeface="Comic Sans MS" pitchFamily="66" charset="0"/>
              </a:rPr>
              <a:t>Periodontics</a:t>
            </a:r>
            <a:r>
              <a:rPr lang="en-US" sz="2000" dirty="0" smtClean="0">
                <a:latin typeface="Comic Sans MS" pitchFamily="66" charset="0"/>
              </a:rPr>
              <a:t>. Indian J Dent Adv 2015; 7(1): 41-45.</a:t>
            </a:r>
            <a:endParaRPr lang="en-US" sz="2000" dirty="0">
              <a:latin typeface="Comic Sans MS" pitchFamily="66"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IN" sz="2000" dirty="0" err="1" smtClean="0">
                <a:latin typeface="Comic Sans MS" pitchFamily="66" charset="0"/>
              </a:rPr>
              <a:t>Giannonile</a:t>
            </a:r>
            <a:r>
              <a:rPr lang="en-IN" sz="2000" dirty="0" smtClean="0">
                <a:latin typeface="Comic Sans MS" pitchFamily="66" charset="0"/>
              </a:rPr>
              <a:t> W V, </a:t>
            </a:r>
            <a:r>
              <a:rPr lang="en-US" sz="2000" dirty="0" smtClean="0">
                <a:latin typeface="Comic Sans MS" pitchFamily="66" charset="0"/>
              </a:rPr>
              <a:t>Salivary diagnostics for periodontal diseases. JADA 2012; 143(</a:t>
            </a:r>
            <a:r>
              <a:rPr lang="en-US" sz="2000" dirty="0" err="1" smtClean="0">
                <a:latin typeface="Comic Sans MS" pitchFamily="66" charset="0"/>
              </a:rPr>
              <a:t>suppl</a:t>
            </a:r>
            <a:r>
              <a:rPr lang="en-US" sz="2000" dirty="0" smtClean="0">
                <a:latin typeface="Comic Sans MS" pitchFamily="66" charset="0"/>
              </a:rPr>
              <a:t> 10): 6S – 11S.</a:t>
            </a:r>
          </a:p>
          <a:p>
            <a:pPr algn="just">
              <a:lnSpc>
                <a:spcPct val="150000"/>
              </a:lnSpc>
            </a:pPr>
            <a:r>
              <a:rPr lang="en-IN" sz="2000" dirty="0" err="1" smtClean="0">
                <a:latin typeface="Comic Sans MS" pitchFamily="66" charset="0"/>
              </a:rPr>
              <a:t>Pajnigara</a:t>
            </a:r>
            <a:r>
              <a:rPr lang="en-IN" sz="2000" dirty="0" smtClean="0">
                <a:latin typeface="Comic Sans MS" pitchFamily="66" charset="0"/>
              </a:rPr>
              <a:t> N G, </a:t>
            </a:r>
            <a:r>
              <a:rPr lang="en-IN" sz="2000" dirty="0" err="1" smtClean="0">
                <a:latin typeface="Comic Sans MS" pitchFamily="66" charset="0"/>
              </a:rPr>
              <a:t>Kolte</a:t>
            </a:r>
            <a:r>
              <a:rPr lang="en-IN" sz="2000" dirty="0" smtClean="0">
                <a:latin typeface="Comic Sans MS" pitchFamily="66" charset="0"/>
              </a:rPr>
              <a:t> A P, </a:t>
            </a:r>
            <a:r>
              <a:rPr lang="en-IN" sz="2000" dirty="0" err="1" smtClean="0">
                <a:latin typeface="Comic Sans MS" pitchFamily="66" charset="0"/>
              </a:rPr>
              <a:t>Kolte</a:t>
            </a:r>
            <a:r>
              <a:rPr lang="en-IN" sz="2000" dirty="0" smtClean="0">
                <a:latin typeface="Comic Sans MS" pitchFamily="66" charset="0"/>
              </a:rPr>
              <a:t> R A, </a:t>
            </a:r>
            <a:r>
              <a:rPr lang="en-IN" sz="2000" dirty="0" err="1" smtClean="0">
                <a:latin typeface="Comic Sans MS" pitchFamily="66" charset="0"/>
              </a:rPr>
              <a:t>Panjnigara</a:t>
            </a:r>
            <a:r>
              <a:rPr lang="en-IN" sz="2000" dirty="0" smtClean="0">
                <a:latin typeface="Comic Sans MS" pitchFamily="66" charset="0"/>
              </a:rPr>
              <a:t> N G, </a:t>
            </a:r>
            <a:r>
              <a:rPr lang="en-US" sz="2000" dirty="0" smtClean="0">
                <a:latin typeface="Comic Sans MS" pitchFamily="66" charset="0"/>
              </a:rPr>
              <a:t>Chair side diagnostic kits in </a:t>
            </a:r>
            <a:r>
              <a:rPr lang="en-US" sz="2000" dirty="0" err="1" smtClean="0">
                <a:latin typeface="Comic Sans MS" pitchFamily="66" charset="0"/>
              </a:rPr>
              <a:t>Periodontics</a:t>
            </a:r>
            <a:r>
              <a:rPr lang="en-US" sz="2000" dirty="0" smtClean="0">
                <a:latin typeface="Comic Sans MS" pitchFamily="66" charset="0"/>
              </a:rPr>
              <a:t>. INTERNATIONAL DENTAL JOURNAL OF STUDENT’S RESEARCH, April 2016, Volume 4,Issue 1.</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US" sz="2000" dirty="0" err="1" smtClean="0">
                <a:latin typeface="Comic Sans MS" pitchFamily="66" charset="0"/>
              </a:rPr>
              <a:t>Sukriti</a:t>
            </a:r>
            <a:r>
              <a:rPr lang="en-US" sz="2000" dirty="0" smtClean="0">
                <a:latin typeface="Comic Sans MS" pitchFamily="66" charset="0"/>
              </a:rPr>
              <a:t> KC, Wang XZ, Gallagher JE. Diagnostic sensitivity and specificity of host-derived salivary biomarkers in periodontal disease amongst adults: Systematic review. J </a:t>
            </a:r>
            <a:r>
              <a:rPr lang="en-US" sz="2000" dirty="0" err="1" smtClean="0">
                <a:latin typeface="Comic Sans MS" pitchFamily="66" charset="0"/>
              </a:rPr>
              <a:t>Clin</a:t>
            </a:r>
            <a:r>
              <a:rPr lang="en-US" sz="2000" dirty="0" smtClean="0">
                <a:latin typeface="Comic Sans MS" pitchFamily="66" charset="0"/>
              </a:rPr>
              <a:t> </a:t>
            </a:r>
            <a:r>
              <a:rPr lang="en-US" sz="2000" dirty="0" err="1" smtClean="0">
                <a:latin typeface="Comic Sans MS" pitchFamily="66" charset="0"/>
              </a:rPr>
              <a:t>Periodontol</a:t>
            </a:r>
            <a:r>
              <a:rPr lang="en-US" sz="2000" dirty="0" smtClean="0">
                <a:latin typeface="Comic Sans MS" pitchFamily="66" charset="0"/>
              </a:rPr>
              <a:t>. 2020;47:289–308.</a:t>
            </a:r>
            <a:endParaRPr lang="en-US" sz="2000" dirty="0">
              <a:latin typeface="Comic Sans MS" pitchFamily="66"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latin typeface="Comic Sans MS" pitchFamily="66" charset="0"/>
              </a:rPr>
              <a:t>Inflammatory </a:t>
            </a:r>
            <a:r>
              <a:rPr lang="en-US" dirty="0">
                <a:latin typeface="Comic Sans MS" pitchFamily="66" charset="0"/>
              </a:rPr>
              <a:t>mediators: </a:t>
            </a:r>
            <a:br>
              <a:rPr lang="en-US" dirty="0">
                <a:latin typeface="Comic Sans MS" pitchFamily="66" charset="0"/>
              </a:rPr>
            </a:br>
            <a:r>
              <a:rPr lang="en-US" dirty="0">
                <a:latin typeface="Comic Sans MS" pitchFamily="66" charset="0"/>
              </a:rPr>
              <a:t>a) Cytokines and </a:t>
            </a:r>
            <a:r>
              <a:rPr lang="en-US" dirty="0" err="1">
                <a:latin typeface="Comic Sans MS" pitchFamily="66" charset="0"/>
              </a:rPr>
              <a:t>chemokines</a:t>
            </a:r>
            <a:r>
              <a:rPr lang="en-US" dirty="0" smtClean="0">
                <a:latin typeface="Comic Sans MS" pitchFamily="66" charset="0"/>
              </a:rPr>
              <a:t>:</a:t>
            </a:r>
            <a:endParaRPr lang="en-US" dirty="0">
              <a:latin typeface="Comic Sans MS" pitchFamily="66" charset="0"/>
            </a:endParaRPr>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a:latin typeface="Comic Sans MS" pitchFamily="66" charset="0"/>
              </a:rPr>
              <a:t> Numerous studies suggested that interleukin-1beta (IL1β), IL-2, IL-6, IL-8, IL-17 and tumor necrosis factor-alpha (TNF-α) in GCF are reliable inflammatory biomarkers in patients with different periodontal diseases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Teles</a:t>
            </a:r>
            <a:r>
              <a:rPr lang="en-US" dirty="0">
                <a:solidFill>
                  <a:schemeClr val="accent6">
                    <a:lumMod val="60000"/>
                    <a:lumOff val="40000"/>
                  </a:schemeClr>
                </a:solidFill>
                <a:latin typeface="Comic Sans MS" pitchFamily="66" charset="0"/>
              </a:rPr>
              <a:t> et al., 2010; </a:t>
            </a:r>
            <a:r>
              <a:rPr lang="en-US" dirty="0" err="1">
                <a:solidFill>
                  <a:schemeClr val="accent6">
                    <a:lumMod val="60000"/>
                    <a:lumOff val="40000"/>
                  </a:schemeClr>
                </a:solidFill>
                <a:latin typeface="Comic Sans MS" pitchFamily="66" charset="0"/>
              </a:rPr>
              <a:t>Rescala</a:t>
            </a:r>
            <a:r>
              <a:rPr lang="en-US" dirty="0">
                <a:solidFill>
                  <a:schemeClr val="accent6">
                    <a:lumMod val="60000"/>
                    <a:lumOff val="40000"/>
                  </a:schemeClr>
                </a:solidFill>
                <a:latin typeface="Comic Sans MS" pitchFamily="66" charset="0"/>
              </a:rPr>
              <a:t> et al., 2010 </a:t>
            </a:r>
            <a:r>
              <a:rPr lang="en-US" dirty="0" err="1">
                <a:solidFill>
                  <a:schemeClr val="accent6">
                    <a:lumMod val="60000"/>
                    <a:lumOff val="40000"/>
                  </a:schemeClr>
                </a:solidFill>
                <a:latin typeface="Comic Sans MS" pitchFamily="66" charset="0"/>
              </a:rPr>
              <a:t>Rescala</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Teles</a:t>
            </a:r>
            <a:r>
              <a:rPr lang="en-US" dirty="0">
                <a:solidFill>
                  <a:schemeClr val="accent6">
                    <a:lumMod val="60000"/>
                    <a:lumOff val="40000"/>
                  </a:schemeClr>
                </a:solidFill>
                <a:latin typeface="Comic Sans MS" pitchFamily="66" charset="0"/>
              </a:rPr>
              <a:t>, Fischer, </a:t>
            </a:r>
            <a:r>
              <a:rPr lang="en-US" dirty="0" err="1">
                <a:solidFill>
                  <a:schemeClr val="accent6">
                    <a:lumMod val="60000"/>
                    <a:lumOff val="40000"/>
                  </a:schemeClr>
                </a:solidFill>
                <a:latin typeface="Comic Sans MS" pitchFamily="66" charset="0"/>
              </a:rPr>
              <a:t>Haffajee</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Socransky</a:t>
            </a:r>
            <a:r>
              <a:rPr lang="en-US" dirty="0">
                <a:solidFill>
                  <a:schemeClr val="accent6">
                    <a:lumMod val="60000"/>
                    <a:lumOff val="40000"/>
                  </a:schemeClr>
                </a:solidFill>
                <a:latin typeface="Comic Sans MS" pitchFamily="66" charset="0"/>
              </a:rPr>
              <a:t>, 2010; </a:t>
            </a:r>
            <a:r>
              <a:rPr lang="en-US" dirty="0" err="1">
                <a:solidFill>
                  <a:schemeClr val="accent6">
                    <a:lumMod val="60000"/>
                    <a:lumOff val="40000"/>
                  </a:schemeClr>
                </a:solidFill>
                <a:latin typeface="Comic Sans MS" pitchFamily="66" charset="0"/>
              </a:rPr>
              <a:t>Becerik</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Ozturk</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Atmaca</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Atilla</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Emingil</a:t>
            </a:r>
            <a:r>
              <a:rPr lang="en-US" dirty="0">
                <a:solidFill>
                  <a:schemeClr val="accent6">
                    <a:lumMod val="60000"/>
                    <a:lumOff val="40000"/>
                  </a:schemeClr>
                </a:solidFill>
                <a:latin typeface="Comic Sans MS" pitchFamily="66" charset="0"/>
              </a:rPr>
              <a:t>, 2012; Shaker &amp; </a:t>
            </a:r>
            <a:r>
              <a:rPr lang="en-US" dirty="0" err="1">
                <a:solidFill>
                  <a:schemeClr val="accent6">
                    <a:lumMod val="60000"/>
                    <a:lumOff val="40000"/>
                  </a:schemeClr>
                </a:solidFill>
                <a:latin typeface="Comic Sans MS" pitchFamily="66" charset="0"/>
              </a:rPr>
              <a:t>Ghallab</a:t>
            </a:r>
            <a:r>
              <a:rPr lang="en-US" dirty="0">
                <a:solidFill>
                  <a:schemeClr val="accent6">
                    <a:lumMod val="60000"/>
                    <a:lumOff val="40000"/>
                  </a:schemeClr>
                </a:solidFill>
                <a:latin typeface="Comic Sans MS" pitchFamily="66" charset="0"/>
              </a:rPr>
              <a:t>, 2012)</a:t>
            </a:r>
            <a:r>
              <a:rPr lang="en-US" dirty="0">
                <a:latin typeface="Comic Sans MS" pitchFamily="66" charset="0"/>
              </a:rPr>
              <a:t> and decreased markedly after scaling and root </a:t>
            </a:r>
            <a:r>
              <a:rPr lang="en-US" dirty="0" err="1">
                <a:latin typeface="Comic Sans MS" pitchFamily="66" charset="0"/>
              </a:rPr>
              <a:t>planing</a:t>
            </a:r>
            <a:r>
              <a:rPr lang="en-US" dirty="0">
                <a:latin typeface="Comic Sans MS" pitchFamily="66" charset="0"/>
              </a:rPr>
              <a:t>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Cifcibasi</a:t>
            </a:r>
            <a:r>
              <a:rPr lang="en-US" dirty="0">
                <a:solidFill>
                  <a:schemeClr val="accent6">
                    <a:lumMod val="60000"/>
                    <a:lumOff val="40000"/>
                  </a:schemeClr>
                </a:solidFill>
                <a:latin typeface="Comic Sans MS" pitchFamily="66" charset="0"/>
              </a:rPr>
              <a:t> et al., 2015; de Lima Oliveira et al., 2012</a:t>
            </a:r>
            <a:r>
              <a:rPr lang="en-US" dirty="0" smtClean="0">
                <a:solidFill>
                  <a:schemeClr val="accent6">
                    <a:lumMod val="60000"/>
                    <a:lumOff val="40000"/>
                  </a:schemeClr>
                </a:solidFill>
                <a:latin typeface="Comic Sans MS" pitchFamily="66" charset="0"/>
              </a:rPr>
              <a:t>).</a:t>
            </a:r>
            <a:endParaRPr lang="en-US" dirty="0">
              <a:solidFill>
                <a:schemeClr val="accent6">
                  <a:lumMod val="60000"/>
                  <a:lumOff val="40000"/>
                </a:schemeClr>
              </a:solidFill>
              <a:latin typeface="Comic Sans MS"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algn="just">
              <a:lnSpc>
                <a:spcPct val="170000"/>
              </a:lnSpc>
            </a:pPr>
            <a:r>
              <a:rPr lang="en-US" sz="1800" dirty="0">
                <a:latin typeface="Comic Sans MS" pitchFamily="66" charset="0"/>
              </a:rPr>
              <a:t>One of the most studied biomarkers in the GCF is IL-1β, it is a potent bone-</a:t>
            </a:r>
            <a:r>
              <a:rPr lang="en-US" sz="1800" dirty="0" err="1">
                <a:latin typeface="Comic Sans MS" pitchFamily="66" charset="0"/>
              </a:rPr>
              <a:t>resorbing</a:t>
            </a:r>
            <a:r>
              <a:rPr lang="en-US" sz="1800" dirty="0">
                <a:latin typeface="Comic Sans MS" pitchFamily="66" charset="0"/>
              </a:rPr>
              <a:t> cytokine formerly known as the </a:t>
            </a:r>
            <a:r>
              <a:rPr lang="en-US" sz="1800" dirty="0" err="1">
                <a:latin typeface="Comic Sans MS" pitchFamily="66" charset="0"/>
              </a:rPr>
              <a:t>osteoclast</a:t>
            </a:r>
            <a:r>
              <a:rPr lang="en-US" sz="1800" dirty="0">
                <a:latin typeface="Comic Sans MS" pitchFamily="66" charset="0"/>
              </a:rPr>
              <a:t>-activating factor. Previous reports demonstrated that GCF IL-1β was elevated in active sites of periodontal disease and declined after periodontal therapy and thus can be used as a laboratory tool for assessing the activity of periodontal disease </a:t>
            </a:r>
            <a:r>
              <a:rPr lang="en-US" sz="1800" dirty="0">
                <a:solidFill>
                  <a:schemeClr val="accent6">
                    <a:lumMod val="60000"/>
                    <a:lumOff val="40000"/>
                  </a:schemeClr>
                </a:solidFill>
                <a:latin typeface="Comic Sans MS" pitchFamily="66" charset="0"/>
              </a:rPr>
              <a:t>(</a:t>
            </a:r>
            <a:r>
              <a:rPr lang="en-US" sz="1800" dirty="0" err="1">
                <a:solidFill>
                  <a:schemeClr val="accent6">
                    <a:lumMod val="60000"/>
                    <a:lumOff val="40000"/>
                  </a:schemeClr>
                </a:solidFill>
                <a:latin typeface="Comic Sans MS" pitchFamily="66" charset="0"/>
              </a:rPr>
              <a:t>Toker</a:t>
            </a:r>
            <a:r>
              <a:rPr lang="en-US" sz="1800" dirty="0">
                <a:solidFill>
                  <a:schemeClr val="accent6">
                    <a:lumMod val="60000"/>
                    <a:lumOff val="40000"/>
                  </a:schemeClr>
                </a:solidFill>
                <a:latin typeface="Comic Sans MS" pitchFamily="66" charset="0"/>
              </a:rPr>
              <a:t>, </a:t>
            </a:r>
            <a:r>
              <a:rPr lang="en-US" sz="1800" dirty="0" err="1">
                <a:solidFill>
                  <a:schemeClr val="accent6">
                    <a:lumMod val="60000"/>
                    <a:lumOff val="40000"/>
                  </a:schemeClr>
                </a:solidFill>
                <a:latin typeface="Comic Sans MS" pitchFamily="66" charset="0"/>
              </a:rPr>
              <a:t>Poyraz</a:t>
            </a:r>
            <a:r>
              <a:rPr lang="en-US" sz="1800" dirty="0">
                <a:solidFill>
                  <a:schemeClr val="accent6">
                    <a:lumMod val="60000"/>
                    <a:lumOff val="40000"/>
                  </a:schemeClr>
                </a:solidFill>
                <a:latin typeface="Comic Sans MS" pitchFamily="66" charset="0"/>
              </a:rPr>
              <a:t>, &amp; </a:t>
            </a:r>
            <a:r>
              <a:rPr lang="en-US" sz="1800" dirty="0" err="1">
                <a:solidFill>
                  <a:schemeClr val="accent6">
                    <a:lumMod val="60000"/>
                    <a:lumOff val="40000"/>
                  </a:schemeClr>
                </a:solidFill>
                <a:latin typeface="Comic Sans MS" pitchFamily="66" charset="0"/>
              </a:rPr>
              <a:t>Eren</a:t>
            </a:r>
            <a:r>
              <a:rPr lang="en-US" sz="1800" dirty="0">
                <a:solidFill>
                  <a:schemeClr val="accent6">
                    <a:lumMod val="60000"/>
                    <a:lumOff val="40000"/>
                  </a:schemeClr>
                </a:solidFill>
                <a:latin typeface="Comic Sans MS" pitchFamily="66" charset="0"/>
              </a:rPr>
              <a:t>, 2008; Oh et al., 2015 Oh, Hirano, </a:t>
            </a:r>
            <a:r>
              <a:rPr lang="en-US" sz="1800" dirty="0" err="1">
                <a:solidFill>
                  <a:schemeClr val="accent6">
                    <a:lumMod val="60000"/>
                    <a:lumOff val="40000"/>
                  </a:schemeClr>
                </a:solidFill>
                <a:latin typeface="Comic Sans MS" pitchFamily="66" charset="0"/>
              </a:rPr>
              <a:t>Takai</a:t>
            </a:r>
            <a:r>
              <a:rPr lang="en-US" sz="1800" dirty="0">
                <a:solidFill>
                  <a:schemeClr val="accent6">
                    <a:lumMod val="60000"/>
                    <a:lumOff val="40000"/>
                  </a:schemeClr>
                </a:solidFill>
                <a:latin typeface="Comic Sans MS" pitchFamily="66" charset="0"/>
              </a:rPr>
              <a:t>, &amp; Ogata, 2015).</a:t>
            </a:r>
            <a:r>
              <a:rPr lang="en-US" sz="1800" dirty="0">
                <a:latin typeface="Comic Sans MS" pitchFamily="66" charset="0"/>
              </a:rPr>
              <a:t> </a:t>
            </a:r>
            <a:endParaRPr lang="en-US" sz="1800" dirty="0" smtClean="0">
              <a:latin typeface="Comic Sans MS" pitchFamily="66" charset="0"/>
            </a:endParaRPr>
          </a:p>
          <a:p>
            <a:pPr algn="just">
              <a:lnSpc>
                <a:spcPct val="170000"/>
              </a:lnSpc>
            </a:pPr>
            <a:r>
              <a:rPr lang="en-US" sz="1800" dirty="0" smtClean="0">
                <a:latin typeface="Comic Sans MS" pitchFamily="66" charset="0"/>
              </a:rPr>
              <a:t>In </a:t>
            </a:r>
            <a:r>
              <a:rPr lang="en-US" sz="1800" dirty="0">
                <a:latin typeface="Comic Sans MS" pitchFamily="66" charset="0"/>
              </a:rPr>
              <a:t>support with these reports, </a:t>
            </a:r>
            <a:r>
              <a:rPr lang="en-US" sz="1800" dirty="0" err="1">
                <a:latin typeface="Comic Sans MS" pitchFamily="66" charset="0"/>
              </a:rPr>
              <a:t>Nazar</a:t>
            </a:r>
            <a:r>
              <a:rPr lang="en-US" sz="1800" dirty="0">
                <a:latin typeface="Comic Sans MS" pitchFamily="66" charset="0"/>
              </a:rPr>
              <a:t> </a:t>
            </a:r>
            <a:r>
              <a:rPr lang="en-US" sz="1800" dirty="0" err="1">
                <a:latin typeface="Comic Sans MS" pitchFamily="66" charset="0"/>
              </a:rPr>
              <a:t>Majeed</a:t>
            </a:r>
            <a:r>
              <a:rPr lang="en-US" sz="1800" dirty="0">
                <a:latin typeface="Comic Sans MS" pitchFamily="66" charset="0"/>
              </a:rPr>
              <a:t>, Philip, </a:t>
            </a:r>
            <a:r>
              <a:rPr lang="en-US" sz="1800" dirty="0" err="1">
                <a:latin typeface="Comic Sans MS" pitchFamily="66" charset="0"/>
              </a:rPr>
              <a:t>Alabsi</a:t>
            </a:r>
            <a:r>
              <a:rPr lang="en-US" sz="1800" dirty="0">
                <a:latin typeface="Comic Sans MS" pitchFamily="66" charset="0"/>
              </a:rPr>
              <a:t>, </a:t>
            </a:r>
            <a:r>
              <a:rPr lang="en-US" sz="1800" dirty="0" err="1">
                <a:latin typeface="Comic Sans MS" pitchFamily="66" charset="0"/>
              </a:rPr>
              <a:t>Pushparajan</a:t>
            </a:r>
            <a:r>
              <a:rPr lang="en-US" sz="1800" dirty="0">
                <a:latin typeface="Comic Sans MS" pitchFamily="66" charset="0"/>
              </a:rPr>
              <a:t>, and </a:t>
            </a:r>
            <a:r>
              <a:rPr lang="en-US" sz="1800" dirty="0" err="1">
                <a:latin typeface="Comic Sans MS" pitchFamily="66" charset="0"/>
              </a:rPr>
              <a:t>Swaminathan</a:t>
            </a:r>
            <a:r>
              <a:rPr lang="en-US" sz="1800" dirty="0">
                <a:latin typeface="Comic Sans MS" pitchFamily="66" charset="0"/>
              </a:rPr>
              <a:t> (2016) concluded in their systematic review that IL-1β can be considered one of the most common biomarkers that give precise results which could be utilized as an indicator of periodontal disease progression</a:t>
            </a:r>
            <a:r>
              <a:rPr lang="en-US" sz="1800" dirty="0" smtClean="0">
                <a:latin typeface="Comic Sans MS" pitchFamily="66" charset="0"/>
              </a:rPr>
              <a:t>.</a:t>
            </a:r>
            <a:endParaRPr lang="en-US" sz="1800" dirty="0">
              <a:latin typeface="Comic Sans MS"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lnSpc>
                <a:spcPct val="170000"/>
              </a:lnSpc>
            </a:pPr>
            <a:r>
              <a:rPr lang="en-US" sz="2000" dirty="0">
                <a:latin typeface="Comic Sans MS" pitchFamily="66" charset="0"/>
              </a:rPr>
              <a:t> </a:t>
            </a:r>
            <a:r>
              <a:rPr lang="en-US" sz="2000" dirty="0" err="1">
                <a:latin typeface="Comic Sans MS" pitchFamily="66" charset="0"/>
              </a:rPr>
              <a:t>Monocyte</a:t>
            </a:r>
            <a:r>
              <a:rPr lang="en-US" sz="2000" dirty="0">
                <a:latin typeface="Comic Sans MS" pitchFamily="66" charset="0"/>
              </a:rPr>
              <a:t> </a:t>
            </a:r>
            <a:r>
              <a:rPr lang="en-US" sz="2000" dirty="0" err="1" smtClean="0">
                <a:latin typeface="Comic Sans MS" pitchFamily="66" charset="0"/>
              </a:rPr>
              <a:t>chemoattractant</a:t>
            </a:r>
            <a:r>
              <a:rPr lang="en-US" sz="2000" dirty="0" smtClean="0">
                <a:latin typeface="Comic Sans MS" pitchFamily="66" charset="0"/>
              </a:rPr>
              <a:t> </a:t>
            </a:r>
            <a:r>
              <a:rPr lang="en-US" sz="2000" dirty="0">
                <a:latin typeface="Comic Sans MS" pitchFamily="66" charset="0"/>
              </a:rPr>
              <a:t>protein-1 (MCP-1) is one of the most important </a:t>
            </a:r>
            <a:r>
              <a:rPr lang="en-US" sz="2000" dirty="0" err="1">
                <a:latin typeface="Comic Sans MS" pitchFamily="66" charset="0"/>
              </a:rPr>
              <a:t>chemokines</a:t>
            </a:r>
            <a:r>
              <a:rPr lang="en-US" sz="2000" dirty="0">
                <a:latin typeface="Comic Sans MS" pitchFamily="66" charset="0"/>
              </a:rPr>
              <a:t> that causes recruitment of inflammatory cells and are thus involved in periodontal destruction. Previous investigations showed that MCP-1 and MCP-4 in GCF and saliva increased progressively with the progression of periodontal disease and decreased after treatment, hence can be proposed as potential biomarkers of disease severity </a:t>
            </a:r>
            <a:r>
              <a:rPr lang="en-US" sz="2000" dirty="0">
                <a:solidFill>
                  <a:schemeClr val="accent6">
                    <a:lumMod val="60000"/>
                    <a:lumOff val="40000"/>
                  </a:schemeClr>
                </a:solidFill>
                <a:latin typeface="Comic Sans MS" pitchFamily="66" charset="0"/>
              </a:rPr>
              <a:t>(Gupta et al., 2013 Gupta, </a:t>
            </a:r>
            <a:r>
              <a:rPr lang="en-US" sz="2000" dirty="0" err="1">
                <a:solidFill>
                  <a:schemeClr val="accent6">
                    <a:lumMod val="60000"/>
                    <a:lumOff val="40000"/>
                  </a:schemeClr>
                </a:solidFill>
                <a:latin typeface="Comic Sans MS" pitchFamily="66" charset="0"/>
              </a:rPr>
              <a:t>Chaturvedi</a:t>
            </a:r>
            <a:r>
              <a:rPr lang="en-US" sz="2000" dirty="0">
                <a:solidFill>
                  <a:schemeClr val="accent6">
                    <a:lumMod val="60000"/>
                    <a:lumOff val="40000"/>
                  </a:schemeClr>
                </a:solidFill>
                <a:latin typeface="Comic Sans MS" pitchFamily="66" charset="0"/>
              </a:rPr>
              <a:t>, &amp; Jain, 2013; </a:t>
            </a:r>
            <a:r>
              <a:rPr lang="en-US" sz="2000" dirty="0" err="1">
                <a:solidFill>
                  <a:schemeClr val="accent6">
                    <a:lumMod val="60000"/>
                    <a:lumOff val="40000"/>
                  </a:schemeClr>
                </a:solidFill>
                <a:latin typeface="Comic Sans MS" pitchFamily="66" charset="0"/>
              </a:rPr>
              <a:t>Kumari</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Pradeep</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Priyanka</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Kalra</a:t>
            </a:r>
            <a:r>
              <a:rPr lang="en-US" sz="2000" dirty="0">
                <a:solidFill>
                  <a:schemeClr val="accent6">
                    <a:lumMod val="60000"/>
                    <a:lumOff val="40000"/>
                  </a:schemeClr>
                </a:solidFill>
                <a:latin typeface="Comic Sans MS" pitchFamily="66" charset="0"/>
              </a:rPr>
              <a:t>, &amp; </a:t>
            </a:r>
            <a:r>
              <a:rPr lang="en-US" sz="2000" dirty="0" err="1">
                <a:solidFill>
                  <a:schemeClr val="accent6">
                    <a:lumMod val="60000"/>
                    <a:lumOff val="40000"/>
                  </a:schemeClr>
                </a:solidFill>
                <a:latin typeface="Comic Sans MS" pitchFamily="66" charset="0"/>
              </a:rPr>
              <a:t>Naik</a:t>
            </a:r>
            <a:r>
              <a:rPr lang="en-US" sz="2000" dirty="0">
                <a:solidFill>
                  <a:schemeClr val="accent6">
                    <a:lumMod val="60000"/>
                    <a:lumOff val="40000"/>
                  </a:schemeClr>
                </a:solidFill>
                <a:latin typeface="Comic Sans MS" pitchFamily="66" charset="0"/>
              </a:rPr>
              <a:t>, 2014).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pPr algn="just">
              <a:lnSpc>
                <a:spcPct val="150000"/>
              </a:lnSpc>
            </a:pPr>
            <a:r>
              <a:rPr lang="en-US" sz="2000" dirty="0">
                <a:latin typeface="Comic Sans MS" pitchFamily="66" charset="0"/>
              </a:rPr>
              <a:t>Pentraxin-3 is another inflammatory mediator involved in acute-phase reaction, which has been proposed as a ‘marker of inflammatory activity in periodontal disease’ in the GCF </a:t>
            </a:r>
            <a:r>
              <a:rPr lang="en-US" sz="2000" dirty="0">
                <a:solidFill>
                  <a:schemeClr val="accent6">
                    <a:lumMod val="60000"/>
                    <a:lumOff val="40000"/>
                  </a:schemeClr>
                </a:solidFill>
                <a:latin typeface="Comic Sans MS" pitchFamily="66" charset="0"/>
              </a:rPr>
              <a:t>(</a:t>
            </a:r>
            <a:r>
              <a:rPr lang="en-US" sz="2000" dirty="0" err="1">
                <a:solidFill>
                  <a:schemeClr val="accent6">
                    <a:lumMod val="60000"/>
                    <a:lumOff val="40000"/>
                  </a:schemeClr>
                </a:solidFill>
                <a:latin typeface="Comic Sans MS" pitchFamily="66" charset="0"/>
              </a:rPr>
              <a:t>Kathariya</a:t>
            </a:r>
            <a:r>
              <a:rPr lang="en-US" sz="2000" dirty="0">
                <a:solidFill>
                  <a:schemeClr val="accent6">
                    <a:lumMod val="60000"/>
                    <a:lumOff val="40000"/>
                  </a:schemeClr>
                </a:solidFill>
                <a:latin typeface="Comic Sans MS" pitchFamily="66" charset="0"/>
              </a:rPr>
              <a:t> et al., 2013; </a:t>
            </a:r>
            <a:r>
              <a:rPr lang="en-US" sz="2000" dirty="0" err="1">
                <a:solidFill>
                  <a:schemeClr val="accent6">
                    <a:lumMod val="60000"/>
                    <a:lumOff val="40000"/>
                  </a:schemeClr>
                </a:solidFill>
                <a:latin typeface="Comic Sans MS" pitchFamily="66" charset="0"/>
              </a:rPr>
              <a:t>Pradeep</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Kathariya</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Raghavendra</a:t>
            </a:r>
            <a:r>
              <a:rPr lang="en-US" sz="2000" dirty="0">
                <a:solidFill>
                  <a:schemeClr val="accent6">
                    <a:lumMod val="60000"/>
                    <a:lumOff val="40000"/>
                  </a:schemeClr>
                </a:solidFill>
                <a:latin typeface="Comic Sans MS" pitchFamily="66" charset="0"/>
              </a:rPr>
              <a:t>, &amp; Sharma, 2011).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latin typeface="Comic Sans MS" pitchFamily="66" charset="0"/>
              </a:rPr>
              <a:t>b)</a:t>
            </a:r>
            <a:r>
              <a:rPr lang="en-US" b="1" dirty="0">
                <a:latin typeface="Comic Sans MS" pitchFamily="66" charset="0"/>
              </a:rPr>
              <a:t> </a:t>
            </a:r>
            <a:r>
              <a:rPr lang="en-US" b="1" dirty="0" err="1">
                <a:latin typeface="Comic Sans MS" pitchFamily="66" charset="0"/>
              </a:rPr>
              <a:t>Adipokines</a:t>
            </a:r>
            <a:r>
              <a:rPr lang="en-US" b="1" dirty="0" smtClean="0">
                <a:latin typeface="Comic Sans MS" pitchFamily="66" charset="0"/>
              </a:rPr>
              <a:t>:</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60000"/>
              </a:lnSpc>
            </a:pPr>
            <a:r>
              <a:rPr lang="en-US" sz="2000" dirty="0" smtClean="0">
                <a:latin typeface="Comic Sans MS" pitchFamily="66" charset="0"/>
              </a:rPr>
              <a:t>To </a:t>
            </a:r>
            <a:r>
              <a:rPr lang="en-US" sz="2000" dirty="0">
                <a:latin typeface="Comic Sans MS" pitchFamily="66" charset="0"/>
              </a:rPr>
              <a:t>date, a growing number of </a:t>
            </a:r>
            <a:r>
              <a:rPr lang="en-US" sz="2000" dirty="0" err="1">
                <a:latin typeface="Comic Sans MS" pitchFamily="66" charset="0"/>
              </a:rPr>
              <a:t>adipokines</a:t>
            </a:r>
            <a:r>
              <a:rPr lang="en-US" sz="2000" dirty="0">
                <a:latin typeface="Comic Sans MS" pitchFamily="66" charset="0"/>
              </a:rPr>
              <a:t> have been evaluated as periodontal disease-specific biomarkers including; </a:t>
            </a:r>
            <a:r>
              <a:rPr lang="en-US" sz="2000" dirty="0" err="1">
                <a:latin typeface="Comic Sans MS" pitchFamily="66" charset="0"/>
              </a:rPr>
              <a:t>visfatin</a:t>
            </a:r>
            <a:r>
              <a:rPr lang="en-US" sz="2000" dirty="0">
                <a:latin typeface="Comic Sans MS" pitchFamily="66" charset="0"/>
              </a:rPr>
              <a:t>, </a:t>
            </a:r>
            <a:r>
              <a:rPr lang="en-US" sz="2000" dirty="0" err="1">
                <a:latin typeface="Comic Sans MS" pitchFamily="66" charset="0"/>
              </a:rPr>
              <a:t>leptin</a:t>
            </a:r>
            <a:r>
              <a:rPr lang="en-US" sz="2000" dirty="0">
                <a:latin typeface="Comic Sans MS" pitchFamily="66" charset="0"/>
              </a:rPr>
              <a:t>, </a:t>
            </a:r>
            <a:r>
              <a:rPr lang="en-US" sz="2000" dirty="0" err="1">
                <a:latin typeface="Comic Sans MS" pitchFamily="66" charset="0"/>
              </a:rPr>
              <a:t>adiponectin</a:t>
            </a:r>
            <a:r>
              <a:rPr lang="en-US" sz="2000" dirty="0">
                <a:latin typeface="Comic Sans MS" pitchFamily="66" charset="0"/>
              </a:rPr>
              <a:t> and </a:t>
            </a:r>
            <a:r>
              <a:rPr lang="en-US" sz="2000" dirty="0" err="1">
                <a:latin typeface="Comic Sans MS" pitchFamily="66" charset="0"/>
              </a:rPr>
              <a:t>resistin</a:t>
            </a:r>
            <a:r>
              <a:rPr lang="en-US" sz="2000" dirty="0">
                <a:latin typeface="Comic Sans MS" pitchFamily="66" charset="0"/>
              </a:rPr>
              <a:t>.</a:t>
            </a:r>
          </a:p>
          <a:p>
            <a:pPr algn="just">
              <a:lnSpc>
                <a:spcPct val="160000"/>
              </a:lnSpc>
            </a:pPr>
            <a:r>
              <a:rPr lang="en-US" sz="2000" dirty="0">
                <a:latin typeface="Comic Sans MS" pitchFamily="66" charset="0"/>
              </a:rPr>
              <a:t>Most recently, </a:t>
            </a:r>
            <a:r>
              <a:rPr lang="en-US" sz="2000" dirty="0" err="1">
                <a:latin typeface="Comic Sans MS" pitchFamily="66" charset="0"/>
              </a:rPr>
              <a:t>Akram</a:t>
            </a:r>
            <a:r>
              <a:rPr lang="en-US" sz="2000" dirty="0">
                <a:latin typeface="Comic Sans MS" pitchFamily="66" charset="0"/>
              </a:rPr>
              <a:t> et al. (2017) concluded in their systematic review that </a:t>
            </a:r>
            <a:r>
              <a:rPr lang="en-US" sz="2000" dirty="0" err="1">
                <a:latin typeface="Comic Sans MS" pitchFamily="66" charset="0"/>
              </a:rPr>
              <a:t>resistin</a:t>
            </a:r>
            <a:r>
              <a:rPr lang="en-US" sz="2000" dirty="0">
                <a:latin typeface="Comic Sans MS" pitchFamily="66" charset="0"/>
              </a:rPr>
              <a:t> modulates inflammation and may be used as a surrogate measure to identify subjects at risk for chronic </a:t>
            </a:r>
            <a:r>
              <a:rPr lang="en-US" sz="2000" dirty="0" err="1">
                <a:latin typeface="Comic Sans MS" pitchFamily="66" charset="0"/>
              </a:rPr>
              <a:t>periodontitis</a:t>
            </a:r>
            <a:r>
              <a:rPr lang="en-US" sz="2000" dirty="0">
                <a:latin typeface="Comic Sans MS" pitchFamily="66"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Autofit/>
          </a:bodyPr>
          <a:lstStyle/>
          <a:p>
            <a:pPr algn="just">
              <a:lnSpc>
                <a:spcPct val="150000"/>
              </a:lnSpc>
            </a:pPr>
            <a:r>
              <a:rPr lang="en-US" sz="2000" dirty="0">
                <a:latin typeface="Comic Sans MS" pitchFamily="66" charset="0"/>
              </a:rPr>
              <a:t>Consistent findings were previously reported showing that the increased level of </a:t>
            </a:r>
            <a:r>
              <a:rPr lang="en-US" sz="2000" dirty="0" err="1">
                <a:latin typeface="Comic Sans MS" pitchFamily="66" charset="0"/>
              </a:rPr>
              <a:t>resistin</a:t>
            </a:r>
            <a:r>
              <a:rPr lang="en-US" sz="2000" dirty="0">
                <a:latin typeface="Comic Sans MS" pitchFamily="66" charset="0"/>
              </a:rPr>
              <a:t> in the GCF can be regarded as potential inflammatory marker for </a:t>
            </a:r>
            <a:r>
              <a:rPr lang="en-US" sz="2000" dirty="0" err="1">
                <a:latin typeface="Comic Sans MS" pitchFamily="66" charset="0"/>
              </a:rPr>
              <a:t>periodontitis</a:t>
            </a:r>
            <a:r>
              <a:rPr lang="en-US" sz="2000" dirty="0">
                <a:latin typeface="Comic Sans MS" pitchFamily="66" charset="0"/>
              </a:rPr>
              <a:t> </a:t>
            </a:r>
            <a:r>
              <a:rPr lang="en-US" sz="2000" dirty="0">
                <a:solidFill>
                  <a:schemeClr val="accent6">
                    <a:lumMod val="60000"/>
                    <a:lumOff val="40000"/>
                  </a:schemeClr>
                </a:solidFill>
                <a:latin typeface="Comic Sans MS" pitchFamily="66" charset="0"/>
              </a:rPr>
              <a:t>(</a:t>
            </a:r>
            <a:r>
              <a:rPr lang="en-US" sz="2000" dirty="0" err="1">
                <a:solidFill>
                  <a:schemeClr val="accent6">
                    <a:lumMod val="60000"/>
                    <a:lumOff val="40000"/>
                  </a:schemeClr>
                </a:solidFill>
                <a:latin typeface="Comic Sans MS" pitchFamily="66" charset="0"/>
              </a:rPr>
              <a:t>Gokhale</a:t>
            </a:r>
            <a:r>
              <a:rPr lang="en-US" sz="2000" dirty="0">
                <a:solidFill>
                  <a:schemeClr val="accent6">
                    <a:lumMod val="60000"/>
                    <a:lumOff val="40000"/>
                  </a:schemeClr>
                </a:solidFill>
                <a:latin typeface="Comic Sans MS" pitchFamily="66" charset="0"/>
              </a:rPr>
              <a:t> et al., 2014</a:t>
            </a:r>
            <a:r>
              <a:rPr lang="en-US" sz="2000" dirty="0" smtClean="0">
                <a:solidFill>
                  <a:schemeClr val="accent6">
                    <a:lumMod val="60000"/>
                    <a:lumOff val="40000"/>
                  </a:schemeClr>
                </a:solidFill>
                <a:latin typeface="Comic Sans MS" pitchFamily="66" charset="0"/>
              </a:rPr>
              <a:t>).</a:t>
            </a:r>
          </a:p>
          <a:p>
            <a:pPr algn="just">
              <a:lnSpc>
                <a:spcPct val="150000"/>
              </a:lnSpc>
            </a:pPr>
            <a:r>
              <a:rPr lang="en-US" sz="2000" dirty="0">
                <a:latin typeface="Comic Sans MS" pitchFamily="66" charset="0"/>
              </a:rPr>
              <a:t>Other recent </a:t>
            </a:r>
            <a:r>
              <a:rPr lang="en-US" sz="2000" dirty="0" err="1">
                <a:latin typeface="Comic Sans MS" pitchFamily="66" charset="0"/>
              </a:rPr>
              <a:t>adipokines</a:t>
            </a:r>
            <a:r>
              <a:rPr lang="en-US" sz="2000" dirty="0">
                <a:latin typeface="Comic Sans MS" pitchFamily="66" charset="0"/>
              </a:rPr>
              <a:t> have been investigated in the GCF as </a:t>
            </a:r>
            <a:r>
              <a:rPr lang="en-US" sz="2000" dirty="0" err="1">
                <a:latin typeface="Comic Sans MS" pitchFamily="66" charset="0"/>
              </a:rPr>
              <a:t>progranulin</a:t>
            </a:r>
            <a:r>
              <a:rPr lang="en-US" sz="2000" dirty="0">
                <a:latin typeface="Comic Sans MS" pitchFamily="66" charset="0"/>
              </a:rPr>
              <a:t> </a:t>
            </a:r>
            <a:r>
              <a:rPr lang="en-US" sz="2000" dirty="0">
                <a:solidFill>
                  <a:schemeClr val="accent6">
                    <a:lumMod val="60000"/>
                    <a:lumOff val="40000"/>
                  </a:schemeClr>
                </a:solidFill>
                <a:latin typeface="Comic Sans MS" pitchFamily="66" charset="0"/>
              </a:rPr>
              <a:t>(</a:t>
            </a:r>
            <a:r>
              <a:rPr lang="en-US" sz="2000" dirty="0" err="1">
                <a:solidFill>
                  <a:schemeClr val="accent6">
                    <a:lumMod val="60000"/>
                    <a:lumOff val="40000"/>
                  </a:schemeClr>
                </a:solidFill>
                <a:latin typeface="Comic Sans MS" pitchFamily="66" charset="0"/>
              </a:rPr>
              <a:t>Priyanka</a:t>
            </a:r>
            <a:r>
              <a:rPr lang="en-US" sz="2000" dirty="0">
                <a:solidFill>
                  <a:schemeClr val="accent6">
                    <a:lumMod val="60000"/>
                    <a:lumOff val="40000"/>
                  </a:schemeClr>
                </a:solidFill>
                <a:latin typeface="Comic Sans MS" pitchFamily="66" charset="0"/>
              </a:rPr>
              <a:t> et al., 2013), </a:t>
            </a:r>
            <a:r>
              <a:rPr lang="en-US" sz="2000" dirty="0" err="1">
                <a:solidFill>
                  <a:schemeClr val="accent6">
                    <a:lumMod val="60000"/>
                    <a:lumOff val="40000"/>
                  </a:schemeClr>
                </a:solidFill>
                <a:latin typeface="Comic Sans MS" pitchFamily="66" charset="0"/>
              </a:rPr>
              <a:t>vaspin</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Doğan</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Ongoz</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Dede</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Balli</a:t>
            </a:r>
            <a:r>
              <a:rPr lang="en-US" sz="2000" dirty="0">
                <a:solidFill>
                  <a:schemeClr val="accent6">
                    <a:lumMod val="60000"/>
                    <a:lumOff val="40000"/>
                  </a:schemeClr>
                </a:solidFill>
                <a:latin typeface="Comic Sans MS" pitchFamily="66" charset="0"/>
              </a:rPr>
              <a:t>, &amp; </a:t>
            </a:r>
            <a:r>
              <a:rPr lang="en-US" sz="2000" dirty="0" err="1">
                <a:solidFill>
                  <a:schemeClr val="accent6">
                    <a:lumMod val="60000"/>
                    <a:lumOff val="40000"/>
                  </a:schemeClr>
                </a:solidFill>
                <a:latin typeface="Comic Sans MS" pitchFamily="66" charset="0"/>
              </a:rPr>
              <a:t>Sertoglu</a:t>
            </a:r>
            <a:r>
              <a:rPr lang="en-US" sz="2000" dirty="0">
                <a:solidFill>
                  <a:schemeClr val="accent6">
                    <a:lumMod val="60000"/>
                    <a:lumOff val="40000"/>
                  </a:schemeClr>
                </a:solidFill>
                <a:latin typeface="Comic Sans MS" pitchFamily="66" charset="0"/>
              </a:rPr>
              <a:t>, 2016a)</a:t>
            </a:r>
            <a:r>
              <a:rPr lang="en-US" sz="2000" dirty="0">
                <a:latin typeface="Comic Sans MS" pitchFamily="66" charset="0"/>
              </a:rPr>
              <a:t> and </a:t>
            </a:r>
            <a:r>
              <a:rPr lang="en-US" sz="2000" dirty="0" err="1">
                <a:latin typeface="Comic Sans MS" pitchFamily="66" charset="0"/>
              </a:rPr>
              <a:t>chemerin</a:t>
            </a:r>
            <a:r>
              <a:rPr lang="en-US" sz="2000" dirty="0">
                <a:latin typeface="Comic Sans MS" pitchFamily="66" charset="0"/>
              </a:rPr>
              <a:t> </a:t>
            </a:r>
            <a:r>
              <a:rPr lang="en-US" sz="2000" dirty="0">
                <a:solidFill>
                  <a:schemeClr val="accent6">
                    <a:lumMod val="60000"/>
                    <a:lumOff val="40000"/>
                  </a:schemeClr>
                </a:solidFill>
                <a:latin typeface="Comic Sans MS" pitchFamily="66" charset="0"/>
              </a:rPr>
              <a:t>(</a:t>
            </a:r>
            <a:r>
              <a:rPr lang="en-US" sz="2000" dirty="0" err="1">
                <a:solidFill>
                  <a:schemeClr val="accent6">
                    <a:lumMod val="60000"/>
                    <a:lumOff val="40000"/>
                  </a:schemeClr>
                </a:solidFill>
                <a:latin typeface="Comic Sans MS" pitchFamily="66" charset="0"/>
              </a:rPr>
              <a:t>Doğan</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Balli</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Dede</a:t>
            </a:r>
            <a:r>
              <a:rPr lang="en-US" sz="2000" dirty="0">
                <a:solidFill>
                  <a:schemeClr val="accent6">
                    <a:lumMod val="60000"/>
                    <a:lumOff val="40000"/>
                  </a:schemeClr>
                </a:solidFill>
                <a:latin typeface="Comic Sans MS" pitchFamily="66" charset="0"/>
              </a:rPr>
              <a:t>, </a:t>
            </a:r>
            <a:r>
              <a:rPr lang="en-US" sz="2000" dirty="0" err="1">
                <a:solidFill>
                  <a:schemeClr val="accent6">
                    <a:lumMod val="60000"/>
                    <a:lumOff val="40000"/>
                  </a:schemeClr>
                </a:solidFill>
                <a:latin typeface="Comic Sans MS" pitchFamily="66" charset="0"/>
              </a:rPr>
              <a:t>Sertoglu</a:t>
            </a:r>
            <a:r>
              <a:rPr lang="en-US" sz="2000" dirty="0">
                <a:solidFill>
                  <a:schemeClr val="accent6">
                    <a:lumMod val="60000"/>
                    <a:lumOff val="40000"/>
                  </a:schemeClr>
                </a:solidFill>
                <a:latin typeface="Comic Sans MS" pitchFamily="66" charset="0"/>
              </a:rPr>
              <a:t>, &amp; </a:t>
            </a:r>
            <a:r>
              <a:rPr lang="en-US" sz="2000" dirty="0" err="1">
                <a:solidFill>
                  <a:schemeClr val="accent6">
                    <a:lumMod val="60000"/>
                    <a:lumOff val="40000"/>
                  </a:schemeClr>
                </a:solidFill>
                <a:latin typeface="Comic Sans MS" pitchFamily="66" charset="0"/>
              </a:rPr>
              <a:t>Tazegul</a:t>
            </a:r>
            <a:r>
              <a:rPr lang="en-US" sz="2000" dirty="0">
                <a:solidFill>
                  <a:schemeClr val="accent6">
                    <a:lumMod val="60000"/>
                    <a:lumOff val="40000"/>
                  </a:schemeClr>
                </a:solidFill>
                <a:latin typeface="Comic Sans MS" pitchFamily="66" charset="0"/>
              </a:rPr>
              <a:t>, 2016b)</a:t>
            </a:r>
            <a:r>
              <a:rPr lang="en-US" sz="2000" dirty="0">
                <a:latin typeface="Comic Sans MS" pitchFamily="66" charset="0"/>
              </a:rPr>
              <a:t> which were also considered as novel diagnostic and prognostic biomarkers for periodontal disease.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Comic Sans MS" pitchFamily="66" charset="0"/>
              </a:rPr>
              <a:t>Host-derived enzymes</a:t>
            </a:r>
            <a:endParaRPr lang="en-US" dirty="0">
              <a:latin typeface="Comic Sans MS" pitchFamily="66" charset="0"/>
            </a:endParaRPr>
          </a:p>
        </p:txBody>
      </p:sp>
      <p:sp>
        <p:nvSpPr>
          <p:cNvPr id="3" name="Content Placeholder 2"/>
          <p:cNvSpPr>
            <a:spLocks noGrp="1"/>
          </p:cNvSpPr>
          <p:nvPr>
            <p:ph idx="1"/>
          </p:nvPr>
        </p:nvSpPr>
        <p:spPr>
          <a:xfrm>
            <a:off x="457200" y="1295400"/>
            <a:ext cx="8229600" cy="4830763"/>
          </a:xfrm>
        </p:spPr>
        <p:txBody>
          <a:bodyPr>
            <a:noAutofit/>
          </a:bodyPr>
          <a:lstStyle/>
          <a:p>
            <a:pPr algn="just">
              <a:lnSpc>
                <a:spcPct val="170000"/>
              </a:lnSpc>
            </a:pPr>
            <a:r>
              <a:rPr lang="en-US" sz="1800" dirty="0" smtClean="0">
                <a:latin typeface="Comic Sans MS" pitchFamily="66" charset="0"/>
              </a:rPr>
              <a:t>Matrix </a:t>
            </a:r>
            <a:r>
              <a:rPr lang="en-US" sz="1800" dirty="0" err="1" smtClean="0">
                <a:latin typeface="Comic Sans MS" pitchFamily="66" charset="0"/>
              </a:rPr>
              <a:t>metalloproteinases</a:t>
            </a:r>
            <a:r>
              <a:rPr lang="en-US" sz="1800" dirty="0" smtClean="0">
                <a:latin typeface="Comic Sans MS" pitchFamily="66" charset="0"/>
              </a:rPr>
              <a:t> (MMPs) and tissue inhibitor of matrix </a:t>
            </a:r>
            <a:r>
              <a:rPr lang="en-US" sz="1800" dirty="0" err="1" smtClean="0">
                <a:latin typeface="Comic Sans MS" pitchFamily="66" charset="0"/>
              </a:rPr>
              <a:t>metalloproteinases</a:t>
            </a:r>
            <a:r>
              <a:rPr lang="en-US" sz="1800" dirty="0" smtClean="0">
                <a:latin typeface="Comic Sans MS" pitchFamily="66" charset="0"/>
              </a:rPr>
              <a:t> (TIMPs) are a family of </a:t>
            </a:r>
            <a:r>
              <a:rPr lang="en-US" sz="1800" dirty="0" err="1" smtClean="0">
                <a:latin typeface="Comic Sans MS" pitchFamily="66" charset="0"/>
              </a:rPr>
              <a:t>proteinases</a:t>
            </a:r>
            <a:r>
              <a:rPr lang="en-US" sz="1800" dirty="0" smtClean="0">
                <a:latin typeface="Comic Sans MS" pitchFamily="66" charset="0"/>
              </a:rPr>
              <a:t> involved in collagen degradation during periodontal tissue destruction </a:t>
            </a:r>
            <a:r>
              <a:rPr lang="en-US" sz="1800" dirty="0" smtClean="0">
                <a:solidFill>
                  <a:schemeClr val="accent6">
                    <a:lumMod val="60000"/>
                    <a:lumOff val="40000"/>
                  </a:schemeClr>
                </a:solidFill>
                <a:latin typeface="Comic Sans MS" pitchFamily="66" charset="0"/>
              </a:rPr>
              <a:t>(</a:t>
            </a:r>
            <a:r>
              <a:rPr lang="en-US" sz="1800" dirty="0" err="1" smtClean="0">
                <a:solidFill>
                  <a:schemeClr val="accent6">
                    <a:lumMod val="60000"/>
                    <a:lumOff val="40000"/>
                  </a:schemeClr>
                </a:solidFill>
                <a:latin typeface="Comic Sans MS" pitchFamily="66" charset="0"/>
              </a:rPr>
              <a:t>Sorsa</a:t>
            </a:r>
            <a:r>
              <a:rPr lang="en-US" sz="1800" dirty="0" smtClean="0">
                <a:solidFill>
                  <a:schemeClr val="accent6">
                    <a:lumMod val="60000"/>
                    <a:lumOff val="40000"/>
                  </a:schemeClr>
                </a:solidFill>
                <a:latin typeface="Comic Sans MS" pitchFamily="66" charset="0"/>
              </a:rPr>
              <a:t> et al., 2016).</a:t>
            </a:r>
            <a:r>
              <a:rPr lang="en-US" sz="1800" dirty="0" smtClean="0">
                <a:latin typeface="Comic Sans MS" pitchFamily="66" charset="0"/>
              </a:rPr>
              <a:t> </a:t>
            </a:r>
          </a:p>
          <a:p>
            <a:pPr algn="just">
              <a:lnSpc>
                <a:spcPct val="170000"/>
              </a:lnSpc>
            </a:pPr>
            <a:r>
              <a:rPr lang="en-US" sz="1800" dirty="0" smtClean="0">
                <a:latin typeface="Comic Sans MS" pitchFamily="66" charset="0"/>
              </a:rPr>
              <a:t>MMP-8 levels in GCF have been under investigation by various researchers. The analysis of MMP-8 in the GCF has proven to be a sensitive and specific unbiased biomarker for rapid chair-side that aids in early detection of </a:t>
            </a:r>
            <a:r>
              <a:rPr lang="en-US" sz="1800" dirty="0" err="1" smtClean="0">
                <a:latin typeface="Comic Sans MS" pitchFamily="66" charset="0"/>
              </a:rPr>
              <a:t>periodontitis</a:t>
            </a:r>
            <a:r>
              <a:rPr lang="en-US" sz="1800" dirty="0" smtClean="0">
                <a:latin typeface="Comic Sans MS" pitchFamily="66" charset="0"/>
              </a:rPr>
              <a:t> and may provide a useful tool in monitoring periodontal disease progression </a:t>
            </a:r>
            <a:r>
              <a:rPr lang="en-US" sz="1800" dirty="0" smtClean="0">
                <a:solidFill>
                  <a:schemeClr val="accent6">
                    <a:lumMod val="60000"/>
                    <a:lumOff val="40000"/>
                  </a:schemeClr>
                </a:solidFill>
                <a:latin typeface="Comic Sans MS" pitchFamily="66" charset="0"/>
              </a:rPr>
              <a:t>(Romero et al., 2013 Romero, </a:t>
            </a:r>
            <a:r>
              <a:rPr lang="en-US" sz="1800" dirty="0" err="1" smtClean="0">
                <a:solidFill>
                  <a:schemeClr val="accent6">
                    <a:lumMod val="60000"/>
                    <a:lumOff val="40000"/>
                  </a:schemeClr>
                </a:solidFill>
                <a:latin typeface="Comic Sans MS" pitchFamily="66" charset="0"/>
              </a:rPr>
              <a:t>Mastromatteo-Alberga</a:t>
            </a:r>
            <a:r>
              <a:rPr lang="en-US" sz="1800" dirty="0" smtClean="0">
                <a:solidFill>
                  <a:schemeClr val="accent6">
                    <a:lumMod val="60000"/>
                    <a:lumOff val="40000"/>
                  </a:schemeClr>
                </a:solidFill>
                <a:latin typeface="Comic Sans MS" pitchFamily="66" charset="0"/>
              </a:rPr>
              <a:t>, </a:t>
            </a:r>
            <a:r>
              <a:rPr lang="en-US" sz="1800" dirty="0" err="1" smtClean="0">
                <a:solidFill>
                  <a:schemeClr val="accent6">
                    <a:lumMod val="60000"/>
                    <a:lumOff val="40000"/>
                  </a:schemeClr>
                </a:solidFill>
                <a:latin typeface="Comic Sans MS" pitchFamily="66" charset="0"/>
              </a:rPr>
              <a:t>Escalona</a:t>
            </a:r>
            <a:r>
              <a:rPr lang="en-US" sz="1800" dirty="0" smtClean="0">
                <a:solidFill>
                  <a:schemeClr val="accent6">
                    <a:lumMod val="60000"/>
                    <a:lumOff val="40000"/>
                  </a:schemeClr>
                </a:solidFill>
                <a:latin typeface="Comic Sans MS" pitchFamily="66" charset="0"/>
              </a:rPr>
              <a:t>, &amp; </a:t>
            </a:r>
            <a:r>
              <a:rPr lang="en-US" sz="1800" dirty="0" err="1" smtClean="0">
                <a:solidFill>
                  <a:schemeClr val="accent6">
                    <a:lumMod val="60000"/>
                    <a:lumOff val="40000"/>
                  </a:schemeClr>
                </a:solidFill>
                <a:latin typeface="Comic Sans MS" pitchFamily="66" charset="0"/>
              </a:rPr>
              <a:t>Correnti</a:t>
            </a:r>
            <a:r>
              <a:rPr lang="en-US" sz="1800" dirty="0" smtClean="0">
                <a:solidFill>
                  <a:schemeClr val="accent6">
                    <a:lumMod val="60000"/>
                    <a:lumOff val="40000"/>
                  </a:schemeClr>
                </a:solidFill>
                <a:latin typeface="Comic Sans MS" pitchFamily="66" charset="0"/>
              </a:rPr>
              <a:t>, 2013; </a:t>
            </a:r>
            <a:r>
              <a:rPr lang="en-US" sz="1800" dirty="0" err="1" smtClean="0">
                <a:solidFill>
                  <a:schemeClr val="accent6">
                    <a:lumMod val="60000"/>
                    <a:lumOff val="40000"/>
                  </a:schemeClr>
                </a:solidFill>
                <a:latin typeface="Comic Sans MS" pitchFamily="66" charset="0"/>
              </a:rPr>
              <a:t>Leppilahti</a:t>
            </a:r>
            <a:r>
              <a:rPr lang="en-US" sz="1800" dirty="0" smtClean="0">
                <a:solidFill>
                  <a:schemeClr val="accent6">
                    <a:lumMod val="60000"/>
                    <a:lumOff val="40000"/>
                  </a:schemeClr>
                </a:solidFill>
                <a:latin typeface="Comic Sans MS" pitchFamily="66" charset="0"/>
              </a:rPr>
              <a:t> et al., 2014; </a:t>
            </a:r>
            <a:r>
              <a:rPr lang="en-US" sz="1800" dirty="0" err="1" smtClean="0">
                <a:solidFill>
                  <a:schemeClr val="accent6">
                    <a:lumMod val="60000"/>
                    <a:lumOff val="40000"/>
                  </a:schemeClr>
                </a:solidFill>
                <a:latin typeface="Comic Sans MS" pitchFamily="66" charset="0"/>
              </a:rPr>
              <a:t>Sorsa</a:t>
            </a:r>
            <a:r>
              <a:rPr lang="en-US" sz="1800" dirty="0" smtClean="0">
                <a:solidFill>
                  <a:schemeClr val="accent6">
                    <a:lumMod val="60000"/>
                    <a:lumOff val="40000"/>
                  </a:schemeClr>
                </a:solidFill>
                <a:latin typeface="Comic Sans MS" pitchFamily="66" charset="0"/>
              </a:rPr>
              <a:t> et al., 2016).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Comic Sans MS" pitchFamily="66" charset="0"/>
              </a:rPr>
              <a:t>Other MMPs have also been investigated including MMP-3, MMP-13, and TIMP-1. GCF levels of these biomarkers significantly increased in </a:t>
            </a:r>
            <a:r>
              <a:rPr lang="en-US" sz="2000" dirty="0" err="1" smtClean="0">
                <a:latin typeface="Comic Sans MS" pitchFamily="66" charset="0"/>
              </a:rPr>
              <a:t>periodontally</a:t>
            </a:r>
            <a:r>
              <a:rPr lang="en-US" sz="2000" dirty="0" smtClean="0">
                <a:latin typeface="Comic Sans MS" pitchFamily="66" charset="0"/>
              </a:rPr>
              <a:t> active sites and thus were considered to have a role in diagnosing disease severity </a:t>
            </a:r>
            <a:r>
              <a:rPr lang="en-US" sz="2000" dirty="0" smtClean="0">
                <a:solidFill>
                  <a:schemeClr val="accent6">
                    <a:lumMod val="60000"/>
                    <a:lumOff val="40000"/>
                  </a:schemeClr>
                </a:solidFill>
                <a:latin typeface="Comic Sans MS" pitchFamily="66" charset="0"/>
              </a:rPr>
              <a:t>(Hernandez, Martinez, </a:t>
            </a:r>
            <a:r>
              <a:rPr lang="en-US" sz="2000" dirty="0" err="1" smtClean="0">
                <a:solidFill>
                  <a:schemeClr val="accent6">
                    <a:lumMod val="60000"/>
                    <a:lumOff val="40000"/>
                  </a:schemeClr>
                </a:solidFill>
                <a:latin typeface="Comic Sans MS" pitchFamily="66" charset="0"/>
              </a:rPr>
              <a:t>Tejerina</a:t>
            </a:r>
            <a:r>
              <a:rPr lang="en-US" sz="2000" dirty="0" smtClean="0">
                <a:solidFill>
                  <a:schemeClr val="accent6">
                    <a:lumMod val="60000"/>
                    <a:lumOff val="40000"/>
                  </a:schemeClr>
                </a:solidFill>
                <a:latin typeface="Comic Sans MS" pitchFamily="66" charset="0"/>
              </a:rPr>
              <a:t>, Valenzuela, &amp; </a:t>
            </a:r>
            <a:r>
              <a:rPr lang="en-US" sz="2000" dirty="0" err="1" smtClean="0">
                <a:solidFill>
                  <a:schemeClr val="accent6">
                    <a:lumMod val="60000"/>
                    <a:lumOff val="40000"/>
                  </a:schemeClr>
                </a:solidFill>
                <a:latin typeface="Comic Sans MS" pitchFamily="66" charset="0"/>
              </a:rPr>
              <a:t>Gamonal</a:t>
            </a:r>
            <a:r>
              <a:rPr lang="en-US" sz="2000" dirty="0" smtClean="0">
                <a:solidFill>
                  <a:schemeClr val="accent6">
                    <a:lumMod val="60000"/>
                    <a:lumOff val="40000"/>
                  </a:schemeClr>
                </a:solidFill>
                <a:latin typeface="Comic Sans MS" pitchFamily="66" charset="0"/>
              </a:rPr>
              <a:t>, 2007; </a:t>
            </a:r>
            <a:r>
              <a:rPr lang="en-US" sz="2000" dirty="0" err="1" smtClean="0">
                <a:solidFill>
                  <a:schemeClr val="accent6">
                    <a:lumMod val="60000"/>
                    <a:lumOff val="40000"/>
                  </a:schemeClr>
                </a:solidFill>
                <a:latin typeface="Comic Sans MS" pitchFamily="66" charset="0"/>
              </a:rPr>
              <a:t>Pawar</a:t>
            </a:r>
            <a:r>
              <a:rPr lang="en-US" sz="2000" dirty="0" smtClean="0">
                <a:solidFill>
                  <a:schemeClr val="accent6">
                    <a:lumMod val="60000"/>
                    <a:lumOff val="40000"/>
                  </a:schemeClr>
                </a:solidFill>
                <a:latin typeface="Comic Sans MS" pitchFamily="66" charset="0"/>
              </a:rPr>
              <a:t> &amp; Mehta, 2015). </a:t>
            </a:r>
          </a:p>
          <a:p>
            <a:pPr algn="just">
              <a:lnSpc>
                <a:spcPct val="150000"/>
              </a:lnSpc>
            </a:pPr>
            <a:endParaRPr lang="en-US" sz="2000" dirty="0">
              <a:latin typeface="Comic Sans MS" pitchFamily="66"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Autofit/>
          </a:bodyPr>
          <a:lstStyle/>
          <a:p>
            <a:pPr algn="just">
              <a:lnSpc>
                <a:spcPct val="150000"/>
              </a:lnSpc>
            </a:pPr>
            <a:r>
              <a:rPr lang="en-US" sz="2000" dirty="0">
                <a:latin typeface="Comic Sans MS" pitchFamily="66" charset="0"/>
              </a:rPr>
              <a:t>In a longitudinal cohort study over a 12-month period, Kinney et al. (2014) assessed a panel of GCF biomarkers including MMP-8, MMP-9, </a:t>
            </a:r>
            <a:r>
              <a:rPr lang="en-US" sz="2000" dirty="0" err="1">
                <a:latin typeface="Comic Sans MS" pitchFamily="66" charset="0"/>
              </a:rPr>
              <a:t>osteoprotegerin</a:t>
            </a:r>
            <a:r>
              <a:rPr lang="en-US" sz="2000" dirty="0">
                <a:latin typeface="Comic Sans MS" pitchFamily="66" charset="0"/>
              </a:rPr>
              <a:t> (OPG) and IL-1β and reported significantly elevated levels with high sensitivity in patients showing periodontal disease progression. </a:t>
            </a:r>
            <a:endParaRPr lang="en-US" sz="2000" dirty="0" smtClean="0">
              <a:latin typeface="Comic Sans MS" pitchFamily="66" charset="0"/>
            </a:endParaRPr>
          </a:p>
          <a:p>
            <a:pPr algn="just">
              <a:lnSpc>
                <a:spcPct val="150000"/>
              </a:lnSpc>
            </a:pPr>
            <a:r>
              <a:rPr lang="en-US" sz="2000" dirty="0" smtClean="0">
                <a:latin typeface="Comic Sans MS" pitchFamily="66" charset="0"/>
              </a:rPr>
              <a:t>Recently</a:t>
            </a:r>
            <a:r>
              <a:rPr lang="en-US" sz="2000" dirty="0">
                <a:latin typeface="Comic Sans MS" pitchFamily="66" charset="0"/>
              </a:rPr>
              <a:t>, </a:t>
            </a:r>
            <a:r>
              <a:rPr lang="en-US" sz="2000" dirty="0" err="1">
                <a:latin typeface="Comic Sans MS" pitchFamily="66" charset="0"/>
              </a:rPr>
              <a:t>Baeza</a:t>
            </a:r>
            <a:r>
              <a:rPr lang="en-US" sz="2000" dirty="0">
                <a:latin typeface="Comic Sans MS" pitchFamily="66" charset="0"/>
              </a:rPr>
              <a:t> et al. (2016) also observed high diagnostic accuracies for ProMMP-2, ProMMP-9, and MMP-8 in chronic </a:t>
            </a:r>
            <a:r>
              <a:rPr lang="en-US" sz="2000" dirty="0" err="1">
                <a:latin typeface="Comic Sans MS" pitchFamily="66" charset="0"/>
              </a:rPr>
              <a:t>periodontitis</a:t>
            </a:r>
            <a:r>
              <a:rPr lang="en-US" sz="2000" dirty="0">
                <a:latin typeface="Comic Sans MS" pitchFamily="66" charset="0"/>
              </a:rPr>
              <a:t>. </a:t>
            </a:r>
          </a:p>
          <a:p>
            <a:pPr algn="just"/>
            <a:endParaRPr lang="en-US" sz="2000" dirty="0">
              <a:latin typeface="Comic Sans M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lumMod val="60000"/>
                    <a:lumOff val="40000"/>
                  </a:schemeClr>
                </a:solidFill>
                <a:latin typeface="Comic Sans MS" pitchFamily="66" charset="0"/>
              </a:rPr>
              <a:t>CONTENTS</a:t>
            </a:r>
            <a:endParaRPr lang="en-US" dirty="0">
              <a:solidFill>
                <a:schemeClr val="tx2">
                  <a:lumMod val="60000"/>
                  <a:lumOff val="40000"/>
                </a:schemeClr>
              </a:solidFill>
              <a:latin typeface="Comic Sans MS" pitchFamily="66" charset="0"/>
            </a:endParaRPr>
          </a:p>
        </p:txBody>
      </p:sp>
      <p:sp>
        <p:nvSpPr>
          <p:cNvPr id="3" name="Content Placeholder 2"/>
          <p:cNvSpPr>
            <a:spLocks noGrp="1"/>
          </p:cNvSpPr>
          <p:nvPr>
            <p:ph idx="1"/>
          </p:nvPr>
        </p:nvSpPr>
        <p:spPr/>
        <p:txBody>
          <a:bodyPr>
            <a:noAutofit/>
          </a:bodyPr>
          <a:lstStyle/>
          <a:p>
            <a:r>
              <a:rPr lang="en-IN" sz="2400" dirty="0" smtClean="0">
                <a:solidFill>
                  <a:schemeClr val="tx2">
                    <a:lumMod val="60000"/>
                    <a:lumOff val="40000"/>
                  </a:schemeClr>
                </a:solidFill>
                <a:latin typeface="Comic Sans MS" pitchFamily="66" charset="0"/>
              </a:rPr>
              <a:t>INTRODUCTION</a:t>
            </a:r>
          </a:p>
          <a:p>
            <a:r>
              <a:rPr lang="en-IN" sz="2400" dirty="0" smtClean="0">
                <a:solidFill>
                  <a:schemeClr val="tx2">
                    <a:lumMod val="60000"/>
                    <a:lumOff val="40000"/>
                  </a:schemeClr>
                </a:solidFill>
                <a:latin typeface="Comic Sans MS" pitchFamily="66" charset="0"/>
              </a:rPr>
              <a:t>DEFINITION</a:t>
            </a:r>
          </a:p>
          <a:p>
            <a:pPr lvl="0"/>
            <a:r>
              <a:rPr lang="en-US" sz="2400" dirty="0">
                <a:solidFill>
                  <a:schemeClr val="tx2">
                    <a:lumMod val="60000"/>
                    <a:lumOff val="40000"/>
                  </a:schemeClr>
                </a:solidFill>
                <a:latin typeface="Comic Sans MS" pitchFamily="66" charset="0"/>
              </a:rPr>
              <a:t>PERIODONTAL BIOLOGIC MARKERS IN THE GINGIVAL CREVICULAR FLUID</a:t>
            </a:r>
          </a:p>
          <a:p>
            <a:pPr lvl="0"/>
            <a:r>
              <a:rPr lang="en-US" sz="2400" dirty="0">
                <a:solidFill>
                  <a:schemeClr val="tx2">
                    <a:lumMod val="60000"/>
                    <a:lumOff val="40000"/>
                  </a:schemeClr>
                </a:solidFill>
                <a:latin typeface="Comic Sans MS" pitchFamily="66" charset="0"/>
              </a:rPr>
              <a:t>SALIVA AS A SOURCE OF BIOMARKERS FOR PERIODONTITIS</a:t>
            </a:r>
          </a:p>
          <a:p>
            <a:pPr lvl="0"/>
            <a:r>
              <a:rPr lang="en-US" sz="2400" dirty="0">
                <a:solidFill>
                  <a:schemeClr val="tx2">
                    <a:lumMod val="60000"/>
                    <a:lumOff val="40000"/>
                  </a:schemeClr>
                </a:solidFill>
                <a:latin typeface="Comic Sans MS" pitchFamily="66" charset="0"/>
              </a:rPr>
              <a:t>FUTURE DIRECTIONS FOR ORAL FLUID BIOMARKERS</a:t>
            </a:r>
          </a:p>
          <a:p>
            <a:pPr lvl="0"/>
            <a:r>
              <a:rPr lang="en-IN" sz="2400" dirty="0">
                <a:solidFill>
                  <a:schemeClr val="tx2">
                    <a:lumMod val="60000"/>
                    <a:lumOff val="40000"/>
                  </a:schemeClr>
                </a:solidFill>
                <a:latin typeface="Comic Sans MS" pitchFamily="66" charset="0"/>
              </a:rPr>
              <a:t>CONCLUSION </a:t>
            </a:r>
            <a:endParaRPr lang="en-US" sz="2400" dirty="0">
              <a:solidFill>
                <a:schemeClr val="tx2">
                  <a:lumMod val="60000"/>
                  <a:lumOff val="40000"/>
                </a:schemeClr>
              </a:solidFill>
              <a:latin typeface="Comic Sans MS" pitchFamily="66" charset="0"/>
            </a:endParaRPr>
          </a:p>
          <a:p>
            <a:r>
              <a:rPr lang="en-IN" sz="2400" dirty="0">
                <a:solidFill>
                  <a:schemeClr val="tx2">
                    <a:lumMod val="60000"/>
                    <a:lumOff val="40000"/>
                  </a:schemeClr>
                </a:solidFill>
                <a:latin typeface="Comic Sans MS" pitchFamily="66" charset="0"/>
              </a:rPr>
              <a:t>REFERENCES </a:t>
            </a:r>
            <a:endParaRPr lang="en-US" sz="2400" dirty="0">
              <a:solidFill>
                <a:schemeClr val="tx2">
                  <a:lumMod val="60000"/>
                  <a:lumOff val="40000"/>
                </a:schemeClr>
              </a:solidFill>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a:latin typeface="Comic Sans MS" pitchFamily="66" charset="0"/>
              </a:rPr>
              <a:t>Further host-derived enzymes investigated in the GCF comprise; alkaline </a:t>
            </a:r>
            <a:r>
              <a:rPr lang="en-US" dirty="0" err="1">
                <a:latin typeface="Comic Sans MS" pitchFamily="66" charset="0"/>
              </a:rPr>
              <a:t>phosphatase</a:t>
            </a:r>
            <a:r>
              <a:rPr lang="en-US" dirty="0">
                <a:latin typeface="Comic Sans MS" pitchFamily="66" charset="0"/>
              </a:rPr>
              <a:t>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Kunjappu</a:t>
            </a:r>
            <a:r>
              <a:rPr lang="en-US" dirty="0">
                <a:solidFill>
                  <a:schemeClr val="accent6">
                    <a:lumMod val="60000"/>
                    <a:lumOff val="40000"/>
                  </a:schemeClr>
                </a:solidFill>
                <a:latin typeface="Comic Sans MS" pitchFamily="66" charset="0"/>
              </a:rPr>
              <a:t>, Mathew, </a:t>
            </a:r>
            <a:r>
              <a:rPr lang="en-US" dirty="0" err="1">
                <a:solidFill>
                  <a:schemeClr val="accent6">
                    <a:lumMod val="60000"/>
                    <a:lumOff val="40000"/>
                  </a:schemeClr>
                </a:solidFill>
                <a:latin typeface="Comic Sans MS" pitchFamily="66" charset="0"/>
              </a:rPr>
              <a:t>Hegde</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Kashyap</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Hosadurga</a:t>
            </a:r>
            <a:r>
              <a:rPr lang="en-US" dirty="0">
                <a:solidFill>
                  <a:schemeClr val="accent6">
                    <a:lumMod val="60000"/>
                    <a:lumOff val="40000"/>
                  </a:schemeClr>
                </a:solidFill>
                <a:latin typeface="Comic Sans MS" pitchFamily="66" charset="0"/>
              </a:rPr>
              <a:t>, 2012) </a:t>
            </a:r>
            <a:r>
              <a:rPr lang="en-US" dirty="0">
                <a:latin typeface="Comic Sans MS" pitchFamily="66" charset="0"/>
              </a:rPr>
              <a:t>and </a:t>
            </a:r>
            <a:r>
              <a:rPr lang="en-US" dirty="0" err="1">
                <a:latin typeface="Comic Sans MS" pitchFamily="66" charset="0"/>
              </a:rPr>
              <a:t>myeloperoxidase</a:t>
            </a:r>
            <a:r>
              <a:rPr lang="en-US" dirty="0">
                <a:latin typeface="Comic Sans MS" pitchFamily="66" charset="0"/>
              </a:rPr>
              <a:t>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Leppilahti</a:t>
            </a:r>
            <a:r>
              <a:rPr lang="en-US" dirty="0">
                <a:solidFill>
                  <a:schemeClr val="accent6">
                    <a:lumMod val="60000"/>
                    <a:lumOff val="40000"/>
                  </a:schemeClr>
                </a:solidFill>
                <a:latin typeface="Comic Sans MS" pitchFamily="66" charset="0"/>
              </a:rPr>
              <a:t> et al., 2014)</a:t>
            </a:r>
            <a:r>
              <a:rPr lang="en-US" dirty="0">
                <a:latin typeface="Comic Sans MS" pitchFamily="66" charset="0"/>
              </a:rPr>
              <a:t> which might also be used as biochemical markers for the detection and progression of periodontal disease. Another report suggested that increased concentrations of GCF-</a:t>
            </a:r>
            <a:r>
              <a:rPr lang="en-US" dirty="0" err="1">
                <a:latin typeface="Comic Sans MS" pitchFamily="66" charset="0"/>
              </a:rPr>
              <a:t>cathepsin</a:t>
            </a:r>
            <a:r>
              <a:rPr lang="en-US" dirty="0">
                <a:latin typeface="Comic Sans MS" pitchFamily="66" charset="0"/>
              </a:rPr>
              <a:t> K, a highly expressed </a:t>
            </a:r>
            <a:r>
              <a:rPr lang="en-US" dirty="0" err="1">
                <a:latin typeface="Comic Sans MS" pitchFamily="66" charset="0"/>
              </a:rPr>
              <a:t>cysteine</a:t>
            </a:r>
            <a:r>
              <a:rPr lang="en-US" dirty="0">
                <a:latin typeface="Comic Sans MS" pitchFamily="66" charset="0"/>
              </a:rPr>
              <a:t> protease, can be considered as a ‘marker of </a:t>
            </a:r>
            <a:r>
              <a:rPr lang="en-US" dirty="0" err="1">
                <a:latin typeface="Comic Sans MS" pitchFamily="66" charset="0"/>
              </a:rPr>
              <a:t>osteoclastic</a:t>
            </a:r>
            <a:r>
              <a:rPr lang="en-US" dirty="0">
                <a:latin typeface="Comic Sans MS" pitchFamily="66" charset="0"/>
              </a:rPr>
              <a:t> activity' in periodontal disease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Garg</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Pradeep</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Thorat</a:t>
            </a:r>
            <a:r>
              <a:rPr lang="en-US" dirty="0">
                <a:solidFill>
                  <a:schemeClr val="accent6">
                    <a:lumMod val="60000"/>
                    <a:lumOff val="40000"/>
                  </a:schemeClr>
                </a:solidFill>
                <a:latin typeface="Comic Sans MS" pitchFamily="66" charset="0"/>
              </a:rPr>
              <a:t>, 2009).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Comic Sans MS" pitchFamily="66" charset="0"/>
              </a:rPr>
              <a:t> </a:t>
            </a:r>
            <a:r>
              <a:rPr lang="en-US" b="1" dirty="0">
                <a:latin typeface="Comic Sans MS" pitchFamily="66" charset="0"/>
              </a:rPr>
              <a:t>Markers of oxidative stress</a:t>
            </a:r>
            <a:endParaRPr lang="en-US" dirty="0">
              <a:latin typeface="Comic Sans MS" pitchFamily="66" charset="0"/>
            </a:endParaRPr>
          </a:p>
        </p:txBody>
      </p:sp>
      <p:sp>
        <p:nvSpPr>
          <p:cNvPr id="3" name="Content Placeholder 2"/>
          <p:cNvSpPr>
            <a:spLocks noGrp="1"/>
          </p:cNvSpPr>
          <p:nvPr>
            <p:ph idx="1"/>
          </p:nvPr>
        </p:nvSpPr>
        <p:spPr>
          <a:xfrm>
            <a:off x="457200" y="1371600"/>
            <a:ext cx="8229600" cy="4754563"/>
          </a:xfrm>
        </p:spPr>
        <p:txBody>
          <a:bodyPr>
            <a:normAutofit fontScale="55000" lnSpcReduction="20000"/>
          </a:bodyPr>
          <a:lstStyle/>
          <a:p>
            <a:pPr algn="just">
              <a:lnSpc>
                <a:spcPct val="170000"/>
              </a:lnSpc>
            </a:pPr>
            <a:r>
              <a:rPr lang="en-US" dirty="0">
                <a:latin typeface="Comic Sans MS" pitchFamily="66" charset="0"/>
              </a:rPr>
              <a:t> A large body of evidence shows that oxidative stress defined by an excess of reactive oxygen species and depletion of antioxidant levels in GCF lie at the heart of periodontal tissue destruction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Chapple</a:t>
            </a:r>
            <a:r>
              <a:rPr lang="en-US" dirty="0">
                <a:solidFill>
                  <a:schemeClr val="accent6">
                    <a:lumMod val="60000"/>
                    <a:lumOff val="40000"/>
                  </a:schemeClr>
                </a:solidFill>
                <a:latin typeface="Comic Sans MS" pitchFamily="66" charset="0"/>
              </a:rPr>
              <a:t> &amp; Matthews, 2007).</a:t>
            </a:r>
            <a:r>
              <a:rPr lang="en-US" dirty="0">
                <a:latin typeface="Comic Sans MS" pitchFamily="66" charset="0"/>
              </a:rPr>
              <a:t> </a:t>
            </a:r>
            <a:endParaRPr lang="en-US" dirty="0" smtClean="0">
              <a:latin typeface="Comic Sans MS" pitchFamily="66" charset="0"/>
            </a:endParaRPr>
          </a:p>
          <a:p>
            <a:pPr algn="just">
              <a:lnSpc>
                <a:spcPct val="170000"/>
              </a:lnSpc>
            </a:pPr>
            <a:r>
              <a:rPr lang="en-US" dirty="0" smtClean="0">
                <a:latin typeface="Comic Sans MS" pitchFamily="66" charset="0"/>
              </a:rPr>
              <a:t>Numerous </a:t>
            </a:r>
            <a:r>
              <a:rPr lang="en-US" dirty="0">
                <a:latin typeface="Comic Sans MS" pitchFamily="66" charset="0"/>
              </a:rPr>
              <a:t>studies evaluated markers of oxidative stress in GCF of patients with chronic </a:t>
            </a:r>
            <a:r>
              <a:rPr lang="en-US" dirty="0" err="1">
                <a:latin typeface="Comic Sans MS" pitchFamily="66" charset="0"/>
              </a:rPr>
              <a:t>periodontitis</a:t>
            </a:r>
            <a:r>
              <a:rPr lang="en-US" dirty="0">
                <a:latin typeface="Comic Sans MS" pitchFamily="66" charset="0"/>
              </a:rPr>
              <a:t> </a:t>
            </a:r>
            <a:r>
              <a:rPr lang="en-US" dirty="0">
                <a:solidFill>
                  <a:schemeClr val="accent6">
                    <a:lumMod val="60000"/>
                    <a:lumOff val="40000"/>
                  </a:schemeClr>
                </a:solidFill>
                <a:latin typeface="Comic Sans MS" pitchFamily="66" charset="0"/>
              </a:rPr>
              <a:t>(Wei, Zhang, Wang, Yang, &amp; Chen, 2010; </a:t>
            </a:r>
            <a:r>
              <a:rPr lang="en-US" dirty="0" err="1">
                <a:solidFill>
                  <a:schemeClr val="accent6">
                    <a:lumMod val="60000"/>
                    <a:lumOff val="40000"/>
                  </a:schemeClr>
                </a:solidFill>
                <a:latin typeface="Comic Sans MS" pitchFamily="66" charset="0"/>
              </a:rPr>
              <a:t>Esen</a:t>
            </a:r>
            <a:r>
              <a:rPr lang="en-US" dirty="0">
                <a:solidFill>
                  <a:schemeClr val="accent6">
                    <a:lumMod val="60000"/>
                    <a:lumOff val="40000"/>
                  </a:schemeClr>
                </a:solidFill>
                <a:latin typeface="Comic Sans MS" pitchFamily="66" charset="0"/>
              </a:rPr>
              <a:t> et al., 2012; </a:t>
            </a:r>
            <a:r>
              <a:rPr lang="en-US" dirty="0" err="1">
                <a:solidFill>
                  <a:schemeClr val="accent6">
                    <a:lumMod val="60000"/>
                    <a:lumOff val="40000"/>
                  </a:schemeClr>
                </a:solidFill>
                <a:latin typeface="Comic Sans MS" pitchFamily="66" charset="0"/>
              </a:rPr>
              <a:t>Ghallab</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Hamdy</a:t>
            </a:r>
            <a:r>
              <a:rPr lang="en-US" dirty="0">
                <a:solidFill>
                  <a:schemeClr val="accent6">
                    <a:lumMod val="60000"/>
                    <a:lumOff val="40000"/>
                  </a:schemeClr>
                </a:solidFill>
                <a:latin typeface="Comic Sans MS" pitchFamily="66" charset="0"/>
              </a:rPr>
              <a:t>, &amp; Shaker, 2016)</a:t>
            </a:r>
            <a:r>
              <a:rPr lang="en-US" dirty="0">
                <a:latin typeface="Comic Sans MS" pitchFamily="66" charset="0"/>
              </a:rPr>
              <a:t> and observed that non-surgical periodontal therapy significantly improved the </a:t>
            </a:r>
            <a:r>
              <a:rPr lang="en-US" dirty="0" err="1">
                <a:latin typeface="Comic Sans MS" pitchFamily="66" charset="0"/>
              </a:rPr>
              <a:t>redox</a:t>
            </a:r>
            <a:r>
              <a:rPr lang="en-US" dirty="0">
                <a:latin typeface="Comic Sans MS" pitchFamily="66" charset="0"/>
              </a:rPr>
              <a:t> balance in these patients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Dede</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Ozden</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Avci</a:t>
            </a:r>
            <a:r>
              <a:rPr lang="en-US" dirty="0">
                <a:solidFill>
                  <a:schemeClr val="accent6">
                    <a:lumMod val="60000"/>
                    <a:lumOff val="40000"/>
                  </a:schemeClr>
                </a:solidFill>
                <a:latin typeface="Comic Sans MS" pitchFamily="66" charset="0"/>
              </a:rPr>
              <a:t>, 2013; </a:t>
            </a:r>
            <a:r>
              <a:rPr lang="en-US" dirty="0" err="1">
                <a:solidFill>
                  <a:schemeClr val="accent6">
                    <a:lumMod val="60000"/>
                    <a:lumOff val="40000"/>
                  </a:schemeClr>
                </a:solidFill>
                <a:latin typeface="Comic Sans MS" pitchFamily="66" charset="0"/>
              </a:rPr>
              <a:t>Hendek</a:t>
            </a:r>
            <a:r>
              <a:rPr lang="en-US" dirty="0">
                <a:solidFill>
                  <a:schemeClr val="accent6">
                    <a:lumMod val="60000"/>
                    <a:lumOff val="40000"/>
                  </a:schemeClr>
                </a:solidFill>
                <a:latin typeface="Comic Sans MS" pitchFamily="66" charset="0"/>
              </a:rPr>
              <a:t> et al., 2015 </a:t>
            </a:r>
            <a:r>
              <a:rPr lang="en-US" dirty="0" err="1">
                <a:solidFill>
                  <a:schemeClr val="accent6">
                    <a:lumMod val="60000"/>
                    <a:lumOff val="40000"/>
                  </a:schemeClr>
                </a:solidFill>
                <a:latin typeface="Comic Sans MS" pitchFamily="66" charset="0"/>
              </a:rPr>
              <a:t>Hendek</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Erdemir</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Kisa</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Ozcan</a:t>
            </a:r>
            <a:r>
              <a:rPr lang="en-US" dirty="0">
                <a:solidFill>
                  <a:schemeClr val="accent6">
                    <a:lumMod val="60000"/>
                    <a:lumOff val="40000"/>
                  </a:schemeClr>
                </a:solidFill>
                <a:latin typeface="Comic Sans MS" pitchFamily="66" charset="0"/>
              </a:rPr>
              <a:t>, 2015).</a:t>
            </a:r>
          </a:p>
          <a:p>
            <a:pPr algn="just">
              <a:lnSpc>
                <a:spcPct val="170000"/>
              </a:lnSpc>
            </a:pPr>
            <a:endParaRPr lang="en-US" dirty="0">
              <a:latin typeface="Comic Sans MS" pitchFamily="66"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55000" lnSpcReduction="20000"/>
          </a:bodyPr>
          <a:lstStyle/>
          <a:p>
            <a:pPr algn="just">
              <a:lnSpc>
                <a:spcPct val="170000"/>
              </a:lnSpc>
            </a:pPr>
            <a:r>
              <a:rPr lang="en-US" dirty="0">
                <a:latin typeface="Comic Sans MS" pitchFamily="66" charset="0"/>
              </a:rPr>
              <a:t>Lately melatonin has received considerable attention because of its antioxidant, anti-inflammatory and immune enhancing properties </a:t>
            </a:r>
            <a:r>
              <a:rPr lang="en-US" dirty="0">
                <a:solidFill>
                  <a:schemeClr val="accent6">
                    <a:lumMod val="60000"/>
                    <a:lumOff val="40000"/>
                  </a:schemeClr>
                </a:solidFill>
                <a:latin typeface="Comic Sans MS" pitchFamily="66" charset="0"/>
              </a:rPr>
              <a:t>(Gomez-Moreno, Guardia, </a:t>
            </a:r>
            <a:r>
              <a:rPr lang="en-US" dirty="0" err="1">
                <a:solidFill>
                  <a:schemeClr val="accent6">
                    <a:lumMod val="60000"/>
                    <a:lumOff val="40000"/>
                  </a:schemeClr>
                </a:solidFill>
                <a:latin typeface="Comic Sans MS" pitchFamily="66" charset="0"/>
              </a:rPr>
              <a:t>Ferrera</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Cutando</a:t>
            </a:r>
            <a:r>
              <a:rPr lang="en-US" dirty="0">
                <a:solidFill>
                  <a:schemeClr val="accent6">
                    <a:lumMod val="60000"/>
                    <a:lumOff val="40000"/>
                  </a:schemeClr>
                </a:solidFill>
                <a:latin typeface="Comic Sans MS" pitchFamily="66" charset="0"/>
              </a:rPr>
              <a:t>, &amp; Reiter, 2010). </a:t>
            </a:r>
            <a:endParaRPr lang="en-US" dirty="0" smtClean="0">
              <a:solidFill>
                <a:schemeClr val="accent6">
                  <a:lumMod val="60000"/>
                  <a:lumOff val="40000"/>
                </a:schemeClr>
              </a:solidFill>
              <a:latin typeface="Comic Sans MS" pitchFamily="66" charset="0"/>
            </a:endParaRPr>
          </a:p>
          <a:p>
            <a:pPr algn="just">
              <a:lnSpc>
                <a:spcPct val="170000"/>
              </a:lnSpc>
            </a:pPr>
            <a:r>
              <a:rPr lang="en-US" dirty="0" smtClean="0">
                <a:latin typeface="Comic Sans MS" pitchFamily="66" charset="0"/>
              </a:rPr>
              <a:t>Few </a:t>
            </a:r>
            <a:r>
              <a:rPr lang="en-US" dirty="0">
                <a:latin typeface="Comic Sans MS" pitchFamily="66" charset="0"/>
              </a:rPr>
              <a:t>studies showed that as the degree of periodontal disease increased, GCF melatonin levels decreased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Srinath</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Acharya</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Thakur</a:t>
            </a:r>
            <a:r>
              <a:rPr lang="en-US" dirty="0">
                <a:solidFill>
                  <a:schemeClr val="accent6">
                    <a:lumMod val="60000"/>
                    <a:lumOff val="40000"/>
                  </a:schemeClr>
                </a:solidFill>
                <a:latin typeface="Comic Sans MS" pitchFamily="66" charset="0"/>
              </a:rPr>
              <a:t>, 2010; </a:t>
            </a:r>
            <a:r>
              <a:rPr lang="en-US" dirty="0" err="1">
                <a:solidFill>
                  <a:schemeClr val="accent6">
                    <a:lumMod val="60000"/>
                    <a:lumOff val="40000"/>
                  </a:schemeClr>
                </a:solidFill>
                <a:latin typeface="Comic Sans MS" pitchFamily="66" charset="0"/>
              </a:rPr>
              <a:t>Almughrabi</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Marzouk</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Hasanato</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Shafik</a:t>
            </a:r>
            <a:r>
              <a:rPr lang="en-US" dirty="0">
                <a:solidFill>
                  <a:schemeClr val="accent6">
                    <a:lumMod val="60000"/>
                    <a:lumOff val="40000"/>
                  </a:schemeClr>
                </a:solidFill>
                <a:latin typeface="Comic Sans MS" pitchFamily="66" charset="0"/>
              </a:rPr>
              <a:t>, 2013).</a:t>
            </a:r>
            <a:r>
              <a:rPr lang="en-US" dirty="0">
                <a:latin typeface="Comic Sans MS" pitchFamily="66" charset="0"/>
              </a:rPr>
              <a:t> </a:t>
            </a:r>
            <a:endParaRPr lang="en-US" dirty="0" smtClean="0">
              <a:latin typeface="Comic Sans MS" pitchFamily="66" charset="0"/>
            </a:endParaRPr>
          </a:p>
          <a:p>
            <a:pPr algn="just">
              <a:lnSpc>
                <a:spcPct val="170000"/>
              </a:lnSpc>
            </a:pPr>
            <a:r>
              <a:rPr lang="en-US" dirty="0" smtClean="0">
                <a:latin typeface="Comic Sans MS" pitchFamily="66" charset="0"/>
              </a:rPr>
              <a:t>Recently</a:t>
            </a:r>
            <a:r>
              <a:rPr lang="en-US" dirty="0">
                <a:latin typeface="Comic Sans MS" pitchFamily="66" charset="0"/>
              </a:rPr>
              <a:t>, consistent findings reported that melatonin might be considered a useful biomarker for monitoring the severity of periodontal disease and that oxidative stress GCF biomarkers could also be used to differentiate between patients with chronic and aggressive </a:t>
            </a:r>
            <a:r>
              <a:rPr lang="en-US" dirty="0" err="1">
                <a:latin typeface="Comic Sans MS" pitchFamily="66" charset="0"/>
              </a:rPr>
              <a:t>periodontitis</a:t>
            </a:r>
            <a:r>
              <a:rPr lang="en-US" dirty="0">
                <a:latin typeface="Comic Sans MS" pitchFamily="66" charset="0"/>
              </a:rPr>
              <a:t>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Ghallab</a:t>
            </a:r>
            <a:r>
              <a:rPr lang="en-US" dirty="0">
                <a:solidFill>
                  <a:schemeClr val="accent6">
                    <a:lumMod val="60000"/>
                    <a:lumOff val="40000"/>
                  </a:schemeClr>
                </a:solidFill>
                <a:latin typeface="Comic Sans MS" pitchFamily="66" charset="0"/>
              </a:rPr>
              <a:t> et al., 2016).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Comic Sans MS" pitchFamily="66" charset="0"/>
              </a:rPr>
              <a:t>Markers of bone homeostasis</a:t>
            </a:r>
            <a:endParaRPr lang="en-US" dirty="0">
              <a:latin typeface="Comic Sans MS" pitchFamily="66" charset="0"/>
            </a:endParaRPr>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err="1">
                <a:latin typeface="Comic Sans MS" pitchFamily="66" charset="0"/>
              </a:rPr>
              <a:t>Pyridinoline</a:t>
            </a:r>
            <a:r>
              <a:rPr lang="en-US" dirty="0">
                <a:latin typeface="Comic Sans MS" pitchFamily="66" charset="0"/>
              </a:rPr>
              <a:t> cross-linked </a:t>
            </a:r>
            <a:r>
              <a:rPr lang="en-US" dirty="0" err="1">
                <a:latin typeface="Comic Sans MS" pitchFamily="66" charset="0"/>
              </a:rPr>
              <a:t>carboxyterminal</a:t>
            </a:r>
            <a:r>
              <a:rPr lang="en-US" dirty="0">
                <a:latin typeface="Comic Sans MS" pitchFamily="66" charset="0"/>
              </a:rPr>
              <a:t> </a:t>
            </a:r>
            <a:r>
              <a:rPr lang="en-US" dirty="0" err="1">
                <a:latin typeface="Comic Sans MS" pitchFamily="66" charset="0"/>
              </a:rPr>
              <a:t>telopeptide</a:t>
            </a:r>
            <a:r>
              <a:rPr lang="en-US" dirty="0">
                <a:latin typeface="Comic Sans MS" pitchFamily="66" charset="0"/>
              </a:rPr>
              <a:t> of type I collagen, receptor activator of nuclear factor-</a:t>
            </a:r>
            <a:r>
              <a:rPr lang="en-US" dirty="0" err="1">
                <a:latin typeface="Comic Sans MS" pitchFamily="66" charset="0"/>
              </a:rPr>
              <a:t>κB</a:t>
            </a:r>
            <a:r>
              <a:rPr lang="en-US" dirty="0">
                <a:latin typeface="Comic Sans MS" pitchFamily="66" charset="0"/>
              </a:rPr>
              <a:t>-</a:t>
            </a:r>
            <a:r>
              <a:rPr lang="en-US" dirty="0" err="1">
                <a:latin typeface="Comic Sans MS" pitchFamily="66" charset="0"/>
              </a:rPr>
              <a:t>ligand</a:t>
            </a:r>
            <a:r>
              <a:rPr lang="en-US" dirty="0">
                <a:latin typeface="Comic Sans MS" pitchFamily="66" charset="0"/>
              </a:rPr>
              <a:t> (RANK-L), OPG and </a:t>
            </a:r>
            <a:r>
              <a:rPr lang="en-US" dirty="0" err="1">
                <a:latin typeface="Comic Sans MS" pitchFamily="66" charset="0"/>
              </a:rPr>
              <a:t>osteopontin</a:t>
            </a:r>
            <a:r>
              <a:rPr lang="en-US" dirty="0">
                <a:latin typeface="Comic Sans MS" pitchFamily="66" charset="0"/>
              </a:rPr>
              <a:t> are among the most common studied biomarkers of bone homeostasis in the GCF. These are biochemical markers specific for bone </a:t>
            </a:r>
            <a:r>
              <a:rPr lang="en-US" dirty="0" err="1">
                <a:latin typeface="Comic Sans MS" pitchFamily="66" charset="0"/>
              </a:rPr>
              <a:t>resorption</a:t>
            </a:r>
            <a:r>
              <a:rPr lang="en-US" dirty="0">
                <a:latin typeface="Comic Sans MS" pitchFamily="66" charset="0"/>
              </a:rPr>
              <a:t>, thus represent a potentially valuable diagnostic aid which may be useful in differentiating gingivitis from active periodontal bone destruction </a:t>
            </a:r>
            <a:r>
              <a:rPr lang="en-US" dirty="0">
                <a:solidFill>
                  <a:schemeClr val="accent6">
                    <a:lumMod val="60000"/>
                    <a:lumOff val="40000"/>
                  </a:schemeClr>
                </a:solidFill>
                <a:latin typeface="Comic Sans MS" pitchFamily="66" charset="0"/>
              </a:rPr>
              <a:t>(Sharma &amp; </a:t>
            </a:r>
            <a:r>
              <a:rPr lang="en-US" dirty="0" err="1">
                <a:solidFill>
                  <a:schemeClr val="accent6">
                    <a:lumMod val="60000"/>
                    <a:lumOff val="40000"/>
                  </a:schemeClr>
                </a:solidFill>
                <a:latin typeface="Comic Sans MS" pitchFamily="66" charset="0"/>
              </a:rPr>
              <a:t>Pradeep</a:t>
            </a:r>
            <a:r>
              <a:rPr lang="en-US" dirty="0">
                <a:solidFill>
                  <a:schemeClr val="accent6">
                    <a:lumMod val="60000"/>
                    <a:lumOff val="40000"/>
                  </a:schemeClr>
                </a:solidFill>
                <a:latin typeface="Comic Sans MS" pitchFamily="66" charset="0"/>
              </a:rPr>
              <a:t>, 2007; </a:t>
            </a:r>
            <a:r>
              <a:rPr lang="en-US" dirty="0" err="1">
                <a:solidFill>
                  <a:schemeClr val="accent6">
                    <a:lumMod val="60000"/>
                    <a:lumOff val="40000"/>
                  </a:schemeClr>
                </a:solidFill>
                <a:latin typeface="Comic Sans MS" pitchFamily="66" charset="0"/>
              </a:rPr>
              <a:t>Becerik</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Afacan</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Ozturk</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Atmaca</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Emingil</a:t>
            </a:r>
            <a:r>
              <a:rPr lang="en-US" dirty="0">
                <a:solidFill>
                  <a:schemeClr val="accent6">
                    <a:lumMod val="60000"/>
                    <a:lumOff val="40000"/>
                  </a:schemeClr>
                </a:solidFill>
                <a:latin typeface="Comic Sans MS" pitchFamily="66" charset="0"/>
              </a:rPr>
              <a:t>, 2011).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lnSpc>
                <a:spcPct val="160000"/>
              </a:lnSpc>
            </a:pPr>
            <a:r>
              <a:rPr lang="en-US" sz="2000" dirty="0" smtClean="0">
                <a:latin typeface="Comic Sans MS" pitchFamily="66" charset="0"/>
              </a:rPr>
              <a:t>The levels of RANK-L and OPG were examined by many investigators, where the ratio of RANK-L/OPG had a consistent tendency to increase from periodontal health to </a:t>
            </a:r>
            <a:r>
              <a:rPr lang="en-US" sz="2000" dirty="0" err="1" smtClean="0">
                <a:latin typeface="Comic Sans MS" pitchFamily="66" charset="0"/>
              </a:rPr>
              <a:t>periodontitis</a:t>
            </a:r>
            <a:r>
              <a:rPr lang="en-US" sz="2000" dirty="0" smtClean="0">
                <a:latin typeface="Comic Sans MS" pitchFamily="66" charset="0"/>
              </a:rPr>
              <a:t> and to decrease after non-surgical periodontal therapy </a:t>
            </a:r>
            <a:r>
              <a:rPr lang="en-US" sz="2000" dirty="0" smtClean="0">
                <a:solidFill>
                  <a:schemeClr val="accent6">
                    <a:lumMod val="60000"/>
                    <a:lumOff val="40000"/>
                  </a:schemeClr>
                </a:solidFill>
                <a:latin typeface="Comic Sans MS" pitchFamily="66" charset="0"/>
              </a:rPr>
              <a:t>(</a:t>
            </a:r>
            <a:r>
              <a:rPr lang="en-US" sz="2000" dirty="0" err="1" smtClean="0">
                <a:solidFill>
                  <a:schemeClr val="accent6">
                    <a:lumMod val="60000"/>
                    <a:lumOff val="40000"/>
                  </a:schemeClr>
                </a:solidFill>
                <a:latin typeface="Comic Sans MS" pitchFamily="66" charset="0"/>
              </a:rPr>
              <a:t>Bostanci</a:t>
            </a:r>
            <a:r>
              <a:rPr lang="en-US" sz="2000" dirty="0" smtClean="0">
                <a:solidFill>
                  <a:schemeClr val="accent6">
                    <a:lumMod val="60000"/>
                    <a:lumOff val="40000"/>
                  </a:schemeClr>
                </a:solidFill>
                <a:latin typeface="Comic Sans MS" pitchFamily="66" charset="0"/>
              </a:rPr>
              <a:t> et al., 2007; </a:t>
            </a:r>
            <a:r>
              <a:rPr lang="en-US" sz="2000" dirty="0" err="1" smtClean="0">
                <a:solidFill>
                  <a:schemeClr val="accent6">
                    <a:lumMod val="60000"/>
                    <a:lumOff val="40000"/>
                  </a:schemeClr>
                </a:solidFill>
                <a:latin typeface="Comic Sans MS" pitchFamily="66" charset="0"/>
              </a:rPr>
              <a:t>Gumus</a:t>
            </a:r>
            <a:r>
              <a:rPr lang="en-US" sz="2000" dirty="0" smtClean="0">
                <a:solidFill>
                  <a:schemeClr val="accent6">
                    <a:lumMod val="60000"/>
                    <a:lumOff val="40000"/>
                  </a:schemeClr>
                </a:solidFill>
                <a:latin typeface="Comic Sans MS" pitchFamily="66" charset="0"/>
              </a:rPr>
              <a:t> et al., 2013; Hassan, El-</a:t>
            </a:r>
            <a:r>
              <a:rPr lang="en-US" sz="2000" dirty="0" err="1" smtClean="0">
                <a:solidFill>
                  <a:schemeClr val="accent6">
                    <a:lumMod val="60000"/>
                    <a:lumOff val="40000"/>
                  </a:schemeClr>
                </a:solidFill>
                <a:latin typeface="Comic Sans MS" pitchFamily="66" charset="0"/>
              </a:rPr>
              <a:t>Refai</a:t>
            </a:r>
            <a:r>
              <a:rPr lang="en-US" sz="2000" dirty="0" smtClean="0">
                <a:solidFill>
                  <a:schemeClr val="accent6">
                    <a:lumMod val="60000"/>
                    <a:lumOff val="40000"/>
                  </a:schemeClr>
                </a:solidFill>
                <a:latin typeface="Comic Sans MS" pitchFamily="66" charset="0"/>
              </a:rPr>
              <a:t>, </a:t>
            </a:r>
            <a:r>
              <a:rPr lang="en-US" sz="2000" dirty="0" err="1" smtClean="0">
                <a:solidFill>
                  <a:schemeClr val="accent6">
                    <a:lumMod val="60000"/>
                    <a:lumOff val="40000"/>
                  </a:schemeClr>
                </a:solidFill>
                <a:latin typeface="Comic Sans MS" pitchFamily="66" charset="0"/>
              </a:rPr>
              <a:t>Ghallab</a:t>
            </a:r>
            <a:r>
              <a:rPr lang="en-US" sz="2000" dirty="0" smtClean="0">
                <a:solidFill>
                  <a:schemeClr val="accent6">
                    <a:lumMod val="60000"/>
                    <a:lumOff val="40000"/>
                  </a:schemeClr>
                </a:solidFill>
                <a:latin typeface="Comic Sans MS" pitchFamily="66" charset="0"/>
              </a:rPr>
              <a:t>, </a:t>
            </a:r>
            <a:r>
              <a:rPr lang="en-US" sz="2000" dirty="0" err="1" smtClean="0">
                <a:solidFill>
                  <a:schemeClr val="accent6">
                    <a:lumMod val="60000"/>
                    <a:lumOff val="40000"/>
                  </a:schemeClr>
                </a:solidFill>
                <a:latin typeface="Comic Sans MS" pitchFamily="66" charset="0"/>
              </a:rPr>
              <a:t>Kasem</a:t>
            </a:r>
            <a:r>
              <a:rPr lang="en-US" sz="2000" dirty="0" smtClean="0">
                <a:solidFill>
                  <a:schemeClr val="accent6">
                    <a:lumMod val="60000"/>
                    <a:lumOff val="40000"/>
                  </a:schemeClr>
                </a:solidFill>
                <a:latin typeface="Comic Sans MS" pitchFamily="66" charset="0"/>
              </a:rPr>
              <a:t>, &amp; Shaker, 2015).</a:t>
            </a:r>
            <a:r>
              <a:rPr lang="en-US" sz="2000" dirty="0" smtClean="0">
                <a:latin typeface="Comic Sans MS" pitchFamily="66" charset="0"/>
              </a:rPr>
              <a:t> Based on these studies, RANKL/OPG ratio showed promise as a discloser of periodontal disease activity.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Comic Sans MS" pitchFamily="66" charset="0"/>
              </a:rPr>
              <a:t> </a:t>
            </a:r>
            <a:r>
              <a:rPr lang="en-US" b="1" dirty="0">
                <a:latin typeface="Comic Sans MS" pitchFamily="66" charset="0"/>
              </a:rPr>
              <a:t>Tissue-breakdown products</a:t>
            </a:r>
            <a:endParaRPr lang="en-US" dirty="0">
              <a:latin typeface="Comic Sans MS" pitchFamily="66" charset="0"/>
            </a:endParaRPr>
          </a:p>
        </p:txBody>
      </p:sp>
      <p:sp>
        <p:nvSpPr>
          <p:cNvPr id="3" name="Content Placeholder 2"/>
          <p:cNvSpPr>
            <a:spLocks noGrp="1"/>
          </p:cNvSpPr>
          <p:nvPr>
            <p:ph idx="1"/>
          </p:nvPr>
        </p:nvSpPr>
        <p:spPr/>
        <p:txBody>
          <a:bodyPr>
            <a:normAutofit fontScale="62500" lnSpcReduction="20000"/>
          </a:bodyPr>
          <a:lstStyle/>
          <a:p>
            <a:pPr algn="just">
              <a:lnSpc>
                <a:spcPct val="160000"/>
              </a:lnSpc>
            </a:pPr>
            <a:r>
              <a:rPr lang="en-US" dirty="0">
                <a:latin typeface="Comic Sans MS" pitchFamily="66" charset="0"/>
              </a:rPr>
              <a:t>Cell adhesion </a:t>
            </a:r>
            <a:r>
              <a:rPr lang="en-US" dirty="0" smtClean="0">
                <a:latin typeface="Comic Sans MS" pitchFamily="66" charset="0"/>
              </a:rPr>
              <a:t>molecules.</a:t>
            </a:r>
          </a:p>
          <a:p>
            <a:pPr algn="just">
              <a:lnSpc>
                <a:spcPct val="160000"/>
              </a:lnSpc>
            </a:pPr>
            <a:r>
              <a:rPr lang="en-US" dirty="0" smtClean="0">
                <a:latin typeface="Comic Sans MS" pitchFamily="66" charset="0"/>
              </a:rPr>
              <a:t>Changes </a:t>
            </a:r>
            <a:r>
              <a:rPr lang="en-US" dirty="0">
                <a:latin typeface="Comic Sans MS" pitchFamily="66" charset="0"/>
              </a:rPr>
              <a:t>reported in the levels of cell adhesion molecules in patients with </a:t>
            </a:r>
            <a:r>
              <a:rPr lang="en-US" dirty="0" err="1">
                <a:latin typeface="Comic Sans MS" pitchFamily="66" charset="0"/>
              </a:rPr>
              <a:t>periodontitis</a:t>
            </a:r>
            <a:r>
              <a:rPr lang="en-US" dirty="0">
                <a:latin typeface="Comic Sans MS" pitchFamily="66" charset="0"/>
              </a:rPr>
              <a:t> may be a sensitive indicator to differentiate healthy sites from those with </a:t>
            </a:r>
            <a:r>
              <a:rPr lang="en-US" dirty="0" err="1">
                <a:latin typeface="Comic Sans MS" pitchFamily="66" charset="0"/>
              </a:rPr>
              <a:t>periodontitis</a:t>
            </a:r>
            <a:r>
              <a:rPr lang="en-US" dirty="0">
                <a:latin typeface="Comic Sans MS" pitchFamily="66" charset="0"/>
              </a:rPr>
              <a:t>. </a:t>
            </a:r>
            <a:endParaRPr lang="en-US" dirty="0" smtClean="0">
              <a:latin typeface="Comic Sans MS" pitchFamily="66" charset="0"/>
            </a:endParaRPr>
          </a:p>
          <a:p>
            <a:pPr algn="just">
              <a:lnSpc>
                <a:spcPct val="160000"/>
              </a:lnSpc>
            </a:pPr>
            <a:r>
              <a:rPr lang="en-US" dirty="0" smtClean="0">
                <a:latin typeface="Comic Sans MS" pitchFamily="66" charset="0"/>
              </a:rPr>
              <a:t>Accordingly</a:t>
            </a:r>
            <a:r>
              <a:rPr lang="en-US" dirty="0">
                <a:latin typeface="Comic Sans MS" pitchFamily="66" charset="0"/>
              </a:rPr>
              <a:t>, these soluble adhesion molecules might be useful markers for monitoring periodontal wound healing and for the identification of periodontal disease progression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Chaturvedi</a:t>
            </a:r>
            <a:r>
              <a:rPr lang="en-US" dirty="0">
                <a:solidFill>
                  <a:schemeClr val="accent6">
                    <a:lumMod val="60000"/>
                    <a:lumOff val="40000"/>
                  </a:schemeClr>
                </a:solidFill>
                <a:latin typeface="Comic Sans MS" pitchFamily="66" charset="0"/>
              </a:rPr>
              <a:t>, Gupta, Jain, Das, &amp; </a:t>
            </a:r>
            <a:r>
              <a:rPr lang="en-US" dirty="0" err="1">
                <a:solidFill>
                  <a:schemeClr val="accent6">
                    <a:lumMod val="60000"/>
                    <a:lumOff val="40000"/>
                  </a:schemeClr>
                </a:solidFill>
                <a:latin typeface="Comic Sans MS" pitchFamily="66" charset="0"/>
              </a:rPr>
              <a:t>Prashar</a:t>
            </a:r>
            <a:r>
              <a:rPr lang="en-US" dirty="0">
                <a:solidFill>
                  <a:schemeClr val="accent6">
                    <a:lumMod val="60000"/>
                    <a:lumOff val="40000"/>
                  </a:schemeClr>
                </a:solidFill>
                <a:latin typeface="Comic Sans MS" pitchFamily="66" charset="0"/>
              </a:rPr>
              <a:t>, 2015).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err="1" smtClean="0">
                <a:latin typeface="Comic Sans MS" pitchFamily="66" charset="0"/>
              </a:rPr>
              <a:t>Calprotectin</a:t>
            </a:r>
            <a:r>
              <a:rPr lang="en-US" sz="2000" dirty="0" smtClean="0">
                <a:latin typeface="Comic Sans MS" pitchFamily="66" charset="0"/>
              </a:rPr>
              <a:t> </a:t>
            </a:r>
            <a:r>
              <a:rPr lang="en-US" sz="2000" dirty="0">
                <a:latin typeface="Comic Sans MS" pitchFamily="66" charset="0"/>
              </a:rPr>
              <a:t>is a major </a:t>
            </a:r>
            <a:r>
              <a:rPr lang="en-US" sz="2000" dirty="0" err="1">
                <a:latin typeface="Comic Sans MS" pitchFamily="66" charset="0"/>
              </a:rPr>
              <a:t>cytosol</a:t>
            </a:r>
            <a:r>
              <a:rPr lang="en-US" sz="2000" dirty="0">
                <a:latin typeface="Comic Sans MS" pitchFamily="66" charset="0"/>
              </a:rPr>
              <a:t> protein of leukocytes which has been thought to be a marker of inflammatory disease. Previous data indicated elevated </a:t>
            </a:r>
            <a:r>
              <a:rPr lang="en-US" sz="2000" dirty="0" err="1">
                <a:latin typeface="Comic Sans MS" pitchFamily="66" charset="0"/>
              </a:rPr>
              <a:t>calprotectin</a:t>
            </a:r>
            <a:r>
              <a:rPr lang="en-US" sz="2000" dirty="0">
                <a:latin typeface="Comic Sans MS" pitchFamily="66" charset="0"/>
              </a:rPr>
              <a:t> levels in GCF of both chronic and aggressive </a:t>
            </a:r>
            <a:r>
              <a:rPr lang="en-US" sz="2000" dirty="0" err="1">
                <a:latin typeface="Comic Sans MS" pitchFamily="66" charset="0"/>
              </a:rPr>
              <a:t>periodontitis</a:t>
            </a:r>
            <a:r>
              <a:rPr lang="en-US" sz="2000" dirty="0">
                <a:latin typeface="Comic Sans MS" pitchFamily="66" charset="0"/>
              </a:rPr>
              <a:t>, suggesting that it might be a useful diagnostic biomarker for evaluating the extent of periodontal inflammation, predicting disease activity and monitoring periodontal treatment </a:t>
            </a:r>
            <a:r>
              <a:rPr lang="en-US" sz="2000" dirty="0">
                <a:solidFill>
                  <a:schemeClr val="accent6">
                    <a:lumMod val="60000"/>
                    <a:lumOff val="40000"/>
                  </a:schemeClr>
                </a:solidFill>
                <a:latin typeface="Comic Sans MS" pitchFamily="66" charset="0"/>
              </a:rPr>
              <a:t>(</a:t>
            </a:r>
            <a:r>
              <a:rPr lang="en-US" sz="2000" dirty="0" err="1">
                <a:solidFill>
                  <a:schemeClr val="accent6">
                    <a:lumMod val="60000"/>
                    <a:lumOff val="40000"/>
                  </a:schemeClr>
                </a:solidFill>
                <a:latin typeface="Comic Sans MS" pitchFamily="66" charset="0"/>
              </a:rPr>
              <a:t>Becerik</a:t>
            </a:r>
            <a:r>
              <a:rPr lang="en-US" sz="2000" dirty="0">
                <a:solidFill>
                  <a:schemeClr val="accent6">
                    <a:lumMod val="60000"/>
                    <a:lumOff val="40000"/>
                  </a:schemeClr>
                </a:solidFill>
                <a:latin typeface="Comic Sans MS" pitchFamily="66" charset="0"/>
              </a:rPr>
              <a:t> et al., 2011).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err="1" smtClean="0">
                <a:latin typeface="Comic Sans MS" pitchFamily="66" charset="0"/>
              </a:rPr>
              <a:t>Periostin</a:t>
            </a:r>
            <a:r>
              <a:rPr lang="en-US" dirty="0" smtClean="0">
                <a:latin typeface="Comic Sans MS" pitchFamily="66" charset="0"/>
              </a:rPr>
              <a:t> </a:t>
            </a:r>
            <a:r>
              <a:rPr lang="en-US" dirty="0">
                <a:latin typeface="Comic Sans MS" pitchFamily="66" charset="0"/>
              </a:rPr>
              <a:t>was discovered as protein highly expressed in </a:t>
            </a:r>
            <a:r>
              <a:rPr lang="en-US" dirty="0" err="1">
                <a:latin typeface="Comic Sans MS" pitchFamily="66" charset="0"/>
              </a:rPr>
              <a:t>periosteum</a:t>
            </a:r>
            <a:r>
              <a:rPr lang="en-US" dirty="0">
                <a:latin typeface="Comic Sans MS" pitchFamily="66" charset="0"/>
              </a:rPr>
              <a:t> and periodontal ligament that might have a protective role against periodontal disease. Levels of </a:t>
            </a:r>
            <a:r>
              <a:rPr lang="en-US" dirty="0" err="1">
                <a:latin typeface="Comic Sans MS" pitchFamily="66" charset="0"/>
              </a:rPr>
              <a:t>periostin</a:t>
            </a:r>
            <a:r>
              <a:rPr lang="en-US" dirty="0">
                <a:latin typeface="Comic Sans MS" pitchFamily="66" charset="0"/>
              </a:rPr>
              <a:t> in GCF and saliva may be used as a possible biomarker to evaluate the outcome following nonsurgical periodontal therapy in patients with chronic </a:t>
            </a:r>
            <a:r>
              <a:rPr lang="en-US" dirty="0" err="1">
                <a:latin typeface="Comic Sans MS" pitchFamily="66" charset="0"/>
              </a:rPr>
              <a:t>periodontitis</a:t>
            </a:r>
            <a:r>
              <a:rPr lang="en-US" dirty="0">
                <a:latin typeface="Comic Sans MS" pitchFamily="66" charset="0"/>
              </a:rPr>
              <a:t> </a:t>
            </a:r>
            <a:r>
              <a:rPr lang="en-US" dirty="0">
                <a:solidFill>
                  <a:schemeClr val="accent3">
                    <a:lumMod val="75000"/>
                  </a:schemeClr>
                </a:solidFill>
                <a:latin typeface="Comic Sans MS" pitchFamily="66" charset="0"/>
              </a:rPr>
              <a:t>(</a:t>
            </a:r>
            <a:r>
              <a:rPr lang="en-US" dirty="0" err="1">
                <a:solidFill>
                  <a:schemeClr val="accent3">
                    <a:lumMod val="75000"/>
                  </a:schemeClr>
                </a:solidFill>
                <a:latin typeface="Comic Sans MS" pitchFamily="66" charset="0"/>
              </a:rPr>
              <a:t>Kumaresan</a:t>
            </a:r>
            <a:r>
              <a:rPr lang="en-US" dirty="0">
                <a:solidFill>
                  <a:schemeClr val="accent3">
                    <a:lumMod val="75000"/>
                  </a:schemeClr>
                </a:solidFill>
                <a:latin typeface="Comic Sans MS" pitchFamily="66" charset="0"/>
              </a:rPr>
              <a:t>, </a:t>
            </a:r>
            <a:r>
              <a:rPr lang="en-US" dirty="0" err="1">
                <a:solidFill>
                  <a:schemeClr val="accent3">
                    <a:lumMod val="75000"/>
                  </a:schemeClr>
                </a:solidFill>
                <a:latin typeface="Comic Sans MS" pitchFamily="66" charset="0"/>
              </a:rPr>
              <a:t>Balasundaram</a:t>
            </a:r>
            <a:r>
              <a:rPr lang="en-US" dirty="0">
                <a:solidFill>
                  <a:schemeClr val="accent3">
                    <a:lumMod val="75000"/>
                  </a:schemeClr>
                </a:solidFill>
                <a:latin typeface="Comic Sans MS" pitchFamily="66" charset="0"/>
              </a:rPr>
              <a:t>, </a:t>
            </a:r>
            <a:r>
              <a:rPr lang="en-US" dirty="0" err="1">
                <a:solidFill>
                  <a:schemeClr val="accent3">
                    <a:lumMod val="75000"/>
                  </a:schemeClr>
                </a:solidFill>
                <a:latin typeface="Comic Sans MS" pitchFamily="66" charset="0"/>
              </a:rPr>
              <a:t>Naik</a:t>
            </a:r>
            <a:r>
              <a:rPr lang="en-US" dirty="0">
                <a:solidFill>
                  <a:schemeClr val="accent3">
                    <a:lumMod val="75000"/>
                  </a:schemeClr>
                </a:solidFill>
                <a:latin typeface="Comic Sans MS" pitchFamily="66" charset="0"/>
              </a:rPr>
              <a:t>, &amp; </a:t>
            </a:r>
            <a:r>
              <a:rPr lang="en-US" dirty="0" err="1">
                <a:solidFill>
                  <a:schemeClr val="accent3">
                    <a:lumMod val="75000"/>
                  </a:schemeClr>
                </a:solidFill>
                <a:latin typeface="Comic Sans MS" pitchFamily="66" charset="0"/>
              </a:rPr>
              <a:t>Appukuttan</a:t>
            </a:r>
            <a:r>
              <a:rPr lang="en-US" dirty="0">
                <a:solidFill>
                  <a:schemeClr val="accent3">
                    <a:lumMod val="75000"/>
                  </a:schemeClr>
                </a:solidFill>
                <a:latin typeface="Comic Sans MS" pitchFamily="66" charset="0"/>
              </a:rPr>
              <a:t>, 2016)</a:t>
            </a:r>
            <a:r>
              <a:rPr lang="en-US" dirty="0">
                <a:solidFill>
                  <a:schemeClr val="accent6">
                    <a:lumMod val="60000"/>
                    <a:lumOff val="40000"/>
                  </a:schemeClr>
                </a:solidFill>
                <a:latin typeface="Comic Sans MS" pitchFamily="66" charset="0"/>
              </a:rPr>
              <a:t> </a:t>
            </a:r>
            <a:r>
              <a:rPr lang="en-US" dirty="0">
                <a:latin typeface="Comic Sans MS" pitchFamily="66" charset="0"/>
              </a:rPr>
              <a:t>may have a promising diagnostic potential for the aggressive forms of periodontal disease </a:t>
            </a:r>
            <a:r>
              <a:rPr lang="en-US" dirty="0">
                <a:solidFill>
                  <a:schemeClr val="accent3">
                    <a:lumMod val="75000"/>
                  </a:schemeClr>
                </a:solidFill>
                <a:latin typeface="Comic Sans MS" pitchFamily="66" charset="0"/>
              </a:rPr>
              <a:t>(Aral, </a:t>
            </a:r>
            <a:r>
              <a:rPr lang="en-US" dirty="0" err="1">
                <a:solidFill>
                  <a:schemeClr val="accent3">
                    <a:lumMod val="75000"/>
                  </a:schemeClr>
                </a:solidFill>
                <a:latin typeface="Comic Sans MS" pitchFamily="66" charset="0"/>
              </a:rPr>
              <a:t>Koseoglu</a:t>
            </a:r>
            <a:r>
              <a:rPr lang="en-US" dirty="0">
                <a:solidFill>
                  <a:schemeClr val="accent3">
                    <a:lumMod val="75000"/>
                  </a:schemeClr>
                </a:solidFill>
                <a:latin typeface="Comic Sans MS" pitchFamily="66" charset="0"/>
              </a:rPr>
              <a:t>, </a:t>
            </a:r>
            <a:r>
              <a:rPr lang="en-US" dirty="0" err="1">
                <a:solidFill>
                  <a:schemeClr val="accent3">
                    <a:lumMod val="75000"/>
                  </a:schemeClr>
                </a:solidFill>
                <a:latin typeface="Comic Sans MS" pitchFamily="66" charset="0"/>
              </a:rPr>
              <a:t>Saglam</a:t>
            </a:r>
            <a:r>
              <a:rPr lang="en-US" dirty="0">
                <a:solidFill>
                  <a:schemeClr val="accent3">
                    <a:lumMod val="75000"/>
                  </a:schemeClr>
                </a:solidFill>
                <a:latin typeface="Comic Sans MS" pitchFamily="66" charset="0"/>
              </a:rPr>
              <a:t>, </a:t>
            </a:r>
            <a:r>
              <a:rPr lang="en-US" dirty="0" err="1">
                <a:solidFill>
                  <a:schemeClr val="accent3">
                    <a:lumMod val="75000"/>
                  </a:schemeClr>
                </a:solidFill>
                <a:latin typeface="Comic Sans MS" pitchFamily="66" charset="0"/>
              </a:rPr>
              <a:t>Pekbagriyanik</a:t>
            </a:r>
            <a:r>
              <a:rPr lang="en-US" dirty="0">
                <a:solidFill>
                  <a:schemeClr val="accent3">
                    <a:lumMod val="75000"/>
                  </a:schemeClr>
                </a:solidFill>
                <a:latin typeface="Comic Sans MS" pitchFamily="66" charset="0"/>
              </a:rPr>
              <a:t>, &amp; </a:t>
            </a:r>
            <a:r>
              <a:rPr lang="en-US" dirty="0" err="1">
                <a:solidFill>
                  <a:schemeClr val="accent3">
                    <a:lumMod val="75000"/>
                  </a:schemeClr>
                </a:solidFill>
                <a:latin typeface="Comic Sans MS" pitchFamily="66" charset="0"/>
              </a:rPr>
              <a:t>Savran</a:t>
            </a:r>
            <a:r>
              <a:rPr lang="en-US" dirty="0">
                <a:solidFill>
                  <a:schemeClr val="accent3">
                    <a:lumMod val="75000"/>
                  </a:schemeClr>
                </a:solidFill>
                <a:latin typeface="Comic Sans MS" pitchFamily="66" charset="0"/>
              </a:rPr>
              <a:t>, 2016).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Comic Sans MS" pitchFamily="66" charset="0"/>
              </a:rPr>
              <a:t>Growth Factors </a:t>
            </a:r>
            <a:endParaRPr lang="en-US" dirty="0">
              <a:latin typeface="Comic Sans MS" pitchFamily="66" charset="0"/>
            </a:endParaRPr>
          </a:p>
        </p:txBody>
      </p:sp>
      <p:sp>
        <p:nvSpPr>
          <p:cNvPr id="3" name="Content Placeholder 2"/>
          <p:cNvSpPr>
            <a:spLocks noGrp="1"/>
          </p:cNvSpPr>
          <p:nvPr>
            <p:ph idx="1"/>
          </p:nvPr>
        </p:nvSpPr>
        <p:spPr/>
        <p:txBody>
          <a:bodyPr>
            <a:normAutofit fontScale="55000" lnSpcReduction="20000"/>
          </a:bodyPr>
          <a:lstStyle/>
          <a:p>
            <a:pPr algn="just">
              <a:lnSpc>
                <a:spcPct val="170000"/>
              </a:lnSpc>
            </a:pPr>
            <a:r>
              <a:rPr lang="en-US" dirty="0">
                <a:latin typeface="Comic Sans MS" pitchFamily="66" charset="0"/>
              </a:rPr>
              <a:t>Growth factors have also been investigated in GCF in relation to periodontal disease. It has been suggested that changes in the GCF levels of transforming growth factor-beta might be useful for monitoring the progress of periodontal repair and regeneration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Kuru</a:t>
            </a:r>
            <a:r>
              <a:rPr lang="en-US" dirty="0">
                <a:solidFill>
                  <a:schemeClr val="accent6">
                    <a:lumMod val="60000"/>
                    <a:lumOff val="40000"/>
                  </a:schemeClr>
                </a:solidFill>
                <a:latin typeface="Comic Sans MS" pitchFamily="66" charset="0"/>
              </a:rPr>
              <a:t>, Griffiths, Petrie, &amp; Olsen, 2004)</a:t>
            </a:r>
            <a:r>
              <a:rPr lang="en-US" dirty="0">
                <a:latin typeface="Comic Sans MS" pitchFamily="66" charset="0"/>
              </a:rPr>
              <a:t> and may as well predict the progression of </a:t>
            </a:r>
            <a:r>
              <a:rPr lang="en-US" dirty="0" err="1">
                <a:latin typeface="Comic Sans MS" pitchFamily="66" charset="0"/>
              </a:rPr>
              <a:t>periodontitis</a:t>
            </a:r>
            <a:r>
              <a:rPr lang="en-US" dirty="0">
                <a:latin typeface="Comic Sans MS" pitchFamily="66" charset="0"/>
              </a:rPr>
              <a:t>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Khalaf</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Lonn</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Bengtsson</a:t>
            </a:r>
            <a:r>
              <a:rPr lang="en-US" dirty="0">
                <a:solidFill>
                  <a:schemeClr val="accent6">
                    <a:lumMod val="60000"/>
                    <a:lumOff val="40000"/>
                  </a:schemeClr>
                </a:solidFill>
                <a:latin typeface="Comic Sans MS" pitchFamily="66" charset="0"/>
              </a:rPr>
              <a:t>, 2014). </a:t>
            </a:r>
            <a:r>
              <a:rPr lang="en-US" dirty="0">
                <a:latin typeface="Comic Sans MS" pitchFamily="66" charset="0"/>
              </a:rPr>
              <a:t>Similarly, vascular endothelial growth factor has attracted attention as a potential inducer of angiogenesis that could be considered as a biomarker of periodontal disease progression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Sakallioglu</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Sakallioglu</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Lutfioglu</a:t>
            </a:r>
            <a:r>
              <a:rPr lang="en-US" dirty="0">
                <a:solidFill>
                  <a:schemeClr val="accent6">
                    <a:lumMod val="60000"/>
                    <a:lumOff val="40000"/>
                  </a:schemeClr>
                </a:solidFill>
                <a:latin typeface="Comic Sans MS" pitchFamily="66" charset="0"/>
              </a:rPr>
              <a:t>, </a:t>
            </a:r>
            <a:r>
              <a:rPr lang="en-US" dirty="0" err="1">
                <a:solidFill>
                  <a:schemeClr val="accent6">
                    <a:lumMod val="60000"/>
                    <a:lumOff val="40000"/>
                  </a:schemeClr>
                </a:solidFill>
                <a:latin typeface="Comic Sans MS" pitchFamily="66" charset="0"/>
              </a:rPr>
              <a:t>Pamuk</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Kantarci</a:t>
            </a:r>
            <a:r>
              <a:rPr lang="en-US" dirty="0">
                <a:solidFill>
                  <a:schemeClr val="accent6">
                    <a:lumMod val="60000"/>
                    <a:lumOff val="40000"/>
                  </a:schemeClr>
                </a:solidFill>
                <a:latin typeface="Comic Sans MS" pitchFamily="66" charset="0"/>
              </a:rPr>
              <a:t>, 2015).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Comic Sans MS" pitchFamily="66" charset="0"/>
              </a:rPr>
              <a:t>Furthermore, </a:t>
            </a:r>
            <a:r>
              <a:rPr lang="en-US" sz="2000" dirty="0" err="1" smtClean="0">
                <a:latin typeface="Comic Sans MS" pitchFamily="66" charset="0"/>
              </a:rPr>
              <a:t>hepatocyte</a:t>
            </a:r>
            <a:r>
              <a:rPr lang="en-US" sz="2000" dirty="0" smtClean="0">
                <a:latin typeface="Comic Sans MS" pitchFamily="66" charset="0"/>
              </a:rPr>
              <a:t> growth factor was proposed to play an important role in the progression of </a:t>
            </a:r>
            <a:r>
              <a:rPr lang="en-US" sz="2000" dirty="0" err="1" smtClean="0">
                <a:latin typeface="Comic Sans MS" pitchFamily="66" charset="0"/>
              </a:rPr>
              <a:t>periodontitis</a:t>
            </a:r>
            <a:r>
              <a:rPr lang="en-US" sz="2000" dirty="0" smtClean="0">
                <a:latin typeface="Comic Sans MS" pitchFamily="66" charset="0"/>
              </a:rPr>
              <a:t> by stimulating growth of epithelial cells and preventing regeneration of the connective tissue attachment, thus might be regarded as another biomarker for periodontal disease activity (Anil et al., 2014).</a:t>
            </a:r>
            <a:endParaRPr lang="en-US" sz="2000" dirty="0">
              <a:latin typeface="Comic Sans MS"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mic Sans MS" pitchFamily="66" charset="0"/>
              </a:rPr>
              <a:t>INTRODUCTION</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dirty="0" smtClean="0">
                <a:latin typeface="Comic Sans MS" pitchFamily="66" charset="0"/>
              </a:rPr>
              <a:t>PERIODONTITIS – an inflammatory disease.</a:t>
            </a:r>
          </a:p>
          <a:p>
            <a:pPr algn="just">
              <a:lnSpc>
                <a:spcPct val="150000"/>
              </a:lnSpc>
            </a:pPr>
            <a:r>
              <a:rPr lang="en-IN" sz="2000" dirty="0" smtClean="0">
                <a:latin typeface="Comic Sans MS" pitchFamily="66" charset="0"/>
              </a:rPr>
              <a:t>Course of the disease.</a:t>
            </a:r>
          </a:p>
          <a:p>
            <a:pPr algn="just">
              <a:lnSpc>
                <a:spcPct val="150000"/>
              </a:lnSpc>
            </a:pPr>
            <a:r>
              <a:rPr lang="en-IN" sz="2000" dirty="0" smtClean="0">
                <a:latin typeface="Comic Sans MS" pitchFamily="66" charset="0"/>
              </a:rPr>
              <a:t>Traditional clinical assessment methods.</a:t>
            </a:r>
          </a:p>
          <a:p>
            <a:pPr algn="just">
              <a:lnSpc>
                <a:spcPct val="150000"/>
              </a:lnSpc>
            </a:pPr>
            <a:r>
              <a:rPr lang="en-IN" sz="2000" dirty="0" smtClean="0">
                <a:latin typeface="Comic Sans MS" pitchFamily="66" charset="0"/>
              </a:rPr>
              <a:t>Biological phenotypes.</a:t>
            </a:r>
          </a:p>
          <a:p>
            <a:pPr algn="just">
              <a:lnSpc>
                <a:spcPct val="150000"/>
              </a:lnSpc>
            </a:pPr>
            <a:r>
              <a:rPr lang="en-IN" sz="2000" dirty="0" smtClean="0">
                <a:latin typeface="Comic Sans MS" pitchFamily="66" charset="0"/>
              </a:rPr>
              <a:t>Earlier disease diagnosis – can be cured successfully.</a:t>
            </a:r>
          </a:p>
          <a:p>
            <a:pPr algn="just">
              <a:lnSpc>
                <a:spcPct val="150000"/>
              </a:lnSpc>
            </a:pPr>
            <a:endParaRPr lang="en-US" sz="2000" dirty="0">
              <a:latin typeface="Comic Sans MS"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Comic Sans MS" pitchFamily="66" charset="0"/>
              </a:rPr>
              <a:t>SALIVA AS A SOURCE OF BIOMARKERS FOR PERIODONTITIS</a:t>
            </a:r>
            <a:endParaRPr lang="en-US" sz="3600" dirty="0">
              <a:latin typeface="Comic Sans MS" pitchFamily="66" charset="0"/>
            </a:endParaRPr>
          </a:p>
        </p:txBody>
      </p:sp>
      <p:sp>
        <p:nvSpPr>
          <p:cNvPr id="3" name="Content Placeholder 2"/>
          <p:cNvSpPr>
            <a:spLocks noGrp="1"/>
          </p:cNvSpPr>
          <p:nvPr>
            <p:ph idx="1"/>
          </p:nvPr>
        </p:nvSpPr>
        <p:spPr/>
        <p:txBody>
          <a:bodyPr>
            <a:noAutofit/>
          </a:bodyPr>
          <a:lstStyle/>
          <a:p>
            <a:pPr algn="just">
              <a:lnSpc>
                <a:spcPct val="170000"/>
              </a:lnSpc>
            </a:pPr>
            <a:r>
              <a:rPr lang="en-US" sz="1600" dirty="0">
                <a:latin typeface="Comic Sans MS" pitchFamily="66" charset="0"/>
              </a:rPr>
              <a:t>Saliva contains a highly enriched content of proteins, genetic molecules and locally and systemically derived biomarkers of periodontal disease that can be analyzed. </a:t>
            </a:r>
            <a:endParaRPr lang="en-US" sz="1600" dirty="0" smtClean="0">
              <a:latin typeface="Comic Sans MS" pitchFamily="66" charset="0"/>
            </a:endParaRPr>
          </a:p>
          <a:p>
            <a:pPr algn="just">
              <a:lnSpc>
                <a:spcPct val="170000"/>
              </a:lnSpc>
            </a:pPr>
            <a:r>
              <a:rPr lang="en-US" sz="1600" dirty="0" smtClean="0">
                <a:latin typeface="Comic Sans MS" pitchFamily="66" charset="0"/>
              </a:rPr>
              <a:t>Various </a:t>
            </a:r>
            <a:r>
              <a:rPr lang="en-US" sz="1600" dirty="0">
                <a:latin typeface="Comic Sans MS" pitchFamily="66" charset="0"/>
              </a:rPr>
              <a:t>biomarkers in saliva have been proposed which reveal a promising outlook for saliva as a key diagnostic medium for determining periodontal disease. Numerous reviews have shown that potential salivary biomarkers can provide important complimentary diagnostic information and can be used as tests for screening diagnosis, prognosis and predicting periodontal disease progression </a:t>
            </a:r>
            <a:r>
              <a:rPr lang="en-US" sz="1600" dirty="0">
                <a:solidFill>
                  <a:schemeClr val="accent3">
                    <a:lumMod val="75000"/>
                  </a:schemeClr>
                </a:solidFill>
                <a:latin typeface="Comic Sans MS" pitchFamily="66" charset="0"/>
              </a:rPr>
              <a:t>(Kaufman &amp; </a:t>
            </a:r>
            <a:r>
              <a:rPr lang="en-US" sz="1600" dirty="0" err="1">
                <a:solidFill>
                  <a:schemeClr val="accent3">
                    <a:lumMod val="75000"/>
                  </a:schemeClr>
                </a:solidFill>
                <a:latin typeface="Comic Sans MS" pitchFamily="66" charset="0"/>
              </a:rPr>
              <a:t>Lamster</a:t>
            </a:r>
            <a:r>
              <a:rPr lang="en-US" sz="1600" dirty="0">
                <a:solidFill>
                  <a:schemeClr val="accent3">
                    <a:lumMod val="75000"/>
                  </a:schemeClr>
                </a:solidFill>
                <a:latin typeface="Comic Sans MS" pitchFamily="66" charset="0"/>
              </a:rPr>
              <a:t> 2000; Zhang et al., 2009; </a:t>
            </a:r>
            <a:r>
              <a:rPr lang="en-US" sz="1600" dirty="0" err="1">
                <a:solidFill>
                  <a:schemeClr val="accent3">
                    <a:lumMod val="75000"/>
                  </a:schemeClr>
                </a:solidFill>
                <a:latin typeface="Comic Sans MS" pitchFamily="66" charset="0"/>
              </a:rPr>
              <a:t>Giannobile</a:t>
            </a:r>
            <a:r>
              <a:rPr lang="en-US" sz="1600" dirty="0">
                <a:solidFill>
                  <a:schemeClr val="accent3">
                    <a:lumMod val="75000"/>
                  </a:schemeClr>
                </a:solidFill>
                <a:latin typeface="Comic Sans MS" pitchFamily="66" charset="0"/>
              </a:rPr>
              <a:t> et al., 2009; Nomura et al., 2012; </a:t>
            </a:r>
            <a:r>
              <a:rPr lang="en-US" sz="1600" dirty="0" err="1">
                <a:solidFill>
                  <a:schemeClr val="accent3">
                    <a:lumMod val="75000"/>
                  </a:schemeClr>
                </a:solidFill>
                <a:latin typeface="Comic Sans MS" pitchFamily="66" charset="0"/>
              </a:rPr>
              <a:t>Jaedicke</a:t>
            </a:r>
            <a:r>
              <a:rPr lang="en-US" sz="1600" dirty="0">
                <a:solidFill>
                  <a:schemeClr val="accent3">
                    <a:lumMod val="75000"/>
                  </a:schemeClr>
                </a:solidFill>
                <a:latin typeface="Comic Sans MS" pitchFamily="66" charset="0"/>
              </a:rPr>
              <a:t> et al., 2016; </a:t>
            </a:r>
            <a:r>
              <a:rPr lang="en-US" sz="1600" dirty="0" err="1">
                <a:solidFill>
                  <a:schemeClr val="accent3">
                    <a:lumMod val="75000"/>
                  </a:schemeClr>
                </a:solidFill>
                <a:latin typeface="Comic Sans MS" pitchFamily="66" charset="0"/>
              </a:rPr>
              <a:t>Korte</a:t>
            </a:r>
            <a:r>
              <a:rPr lang="en-US" sz="1600" dirty="0">
                <a:solidFill>
                  <a:schemeClr val="accent3">
                    <a:lumMod val="75000"/>
                  </a:schemeClr>
                </a:solidFill>
                <a:latin typeface="Comic Sans MS" pitchFamily="66" charset="0"/>
              </a:rPr>
              <a:t> &amp; Kinney, 2016;).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lgn="just">
              <a:lnSpc>
                <a:spcPct val="150000"/>
              </a:lnSpc>
            </a:pPr>
            <a:r>
              <a:rPr lang="en-US" sz="2000" dirty="0" smtClean="0">
                <a:latin typeface="Comic Sans MS" pitchFamily="66" charset="0"/>
              </a:rPr>
              <a:t>Matrix </a:t>
            </a:r>
            <a:r>
              <a:rPr lang="en-US" sz="2000" dirty="0">
                <a:latin typeface="Comic Sans MS" pitchFamily="66" charset="0"/>
              </a:rPr>
              <a:t>metalloprotinase-8 is regarded as one of the promising candidates for diagnosing and predicting the progression of periodontal disease in saliva (Zhang et al., 2009</a:t>
            </a:r>
            <a:r>
              <a:rPr lang="en-US" sz="2000" dirty="0" smtClean="0">
                <a:latin typeface="Comic Sans MS" pitchFamily="66" charset="0"/>
              </a:rPr>
              <a:t>).</a:t>
            </a:r>
          </a:p>
          <a:p>
            <a:pPr algn="just">
              <a:lnSpc>
                <a:spcPct val="150000"/>
              </a:lnSpc>
            </a:pPr>
            <a:r>
              <a:rPr lang="en-US" sz="2000" dirty="0" smtClean="0">
                <a:latin typeface="Comic Sans MS" pitchFamily="66" charset="0"/>
              </a:rPr>
              <a:t>Elevated levels of salivary MMP-8 have repeatedly demonstrated significant positive correlations with periodontal clinical parameters in several studies </a:t>
            </a:r>
            <a:r>
              <a:rPr lang="en-US" sz="2000" dirty="0" smtClean="0">
                <a:solidFill>
                  <a:schemeClr val="accent3">
                    <a:lumMod val="75000"/>
                  </a:schemeClr>
                </a:solidFill>
                <a:latin typeface="Comic Sans MS" pitchFamily="66" charset="0"/>
              </a:rPr>
              <a:t>(Miller, </a:t>
            </a:r>
            <a:r>
              <a:rPr lang="en-US" sz="2000" dirty="0" err="1" smtClean="0">
                <a:solidFill>
                  <a:schemeClr val="accent3">
                    <a:lumMod val="75000"/>
                  </a:schemeClr>
                </a:solidFill>
                <a:latin typeface="Comic Sans MS" pitchFamily="66" charset="0"/>
              </a:rPr>
              <a:t>Langub</a:t>
            </a:r>
            <a:r>
              <a:rPr lang="en-US" sz="2000" dirty="0" smtClean="0">
                <a:solidFill>
                  <a:schemeClr val="accent3">
                    <a:lumMod val="75000"/>
                  </a:schemeClr>
                </a:solidFill>
                <a:latin typeface="Comic Sans MS" pitchFamily="66" charset="0"/>
              </a:rPr>
              <a:t>, </a:t>
            </a:r>
            <a:r>
              <a:rPr lang="en-US" sz="2000" dirty="0" err="1" smtClean="0">
                <a:solidFill>
                  <a:schemeClr val="accent3">
                    <a:lumMod val="75000"/>
                  </a:schemeClr>
                </a:solidFill>
                <a:latin typeface="Comic Sans MS" pitchFamily="66" charset="0"/>
              </a:rPr>
              <a:t>Kryscio</a:t>
            </a:r>
            <a:r>
              <a:rPr lang="en-US" sz="2000" dirty="0" smtClean="0">
                <a:solidFill>
                  <a:schemeClr val="accent3">
                    <a:lumMod val="75000"/>
                  </a:schemeClr>
                </a:solidFill>
                <a:latin typeface="Comic Sans MS" pitchFamily="66" charset="0"/>
              </a:rPr>
              <a:t>, &amp; Thomas, 2006; </a:t>
            </a:r>
            <a:r>
              <a:rPr lang="en-US" sz="2000" dirty="0" err="1" smtClean="0">
                <a:solidFill>
                  <a:schemeClr val="accent3">
                    <a:lumMod val="75000"/>
                  </a:schemeClr>
                </a:solidFill>
                <a:latin typeface="Comic Sans MS" pitchFamily="66" charset="0"/>
              </a:rPr>
              <a:t>Ramseier</a:t>
            </a:r>
            <a:r>
              <a:rPr lang="en-US" sz="2000" dirty="0" smtClean="0">
                <a:solidFill>
                  <a:schemeClr val="accent3">
                    <a:lumMod val="75000"/>
                  </a:schemeClr>
                </a:solidFill>
                <a:latin typeface="Comic Sans MS" pitchFamily="66" charset="0"/>
              </a:rPr>
              <a:t> et al., 2009; Costa et al., 2010; </a:t>
            </a:r>
            <a:r>
              <a:rPr lang="en-US" sz="2000" dirty="0" err="1" smtClean="0">
                <a:solidFill>
                  <a:schemeClr val="accent3">
                    <a:lumMod val="75000"/>
                  </a:schemeClr>
                </a:solidFill>
                <a:latin typeface="Comic Sans MS" pitchFamily="66" charset="0"/>
              </a:rPr>
              <a:t>Gursoy</a:t>
            </a:r>
            <a:r>
              <a:rPr lang="en-US" sz="2000" dirty="0" smtClean="0">
                <a:solidFill>
                  <a:schemeClr val="accent3">
                    <a:lumMod val="75000"/>
                  </a:schemeClr>
                </a:solidFill>
                <a:latin typeface="Comic Sans MS" pitchFamily="66" charset="0"/>
              </a:rPr>
              <a:t> et al., 2010; Kinney et al., 2011;).</a:t>
            </a:r>
            <a:endParaRPr lang="en-US" sz="2000" dirty="0" smtClean="0">
              <a:latin typeface="Comic Sans MS" pitchFamily="66"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lnSpc>
                <a:spcPct val="170000"/>
              </a:lnSpc>
            </a:pPr>
            <a:r>
              <a:rPr lang="en-US" sz="2000" dirty="0" smtClean="0">
                <a:latin typeface="Comic Sans MS" pitchFamily="66" charset="0"/>
              </a:rPr>
              <a:t>Moreover</a:t>
            </a:r>
            <a:r>
              <a:rPr lang="en-US" sz="2000" dirty="0">
                <a:latin typeface="Comic Sans MS" pitchFamily="66" charset="0"/>
              </a:rPr>
              <a:t>, significant reductions in salivary MMP-8 levels have been found after non-surgical periodontal therapy, suggesting their potential ability to monitor periodontal disease activity </a:t>
            </a:r>
            <a:r>
              <a:rPr lang="en-US" sz="2000" dirty="0">
                <a:solidFill>
                  <a:schemeClr val="accent3">
                    <a:lumMod val="75000"/>
                  </a:schemeClr>
                </a:solidFill>
                <a:latin typeface="Comic Sans MS" pitchFamily="66" charset="0"/>
              </a:rPr>
              <a:t>(Sexton, Lin, </a:t>
            </a:r>
            <a:r>
              <a:rPr lang="en-US" sz="2000" dirty="0" err="1">
                <a:solidFill>
                  <a:schemeClr val="accent3">
                    <a:lumMod val="75000"/>
                  </a:schemeClr>
                </a:solidFill>
                <a:latin typeface="Comic Sans MS" pitchFamily="66" charset="0"/>
              </a:rPr>
              <a:t>Kryscio</a:t>
            </a:r>
            <a:r>
              <a:rPr lang="en-US" sz="2000" dirty="0">
                <a:solidFill>
                  <a:schemeClr val="accent3">
                    <a:lumMod val="75000"/>
                  </a:schemeClr>
                </a:solidFill>
                <a:latin typeface="Comic Sans MS" pitchFamily="66" charset="0"/>
              </a:rPr>
              <a:t>, </a:t>
            </a:r>
            <a:r>
              <a:rPr lang="en-US" sz="2000" dirty="0" err="1">
                <a:solidFill>
                  <a:schemeClr val="accent3">
                    <a:lumMod val="75000"/>
                  </a:schemeClr>
                </a:solidFill>
                <a:latin typeface="Comic Sans MS" pitchFamily="66" charset="0"/>
              </a:rPr>
              <a:t>Ebersole</a:t>
            </a:r>
            <a:r>
              <a:rPr lang="en-US" sz="2000" dirty="0">
                <a:solidFill>
                  <a:schemeClr val="accent3">
                    <a:lumMod val="75000"/>
                  </a:schemeClr>
                </a:solidFill>
                <a:latin typeface="Comic Sans MS" pitchFamily="66" charset="0"/>
              </a:rPr>
              <a:t>, &amp; Miller, 2011). </a:t>
            </a:r>
            <a:endParaRPr lang="en-US" sz="2000" dirty="0" smtClean="0">
              <a:solidFill>
                <a:schemeClr val="accent3">
                  <a:lumMod val="75000"/>
                </a:schemeClr>
              </a:solidFill>
              <a:latin typeface="Comic Sans MS" pitchFamily="66" charset="0"/>
            </a:endParaRPr>
          </a:p>
          <a:p>
            <a:pPr algn="just">
              <a:lnSpc>
                <a:spcPct val="170000"/>
              </a:lnSpc>
            </a:pPr>
            <a:r>
              <a:rPr lang="en-US" sz="2000" dirty="0" smtClean="0">
                <a:latin typeface="Comic Sans MS" pitchFamily="66" charset="0"/>
              </a:rPr>
              <a:t>Furthermore</a:t>
            </a:r>
            <a:r>
              <a:rPr lang="en-US" sz="2000" dirty="0">
                <a:latin typeface="Comic Sans MS" pitchFamily="66" charset="0"/>
              </a:rPr>
              <a:t>, a portable diagnostic hand-held point-of care-device, measured the oral fluid MMP-8 concentrations which were significantly elevated in </a:t>
            </a:r>
            <a:r>
              <a:rPr lang="en-US" sz="2000" dirty="0" err="1">
                <a:latin typeface="Comic Sans MS" pitchFamily="66" charset="0"/>
              </a:rPr>
              <a:t>periodontitis</a:t>
            </a:r>
            <a:r>
              <a:rPr lang="en-US" sz="2000" dirty="0">
                <a:latin typeface="Comic Sans MS" pitchFamily="66" charset="0"/>
              </a:rPr>
              <a:t> patients and decreased after scaling and root </a:t>
            </a:r>
            <a:r>
              <a:rPr lang="en-US" sz="2000" dirty="0" err="1">
                <a:latin typeface="Comic Sans MS" pitchFamily="66" charset="0"/>
              </a:rPr>
              <a:t>planing</a:t>
            </a:r>
            <a:r>
              <a:rPr lang="en-US" sz="2000" dirty="0">
                <a:latin typeface="Comic Sans MS" pitchFamily="66" charset="0"/>
              </a:rPr>
              <a:t> </a:t>
            </a:r>
            <a:r>
              <a:rPr lang="en-US" sz="2000" dirty="0">
                <a:solidFill>
                  <a:schemeClr val="accent3">
                    <a:lumMod val="75000"/>
                  </a:schemeClr>
                </a:solidFill>
                <a:latin typeface="Comic Sans MS" pitchFamily="66" charset="0"/>
              </a:rPr>
              <a:t>(Herr et al., 2007).</a:t>
            </a:r>
          </a:p>
          <a:p>
            <a:pPr algn="just">
              <a:lnSpc>
                <a:spcPct val="170000"/>
              </a:lnSpc>
            </a:pPr>
            <a:endParaRPr lang="en-US" sz="2000" dirty="0">
              <a:latin typeface="Comic Sans MS" pitchFamily="66"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lnSpc>
                <a:spcPct val="160000"/>
              </a:lnSpc>
            </a:pPr>
            <a:r>
              <a:rPr lang="en-US" sz="2000" dirty="0">
                <a:latin typeface="Comic Sans MS" pitchFamily="66" charset="0"/>
              </a:rPr>
              <a:t>Similar diagnostic power has also been demonstrated for pro-inflammatory cytokines which mediate </a:t>
            </a:r>
            <a:r>
              <a:rPr lang="en-US" sz="2000" dirty="0" err="1">
                <a:latin typeface="Comic Sans MS" pitchFamily="66" charset="0"/>
              </a:rPr>
              <a:t>osteoclastogenesis</a:t>
            </a:r>
            <a:r>
              <a:rPr lang="en-US" sz="2000" dirty="0">
                <a:latin typeface="Comic Sans MS" pitchFamily="66" charset="0"/>
              </a:rPr>
              <a:t> and bone breakdown, such as IL-1β, IL-6 and TNF-α. </a:t>
            </a:r>
            <a:endParaRPr lang="en-US" sz="2000" dirty="0" smtClean="0">
              <a:latin typeface="Comic Sans MS" pitchFamily="66" charset="0"/>
            </a:endParaRPr>
          </a:p>
          <a:p>
            <a:pPr algn="just">
              <a:lnSpc>
                <a:spcPct val="160000"/>
              </a:lnSpc>
            </a:pPr>
            <a:r>
              <a:rPr lang="en-US" sz="2000" dirty="0" smtClean="0">
                <a:latin typeface="Comic Sans MS" pitchFamily="66" charset="0"/>
              </a:rPr>
              <a:t>Significantly </a:t>
            </a:r>
            <a:r>
              <a:rPr lang="en-US" sz="2000" dirty="0">
                <a:latin typeface="Comic Sans MS" pitchFamily="66" charset="0"/>
              </a:rPr>
              <a:t>elevated levels of these markers were observed in active periodontal disease sites (Miller et al., 2006; Costa et al., 2010; </a:t>
            </a:r>
            <a:r>
              <a:rPr lang="en-US" sz="2000" dirty="0" err="1">
                <a:latin typeface="Comic Sans MS" pitchFamily="66" charset="0"/>
              </a:rPr>
              <a:t>Gursoy</a:t>
            </a:r>
            <a:r>
              <a:rPr lang="en-US" sz="2000" dirty="0">
                <a:latin typeface="Comic Sans MS" pitchFamily="66" charset="0"/>
              </a:rPr>
              <a:t> et al., 2011) and also decreased after periodontal treatment (Sexton et al., 2011), therefore, they might serve as biomarkers of </a:t>
            </a:r>
            <a:r>
              <a:rPr lang="en-US" sz="2000" dirty="0" err="1">
                <a:latin typeface="Comic Sans MS" pitchFamily="66" charset="0"/>
              </a:rPr>
              <a:t>periodontitis</a:t>
            </a:r>
            <a:r>
              <a:rPr lang="en-US" sz="2000" dirty="0">
                <a:latin typeface="Comic Sans MS" pitchFamily="66"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364163"/>
          </a:xfrm>
        </p:spPr>
        <p:txBody>
          <a:bodyPr>
            <a:noAutofit/>
          </a:bodyPr>
          <a:lstStyle/>
          <a:p>
            <a:pPr algn="just">
              <a:lnSpc>
                <a:spcPct val="170000"/>
              </a:lnSpc>
            </a:pPr>
            <a:r>
              <a:rPr lang="en-US" sz="1800" dirty="0">
                <a:latin typeface="Comic Sans MS" pitchFamily="66" charset="0"/>
              </a:rPr>
              <a:t>Advances in technologies allowed researchers to identify potential panels of combined salivary biomarkers and periodontal pathogens which are more robust in distinguishing patients with </a:t>
            </a:r>
            <a:r>
              <a:rPr lang="en-US" sz="1800" dirty="0" err="1">
                <a:latin typeface="Comic Sans MS" pitchFamily="66" charset="0"/>
              </a:rPr>
              <a:t>periodontitis</a:t>
            </a:r>
            <a:r>
              <a:rPr lang="en-US" sz="1800" dirty="0">
                <a:latin typeface="Comic Sans MS" pitchFamily="66" charset="0"/>
              </a:rPr>
              <a:t> from healthy individuals as well as predicting future disease progression and stability. </a:t>
            </a:r>
            <a:endParaRPr lang="en-US" sz="1800" dirty="0" smtClean="0">
              <a:latin typeface="Comic Sans MS" pitchFamily="66" charset="0"/>
            </a:endParaRPr>
          </a:p>
          <a:p>
            <a:pPr algn="just">
              <a:lnSpc>
                <a:spcPct val="170000"/>
              </a:lnSpc>
            </a:pPr>
            <a:r>
              <a:rPr lang="en-US" sz="1800" dirty="0" err="1" smtClean="0">
                <a:latin typeface="Comic Sans MS" pitchFamily="66" charset="0"/>
              </a:rPr>
              <a:t>Ramseier</a:t>
            </a:r>
            <a:r>
              <a:rPr lang="en-US" sz="1800" dirty="0" smtClean="0">
                <a:latin typeface="Comic Sans MS" pitchFamily="66" charset="0"/>
              </a:rPr>
              <a:t> </a:t>
            </a:r>
            <a:r>
              <a:rPr lang="en-US" sz="1800" dirty="0">
                <a:latin typeface="Comic Sans MS" pitchFamily="66" charset="0"/>
              </a:rPr>
              <a:t>et al. (2009) observed that differences in periodontal disease severity were efficiently detected by a combination of MMP-8, −9, OPG and </a:t>
            </a:r>
            <a:r>
              <a:rPr lang="en-US" sz="1800" dirty="0" err="1">
                <a:latin typeface="Comic Sans MS" pitchFamily="66" charset="0"/>
              </a:rPr>
              <a:t>calprotectin</a:t>
            </a:r>
            <a:r>
              <a:rPr lang="en-US" sz="1800" dirty="0">
                <a:latin typeface="Comic Sans MS" pitchFamily="66" charset="0"/>
              </a:rPr>
              <a:t> assays coupled with quantification of red complex bacteria in dental plaque. </a:t>
            </a:r>
            <a:endParaRPr lang="en-US" sz="1800" dirty="0" smtClean="0">
              <a:latin typeface="Comic Sans MS" pitchFamily="66" charset="0"/>
            </a:endParaRPr>
          </a:p>
          <a:p>
            <a:pPr algn="just">
              <a:lnSpc>
                <a:spcPct val="170000"/>
              </a:lnSpc>
            </a:pPr>
            <a:r>
              <a:rPr lang="en-US" sz="1800" dirty="0" smtClean="0">
                <a:latin typeface="Comic Sans MS" pitchFamily="66" charset="0"/>
              </a:rPr>
              <a:t>Sexton </a:t>
            </a:r>
            <a:r>
              <a:rPr lang="en-US" sz="1800" dirty="0">
                <a:latin typeface="Comic Sans MS" pitchFamily="66" charset="0"/>
              </a:rPr>
              <a:t>et al. (2011) also examined salivary biomarkers involved in inflammation, connective tissue degradation and alveolar bone turnover and revealed that MMP8, OPG, macrophage inflammatory protein-1 alpha, IL-1β, IL-8 and TNF-α reflected disease severity.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55000" lnSpcReduction="20000"/>
          </a:bodyPr>
          <a:lstStyle/>
          <a:p>
            <a:pPr algn="just">
              <a:lnSpc>
                <a:spcPct val="170000"/>
              </a:lnSpc>
            </a:pPr>
            <a:r>
              <a:rPr lang="en-US" dirty="0">
                <a:latin typeface="Comic Sans MS" pitchFamily="66" charset="0"/>
              </a:rPr>
              <a:t>Moreover, MMP-8 was the stand out as the best biomarker indicative of response to therapy. While Kinney et al. (2011), demonstrated that MMP-8, −9, OPG and IL-1β in low concentrations, successfully predicted periodontal stability. </a:t>
            </a:r>
            <a:endParaRPr lang="en-US" dirty="0" smtClean="0">
              <a:latin typeface="Comic Sans MS" pitchFamily="66" charset="0"/>
            </a:endParaRPr>
          </a:p>
          <a:p>
            <a:pPr algn="just">
              <a:lnSpc>
                <a:spcPct val="170000"/>
              </a:lnSpc>
            </a:pPr>
            <a:r>
              <a:rPr lang="en-US" dirty="0" smtClean="0">
                <a:latin typeface="Comic Sans MS" pitchFamily="66" charset="0"/>
              </a:rPr>
              <a:t>Another </a:t>
            </a:r>
            <a:r>
              <a:rPr lang="en-US" dirty="0">
                <a:latin typeface="Comic Sans MS" pitchFamily="66" charset="0"/>
              </a:rPr>
              <a:t>novel diagnostic approach revealed that the combinatorial ability of </a:t>
            </a:r>
            <a:r>
              <a:rPr lang="en-US" dirty="0" err="1">
                <a:latin typeface="Comic Sans MS" pitchFamily="66" charset="0"/>
              </a:rPr>
              <a:t>Porphyromonos</a:t>
            </a:r>
            <a:r>
              <a:rPr lang="en-US" dirty="0">
                <a:latin typeface="Comic Sans MS" pitchFamily="66" charset="0"/>
              </a:rPr>
              <a:t> </a:t>
            </a:r>
            <a:r>
              <a:rPr lang="en-US" dirty="0" err="1">
                <a:latin typeface="Comic Sans MS" pitchFamily="66" charset="0"/>
              </a:rPr>
              <a:t>gingivalis</a:t>
            </a:r>
            <a:r>
              <a:rPr lang="en-US" dirty="0">
                <a:latin typeface="Comic Sans MS" pitchFamily="66" charset="0"/>
              </a:rPr>
              <a:t>, IL-1β and MMP-8 altogether were able to detect </a:t>
            </a:r>
            <a:r>
              <a:rPr lang="en-US" dirty="0" err="1">
                <a:latin typeface="Comic Sans MS" pitchFamily="66" charset="0"/>
              </a:rPr>
              <a:t>periodontitis</a:t>
            </a:r>
            <a:r>
              <a:rPr lang="en-US" dirty="0">
                <a:latin typeface="Comic Sans MS" pitchFamily="66" charset="0"/>
              </a:rPr>
              <a:t> more accurately than each marker alone (</a:t>
            </a:r>
            <a:r>
              <a:rPr lang="en-US" dirty="0" err="1">
                <a:latin typeface="Comic Sans MS" pitchFamily="66" charset="0"/>
              </a:rPr>
              <a:t>Gursoy</a:t>
            </a:r>
            <a:r>
              <a:rPr lang="en-US" dirty="0">
                <a:latin typeface="Comic Sans MS" pitchFamily="66" charset="0"/>
              </a:rPr>
              <a:t> et al., 2011).</a:t>
            </a:r>
          </a:p>
          <a:p>
            <a:pPr algn="just">
              <a:lnSpc>
                <a:spcPct val="170000"/>
              </a:lnSpc>
            </a:pPr>
            <a:r>
              <a:rPr lang="en-US" dirty="0">
                <a:latin typeface="Comic Sans MS" pitchFamily="66" charset="0"/>
              </a:rPr>
              <a:t>In a review, </a:t>
            </a:r>
            <a:r>
              <a:rPr lang="en-US" dirty="0" err="1">
                <a:latin typeface="Comic Sans MS" pitchFamily="66" charset="0"/>
              </a:rPr>
              <a:t>Jaedicke</a:t>
            </a:r>
            <a:r>
              <a:rPr lang="en-US" dirty="0">
                <a:latin typeface="Comic Sans MS" pitchFamily="66" charset="0"/>
              </a:rPr>
              <a:t> et al. (2016) concluded that IL-1β and </a:t>
            </a:r>
            <a:r>
              <a:rPr lang="en-US" dirty="0" err="1">
                <a:latin typeface="Comic Sans MS" pitchFamily="66" charset="0"/>
              </a:rPr>
              <a:t>hepatocyte</a:t>
            </a:r>
            <a:r>
              <a:rPr lang="en-US" dirty="0">
                <a:latin typeface="Comic Sans MS" pitchFamily="66" charset="0"/>
              </a:rPr>
              <a:t> growth factor are the most robust salivary biomarkers for periodontal disease studied up until now.</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Comic Sans MS" pitchFamily="66" charset="0"/>
              </a:rPr>
              <a:t>Nevertheless, analysis of multiple salivary cytokines has shown inconsistent evidence regarding a ‘biomarker signature’. </a:t>
            </a:r>
            <a:endParaRPr lang="en-US" sz="2000" dirty="0" smtClean="0">
              <a:latin typeface="Comic Sans MS" pitchFamily="66" charset="0"/>
            </a:endParaRPr>
          </a:p>
          <a:p>
            <a:pPr algn="just">
              <a:lnSpc>
                <a:spcPct val="150000"/>
              </a:lnSpc>
            </a:pPr>
            <a:r>
              <a:rPr lang="en-US" sz="2000" dirty="0" smtClean="0">
                <a:latin typeface="Comic Sans MS" pitchFamily="66" charset="0"/>
              </a:rPr>
              <a:t>Therefore</a:t>
            </a:r>
            <a:r>
              <a:rPr lang="en-US" sz="2000" dirty="0">
                <a:latin typeface="Comic Sans MS" pitchFamily="66" charset="0"/>
              </a:rPr>
              <a:t>, high-quality research designs targeting sensitivity and specificity are mandatory to evaluate if the salivary biomarker can be utilized as a diagnostic test for early detection of </a:t>
            </a:r>
            <a:r>
              <a:rPr lang="en-US" sz="2000" dirty="0" err="1">
                <a:latin typeface="Comic Sans MS" pitchFamily="66" charset="0"/>
              </a:rPr>
              <a:t>periodontitis</a:t>
            </a:r>
            <a:r>
              <a:rPr lang="en-US" sz="2000" dirty="0" smtClean="0">
                <a:latin typeface="Comic Sans MS" pitchFamily="66" charset="0"/>
              </a:rPr>
              <a:t>.</a:t>
            </a:r>
          </a:p>
          <a:p>
            <a:pPr algn="just">
              <a:lnSpc>
                <a:spcPct val="150000"/>
              </a:lnSpc>
            </a:pPr>
            <a:endParaRPr lang="en-US" sz="2000" dirty="0">
              <a:latin typeface="Comic Sans MS" pitchFamily="66"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55000" lnSpcReduction="20000"/>
          </a:bodyPr>
          <a:lstStyle/>
          <a:p>
            <a:pPr algn="just">
              <a:lnSpc>
                <a:spcPct val="170000"/>
              </a:lnSpc>
            </a:pPr>
            <a:r>
              <a:rPr lang="en-US" dirty="0">
                <a:latin typeface="Comic Sans MS" pitchFamily="66" charset="0"/>
              </a:rPr>
              <a:t>On the other hand, salivary markers of oxidative stress are widely debated as a probable tool for periodontal diagnostics. Oxidative stress markers have been extensively studied and found to be biomarkers of disease activity </a:t>
            </a:r>
            <a:r>
              <a:rPr lang="en-US" dirty="0">
                <a:solidFill>
                  <a:schemeClr val="accent3">
                    <a:lumMod val="75000"/>
                  </a:schemeClr>
                </a:solidFill>
                <a:latin typeface="Comic Sans MS" pitchFamily="66" charset="0"/>
              </a:rPr>
              <a:t>(</a:t>
            </a:r>
            <a:r>
              <a:rPr lang="en-US" dirty="0" err="1">
                <a:solidFill>
                  <a:schemeClr val="accent3">
                    <a:lumMod val="75000"/>
                  </a:schemeClr>
                </a:solidFill>
                <a:latin typeface="Comic Sans MS" pitchFamily="66" charset="0"/>
              </a:rPr>
              <a:t>Baltacioglu</a:t>
            </a:r>
            <a:r>
              <a:rPr lang="en-US" dirty="0">
                <a:solidFill>
                  <a:schemeClr val="accent3">
                    <a:lumMod val="75000"/>
                  </a:schemeClr>
                </a:solidFill>
                <a:latin typeface="Comic Sans MS" pitchFamily="66" charset="0"/>
              </a:rPr>
              <a:t> et al., 2014; </a:t>
            </a:r>
            <a:r>
              <a:rPr lang="en-US" dirty="0" err="1">
                <a:solidFill>
                  <a:schemeClr val="accent3">
                    <a:lumMod val="75000"/>
                  </a:schemeClr>
                </a:solidFill>
                <a:latin typeface="Comic Sans MS" pitchFamily="66" charset="0"/>
              </a:rPr>
              <a:t>Banasova</a:t>
            </a:r>
            <a:r>
              <a:rPr lang="en-US" dirty="0">
                <a:solidFill>
                  <a:schemeClr val="accent3">
                    <a:lumMod val="75000"/>
                  </a:schemeClr>
                </a:solidFill>
                <a:latin typeface="Comic Sans MS" pitchFamily="66" charset="0"/>
              </a:rPr>
              <a:t> et al., 2015; </a:t>
            </a:r>
            <a:r>
              <a:rPr lang="en-US" dirty="0" err="1">
                <a:solidFill>
                  <a:schemeClr val="accent3">
                    <a:lumMod val="75000"/>
                  </a:schemeClr>
                </a:solidFill>
                <a:latin typeface="Comic Sans MS" pitchFamily="66" charset="0"/>
              </a:rPr>
              <a:t>VillaCorrea</a:t>
            </a:r>
            <a:r>
              <a:rPr lang="en-US" dirty="0">
                <a:solidFill>
                  <a:schemeClr val="accent3">
                    <a:lumMod val="75000"/>
                  </a:schemeClr>
                </a:solidFill>
                <a:latin typeface="Comic Sans MS" pitchFamily="66" charset="0"/>
              </a:rPr>
              <a:t>, </a:t>
            </a:r>
            <a:r>
              <a:rPr lang="en-US" dirty="0" err="1">
                <a:solidFill>
                  <a:schemeClr val="accent3">
                    <a:lumMod val="75000"/>
                  </a:schemeClr>
                </a:solidFill>
                <a:latin typeface="Comic Sans MS" pitchFamily="66" charset="0"/>
              </a:rPr>
              <a:t>Isaza</a:t>
            </a:r>
            <a:r>
              <a:rPr lang="en-US" dirty="0">
                <a:solidFill>
                  <a:schemeClr val="accent3">
                    <a:lumMod val="75000"/>
                  </a:schemeClr>
                </a:solidFill>
                <a:latin typeface="Comic Sans MS" pitchFamily="66" charset="0"/>
              </a:rPr>
              <a:t>-Guzman, &amp; </a:t>
            </a:r>
            <a:r>
              <a:rPr lang="en-US" dirty="0" err="1">
                <a:solidFill>
                  <a:schemeClr val="accent3">
                    <a:lumMod val="75000"/>
                  </a:schemeClr>
                </a:solidFill>
                <a:latin typeface="Comic Sans MS" pitchFamily="66" charset="0"/>
              </a:rPr>
              <a:t>Tobon-Arroyave</a:t>
            </a:r>
            <a:r>
              <a:rPr lang="en-US" dirty="0">
                <a:solidFill>
                  <a:schemeClr val="accent3">
                    <a:lumMod val="75000"/>
                  </a:schemeClr>
                </a:solidFill>
                <a:latin typeface="Comic Sans MS" pitchFamily="66" charset="0"/>
              </a:rPr>
              <a:t>, 2015).</a:t>
            </a:r>
            <a:r>
              <a:rPr lang="en-US" dirty="0">
                <a:latin typeface="Comic Sans MS" pitchFamily="66" charset="0"/>
              </a:rPr>
              <a:t> </a:t>
            </a:r>
            <a:endParaRPr lang="en-US" dirty="0" smtClean="0">
              <a:latin typeface="Comic Sans MS" pitchFamily="66" charset="0"/>
            </a:endParaRPr>
          </a:p>
          <a:p>
            <a:pPr algn="just">
              <a:lnSpc>
                <a:spcPct val="170000"/>
              </a:lnSpc>
            </a:pPr>
            <a:r>
              <a:rPr lang="en-US" dirty="0" err="1" smtClean="0">
                <a:latin typeface="Comic Sans MS" pitchFamily="66" charset="0"/>
              </a:rPr>
              <a:t>Novakovic</a:t>
            </a:r>
            <a:r>
              <a:rPr lang="en-US" dirty="0" smtClean="0">
                <a:latin typeface="Comic Sans MS" pitchFamily="66" charset="0"/>
              </a:rPr>
              <a:t> </a:t>
            </a:r>
            <a:r>
              <a:rPr lang="en-US" dirty="0">
                <a:latin typeface="Comic Sans MS" pitchFamily="66" charset="0"/>
              </a:rPr>
              <a:t>et al. (2014) further stated that non-surgical periodontal therapy affected total antioxidant capacity in saliva. </a:t>
            </a:r>
            <a:endParaRPr lang="en-US" dirty="0" smtClean="0">
              <a:latin typeface="Comic Sans MS" pitchFamily="66" charset="0"/>
            </a:endParaRPr>
          </a:p>
          <a:p>
            <a:pPr algn="just">
              <a:lnSpc>
                <a:spcPct val="170000"/>
              </a:lnSpc>
            </a:pPr>
            <a:r>
              <a:rPr lang="en-US" dirty="0" smtClean="0">
                <a:latin typeface="Comic Sans MS" pitchFamily="66" charset="0"/>
              </a:rPr>
              <a:t>The </a:t>
            </a:r>
            <a:r>
              <a:rPr lang="en-US" dirty="0">
                <a:latin typeface="Comic Sans MS" pitchFamily="66" charset="0"/>
              </a:rPr>
              <a:t>local involvement of melatonin in the pathogenesis of </a:t>
            </a:r>
            <a:r>
              <a:rPr lang="en-US" dirty="0" err="1">
                <a:latin typeface="Comic Sans MS" pitchFamily="66" charset="0"/>
              </a:rPr>
              <a:t>periodontitis</a:t>
            </a:r>
            <a:r>
              <a:rPr lang="en-US" dirty="0">
                <a:latin typeface="Comic Sans MS" pitchFamily="66" charset="0"/>
              </a:rPr>
              <a:t> due to its antioxidant abilities, left it proposed as a salivary risk indicator for the severity of periodontal disease </a:t>
            </a:r>
            <a:r>
              <a:rPr lang="en-US" dirty="0">
                <a:solidFill>
                  <a:schemeClr val="accent3">
                    <a:lumMod val="75000"/>
                  </a:schemeClr>
                </a:solidFill>
                <a:latin typeface="Comic Sans MS" pitchFamily="66" charset="0"/>
              </a:rPr>
              <a:t>(</a:t>
            </a:r>
            <a:r>
              <a:rPr lang="en-US" dirty="0" err="1">
                <a:solidFill>
                  <a:schemeClr val="accent3">
                    <a:lumMod val="75000"/>
                  </a:schemeClr>
                </a:solidFill>
                <a:latin typeface="Comic Sans MS" pitchFamily="66" charset="0"/>
              </a:rPr>
              <a:t>Sirnath</a:t>
            </a:r>
            <a:r>
              <a:rPr lang="en-US" dirty="0">
                <a:solidFill>
                  <a:schemeClr val="accent3">
                    <a:lumMod val="75000"/>
                  </a:schemeClr>
                </a:solidFill>
                <a:latin typeface="Comic Sans MS" pitchFamily="66" charset="0"/>
              </a:rPr>
              <a:t> et al., 2010; </a:t>
            </a:r>
            <a:r>
              <a:rPr lang="en-US" dirty="0" err="1">
                <a:solidFill>
                  <a:schemeClr val="accent3">
                    <a:lumMod val="75000"/>
                  </a:schemeClr>
                </a:solidFill>
                <a:latin typeface="Comic Sans MS" pitchFamily="66" charset="0"/>
              </a:rPr>
              <a:t>Almughrabi</a:t>
            </a:r>
            <a:r>
              <a:rPr lang="en-US" dirty="0">
                <a:solidFill>
                  <a:schemeClr val="accent3">
                    <a:lumMod val="75000"/>
                  </a:schemeClr>
                </a:solidFill>
                <a:latin typeface="Comic Sans MS" pitchFamily="66" charset="0"/>
              </a:rPr>
              <a:t> et al., 2013). </a:t>
            </a:r>
            <a:endParaRPr lang="en-US" dirty="0" smtClean="0">
              <a:solidFill>
                <a:schemeClr val="accent3">
                  <a:lumMod val="75000"/>
                </a:schemeClr>
              </a:solidFill>
              <a:latin typeface="Comic Sans MS" pitchFamily="66"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a:p>
        </p:txBody>
      </p:sp>
      <p:sp>
        <p:nvSpPr>
          <p:cNvPr id="3" name="Content Placeholder 2"/>
          <p:cNvSpPr>
            <a:spLocks noGrp="1"/>
          </p:cNvSpPr>
          <p:nvPr>
            <p:ph idx="1"/>
          </p:nvPr>
        </p:nvSpPr>
        <p:spPr/>
        <p:txBody>
          <a:bodyPr>
            <a:normAutofit fontScale="62500" lnSpcReduction="20000"/>
          </a:bodyPr>
          <a:lstStyle/>
          <a:p>
            <a:pPr algn="just">
              <a:lnSpc>
                <a:spcPct val="160000"/>
              </a:lnSpc>
            </a:pPr>
            <a:r>
              <a:rPr lang="en-US" dirty="0" smtClean="0">
                <a:latin typeface="Comic Sans MS" pitchFamily="66" charset="0"/>
              </a:rPr>
              <a:t>Salivary melatonin levels were also recovered after periodontal therapy and correlated with a decrease of local periodontal inflammation (</a:t>
            </a:r>
            <a:r>
              <a:rPr lang="en-US" dirty="0" err="1" smtClean="0">
                <a:latin typeface="Comic Sans MS" pitchFamily="66" charset="0"/>
              </a:rPr>
              <a:t>Bertl</a:t>
            </a:r>
            <a:r>
              <a:rPr lang="en-US" dirty="0" smtClean="0">
                <a:latin typeface="Comic Sans MS" pitchFamily="66" charset="0"/>
              </a:rPr>
              <a:t> et al., 2013).</a:t>
            </a:r>
          </a:p>
          <a:p>
            <a:pPr algn="just">
              <a:lnSpc>
                <a:spcPct val="160000"/>
              </a:lnSpc>
            </a:pPr>
            <a:r>
              <a:rPr lang="en-US" dirty="0">
                <a:latin typeface="Comic Sans MS" pitchFamily="66" charset="0"/>
              </a:rPr>
              <a:t>In addition, other biomarkers as alkaline </a:t>
            </a:r>
            <a:r>
              <a:rPr lang="en-US" dirty="0" err="1">
                <a:latin typeface="Comic Sans MS" pitchFamily="66" charset="0"/>
              </a:rPr>
              <a:t>phosphatase</a:t>
            </a:r>
            <a:r>
              <a:rPr lang="en-US" dirty="0">
                <a:latin typeface="Comic Sans MS" pitchFamily="66" charset="0"/>
              </a:rPr>
              <a:t>, </a:t>
            </a:r>
            <a:r>
              <a:rPr lang="en-US" dirty="0" err="1">
                <a:latin typeface="Comic Sans MS" pitchFamily="66" charset="0"/>
              </a:rPr>
              <a:t>aspartate</a:t>
            </a:r>
            <a:r>
              <a:rPr lang="en-US" dirty="0">
                <a:latin typeface="Comic Sans MS" pitchFamily="66" charset="0"/>
              </a:rPr>
              <a:t> </a:t>
            </a:r>
            <a:r>
              <a:rPr lang="en-US" dirty="0" err="1">
                <a:latin typeface="Comic Sans MS" pitchFamily="66" charset="0"/>
              </a:rPr>
              <a:t>aminotransferase</a:t>
            </a:r>
            <a:r>
              <a:rPr lang="en-US" dirty="0">
                <a:latin typeface="Comic Sans MS" pitchFamily="66" charset="0"/>
              </a:rPr>
              <a:t>, RANKL/OPG, </a:t>
            </a:r>
            <a:r>
              <a:rPr lang="en-US" dirty="0" err="1">
                <a:latin typeface="Comic Sans MS" pitchFamily="66" charset="0"/>
              </a:rPr>
              <a:t>visfatin</a:t>
            </a:r>
            <a:r>
              <a:rPr lang="en-US" dirty="0">
                <a:latin typeface="Comic Sans MS" pitchFamily="66" charset="0"/>
              </a:rPr>
              <a:t>, </a:t>
            </a:r>
            <a:r>
              <a:rPr lang="en-US" dirty="0" err="1">
                <a:latin typeface="Comic Sans MS" pitchFamily="66" charset="0"/>
              </a:rPr>
              <a:t>chemerin</a:t>
            </a:r>
            <a:r>
              <a:rPr lang="en-US" dirty="0">
                <a:latin typeface="Comic Sans MS" pitchFamily="66" charset="0"/>
              </a:rPr>
              <a:t> and soluble CD44 (a cell surface adhesion molecule that mediates </a:t>
            </a:r>
            <a:r>
              <a:rPr lang="en-US" dirty="0" err="1">
                <a:latin typeface="Comic Sans MS" pitchFamily="66" charset="0"/>
              </a:rPr>
              <a:t>neutrophil</a:t>
            </a:r>
            <a:r>
              <a:rPr lang="en-US" dirty="0">
                <a:latin typeface="Comic Sans MS" pitchFamily="66" charset="0"/>
              </a:rPr>
              <a:t> adhesion and </a:t>
            </a:r>
            <a:r>
              <a:rPr lang="en-US" dirty="0" err="1">
                <a:latin typeface="Comic Sans MS" pitchFamily="66" charset="0"/>
              </a:rPr>
              <a:t>transendothelial</a:t>
            </a:r>
            <a:r>
              <a:rPr lang="en-US" dirty="0">
                <a:latin typeface="Comic Sans MS" pitchFamily="66" charset="0"/>
              </a:rPr>
              <a:t> migration) have been identified in the saliva and their elevated concentrations were associated with periodontal destruction.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lnSpc>
                <a:spcPct val="170000"/>
              </a:lnSpc>
            </a:pPr>
            <a:r>
              <a:rPr lang="en-US" sz="2000" dirty="0" smtClean="0">
                <a:latin typeface="Comic Sans MS" pitchFamily="66" charset="0"/>
              </a:rPr>
              <a:t>Seven studies were included in a systemic review. Macrophage inflammatory protein-1αlpha (MIP-1α), interleukin-1beta (IL-1β), interleukin-6 (IL-6) and matrix metalloproteinase-8 (MMP-8) were identified as diagnostically acceptable biomarkers for periodontal disease. Overall, the combination of IL-6 and MMP-8 showed best diagnostic performance. Also, a combination of the four key biomarkers (IL-1β, IL-6, MMP-8 and MIP-1α) showed promising results for distinction between gingivitis and </a:t>
            </a:r>
            <a:r>
              <a:rPr lang="en-US" sz="2000" dirty="0" err="1" smtClean="0">
                <a:latin typeface="Comic Sans MS" pitchFamily="66" charset="0"/>
              </a:rPr>
              <a:t>periodontitis</a:t>
            </a:r>
            <a:r>
              <a:rPr lang="en-US" sz="2000" dirty="0" smtClean="0">
                <a:latin typeface="Comic Sans MS" pitchFamily="66" charset="0"/>
              </a:rPr>
              <a:t>, as well as for </a:t>
            </a:r>
            <a:r>
              <a:rPr lang="en-US" sz="2000" dirty="0" err="1" smtClean="0">
                <a:latin typeface="Comic Sans MS" pitchFamily="66" charset="0"/>
              </a:rPr>
              <a:t>periodontitis</a:t>
            </a:r>
            <a:r>
              <a:rPr lang="en-US" sz="2000" dirty="0" smtClean="0">
                <a:latin typeface="Comic Sans MS" pitchFamily="66" charset="0"/>
              </a:rPr>
              <a:t> compared with gingival health. </a:t>
            </a:r>
            <a:endParaRPr lang="en-US" sz="2000" dirty="0">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55837"/>
            <a:ext cx="8229600" cy="2620963"/>
          </a:xfrm>
        </p:spPr>
        <p:txBody>
          <a:bodyPr>
            <a:normAutofit/>
          </a:bodyPr>
          <a:lstStyle/>
          <a:p>
            <a:pPr algn="just">
              <a:lnSpc>
                <a:spcPct val="150000"/>
              </a:lnSpc>
            </a:pPr>
            <a:r>
              <a:rPr lang="en-IN" sz="2000" dirty="0" smtClean="0">
                <a:latin typeface="Comic Sans MS" pitchFamily="66" charset="0"/>
              </a:rPr>
              <a:t>Periodontal disease treatment – time consuming, expensive. </a:t>
            </a:r>
          </a:p>
          <a:p>
            <a:pPr algn="just">
              <a:lnSpc>
                <a:spcPct val="150000"/>
              </a:lnSpc>
            </a:pPr>
            <a:r>
              <a:rPr lang="en-IN" sz="2000" dirty="0" smtClean="0">
                <a:latin typeface="Comic Sans MS" pitchFamily="66" charset="0"/>
              </a:rPr>
              <a:t>Application of scientific evidence &amp; patient information.</a:t>
            </a:r>
          </a:p>
          <a:p>
            <a:pPr algn="just">
              <a:lnSpc>
                <a:spcPct val="150000"/>
              </a:lnSpc>
            </a:pPr>
            <a:r>
              <a:rPr lang="en-IN" sz="2000" dirty="0" smtClean="0">
                <a:latin typeface="Comic Sans MS" pitchFamily="66" charset="0"/>
              </a:rPr>
              <a:t>Diagnostic method.</a:t>
            </a:r>
            <a:endParaRPr lang="en-US" sz="2000" dirty="0">
              <a:latin typeface="Comic Sans MS" pitchFamily="66"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omic Sans MS" pitchFamily="66" charset="0"/>
              </a:rPr>
              <a:t>FUTURE DIRECTIONS FOR ORAL FLUID </a:t>
            </a:r>
            <a:r>
              <a:rPr lang="en-US" b="1" dirty="0" smtClean="0">
                <a:latin typeface="Comic Sans MS" pitchFamily="66" charset="0"/>
              </a:rPr>
              <a:t>BIOMARKERS</a:t>
            </a:r>
            <a:endParaRPr lang="en-US" dirty="0">
              <a:latin typeface="Comic Sans MS" pitchFamily="66" charset="0"/>
            </a:endParaRPr>
          </a:p>
        </p:txBody>
      </p:sp>
      <p:sp>
        <p:nvSpPr>
          <p:cNvPr id="3" name="Content Placeholder 2"/>
          <p:cNvSpPr>
            <a:spLocks noGrp="1"/>
          </p:cNvSpPr>
          <p:nvPr>
            <p:ph idx="1"/>
          </p:nvPr>
        </p:nvSpPr>
        <p:spPr>
          <a:xfrm>
            <a:off x="457200" y="1447800"/>
            <a:ext cx="8229600" cy="4800600"/>
          </a:xfrm>
        </p:spPr>
        <p:txBody>
          <a:bodyPr>
            <a:noAutofit/>
          </a:bodyPr>
          <a:lstStyle/>
          <a:p>
            <a:pPr algn="just">
              <a:lnSpc>
                <a:spcPct val="170000"/>
              </a:lnSpc>
              <a:buNone/>
            </a:pPr>
            <a:r>
              <a:rPr lang="en-US" sz="2000" b="1" dirty="0">
                <a:latin typeface="Comic Sans MS" pitchFamily="66" charset="0"/>
              </a:rPr>
              <a:t>Personalized medicine in </a:t>
            </a:r>
            <a:r>
              <a:rPr lang="en-US" sz="2000" b="1" dirty="0" err="1">
                <a:latin typeface="Comic Sans MS" pitchFamily="66" charset="0"/>
              </a:rPr>
              <a:t>periodontics</a:t>
            </a:r>
            <a:r>
              <a:rPr lang="en-US" sz="2000" b="1" dirty="0">
                <a:latin typeface="Comic Sans MS" pitchFamily="66" charset="0"/>
              </a:rPr>
              <a:t> </a:t>
            </a:r>
            <a:endParaRPr lang="en-US" sz="2000" dirty="0">
              <a:latin typeface="Comic Sans MS" pitchFamily="66" charset="0"/>
            </a:endParaRPr>
          </a:p>
          <a:p>
            <a:pPr algn="just">
              <a:lnSpc>
                <a:spcPct val="170000"/>
              </a:lnSpc>
            </a:pPr>
            <a:r>
              <a:rPr lang="en-US" sz="2000" dirty="0">
                <a:latin typeface="Comic Sans MS" pitchFamily="66" charset="0"/>
              </a:rPr>
              <a:t>Personalized medicine is a medical model that uses genetic, genomic, environmental and clinical diagnostic testing to individualize patient care. </a:t>
            </a:r>
            <a:endParaRPr lang="en-US" sz="2000" dirty="0" smtClean="0">
              <a:latin typeface="Comic Sans MS" pitchFamily="66" charset="0"/>
            </a:endParaRPr>
          </a:p>
          <a:p>
            <a:pPr algn="just">
              <a:lnSpc>
                <a:spcPct val="170000"/>
              </a:lnSpc>
            </a:pPr>
            <a:r>
              <a:rPr lang="en-US" sz="2000" dirty="0" smtClean="0">
                <a:latin typeface="Comic Sans MS" pitchFamily="66" charset="0"/>
              </a:rPr>
              <a:t>A </a:t>
            </a:r>
            <a:r>
              <a:rPr lang="en-US" sz="2000" dirty="0">
                <a:latin typeface="Comic Sans MS" pitchFamily="66" charset="0"/>
              </a:rPr>
              <a:t>combined analysis is required to identify the set of biomarkers with the most favorable combination of </a:t>
            </a:r>
            <a:r>
              <a:rPr lang="en-US" sz="2000" dirty="0" smtClean="0">
                <a:latin typeface="Comic Sans MS" pitchFamily="66" charset="0"/>
              </a:rPr>
              <a:t>sensitivity, specificity, reproducibility and correlations with established disease diagnostic criteria.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55000" lnSpcReduction="20000"/>
          </a:bodyPr>
          <a:lstStyle/>
          <a:p>
            <a:pPr algn="just">
              <a:lnSpc>
                <a:spcPct val="170000"/>
              </a:lnSpc>
            </a:pPr>
            <a:r>
              <a:rPr lang="en-US" dirty="0" smtClean="0">
                <a:latin typeface="Comic Sans MS" pitchFamily="66" charset="0"/>
              </a:rPr>
              <a:t>Utilization of this model in oral health care, specifically in </a:t>
            </a:r>
            <a:r>
              <a:rPr lang="en-US" dirty="0" err="1" smtClean="0">
                <a:latin typeface="Comic Sans MS" pitchFamily="66" charset="0"/>
              </a:rPr>
              <a:t>periodontology</a:t>
            </a:r>
            <a:r>
              <a:rPr lang="en-US" dirty="0" smtClean="0">
                <a:latin typeface="Comic Sans MS" pitchFamily="66" charset="0"/>
              </a:rPr>
              <a:t>, has the potential to provide discriminating patient stratification models to develop highly individualized diagnosis, prognosis and personalized treatment (</a:t>
            </a:r>
            <a:r>
              <a:rPr lang="en-US" dirty="0" err="1" smtClean="0">
                <a:latin typeface="Comic Sans MS" pitchFamily="66" charset="0"/>
              </a:rPr>
              <a:t>Giannobile</a:t>
            </a:r>
            <a:r>
              <a:rPr lang="en-US" dirty="0" smtClean="0">
                <a:latin typeface="Comic Sans MS" pitchFamily="66" charset="0"/>
              </a:rPr>
              <a:t>, 2012). </a:t>
            </a:r>
          </a:p>
          <a:p>
            <a:pPr algn="just">
              <a:lnSpc>
                <a:spcPct val="170000"/>
              </a:lnSpc>
            </a:pPr>
            <a:r>
              <a:rPr lang="en-US" dirty="0" smtClean="0">
                <a:latin typeface="Comic Sans MS" pitchFamily="66" charset="0"/>
              </a:rPr>
              <a:t>Personalized medicine for periodontal diseases using saliva will be soon developed to make proper clinical decisions regarding disease susceptibility, site specific risk of disease progression and treatment modalities (</a:t>
            </a:r>
            <a:r>
              <a:rPr lang="en-US" dirty="0" err="1" smtClean="0">
                <a:latin typeface="Comic Sans MS" pitchFamily="66" charset="0"/>
              </a:rPr>
              <a:t>Giannobile</a:t>
            </a:r>
            <a:r>
              <a:rPr lang="en-US" dirty="0" smtClean="0">
                <a:latin typeface="Comic Sans MS" pitchFamily="66" charset="0"/>
              </a:rPr>
              <a:t>, </a:t>
            </a:r>
            <a:r>
              <a:rPr lang="en-US" dirty="0" err="1" smtClean="0">
                <a:latin typeface="Comic Sans MS" pitchFamily="66" charset="0"/>
              </a:rPr>
              <a:t>Kornman</a:t>
            </a:r>
            <a:r>
              <a:rPr lang="en-US" dirty="0" smtClean="0">
                <a:latin typeface="Comic Sans MS" pitchFamily="66" charset="0"/>
              </a:rPr>
              <a:t>, &amp; Williams, 2013). </a:t>
            </a:r>
          </a:p>
          <a:p>
            <a:pPr algn="just">
              <a:lnSpc>
                <a:spcPct val="170000"/>
              </a:lnSpc>
            </a:pPr>
            <a:r>
              <a:rPr lang="en-US" dirty="0" smtClean="0">
                <a:latin typeface="Comic Sans MS" pitchFamily="66" charset="0"/>
              </a:rPr>
              <a:t>The future is bright for the use of rapid, easy-to-use diagnostics providing an enhanced patient assessment that will allow oral health-care providers to improve prevention and treatment of periodontal diseases (Miller et al., 2010; </a:t>
            </a:r>
            <a:r>
              <a:rPr lang="en-US" dirty="0" err="1" smtClean="0">
                <a:latin typeface="Comic Sans MS" pitchFamily="66" charset="0"/>
              </a:rPr>
              <a:t>Korte</a:t>
            </a:r>
            <a:r>
              <a:rPr lang="en-US" dirty="0" smtClean="0">
                <a:latin typeface="Comic Sans MS" pitchFamily="66" charset="0"/>
              </a:rPr>
              <a:t> &amp; Kinney, 2016).</a:t>
            </a:r>
          </a:p>
          <a:p>
            <a:pPr algn="just">
              <a:lnSpc>
                <a:spcPct val="170000"/>
              </a:lnSpc>
            </a:pPr>
            <a:endParaRPr lang="en-US" dirty="0">
              <a:latin typeface="Comic Sans MS" pitchFamily="66"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mic Sans MS" pitchFamily="66" charset="0"/>
              </a:rPr>
              <a:t>Point-of-care diagnostics </a:t>
            </a:r>
            <a:endParaRPr lang="en-US" dirty="0">
              <a:latin typeface="Comic Sans MS" pitchFamily="66" charset="0"/>
            </a:endParaRPr>
          </a:p>
        </p:txBody>
      </p:sp>
      <p:sp>
        <p:nvSpPr>
          <p:cNvPr id="3" name="Content Placeholder 2"/>
          <p:cNvSpPr>
            <a:spLocks noGrp="1"/>
          </p:cNvSpPr>
          <p:nvPr>
            <p:ph idx="1"/>
          </p:nvPr>
        </p:nvSpPr>
        <p:spPr/>
        <p:txBody>
          <a:bodyPr>
            <a:normAutofit fontScale="55000" lnSpcReduction="20000"/>
          </a:bodyPr>
          <a:lstStyle/>
          <a:p>
            <a:pPr algn="just">
              <a:lnSpc>
                <a:spcPct val="160000"/>
              </a:lnSpc>
            </a:pPr>
            <a:r>
              <a:rPr lang="en-US" dirty="0">
                <a:latin typeface="Comic Sans MS" pitchFamily="66" charset="0"/>
              </a:rPr>
              <a:t>Point-of-care (POC) diagnostics is defined as a medical testing that is not performed in a laboratory, yet at the patient’s home, or the doctor’s office. </a:t>
            </a:r>
            <a:endParaRPr lang="en-US" dirty="0" smtClean="0">
              <a:latin typeface="Comic Sans MS" pitchFamily="66" charset="0"/>
            </a:endParaRPr>
          </a:p>
          <a:p>
            <a:pPr algn="just">
              <a:lnSpc>
                <a:spcPct val="160000"/>
              </a:lnSpc>
            </a:pPr>
            <a:r>
              <a:rPr lang="en-US" dirty="0" smtClean="0">
                <a:latin typeface="Comic Sans MS" pitchFamily="66" charset="0"/>
              </a:rPr>
              <a:t>Optimally</a:t>
            </a:r>
            <a:r>
              <a:rPr lang="en-US" dirty="0">
                <a:latin typeface="Comic Sans MS" pitchFamily="66" charset="0"/>
              </a:rPr>
              <a:t>, such tests should be available in the form of chair-side or home-use dip-stick tests. </a:t>
            </a:r>
            <a:endParaRPr lang="en-US" dirty="0" smtClean="0">
              <a:latin typeface="Comic Sans MS" pitchFamily="66" charset="0"/>
            </a:endParaRPr>
          </a:p>
          <a:p>
            <a:pPr algn="just">
              <a:lnSpc>
                <a:spcPct val="160000"/>
              </a:lnSpc>
            </a:pPr>
            <a:r>
              <a:rPr lang="en-US" dirty="0" smtClean="0">
                <a:latin typeface="Comic Sans MS" pitchFamily="66" charset="0"/>
              </a:rPr>
              <a:t>By </a:t>
            </a:r>
            <a:r>
              <a:rPr lang="en-US" dirty="0">
                <a:latin typeface="Comic Sans MS" pitchFamily="66" charset="0"/>
              </a:rPr>
              <a:t>a POC device using </a:t>
            </a:r>
            <a:r>
              <a:rPr lang="en-US" dirty="0" smtClean="0">
                <a:latin typeface="Comic Sans MS" pitchFamily="66" charset="0"/>
              </a:rPr>
              <a:t>saliva of </a:t>
            </a:r>
            <a:r>
              <a:rPr lang="en-US" dirty="0">
                <a:latin typeface="Comic Sans MS" pitchFamily="66" charset="0"/>
              </a:rPr>
              <a:t>patients could easily diagnose </a:t>
            </a:r>
            <a:r>
              <a:rPr lang="en-US" dirty="0" err="1">
                <a:latin typeface="Comic Sans MS" pitchFamily="66" charset="0"/>
              </a:rPr>
              <a:t>periodontitis</a:t>
            </a:r>
            <a:r>
              <a:rPr lang="en-US" dirty="0">
                <a:latin typeface="Comic Sans MS" pitchFamily="66" charset="0"/>
              </a:rPr>
              <a:t> at home and visit their </a:t>
            </a:r>
            <a:r>
              <a:rPr lang="en-US" dirty="0" err="1">
                <a:latin typeface="Comic Sans MS" pitchFamily="66" charset="0"/>
              </a:rPr>
              <a:t>periodontist</a:t>
            </a:r>
            <a:r>
              <a:rPr lang="en-US" dirty="0">
                <a:latin typeface="Comic Sans MS" pitchFamily="66" charset="0"/>
              </a:rPr>
              <a:t> accordingly (</a:t>
            </a:r>
            <a:r>
              <a:rPr lang="en-US" dirty="0" err="1">
                <a:latin typeface="Comic Sans MS" pitchFamily="66" charset="0"/>
              </a:rPr>
              <a:t>Ji</a:t>
            </a:r>
            <a:r>
              <a:rPr lang="en-US" dirty="0">
                <a:latin typeface="Comic Sans MS" pitchFamily="66" charset="0"/>
              </a:rPr>
              <a:t> &amp; </a:t>
            </a:r>
            <a:r>
              <a:rPr lang="en-US" dirty="0" err="1">
                <a:latin typeface="Comic Sans MS" pitchFamily="66" charset="0"/>
              </a:rPr>
              <a:t>Choi</a:t>
            </a:r>
            <a:r>
              <a:rPr lang="en-US" dirty="0">
                <a:latin typeface="Comic Sans MS" pitchFamily="66" charset="0"/>
              </a:rPr>
              <a:t>, 2015). </a:t>
            </a:r>
            <a:endParaRPr lang="en-US" dirty="0" smtClean="0">
              <a:latin typeface="Comic Sans MS" pitchFamily="66" charset="0"/>
            </a:endParaRPr>
          </a:p>
          <a:p>
            <a:pPr algn="just">
              <a:lnSpc>
                <a:spcPct val="160000"/>
              </a:lnSpc>
            </a:pPr>
            <a:r>
              <a:rPr lang="en-US" dirty="0" smtClean="0">
                <a:latin typeface="Comic Sans MS" pitchFamily="66" charset="0"/>
              </a:rPr>
              <a:t>These </a:t>
            </a:r>
            <a:r>
              <a:rPr lang="en-US" dirty="0">
                <a:latin typeface="Comic Sans MS" pitchFamily="66" charset="0"/>
              </a:rPr>
              <a:t>self-performed tests should accelerate clinical decision-making and monitoring of periodontal disease progression (Kaufman &amp; </a:t>
            </a:r>
            <a:r>
              <a:rPr lang="en-US" dirty="0" err="1">
                <a:latin typeface="Comic Sans MS" pitchFamily="66" charset="0"/>
              </a:rPr>
              <a:t>Lamster</a:t>
            </a:r>
            <a:r>
              <a:rPr lang="en-US" dirty="0">
                <a:latin typeface="Comic Sans MS" pitchFamily="66" charset="0"/>
              </a:rPr>
              <a:t>, 2000).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Autofit/>
          </a:bodyPr>
          <a:lstStyle/>
          <a:p>
            <a:pPr algn="just">
              <a:lnSpc>
                <a:spcPct val="170000"/>
              </a:lnSpc>
            </a:pPr>
            <a:r>
              <a:rPr lang="en-US" sz="2000" dirty="0" smtClean="0">
                <a:latin typeface="Comic Sans MS" pitchFamily="66" charset="0"/>
              </a:rPr>
              <a:t>In the field of periodontal diagnostics, recent developments in POC testing with new technologies have advanced significantly for the future use of oral fluids allowing accurate, rapid chair-side testing and enhance individualized care. </a:t>
            </a:r>
          </a:p>
          <a:p>
            <a:pPr algn="just">
              <a:lnSpc>
                <a:spcPct val="170000"/>
              </a:lnSpc>
            </a:pPr>
            <a:r>
              <a:rPr lang="en-US" sz="2000" dirty="0" smtClean="0">
                <a:latin typeface="Comic Sans MS" pitchFamily="66" charset="0"/>
              </a:rPr>
              <a:t>Hereafter, researchers have been searching for explicit markers of </a:t>
            </a:r>
            <a:r>
              <a:rPr lang="en-US" sz="2000" dirty="0" err="1" smtClean="0">
                <a:latin typeface="Comic Sans MS" pitchFamily="66" charset="0"/>
              </a:rPr>
              <a:t>periodontitis</a:t>
            </a:r>
            <a:r>
              <a:rPr lang="en-US" sz="2000" dirty="0" smtClean="0">
                <a:latin typeface="Comic Sans MS" pitchFamily="66" charset="0"/>
              </a:rPr>
              <a:t> in saliva and GCF for the development of adjunctive, non-invasive, novel technologies (</a:t>
            </a:r>
            <a:r>
              <a:rPr lang="en-US" sz="2000" dirty="0" err="1" smtClean="0">
                <a:latin typeface="Comic Sans MS" pitchFamily="66" charset="0"/>
              </a:rPr>
              <a:t>Christodoulides</a:t>
            </a:r>
            <a:r>
              <a:rPr lang="en-US" sz="2000" dirty="0" smtClean="0">
                <a:latin typeface="Comic Sans MS" pitchFamily="66" charset="0"/>
              </a:rPr>
              <a:t> et al., 2007; Miller et al., 2010; </a:t>
            </a:r>
            <a:r>
              <a:rPr lang="en-US" sz="2000" dirty="0" err="1" smtClean="0">
                <a:latin typeface="Comic Sans MS" pitchFamily="66" charset="0"/>
              </a:rPr>
              <a:t>Giannobile</a:t>
            </a:r>
            <a:r>
              <a:rPr lang="en-US" sz="2000" dirty="0" smtClean="0">
                <a:latin typeface="Comic Sans MS" pitchFamily="66" charset="0"/>
              </a:rPr>
              <a:t>, 2012).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smtClean="0">
                <a:latin typeface="Comic Sans MS" pitchFamily="66" charset="0"/>
              </a:rPr>
              <a:t>Currently, the activity MMP-8 lateral-flow POC </a:t>
            </a:r>
            <a:r>
              <a:rPr lang="en-US" dirty="0" err="1" smtClean="0">
                <a:latin typeface="Comic Sans MS" pitchFamily="66" charset="0"/>
              </a:rPr>
              <a:t>immunotests</a:t>
            </a:r>
            <a:r>
              <a:rPr lang="en-US" dirty="0" smtClean="0">
                <a:latin typeface="Comic Sans MS" pitchFamily="66" charset="0"/>
              </a:rPr>
              <a:t> is a recently developed commercially available mouth-rinse that is practical, convenient and inexpensive test that takes just 5 min that is used to detect, predict and monitor the course and treatment of </a:t>
            </a:r>
            <a:r>
              <a:rPr lang="en-US" dirty="0" err="1" smtClean="0">
                <a:latin typeface="Comic Sans MS" pitchFamily="66" charset="0"/>
              </a:rPr>
              <a:t>periodontitis</a:t>
            </a:r>
            <a:r>
              <a:rPr lang="en-US" dirty="0" smtClean="0">
                <a:latin typeface="Comic Sans MS" pitchFamily="66" charset="0"/>
              </a:rPr>
              <a:t> (</a:t>
            </a:r>
            <a:r>
              <a:rPr lang="en-US" dirty="0" err="1" smtClean="0">
                <a:latin typeface="Comic Sans MS" pitchFamily="66" charset="0"/>
              </a:rPr>
              <a:t>Heikkinen</a:t>
            </a:r>
            <a:r>
              <a:rPr lang="en-US" dirty="0" smtClean="0">
                <a:latin typeface="Comic Sans MS" pitchFamily="66" charset="0"/>
              </a:rPr>
              <a:t> et al., 2016; </a:t>
            </a:r>
            <a:r>
              <a:rPr lang="en-US" dirty="0" err="1" smtClean="0">
                <a:latin typeface="Comic Sans MS" pitchFamily="66" charset="0"/>
              </a:rPr>
              <a:t>Rathnayake</a:t>
            </a:r>
            <a:r>
              <a:rPr lang="en-US" dirty="0" smtClean="0">
                <a:latin typeface="Comic Sans MS" pitchFamily="66" charset="0"/>
              </a:rPr>
              <a:t> et al., 2017). </a:t>
            </a:r>
          </a:p>
          <a:p>
            <a:pPr algn="just">
              <a:lnSpc>
                <a:spcPct val="170000"/>
              </a:lnSpc>
            </a:pPr>
            <a:r>
              <a:rPr lang="en-US" dirty="0" smtClean="0">
                <a:latin typeface="Comic Sans MS" pitchFamily="66" charset="0"/>
              </a:rPr>
              <a:t>This test is one of the new tests, that qualifies for a biomarker which could identify disease activity, predict progression and monitor response to periodontal therapy.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lnSpc>
                <a:spcPct val="160000"/>
              </a:lnSpc>
              <a:buNone/>
            </a:pPr>
            <a:r>
              <a:rPr lang="en-US" sz="2000" b="1" dirty="0">
                <a:latin typeface="Comic Sans MS" pitchFamily="66" charset="0"/>
              </a:rPr>
              <a:t>Objectives of chair side tests </a:t>
            </a:r>
            <a:endParaRPr lang="en-US" sz="2000" dirty="0">
              <a:latin typeface="Comic Sans MS" pitchFamily="66" charset="0"/>
            </a:endParaRPr>
          </a:p>
          <a:p>
            <a:pPr algn="just">
              <a:lnSpc>
                <a:spcPct val="160000"/>
              </a:lnSpc>
            </a:pPr>
            <a:r>
              <a:rPr lang="en-US" sz="2000" dirty="0">
                <a:latin typeface="Comic Sans MS" pitchFamily="66" charset="0"/>
              </a:rPr>
              <a:t>1. They are minimally invasive, thus having an edge over conventional diagnostic aids. </a:t>
            </a:r>
          </a:p>
          <a:p>
            <a:pPr algn="just">
              <a:lnSpc>
                <a:spcPct val="160000"/>
              </a:lnSpc>
            </a:pPr>
            <a:r>
              <a:rPr lang="en-US" sz="2000" dirty="0">
                <a:latin typeface="Comic Sans MS" pitchFamily="66" charset="0"/>
              </a:rPr>
              <a:t>2. Relatively less tedious to the patient as the appointment time is reduced. </a:t>
            </a:r>
          </a:p>
          <a:p>
            <a:pPr algn="just">
              <a:lnSpc>
                <a:spcPct val="160000"/>
              </a:lnSpc>
            </a:pPr>
            <a:r>
              <a:rPr lang="en-US" sz="2000" dirty="0">
                <a:latin typeface="Comic Sans MS" pitchFamily="66" charset="0"/>
              </a:rPr>
              <a:t>3. Less cumbersome or technique sensitive, making them user friendly. </a:t>
            </a:r>
          </a:p>
          <a:p>
            <a:pPr algn="just">
              <a:lnSpc>
                <a:spcPct val="160000"/>
              </a:lnSpc>
            </a:pPr>
            <a:r>
              <a:rPr lang="en-US" sz="2000" dirty="0">
                <a:latin typeface="Comic Sans MS" pitchFamily="66" charset="0"/>
              </a:rPr>
              <a:t>4. Help in early diagnosis and treatment planning. </a:t>
            </a:r>
          </a:p>
          <a:p>
            <a:pPr algn="just">
              <a:lnSpc>
                <a:spcPct val="160000"/>
              </a:lnSpc>
            </a:pPr>
            <a:r>
              <a:rPr lang="en-US" sz="2000" dirty="0">
                <a:latin typeface="Comic Sans MS" pitchFamily="66" charset="0"/>
              </a:rPr>
              <a:t>5. Can be used as an encouragement tool to motivate the patient</a:t>
            </a:r>
            <a:r>
              <a:rPr lang="en-US" sz="2000" dirty="0" smtClean="0">
                <a:latin typeface="Comic Sans MS" pitchFamily="66" charset="0"/>
              </a:rPr>
              <a:t>.</a:t>
            </a:r>
            <a:endParaRPr lang="en-US" sz="2000" dirty="0">
              <a:latin typeface="Comic Sans MS" pitchFamily="66"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Comic Sans MS" pitchFamily="66" charset="0"/>
              </a:rPr>
              <a:t>Methods of analysis</a:t>
            </a:r>
            <a:endParaRPr lang="en-US" b="1" dirty="0">
              <a:latin typeface="Comic Sans MS" pitchFamily="66" charset="0"/>
            </a:endParaRPr>
          </a:p>
        </p:txBody>
      </p:sp>
      <p:sp>
        <p:nvSpPr>
          <p:cNvPr id="3" name="Content Placeholder 2"/>
          <p:cNvSpPr>
            <a:spLocks noGrp="1"/>
          </p:cNvSpPr>
          <p:nvPr>
            <p:ph idx="1"/>
          </p:nvPr>
        </p:nvSpPr>
        <p:spPr>
          <a:xfrm>
            <a:off x="457200" y="1219200"/>
            <a:ext cx="8229600" cy="5257800"/>
          </a:xfrm>
        </p:spPr>
        <p:txBody>
          <a:bodyPr>
            <a:noAutofit/>
          </a:bodyPr>
          <a:lstStyle/>
          <a:p>
            <a:pPr algn="just">
              <a:lnSpc>
                <a:spcPct val="170000"/>
              </a:lnSpc>
            </a:pPr>
            <a:r>
              <a:rPr lang="en-US" sz="1800" dirty="0">
                <a:latin typeface="Comic Sans MS" pitchFamily="66" charset="0"/>
              </a:rPr>
              <a:t>Several methods have been employed to detect putative </a:t>
            </a:r>
            <a:r>
              <a:rPr lang="en-US" sz="1800" dirty="0" err="1" smtClean="0">
                <a:latin typeface="Comic Sans MS" pitchFamily="66" charset="0"/>
              </a:rPr>
              <a:t>periodonto</a:t>
            </a:r>
            <a:r>
              <a:rPr lang="en-US" sz="1800" dirty="0" smtClean="0">
                <a:latin typeface="Comic Sans MS" pitchFamily="66" charset="0"/>
              </a:rPr>
              <a:t>-pathogens </a:t>
            </a:r>
            <a:r>
              <a:rPr lang="en-US" sz="1800" dirty="0">
                <a:latin typeface="Comic Sans MS" pitchFamily="66" charset="0"/>
              </a:rPr>
              <a:t>in clinical samples. These include cultural methods, microscopy, </a:t>
            </a:r>
            <a:r>
              <a:rPr lang="en-US" sz="1800" dirty="0" err="1" smtClean="0">
                <a:latin typeface="Comic Sans MS" pitchFamily="66" charset="0"/>
              </a:rPr>
              <a:t>immuno</a:t>
            </a:r>
            <a:r>
              <a:rPr lang="en-US" sz="1800" dirty="0" smtClean="0">
                <a:latin typeface="Comic Sans MS" pitchFamily="66" charset="0"/>
              </a:rPr>
              <a:t>-fluorescent </a:t>
            </a:r>
            <a:r>
              <a:rPr lang="en-US" sz="1800" dirty="0">
                <a:latin typeface="Comic Sans MS" pitchFamily="66" charset="0"/>
              </a:rPr>
              <a:t>assays, enzyme-linked </a:t>
            </a:r>
            <a:r>
              <a:rPr lang="en-US" sz="1800" dirty="0" err="1">
                <a:latin typeface="Comic Sans MS" pitchFamily="66" charset="0"/>
              </a:rPr>
              <a:t>immunosorbent</a:t>
            </a:r>
            <a:r>
              <a:rPr lang="en-US" sz="1800" dirty="0">
                <a:latin typeface="Comic Sans MS" pitchFamily="66" charset="0"/>
              </a:rPr>
              <a:t> assays, </a:t>
            </a:r>
            <a:r>
              <a:rPr lang="en-US" sz="1800" dirty="0" err="1">
                <a:latin typeface="Comic Sans MS" pitchFamily="66" charset="0"/>
              </a:rPr>
              <a:t>trypsin</a:t>
            </a:r>
            <a:r>
              <a:rPr lang="en-US" sz="1800" dirty="0">
                <a:latin typeface="Comic Sans MS" pitchFamily="66" charset="0"/>
              </a:rPr>
              <a:t>-like protease assays, DNA probes and the PCR. </a:t>
            </a:r>
          </a:p>
          <a:p>
            <a:pPr algn="just">
              <a:lnSpc>
                <a:spcPct val="170000"/>
              </a:lnSpc>
            </a:pPr>
            <a:r>
              <a:rPr lang="en-US" sz="1800" dirty="0">
                <a:latin typeface="Comic Sans MS" pitchFamily="66" charset="0"/>
              </a:rPr>
              <a:t>Among these tests, </a:t>
            </a:r>
            <a:r>
              <a:rPr lang="en-US" sz="1800" dirty="0" smtClean="0">
                <a:latin typeface="Comic Sans MS" pitchFamily="66" charset="0"/>
              </a:rPr>
              <a:t>chair-side </a:t>
            </a:r>
            <a:r>
              <a:rPr lang="en-US" sz="1800" dirty="0">
                <a:latin typeface="Comic Sans MS" pitchFamily="66" charset="0"/>
              </a:rPr>
              <a:t>periodontal kits provide immediate reports of the </a:t>
            </a:r>
            <a:r>
              <a:rPr lang="en-US" sz="1800" dirty="0" err="1">
                <a:latin typeface="Comic Sans MS" pitchFamily="66" charset="0"/>
              </a:rPr>
              <a:t>microflora</a:t>
            </a:r>
            <a:r>
              <a:rPr lang="en-US" sz="1800" dirty="0">
                <a:latin typeface="Comic Sans MS" pitchFamily="66" charset="0"/>
              </a:rPr>
              <a:t> associated with the disease compared to cumbersome and time-consuming traditional laboratory procedures. </a:t>
            </a:r>
            <a:r>
              <a:rPr lang="en-US" sz="1800" dirty="0" smtClean="0">
                <a:latin typeface="Comic Sans MS" pitchFamily="66" charset="0"/>
              </a:rPr>
              <a:t>Chair-side </a:t>
            </a:r>
            <a:r>
              <a:rPr lang="en-US" sz="1800" dirty="0">
                <a:latin typeface="Comic Sans MS" pitchFamily="66" charset="0"/>
              </a:rPr>
              <a:t>periodontal test kits can be categorized as </a:t>
            </a:r>
          </a:p>
          <a:p>
            <a:pPr lvl="1" algn="just">
              <a:lnSpc>
                <a:spcPct val="170000"/>
              </a:lnSpc>
              <a:buNone/>
            </a:pPr>
            <a:r>
              <a:rPr lang="en-US" sz="1600" dirty="0">
                <a:latin typeface="Comic Sans MS" pitchFamily="66" charset="0"/>
              </a:rPr>
              <a:t>1. Microbiological test kits </a:t>
            </a:r>
          </a:p>
          <a:p>
            <a:pPr lvl="1" algn="just">
              <a:lnSpc>
                <a:spcPct val="170000"/>
              </a:lnSpc>
              <a:buNone/>
            </a:pPr>
            <a:r>
              <a:rPr lang="en-US" sz="1600" dirty="0">
                <a:latin typeface="Comic Sans MS" pitchFamily="66" charset="0"/>
              </a:rPr>
              <a:t>2. Biochemical test kits </a:t>
            </a:r>
          </a:p>
          <a:p>
            <a:pPr lvl="1" algn="just">
              <a:lnSpc>
                <a:spcPct val="170000"/>
              </a:lnSpc>
              <a:buNone/>
            </a:pPr>
            <a:r>
              <a:rPr lang="en-US" sz="1600" dirty="0">
                <a:latin typeface="Comic Sans MS" pitchFamily="66" charset="0"/>
              </a:rPr>
              <a:t>3. Genetic kits</a:t>
            </a:r>
            <a:r>
              <a:rPr lang="en-US" sz="1600" dirty="0" smtClean="0">
                <a:latin typeface="Comic Sans MS" pitchFamily="66" charset="0"/>
              </a:rPr>
              <a:t>.</a:t>
            </a:r>
            <a:endParaRPr lang="en-US" sz="1600" dirty="0">
              <a:latin typeface="Comic Sans MS" pitchFamily="66"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457200" y="1524000"/>
            <a:ext cx="8229599" cy="50292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omic Sans MS" pitchFamily="66" charset="0"/>
              </a:rPr>
              <a:t>Use of saliva in point of care diagnostics</a:t>
            </a:r>
            <a:r>
              <a:rPr lang="en-US" b="1" dirty="0" smtClean="0">
                <a:latin typeface="Comic Sans MS" pitchFamily="66" charset="0"/>
              </a:rPr>
              <a:t>:</a:t>
            </a:r>
            <a:endParaRPr lang="en-US" dirty="0">
              <a:latin typeface="Comic Sans MS" pitchFamily="66" charset="0"/>
            </a:endParaRPr>
          </a:p>
        </p:txBody>
      </p:sp>
      <p:sp>
        <p:nvSpPr>
          <p:cNvPr id="3" name="Content Placeholder 2"/>
          <p:cNvSpPr>
            <a:spLocks noGrp="1"/>
          </p:cNvSpPr>
          <p:nvPr>
            <p:ph idx="1"/>
          </p:nvPr>
        </p:nvSpPr>
        <p:spPr/>
        <p:txBody>
          <a:bodyPr>
            <a:noAutofit/>
          </a:bodyPr>
          <a:lstStyle/>
          <a:p>
            <a:pPr algn="just">
              <a:lnSpc>
                <a:spcPct val="160000"/>
              </a:lnSpc>
            </a:pPr>
            <a:r>
              <a:rPr lang="en-US" sz="2000" dirty="0">
                <a:latin typeface="Comic Sans MS" pitchFamily="66" charset="0"/>
              </a:rPr>
              <a:t>Saliva offers many advantages as it is readily available, contains a rich array of diagnostic biomarker molecule, non-invasive method of sampling and ability to obtain rapid and reliable results. </a:t>
            </a:r>
            <a:endParaRPr lang="en-US" sz="2000" dirty="0" smtClean="0">
              <a:latin typeface="Comic Sans MS" pitchFamily="66" charset="0"/>
            </a:endParaRPr>
          </a:p>
          <a:p>
            <a:pPr algn="just">
              <a:lnSpc>
                <a:spcPct val="160000"/>
              </a:lnSpc>
            </a:pPr>
            <a:r>
              <a:rPr lang="en-US" sz="2000" dirty="0" smtClean="0">
                <a:latin typeface="Comic Sans MS" pitchFamily="66" charset="0"/>
              </a:rPr>
              <a:t>Saliva </a:t>
            </a:r>
            <a:r>
              <a:rPr lang="en-US" sz="2000" dirty="0">
                <a:latin typeface="Comic Sans MS" pitchFamily="66" charset="0"/>
              </a:rPr>
              <a:t>has also proved to be beneficial as compared to blood because it is easy to handle saliva as it does not clot and also chances of accidental transmission of infectious disease during its collection is less than </a:t>
            </a:r>
            <a:r>
              <a:rPr lang="en-US" sz="2000" dirty="0" smtClean="0">
                <a:latin typeface="Comic Sans MS" pitchFamily="66" charset="0"/>
              </a:rPr>
              <a:t>blood </a:t>
            </a:r>
            <a:r>
              <a:rPr lang="en-US" sz="2000" dirty="0">
                <a:latin typeface="Comic Sans MS" pitchFamily="66" charset="0"/>
              </a:rPr>
              <a:t>samples. </a:t>
            </a:r>
            <a:endParaRPr lang="en-US" sz="2000" dirty="0" smtClean="0">
              <a:latin typeface="Comic Sans MS" pitchFamily="66"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62500" lnSpcReduction="20000"/>
          </a:bodyPr>
          <a:lstStyle/>
          <a:p>
            <a:pPr algn="just">
              <a:lnSpc>
                <a:spcPct val="170000"/>
              </a:lnSpc>
            </a:pPr>
            <a:r>
              <a:rPr lang="en-US" dirty="0" smtClean="0">
                <a:latin typeface="Comic Sans MS" pitchFamily="66" charset="0"/>
              </a:rPr>
              <a:t>However, one of the major limitations of using saliva is that as compared to saliva and serum the informative </a:t>
            </a:r>
            <a:r>
              <a:rPr lang="en-US" dirty="0" err="1" smtClean="0">
                <a:latin typeface="Comic Sans MS" pitchFamily="66" charset="0"/>
              </a:rPr>
              <a:t>analytes</a:t>
            </a:r>
            <a:r>
              <a:rPr lang="en-US" dirty="0" smtClean="0">
                <a:latin typeface="Comic Sans MS" pitchFamily="66" charset="0"/>
              </a:rPr>
              <a:t> generally are present in lower amount therefore, assays need to be highly sensitive. </a:t>
            </a:r>
          </a:p>
          <a:p>
            <a:pPr algn="just">
              <a:lnSpc>
                <a:spcPct val="170000"/>
              </a:lnSpc>
            </a:pPr>
            <a:r>
              <a:rPr lang="en-US" dirty="0" smtClean="0">
                <a:latin typeface="Comic Sans MS" pitchFamily="66" charset="0"/>
              </a:rPr>
              <a:t>The origin of saliva determines its composition and is influenced by various environmental and psychological stimuli. </a:t>
            </a:r>
          </a:p>
          <a:p>
            <a:pPr algn="just">
              <a:lnSpc>
                <a:spcPct val="170000"/>
              </a:lnSpc>
            </a:pPr>
            <a:r>
              <a:rPr lang="en-US" dirty="0" smtClean="0">
                <a:latin typeface="Comic Sans MS" pitchFamily="66" charset="0"/>
              </a:rPr>
              <a:t>Thus, qualitative analysis of saliva markers can be reliably achieved but to quantify these markers is the real problem. </a:t>
            </a:r>
          </a:p>
          <a:p>
            <a:pPr algn="just">
              <a:lnSpc>
                <a:spcPct val="170000"/>
              </a:lnSpc>
            </a:pPr>
            <a:r>
              <a:rPr lang="en-US" dirty="0" smtClean="0">
                <a:latin typeface="Comic Sans MS" pitchFamily="66" charset="0"/>
              </a:rPr>
              <a:t>Apart from these, presence of </a:t>
            </a:r>
            <a:r>
              <a:rPr lang="en-US" dirty="0" err="1" smtClean="0">
                <a:latin typeface="Comic Sans MS" pitchFamily="66" charset="0"/>
              </a:rPr>
              <a:t>mucins</a:t>
            </a:r>
            <a:r>
              <a:rPr lang="en-US" dirty="0" smtClean="0">
                <a:latin typeface="Comic Sans MS" pitchFamily="66" charset="0"/>
              </a:rPr>
              <a:t> and cell debris makes saliva a challenging fluid to work with.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27237"/>
            <a:ext cx="8229600" cy="3535363"/>
          </a:xfrm>
        </p:spPr>
        <p:txBody>
          <a:bodyPr>
            <a:noAutofit/>
          </a:bodyPr>
          <a:lstStyle/>
          <a:p>
            <a:pPr algn="just">
              <a:lnSpc>
                <a:spcPct val="150000"/>
              </a:lnSpc>
            </a:pPr>
            <a:r>
              <a:rPr lang="en-IN" sz="2000" dirty="0" smtClean="0">
                <a:latin typeface="Comic Sans MS" pitchFamily="66" charset="0"/>
              </a:rPr>
              <a:t>Research for diagnostic biomarkers.</a:t>
            </a:r>
          </a:p>
          <a:p>
            <a:pPr algn="just">
              <a:lnSpc>
                <a:spcPct val="150000"/>
              </a:lnSpc>
            </a:pPr>
            <a:r>
              <a:rPr lang="en-IN" sz="2000" dirty="0" smtClean="0">
                <a:latin typeface="Comic Sans MS" pitchFamily="66" charset="0"/>
              </a:rPr>
              <a:t>Biomarkers – indicate health, disease, response to therapy.</a:t>
            </a:r>
          </a:p>
          <a:p>
            <a:pPr algn="just">
              <a:lnSpc>
                <a:spcPct val="150000"/>
              </a:lnSpc>
            </a:pPr>
            <a:r>
              <a:rPr lang="en-IN" sz="2000" dirty="0" smtClean="0">
                <a:latin typeface="Comic Sans MS" pitchFamily="66" charset="0"/>
              </a:rPr>
              <a:t>One of the challenges – biomarker that identifies current disease site &amp; inactive sites, predict disease progression, monitor the response to periodontal therapy. </a:t>
            </a:r>
            <a:endParaRPr lang="en-US" sz="2000" dirty="0">
              <a:latin typeface="Comic Sans MS" pitchFamily="66"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533400" y="1905000"/>
            <a:ext cx="8153400" cy="43434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mic Sans MS" pitchFamily="66" charset="0"/>
              </a:rPr>
              <a:t>BIOCHEMICAL </a:t>
            </a:r>
            <a:r>
              <a:rPr lang="en-US" b="1" dirty="0" smtClean="0">
                <a:latin typeface="Comic Sans MS" pitchFamily="66" charset="0"/>
              </a:rPr>
              <a:t>TEST</a:t>
            </a:r>
            <a:endParaRPr lang="en-US" dirty="0">
              <a:latin typeface="Comic Sans MS" pitchFamily="66" charset="0"/>
            </a:endParaRPr>
          </a:p>
        </p:txBody>
      </p:sp>
      <p:sp>
        <p:nvSpPr>
          <p:cNvPr id="3" name="Content Placeholder 2"/>
          <p:cNvSpPr>
            <a:spLocks noGrp="1"/>
          </p:cNvSpPr>
          <p:nvPr>
            <p:ph idx="1"/>
          </p:nvPr>
        </p:nvSpPr>
        <p:spPr/>
        <p:txBody>
          <a:bodyPr>
            <a:normAutofit fontScale="70000" lnSpcReduction="20000"/>
          </a:bodyPr>
          <a:lstStyle/>
          <a:p>
            <a:pPr algn="just">
              <a:lnSpc>
                <a:spcPct val="170000"/>
              </a:lnSpc>
              <a:buNone/>
            </a:pPr>
            <a:r>
              <a:rPr lang="en-US" b="1" dirty="0">
                <a:latin typeface="Comic Sans MS" pitchFamily="66" charset="0"/>
              </a:rPr>
              <a:t>Oral fluid </a:t>
            </a:r>
            <a:r>
              <a:rPr lang="en-US" b="1" dirty="0" err="1">
                <a:latin typeface="Comic Sans MS" pitchFamily="66" charset="0"/>
              </a:rPr>
              <a:t>nanosensor</a:t>
            </a:r>
            <a:r>
              <a:rPr lang="en-US" b="1" dirty="0">
                <a:latin typeface="Comic Sans MS" pitchFamily="66" charset="0"/>
              </a:rPr>
              <a:t> test: </a:t>
            </a:r>
            <a:endParaRPr lang="en-US" dirty="0" smtClean="0">
              <a:latin typeface="Comic Sans MS" pitchFamily="66" charset="0"/>
            </a:endParaRPr>
          </a:p>
          <a:p>
            <a:pPr algn="just">
              <a:lnSpc>
                <a:spcPct val="170000"/>
              </a:lnSpc>
            </a:pPr>
            <a:r>
              <a:rPr lang="en-US" dirty="0" smtClean="0">
                <a:latin typeface="Comic Sans MS" pitchFamily="66" charset="0"/>
              </a:rPr>
              <a:t>A </a:t>
            </a:r>
            <a:r>
              <a:rPr lang="en-US" dirty="0">
                <a:latin typeface="Comic Sans MS" pitchFamily="66" charset="0"/>
              </a:rPr>
              <a:t>new POC device to detect oral cancer in saliva was developed by the University of California, Los Angeles (UCLA) Collaborative Oral Fluid Diagnostic Research Laboratory, led by Dr. David Wong. </a:t>
            </a:r>
            <a:endParaRPr lang="en-US" dirty="0" smtClean="0">
              <a:latin typeface="Comic Sans MS" pitchFamily="66" charset="0"/>
            </a:endParaRPr>
          </a:p>
          <a:p>
            <a:pPr algn="just">
              <a:lnSpc>
                <a:spcPct val="170000"/>
              </a:lnSpc>
            </a:pPr>
            <a:r>
              <a:rPr lang="en-US" dirty="0" smtClean="0">
                <a:latin typeface="Comic Sans MS" pitchFamily="66" charset="0"/>
              </a:rPr>
              <a:t>This </a:t>
            </a:r>
            <a:r>
              <a:rPr lang="en-US" dirty="0">
                <a:latin typeface="Comic Sans MS" pitchFamily="66" charset="0"/>
              </a:rPr>
              <a:t>is an automated POC device that is designed for the electrochemical detection of multiple salivary proteins and nucleic </a:t>
            </a:r>
            <a:r>
              <a:rPr lang="en-US" dirty="0" smtClean="0">
                <a:latin typeface="Comic Sans MS" pitchFamily="66" charset="0"/>
              </a:rPr>
              <a:t>acids.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0000" lnSpcReduction="20000"/>
          </a:bodyPr>
          <a:lstStyle/>
          <a:p>
            <a:pPr algn="just">
              <a:lnSpc>
                <a:spcPct val="170000"/>
              </a:lnSpc>
            </a:pPr>
            <a:r>
              <a:rPr lang="en-US" dirty="0" smtClean="0">
                <a:latin typeface="Comic Sans MS" pitchFamily="66" charset="0"/>
              </a:rPr>
              <a:t>It is an ultrasensitive and ultra-specific micro electromechanical system which simultaneously and precisely detects these proteins and nucleic acid. The product is Oral Fluid </a:t>
            </a:r>
            <a:r>
              <a:rPr lang="en-US" dirty="0" err="1" smtClean="0">
                <a:latin typeface="Comic Sans MS" pitchFamily="66" charset="0"/>
              </a:rPr>
              <a:t>Nano</a:t>
            </a:r>
            <a:r>
              <a:rPr lang="en-US" dirty="0" smtClean="0">
                <a:latin typeface="Comic Sans MS" pitchFamily="66" charset="0"/>
              </a:rPr>
              <a:t> Sensor Test (OFNASET). </a:t>
            </a:r>
          </a:p>
          <a:p>
            <a:pPr algn="just">
              <a:lnSpc>
                <a:spcPct val="170000"/>
              </a:lnSpc>
            </a:pPr>
            <a:r>
              <a:rPr lang="en-US" dirty="0" smtClean="0">
                <a:latin typeface="Comic Sans MS" pitchFamily="66" charset="0"/>
              </a:rPr>
              <a:t>Four salivary mRNA biomarkers (SAT, ODZ, IL-8 and IL-1b) and two salivary proteomic biomarkers (</a:t>
            </a:r>
            <a:r>
              <a:rPr lang="en-US" dirty="0" err="1" smtClean="0">
                <a:latin typeface="Comic Sans MS" pitchFamily="66" charset="0"/>
              </a:rPr>
              <a:t>thioredoxin</a:t>
            </a:r>
            <a:r>
              <a:rPr lang="en-US" dirty="0" smtClean="0">
                <a:latin typeface="Comic Sans MS" pitchFamily="66" charset="0"/>
              </a:rPr>
              <a:t> and IL-8) in saliva are detected in this system. </a:t>
            </a:r>
          </a:p>
          <a:p>
            <a:pPr algn="just">
              <a:lnSpc>
                <a:spcPct val="170000"/>
              </a:lnSpc>
            </a:pPr>
            <a:r>
              <a:rPr lang="en-US" dirty="0" smtClean="0">
                <a:latin typeface="Comic Sans MS" pitchFamily="66" charset="0"/>
              </a:rPr>
              <a:t>The OFNASET is actually a screening device for detecting oral cancer.</a:t>
            </a:r>
          </a:p>
          <a:p>
            <a:pPr algn="just">
              <a:lnSpc>
                <a:spcPct val="160000"/>
              </a:lnSpc>
            </a:pPr>
            <a:endParaRPr lang="en-US" dirty="0">
              <a:latin typeface="Comic Sans MS" pitchFamily="66"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mic Sans MS" pitchFamily="66" charset="0"/>
              </a:rPr>
              <a:t>Electronic taste chips:</a:t>
            </a:r>
            <a:r>
              <a:rPr lang="en-US" dirty="0">
                <a:latin typeface="Comic Sans MS" pitchFamily="66" charset="0"/>
              </a:rPr>
              <a:t> </a:t>
            </a:r>
          </a:p>
        </p:txBody>
      </p:sp>
      <p:sp>
        <p:nvSpPr>
          <p:cNvPr id="3" name="Content Placeholder 2"/>
          <p:cNvSpPr>
            <a:spLocks noGrp="1"/>
          </p:cNvSpPr>
          <p:nvPr>
            <p:ph idx="1"/>
          </p:nvPr>
        </p:nvSpPr>
        <p:spPr/>
        <p:txBody>
          <a:bodyPr>
            <a:noAutofit/>
          </a:bodyPr>
          <a:lstStyle/>
          <a:p>
            <a:pPr algn="just">
              <a:lnSpc>
                <a:spcPct val="150000"/>
              </a:lnSpc>
            </a:pPr>
            <a:r>
              <a:rPr lang="en-US" sz="2000" dirty="0">
                <a:latin typeface="Comic Sans MS" pitchFamily="66" charset="0"/>
              </a:rPr>
              <a:t>Researchers at Rice University in Houston, Texas, are developing a lab-on-a-chip system, which will differentiate between healthy and </a:t>
            </a:r>
            <a:r>
              <a:rPr lang="en-US" sz="2000" dirty="0" err="1">
                <a:latin typeface="Comic Sans MS" pitchFamily="66" charset="0"/>
              </a:rPr>
              <a:t>periodontally</a:t>
            </a:r>
            <a:r>
              <a:rPr lang="en-US" sz="2000" dirty="0">
                <a:latin typeface="Comic Sans MS" pitchFamily="66" charset="0"/>
              </a:rPr>
              <a:t> diseased individuals based on the CRP levels. </a:t>
            </a:r>
            <a:endParaRPr lang="en-US" sz="2000" dirty="0" smtClean="0">
              <a:latin typeface="Comic Sans MS" pitchFamily="66" charset="0"/>
            </a:endParaRPr>
          </a:p>
          <a:p>
            <a:pPr algn="just">
              <a:lnSpc>
                <a:spcPct val="150000"/>
              </a:lnSpc>
            </a:pPr>
            <a:r>
              <a:rPr lang="en-US" sz="2000" dirty="0" smtClean="0">
                <a:latin typeface="Comic Sans MS" pitchFamily="66" charset="0"/>
              </a:rPr>
              <a:t>This </a:t>
            </a:r>
            <a:r>
              <a:rPr lang="en-US" sz="2000" dirty="0">
                <a:latin typeface="Comic Sans MS" pitchFamily="66" charset="0"/>
              </a:rPr>
              <a:t>microchip based detection system is used for measuring </a:t>
            </a:r>
            <a:r>
              <a:rPr lang="en-US" sz="2000" dirty="0" err="1">
                <a:latin typeface="Comic Sans MS" pitchFamily="66" charset="0"/>
              </a:rPr>
              <a:t>analytes</a:t>
            </a:r>
            <a:r>
              <a:rPr lang="en-US" sz="2000" dirty="0">
                <a:latin typeface="Comic Sans MS" pitchFamily="66" charset="0"/>
              </a:rPr>
              <a:t> (acids, bases, electrolytes and proteins) in solution phase. This novel system is called an Electronic Taste Chip (ETC). </a:t>
            </a:r>
            <a:endParaRPr lang="en-US" sz="2000" dirty="0" smtClean="0">
              <a:latin typeface="Comic Sans MS" pitchFamily="66"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pPr algn="just">
              <a:lnSpc>
                <a:spcPct val="170000"/>
              </a:lnSpc>
            </a:pPr>
            <a:r>
              <a:rPr lang="en-US" sz="1800" dirty="0" smtClean="0">
                <a:latin typeface="Comic Sans MS" pitchFamily="66" charset="0"/>
              </a:rPr>
              <a:t>On the interior regions of the microspheres, sensor array platform is placed where all the chemical and immunological reactions are performed. </a:t>
            </a:r>
          </a:p>
          <a:p>
            <a:pPr algn="just">
              <a:lnSpc>
                <a:spcPct val="170000"/>
              </a:lnSpc>
            </a:pPr>
            <a:r>
              <a:rPr lang="en-US" sz="1800" dirty="0" smtClean="0">
                <a:latin typeface="Comic Sans MS" pitchFamily="66" charset="0"/>
              </a:rPr>
              <a:t>These microspheres are located on the inverted pyramidal </a:t>
            </a:r>
            <a:r>
              <a:rPr lang="en-US" sz="1800" dirty="0" err="1" smtClean="0">
                <a:latin typeface="Comic Sans MS" pitchFamily="66" charset="0"/>
              </a:rPr>
              <a:t>microchambers</a:t>
            </a:r>
            <a:r>
              <a:rPr lang="en-US" sz="1800" dirty="0" smtClean="0">
                <a:latin typeface="Comic Sans MS" pitchFamily="66" charset="0"/>
              </a:rPr>
              <a:t> of microchip. </a:t>
            </a:r>
          </a:p>
          <a:p>
            <a:pPr algn="just">
              <a:lnSpc>
                <a:spcPct val="170000"/>
              </a:lnSpc>
            </a:pPr>
            <a:r>
              <a:rPr lang="en-US" sz="1800" dirty="0" smtClean="0">
                <a:latin typeface="Comic Sans MS" pitchFamily="66" charset="0"/>
              </a:rPr>
              <a:t>A Charge-Coupled Device (CCD) video chip visualizes and captures the various optical signals generated by the reactions on the microspheres. </a:t>
            </a:r>
          </a:p>
          <a:p>
            <a:pPr algn="just">
              <a:lnSpc>
                <a:spcPct val="170000"/>
              </a:lnSpc>
            </a:pPr>
            <a:r>
              <a:rPr lang="en-US" sz="1800" dirty="0" smtClean="0">
                <a:latin typeface="Comic Sans MS" pitchFamily="66" charset="0"/>
              </a:rPr>
              <a:t>The ETC system has the advantage over the ELISA in having porous beads, which allows greater number of antibody molecules to capture and thus detect, CRP at extremely low concentrations. </a:t>
            </a:r>
          </a:p>
          <a:p>
            <a:pPr algn="just">
              <a:lnSpc>
                <a:spcPct val="170000"/>
              </a:lnSpc>
            </a:pPr>
            <a:r>
              <a:rPr lang="en-US" sz="1800" dirty="0" smtClean="0">
                <a:latin typeface="Comic Sans MS" pitchFamily="66" charset="0"/>
              </a:rPr>
              <a:t>In ELISA, antigen–antibody interactions are generated on a single layer at the bottom of the well.</a:t>
            </a:r>
          </a:p>
          <a:p>
            <a:pPr algn="just">
              <a:lnSpc>
                <a:spcPct val="120000"/>
              </a:lnSpc>
            </a:pPr>
            <a:endParaRPr lang="en-US" sz="11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mic Sans MS" pitchFamily="66" charset="0"/>
              </a:rPr>
              <a:t>OraQuick</a:t>
            </a:r>
            <a:r>
              <a:rPr lang="en-US" b="1" dirty="0">
                <a:latin typeface="Comic Sans MS" pitchFamily="66" charset="0"/>
              </a:rPr>
              <a:t>:</a:t>
            </a:r>
            <a:r>
              <a:rPr lang="en-US" dirty="0">
                <a:latin typeface="Comic Sans MS" pitchFamily="66" charset="0"/>
              </a:rPr>
              <a:t> </a:t>
            </a:r>
          </a:p>
        </p:txBody>
      </p:sp>
      <p:sp>
        <p:nvSpPr>
          <p:cNvPr id="3" name="Content Placeholder 2"/>
          <p:cNvSpPr>
            <a:spLocks noGrp="1"/>
          </p:cNvSpPr>
          <p:nvPr>
            <p:ph idx="1"/>
          </p:nvPr>
        </p:nvSpPr>
        <p:spPr/>
        <p:txBody>
          <a:bodyPr>
            <a:noAutofit/>
          </a:bodyPr>
          <a:lstStyle/>
          <a:p>
            <a:pPr algn="just">
              <a:lnSpc>
                <a:spcPct val="160000"/>
              </a:lnSpc>
            </a:pPr>
            <a:r>
              <a:rPr lang="en-US" sz="2000" dirty="0" smtClean="0">
                <a:latin typeface="Comic Sans MS" pitchFamily="66" charset="0"/>
              </a:rPr>
              <a:t>To expedite screening and accurately diagnose HIV infection, rapid POC HIV tests have been developed which provides results in 20 minutes. </a:t>
            </a:r>
          </a:p>
          <a:p>
            <a:pPr algn="just">
              <a:lnSpc>
                <a:spcPct val="160000"/>
              </a:lnSpc>
            </a:pPr>
            <a:r>
              <a:rPr lang="en-US" sz="2000" dirty="0" smtClean="0">
                <a:latin typeface="Comic Sans MS" pitchFamily="66" charset="0"/>
              </a:rPr>
              <a:t>The fluid to be diagnosed is mixed in a vial with developing solution and the results are displayed on a testing device. </a:t>
            </a:r>
          </a:p>
          <a:p>
            <a:pPr algn="just">
              <a:lnSpc>
                <a:spcPct val="160000"/>
              </a:lnSpc>
            </a:pPr>
            <a:r>
              <a:rPr lang="en-US" sz="2000" dirty="0" smtClean="0">
                <a:latin typeface="Comic Sans MS" pitchFamily="66" charset="0"/>
              </a:rPr>
              <a:t>It is a stick-like device with a fabric swab on one end which is inserted into a tube of testing fluid. </a:t>
            </a:r>
          </a:p>
          <a:p>
            <a:pPr algn="just">
              <a:lnSpc>
                <a:spcPct val="160000"/>
              </a:lnSpc>
            </a:pPr>
            <a:r>
              <a:rPr lang="en-US" sz="2000" dirty="0" err="1" smtClean="0">
                <a:latin typeface="Comic Sans MS" pitchFamily="66" charset="0"/>
              </a:rPr>
              <a:t>OraQuick</a:t>
            </a:r>
            <a:r>
              <a:rPr lang="en-US" sz="2000" dirty="0" smtClean="0">
                <a:latin typeface="Comic Sans MS" pitchFamily="66" charset="0"/>
              </a:rPr>
              <a:t>® is the first FDA-approved oral swab in-home test for HIV-1 and HIV-2.</a:t>
            </a:r>
            <a:endParaRPr lang="en-US" sz="2000" dirty="0">
              <a:latin typeface="Comic Sans MS" pitchFamily="66"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latin typeface="Comic Sans MS" pitchFamily="66" charset="0"/>
              </a:rPr>
              <a:t>Integrated </a:t>
            </a:r>
            <a:r>
              <a:rPr lang="en-US" b="1" dirty="0" err="1">
                <a:latin typeface="Comic Sans MS" pitchFamily="66" charset="0"/>
              </a:rPr>
              <a:t>microfluidic</a:t>
            </a:r>
            <a:r>
              <a:rPr lang="en-US" b="1" dirty="0">
                <a:latin typeface="Comic Sans MS" pitchFamily="66" charset="0"/>
              </a:rPr>
              <a:t> platform for oral diagnostics (IMPOD</a:t>
            </a:r>
            <a:r>
              <a:rPr lang="en-US" b="1" dirty="0" smtClean="0">
                <a:latin typeface="Comic Sans MS" pitchFamily="66" charset="0"/>
              </a:rPr>
              <a:t>):</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Comic Sans MS" pitchFamily="66" charset="0"/>
              </a:rPr>
              <a:t>IMPOD, a POC diagnostic test, helps in the rapid quantification of salivary biomarkers related to oral disease. </a:t>
            </a:r>
            <a:endParaRPr lang="en-US" sz="2000" dirty="0" smtClean="0">
              <a:latin typeface="Comic Sans MS" pitchFamily="66" charset="0"/>
            </a:endParaRPr>
          </a:p>
          <a:p>
            <a:pPr algn="just">
              <a:lnSpc>
                <a:spcPct val="150000"/>
              </a:lnSpc>
            </a:pPr>
            <a:r>
              <a:rPr lang="en-US" sz="2000" dirty="0" smtClean="0">
                <a:latin typeface="Comic Sans MS" pitchFamily="66" charset="0"/>
              </a:rPr>
              <a:t>It </a:t>
            </a:r>
            <a:r>
              <a:rPr lang="en-US" sz="2000" dirty="0">
                <a:latin typeface="Comic Sans MS" pitchFamily="66" charset="0"/>
              </a:rPr>
              <a:t>facilitates hands-free saliva analysis by integrating sample pretreatment with </a:t>
            </a:r>
            <a:r>
              <a:rPr lang="en-US" sz="2000" dirty="0" err="1">
                <a:latin typeface="Comic Sans MS" pitchFamily="66" charset="0"/>
              </a:rPr>
              <a:t>electrophoretic</a:t>
            </a:r>
            <a:r>
              <a:rPr lang="en-US" sz="2000" dirty="0">
                <a:latin typeface="Comic Sans MS" pitchFamily="66" charset="0"/>
              </a:rPr>
              <a:t> immunoassays to quickly measure </a:t>
            </a:r>
            <a:r>
              <a:rPr lang="en-US" sz="2000" dirty="0" err="1">
                <a:latin typeface="Comic Sans MS" pitchFamily="66" charset="0"/>
              </a:rPr>
              <a:t>analyte</a:t>
            </a:r>
            <a:r>
              <a:rPr lang="en-US" sz="2000" dirty="0">
                <a:latin typeface="Comic Sans MS" pitchFamily="66" charset="0"/>
              </a:rPr>
              <a:t> concentrations in minimally pretreated saliva samples. </a:t>
            </a:r>
            <a:endParaRPr lang="en-US" sz="2000" dirty="0" smtClean="0">
              <a:latin typeface="Comic Sans MS" pitchFamily="66"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Comic Sans MS" pitchFamily="66" charset="0"/>
              </a:rPr>
              <a:t>Rapid measurement of levels of the collagen cleaving enzyme MMP-8 in saliva from healthy and </a:t>
            </a:r>
            <a:r>
              <a:rPr lang="en-US" sz="2000" dirty="0" err="1" smtClean="0">
                <a:latin typeface="Comic Sans MS" pitchFamily="66" charset="0"/>
              </a:rPr>
              <a:t>periodontally</a:t>
            </a:r>
            <a:r>
              <a:rPr lang="en-US" sz="2000" dirty="0" smtClean="0">
                <a:latin typeface="Comic Sans MS" pitchFamily="66" charset="0"/>
              </a:rPr>
              <a:t> diseased subjects can be achieved. </a:t>
            </a:r>
          </a:p>
          <a:p>
            <a:pPr algn="just">
              <a:lnSpc>
                <a:spcPct val="150000"/>
              </a:lnSpc>
            </a:pPr>
            <a:r>
              <a:rPr lang="en-US" sz="2000" dirty="0" smtClean="0">
                <a:latin typeface="Comic Sans MS" pitchFamily="66" charset="0"/>
              </a:rPr>
              <a:t>The hand-held IMPOD has been used to rapidly (3–10 minutes) measure the concentrations of MMP-8 and other biomarkers in small amounts (10 ml) of saliva.</a:t>
            </a:r>
          </a:p>
          <a:p>
            <a:pPr algn="just">
              <a:lnSpc>
                <a:spcPct val="150000"/>
              </a:lnSpc>
            </a:pPr>
            <a:endParaRPr lang="en-US" sz="2000" dirty="0">
              <a:latin typeface="Comic Sans MS" pitchFamily="66"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mic Sans MS" pitchFamily="66" charset="0"/>
              </a:rPr>
              <a:t>MICROBIOLOGICAL TEST </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lvl="0" algn="just">
              <a:lnSpc>
                <a:spcPct val="150000"/>
              </a:lnSpc>
              <a:buNone/>
            </a:pPr>
            <a:r>
              <a:rPr lang="en-US" sz="2000" b="1" dirty="0">
                <a:latin typeface="Comic Sans MS" pitchFamily="66" charset="0"/>
              </a:rPr>
              <a:t>My </a:t>
            </a:r>
            <a:r>
              <a:rPr lang="en-US" sz="2000" b="1" dirty="0" err="1">
                <a:latin typeface="Comic Sans MS" pitchFamily="66" charset="0"/>
              </a:rPr>
              <a:t>PerioPath</a:t>
            </a:r>
            <a:r>
              <a:rPr lang="en-US" sz="2000" b="1" dirty="0">
                <a:latin typeface="Comic Sans MS" pitchFamily="66" charset="0"/>
              </a:rPr>
              <a:t>: </a:t>
            </a:r>
            <a:endParaRPr lang="en-US" sz="2000" dirty="0">
              <a:latin typeface="Comic Sans MS" pitchFamily="66" charset="0"/>
            </a:endParaRPr>
          </a:p>
          <a:p>
            <a:pPr algn="just">
              <a:lnSpc>
                <a:spcPct val="150000"/>
              </a:lnSpc>
              <a:buNone/>
            </a:pPr>
            <a:r>
              <a:rPr lang="en-US" sz="2000" dirty="0" smtClean="0">
                <a:latin typeface="Comic Sans MS" pitchFamily="66" charset="0"/>
              </a:rPr>
              <a:t>       My </a:t>
            </a:r>
            <a:r>
              <a:rPr lang="en-US" sz="2000" dirty="0" err="1">
                <a:latin typeface="Comic Sans MS" pitchFamily="66" charset="0"/>
              </a:rPr>
              <a:t>PerioPath</a:t>
            </a:r>
            <a:r>
              <a:rPr lang="en-US" sz="2000" dirty="0">
                <a:latin typeface="Comic Sans MS" pitchFamily="66" charset="0"/>
              </a:rPr>
              <a:t> detects the pathogens causing periodontal disease in saliva samples. This test uses DNA polymerase chain reaction to detect the type and concentration of bacteria present in the salivary sample.</a:t>
            </a:r>
          </a:p>
          <a:p>
            <a:pPr algn="just">
              <a:lnSpc>
                <a:spcPct val="150000"/>
              </a:lnSpc>
              <a:buNone/>
            </a:pPr>
            <a:endParaRPr lang="en-US" sz="2000" dirty="0">
              <a:latin typeface="Comic Sans MS" pitchFamily="66"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smtClean="0">
                <a:latin typeface="Comic Sans MS" pitchFamily="66" charset="0"/>
              </a:rPr>
              <a:t>Omnigene</a:t>
            </a:r>
            <a:r>
              <a:rPr lang="en-US" b="1" dirty="0" smtClean="0">
                <a:latin typeface="Comic Sans MS" pitchFamily="66" charset="0"/>
              </a:rPr>
              <a:t>: </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err="1" smtClean="0">
                <a:latin typeface="Comic Sans MS" pitchFamily="66" charset="0"/>
              </a:rPr>
              <a:t>OmniGene</a:t>
            </a:r>
            <a:r>
              <a:rPr lang="en-US" sz="2000" dirty="0" smtClean="0">
                <a:latin typeface="Comic Sans MS" pitchFamily="66" charset="0"/>
              </a:rPr>
              <a:t> </a:t>
            </a:r>
            <a:r>
              <a:rPr lang="en-US" sz="2000" dirty="0">
                <a:latin typeface="Comic Sans MS" pitchFamily="66" charset="0"/>
              </a:rPr>
              <a:t>Diagnostics, Inc. are species specific DNA probes to identify eight pathogens which are known to cause periodontal disease, (</a:t>
            </a:r>
            <a:r>
              <a:rPr lang="en-US" sz="2000" dirty="0" err="1">
                <a:latin typeface="Comic Sans MS" pitchFamily="66" charset="0"/>
              </a:rPr>
              <a:t>Porphyromonas</a:t>
            </a:r>
            <a:r>
              <a:rPr lang="en-US" sz="2000" dirty="0">
                <a:latin typeface="Comic Sans MS" pitchFamily="66" charset="0"/>
              </a:rPr>
              <a:t> </a:t>
            </a:r>
            <a:r>
              <a:rPr lang="en-US" sz="2000" dirty="0" err="1">
                <a:latin typeface="Comic Sans MS" pitchFamily="66" charset="0"/>
              </a:rPr>
              <a:t>gingivalis</a:t>
            </a:r>
            <a:r>
              <a:rPr lang="en-US" sz="2000" dirty="0">
                <a:latin typeface="Comic Sans MS" pitchFamily="66" charset="0"/>
              </a:rPr>
              <a:t>, </a:t>
            </a:r>
            <a:r>
              <a:rPr lang="en-US" sz="2000" dirty="0" err="1">
                <a:latin typeface="Comic Sans MS" pitchFamily="66" charset="0"/>
              </a:rPr>
              <a:t>Prevotella</a:t>
            </a:r>
            <a:r>
              <a:rPr lang="en-US" sz="2000" dirty="0">
                <a:latin typeface="Comic Sans MS" pitchFamily="66" charset="0"/>
              </a:rPr>
              <a:t> </a:t>
            </a:r>
            <a:r>
              <a:rPr lang="en-US" sz="2000" dirty="0" err="1">
                <a:latin typeface="Comic Sans MS" pitchFamily="66" charset="0"/>
              </a:rPr>
              <a:t>intermedia</a:t>
            </a:r>
            <a:r>
              <a:rPr lang="en-US" sz="2000" dirty="0">
                <a:latin typeface="Comic Sans MS" pitchFamily="66" charset="0"/>
              </a:rPr>
              <a:t>, </a:t>
            </a:r>
            <a:r>
              <a:rPr lang="en-US" sz="2000" dirty="0" err="1">
                <a:latin typeface="Comic Sans MS" pitchFamily="66" charset="0"/>
              </a:rPr>
              <a:t>Aggregatibacter</a:t>
            </a:r>
            <a:r>
              <a:rPr lang="en-US" sz="2000" dirty="0">
                <a:latin typeface="Comic Sans MS" pitchFamily="66" charset="0"/>
              </a:rPr>
              <a:t> </a:t>
            </a:r>
            <a:r>
              <a:rPr lang="en-US" sz="2000" dirty="0" err="1">
                <a:latin typeface="Comic Sans MS" pitchFamily="66" charset="0"/>
              </a:rPr>
              <a:t>actinomycetem-comitans</a:t>
            </a:r>
            <a:r>
              <a:rPr lang="en-US" sz="2000" dirty="0">
                <a:latin typeface="Comic Sans MS" pitchFamily="66" charset="0"/>
              </a:rPr>
              <a:t>, </a:t>
            </a:r>
            <a:r>
              <a:rPr lang="en-US" sz="2000" dirty="0" err="1">
                <a:latin typeface="Comic Sans MS" pitchFamily="66" charset="0"/>
              </a:rPr>
              <a:t>Fusobacterium</a:t>
            </a:r>
            <a:r>
              <a:rPr lang="en-US" sz="2000" dirty="0">
                <a:latin typeface="Comic Sans MS" pitchFamily="66" charset="0"/>
              </a:rPr>
              <a:t> </a:t>
            </a:r>
            <a:r>
              <a:rPr lang="en-US" sz="2000" dirty="0" err="1">
                <a:latin typeface="Comic Sans MS" pitchFamily="66" charset="0"/>
              </a:rPr>
              <a:t>nucleatum</a:t>
            </a:r>
            <a:r>
              <a:rPr lang="en-US" sz="2000" dirty="0">
                <a:latin typeface="Comic Sans MS" pitchFamily="66" charset="0"/>
              </a:rPr>
              <a:t>, </a:t>
            </a:r>
            <a:r>
              <a:rPr lang="en-US" sz="2000" dirty="0" err="1">
                <a:latin typeface="Comic Sans MS" pitchFamily="66" charset="0"/>
              </a:rPr>
              <a:t>Eikenella</a:t>
            </a:r>
            <a:r>
              <a:rPr lang="en-US" sz="2000" dirty="0">
                <a:latin typeface="Comic Sans MS" pitchFamily="66" charset="0"/>
              </a:rPr>
              <a:t> </a:t>
            </a:r>
            <a:r>
              <a:rPr lang="en-US" sz="2000" dirty="0" err="1">
                <a:latin typeface="Comic Sans MS" pitchFamily="66" charset="0"/>
              </a:rPr>
              <a:t>corrodens</a:t>
            </a:r>
            <a:r>
              <a:rPr lang="en-US" sz="2000" dirty="0">
                <a:latin typeface="Comic Sans MS" pitchFamily="66" charset="0"/>
              </a:rPr>
              <a:t>, Campylobacter rectus, </a:t>
            </a:r>
            <a:r>
              <a:rPr lang="en-US" sz="2000" dirty="0" err="1">
                <a:latin typeface="Comic Sans MS" pitchFamily="66" charset="0"/>
              </a:rPr>
              <a:t>Bacteroides</a:t>
            </a:r>
            <a:r>
              <a:rPr lang="en-US" sz="2000" dirty="0">
                <a:latin typeface="Comic Sans MS" pitchFamily="66" charset="0"/>
              </a:rPr>
              <a:t> </a:t>
            </a:r>
            <a:r>
              <a:rPr lang="en-US" sz="2000" dirty="0" err="1">
                <a:latin typeface="Comic Sans MS" pitchFamily="66" charset="0"/>
              </a:rPr>
              <a:t>forsythus</a:t>
            </a:r>
            <a:r>
              <a:rPr lang="en-US" sz="2000" dirty="0">
                <a:latin typeface="Comic Sans MS" pitchFamily="66" charset="0"/>
              </a:rPr>
              <a:t> and </a:t>
            </a:r>
            <a:r>
              <a:rPr lang="en-US" sz="2000" dirty="0" err="1">
                <a:latin typeface="Comic Sans MS" pitchFamily="66" charset="0"/>
              </a:rPr>
              <a:t>Treponema</a:t>
            </a:r>
            <a:r>
              <a:rPr lang="en-US" sz="2000" dirty="0">
                <a:latin typeface="Comic Sans MS" pitchFamily="66" charset="0"/>
              </a:rPr>
              <a:t> </a:t>
            </a:r>
            <a:r>
              <a:rPr lang="en-US" sz="2000" dirty="0" err="1">
                <a:latin typeface="Comic Sans MS" pitchFamily="66" charset="0"/>
              </a:rPr>
              <a:t>denticola</a:t>
            </a:r>
            <a:r>
              <a:rPr lang="en-US" sz="2000" dirty="0">
                <a:latin typeface="Comic Sans MS" pitchFamily="66" charset="0"/>
              </a:rPr>
              <a:t>). </a:t>
            </a:r>
            <a:endParaRPr lang="en-US" sz="2000" dirty="0" smtClean="0">
              <a:latin typeface="Comic Sans M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lnSpc>
                <a:spcPct val="160000"/>
              </a:lnSpc>
            </a:pPr>
            <a:r>
              <a:rPr lang="en-IN" sz="2000" dirty="0" smtClean="0">
                <a:latin typeface="Comic Sans MS" pitchFamily="66" charset="0"/>
              </a:rPr>
              <a:t>Biological media for detecting periodontal disease – </a:t>
            </a:r>
          </a:p>
          <a:p>
            <a:pPr lvl="1" algn="just">
              <a:lnSpc>
                <a:spcPct val="160000"/>
              </a:lnSpc>
              <a:buFont typeface="Wingdings" pitchFamily="2" charset="2"/>
              <a:buChar char="Ø"/>
            </a:pPr>
            <a:r>
              <a:rPr lang="en-IN" sz="1800" dirty="0" smtClean="0">
                <a:latin typeface="Comic Sans MS" pitchFamily="66" charset="0"/>
              </a:rPr>
              <a:t>Gingival </a:t>
            </a:r>
            <a:r>
              <a:rPr lang="en-IN" sz="1800" dirty="0" err="1" smtClean="0">
                <a:latin typeface="Comic Sans MS" pitchFamily="66" charset="0"/>
              </a:rPr>
              <a:t>crevicular</a:t>
            </a:r>
            <a:r>
              <a:rPr lang="en-IN" sz="1800" dirty="0" smtClean="0">
                <a:latin typeface="Comic Sans MS" pitchFamily="66" charset="0"/>
              </a:rPr>
              <a:t> fluid</a:t>
            </a:r>
          </a:p>
          <a:p>
            <a:pPr lvl="1" algn="just">
              <a:lnSpc>
                <a:spcPct val="160000"/>
              </a:lnSpc>
              <a:buFont typeface="Wingdings" pitchFamily="2" charset="2"/>
              <a:buChar char="Ø"/>
            </a:pPr>
            <a:r>
              <a:rPr lang="en-IN" sz="1800" dirty="0" smtClean="0">
                <a:latin typeface="Comic Sans MS" pitchFamily="66" charset="0"/>
              </a:rPr>
              <a:t>Saliva</a:t>
            </a:r>
          </a:p>
          <a:p>
            <a:pPr lvl="1" algn="just">
              <a:lnSpc>
                <a:spcPct val="160000"/>
              </a:lnSpc>
              <a:buFont typeface="Wingdings" pitchFamily="2" charset="2"/>
              <a:buChar char="Ø"/>
            </a:pPr>
            <a:r>
              <a:rPr lang="en-IN" sz="1800" dirty="0" smtClean="0">
                <a:latin typeface="Comic Sans MS" pitchFamily="66" charset="0"/>
              </a:rPr>
              <a:t>Serum</a:t>
            </a:r>
          </a:p>
          <a:p>
            <a:pPr lvl="1" algn="just">
              <a:lnSpc>
                <a:spcPct val="160000"/>
              </a:lnSpc>
              <a:buFont typeface="Wingdings" pitchFamily="2" charset="2"/>
              <a:buChar char="Ø"/>
            </a:pPr>
            <a:r>
              <a:rPr lang="en-IN" sz="1800" dirty="0" smtClean="0">
                <a:latin typeface="Comic Sans MS" pitchFamily="66" charset="0"/>
              </a:rPr>
              <a:t>Tissue biopsies</a:t>
            </a:r>
          </a:p>
          <a:p>
            <a:pPr lvl="1" algn="just">
              <a:lnSpc>
                <a:spcPct val="160000"/>
              </a:lnSpc>
              <a:buFont typeface="Wingdings" pitchFamily="2" charset="2"/>
              <a:buChar char="Ø"/>
            </a:pPr>
            <a:r>
              <a:rPr lang="en-IN" sz="1800" dirty="0" smtClean="0">
                <a:latin typeface="Comic Sans MS" pitchFamily="66" charset="0"/>
              </a:rPr>
              <a:t>Sub-gingival plaque</a:t>
            </a:r>
          </a:p>
          <a:p>
            <a:pPr algn="just">
              <a:lnSpc>
                <a:spcPct val="160000"/>
              </a:lnSpc>
            </a:pPr>
            <a:r>
              <a:rPr lang="en-IN" sz="2000" dirty="0" smtClean="0">
                <a:latin typeface="Comic Sans MS" pitchFamily="66" charset="0"/>
              </a:rPr>
              <a:t>They are promising due to their ease of collection &amp; consist of both locally synthesized &amp; systemically derived molecules.</a:t>
            </a:r>
            <a:endParaRPr lang="en-US" sz="2000" dirty="0">
              <a:latin typeface="Comic Sans MS" pitchFamily="66"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60000"/>
              </a:lnSpc>
            </a:pPr>
            <a:r>
              <a:rPr lang="en-US" sz="2000" dirty="0" smtClean="0">
                <a:latin typeface="Comic Sans MS" pitchFamily="66" charset="0"/>
              </a:rPr>
              <a:t>The advantage of using these test kits is that the results are available in short period of time and can be mailed or faxed to the clinician. </a:t>
            </a:r>
          </a:p>
          <a:p>
            <a:pPr algn="just">
              <a:lnSpc>
                <a:spcPct val="160000"/>
              </a:lnSpc>
            </a:pPr>
            <a:r>
              <a:rPr lang="en-US" sz="2000" dirty="0" smtClean="0">
                <a:latin typeface="Comic Sans MS" pitchFamily="66" charset="0"/>
              </a:rPr>
              <a:t>This is a microbiological test which detects </a:t>
            </a:r>
            <a:r>
              <a:rPr lang="en-US" sz="2000" dirty="0" err="1" smtClean="0">
                <a:latin typeface="Comic Sans MS" pitchFamily="66" charset="0"/>
              </a:rPr>
              <a:t>microrganisms</a:t>
            </a:r>
            <a:r>
              <a:rPr lang="en-US" sz="2000" dirty="0" smtClean="0">
                <a:latin typeface="Comic Sans MS" pitchFamily="66" charset="0"/>
              </a:rPr>
              <a:t> causing </a:t>
            </a:r>
            <a:r>
              <a:rPr lang="en-US" sz="2000" dirty="0" err="1" smtClean="0">
                <a:latin typeface="Comic Sans MS" pitchFamily="66" charset="0"/>
              </a:rPr>
              <a:t>periodontitis</a:t>
            </a:r>
            <a:r>
              <a:rPr lang="en-US" sz="2000" dirty="0" smtClean="0">
                <a:latin typeface="Comic Sans MS" pitchFamily="66" charset="0"/>
              </a:rPr>
              <a:t> like A. </a:t>
            </a:r>
            <a:r>
              <a:rPr lang="en-US" sz="2000" dirty="0" err="1" smtClean="0">
                <a:latin typeface="Comic Sans MS" pitchFamily="66" charset="0"/>
              </a:rPr>
              <a:t>actinomycetemcomitans</a:t>
            </a:r>
            <a:r>
              <a:rPr lang="en-US" sz="2000" dirty="0" smtClean="0">
                <a:latin typeface="Comic Sans MS" pitchFamily="66" charset="0"/>
              </a:rPr>
              <a:t>, P. </a:t>
            </a:r>
            <a:r>
              <a:rPr lang="en-US" sz="2000" dirty="0" err="1" smtClean="0">
                <a:latin typeface="Comic Sans MS" pitchFamily="66" charset="0"/>
              </a:rPr>
              <a:t>gingivalis</a:t>
            </a:r>
            <a:r>
              <a:rPr lang="en-US" sz="2000" dirty="0" smtClean="0">
                <a:latin typeface="Comic Sans MS" pitchFamily="66" charset="0"/>
              </a:rPr>
              <a:t>, T. forsythia and T. </a:t>
            </a:r>
            <a:r>
              <a:rPr lang="en-US" sz="2000" dirty="0" err="1" smtClean="0">
                <a:latin typeface="Comic Sans MS" pitchFamily="66" charset="0"/>
              </a:rPr>
              <a:t>denticola</a:t>
            </a:r>
            <a:r>
              <a:rPr lang="en-US" sz="2000" dirty="0" smtClean="0">
                <a:latin typeface="Comic Sans MS" pitchFamily="66" charset="0"/>
              </a:rPr>
              <a:t> using RNA probes in the sample collected.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685800" y="457200"/>
            <a:ext cx="8001000" cy="56388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mic Sans MS" pitchFamily="66" charset="0"/>
              </a:rPr>
              <a:t>GENETIC </a:t>
            </a:r>
            <a:r>
              <a:rPr lang="en-US" b="1" dirty="0" smtClean="0">
                <a:latin typeface="Comic Sans MS" pitchFamily="66" charset="0"/>
              </a:rPr>
              <a:t>TEST</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lvl="0" algn="just">
              <a:lnSpc>
                <a:spcPct val="170000"/>
              </a:lnSpc>
              <a:buNone/>
            </a:pPr>
            <a:r>
              <a:rPr lang="en-US" sz="2000" b="1" dirty="0" err="1">
                <a:latin typeface="Comic Sans MS" pitchFamily="66" charset="0"/>
              </a:rPr>
              <a:t>MyperioID</a:t>
            </a:r>
            <a:r>
              <a:rPr lang="en-US" sz="2000" b="1" dirty="0">
                <a:latin typeface="Comic Sans MS" pitchFamily="66" charset="0"/>
              </a:rPr>
              <a:t>: </a:t>
            </a:r>
            <a:endParaRPr lang="en-US" sz="2000" dirty="0">
              <a:latin typeface="Comic Sans MS" pitchFamily="66" charset="0"/>
            </a:endParaRPr>
          </a:p>
          <a:p>
            <a:pPr algn="just">
              <a:lnSpc>
                <a:spcPct val="170000"/>
              </a:lnSpc>
              <a:buNone/>
            </a:pPr>
            <a:r>
              <a:rPr lang="en-US" sz="2000" dirty="0" smtClean="0">
                <a:latin typeface="Comic Sans MS" pitchFamily="66" charset="0"/>
              </a:rPr>
              <a:t>     </a:t>
            </a:r>
            <a:r>
              <a:rPr lang="en-US" sz="2000" dirty="0" err="1" smtClean="0">
                <a:latin typeface="Comic Sans MS" pitchFamily="66" charset="0"/>
              </a:rPr>
              <a:t>MyPerioID</a:t>
            </a:r>
            <a:r>
              <a:rPr lang="en-US" sz="2000" dirty="0" smtClean="0">
                <a:latin typeface="Comic Sans MS" pitchFamily="66" charset="0"/>
              </a:rPr>
              <a:t> </a:t>
            </a:r>
            <a:r>
              <a:rPr lang="en-US" sz="2000" dirty="0">
                <a:latin typeface="Comic Sans MS" pitchFamily="66" charset="0"/>
              </a:rPr>
              <a:t>identifies the genetic susceptibility of the patient to periodontal diseases by using salivary samples which are shipped to the laboratory for the results. These test plays role in evaluating the patients which are at higher risk of periodontal destruction.</a:t>
            </a:r>
          </a:p>
          <a:p>
            <a:pPr algn="just">
              <a:lnSpc>
                <a:spcPct val="170000"/>
              </a:lnSpc>
              <a:buNone/>
            </a:pPr>
            <a:endParaRPr lang="en-US" sz="2000" dirty="0">
              <a:latin typeface="Comic Sans MS" pitchFamily="66"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omic Sans MS" pitchFamily="66" charset="0"/>
              </a:rPr>
              <a:t>USE OF GCF IN POINT OF CARE DIAGNOSTICS</a:t>
            </a:r>
            <a:r>
              <a:rPr lang="en-US" b="1" dirty="0" smtClean="0">
                <a:latin typeface="Comic Sans MS" pitchFamily="66" charset="0"/>
              </a:rPr>
              <a:t>:</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70000"/>
              </a:lnSpc>
            </a:pPr>
            <a:r>
              <a:rPr lang="en-US" sz="2000" dirty="0">
                <a:latin typeface="Comic Sans MS" pitchFamily="66" charset="0"/>
              </a:rPr>
              <a:t>GCF can be frequently used for biomarkers as it easily obtained from the oral cavity. </a:t>
            </a:r>
            <a:endParaRPr lang="en-US" sz="2000" dirty="0" smtClean="0">
              <a:latin typeface="Comic Sans MS" pitchFamily="66" charset="0"/>
            </a:endParaRPr>
          </a:p>
          <a:p>
            <a:pPr algn="just">
              <a:lnSpc>
                <a:spcPct val="170000"/>
              </a:lnSpc>
            </a:pPr>
            <a:r>
              <a:rPr lang="en-US" sz="2000" dirty="0" err="1" smtClean="0">
                <a:latin typeface="Comic Sans MS" pitchFamily="66" charset="0"/>
              </a:rPr>
              <a:t>Chapple</a:t>
            </a:r>
            <a:r>
              <a:rPr lang="en-US" sz="2000" dirty="0" smtClean="0">
                <a:latin typeface="Comic Sans MS" pitchFamily="66" charset="0"/>
              </a:rPr>
              <a:t> </a:t>
            </a:r>
            <a:r>
              <a:rPr lang="en-US" sz="2000" dirty="0">
                <a:latin typeface="Comic Sans MS" pitchFamily="66" charset="0"/>
              </a:rPr>
              <a:t>I stated the advantages of using GCF: "The biomarkers found in GCF indicate the presence or absence of periodontal pathogens, gingival and periodontal inflammation, the host inflammatory-immune response to specific pathogenic species and host tissue destruction". </a:t>
            </a:r>
            <a:endParaRPr lang="en-US" sz="2000" dirty="0" smtClean="0">
              <a:latin typeface="Comic Sans MS" pitchFamily="66"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lnSpc>
                <a:spcPct val="170000"/>
              </a:lnSpc>
            </a:pPr>
            <a:r>
              <a:rPr lang="en-US" sz="2000" dirty="0" smtClean="0">
                <a:latin typeface="Comic Sans MS" pitchFamily="66" charset="0"/>
              </a:rPr>
              <a:t>The disadvantages of using GCF are that it requires multiple samples of individual tooth sites and extensive laboratory processing, thereby making it expensive and time consuming.</a:t>
            </a:r>
          </a:p>
          <a:p>
            <a:pPr algn="just">
              <a:lnSpc>
                <a:spcPct val="170000"/>
              </a:lnSpc>
            </a:pPr>
            <a:r>
              <a:rPr lang="en-US" sz="2000" dirty="0">
                <a:latin typeface="Comic Sans MS" pitchFamily="66" charset="0"/>
              </a:rPr>
              <a:t>Although, GCF has several diagnostic advantages because of the appearance of inflammatory mediators and tissue-destructive molecules in it, the procedure of collection and analysis makes it difficult to be used as a </a:t>
            </a:r>
            <a:r>
              <a:rPr lang="en-US" sz="2000" dirty="0" err="1">
                <a:latin typeface="Comic Sans MS" pitchFamily="66" charset="0"/>
              </a:rPr>
              <a:t>chairside</a:t>
            </a:r>
            <a:r>
              <a:rPr lang="en-US" sz="2000" dirty="0">
                <a:latin typeface="Comic Sans MS" pitchFamily="66" charset="0"/>
              </a:rPr>
              <a:t> diagnostic medium. </a:t>
            </a:r>
            <a:endParaRPr lang="en-US" sz="2000" dirty="0" smtClean="0">
              <a:latin typeface="Comic Sans MS" pitchFamily="66"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lnSpc>
                <a:spcPct val="150000"/>
              </a:lnSpc>
            </a:pPr>
            <a:r>
              <a:rPr lang="en-US" sz="2000" dirty="0" smtClean="0">
                <a:latin typeface="Comic Sans MS" pitchFamily="66" charset="0"/>
              </a:rPr>
              <a:t>GCF collection is laborious and technically demanding requiring special equipment for calibrating and measuring fluid volumes. </a:t>
            </a:r>
          </a:p>
          <a:p>
            <a:pPr algn="just">
              <a:lnSpc>
                <a:spcPct val="150000"/>
              </a:lnSpc>
            </a:pPr>
            <a:r>
              <a:rPr lang="en-US" sz="2000" dirty="0" smtClean="0">
                <a:latin typeface="Comic Sans MS" pitchFamily="66" charset="0"/>
              </a:rPr>
              <a:t>There is also a possibility of GCF being contaminated with blood, saliva, or plaque.</a:t>
            </a:r>
          </a:p>
          <a:p>
            <a:endParaRPr lang="en-US" sz="2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mic Sans MS" pitchFamily="66" charset="0"/>
              </a:rPr>
              <a:t>Biochemical Test </a:t>
            </a:r>
          </a:p>
        </p:txBody>
      </p:sp>
      <p:sp>
        <p:nvSpPr>
          <p:cNvPr id="3" name="Content Placeholder 2"/>
          <p:cNvSpPr>
            <a:spLocks noGrp="1"/>
          </p:cNvSpPr>
          <p:nvPr>
            <p:ph idx="1"/>
          </p:nvPr>
        </p:nvSpPr>
        <p:spPr>
          <a:xfrm>
            <a:off x="457200" y="1371600"/>
            <a:ext cx="8229600" cy="4754563"/>
          </a:xfrm>
        </p:spPr>
        <p:txBody>
          <a:bodyPr>
            <a:noAutofit/>
          </a:bodyPr>
          <a:lstStyle/>
          <a:p>
            <a:pPr algn="just">
              <a:lnSpc>
                <a:spcPct val="170000"/>
              </a:lnSpc>
              <a:buNone/>
            </a:pPr>
            <a:r>
              <a:rPr lang="en-US" sz="2000" dirty="0">
                <a:latin typeface="Comic Sans MS" pitchFamily="66" charset="0"/>
              </a:rPr>
              <a:t> </a:t>
            </a:r>
            <a:r>
              <a:rPr lang="en-US" sz="2000" dirty="0" err="1">
                <a:latin typeface="Comic Sans MS" pitchFamily="66" charset="0"/>
              </a:rPr>
              <a:t>Periogard</a:t>
            </a:r>
            <a:r>
              <a:rPr lang="en-US" sz="2000" dirty="0">
                <a:latin typeface="Comic Sans MS" pitchFamily="66" charset="0"/>
              </a:rPr>
              <a:t>: </a:t>
            </a:r>
            <a:endParaRPr lang="en-US" sz="2000" dirty="0" smtClean="0">
              <a:latin typeface="Comic Sans MS" pitchFamily="66" charset="0"/>
            </a:endParaRPr>
          </a:p>
          <a:p>
            <a:pPr algn="just">
              <a:lnSpc>
                <a:spcPct val="170000"/>
              </a:lnSpc>
            </a:pPr>
            <a:r>
              <a:rPr lang="en-US" sz="2000" dirty="0" smtClean="0">
                <a:latin typeface="Comic Sans MS" pitchFamily="66" charset="0"/>
              </a:rPr>
              <a:t> </a:t>
            </a:r>
            <a:r>
              <a:rPr lang="en-US" sz="2000" dirty="0" err="1" smtClean="0">
                <a:latin typeface="Comic Sans MS" pitchFamily="66" charset="0"/>
              </a:rPr>
              <a:t>Aspartate</a:t>
            </a:r>
            <a:r>
              <a:rPr lang="en-US" sz="2000" dirty="0" smtClean="0">
                <a:latin typeface="Comic Sans MS" pitchFamily="66" charset="0"/>
              </a:rPr>
              <a:t> </a:t>
            </a:r>
            <a:r>
              <a:rPr lang="en-US" sz="2000" dirty="0" err="1">
                <a:latin typeface="Comic Sans MS" pitchFamily="66" charset="0"/>
              </a:rPr>
              <a:t>aminotransferase</a:t>
            </a:r>
            <a:r>
              <a:rPr lang="en-US" sz="2000" dirty="0">
                <a:latin typeface="Comic Sans MS" pitchFamily="66" charset="0"/>
              </a:rPr>
              <a:t> (AST) which is released on cell death is the main enzyme that is detected by </a:t>
            </a:r>
            <a:r>
              <a:rPr lang="en-US" sz="2000" dirty="0" err="1" smtClean="0">
                <a:latin typeface="Comic Sans MS" pitchFamily="66" charset="0"/>
              </a:rPr>
              <a:t>PerioGard</a:t>
            </a:r>
            <a:r>
              <a:rPr lang="en-US" sz="2000" dirty="0" smtClean="0">
                <a:latin typeface="Comic Sans MS" pitchFamily="66" charset="0"/>
              </a:rPr>
              <a:t>. </a:t>
            </a:r>
          </a:p>
          <a:p>
            <a:pPr algn="just">
              <a:lnSpc>
                <a:spcPct val="170000"/>
              </a:lnSpc>
            </a:pPr>
            <a:r>
              <a:rPr lang="en-US" sz="2000" dirty="0" smtClean="0">
                <a:latin typeface="Comic Sans MS" pitchFamily="66" charset="0"/>
              </a:rPr>
              <a:t>In </a:t>
            </a:r>
            <a:r>
              <a:rPr lang="en-US" sz="2000" dirty="0">
                <a:latin typeface="Comic Sans MS" pitchFamily="66" charset="0"/>
              </a:rPr>
              <a:t>periodontal diseases due to cell death there is elevated AST levels which act as a positive marker in active </a:t>
            </a:r>
            <a:r>
              <a:rPr lang="en-US" sz="2000" dirty="0" smtClean="0">
                <a:latin typeface="Comic Sans MS" pitchFamily="66" charset="0"/>
              </a:rPr>
              <a:t>locations. </a:t>
            </a:r>
          </a:p>
          <a:p>
            <a:pPr algn="just">
              <a:lnSpc>
                <a:spcPct val="170000"/>
              </a:lnSpc>
            </a:pPr>
            <a:r>
              <a:rPr lang="en-US" sz="2000" dirty="0" smtClean="0">
                <a:latin typeface="Comic Sans MS" pitchFamily="66" charset="0"/>
              </a:rPr>
              <a:t>The </a:t>
            </a:r>
            <a:r>
              <a:rPr lang="en-US" sz="2000" dirty="0">
                <a:latin typeface="Comic Sans MS" pitchFamily="66" charset="0"/>
              </a:rPr>
              <a:t>test contains two wells for each for tooth and the </a:t>
            </a:r>
            <a:r>
              <a:rPr lang="en-US" sz="2000" dirty="0" smtClean="0">
                <a:latin typeface="Comic Sans MS" pitchFamily="66" charset="0"/>
              </a:rPr>
              <a:t>chemicals. </a:t>
            </a:r>
          </a:p>
          <a:p>
            <a:pPr algn="just">
              <a:lnSpc>
                <a:spcPct val="170000"/>
              </a:lnSpc>
            </a:pPr>
            <a:r>
              <a:rPr lang="en-US" sz="2000" dirty="0" smtClean="0">
                <a:latin typeface="Comic Sans MS" pitchFamily="66" charset="0"/>
              </a:rPr>
              <a:t>But </a:t>
            </a:r>
            <a:r>
              <a:rPr lang="en-US" sz="2000" dirty="0">
                <a:latin typeface="Comic Sans MS" pitchFamily="66" charset="0"/>
              </a:rPr>
              <a:t>in practice, </a:t>
            </a:r>
            <a:r>
              <a:rPr lang="en-US" sz="2000" dirty="0" err="1">
                <a:latin typeface="Comic Sans MS" pitchFamily="66" charset="0"/>
              </a:rPr>
              <a:t>PerioGard</a:t>
            </a:r>
            <a:r>
              <a:rPr lang="en-US" sz="2000" dirty="0">
                <a:latin typeface="Comic Sans MS" pitchFamily="66" charset="0"/>
              </a:rPr>
              <a:t> assay is a relatively complex process which involves numerous steps and has difficulty in color measurement. </a:t>
            </a:r>
            <a:endParaRPr lang="en-US" sz="2000" dirty="0" smtClean="0">
              <a:latin typeface="Comic Sans MS" pitchFamily="66" charset="0"/>
            </a:endParaRPr>
          </a:p>
          <a:p>
            <a:pPr algn="just">
              <a:lnSpc>
                <a:spcPct val="170000"/>
              </a:lnSpc>
              <a:buNone/>
            </a:pPr>
            <a:endParaRPr lang="en-US" sz="2000" dirty="0">
              <a:latin typeface="Comic Sans MS" pitchFamily="66"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457200" y="1524000"/>
            <a:ext cx="8305800" cy="449580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Pocket watch: </a:t>
            </a:r>
            <a:endParaRPr lang="en-US" dirty="0"/>
          </a:p>
        </p:txBody>
      </p:sp>
      <p:sp>
        <p:nvSpPr>
          <p:cNvPr id="3" name="Content Placeholder 2"/>
          <p:cNvSpPr>
            <a:spLocks noGrp="1"/>
          </p:cNvSpPr>
          <p:nvPr>
            <p:ph idx="1"/>
          </p:nvPr>
        </p:nvSpPr>
        <p:spPr/>
        <p:txBody>
          <a:bodyPr>
            <a:normAutofit fontScale="55000" lnSpcReduction="20000"/>
          </a:bodyPr>
          <a:lstStyle/>
          <a:p>
            <a:pPr algn="just">
              <a:lnSpc>
                <a:spcPct val="170000"/>
              </a:lnSpc>
            </a:pPr>
            <a:r>
              <a:rPr lang="en-US" dirty="0" smtClean="0">
                <a:latin typeface="Comic Sans MS" pitchFamily="66" charset="0"/>
              </a:rPr>
              <a:t>The Pocket watch is a </a:t>
            </a:r>
            <a:r>
              <a:rPr lang="en-US" dirty="0" err="1" smtClean="0">
                <a:latin typeface="Comic Sans MS" pitchFamily="66" charset="0"/>
              </a:rPr>
              <a:t>chairside</a:t>
            </a:r>
            <a:r>
              <a:rPr lang="en-US" dirty="0" smtClean="0">
                <a:latin typeface="Comic Sans MS" pitchFamily="66" charset="0"/>
              </a:rPr>
              <a:t> test for analyzing AST levels. </a:t>
            </a:r>
          </a:p>
          <a:p>
            <a:pPr algn="just">
              <a:lnSpc>
                <a:spcPct val="170000"/>
              </a:lnSpc>
            </a:pPr>
            <a:r>
              <a:rPr lang="en-US" dirty="0" smtClean="0">
                <a:latin typeface="Comic Sans MS" pitchFamily="66" charset="0"/>
              </a:rPr>
              <a:t>Principle: AST acts as catalyst in the exchange of an amino group of </a:t>
            </a:r>
            <a:r>
              <a:rPr lang="en-US" dirty="0" err="1" smtClean="0">
                <a:latin typeface="Comic Sans MS" pitchFamily="66" charset="0"/>
              </a:rPr>
              <a:t>cysteine</a:t>
            </a:r>
            <a:r>
              <a:rPr lang="en-US" dirty="0" smtClean="0">
                <a:latin typeface="Comic Sans MS" pitchFamily="66" charset="0"/>
              </a:rPr>
              <a:t> sulfuric acid by α- </a:t>
            </a:r>
            <a:r>
              <a:rPr lang="en-US" dirty="0" err="1" smtClean="0">
                <a:latin typeface="Comic Sans MS" pitchFamily="66" charset="0"/>
              </a:rPr>
              <a:t>keto</a:t>
            </a:r>
            <a:r>
              <a:rPr lang="en-US" dirty="0" smtClean="0">
                <a:latin typeface="Comic Sans MS" pitchFamily="66" charset="0"/>
              </a:rPr>
              <a:t>- </a:t>
            </a:r>
            <a:r>
              <a:rPr lang="en-US" dirty="0" err="1" smtClean="0">
                <a:latin typeface="Comic Sans MS" pitchFamily="66" charset="0"/>
              </a:rPr>
              <a:t>gluteric</a:t>
            </a:r>
            <a:r>
              <a:rPr lang="en-US" dirty="0" smtClean="0">
                <a:latin typeface="Comic Sans MS" pitchFamily="66" charset="0"/>
              </a:rPr>
              <a:t> acid to produce β-</a:t>
            </a:r>
            <a:r>
              <a:rPr lang="en-US" dirty="0" err="1" smtClean="0">
                <a:latin typeface="Comic Sans MS" pitchFamily="66" charset="0"/>
              </a:rPr>
              <a:t>sulfinyl</a:t>
            </a:r>
            <a:r>
              <a:rPr lang="en-US" dirty="0" smtClean="0">
                <a:latin typeface="Comic Sans MS" pitchFamily="66" charset="0"/>
              </a:rPr>
              <a:t> </a:t>
            </a:r>
            <a:r>
              <a:rPr lang="en-US" dirty="0" err="1" smtClean="0">
                <a:latin typeface="Comic Sans MS" pitchFamily="66" charset="0"/>
              </a:rPr>
              <a:t>pyruvate</a:t>
            </a:r>
            <a:r>
              <a:rPr lang="en-US" dirty="0" smtClean="0">
                <a:latin typeface="Comic Sans MS" pitchFamily="66" charset="0"/>
              </a:rPr>
              <a:t> in the presence of </a:t>
            </a:r>
            <a:r>
              <a:rPr lang="en-US" dirty="0" err="1" smtClean="0">
                <a:latin typeface="Comic Sans MS" pitchFamily="66" charset="0"/>
              </a:rPr>
              <a:t>pyridoxal</a:t>
            </a:r>
            <a:r>
              <a:rPr lang="en-US" dirty="0" smtClean="0">
                <a:latin typeface="Comic Sans MS" pitchFamily="66" charset="0"/>
              </a:rPr>
              <a:t> phosphate. Inorganic </a:t>
            </a:r>
            <a:r>
              <a:rPr lang="en-US" dirty="0" err="1" smtClean="0">
                <a:latin typeface="Comic Sans MS" pitchFamily="66" charset="0"/>
              </a:rPr>
              <a:t>sulphite</a:t>
            </a:r>
            <a:r>
              <a:rPr lang="en-US" dirty="0" smtClean="0">
                <a:latin typeface="Comic Sans MS" pitchFamily="66" charset="0"/>
              </a:rPr>
              <a:t> is released by the spontaneous decomposition of glutamate β-</a:t>
            </a:r>
            <a:r>
              <a:rPr lang="en-US" dirty="0" err="1" smtClean="0">
                <a:latin typeface="Comic Sans MS" pitchFamily="66" charset="0"/>
              </a:rPr>
              <a:t>sulfinyl</a:t>
            </a:r>
            <a:r>
              <a:rPr lang="en-US" dirty="0" smtClean="0">
                <a:latin typeface="Comic Sans MS" pitchFamily="66" charset="0"/>
              </a:rPr>
              <a:t> </a:t>
            </a:r>
            <a:r>
              <a:rPr lang="en-US" dirty="0" err="1" smtClean="0">
                <a:latin typeface="Comic Sans MS" pitchFamily="66" charset="0"/>
              </a:rPr>
              <a:t>pyruvate</a:t>
            </a:r>
            <a:r>
              <a:rPr lang="en-US" dirty="0" smtClean="0">
                <a:latin typeface="Comic Sans MS" pitchFamily="66" charset="0"/>
              </a:rPr>
              <a:t>. The sulfite ion thus produced reacts with Malachite Green (MG), which converts a green dye to its colorless form, thereby showing the pink–colored </a:t>
            </a:r>
            <a:r>
              <a:rPr lang="en-US" dirty="0" err="1" smtClean="0">
                <a:latin typeface="Comic Sans MS" pitchFamily="66" charset="0"/>
              </a:rPr>
              <a:t>rhodamine</a:t>
            </a:r>
            <a:r>
              <a:rPr lang="en-US" dirty="0" smtClean="0">
                <a:latin typeface="Comic Sans MS" pitchFamily="66" charset="0"/>
              </a:rPr>
              <a:t> B dye. The AST concentration can be assessed though the rate of conversion of MG.</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a:latin typeface="Comic Sans MS" pitchFamily="66" charset="0"/>
              </a:rPr>
              <a:t>Periocheck</a:t>
            </a:r>
            <a:r>
              <a:rPr lang="en-US" b="1" dirty="0">
                <a:latin typeface="Comic Sans MS" pitchFamily="66" charset="0"/>
              </a:rPr>
              <a:t>: </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err="1">
                <a:latin typeface="Comic Sans MS" pitchFamily="66" charset="0"/>
              </a:rPr>
              <a:t>Periocheck</a:t>
            </a:r>
            <a:r>
              <a:rPr lang="en-US" sz="2000" dirty="0">
                <a:latin typeface="Comic Sans MS" pitchFamily="66" charset="0"/>
              </a:rPr>
              <a:t> is a Food and Drug Administration (FDA) approved product. </a:t>
            </a:r>
            <a:r>
              <a:rPr lang="en-US" sz="2000" dirty="0" err="1">
                <a:latin typeface="Comic Sans MS" pitchFamily="66" charset="0"/>
              </a:rPr>
              <a:t>Periocheck</a:t>
            </a:r>
            <a:r>
              <a:rPr lang="en-US" sz="2000" dirty="0">
                <a:latin typeface="Comic Sans MS" pitchFamily="66" charset="0"/>
              </a:rPr>
              <a:t> is the most rapid </a:t>
            </a:r>
            <a:r>
              <a:rPr lang="en-US" sz="2000" dirty="0" smtClean="0">
                <a:latin typeface="Comic Sans MS" pitchFamily="66" charset="0"/>
              </a:rPr>
              <a:t>chair-side </a:t>
            </a:r>
            <a:r>
              <a:rPr lang="en-US" sz="2000" dirty="0">
                <a:latin typeface="Comic Sans MS" pitchFamily="66" charset="0"/>
              </a:rPr>
              <a:t>test for detecting neutral proteases in GCF like </a:t>
            </a:r>
            <a:r>
              <a:rPr lang="en-US" sz="2000" dirty="0" err="1">
                <a:latin typeface="Comic Sans MS" pitchFamily="66" charset="0"/>
              </a:rPr>
              <a:t>elastases</a:t>
            </a:r>
            <a:r>
              <a:rPr lang="en-US" sz="2000" dirty="0">
                <a:latin typeface="Comic Sans MS" pitchFamily="66" charset="0"/>
              </a:rPr>
              <a:t>, </a:t>
            </a:r>
            <a:r>
              <a:rPr lang="en-US" sz="2000" dirty="0" err="1">
                <a:latin typeface="Comic Sans MS" pitchFamily="66" charset="0"/>
              </a:rPr>
              <a:t>proteinases</a:t>
            </a:r>
            <a:r>
              <a:rPr lang="en-US" sz="2000" dirty="0">
                <a:latin typeface="Comic Sans MS" pitchFamily="66" charset="0"/>
              </a:rPr>
              <a:t> and </a:t>
            </a:r>
            <a:r>
              <a:rPr lang="en-US" sz="2000" dirty="0" err="1">
                <a:latin typeface="Comic Sans MS" pitchFamily="66" charset="0"/>
              </a:rPr>
              <a:t>collagenase</a:t>
            </a:r>
            <a:r>
              <a:rPr lang="en-US" sz="2000" dirty="0">
                <a:latin typeface="Comic Sans MS" pitchFamily="66" charset="0"/>
              </a:rPr>
              <a:t>, still it suffers from certain drawbacks like interproximal sites cannot be sampled due to saliva contamination, test is not specific for PMNL </a:t>
            </a:r>
            <a:r>
              <a:rPr lang="en-US" sz="2000" dirty="0" err="1">
                <a:latin typeface="Comic Sans MS" pitchFamily="66" charset="0"/>
              </a:rPr>
              <a:t>collagenase</a:t>
            </a:r>
            <a:r>
              <a:rPr lang="en-US" sz="2000" dirty="0">
                <a:latin typeface="Comic Sans MS" pitchFamily="66" charset="0"/>
              </a:rPr>
              <a:t> and may include enzymes of bacterial origin</a:t>
            </a:r>
            <a:r>
              <a:rPr lang="en-US" sz="2000" dirty="0" smtClean="0">
                <a:latin typeface="Comic Sans MS" pitchFamily="66" charset="0"/>
              </a:rPr>
              <a:t>.</a:t>
            </a:r>
            <a:endParaRPr lang="en-US" sz="2000" dirty="0">
              <a:latin typeface="Comic Sans MS"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just">
              <a:lnSpc>
                <a:spcPct val="170000"/>
              </a:lnSpc>
              <a:buNone/>
            </a:pPr>
            <a:r>
              <a:rPr lang="en-US" sz="2000" dirty="0">
                <a:latin typeface="Comic Sans MS" pitchFamily="66" charset="0"/>
              </a:rPr>
              <a:t>The ideal diagnostic test should be: </a:t>
            </a:r>
          </a:p>
          <a:p>
            <a:pPr algn="just">
              <a:lnSpc>
                <a:spcPct val="170000"/>
              </a:lnSpc>
              <a:buNone/>
            </a:pPr>
            <a:r>
              <a:rPr lang="en-US" sz="2000" dirty="0">
                <a:latin typeface="Comic Sans MS" pitchFamily="66" charset="0"/>
              </a:rPr>
              <a:t>1. Highly specific, sensitive, reproducible and quantitative. </a:t>
            </a:r>
          </a:p>
          <a:p>
            <a:pPr algn="just">
              <a:lnSpc>
                <a:spcPct val="170000"/>
              </a:lnSpc>
              <a:buNone/>
            </a:pPr>
            <a:r>
              <a:rPr lang="en-US" sz="2000" dirty="0">
                <a:latin typeface="Comic Sans MS" pitchFamily="66" charset="0"/>
              </a:rPr>
              <a:t>2. Simple to perform, rapid, one-stage or a </a:t>
            </a:r>
            <a:r>
              <a:rPr lang="en-US" sz="2000" dirty="0" smtClean="0">
                <a:latin typeface="Comic Sans MS" pitchFamily="66" charset="0"/>
              </a:rPr>
              <a:t>two-stage </a:t>
            </a:r>
            <a:r>
              <a:rPr lang="en-US" sz="2000" dirty="0">
                <a:latin typeface="Comic Sans MS" pitchFamily="66" charset="0"/>
              </a:rPr>
              <a:t>procedure. </a:t>
            </a:r>
          </a:p>
          <a:p>
            <a:pPr algn="just">
              <a:lnSpc>
                <a:spcPct val="170000"/>
              </a:lnSpc>
              <a:buNone/>
            </a:pPr>
            <a:r>
              <a:rPr lang="en-US" sz="2000" dirty="0">
                <a:latin typeface="Comic Sans MS" pitchFamily="66" charset="0"/>
              </a:rPr>
              <a:t>3. Non-invasive. </a:t>
            </a:r>
          </a:p>
          <a:p>
            <a:pPr algn="just">
              <a:lnSpc>
                <a:spcPct val="170000"/>
              </a:lnSpc>
              <a:buNone/>
            </a:pPr>
            <a:r>
              <a:rPr lang="en-US" sz="2000" dirty="0">
                <a:latin typeface="Comic Sans MS" pitchFamily="66" charset="0"/>
              </a:rPr>
              <a:t>4. Versatile in terms of sample handling, storage and transport. </a:t>
            </a:r>
          </a:p>
          <a:p>
            <a:pPr algn="just">
              <a:lnSpc>
                <a:spcPct val="170000"/>
              </a:lnSpc>
              <a:buNone/>
            </a:pPr>
            <a:r>
              <a:rPr lang="en-US" sz="2000" dirty="0" smtClean="0">
                <a:latin typeface="Comic Sans MS" pitchFamily="66" charset="0"/>
              </a:rPr>
              <a:t>5</a:t>
            </a:r>
            <a:r>
              <a:rPr lang="en-US" sz="2000" dirty="0">
                <a:latin typeface="Comic Sans MS" pitchFamily="66" charset="0"/>
              </a:rPr>
              <a:t>. Amenable to </a:t>
            </a:r>
            <a:r>
              <a:rPr lang="en-US" sz="2000" dirty="0" smtClean="0">
                <a:latin typeface="Comic Sans MS" pitchFamily="66" charset="0"/>
              </a:rPr>
              <a:t>chair side </a:t>
            </a:r>
            <a:r>
              <a:rPr lang="en-US" sz="2000" dirty="0">
                <a:latin typeface="Comic Sans MS" pitchFamily="66" charset="0"/>
              </a:rPr>
              <a:t>use. </a:t>
            </a:r>
          </a:p>
          <a:p>
            <a:pPr algn="just">
              <a:lnSpc>
                <a:spcPct val="170000"/>
              </a:lnSpc>
              <a:buNone/>
            </a:pPr>
            <a:r>
              <a:rPr lang="en-US" sz="2000" dirty="0">
                <a:latin typeface="Comic Sans MS" pitchFamily="66" charset="0"/>
              </a:rPr>
              <a:t>6. Economical</a:t>
            </a:r>
            <a:r>
              <a:rPr lang="en-US" sz="2000" dirty="0" smtClean="0">
                <a:latin typeface="Comic Sans MS" pitchFamily="66" charset="0"/>
              </a:rPr>
              <a:t>.</a:t>
            </a:r>
            <a:endParaRPr lang="en-US" sz="2000" dirty="0">
              <a:latin typeface="Comic Sans MS" pitchFamily="66"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457200" y="1600200"/>
            <a:ext cx="8229600" cy="4724399"/>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Comic Sans MS" pitchFamily="66" charset="0"/>
              </a:rPr>
              <a:t>Prognostik</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err="1">
                <a:latin typeface="Comic Sans MS" pitchFamily="66" charset="0"/>
              </a:rPr>
              <a:t>Prognostik</a:t>
            </a:r>
            <a:r>
              <a:rPr lang="en-US" sz="2000" dirty="0">
                <a:latin typeface="Comic Sans MS" pitchFamily="66" charset="0"/>
              </a:rPr>
              <a:t>, developed in the year 1993, measures the levels of MMPs such as the </a:t>
            </a:r>
            <a:r>
              <a:rPr lang="en-US" sz="2000" dirty="0" err="1">
                <a:latin typeface="Comic Sans MS" pitchFamily="66" charset="0"/>
              </a:rPr>
              <a:t>elastases</a:t>
            </a:r>
            <a:r>
              <a:rPr lang="en-US" sz="2000" dirty="0">
                <a:latin typeface="Comic Sans MS" pitchFamily="66" charset="0"/>
              </a:rPr>
              <a:t> in the GCF. Active disease sites produce an elevated </a:t>
            </a:r>
            <a:r>
              <a:rPr lang="en-US" sz="2000" dirty="0" err="1">
                <a:latin typeface="Comic Sans MS" pitchFamily="66" charset="0"/>
              </a:rPr>
              <a:t>elastases</a:t>
            </a:r>
            <a:r>
              <a:rPr lang="en-US" sz="2000" dirty="0">
                <a:latin typeface="Comic Sans MS" pitchFamily="66" charset="0"/>
              </a:rPr>
              <a:t> level in the GCF as released from the </a:t>
            </a:r>
            <a:r>
              <a:rPr lang="en-US" sz="2000" dirty="0" err="1">
                <a:latin typeface="Comic Sans MS" pitchFamily="66" charset="0"/>
              </a:rPr>
              <a:t>lysosomes</a:t>
            </a:r>
            <a:r>
              <a:rPr lang="en-US" sz="2000" dirty="0">
                <a:latin typeface="Comic Sans MS" pitchFamily="66" charset="0"/>
              </a:rPr>
              <a:t> of </a:t>
            </a:r>
            <a:r>
              <a:rPr lang="en-US" sz="2000" dirty="0" err="1">
                <a:latin typeface="Comic Sans MS" pitchFamily="66" charset="0"/>
              </a:rPr>
              <a:t>polymorphonuclear</a:t>
            </a:r>
            <a:r>
              <a:rPr lang="en-US" sz="2000" dirty="0">
                <a:latin typeface="Comic Sans MS" pitchFamily="66" charset="0"/>
              </a:rPr>
              <a:t> leucocytes. However, further clinical trials are required to establish relationship between </a:t>
            </a:r>
            <a:r>
              <a:rPr lang="en-US" sz="2000" dirty="0" err="1">
                <a:latin typeface="Comic Sans MS" pitchFamily="66" charset="0"/>
              </a:rPr>
              <a:t>elastase</a:t>
            </a:r>
            <a:r>
              <a:rPr lang="en-US" sz="2000" dirty="0">
                <a:latin typeface="Comic Sans MS" pitchFamily="66" charset="0"/>
              </a:rPr>
              <a:t> levels in GCF and periodontal disease activity</a:t>
            </a:r>
            <a:r>
              <a:rPr lang="en-US" sz="2000" dirty="0" smtClean="0">
                <a:latin typeface="Comic Sans MS" pitchFamily="66" charset="0"/>
              </a:rPr>
              <a:t>.</a:t>
            </a:r>
            <a:endParaRPr lang="en-US" sz="2000" dirty="0">
              <a:latin typeface="Comic Sans MS" pitchFamily="66"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457200" y="1600200"/>
            <a:ext cx="8229600" cy="44958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latin typeface="Comic Sans MS" pitchFamily="66" charset="0"/>
              </a:rPr>
              <a:t>MMP dipstick test</a:t>
            </a:r>
            <a:endParaRPr lang="en-US" dirty="0">
              <a:latin typeface="Comic Sans MS" pitchFamily="66" charset="0"/>
            </a:endParaRPr>
          </a:p>
        </p:txBody>
      </p:sp>
      <p:sp>
        <p:nvSpPr>
          <p:cNvPr id="3" name="Content Placeholder 2"/>
          <p:cNvSpPr>
            <a:spLocks noGrp="1"/>
          </p:cNvSpPr>
          <p:nvPr>
            <p:ph idx="1"/>
          </p:nvPr>
        </p:nvSpPr>
        <p:spPr/>
        <p:txBody>
          <a:bodyPr>
            <a:noAutofit/>
          </a:bodyPr>
          <a:lstStyle/>
          <a:p>
            <a:pPr algn="just">
              <a:lnSpc>
                <a:spcPct val="170000"/>
              </a:lnSpc>
            </a:pPr>
            <a:r>
              <a:rPr lang="en-US" sz="2000" dirty="0" smtClean="0">
                <a:latin typeface="Comic Sans MS" pitchFamily="66" charset="0"/>
              </a:rPr>
              <a:t>MMPs </a:t>
            </a:r>
            <a:r>
              <a:rPr lang="en-US" sz="2000" dirty="0">
                <a:latin typeface="Comic Sans MS" pitchFamily="66" charset="0"/>
              </a:rPr>
              <a:t>are host-derived </a:t>
            </a:r>
            <a:r>
              <a:rPr lang="en-US" sz="2000" dirty="0" err="1">
                <a:latin typeface="Comic Sans MS" pitchFamily="66" charset="0"/>
              </a:rPr>
              <a:t>proteinases</a:t>
            </a:r>
            <a:r>
              <a:rPr lang="en-US" sz="2000" dirty="0">
                <a:latin typeface="Comic Sans MS" pitchFamily="66" charset="0"/>
              </a:rPr>
              <a:t> which plays a major role in </a:t>
            </a:r>
            <a:r>
              <a:rPr lang="en-US" sz="2000" dirty="0" err="1">
                <a:latin typeface="Comic Sans MS" pitchFamily="66" charset="0"/>
              </a:rPr>
              <a:t>periodontitis</a:t>
            </a:r>
            <a:r>
              <a:rPr lang="en-US" sz="2000" dirty="0">
                <a:latin typeface="Comic Sans MS" pitchFamily="66" charset="0"/>
              </a:rPr>
              <a:t> and dental </a:t>
            </a:r>
            <a:r>
              <a:rPr lang="en-US" sz="2000" dirty="0" err="1">
                <a:latin typeface="Comic Sans MS" pitchFamily="66" charset="0"/>
              </a:rPr>
              <a:t>peri</a:t>
            </a:r>
            <a:r>
              <a:rPr lang="en-US" sz="2000" dirty="0">
                <a:latin typeface="Comic Sans MS" pitchFamily="66" charset="0"/>
              </a:rPr>
              <a:t>-implant health and diseases. </a:t>
            </a:r>
            <a:endParaRPr lang="en-US" sz="2000" dirty="0" smtClean="0">
              <a:latin typeface="Comic Sans MS" pitchFamily="66" charset="0"/>
            </a:endParaRPr>
          </a:p>
          <a:p>
            <a:pPr algn="just">
              <a:lnSpc>
                <a:spcPct val="170000"/>
              </a:lnSpc>
            </a:pPr>
            <a:r>
              <a:rPr lang="en-US" sz="2000" dirty="0" smtClean="0">
                <a:latin typeface="Comic Sans MS" pitchFamily="66" charset="0"/>
              </a:rPr>
              <a:t>This </a:t>
            </a:r>
            <a:r>
              <a:rPr lang="en-US" sz="2000" dirty="0">
                <a:latin typeface="Comic Sans MS" pitchFamily="66" charset="0"/>
              </a:rPr>
              <a:t>forms the basis for the development of both qualitative and quantitative </a:t>
            </a:r>
            <a:r>
              <a:rPr lang="en-US" sz="2000" dirty="0" smtClean="0">
                <a:latin typeface="Comic Sans MS" pitchFamily="66" charset="0"/>
              </a:rPr>
              <a:t>chair-side </a:t>
            </a:r>
            <a:r>
              <a:rPr lang="en-US" sz="2000" dirty="0">
                <a:latin typeface="Comic Sans MS" pitchFamily="66" charset="0"/>
              </a:rPr>
              <a:t>POC technologies which will help in the rapid detection of pathologically elevated levels of MMP-8 in oral fluids and serum. </a:t>
            </a:r>
            <a:endParaRPr lang="en-US" sz="2000" dirty="0" smtClean="0">
              <a:latin typeface="Comic Sans MS" pitchFamily="66"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70000"/>
              </a:lnSpc>
            </a:pPr>
            <a:r>
              <a:rPr lang="en-US" sz="2000" dirty="0" smtClean="0">
                <a:latin typeface="Comic Sans MS" pitchFamily="66" charset="0"/>
              </a:rPr>
              <a:t>Monoclonal antibodies for MMP-8 are being utilized in </a:t>
            </a:r>
            <a:r>
              <a:rPr lang="en-US" sz="2000" dirty="0" err="1" smtClean="0">
                <a:latin typeface="Comic Sans MS" pitchFamily="66" charset="0"/>
              </a:rPr>
              <a:t>chairside</a:t>
            </a:r>
            <a:r>
              <a:rPr lang="en-US" sz="2000" dirty="0" smtClean="0">
                <a:latin typeface="Comic Sans MS" pitchFamily="66" charset="0"/>
              </a:rPr>
              <a:t> POC </a:t>
            </a:r>
            <a:r>
              <a:rPr lang="en-US" sz="2000" dirty="0" err="1" smtClean="0">
                <a:latin typeface="Comic Sans MS" pitchFamily="66" charset="0"/>
              </a:rPr>
              <a:t>immunotests</a:t>
            </a:r>
            <a:r>
              <a:rPr lang="en-US" sz="2000" dirty="0" smtClean="0">
                <a:latin typeface="Comic Sans MS" pitchFamily="66" charset="0"/>
              </a:rPr>
              <a:t> for oral fluid and serum MMP-8 analysis. </a:t>
            </a:r>
          </a:p>
          <a:p>
            <a:pPr algn="just">
              <a:lnSpc>
                <a:spcPct val="170000"/>
              </a:lnSpc>
            </a:pPr>
            <a:r>
              <a:rPr lang="en-US" sz="2000" dirty="0" smtClean="0">
                <a:latin typeface="Comic Sans MS" pitchFamily="66" charset="0"/>
              </a:rPr>
              <a:t>The MMP-8 stick-test can differentiate healthy </a:t>
            </a:r>
            <a:r>
              <a:rPr lang="en-US" sz="2000" dirty="0" err="1" smtClean="0">
                <a:latin typeface="Comic Sans MS" pitchFamily="66" charset="0"/>
              </a:rPr>
              <a:t>gingiva</a:t>
            </a:r>
            <a:r>
              <a:rPr lang="en-US" sz="2000" dirty="0" smtClean="0">
                <a:latin typeface="Comic Sans MS" pitchFamily="66" charset="0"/>
              </a:rPr>
              <a:t> and gingivitis sites from </a:t>
            </a:r>
            <a:r>
              <a:rPr lang="en-US" sz="2000" dirty="0" err="1" smtClean="0">
                <a:latin typeface="Comic Sans MS" pitchFamily="66" charset="0"/>
              </a:rPr>
              <a:t>periodontitis</a:t>
            </a:r>
            <a:r>
              <a:rPr lang="en-US" sz="2000" dirty="0" smtClean="0">
                <a:latin typeface="Comic Sans MS" pitchFamily="66" charset="0"/>
              </a:rPr>
              <a:t> sites and the results obtained correlates with that of quantitative laboratory </a:t>
            </a:r>
            <a:r>
              <a:rPr lang="en-US" sz="2000" dirty="0" err="1" smtClean="0">
                <a:latin typeface="Comic Sans MS" pitchFamily="66" charset="0"/>
              </a:rPr>
              <a:t>Immunofluorometric</a:t>
            </a:r>
            <a:r>
              <a:rPr lang="en-US" sz="2000" dirty="0" smtClean="0">
                <a:latin typeface="Comic Sans MS" pitchFamily="66" charset="0"/>
              </a:rPr>
              <a:t> Assay (IFMA).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mic Sans MS" pitchFamily="66" charset="0"/>
              </a:rPr>
              <a:t>Microbial test KITS </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70000"/>
              </a:lnSpc>
            </a:pPr>
            <a:r>
              <a:rPr lang="en-US" sz="2000" dirty="0">
                <a:latin typeface="Comic Sans MS" pitchFamily="66" charset="0"/>
              </a:rPr>
              <a:t>A plethora of research activity had explored the role of plaque as a possible medium for detecting the </a:t>
            </a:r>
            <a:r>
              <a:rPr lang="en-US" sz="2000" dirty="0" err="1">
                <a:latin typeface="Comic Sans MS" pitchFamily="66" charset="0"/>
              </a:rPr>
              <a:t>periopathogens</a:t>
            </a:r>
            <a:r>
              <a:rPr lang="en-US" sz="2000" dirty="0">
                <a:latin typeface="Comic Sans MS" pitchFamily="66" charset="0"/>
              </a:rPr>
              <a:t> which is an important aspect in the diagnosis and treatment of periodontal diseases. </a:t>
            </a:r>
            <a:endParaRPr lang="en-US" sz="2000" dirty="0" smtClean="0">
              <a:latin typeface="Comic Sans MS" pitchFamily="66" charset="0"/>
            </a:endParaRPr>
          </a:p>
          <a:p>
            <a:pPr algn="just">
              <a:lnSpc>
                <a:spcPct val="170000"/>
              </a:lnSpc>
            </a:pPr>
            <a:r>
              <a:rPr lang="en-US" sz="2000" dirty="0" smtClean="0">
                <a:latin typeface="Comic Sans MS" pitchFamily="66" charset="0"/>
              </a:rPr>
              <a:t>Considerable </a:t>
            </a:r>
            <a:r>
              <a:rPr lang="en-US" sz="2000" dirty="0">
                <a:latin typeface="Comic Sans MS" pitchFamily="66" charset="0"/>
              </a:rPr>
              <a:t>newer developments have occurred in methods of detecting </a:t>
            </a:r>
            <a:r>
              <a:rPr lang="en-US" sz="2000" dirty="0" err="1">
                <a:latin typeface="Comic Sans MS" pitchFamily="66" charset="0"/>
              </a:rPr>
              <a:t>periodontopathogens</a:t>
            </a:r>
            <a:r>
              <a:rPr lang="en-US" sz="2000" dirty="0">
                <a:latin typeface="Comic Sans MS" pitchFamily="66" charset="0"/>
              </a:rPr>
              <a:t> in plaque sample.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457200" y="1524000"/>
            <a:ext cx="8229600" cy="43434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457200" y="1600200"/>
            <a:ext cx="8229600" cy="4114799"/>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b="1" dirty="0">
                <a:latin typeface="Comic Sans MS" pitchFamily="66" charset="0"/>
              </a:rPr>
              <a:t> </a:t>
            </a:r>
            <a:r>
              <a:rPr lang="en-US" b="1" dirty="0" err="1">
                <a:latin typeface="Comic Sans MS" pitchFamily="66" charset="0"/>
              </a:rPr>
              <a:t>Perioscan</a:t>
            </a:r>
            <a:r>
              <a:rPr lang="en-US" b="1" dirty="0">
                <a:latin typeface="Comic Sans MS" pitchFamily="66" charset="0"/>
              </a:rPr>
              <a:t> (BANA):</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Comic Sans MS" pitchFamily="66" charset="0"/>
              </a:rPr>
              <a:t>P. </a:t>
            </a:r>
            <a:r>
              <a:rPr lang="en-US" sz="2000" dirty="0" err="1">
                <a:latin typeface="Comic Sans MS" pitchFamily="66" charset="0"/>
              </a:rPr>
              <a:t>gingivalis</a:t>
            </a:r>
            <a:r>
              <a:rPr lang="en-US" sz="2000" dirty="0">
                <a:latin typeface="Comic Sans MS" pitchFamily="66" charset="0"/>
              </a:rPr>
              <a:t>, T. </a:t>
            </a:r>
            <a:r>
              <a:rPr lang="en-US" sz="2000" dirty="0" err="1">
                <a:latin typeface="Comic Sans MS" pitchFamily="66" charset="0"/>
              </a:rPr>
              <a:t>denticola</a:t>
            </a:r>
            <a:r>
              <a:rPr lang="en-US" sz="2000" dirty="0">
                <a:latin typeface="Comic Sans MS" pitchFamily="66" charset="0"/>
              </a:rPr>
              <a:t>, T. forsythia and some </a:t>
            </a:r>
            <a:r>
              <a:rPr lang="en-US" sz="2000" dirty="0" err="1">
                <a:latin typeface="Comic Sans MS" pitchFamily="66" charset="0"/>
              </a:rPr>
              <a:t>Capnocytophaga</a:t>
            </a:r>
            <a:r>
              <a:rPr lang="en-US" sz="2000" dirty="0">
                <a:latin typeface="Comic Sans MS" pitchFamily="66" charset="0"/>
              </a:rPr>
              <a:t> strains produce bacterial </a:t>
            </a:r>
            <a:r>
              <a:rPr lang="en-US" sz="2000" dirty="0" err="1">
                <a:latin typeface="Comic Sans MS" pitchFamily="66" charset="0"/>
              </a:rPr>
              <a:t>trypsin</a:t>
            </a:r>
            <a:r>
              <a:rPr lang="en-US" sz="2000" dirty="0">
                <a:latin typeface="Comic Sans MS" pitchFamily="66" charset="0"/>
              </a:rPr>
              <a:t>-like proteases in the dental plaque which can be detected by </a:t>
            </a:r>
            <a:r>
              <a:rPr lang="en-US" sz="2000" dirty="0" err="1">
                <a:latin typeface="Comic Sans MS" pitchFamily="66" charset="0"/>
              </a:rPr>
              <a:t>Perioscan</a:t>
            </a:r>
            <a:r>
              <a:rPr lang="en-US" sz="2000" dirty="0">
                <a:latin typeface="Comic Sans MS" pitchFamily="66" charset="0"/>
              </a:rPr>
              <a:t>. </a:t>
            </a:r>
            <a:endParaRPr lang="en-US" sz="2000" dirty="0" smtClean="0">
              <a:latin typeface="Comic Sans MS" pitchFamily="66" charset="0"/>
            </a:endParaRPr>
          </a:p>
          <a:p>
            <a:pPr algn="just">
              <a:lnSpc>
                <a:spcPct val="150000"/>
              </a:lnSpc>
            </a:pPr>
            <a:r>
              <a:rPr lang="en-US" sz="2000" dirty="0" smtClean="0">
                <a:latin typeface="Comic Sans MS" pitchFamily="66" charset="0"/>
              </a:rPr>
              <a:t>The </a:t>
            </a:r>
            <a:r>
              <a:rPr lang="en-US" sz="2000" dirty="0">
                <a:latin typeface="Comic Sans MS" pitchFamily="66" charset="0"/>
              </a:rPr>
              <a:t>major drawbacks of this test being that it cannot identify the pathogens which produces non-</a:t>
            </a:r>
            <a:r>
              <a:rPr lang="en-US" sz="2000" dirty="0" err="1">
                <a:latin typeface="Comic Sans MS" pitchFamily="66" charset="0"/>
              </a:rPr>
              <a:t>trypsin</a:t>
            </a:r>
            <a:r>
              <a:rPr lang="en-US" sz="2000" dirty="0">
                <a:latin typeface="Comic Sans MS" pitchFamily="66" charset="0"/>
              </a:rPr>
              <a:t> like enzymes and its inability to differentiate the specific bacteria amongst the three producing these enzymes.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3"/>
          <a:srcRect/>
          <a:stretch>
            <a:fillRect/>
          </a:stretch>
        </p:blipFill>
        <p:spPr bwMode="auto">
          <a:xfrm>
            <a:off x="457200" y="1524000"/>
            <a:ext cx="8229600" cy="411107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omic Sans MS" pitchFamily="66" charset="0"/>
              </a:rPr>
              <a:t>DEFINITION</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Comic Sans MS" pitchFamily="66" charset="0"/>
              </a:rPr>
              <a:t>Biomarkers were defined as “cellular, biochemical, molecular, or genetic alterations by which a normal, abnormal, or simply biologic process can be recognized or monitored” by the biomarkers definitions working Group (2001</a:t>
            </a:r>
            <a:r>
              <a:rPr lang="en-US" sz="2000" dirty="0" smtClean="0">
                <a:latin typeface="Comic Sans MS" pitchFamily="66" charset="0"/>
              </a:rPr>
              <a:t>).</a:t>
            </a:r>
            <a:endParaRPr lang="en-US" sz="2000" dirty="0">
              <a:latin typeface="Comic Sans MS" pitchFamily="66"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thesis art\bana-test-for-oral-pathogens-500x500.png"/>
          <p:cNvPicPr>
            <a:picLocks noGrp="1"/>
          </p:cNvPicPr>
          <p:nvPr>
            <p:ph idx="1"/>
          </p:nvPr>
        </p:nvPicPr>
        <p:blipFill>
          <a:blip r:embed="rId2"/>
          <a:srcRect/>
          <a:stretch>
            <a:fillRect/>
          </a:stretch>
        </p:blipFill>
        <p:spPr bwMode="auto">
          <a:xfrm>
            <a:off x="457200" y="1447800"/>
            <a:ext cx="8229599" cy="48006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err="1" smtClean="0">
                <a:latin typeface="Comic Sans MS" pitchFamily="66" charset="0"/>
              </a:rPr>
              <a:t>Evalusite</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lvl="0" algn="just">
              <a:lnSpc>
                <a:spcPct val="170000"/>
              </a:lnSpc>
            </a:pPr>
            <a:r>
              <a:rPr lang="en-US" sz="2000" dirty="0" smtClean="0">
                <a:latin typeface="Comic Sans MS" pitchFamily="66" charset="0"/>
              </a:rPr>
              <a:t>Three </a:t>
            </a:r>
            <a:r>
              <a:rPr lang="en-US" sz="2000" dirty="0">
                <a:latin typeface="Comic Sans MS" pitchFamily="66" charset="0"/>
              </a:rPr>
              <a:t>putative </a:t>
            </a:r>
            <a:r>
              <a:rPr lang="en-US" sz="2000" dirty="0" err="1">
                <a:latin typeface="Comic Sans MS" pitchFamily="66" charset="0"/>
              </a:rPr>
              <a:t>periodontopathogens</a:t>
            </a:r>
            <a:r>
              <a:rPr lang="en-US" sz="2000" dirty="0">
                <a:latin typeface="Comic Sans MS" pitchFamily="66" charset="0"/>
              </a:rPr>
              <a:t> (</a:t>
            </a:r>
            <a:r>
              <a:rPr lang="en-US" sz="2000" dirty="0" err="1">
                <a:latin typeface="Comic Sans MS" pitchFamily="66" charset="0"/>
              </a:rPr>
              <a:t>Aa</a:t>
            </a:r>
            <a:r>
              <a:rPr lang="en-US" sz="2000" dirty="0">
                <a:latin typeface="Comic Sans MS" pitchFamily="66" charset="0"/>
              </a:rPr>
              <a:t>, Pg and Pi) can be detected using membrane-based enzyme immunoassay, </a:t>
            </a:r>
            <a:r>
              <a:rPr lang="en-US" sz="2000" dirty="0" err="1">
                <a:latin typeface="Comic Sans MS" pitchFamily="66" charset="0"/>
              </a:rPr>
              <a:t>Evalusite</a:t>
            </a:r>
            <a:r>
              <a:rPr lang="en-US" sz="2000" dirty="0">
                <a:latin typeface="Comic Sans MS" pitchFamily="66" charset="0"/>
              </a:rPr>
              <a:t>. </a:t>
            </a:r>
            <a:endParaRPr lang="en-US" sz="2000" dirty="0" smtClean="0">
              <a:latin typeface="Comic Sans MS" pitchFamily="66" charset="0"/>
            </a:endParaRPr>
          </a:p>
          <a:p>
            <a:pPr lvl="0" algn="just">
              <a:lnSpc>
                <a:spcPct val="170000"/>
              </a:lnSpc>
            </a:pPr>
            <a:r>
              <a:rPr lang="en-US" sz="2000" dirty="0" smtClean="0">
                <a:latin typeface="Comic Sans MS" pitchFamily="66" charset="0"/>
              </a:rPr>
              <a:t>Subjective </a:t>
            </a:r>
            <a:r>
              <a:rPr lang="en-US" sz="2000" dirty="0">
                <a:latin typeface="Comic Sans MS" pitchFamily="66" charset="0"/>
              </a:rPr>
              <a:t>assessment of the color is one of the major disadvantages of this test. Also, this assumption that the three bacteria detected are the only disease causing organisms limits it us.</a:t>
            </a:r>
          </a:p>
          <a:p>
            <a:pPr>
              <a:lnSpc>
                <a:spcPct val="170000"/>
              </a:lnSpc>
            </a:pPr>
            <a:endParaRPr lang="en-US"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thesis art\evalusite.jpg"/>
          <p:cNvPicPr>
            <a:picLocks noGrp="1"/>
          </p:cNvPicPr>
          <p:nvPr>
            <p:ph idx="1"/>
          </p:nvPr>
        </p:nvPicPr>
        <p:blipFill>
          <a:blip r:embed="rId2"/>
          <a:srcRect/>
          <a:stretch>
            <a:fillRect/>
          </a:stretch>
        </p:blipFill>
        <p:spPr bwMode="auto">
          <a:xfrm>
            <a:off x="457200" y="1676400"/>
            <a:ext cx="8229600" cy="47244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457200" y="1524000"/>
            <a:ext cx="8305800" cy="4724399"/>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Comic Sans MS" pitchFamily="66" charset="0"/>
              </a:rPr>
              <a:t>Perio</a:t>
            </a:r>
            <a:r>
              <a:rPr lang="en-US" b="1" dirty="0">
                <a:latin typeface="Comic Sans MS" pitchFamily="66" charset="0"/>
              </a:rPr>
              <a:t> </a:t>
            </a:r>
            <a:r>
              <a:rPr lang="en-US" b="1" dirty="0" smtClean="0">
                <a:latin typeface="Comic Sans MS" pitchFamily="66" charset="0"/>
              </a:rPr>
              <a:t>2000</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Comic Sans MS" pitchFamily="66" charset="0"/>
              </a:rPr>
              <a:t>Degradation of serum proteins (</a:t>
            </a:r>
            <a:r>
              <a:rPr lang="en-US" sz="2000" dirty="0" err="1">
                <a:latin typeface="Comic Sans MS" pitchFamily="66" charset="0"/>
              </a:rPr>
              <a:t>cysteine</a:t>
            </a:r>
            <a:r>
              <a:rPr lang="en-US" sz="2000" dirty="0">
                <a:latin typeface="Comic Sans MS" pitchFamily="66" charset="0"/>
              </a:rPr>
              <a:t> and </a:t>
            </a:r>
            <a:r>
              <a:rPr lang="en-US" sz="2000" dirty="0" err="1">
                <a:latin typeface="Comic Sans MS" pitchFamily="66" charset="0"/>
              </a:rPr>
              <a:t>methionine</a:t>
            </a:r>
            <a:r>
              <a:rPr lang="en-US" sz="2000" dirty="0">
                <a:latin typeface="Comic Sans MS" pitchFamily="66" charset="0"/>
              </a:rPr>
              <a:t>) leads to Volatile </a:t>
            </a:r>
            <a:r>
              <a:rPr lang="en-US" sz="2000" dirty="0" err="1">
                <a:latin typeface="Comic Sans MS" pitchFamily="66" charset="0"/>
              </a:rPr>
              <a:t>Sulphide</a:t>
            </a:r>
            <a:r>
              <a:rPr lang="en-US" sz="2000" dirty="0">
                <a:latin typeface="Comic Sans MS" pitchFamily="66" charset="0"/>
              </a:rPr>
              <a:t> Compounds (VSCs) production by microorganisms like P. </a:t>
            </a:r>
            <a:r>
              <a:rPr lang="en-US" sz="2000" dirty="0" err="1">
                <a:latin typeface="Comic Sans MS" pitchFamily="66" charset="0"/>
              </a:rPr>
              <a:t>gingivalis</a:t>
            </a:r>
            <a:r>
              <a:rPr lang="en-US" sz="2000" dirty="0">
                <a:latin typeface="Comic Sans MS" pitchFamily="66" charset="0"/>
              </a:rPr>
              <a:t>, P. </a:t>
            </a:r>
            <a:r>
              <a:rPr lang="en-US" sz="2000" dirty="0" err="1">
                <a:latin typeface="Comic Sans MS" pitchFamily="66" charset="0"/>
              </a:rPr>
              <a:t>intermedia</a:t>
            </a:r>
            <a:r>
              <a:rPr lang="en-US" sz="2000" dirty="0">
                <a:latin typeface="Comic Sans MS" pitchFamily="66" charset="0"/>
              </a:rPr>
              <a:t> and T. forsythia. </a:t>
            </a:r>
            <a:endParaRPr lang="en-US" sz="2000" dirty="0" smtClean="0">
              <a:latin typeface="Comic Sans MS" pitchFamily="66" charset="0"/>
            </a:endParaRPr>
          </a:p>
          <a:p>
            <a:pPr algn="just">
              <a:lnSpc>
                <a:spcPct val="150000"/>
              </a:lnSpc>
            </a:pPr>
            <a:r>
              <a:rPr lang="en-US" sz="2000" dirty="0" smtClean="0">
                <a:latin typeface="Comic Sans MS" pitchFamily="66" charset="0"/>
              </a:rPr>
              <a:t>Evaluations </a:t>
            </a:r>
            <a:r>
              <a:rPr lang="en-US" sz="2000" dirty="0">
                <a:latin typeface="Comic Sans MS" pitchFamily="66" charset="0"/>
              </a:rPr>
              <a:t>of VSCs are indicative of </a:t>
            </a:r>
            <a:r>
              <a:rPr lang="en-US" sz="2000" dirty="0" err="1">
                <a:latin typeface="Comic Sans MS" pitchFamily="66" charset="0"/>
              </a:rPr>
              <a:t>subgingival</a:t>
            </a:r>
            <a:r>
              <a:rPr lang="en-US" sz="2000" dirty="0">
                <a:latin typeface="Comic Sans MS" pitchFamily="66" charset="0"/>
              </a:rPr>
              <a:t> microbial load as it plays role in degrading periodontal structures aggravating </a:t>
            </a:r>
            <a:r>
              <a:rPr lang="en-US" sz="2000" dirty="0" err="1">
                <a:latin typeface="Comic Sans MS" pitchFamily="66" charset="0"/>
              </a:rPr>
              <a:t>periodontitis</a:t>
            </a:r>
            <a:r>
              <a:rPr lang="en-US" sz="2000" dirty="0">
                <a:latin typeface="Comic Sans MS" pitchFamily="66" charset="0"/>
              </a:rPr>
              <a:t>. </a:t>
            </a:r>
            <a:r>
              <a:rPr lang="en-US" sz="2000" dirty="0" err="1">
                <a:latin typeface="Comic Sans MS" pitchFamily="66" charset="0"/>
              </a:rPr>
              <a:t>Perio</a:t>
            </a:r>
            <a:r>
              <a:rPr lang="en-US" sz="2000" dirty="0">
                <a:latin typeface="Comic Sans MS" pitchFamily="66" charset="0"/>
              </a:rPr>
              <a:t> 2000 system displays the </a:t>
            </a:r>
            <a:r>
              <a:rPr lang="en-US" sz="2000" dirty="0" err="1">
                <a:latin typeface="Comic Sans MS" pitchFamily="66" charset="0"/>
              </a:rPr>
              <a:t>sulphide</a:t>
            </a:r>
            <a:r>
              <a:rPr lang="en-US" sz="2000" dirty="0">
                <a:latin typeface="Comic Sans MS" pitchFamily="66" charset="0"/>
              </a:rPr>
              <a:t> level digitally at each site. </a:t>
            </a:r>
            <a:endParaRPr lang="en-US" sz="2000" dirty="0" smtClean="0">
              <a:latin typeface="Comic Sans MS" pitchFamily="66"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60000"/>
              </a:lnSpc>
            </a:pPr>
            <a:r>
              <a:rPr lang="en-US" sz="2000" dirty="0" smtClean="0">
                <a:latin typeface="Comic Sans MS" pitchFamily="66" charset="0"/>
              </a:rPr>
              <a:t>Sterile wash solution is used to hydrate the tip then at peak or hold operational mode it is inserted </a:t>
            </a:r>
            <a:r>
              <a:rPr lang="en-US" sz="2000" dirty="0" err="1" smtClean="0">
                <a:latin typeface="Comic Sans MS" pitchFamily="66" charset="0"/>
              </a:rPr>
              <a:t>subgingivally</a:t>
            </a:r>
            <a:r>
              <a:rPr lang="en-US" sz="2000" dirty="0" smtClean="0">
                <a:latin typeface="Comic Sans MS" pitchFamily="66" charset="0"/>
              </a:rPr>
              <a:t>. </a:t>
            </a:r>
          </a:p>
          <a:p>
            <a:pPr algn="just">
              <a:lnSpc>
                <a:spcPct val="160000"/>
              </a:lnSpc>
            </a:pPr>
            <a:r>
              <a:rPr lang="en-US" sz="2000" dirty="0" smtClean="0">
                <a:latin typeface="Comic Sans MS" pitchFamily="66" charset="0"/>
              </a:rPr>
              <a:t>After obtaining the reading, the tip is washed and reinserted in other </a:t>
            </a:r>
            <a:r>
              <a:rPr lang="en-US" sz="2000" dirty="0" err="1" smtClean="0">
                <a:latin typeface="Comic Sans MS" pitchFamily="66" charset="0"/>
              </a:rPr>
              <a:t>subgingival</a:t>
            </a:r>
            <a:r>
              <a:rPr lang="en-US" sz="2000" dirty="0" smtClean="0">
                <a:latin typeface="Comic Sans MS" pitchFamily="66" charset="0"/>
              </a:rPr>
              <a:t> site. </a:t>
            </a:r>
          </a:p>
          <a:p>
            <a:pPr>
              <a:lnSpc>
                <a:spcPct val="160000"/>
              </a:lnSpc>
            </a:pPr>
            <a:endParaRPr 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thesis art\perio 2000 test kit image.jpg"/>
          <p:cNvPicPr>
            <a:picLocks noGrp="1"/>
          </p:cNvPicPr>
          <p:nvPr>
            <p:ph idx="1"/>
          </p:nvPr>
        </p:nvPicPr>
        <p:blipFill>
          <a:blip r:embed="rId2"/>
          <a:srcRect/>
          <a:stretch>
            <a:fillRect/>
          </a:stretch>
        </p:blipFill>
        <p:spPr bwMode="auto">
          <a:xfrm>
            <a:off x="304800" y="1600200"/>
            <a:ext cx="8610600" cy="464820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omic Sans MS" pitchFamily="66" charset="0"/>
              </a:rPr>
              <a:t>Toxicity Prescreening Assay (TOPAS</a:t>
            </a:r>
            <a:r>
              <a:rPr lang="en-US" b="1" dirty="0" smtClean="0">
                <a:latin typeface="Comic Sans MS" pitchFamily="66" charset="0"/>
              </a:rPr>
              <a:t>)</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Comic Sans MS" pitchFamily="66" charset="0"/>
              </a:rPr>
              <a:t>TOPAS is a </a:t>
            </a:r>
            <a:r>
              <a:rPr lang="en-US" sz="2000" dirty="0" err="1">
                <a:latin typeface="Comic Sans MS" pitchFamily="66" charset="0"/>
              </a:rPr>
              <a:t>chairside</a:t>
            </a:r>
            <a:r>
              <a:rPr lang="en-US" sz="2000" dirty="0">
                <a:latin typeface="Comic Sans MS" pitchFamily="66" charset="0"/>
              </a:rPr>
              <a:t> test kit for indirectly detecting bacterial toxins and bacterial proteins which are one of the markers for the presence of gingival infection. </a:t>
            </a:r>
            <a:endParaRPr lang="en-US" sz="2000" dirty="0" smtClean="0">
              <a:latin typeface="Comic Sans MS" pitchFamily="66" charset="0"/>
            </a:endParaRPr>
          </a:p>
          <a:p>
            <a:pPr algn="just">
              <a:lnSpc>
                <a:spcPct val="150000"/>
              </a:lnSpc>
            </a:pPr>
            <a:r>
              <a:rPr lang="en-US" sz="2000" dirty="0" smtClean="0">
                <a:latin typeface="Comic Sans MS" pitchFamily="66" charset="0"/>
              </a:rPr>
              <a:t>The </a:t>
            </a:r>
            <a:r>
              <a:rPr lang="en-US" sz="2000" dirty="0">
                <a:latin typeface="Comic Sans MS" pitchFamily="66" charset="0"/>
              </a:rPr>
              <a:t>principle behind this test relies on the detection of actively dividing and growing pathogens which can be assessed through the metabolic activity of these organisms in the </a:t>
            </a:r>
            <a:r>
              <a:rPr lang="en-US" sz="2000" dirty="0" err="1">
                <a:latin typeface="Comic Sans MS" pitchFamily="66" charset="0"/>
              </a:rPr>
              <a:t>crevicular</a:t>
            </a:r>
            <a:r>
              <a:rPr lang="en-US" sz="2000" dirty="0">
                <a:latin typeface="Comic Sans MS" pitchFamily="66" charset="0"/>
              </a:rPr>
              <a:t> fluid. </a:t>
            </a:r>
            <a:endParaRPr lang="en-US" sz="2000" dirty="0" smtClean="0">
              <a:latin typeface="Comic Sans MS" pitchFamily="66"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70000"/>
              </a:lnSpc>
            </a:pPr>
            <a:r>
              <a:rPr lang="en-US" sz="2000" dirty="0" smtClean="0">
                <a:latin typeface="Comic Sans MS" pitchFamily="66" charset="0"/>
              </a:rPr>
              <a:t>This test can be used to know difference between an active and an inactive periodontal disease as indicated by the change in the color intensity scale of the test based on the fact that metabolic activity increases as the concentrations of these toxins increases.</a:t>
            </a:r>
          </a:p>
          <a:p>
            <a:pPr algn="just">
              <a:lnSpc>
                <a:spcPct val="170000"/>
              </a:lnSpc>
              <a:buNone/>
            </a:pPr>
            <a:endParaRPr lang="en-US" sz="2000" dirty="0">
              <a:latin typeface="Comic Sans MS" pitchFamily="66"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457200" y="1600200"/>
            <a:ext cx="8229600" cy="4648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omic Sans MS" pitchFamily="66" charset="0"/>
              </a:rPr>
              <a:t>PERIODONTAL BIOLOGIC MARKERS IN THE GINGIVAL CREVICULAR </a:t>
            </a:r>
            <a:r>
              <a:rPr lang="en-US" dirty="0" smtClean="0">
                <a:latin typeface="Comic Sans MS" pitchFamily="66" charset="0"/>
              </a:rPr>
              <a:t>FLUID</a:t>
            </a:r>
            <a:endParaRPr lang="en-US" dirty="0">
              <a:latin typeface="Comic Sans MS" pitchFamily="66" charset="0"/>
            </a:endParaRPr>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dirty="0" smtClean="0">
                <a:latin typeface="Comic Sans MS" pitchFamily="66" charset="0"/>
              </a:rPr>
              <a:t>GCF </a:t>
            </a:r>
            <a:r>
              <a:rPr lang="en-US" dirty="0">
                <a:latin typeface="Comic Sans MS" pitchFamily="66" charset="0"/>
              </a:rPr>
              <a:t>is a simple noninvasive </a:t>
            </a:r>
            <a:r>
              <a:rPr lang="en-US" dirty="0" smtClean="0">
                <a:latin typeface="Comic Sans MS" pitchFamily="66" charset="0"/>
              </a:rPr>
              <a:t>approach.</a:t>
            </a:r>
          </a:p>
          <a:p>
            <a:pPr algn="just">
              <a:lnSpc>
                <a:spcPct val="170000"/>
              </a:lnSpc>
            </a:pPr>
            <a:r>
              <a:rPr lang="en-US" dirty="0" smtClean="0">
                <a:latin typeface="Comic Sans MS" pitchFamily="66" charset="0"/>
              </a:rPr>
              <a:t>Major </a:t>
            </a:r>
            <a:r>
              <a:rPr lang="en-US" dirty="0">
                <a:latin typeface="Comic Sans MS" pitchFamily="66" charset="0"/>
              </a:rPr>
              <a:t>attraction of </a:t>
            </a:r>
            <a:r>
              <a:rPr lang="en-US" dirty="0" smtClean="0">
                <a:latin typeface="Comic Sans MS" pitchFamily="66" charset="0"/>
              </a:rPr>
              <a:t>GCF - </a:t>
            </a:r>
            <a:r>
              <a:rPr lang="en-US" dirty="0">
                <a:latin typeface="Comic Sans MS" pitchFamily="66" charset="0"/>
              </a:rPr>
              <a:t>site-specific nature of the sample, containing a vast array of host-derived molecules which represent relevant risk indicators of disease activity </a:t>
            </a:r>
            <a:r>
              <a:rPr lang="en-US" dirty="0">
                <a:solidFill>
                  <a:schemeClr val="accent6">
                    <a:lumMod val="60000"/>
                    <a:lumOff val="40000"/>
                  </a:schemeClr>
                </a:solidFill>
                <a:latin typeface="Comic Sans MS" pitchFamily="66" charset="0"/>
              </a:rPr>
              <a:t>(</a:t>
            </a:r>
            <a:r>
              <a:rPr lang="en-US" dirty="0" err="1">
                <a:solidFill>
                  <a:schemeClr val="accent6">
                    <a:lumMod val="60000"/>
                    <a:lumOff val="40000"/>
                  </a:schemeClr>
                </a:solidFill>
                <a:latin typeface="Comic Sans MS" pitchFamily="66" charset="0"/>
              </a:rPr>
              <a:t>Wassall</a:t>
            </a:r>
            <a:r>
              <a:rPr lang="en-US" dirty="0">
                <a:solidFill>
                  <a:schemeClr val="accent6">
                    <a:lumMod val="60000"/>
                    <a:lumOff val="40000"/>
                  </a:schemeClr>
                </a:solidFill>
                <a:latin typeface="Comic Sans MS" pitchFamily="66" charset="0"/>
              </a:rPr>
              <a:t> &amp; </a:t>
            </a:r>
            <a:r>
              <a:rPr lang="en-US" dirty="0" err="1">
                <a:solidFill>
                  <a:schemeClr val="accent6">
                    <a:lumMod val="60000"/>
                    <a:lumOff val="40000"/>
                  </a:schemeClr>
                </a:solidFill>
                <a:latin typeface="Comic Sans MS" pitchFamily="66" charset="0"/>
              </a:rPr>
              <a:t>Preshaw</a:t>
            </a:r>
            <a:r>
              <a:rPr lang="en-US" dirty="0">
                <a:solidFill>
                  <a:schemeClr val="accent6">
                    <a:lumMod val="60000"/>
                    <a:lumOff val="40000"/>
                  </a:schemeClr>
                </a:solidFill>
                <a:latin typeface="Comic Sans MS" pitchFamily="66" charset="0"/>
              </a:rPr>
              <a:t>, 2016).</a:t>
            </a:r>
          </a:p>
          <a:p>
            <a:pPr algn="just">
              <a:lnSpc>
                <a:spcPct val="170000"/>
              </a:lnSpc>
            </a:pPr>
            <a:r>
              <a:rPr lang="en-US" dirty="0" smtClean="0">
                <a:latin typeface="Comic Sans MS" pitchFamily="66" charset="0"/>
              </a:rPr>
              <a:t> </a:t>
            </a:r>
            <a:r>
              <a:rPr lang="en-US" dirty="0">
                <a:latin typeface="Comic Sans MS" pitchFamily="66" charset="0"/>
              </a:rPr>
              <a:t>As reviewed by </a:t>
            </a:r>
            <a:r>
              <a:rPr lang="en-US" dirty="0" err="1">
                <a:latin typeface="Comic Sans MS" pitchFamily="66" charset="0"/>
              </a:rPr>
              <a:t>Chapple</a:t>
            </a:r>
            <a:r>
              <a:rPr lang="en-US" dirty="0">
                <a:latin typeface="Comic Sans MS" pitchFamily="66" charset="0"/>
              </a:rPr>
              <a:t> (2009), host-derived biomarkers in GCF including; alkaline </a:t>
            </a:r>
            <a:r>
              <a:rPr lang="en-US" dirty="0" err="1">
                <a:latin typeface="Comic Sans MS" pitchFamily="66" charset="0"/>
              </a:rPr>
              <a:t>phosphatase</a:t>
            </a:r>
            <a:r>
              <a:rPr lang="en-US" dirty="0">
                <a:latin typeface="Comic Sans MS" pitchFamily="66" charset="0"/>
              </a:rPr>
              <a:t>, beta-</a:t>
            </a:r>
            <a:r>
              <a:rPr lang="en-US" dirty="0" err="1">
                <a:latin typeface="Comic Sans MS" pitchFamily="66" charset="0"/>
              </a:rPr>
              <a:t>glucoronidase</a:t>
            </a:r>
            <a:r>
              <a:rPr lang="en-US" dirty="0">
                <a:latin typeface="Comic Sans MS" pitchFamily="66" charset="0"/>
              </a:rPr>
              <a:t>, and </a:t>
            </a:r>
            <a:r>
              <a:rPr lang="en-US" dirty="0" err="1">
                <a:latin typeface="Comic Sans MS" pitchFamily="66" charset="0"/>
              </a:rPr>
              <a:t>cathepsin</a:t>
            </a:r>
            <a:r>
              <a:rPr lang="en-US" dirty="0">
                <a:latin typeface="Comic Sans MS" pitchFamily="66" charset="0"/>
              </a:rPr>
              <a:t> B demonstrated &gt; 77% of diagnostic accuracy in predicting future periodontal disease activity.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omic Sans MS" pitchFamily="66" charset="0"/>
              </a:rPr>
              <a:t>GENETIC TEST </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Comic Sans MS" pitchFamily="66" charset="0"/>
              </a:rPr>
              <a:t> The </a:t>
            </a:r>
            <a:r>
              <a:rPr lang="en-US" sz="2000" dirty="0" err="1">
                <a:latin typeface="Comic Sans MS" pitchFamily="66" charset="0"/>
              </a:rPr>
              <a:t>Periodontitis</a:t>
            </a:r>
            <a:r>
              <a:rPr lang="en-US" sz="2000" dirty="0">
                <a:latin typeface="Comic Sans MS" pitchFamily="66" charset="0"/>
              </a:rPr>
              <a:t> Susceptibility Trait test (PST) is the test which identifies the genetic predisposition of the patient for </a:t>
            </a:r>
            <a:r>
              <a:rPr lang="en-US" sz="2000" dirty="0" err="1">
                <a:latin typeface="Comic Sans MS" pitchFamily="66" charset="0"/>
              </a:rPr>
              <a:t>periodontitis</a:t>
            </a:r>
            <a:r>
              <a:rPr lang="en-US" sz="2000" dirty="0">
                <a:latin typeface="Comic Sans MS" pitchFamily="66" charset="0"/>
              </a:rPr>
              <a:t> by detecting the polymorphism in IL-1 gene. Polymorphism in two positions of IL-1 </a:t>
            </a:r>
            <a:r>
              <a:rPr lang="en-US" sz="2000" dirty="0" err="1">
                <a:latin typeface="Comic Sans MS" pitchFamily="66" charset="0"/>
              </a:rPr>
              <a:t>i.e</a:t>
            </a:r>
            <a:r>
              <a:rPr lang="en-US" sz="2000" dirty="0">
                <a:latin typeface="Comic Sans MS" pitchFamily="66" charset="0"/>
              </a:rPr>
              <a:t> position -889 and + 3953 has been associated with periodontal disease</a:t>
            </a:r>
            <a:r>
              <a:rPr lang="en-US" sz="2000" dirty="0" smtClean="0">
                <a:latin typeface="Comic Sans MS" pitchFamily="66" charset="0"/>
              </a:rPr>
              <a:t>.</a:t>
            </a:r>
            <a:endParaRPr lang="en-US" sz="2000" dirty="0">
              <a:latin typeface="Comic Sans MS" pitchFamily="66"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latin typeface="Comic Sans MS" pitchFamily="66" charset="0"/>
            </a:endParaRPr>
          </a:p>
        </p:txBody>
      </p:sp>
      <p:graphicFrame>
        <p:nvGraphicFramePr>
          <p:cNvPr id="4" name="Content Placeholder 3"/>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4114800"/>
                <a:gridCol w="4114800"/>
              </a:tblGrid>
              <a:tr h="571500">
                <a:tc>
                  <a:txBody>
                    <a:bodyPr/>
                    <a:lstStyle/>
                    <a:p>
                      <a:r>
                        <a:rPr lang="en-IN" dirty="0" smtClean="0">
                          <a:latin typeface="Comic Sans MS" pitchFamily="66" charset="0"/>
                        </a:rPr>
                        <a:t>Advantages </a:t>
                      </a:r>
                      <a:endParaRPr lang="en-US" dirty="0">
                        <a:latin typeface="Comic Sans MS" pitchFamily="66" charset="0"/>
                      </a:endParaRPr>
                    </a:p>
                  </a:txBody>
                  <a:tcPr/>
                </a:tc>
                <a:tc>
                  <a:txBody>
                    <a:bodyPr/>
                    <a:lstStyle/>
                    <a:p>
                      <a:r>
                        <a:rPr lang="en-IN" dirty="0" smtClean="0">
                          <a:latin typeface="Comic Sans MS" pitchFamily="66" charset="0"/>
                        </a:rPr>
                        <a:t>Disadvantages </a:t>
                      </a:r>
                      <a:endParaRPr lang="en-US" dirty="0">
                        <a:latin typeface="Comic Sans MS" pitchFamily="66" charset="0"/>
                      </a:endParaRPr>
                    </a:p>
                  </a:txBody>
                  <a:tcPr/>
                </a:tc>
              </a:tr>
              <a:tr h="571500">
                <a:tc>
                  <a:txBody>
                    <a:bodyPr/>
                    <a:lstStyle/>
                    <a:p>
                      <a:r>
                        <a:rPr lang="en-IN" dirty="0" smtClean="0">
                          <a:latin typeface="Comic Sans MS" pitchFamily="66" charset="0"/>
                        </a:rPr>
                        <a:t>Reduces</a:t>
                      </a:r>
                      <a:r>
                        <a:rPr lang="en-IN" baseline="0" dirty="0" smtClean="0">
                          <a:latin typeface="Comic Sans MS" pitchFamily="66" charset="0"/>
                        </a:rPr>
                        <a:t> need to draw blood</a:t>
                      </a:r>
                      <a:endParaRPr lang="en-US" dirty="0">
                        <a:latin typeface="Comic Sans MS" pitchFamily="66" charset="0"/>
                      </a:endParaRPr>
                    </a:p>
                  </a:txBody>
                  <a:tcPr/>
                </a:tc>
                <a:tc>
                  <a:txBody>
                    <a:bodyPr/>
                    <a:lstStyle/>
                    <a:p>
                      <a:r>
                        <a:rPr lang="en-IN" dirty="0" smtClean="0">
                          <a:latin typeface="Comic Sans MS" pitchFamily="66" charset="0"/>
                        </a:rPr>
                        <a:t>Need to be validated </a:t>
                      </a:r>
                      <a:endParaRPr lang="en-US" dirty="0">
                        <a:latin typeface="Comic Sans MS" pitchFamily="66" charset="0"/>
                      </a:endParaRPr>
                    </a:p>
                  </a:txBody>
                  <a:tcPr/>
                </a:tc>
              </a:tr>
              <a:tr h="571500">
                <a:tc>
                  <a:txBody>
                    <a:bodyPr/>
                    <a:lstStyle/>
                    <a:p>
                      <a:r>
                        <a:rPr lang="en-IN" dirty="0" smtClean="0">
                          <a:latin typeface="Comic Sans MS" pitchFamily="66" charset="0"/>
                        </a:rPr>
                        <a:t>Reduces cost &amp; inventory </a:t>
                      </a:r>
                      <a:endParaRPr lang="en-US" dirty="0">
                        <a:latin typeface="Comic Sans MS" pitchFamily="66" charset="0"/>
                      </a:endParaRPr>
                    </a:p>
                  </a:txBody>
                  <a:tcPr/>
                </a:tc>
                <a:tc>
                  <a:txBody>
                    <a:bodyPr/>
                    <a:lstStyle/>
                    <a:p>
                      <a:r>
                        <a:rPr lang="en-IN" dirty="0" smtClean="0">
                          <a:latin typeface="Comic Sans MS" pitchFamily="66" charset="0"/>
                        </a:rPr>
                        <a:t>Benchmarked with existing method</a:t>
                      </a:r>
                      <a:endParaRPr lang="en-US" dirty="0">
                        <a:latin typeface="Comic Sans MS" pitchFamily="66" charset="0"/>
                      </a:endParaRPr>
                    </a:p>
                  </a:txBody>
                  <a:tcPr/>
                </a:tc>
              </a:tr>
              <a:tr h="571500">
                <a:tc>
                  <a:txBody>
                    <a:bodyPr/>
                    <a:lstStyle/>
                    <a:p>
                      <a:r>
                        <a:rPr lang="en-IN" dirty="0" smtClean="0">
                          <a:latin typeface="Comic Sans MS" pitchFamily="66" charset="0"/>
                        </a:rPr>
                        <a:t>Less time</a:t>
                      </a:r>
                      <a:endParaRPr lang="en-US" dirty="0">
                        <a:latin typeface="Comic Sans MS" pitchFamily="66" charset="0"/>
                      </a:endParaRPr>
                    </a:p>
                  </a:txBody>
                  <a:tcPr/>
                </a:tc>
                <a:tc>
                  <a:txBody>
                    <a:bodyPr/>
                    <a:lstStyle/>
                    <a:p>
                      <a:r>
                        <a:rPr lang="en-IN" dirty="0" smtClean="0">
                          <a:latin typeface="Comic Sans MS" pitchFamily="66" charset="0"/>
                        </a:rPr>
                        <a:t>cost </a:t>
                      </a:r>
                      <a:endParaRPr lang="en-US" dirty="0">
                        <a:latin typeface="Comic Sans MS" pitchFamily="66" charset="0"/>
                      </a:endParaRPr>
                    </a:p>
                  </a:txBody>
                  <a:tcPr/>
                </a:tc>
              </a:tr>
              <a:tr h="571500">
                <a:tc>
                  <a:txBody>
                    <a:bodyPr/>
                    <a:lstStyle/>
                    <a:p>
                      <a:r>
                        <a:rPr lang="en-IN" dirty="0" smtClean="0">
                          <a:latin typeface="Comic Sans MS" pitchFamily="66" charset="0"/>
                        </a:rPr>
                        <a:t>Improves the quality of  care</a:t>
                      </a:r>
                      <a:endParaRPr lang="en-US" dirty="0">
                        <a:latin typeface="Comic Sans MS" pitchFamily="66" charset="0"/>
                      </a:endParaRPr>
                    </a:p>
                  </a:txBody>
                  <a:tcPr/>
                </a:tc>
                <a:tc>
                  <a:txBody>
                    <a:bodyPr/>
                    <a:lstStyle/>
                    <a:p>
                      <a:endParaRPr lang="en-US">
                        <a:latin typeface="Comic Sans MS" pitchFamily="66" charset="0"/>
                      </a:endParaRPr>
                    </a:p>
                  </a:txBody>
                  <a:tcPr/>
                </a:tc>
              </a:tr>
              <a:tr h="571500">
                <a:tc>
                  <a:txBody>
                    <a:bodyPr/>
                    <a:lstStyle/>
                    <a:p>
                      <a:r>
                        <a:rPr lang="en-IN" dirty="0" smtClean="0">
                          <a:latin typeface="Comic Sans MS" pitchFamily="66" charset="0"/>
                        </a:rPr>
                        <a:t>Lesser training &amp; resources</a:t>
                      </a:r>
                      <a:endParaRPr lang="en-US" dirty="0">
                        <a:latin typeface="Comic Sans MS" pitchFamily="66" charset="0"/>
                      </a:endParaRPr>
                    </a:p>
                  </a:txBody>
                  <a:tcPr/>
                </a:tc>
                <a:tc>
                  <a:txBody>
                    <a:bodyPr/>
                    <a:lstStyle/>
                    <a:p>
                      <a:endParaRPr lang="en-US">
                        <a:latin typeface="Comic Sans MS" pitchFamily="66" charset="0"/>
                      </a:endParaRPr>
                    </a:p>
                  </a:txBody>
                  <a:tcPr/>
                </a:tc>
              </a:tr>
              <a:tr h="571500">
                <a:tc>
                  <a:txBody>
                    <a:bodyPr/>
                    <a:lstStyle/>
                    <a:p>
                      <a:r>
                        <a:rPr lang="en-IN" dirty="0" smtClean="0">
                          <a:latin typeface="Comic Sans MS" pitchFamily="66" charset="0"/>
                        </a:rPr>
                        <a:t>More effective </a:t>
                      </a:r>
                      <a:endParaRPr lang="en-US" dirty="0">
                        <a:latin typeface="Comic Sans MS" pitchFamily="66" charset="0"/>
                      </a:endParaRPr>
                    </a:p>
                  </a:txBody>
                  <a:tcPr/>
                </a:tc>
                <a:tc>
                  <a:txBody>
                    <a:bodyPr/>
                    <a:lstStyle/>
                    <a:p>
                      <a:endParaRPr lang="en-US">
                        <a:latin typeface="Comic Sans MS" pitchFamily="66" charset="0"/>
                      </a:endParaRPr>
                    </a:p>
                  </a:txBody>
                  <a:tcPr/>
                </a:tc>
              </a:tr>
              <a:tr h="571500">
                <a:tc>
                  <a:txBody>
                    <a:bodyPr/>
                    <a:lstStyle/>
                    <a:p>
                      <a:r>
                        <a:rPr lang="en-IN" dirty="0" smtClean="0">
                          <a:latin typeface="Comic Sans MS" pitchFamily="66" charset="0"/>
                        </a:rPr>
                        <a:t>Screening large populations</a:t>
                      </a:r>
                      <a:endParaRPr lang="en-US" dirty="0">
                        <a:latin typeface="Comic Sans MS" pitchFamily="66" charset="0"/>
                      </a:endParaRPr>
                    </a:p>
                  </a:txBody>
                  <a:tcPr/>
                </a:tc>
                <a:tc>
                  <a:txBody>
                    <a:bodyPr/>
                    <a:lstStyle/>
                    <a:p>
                      <a:endParaRPr lang="en-US" dirty="0">
                        <a:latin typeface="Comic Sans MS" pitchFamily="66" charset="0"/>
                      </a:endParaRPr>
                    </a:p>
                  </a:txBody>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omic Sans MS" pitchFamily="66" charset="0"/>
              </a:rPr>
              <a:t>PROTEOME ANALYSIS</a:t>
            </a:r>
            <a:endParaRPr lang="en-US" dirty="0">
              <a:latin typeface="Comic Sans MS" pitchFamily="66" charset="0"/>
            </a:endParaRPr>
          </a:p>
        </p:txBody>
      </p:sp>
      <p:sp>
        <p:nvSpPr>
          <p:cNvPr id="3" name="Content Placeholder 2"/>
          <p:cNvSpPr>
            <a:spLocks noGrp="1"/>
          </p:cNvSpPr>
          <p:nvPr>
            <p:ph idx="1"/>
          </p:nvPr>
        </p:nvSpPr>
        <p:spPr/>
        <p:txBody>
          <a:bodyPr>
            <a:normAutofit/>
          </a:bodyPr>
          <a:lstStyle/>
          <a:p>
            <a:pPr algn="just">
              <a:lnSpc>
                <a:spcPct val="160000"/>
              </a:lnSpc>
            </a:pPr>
            <a:r>
              <a:rPr lang="en-US" sz="2000" dirty="0" smtClean="0">
                <a:latin typeface="Comic Sans MS" pitchFamily="66" charset="0"/>
              </a:rPr>
              <a:t>Proteomics directly studies the proteins that are key functional components of biochemical systems and describes the large-scale study of the entire complement of proteins expressed by a genome and present in a cell, tissue, </a:t>
            </a:r>
            <a:r>
              <a:rPr lang="en-US" sz="2000" dirty="0" err="1" smtClean="0">
                <a:latin typeface="Comic Sans MS" pitchFamily="66" charset="0"/>
              </a:rPr>
              <a:t>biofluids</a:t>
            </a:r>
            <a:r>
              <a:rPr lang="en-US" sz="2000" dirty="0" smtClean="0">
                <a:latin typeface="Comic Sans MS" pitchFamily="66" charset="0"/>
              </a:rPr>
              <a:t>, or organism (</a:t>
            </a:r>
            <a:r>
              <a:rPr lang="en-US" sz="2000" dirty="0" err="1" smtClean="0">
                <a:latin typeface="Comic Sans MS" pitchFamily="66" charset="0"/>
              </a:rPr>
              <a:t>Aebersold</a:t>
            </a:r>
            <a:r>
              <a:rPr lang="en-US" sz="2000" dirty="0" smtClean="0">
                <a:latin typeface="Comic Sans MS" pitchFamily="66" charset="0"/>
              </a:rPr>
              <a:t> et al. 2000). </a:t>
            </a:r>
          </a:p>
          <a:p>
            <a:pPr algn="just">
              <a:lnSpc>
                <a:spcPct val="160000"/>
              </a:lnSpc>
            </a:pPr>
            <a:r>
              <a:rPr lang="en-US" sz="2000" dirty="0" smtClean="0">
                <a:latin typeface="Comic Sans MS" pitchFamily="66" charset="0"/>
              </a:rPr>
              <a:t>The word “proteome” was introduced by Wilkins et al. (1996) as a combination of two words, “protein” and “genome”.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just">
              <a:lnSpc>
                <a:spcPct val="160000"/>
              </a:lnSpc>
            </a:pPr>
            <a:r>
              <a:rPr lang="en-US" sz="2000" dirty="0" smtClean="0">
                <a:latin typeface="Comic Sans MS" pitchFamily="66" charset="0"/>
              </a:rPr>
              <a:t>The proteome is the protein complement of the genome and proteomics is the analysis of the portion of the genome that is expressed. </a:t>
            </a:r>
          </a:p>
          <a:p>
            <a:pPr algn="just">
              <a:lnSpc>
                <a:spcPct val="160000"/>
              </a:lnSpc>
            </a:pPr>
            <a:r>
              <a:rPr lang="en-US" sz="2000" dirty="0" smtClean="0">
                <a:latin typeface="Comic Sans MS" pitchFamily="66" charset="0"/>
              </a:rPr>
              <a:t>The human proteome is estimated to contain more than 20,000 proteins, excluding possible </a:t>
            </a:r>
            <a:r>
              <a:rPr lang="en-US" sz="2000" dirty="0" err="1" smtClean="0">
                <a:latin typeface="Comic Sans MS" pitchFamily="66" charset="0"/>
              </a:rPr>
              <a:t>isoforms</a:t>
            </a:r>
            <a:r>
              <a:rPr lang="en-US" sz="2000" dirty="0" smtClean="0">
                <a:latin typeface="Comic Sans MS" pitchFamily="66" charset="0"/>
              </a:rPr>
              <a:t>.</a:t>
            </a:r>
          </a:p>
          <a:p>
            <a:pPr algn="just">
              <a:lnSpc>
                <a:spcPct val="160000"/>
              </a:lnSpc>
            </a:pPr>
            <a:r>
              <a:rPr lang="en-US" sz="2000" dirty="0" smtClean="0">
                <a:latin typeface="Comic Sans MS" pitchFamily="66" charset="0"/>
              </a:rPr>
              <a:t>There are two strategies for proteomic applications: discovery (qualification) and quantification, mostly as the first and second step.</a:t>
            </a:r>
            <a:endParaRPr lang="en-US" sz="2000" dirty="0">
              <a:latin typeface="Comic Sans MS" pitchFamily="66"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gn="just">
              <a:lnSpc>
                <a:spcPct val="170000"/>
              </a:lnSpc>
            </a:pPr>
            <a:r>
              <a:rPr lang="en-US" sz="2000" dirty="0" smtClean="0">
                <a:latin typeface="Comic Sans MS" pitchFamily="66" charset="0"/>
              </a:rPr>
              <a:t>After surface enhanced laser desorption/ </a:t>
            </a:r>
            <a:r>
              <a:rPr lang="en-US" sz="2000" dirty="0" err="1" smtClean="0">
                <a:latin typeface="Comic Sans MS" pitchFamily="66" charset="0"/>
              </a:rPr>
              <a:t>ionisation</a:t>
            </a:r>
            <a:r>
              <a:rPr lang="en-US" sz="2000" dirty="0" smtClean="0">
                <a:latin typeface="Comic Sans MS" pitchFamily="66" charset="0"/>
              </a:rPr>
              <a:t>-time-of-flight mass spectrometry was invented, mass spectral fingerprints of proteins were detected basing on their molecular weight rather than their sequence identity within the context of qualitative proteomics. </a:t>
            </a:r>
          </a:p>
          <a:p>
            <a:pPr algn="just">
              <a:lnSpc>
                <a:spcPct val="170000"/>
              </a:lnSpc>
            </a:pPr>
            <a:r>
              <a:rPr lang="en-US" sz="2000" dirty="0" smtClean="0">
                <a:latin typeface="Comic Sans MS" pitchFamily="66" charset="0"/>
              </a:rPr>
              <a:t>This earlier technology was successfully applied to GCF proteome analysis, but solely it cannot reveal the identity of proteins or their functions.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60000"/>
              </a:lnSpc>
            </a:pPr>
            <a:r>
              <a:rPr lang="en-US" sz="2000" dirty="0" smtClean="0">
                <a:latin typeface="Comic Sans MS" pitchFamily="66" charset="0"/>
              </a:rPr>
              <a:t>The advancement of analytical proteomic platforms came with the combined use of in-gel digestion along with their extensive separation and enhanced spectral analysis (</a:t>
            </a:r>
            <a:r>
              <a:rPr lang="en-US" sz="2000" dirty="0" err="1" smtClean="0">
                <a:latin typeface="Comic Sans MS" pitchFamily="66" charset="0"/>
              </a:rPr>
              <a:t>Bostanci</a:t>
            </a:r>
            <a:r>
              <a:rPr lang="en-US" sz="2000" dirty="0" smtClean="0">
                <a:latin typeface="Comic Sans MS" pitchFamily="66" charset="0"/>
              </a:rPr>
              <a:t> and </a:t>
            </a:r>
            <a:r>
              <a:rPr lang="en-US" sz="2000" dirty="0" err="1" smtClean="0">
                <a:latin typeface="Comic Sans MS" pitchFamily="66" charset="0"/>
              </a:rPr>
              <a:t>Belibasakis</a:t>
            </a:r>
            <a:r>
              <a:rPr lang="en-US" sz="2000" dirty="0" smtClean="0">
                <a:latin typeface="Comic Sans MS" pitchFamily="66" charset="0"/>
              </a:rPr>
              <a:t> 2018).</a:t>
            </a:r>
          </a:p>
          <a:p>
            <a:pPr algn="just">
              <a:lnSpc>
                <a:spcPct val="160000"/>
              </a:lnSpc>
            </a:pPr>
            <a:r>
              <a:rPr lang="en-US" sz="2000" dirty="0" smtClean="0">
                <a:latin typeface="Comic Sans MS" pitchFamily="66" charset="0"/>
              </a:rPr>
              <a:t> Later on, quantitative proteomics were applied to GCF samples. </a:t>
            </a:r>
          </a:p>
          <a:p>
            <a:pPr algn="just">
              <a:lnSpc>
                <a:spcPct val="160000"/>
              </a:lnSpc>
            </a:pPr>
            <a:r>
              <a:rPr lang="en-US" sz="2000" dirty="0" smtClean="0">
                <a:latin typeface="Comic Sans MS" pitchFamily="66" charset="0"/>
              </a:rPr>
              <a:t>Proteomics has the potential to produce low-cost POC devices (</a:t>
            </a:r>
            <a:r>
              <a:rPr lang="en-US" sz="2000" dirty="0" err="1" smtClean="0">
                <a:latin typeface="Comic Sans MS" pitchFamily="66" charset="0"/>
              </a:rPr>
              <a:t>Wignarajah</a:t>
            </a:r>
            <a:r>
              <a:rPr lang="en-US" sz="2000" dirty="0" smtClean="0">
                <a:latin typeface="Comic Sans MS" pitchFamily="66" charset="0"/>
              </a:rPr>
              <a:t> et al. 2015; </a:t>
            </a:r>
            <a:r>
              <a:rPr lang="en-US" sz="2000" dirty="0" err="1" smtClean="0">
                <a:latin typeface="Comic Sans MS" pitchFamily="66" charset="0"/>
              </a:rPr>
              <a:t>Koboniwa</a:t>
            </a:r>
            <a:r>
              <a:rPr lang="en-US" sz="2000" dirty="0" smtClean="0">
                <a:latin typeface="Comic Sans MS" pitchFamily="66" charset="0"/>
              </a:rPr>
              <a:t> et  al. 2016).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70000"/>
              </a:lnSpc>
            </a:pPr>
            <a:r>
              <a:rPr lang="en-US" sz="2000" dirty="0" smtClean="0">
                <a:latin typeface="Comic Sans MS" pitchFamily="66" charset="0"/>
              </a:rPr>
              <a:t>However, one of the major challenges in identification and quantification of the GCF or salivary proteome is the dynamic range of protein concentrations often spanning several orders of magnitude. </a:t>
            </a:r>
          </a:p>
          <a:p>
            <a:pPr algn="just">
              <a:lnSpc>
                <a:spcPct val="170000"/>
              </a:lnSpc>
            </a:pPr>
            <a:r>
              <a:rPr lang="en-US" sz="2000" dirty="0" smtClean="0">
                <a:latin typeface="Comic Sans MS" pitchFamily="66" charset="0"/>
              </a:rPr>
              <a:t>There is a risk of being masked for the proteins that have the lowest relative amounts in the complex mixture.</a:t>
            </a:r>
          </a:p>
          <a:p>
            <a:pPr algn="just">
              <a:lnSpc>
                <a:spcPct val="150000"/>
              </a:lnSpc>
            </a:pPr>
            <a:endParaRPr lang="en-US" sz="2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55000" lnSpcReduction="20000"/>
          </a:bodyPr>
          <a:lstStyle/>
          <a:p>
            <a:pPr algn="just">
              <a:lnSpc>
                <a:spcPct val="170000"/>
              </a:lnSpc>
            </a:pPr>
            <a:r>
              <a:rPr lang="en-US" dirty="0" smtClean="0">
                <a:latin typeface="Comic Sans MS" pitchFamily="66" charset="0"/>
              </a:rPr>
              <a:t>Saliva has been used as a </a:t>
            </a:r>
            <a:r>
              <a:rPr lang="en-US" dirty="0" err="1" smtClean="0">
                <a:latin typeface="Comic Sans MS" pitchFamily="66" charset="0"/>
              </a:rPr>
              <a:t>biofluid</a:t>
            </a:r>
            <a:r>
              <a:rPr lang="en-US" dirty="0" smtClean="0">
                <a:latin typeface="Comic Sans MS" pitchFamily="66" charset="0"/>
              </a:rPr>
              <a:t> for proteomics analysis and more than 3000 proteins have been identified for disease (Zhang et  al. 2016). </a:t>
            </a:r>
          </a:p>
          <a:p>
            <a:pPr algn="just">
              <a:lnSpc>
                <a:spcPct val="170000"/>
              </a:lnSpc>
            </a:pPr>
            <a:r>
              <a:rPr lang="en-US" dirty="0" smtClean="0">
                <a:latin typeface="Comic Sans MS" pitchFamily="66" charset="0"/>
              </a:rPr>
              <a:t>Moreover, evidence suggests that proteomics facilitate the identification of GCF biochemical markers in patients with periodontal disease (</a:t>
            </a:r>
            <a:r>
              <a:rPr lang="en-US" dirty="0" err="1" smtClean="0">
                <a:latin typeface="Comic Sans MS" pitchFamily="66" charset="0"/>
              </a:rPr>
              <a:t>Bostanci</a:t>
            </a:r>
            <a:r>
              <a:rPr lang="en-US" dirty="0" smtClean="0">
                <a:latin typeface="Comic Sans MS" pitchFamily="66" charset="0"/>
              </a:rPr>
              <a:t> et al. 2010; </a:t>
            </a:r>
            <a:r>
              <a:rPr lang="en-US" dirty="0" err="1" smtClean="0">
                <a:latin typeface="Comic Sans MS" pitchFamily="66" charset="0"/>
              </a:rPr>
              <a:t>Bostanci</a:t>
            </a:r>
            <a:r>
              <a:rPr lang="en-US" dirty="0" smtClean="0">
                <a:latin typeface="Comic Sans MS" pitchFamily="66" charset="0"/>
              </a:rPr>
              <a:t> and </a:t>
            </a:r>
            <a:r>
              <a:rPr lang="en-US" dirty="0" err="1" smtClean="0">
                <a:latin typeface="Comic Sans MS" pitchFamily="66" charset="0"/>
              </a:rPr>
              <a:t>Bao</a:t>
            </a:r>
            <a:r>
              <a:rPr lang="en-US" dirty="0" smtClean="0">
                <a:latin typeface="Comic Sans MS" pitchFamily="66" charset="0"/>
              </a:rPr>
              <a:t> 2017; </a:t>
            </a:r>
            <a:r>
              <a:rPr lang="en-US" dirty="0" err="1" smtClean="0">
                <a:latin typeface="Comic Sans MS" pitchFamily="66" charset="0"/>
              </a:rPr>
              <a:t>Bostanci</a:t>
            </a:r>
            <a:r>
              <a:rPr lang="en-US" dirty="0" smtClean="0">
                <a:latin typeface="Comic Sans MS" pitchFamily="66" charset="0"/>
              </a:rPr>
              <a:t> and </a:t>
            </a:r>
            <a:r>
              <a:rPr lang="en-US" dirty="0" err="1" smtClean="0">
                <a:latin typeface="Comic Sans MS" pitchFamily="66" charset="0"/>
              </a:rPr>
              <a:t>Belibasakis</a:t>
            </a:r>
            <a:r>
              <a:rPr lang="en-US" dirty="0" smtClean="0">
                <a:latin typeface="Comic Sans MS" pitchFamily="66" charset="0"/>
              </a:rPr>
              <a:t> 2018; </a:t>
            </a:r>
            <a:r>
              <a:rPr lang="en-US" dirty="0" err="1" smtClean="0">
                <a:latin typeface="Comic Sans MS" pitchFamily="66" charset="0"/>
              </a:rPr>
              <a:t>Khurshid</a:t>
            </a:r>
            <a:r>
              <a:rPr lang="en-US" dirty="0" smtClean="0">
                <a:latin typeface="Comic Sans MS" pitchFamily="66" charset="0"/>
              </a:rPr>
              <a:t> et al. 2017). </a:t>
            </a:r>
          </a:p>
          <a:p>
            <a:pPr algn="just">
              <a:lnSpc>
                <a:spcPct val="170000"/>
              </a:lnSpc>
            </a:pPr>
            <a:r>
              <a:rPr lang="en-US" dirty="0" smtClean="0">
                <a:latin typeface="Comic Sans MS" pitchFamily="66" charset="0"/>
              </a:rPr>
              <a:t>Today, proteomics are used for discovering and identifying GCF biomarkers with matrix-assisted laser desorption/</a:t>
            </a:r>
            <a:r>
              <a:rPr lang="en-US" dirty="0" err="1" smtClean="0">
                <a:latin typeface="Comic Sans MS" pitchFamily="66" charset="0"/>
              </a:rPr>
              <a:t>ionisation</a:t>
            </a:r>
            <a:r>
              <a:rPr lang="en-US" dirty="0" smtClean="0">
                <a:latin typeface="Comic Sans MS" pitchFamily="66" charset="0"/>
              </a:rPr>
              <a:t> </a:t>
            </a:r>
            <a:r>
              <a:rPr lang="en-US" dirty="0" err="1" smtClean="0">
                <a:latin typeface="Comic Sans MS" pitchFamily="66" charset="0"/>
              </a:rPr>
              <a:t>timeof</a:t>
            </a:r>
            <a:r>
              <a:rPr lang="en-US" dirty="0" smtClean="0">
                <a:latin typeface="Comic Sans MS" pitchFamily="66" charset="0"/>
              </a:rPr>
              <a:t>-flight mass spectrometry (MALDI-TOF MS), liquid chromatography (LC) coupled with tandem mass spectrometry (MS/MS) (LC-MS/MS).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304800" y="990600"/>
            <a:ext cx="8839200" cy="50292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gn="just">
              <a:lnSpc>
                <a:spcPct val="170000"/>
              </a:lnSpc>
            </a:pPr>
            <a:r>
              <a:rPr lang="en-US" dirty="0" smtClean="0">
                <a:latin typeface="Comic Sans MS" pitchFamily="66" charset="0"/>
              </a:rPr>
              <a:t>The proteomic analysis of GCF in different periodontal conditions demonstrates marked differences according to disease profile. </a:t>
            </a:r>
          </a:p>
          <a:p>
            <a:pPr algn="just">
              <a:lnSpc>
                <a:spcPct val="170000"/>
              </a:lnSpc>
            </a:pPr>
            <a:r>
              <a:rPr lang="en-US" dirty="0" err="1" smtClean="0">
                <a:latin typeface="Comic Sans MS" pitchFamily="66" charset="0"/>
              </a:rPr>
              <a:t>Zelko</a:t>
            </a:r>
            <a:r>
              <a:rPr lang="en-US" dirty="0" smtClean="0">
                <a:latin typeface="Comic Sans MS" pitchFamily="66" charset="0"/>
              </a:rPr>
              <a:t>, </a:t>
            </a:r>
            <a:r>
              <a:rPr lang="en-US" dirty="0" err="1" smtClean="0">
                <a:latin typeface="Comic Sans MS" pitchFamily="66" charset="0"/>
              </a:rPr>
              <a:t>Mariani</a:t>
            </a:r>
            <a:r>
              <a:rPr lang="en-US" dirty="0" smtClean="0">
                <a:latin typeface="Comic Sans MS" pitchFamily="66" charset="0"/>
              </a:rPr>
              <a:t> and </a:t>
            </a:r>
            <a:r>
              <a:rPr lang="en-US" dirty="0" err="1" smtClean="0">
                <a:latin typeface="Comic Sans MS" pitchFamily="66" charset="0"/>
              </a:rPr>
              <a:t>Folz</a:t>
            </a:r>
            <a:r>
              <a:rPr lang="en-US" dirty="0" smtClean="0">
                <a:latin typeface="Comic Sans MS" pitchFamily="66" charset="0"/>
              </a:rPr>
              <a:t> (2002) found a total of 327 GCF proteins in </a:t>
            </a:r>
            <a:r>
              <a:rPr lang="en-US" dirty="0" err="1" smtClean="0">
                <a:latin typeface="Comic Sans MS" pitchFamily="66" charset="0"/>
              </a:rPr>
              <a:t>periodontally</a:t>
            </a:r>
            <a:r>
              <a:rPr lang="en-US" dirty="0" smtClean="0">
                <a:latin typeface="Comic Sans MS" pitchFamily="66" charset="0"/>
              </a:rPr>
              <a:t> healthy individuals using a gel-free method that were analyzed directly by liquid chromatography–tandem, suggesting that they may be used as a reference in future proteomic studies on GCF biomarkers of periodontal disease. </a:t>
            </a:r>
          </a:p>
          <a:p>
            <a:pPr algn="just">
              <a:lnSpc>
                <a:spcPct val="170000"/>
              </a:lnSpc>
            </a:pPr>
            <a:r>
              <a:rPr lang="en-US" dirty="0" smtClean="0">
                <a:latin typeface="Comic Sans MS" pitchFamily="66" charset="0"/>
              </a:rPr>
              <a:t>Later studies reported that up to 432 different proteins have been identified in GCF samples (</a:t>
            </a:r>
            <a:r>
              <a:rPr lang="en-US" dirty="0" err="1" smtClean="0">
                <a:latin typeface="Comic Sans MS" pitchFamily="66" charset="0"/>
              </a:rPr>
              <a:t>Baliban</a:t>
            </a:r>
            <a:r>
              <a:rPr lang="en-US" dirty="0" smtClean="0">
                <a:latin typeface="Comic Sans MS" pitchFamily="66" charset="0"/>
              </a:rPr>
              <a:t> et al., 2012; Silva-</a:t>
            </a:r>
            <a:r>
              <a:rPr lang="en-US" dirty="0" err="1" smtClean="0">
                <a:latin typeface="Comic Sans MS" pitchFamily="66" charset="0"/>
              </a:rPr>
              <a:t>Boghossian</a:t>
            </a:r>
            <a:r>
              <a:rPr lang="en-US" dirty="0" smtClean="0">
                <a:latin typeface="Comic Sans MS" pitchFamily="66" charset="0"/>
              </a:rPr>
              <a:t> et al., 2013).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TotalTime>
  <Words>6549</Words>
  <Application>Microsoft Office PowerPoint</Application>
  <PresentationFormat>On-screen Show (4:3)</PresentationFormat>
  <Paragraphs>273</Paragraphs>
  <Slides>108</Slides>
  <Notes>3</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Office Theme</vt:lpstr>
      <vt:lpstr>BIOMARKERS IN PERIODONTAL DISEASES</vt:lpstr>
      <vt:lpstr>CONTENTS</vt:lpstr>
      <vt:lpstr>INTRODUCTION</vt:lpstr>
      <vt:lpstr>Slide 4</vt:lpstr>
      <vt:lpstr>Slide 5</vt:lpstr>
      <vt:lpstr>Slide 6</vt:lpstr>
      <vt:lpstr>Slide 7</vt:lpstr>
      <vt:lpstr>DEFINITION</vt:lpstr>
      <vt:lpstr>PERIODONTAL BIOLOGIC MARKERS IN THE GINGIVAL CREVICULAR FLUID</vt:lpstr>
      <vt:lpstr>Slide 10</vt:lpstr>
      <vt:lpstr>Inflammatory mediators:  a) Cytokines and chemokines:</vt:lpstr>
      <vt:lpstr>Slide 12</vt:lpstr>
      <vt:lpstr>Slide 13</vt:lpstr>
      <vt:lpstr>Slide 14</vt:lpstr>
      <vt:lpstr>b) Adipokines:</vt:lpstr>
      <vt:lpstr>Slide 16</vt:lpstr>
      <vt:lpstr>Host-derived enzymes</vt:lpstr>
      <vt:lpstr>Slide 18</vt:lpstr>
      <vt:lpstr>Slide 19</vt:lpstr>
      <vt:lpstr>Slide 20</vt:lpstr>
      <vt:lpstr> Markers of oxidative stress</vt:lpstr>
      <vt:lpstr>Slide 22</vt:lpstr>
      <vt:lpstr>Markers of bone homeostasis</vt:lpstr>
      <vt:lpstr>Slide 24</vt:lpstr>
      <vt:lpstr> Tissue-breakdown products</vt:lpstr>
      <vt:lpstr>Slide 26</vt:lpstr>
      <vt:lpstr>Slide 27</vt:lpstr>
      <vt:lpstr>Growth Factors </vt:lpstr>
      <vt:lpstr>Slide 29</vt:lpstr>
      <vt:lpstr>SALIVA AS A SOURCE OF BIOMARKERS FOR PERIODONTITIS</vt:lpstr>
      <vt:lpstr>Slide 31</vt:lpstr>
      <vt:lpstr>Slide 32</vt:lpstr>
      <vt:lpstr>Slide 33</vt:lpstr>
      <vt:lpstr>Slide 34</vt:lpstr>
      <vt:lpstr>Slide 35</vt:lpstr>
      <vt:lpstr>Slide 36</vt:lpstr>
      <vt:lpstr>Slide 37</vt:lpstr>
      <vt:lpstr>Slide 38</vt:lpstr>
      <vt:lpstr>Slide 39</vt:lpstr>
      <vt:lpstr>FUTURE DIRECTIONS FOR ORAL FLUID BIOMARKERS</vt:lpstr>
      <vt:lpstr>Slide 41</vt:lpstr>
      <vt:lpstr>Point-of-care diagnostics </vt:lpstr>
      <vt:lpstr>Slide 43</vt:lpstr>
      <vt:lpstr>Slide 44</vt:lpstr>
      <vt:lpstr>Slide 45</vt:lpstr>
      <vt:lpstr>Methods of analysis</vt:lpstr>
      <vt:lpstr>Slide 47</vt:lpstr>
      <vt:lpstr>Use of saliva in point of care diagnostics:</vt:lpstr>
      <vt:lpstr>Slide 49</vt:lpstr>
      <vt:lpstr>Slide 50</vt:lpstr>
      <vt:lpstr>BIOCHEMICAL TEST</vt:lpstr>
      <vt:lpstr>Slide 52</vt:lpstr>
      <vt:lpstr>Electronic taste chips: </vt:lpstr>
      <vt:lpstr>Slide 54</vt:lpstr>
      <vt:lpstr>OraQuick: </vt:lpstr>
      <vt:lpstr>Integrated microfluidic platform for oral diagnostics (IMPOD):</vt:lpstr>
      <vt:lpstr>Slide 57</vt:lpstr>
      <vt:lpstr>MICROBIOLOGICAL TEST </vt:lpstr>
      <vt:lpstr>Omnigene: </vt:lpstr>
      <vt:lpstr>Slide 60</vt:lpstr>
      <vt:lpstr>Slide 61</vt:lpstr>
      <vt:lpstr>GENETIC TEST</vt:lpstr>
      <vt:lpstr>USE OF GCF IN POINT OF CARE DIAGNOSTICS:</vt:lpstr>
      <vt:lpstr>Slide 64</vt:lpstr>
      <vt:lpstr>Slide 65</vt:lpstr>
      <vt:lpstr>Biochemical Test </vt:lpstr>
      <vt:lpstr>Slide 67</vt:lpstr>
      <vt:lpstr>Pocket watch: </vt:lpstr>
      <vt:lpstr>Periocheck: </vt:lpstr>
      <vt:lpstr>Slide 70</vt:lpstr>
      <vt:lpstr>Prognostik</vt:lpstr>
      <vt:lpstr>Slide 72</vt:lpstr>
      <vt:lpstr>MMP dipstick test</vt:lpstr>
      <vt:lpstr>Slide 74</vt:lpstr>
      <vt:lpstr>Microbial test KITS </vt:lpstr>
      <vt:lpstr>Slide 76</vt:lpstr>
      <vt:lpstr>Slide 77</vt:lpstr>
      <vt:lpstr> Perioscan (BANA):</vt:lpstr>
      <vt:lpstr>Slide 79</vt:lpstr>
      <vt:lpstr>Slide 80</vt:lpstr>
      <vt:lpstr>Evalusite</vt:lpstr>
      <vt:lpstr>Slide 82</vt:lpstr>
      <vt:lpstr>Slide 83</vt:lpstr>
      <vt:lpstr>Perio 2000</vt:lpstr>
      <vt:lpstr>Slide 85</vt:lpstr>
      <vt:lpstr>Slide 86</vt:lpstr>
      <vt:lpstr>Toxicity Prescreening Assay (TOPAS)</vt:lpstr>
      <vt:lpstr>Slide 88</vt:lpstr>
      <vt:lpstr>Slide 89</vt:lpstr>
      <vt:lpstr>GENETIC TEST </vt:lpstr>
      <vt:lpstr>Slide 91</vt:lpstr>
      <vt:lpstr>PROTEOME ANALYSIS</vt:lpstr>
      <vt:lpstr>Slide 93</vt:lpstr>
      <vt:lpstr>Slide 94</vt:lpstr>
      <vt:lpstr>Slide 95</vt:lpstr>
      <vt:lpstr>Slide 96</vt:lpstr>
      <vt:lpstr>Slide 97</vt:lpstr>
      <vt:lpstr>Slide 98</vt:lpstr>
      <vt:lpstr>Slide 99</vt:lpstr>
      <vt:lpstr>Slide 100</vt:lpstr>
      <vt:lpstr>Slide 101</vt:lpstr>
      <vt:lpstr>Slide 102</vt:lpstr>
      <vt:lpstr>Slide 103</vt:lpstr>
      <vt:lpstr>CONCLUSION</vt:lpstr>
      <vt:lpstr>REFERENCES</vt:lpstr>
      <vt:lpstr>Slide 106</vt:lpstr>
      <vt:lpstr>Slide 107</vt:lpstr>
      <vt:lpstr>Slide 108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BIOMARKERS IN PERIODONTAL DISEASES</dc:title>
  <dc:creator>Latha</dc:creator>
  <cp:lastModifiedBy>Latha</cp:lastModifiedBy>
  <cp:revision>100</cp:revision>
  <dcterms:created xsi:type="dcterms:W3CDTF">2006-08-16T00:00:00Z</dcterms:created>
  <dcterms:modified xsi:type="dcterms:W3CDTF">2021-06-24T01:50:32Z</dcterms:modified>
</cp:coreProperties>
</file>