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6" r:id="rId3"/>
    <p:sldId id="257" r:id="rId4"/>
    <p:sldId id="258" r:id="rId5"/>
    <p:sldId id="303" r:id="rId6"/>
    <p:sldId id="304" r:id="rId7"/>
    <p:sldId id="305" r:id="rId8"/>
    <p:sldId id="306" r:id="rId9"/>
    <p:sldId id="307" r:id="rId10"/>
    <p:sldId id="314" r:id="rId11"/>
    <p:sldId id="315" r:id="rId12"/>
    <p:sldId id="308" r:id="rId13"/>
    <p:sldId id="309" r:id="rId14"/>
    <p:sldId id="310" r:id="rId15"/>
    <p:sldId id="311" r:id="rId16"/>
    <p:sldId id="319"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312" r:id="rId40"/>
    <p:sldId id="281" r:id="rId41"/>
    <p:sldId id="320" r:id="rId42"/>
    <p:sldId id="313"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1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 xmlns:a16="http://schemas.microsoft.com/office/drawing/2014/main" id="{63B165D0-0594-9843-A653-74260F146AE5}"/>
              </a:ext>
            </a:extLst>
          </p:cNvPr>
          <p:cNvSpPr/>
          <p:nvPr/>
        </p:nvSpPr>
        <p:spPr>
          <a:xfrm rot="10800000">
            <a:off x="3387321" y="1"/>
            <a:ext cx="5756680"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 xmlns:a16="http://schemas.microsoft.com/office/drawing/2014/main" id="{31F8B615-0030-2047-8652-146BCEF22564}"/>
              </a:ext>
            </a:extLst>
          </p:cNvPr>
          <p:cNvSpPr/>
          <p:nvPr/>
        </p:nvSpPr>
        <p:spPr>
          <a:xfrm>
            <a:off x="1" y="3232602"/>
            <a:ext cx="5756222"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 xmlns:a16="http://schemas.microsoft.com/office/drawing/2014/main" id="{05C21D6A-A628-2443-8075-ACD2B911C6DF}"/>
              </a:ext>
            </a:extLst>
          </p:cNvPr>
          <p:cNvSpPr>
            <a:spLocks noGrp="1"/>
          </p:cNvSpPr>
          <p:nvPr>
            <p:ph type="pic" sz="quarter" idx="14"/>
          </p:nvPr>
        </p:nvSpPr>
        <p:spPr>
          <a:xfrm>
            <a:off x="310754" y="481014"/>
            <a:ext cx="8526065" cy="5875337"/>
          </a:xfrm>
          <a:solidFill>
            <a:schemeClr val="bg1">
              <a:lumMod val="95000"/>
            </a:schemeClr>
          </a:solidFill>
        </p:spPr>
        <p:txBody>
          <a:bodyPr/>
          <a:lstStyle/>
          <a:p>
            <a:r>
              <a:rPr lang="en-US" noProof="0" smtClean="0"/>
              <a:t>Click icon to add picture</a:t>
            </a:r>
            <a:endParaRPr lang="en-US" noProof="0" dirty="0"/>
          </a:p>
        </p:txBody>
      </p:sp>
      <p:sp>
        <p:nvSpPr>
          <p:cNvPr id="6" name="Title 1">
            <a:extLst>
              <a:ext uri="{FF2B5EF4-FFF2-40B4-BE49-F238E27FC236}">
                <a16:creationId xmlns="" xmlns:a16="http://schemas.microsoft.com/office/drawing/2014/main" id="{042BB51D-E7C1-3746-85E9-889CCB24F741}"/>
              </a:ext>
            </a:extLst>
          </p:cNvPr>
          <p:cNvSpPr>
            <a:spLocks noGrp="1"/>
          </p:cNvSpPr>
          <p:nvPr>
            <p:ph type="ctrTitle" hasCustomPrompt="1"/>
          </p:nvPr>
        </p:nvSpPr>
        <p:spPr>
          <a:xfrm>
            <a:off x="1276037" y="2552299"/>
            <a:ext cx="6591926"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 xmlns:a16="http://schemas.microsoft.com/office/drawing/2014/main" id="{7E016467-0564-6D4C-BF17-F4FA3991C1FD}"/>
              </a:ext>
            </a:extLst>
          </p:cNvPr>
          <p:cNvSpPr>
            <a:spLocks noGrp="1"/>
          </p:cNvSpPr>
          <p:nvPr>
            <p:ph type="subTitle" idx="1" hasCustomPrompt="1"/>
          </p:nvPr>
        </p:nvSpPr>
        <p:spPr>
          <a:xfrm>
            <a:off x="1276037" y="3919841"/>
            <a:ext cx="6591926"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 xmlns:p14="http://schemas.microsoft.com/office/powerpoint/2010/main" val="1876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 xmlns:a16="http://schemas.microsoft.com/office/drawing/2014/main" id="{FADF1099-92E5-4749-8E94-299FD6249EFD}"/>
              </a:ext>
            </a:extLst>
          </p:cNvPr>
          <p:cNvSpPr>
            <a:spLocks/>
          </p:cNvSpPr>
          <p:nvPr/>
        </p:nvSpPr>
        <p:spPr bwMode="auto">
          <a:xfrm>
            <a:off x="-1190" y="0"/>
            <a:ext cx="9145190"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 xmlns:a16="http://schemas.microsoft.com/office/drawing/2014/main" id="{258940EE-A100-A74F-A549-CAD4DFFD1738}"/>
              </a:ext>
            </a:extLst>
          </p:cNvPr>
          <p:cNvSpPr/>
          <p:nvPr/>
        </p:nvSpPr>
        <p:spPr>
          <a:xfrm>
            <a:off x="310369" y="483781"/>
            <a:ext cx="8523263"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451E21C1-74BE-0348-B8AE-3174A9AAA08E}"/>
              </a:ext>
            </a:extLst>
          </p:cNvPr>
          <p:cNvSpPr>
            <a:spLocks noGrp="1"/>
          </p:cNvSpPr>
          <p:nvPr>
            <p:ph type="title"/>
          </p:nvPr>
        </p:nvSpPr>
        <p:spPr>
          <a:xfrm>
            <a:off x="628650" y="681037"/>
            <a:ext cx="78867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dirty="0"/>
          </a:p>
        </p:txBody>
      </p:sp>
      <p:cxnSp>
        <p:nvCxnSpPr>
          <p:cNvPr id="3" name="Straight Connector 2">
            <a:extLst>
              <a:ext uri="{FF2B5EF4-FFF2-40B4-BE49-F238E27FC236}">
                <a16:creationId xmlns="" xmlns:a16="http://schemas.microsoft.com/office/drawing/2014/main" id="{85852ED6-B7AC-5148-BC43-09B76E856F9F}"/>
              </a:ext>
            </a:extLst>
          </p:cNvPr>
          <p:cNvCxnSpPr/>
          <p:nvPr/>
        </p:nvCxnSpPr>
        <p:spPr>
          <a:xfrm>
            <a:off x="628650" y="1264837"/>
            <a:ext cx="7893258"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 xmlns:a16="http://schemas.microsoft.com/office/drawing/2014/main" id="{C0776AF7-97C9-4365-B2B5-E20C6BB04B41}"/>
              </a:ext>
            </a:extLst>
          </p:cNvPr>
          <p:cNvSpPr>
            <a:spLocks noGrp="1"/>
          </p:cNvSpPr>
          <p:nvPr>
            <p:ph sz="quarter" idx="10"/>
          </p:nvPr>
        </p:nvSpPr>
        <p:spPr>
          <a:xfrm>
            <a:off x="628650" y="1265239"/>
            <a:ext cx="7893258"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 xmlns:a16="http://schemas.microsoft.com/office/drawing/2014/main" id="{FADF1099-92E5-4749-8E94-299FD6249EFD}"/>
              </a:ext>
            </a:extLst>
          </p:cNvPr>
          <p:cNvSpPr>
            <a:spLocks/>
          </p:cNvSpPr>
          <p:nvPr/>
        </p:nvSpPr>
        <p:spPr bwMode="auto">
          <a:xfrm>
            <a:off x="-1190" y="0"/>
            <a:ext cx="9145190"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 xmlns:a16="http://schemas.microsoft.com/office/drawing/2014/main" id="{33168214-BA64-4247-995E-0238E9E404F7}"/>
              </a:ext>
            </a:extLst>
          </p:cNvPr>
          <p:cNvSpPr/>
          <p:nvPr/>
        </p:nvSpPr>
        <p:spPr>
          <a:xfrm>
            <a:off x="310368" y="483781"/>
            <a:ext cx="4261632"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 xmlns:a16="http://schemas.microsoft.com/office/drawing/2014/main" id="{8745AAA3-09E3-4504-B3FD-611C81F41634}"/>
              </a:ext>
            </a:extLst>
          </p:cNvPr>
          <p:cNvSpPr>
            <a:spLocks noGrp="1"/>
          </p:cNvSpPr>
          <p:nvPr>
            <p:ph type="pic" sz="quarter" idx="11"/>
          </p:nvPr>
        </p:nvSpPr>
        <p:spPr>
          <a:xfrm>
            <a:off x="4991725" y="37553"/>
            <a:ext cx="4152275"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smtClean="0"/>
              <a:t>Click icon to add picture</a:t>
            </a:r>
            <a:endParaRPr lang="en-US" noProof="0" dirty="0"/>
          </a:p>
        </p:txBody>
      </p:sp>
      <p:sp>
        <p:nvSpPr>
          <p:cNvPr id="7" name="Title 1">
            <a:extLst>
              <a:ext uri="{FF2B5EF4-FFF2-40B4-BE49-F238E27FC236}">
                <a16:creationId xmlns="" xmlns:a16="http://schemas.microsoft.com/office/drawing/2014/main" id="{53703B7C-2DC4-C14C-A9CA-F1D21E7FC6AF}"/>
              </a:ext>
            </a:extLst>
          </p:cNvPr>
          <p:cNvSpPr>
            <a:spLocks noGrp="1"/>
          </p:cNvSpPr>
          <p:nvPr>
            <p:ph type="title"/>
          </p:nvPr>
        </p:nvSpPr>
        <p:spPr>
          <a:xfrm>
            <a:off x="628650" y="681037"/>
            <a:ext cx="3593728"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a:p>
        </p:txBody>
      </p:sp>
      <p:cxnSp>
        <p:nvCxnSpPr>
          <p:cNvPr id="8" name="Straight Connector 7">
            <a:extLst>
              <a:ext uri="{FF2B5EF4-FFF2-40B4-BE49-F238E27FC236}">
                <a16:creationId xmlns="" xmlns:a16="http://schemas.microsoft.com/office/drawing/2014/main" id="{AD28B953-BDF8-6C47-ADCD-D3EAF78963C3}"/>
              </a:ext>
            </a:extLst>
          </p:cNvPr>
          <p:cNvCxnSpPr>
            <a:cxnSpLocks/>
          </p:cNvCxnSpPr>
          <p:nvPr/>
        </p:nvCxnSpPr>
        <p:spPr>
          <a:xfrm>
            <a:off x="628650" y="1264837"/>
            <a:ext cx="359372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4B0C521-A2C1-48E6-B26C-DFF1B4FD4227}"/>
              </a:ext>
            </a:extLst>
          </p:cNvPr>
          <p:cNvSpPr>
            <a:spLocks noGrp="1"/>
          </p:cNvSpPr>
          <p:nvPr>
            <p:ph sz="quarter" idx="12"/>
          </p:nvPr>
        </p:nvSpPr>
        <p:spPr>
          <a:xfrm>
            <a:off x="628650" y="1265239"/>
            <a:ext cx="3593728" cy="4911725"/>
          </a:xfrm>
        </p:spPr>
        <p:txBody>
          <a:bodyPr/>
          <a:lstStyle/>
          <a:p>
            <a:pPr lvl="0"/>
            <a:r>
              <a:rPr lang="en-US" smtClean="0"/>
              <a:t>Click to edit Master text styles</a:t>
            </a:r>
          </a:p>
        </p:txBody>
      </p:sp>
    </p:spTree>
    <p:extLst>
      <p:ext uri="{BB962C8B-B14F-4D97-AF65-F5344CB8AC3E}">
        <p14:creationId xmlns=""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 xmlns:a16="http://schemas.microsoft.com/office/drawing/2014/main" id="{94B2908E-04B3-4B40-8DDD-1667E3F93DAE}"/>
              </a:ext>
            </a:extLst>
          </p:cNvPr>
          <p:cNvSpPr/>
          <p:nvPr/>
        </p:nvSpPr>
        <p:spPr>
          <a:xfrm rot="10800000">
            <a:off x="0" y="4362449"/>
            <a:ext cx="9144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258940EE-A100-A74F-A549-CAD4DFFD1738}"/>
              </a:ext>
            </a:extLst>
          </p:cNvPr>
          <p:cNvSpPr/>
          <p:nvPr/>
        </p:nvSpPr>
        <p:spPr>
          <a:xfrm>
            <a:off x="629117" y="1721224"/>
            <a:ext cx="3643066"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 xmlns:a16="http://schemas.microsoft.com/office/drawing/2014/main" id="{525A7DB0-14F0-B341-AEBA-0DC92D001E33}"/>
              </a:ext>
            </a:extLst>
          </p:cNvPr>
          <p:cNvSpPr>
            <a:spLocks noGrp="1"/>
          </p:cNvSpPr>
          <p:nvPr>
            <p:ph type="body" idx="1"/>
          </p:nvPr>
        </p:nvSpPr>
        <p:spPr>
          <a:xfrm>
            <a:off x="947398" y="2038571"/>
            <a:ext cx="3064610"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Rectangle 22">
            <a:extLst>
              <a:ext uri="{FF2B5EF4-FFF2-40B4-BE49-F238E27FC236}">
                <a16:creationId xmlns="" xmlns:a16="http://schemas.microsoft.com/office/drawing/2014/main" id="{79D42B85-1179-7D46-AE33-2B64EEFC44B2}"/>
              </a:ext>
            </a:extLst>
          </p:cNvPr>
          <p:cNvSpPr/>
          <p:nvPr/>
        </p:nvSpPr>
        <p:spPr>
          <a:xfrm>
            <a:off x="4871819" y="1721224"/>
            <a:ext cx="364353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 xmlns:a16="http://schemas.microsoft.com/office/drawing/2014/main" id="{2197AEE6-BBEC-494F-985F-3855AE4B14B5}"/>
              </a:ext>
            </a:extLst>
          </p:cNvPr>
          <p:cNvSpPr>
            <a:spLocks noGrp="1"/>
          </p:cNvSpPr>
          <p:nvPr>
            <p:ph type="body" idx="11"/>
          </p:nvPr>
        </p:nvSpPr>
        <p:spPr>
          <a:xfrm>
            <a:off x="5141065" y="2038571"/>
            <a:ext cx="3065000"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Title 1">
            <a:extLst>
              <a:ext uri="{FF2B5EF4-FFF2-40B4-BE49-F238E27FC236}">
                <a16:creationId xmlns="" xmlns:a16="http://schemas.microsoft.com/office/drawing/2014/main" id="{C2E270DF-A15A-D547-8882-6E5797B22CEA}"/>
              </a:ext>
            </a:extLst>
          </p:cNvPr>
          <p:cNvSpPr>
            <a:spLocks noGrp="1"/>
          </p:cNvSpPr>
          <p:nvPr>
            <p:ph type="title"/>
          </p:nvPr>
        </p:nvSpPr>
        <p:spPr>
          <a:xfrm>
            <a:off x="628650" y="681037"/>
            <a:ext cx="78867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a:p>
        </p:txBody>
      </p:sp>
      <p:cxnSp>
        <p:nvCxnSpPr>
          <p:cNvPr id="28" name="Straight Connector 27">
            <a:extLst>
              <a:ext uri="{FF2B5EF4-FFF2-40B4-BE49-F238E27FC236}">
                <a16:creationId xmlns="" xmlns:a16="http://schemas.microsoft.com/office/drawing/2014/main" id="{79B3613A-9294-EA43-9505-F156E86E6E10}"/>
              </a:ext>
            </a:extLst>
          </p:cNvPr>
          <p:cNvCxnSpPr/>
          <p:nvPr/>
        </p:nvCxnSpPr>
        <p:spPr>
          <a:xfrm>
            <a:off x="628650" y="1264837"/>
            <a:ext cx="7893258"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42E4B45-6E8A-44C6-9117-DF2BA9812882}"/>
              </a:ext>
            </a:extLst>
          </p:cNvPr>
          <p:cNvSpPr>
            <a:spLocks noGrp="1"/>
          </p:cNvSpPr>
          <p:nvPr>
            <p:ph sz="quarter" idx="12"/>
          </p:nvPr>
        </p:nvSpPr>
        <p:spPr>
          <a:xfrm>
            <a:off x="947397" y="2885581"/>
            <a:ext cx="3064610" cy="3102469"/>
          </a:xfrm>
        </p:spPr>
        <p:txBody>
          <a:bodyPr/>
          <a:lstStyle/>
          <a:p>
            <a:pPr lvl="0"/>
            <a:r>
              <a:rPr lang="en-US" smtClean="0"/>
              <a:t>Click to edit Master text styles</a:t>
            </a:r>
          </a:p>
        </p:txBody>
      </p:sp>
      <p:sp>
        <p:nvSpPr>
          <p:cNvPr id="13" name="Content Placeholder 2">
            <a:extLst>
              <a:ext uri="{FF2B5EF4-FFF2-40B4-BE49-F238E27FC236}">
                <a16:creationId xmlns="" xmlns:a16="http://schemas.microsoft.com/office/drawing/2014/main" id="{2B29B9FA-7273-4615-BD56-12D6427D024B}"/>
              </a:ext>
            </a:extLst>
          </p:cNvPr>
          <p:cNvSpPr>
            <a:spLocks noGrp="1"/>
          </p:cNvSpPr>
          <p:nvPr>
            <p:ph sz="quarter" idx="13"/>
          </p:nvPr>
        </p:nvSpPr>
        <p:spPr>
          <a:xfrm>
            <a:off x="5145801" y="2885581"/>
            <a:ext cx="3065000" cy="3102469"/>
          </a:xfrm>
        </p:spPr>
        <p:txBody>
          <a:bodyPr/>
          <a:lstStyle/>
          <a:p>
            <a:pPr lvl="0"/>
            <a:r>
              <a:rPr lang="en-US" smtClean="0"/>
              <a:t>Click to edit Master text styles</a:t>
            </a:r>
          </a:p>
        </p:txBody>
      </p:sp>
      <p:sp>
        <p:nvSpPr>
          <p:cNvPr id="4" name="Date Placeholder 3">
            <a:extLst>
              <a:ext uri="{FF2B5EF4-FFF2-40B4-BE49-F238E27FC236}">
                <a16:creationId xmlns=""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1D8BD707-D9CF-40AE-B4C6-C98DA3205C09}" type="datetimeFigureOut">
              <a:rPr lang="en-US" smtClean="0"/>
              <a:pPr/>
              <a:t>7/2/2021</a:t>
            </a:fld>
            <a:endParaRPr lang="en-US"/>
          </a:p>
        </p:txBody>
      </p:sp>
      <p:sp>
        <p:nvSpPr>
          <p:cNvPr id="6" name="Footer Placeholder 5">
            <a:extLst>
              <a:ext uri="{FF2B5EF4-FFF2-40B4-BE49-F238E27FC236}">
                <a16:creationId xmlns=""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Slide Number Placeholder 6">
            <a:extLst>
              <a:ext uri="{FF2B5EF4-FFF2-40B4-BE49-F238E27FC236}">
                <a16:creationId xmlns=""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 xmlns:a16="http://schemas.microsoft.com/office/drawing/2014/main" id="{E0728D6F-9DC1-CD49-A2D6-834724E8AF3F}"/>
              </a:ext>
            </a:extLst>
          </p:cNvPr>
          <p:cNvSpPr/>
          <p:nvPr/>
        </p:nvSpPr>
        <p:spPr>
          <a:xfrm>
            <a:off x="0" y="0"/>
            <a:ext cx="9135823"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30">
            <a:extLst>
              <a:ext uri="{FF2B5EF4-FFF2-40B4-BE49-F238E27FC236}">
                <a16:creationId xmlns="" xmlns:a16="http://schemas.microsoft.com/office/drawing/2014/main" id="{2120EC90-BDC2-0E4B-9A3F-97CA90AA39F1}"/>
              </a:ext>
            </a:extLst>
          </p:cNvPr>
          <p:cNvSpPr>
            <a:spLocks noGrp="1"/>
          </p:cNvSpPr>
          <p:nvPr>
            <p:ph type="pic" sz="quarter" idx="14"/>
          </p:nvPr>
        </p:nvSpPr>
        <p:spPr>
          <a:xfrm>
            <a:off x="0" y="0"/>
            <a:ext cx="6973572"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smtClean="0"/>
              <a:t>Click icon to add picture</a:t>
            </a:r>
            <a:endParaRPr lang="en-US" noProof="0" dirty="0"/>
          </a:p>
        </p:txBody>
      </p:sp>
      <p:sp>
        <p:nvSpPr>
          <p:cNvPr id="21" name="Rectangle 20">
            <a:extLst>
              <a:ext uri="{FF2B5EF4-FFF2-40B4-BE49-F238E27FC236}">
                <a16:creationId xmlns="" xmlns:a16="http://schemas.microsoft.com/office/drawing/2014/main" id="{F8985295-F0BC-9B4D-981C-D474C9EDECD0}"/>
              </a:ext>
            </a:extLst>
          </p:cNvPr>
          <p:cNvSpPr/>
          <p:nvPr/>
        </p:nvSpPr>
        <p:spPr>
          <a:xfrm>
            <a:off x="4803827" y="2512661"/>
            <a:ext cx="3963455"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 xmlns:a16="http://schemas.microsoft.com/office/drawing/2014/main" id="{5CB02C94-6046-2E46-BE22-98A994B16607}"/>
              </a:ext>
            </a:extLst>
          </p:cNvPr>
          <p:cNvSpPr>
            <a:spLocks noGrp="1"/>
          </p:cNvSpPr>
          <p:nvPr>
            <p:ph type="title"/>
          </p:nvPr>
        </p:nvSpPr>
        <p:spPr>
          <a:xfrm>
            <a:off x="5075901" y="2763704"/>
            <a:ext cx="3419306"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dirty="0"/>
          </a:p>
        </p:txBody>
      </p:sp>
      <p:cxnSp>
        <p:nvCxnSpPr>
          <p:cNvPr id="24" name="Straight Connector 23">
            <a:extLst>
              <a:ext uri="{FF2B5EF4-FFF2-40B4-BE49-F238E27FC236}">
                <a16:creationId xmlns="" xmlns:a16="http://schemas.microsoft.com/office/drawing/2014/main" id="{E80620B5-CD54-A44A-A690-BB5E58FBDA77}"/>
              </a:ext>
            </a:extLst>
          </p:cNvPr>
          <p:cNvCxnSpPr>
            <a:cxnSpLocks/>
          </p:cNvCxnSpPr>
          <p:nvPr/>
        </p:nvCxnSpPr>
        <p:spPr>
          <a:xfrm>
            <a:off x="5075901" y="3347504"/>
            <a:ext cx="3332773"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 xmlns:a16="http://schemas.microsoft.com/office/drawing/2014/main" id="{933D35FF-5668-47B8-A93C-30923509CC04}"/>
              </a:ext>
            </a:extLst>
          </p:cNvPr>
          <p:cNvSpPr>
            <a:spLocks noGrp="1"/>
          </p:cNvSpPr>
          <p:nvPr>
            <p:ph sz="quarter" idx="15"/>
          </p:nvPr>
        </p:nvSpPr>
        <p:spPr>
          <a:xfrm>
            <a:off x="5075635" y="3348038"/>
            <a:ext cx="3419306" cy="3008312"/>
          </a:xfrm>
        </p:spPr>
        <p:txBody>
          <a:bodyPr/>
          <a:lstStyle>
            <a:lvl1pPr marL="0" indent="0">
              <a:buNone/>
              <a:defRPr/>
            </a:lvl1pPr>
          </a:lstStyle>
          <a:p>
            <a:pPr lvl="0"/>
            <a:r>
              <a:rPr lang="en-US" smtClean="0"/>
              <a:t>Click to edit Master text styles</a:t>
            </a:r>
          </a:p>
        </p:txBody>
      </p:sp>
    </p:spTree>
    <p:extLst>
      <p:ext uri="{BB962C8B-B14F-4D97-AF65-F5344CB8AC3E}">
        <p14:creationId xmlns=""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AC4EB4B-30F5-5541-B2A0-6BD04D0109C9}"/>
              </a:ext>
            </a:extLst>
          </p:cNvPr>
          <p:cNvSpPr>
            <a:spLocks noGrp="1"/>
          </p:cNvSpPr>
          <p:nvPr>
            <p:ph type="dt" sz="half" idx="10"/>
          </p:nvPr>
        </p:nvSpPr>
        <p:spPr/>
        <p:txBody>
          <a:bodyPr/>
          <a:lstStyle/>
          <a:p>
            <a:fld id="{1D8BD707-D9CF-40AE-B4C6-C98DA3205C09}" type="datetimeFigureOut">
              <a:rPr lang="en-US" smtClean="0"/>
              <a:pPr/>
              <a:t>7/2/2021</a:t>
            </a:fld>
            <a:endParaRPr lang="en-US"/>
          </a:p>
        </p:txBody>
      </p:sp>
      <p:sp>
        <p:nvSpPr>
          <p:cNvPr id="3" name="Footer Placeholder 2">
            <a:extLst>
              <a:ext uri="{FF2B5EF4-FFF2-40B4-BE49-F238E27FC236}">
                <a16:creationId xmlns="" xmlns:a16="http://schemas.microsoft.com/office/drawing/2014/main" id="{72D97956-7D4F-5346-B8DD-3653B600E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D5AB29D-BA7D-E743-8CA0-6953FF72B2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12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D9B7248-6025-0744-9C6E-BC6F9FDBD5B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84367D3-6495-C045-872D-F4C6CB656C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65CC2195-E771-AB42-B5A7-7832D8F418C4}"/>
              </a:ext>
            </a:extLst>
          </p:cNvPr>
          <p:cNvSpPr>
            <a:spLocks noGrp="1"/>
          </p:cNvSpPr>
          <p:nvPr>
            <p:ph type="dt" sz="half" idx="2"/>
          </p:nvPr>
        </p:nvSpPr>
        <p:spPr>
          <a:xfrm>
            <a:off x="628650" y="6492875"/>
            <a:ext cx="20574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7/2/2021</a:t>
            </a:fld>
            <a:endParaRPr lang="en-US"/>
          </a:p>
        </p:txBody>
      </p:sp>
      <p:sp>
        <p:nvSpPr>
          <p:cNvPr id="5" name="Footer Placeholder 4">
            <a:extLst>
              <a:ext uri="{FF2B5EF4-FFF2-40B4-BE49-F238E27FC236}">
                <a16:creationId xmlns="" xmlns:a16="http://schemas.microsoft.com/office/drawing/2014/main" id="{737F28BA-DFC0-3946-9FE9-DE388CB020C0}"/>
              </a:ext>
            </a:extLst>
          </p:cNvPr>
          <p:cNvSpPr>
            <a:spLocks noGrp="1"/>
          </p:cNvSpPr>
          <p:nvPr>
            <p:ph type="ftr" sz="quarter" idx="3"/>
          </p:nvPr>
        </p:nvSpPr>
        <p:spPr>
          <a:xfrm>
            <a:off x="3028950" y="6492875"/>
            <a:ext cx="30861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DDF77CB-EF35-DF4C-95FE-31419B6CA9E6}"/>
              </a:ext>
            </a:extLst>
          </p:cNvPr>
          <p:cNvSpPr>
            <a:spLocks noGrp="1"/>
          </p:cNvSpPr>
          <p:nvPr>
            <p:ph type="sldNum" sz="quarter" idx="4"/>
          </p:nvPr>
        </p:nvSpPr>
        <p:spPr>
          <a:xfrm>
            <a:off x="8202706" y="6492875"/>
            <a:ext cx="312644"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latin typeface="Ink Free" pitchFamily="66" charset="0"/>
              </a:rPr>
              <a:t>Flapless application of enamel matrix derivative in periodontal retreatment: A multicentre randomized feasibility trial</a:t>
            </a:r>
            <a:endParaRPr lang="en-US" sz="3200" dirty="0">
              <a:latin typeface="Ink Free" pitchFamily="66" charset="0"/>
            </a:endParaRPr>
          </a:p>
        </p:txBody>
      </p:sp>
      <p:sp>
        <p:nvSpPr>
          <p:cNvPr id="3" name="Subtitle 2"/>
          <p:cNvSpPr>
            <a:spLocks noGrp="1"/>
          </p:cNvSpPr>
          <p:nvPr>
            <p:ph type="subTitle" idx="1"/>
          </p:nvPr>
        </p:nvSpPr>
        <p:spPr/>
        <p:txBody>
          <a:bodyPr>
            <a:noAutofit/>
          </a:bodyPr>
          <a:lstStyle/>
          <a:p>
            <a:pPr algn="just"/>
            <a:r>
              <a:rPr lang="en-IN" sz="2000" dirty="0" smtClean="0">
                <a:solidFill>
                  <a:srgbClr val="FF0000"/>
                </a:solidFill>
                <a:latin typeface="Ink Free" pitchFamily="66" charset="0"/>
              </a:rPr>
              <a:t>GUIDED  BY:                                   PRESENTED BY:</a:t>
            </a:r>
          </a:p>
          <a:p>
            <a:pPr algn="just"/>
            <a:r>
              <a:rPr lang="en-IN" sz="2000" dirty="0" smtClean="0">
                <a:solidFill>
                  <a:srgbClr val="FF0000"/>
                </a:solidFill>
                <a:latin typeface="Ink Free" pitchFamily="66" charset="0"/>
              </a:rPr>
              <a:t>DR.P.SURESH,                                        K.LATHA,</a:t>
            </a:r>
          </a:p>
          <a:p>
            <a:pPr algn="just"/>
            <a:r>
              <a:rPr lang="en-IN" sz="2000" dirty="0" smtClean="0">
                <a:solidFill>
                  <a:srgbClr val="FF0000"/>
                </a:solidFill>
                <a:latin typeface="Ink Free" pitchFamily="66" charset="0"/>
              </a:rPr>
              <a:t>PROF &amp; HOD,                                         PG STUDENT.</a:t>
            </a:r>
          </a:p>
          <a:p>
            <a:pPr algn="just"/>
            <a:r>
              <a:rPr lang="en-IN" sz="2000" dirty="0" smtClean="0">
                <a:solidFill>
                  <a:srgbClr val="FF0000"/>
                </a:solidFill>
                <a:latin typeface="Ink Free" pitchFamily="66" charset="0"/>
              </a:rPr>
              <a:t>DEPT. OF PERIODONTICS.</a:t>
            </a:r>
            <a:endParaRPr lang="en-US" sz="2000" dirty="0">
              <a:solidFill>
                <a:srgbClr val="FF0000"/>
              </a:solidFill>
              <a:latin typeface="Ink Free"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latin typeface="Ink Free" pitchFamily="66" charset="0"/>
              </a:rPr>
              <a:t>When applied in vivo onto </a:t>
            </a:r>
            <a:r>
              <a:rPr lang="en-US" dirty="0" err="1" smtClean="0">
                <a:latin typeface="Ink Free" pitchFamily="66" charset="0"/>
              </a:rPr>
              <a:t>debrided</a:t>
            </a:r>
            <a:r>
              <a:rPr lang="en-US" dirty="0" smtClean="0">
                <a:latin typeface="Ink Free" pitchFamily="66" charset="0"/>
              </a:rPr>
              <a:t> human root surfaces facing </a:t>
            </a:r>
            <a:r>
              <a:rPr lang="en-US" dirty="0" err="1" smtClean="0">
                <a:latin typeface="Ink Free" pitchFamily="66" charset="0"/>
              </a:rPr>
              <a:t>intraosseous</a:t>
            </a:r>
            <a:r>
              <a:rPr lang="en-US" dirty="0" smtClean="0">
                <a:latin typeface="Ink Free" pitchFamily="66" charset="0"/>
              </a:rPr>
              <a:t> or recession periodontal defects, EMD proteins were shown to induce a cascade of events leading to the regeneration of the lost periodontal attachment apparatus (</a:t>
            </a:r>
            <a:r>
              <a:rPr lang="en-US" dirty="0" err="1" smtClean="0">
                <a:latin typeface="Ink Free" pitchFamily="66" charset="0"/>
              </a:rPr>
              <a:t>Sculean</a:t>
            </a:r>
            <a:r>
              <a:rPr lang="en-US" dirty="0" smtClean="0">
                <a:latin typeface="Ink Free" pitchFamily="66" charset="0"/>
              </a:rPr>
              <a:t> et al. 2000; </a:t>
            </a:r>
            <a:r>
              <a:rPr lang="en-US" dirty="0" err="1" smtClean="0">
                <a:latin typeface="Ink Free" pitchFamily="66" charset="0"/>
              </a:rPr>
              <a:t>Carnio</a:t>
            </a:r>
            <a:r>
              <a:rPr lang="en-US" dirty="0" smtClean="0">
                <a:latin typeface="Ink Free" pitchFamily="66" charset="0"/>
              </a:rPr>
              <a:t> et al. 2002).</a:t>
            </a:r>
          </a:p>
          <a:p>
            <a:pPr algn="just">
              <a:lnSpc>
                <a:spcPct val="170000"/>
              </a:lnSpc>
            </a:pPr>
            <a:r>
              <a:rPr lang="en-US" dirty="0" smtClean="0">
                <a:latin typeface="Ink Free" pitchFamily="66" charset="0"/>
              </a:rPr>
              <a:t>From the proof-of-principle studies that </a:t>
            </a:r>
            <a:r>
              <a:rPr lang="en-US" dirty="0" err="1" smtClean="0">
                <a:latin typeface="Ink Free" pitchFamily="66" charset="0"/>
              </a:rPr>
              <a:t>histologically</a:t>
            </a:r>
            <a:r>
              <a:rPr lang="en-US" dirty="0" smtClean="0">
                <a:latin typeface="Ink Free" pitchFamily="66" charset="0"/>
              </a:rPr>
              <a:t> demonstrated the regenerative potential of EMD, a substantial number of trials has robustly validated EMD-based surgery as a clinically efficacious periodontal regenerative procedure for the treatment of </a:t>
            </a:r>
            <a:r>
              <a:rPr lang="en-US" dirty="0" err="1" smtClean="0">
                <a:latin typeface="Ink Free" pitchFamily="66" charset="0"/>
              </a:rPr>
              <a:t>intraosseous</a:t>
            </a:r>
            <a:r>
              <a:rPr lang="en-US" dirty="0" smtClean="0">
                <a:latin typeface="Ink Free" pitchFamily="66" charset="0"/>
              </a:rPr>
              <a:t> defects (</a:t>
            </a:r>
            <a:r>
              <a:rPr lang="en-US" dirty="0" err="1" smtClean="0">
                <a:latin typeface="Ink Free" pitchFamily="66" charset="0"/>
              </a:rPr>
              <a:t>Miron</a:t>
            </a:r>
            <a:r>
              <a:rPr lang="en-US" dirty="0" smtClean="0">
                <a:latin typeface="Ink Free" pitchFamily="66" charset="0"/>
              </a:rPr>
              <a:t> et al. 2016).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Ink Free" pitchFamily="66" charset="0"/>
              </a:rPr>
              <a:t>ROLE OF EMD</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IN" sz="2000" dirty="0" smtClean="0">
                <a:latin typeface="Ink Free" pitchFamily="66" charset="0"/>
              </a:rPr>
              <a:t>EMD was introduced in clinical treatment procedures to promote periodontal regeneration.</a:t>
            </a:r>
          </a:p>
          <a:p>
            <a:pPr algn="just">
              <a:lnSpc>
                <a:spcPct val="160000"/>
              </a:lnSpc>
            </a:pPr>
            <a:r>
              <a:rPr lang="en-IN" sz="2000" dirty="0" smtClean="0">
                <a:latin typeface="Ink Free" pitchFamily="66" charset="0"/>
              </a:rPr>
              <a:t>The rationale for use of EMD in treatment of </a:t>
            </a:r>
            <a:r>
              <a:rPr lang="en-IN" sz="2000" dirty="0" err="1" smtClean="0">
                <a:latin typeface="Ink Free" pitchFamily="66" charset="0"/>
              </a:rPr>
              <a:t>intrabony</a:t>
            </a:r>
            <a:r>
              <a:rPr lang="en-IN" sz="2000" dirty="0" smtClean="0">
                <a:latin typeface="Ink Free" pitchFamily="66" charset="0"/>
              </a:rPr>
              <a:t> defects is to mimic the biological processes taking place in </a:t>
            </a:r>
            <a:r>
              <a:rPr lang="en-IN" sz="2000" dirty="0" err="1" smtClean="0">
                <a:latin typeface="Ink Free" pitchFamily="66" charset="0"/>
              </a:rPr>
              <a:t>odontogenesis</a:t>
            </a:r>
            <a:r>
              <a:rPr lang="en-IN" sz="2000" dirty="0" smtClean="0">
                <a:latin typeface="Ink Free" pitchFamily="66" charset="0"/>
              </a:rPr>
              <a:t>. </a:t>
            </a:r>
            <a:endParaRPr lang="en-US" sz="2000" dirty="0">
              <a:latin typeface="Ink Free"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60000"/>
              </a:lnSpc>
            </a:pPr>
            <a:r>
              <a:rPr lang="en-IN" sz="2000" dirty="0" smtClean="0">
                <a:latin typeface="Ink Free" pitchFamily="66" charset="0"/>
              </a:rPr>
              <a:t>Findings from in vitro studies have provided evidence that enamel matrix proteins are deposited along the root surface and stimulate the formation of </a:t>
            </a:r>
            <a:r>
              <a:rPr lang="en-IN" sz="2000" dirty="0" err="1" smtClean="0">
                <a:latin typeface="Ink Free" pitchFamily="66" charset="0"/>
              </a:rPr>
              <a:t>acellular</a:t>
            </a:r>
            <a:r>
              <a:rPr lang="en-IN" sz="2000" dirty="0" smtClean="0">
                <a:latin typeface="Ink Free" pitchFamily="66" charset="0"/>
              </a:rPr>
              <a:t> root </a:t>
            </a:r>
            <a:r>
              <a:rPr lang="en-IN" sz="2000" dirty="0" err="1" smtClean="0">
                <a:latin typeface="Ink Free" pitchFamily="66" charset="0"/>
              </a:rPr>
              <a:t>cementum</a:t>
            </a:r>
            <a:r>
              <a:rPr lang="en-IN" sz="2000" dirty="0" smtClean="0">
                <a:latin typeface="Ink Free" pitchFamily="66" charset="0"/>
              </a:rPr>
              <a:t>, functionally inserted </a:t>
            </a:r>
            <a:r>
              <a:rPr lang="en-IN" sz="2000" dirty="0" err="1" smtClean="0">
                <a:latin typeface="Ink Free" pitchFamily="66" charset="0"/>
              </a:rPr>
              <a:t>pdl</a:t>
            </a:r>
            <a:r>
              <a:rPr lang="en-IN" sz="2000" dirty="0" smtClean="0">
                <a:latin typeface="Ink Free" pitchFamily="66" charset="0"/>
              </a:rPr>
              <a:t> </a:t>
            </a:r>
            <a:r>
              <a:rPr lang="en-IN" sz="2000" dirty="0" err="1" smtClean="0">
                <a:latin typeface="Ink Free" pitchFamily="66" charset="0"/>
              </a:rPr>
              <a:t>fibers</a:t>
            </a:r>
            <a:r>
              <a:rPr lang="en-IN" sz="2000" dirty="0" smtClean="0">
                <a:latin typeface="Ink Free" pitchFamily="66" charset="0"/>
              </a:rPr>
              <a:t> &amp; alveolar bone.</a:t>
            </a:r>
          </a:p>
          <a:p>
            <a:pPr algn="just">
              <a:lnSpc>
                <a:spcPct val="160000"/>
              </a:lnSpc>
            </a:pPr>
            <a:r>
              <a:rPr lang="en-IN" sz="2000" dirty="0" smtClean="0">
                <a:latin typeface="Ink Free" pitchFamily="66" charset="0"/>
              </a:rPr>
              <a:t>Numerous studies in humans have demonstrated clinical and histological evidence for regeneration when treating periodontal defects, extensive variability has been shown with regard to predictability.</a:t>
            </a:r>
            <a:endParaRPr lang="en-US" sz="2000" dirty="0">
              <a:latin typeface="Ink Free"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IN" sz="2000" dirty="0" smtClean="0">
                <a:latin typeface="Ink Free" pitchFamily="66" charset="0"/>
              </a:rPr>
              <a:t>Space provision and clot stability during the early healing phase are key elements for successful and predictable regeneration in </a:t>
            </a:r>
            <a:r>
              <a:rPr lang="en-IN" sz="2000" dirty="0" err="1" smtClean="0">
                <a:latin typeface="Ink Free" pitchFamily="66" charset="0"/>
              </a:rPr>
              <a:t>intrabony</a:t>
            </a:r>
            <a:r>
              <a:rPr lang="en-IN" sz="2000" dirty="0" smtClean="0">
                <a:latin typeface="Ink Free" pitchFamily="66" charset="0"/>
              </a:rPr>
              <a:t> defects.</a:t>
            </a:r>
          </a:p>
          <a:p>
            <a:pPr algn="just">
              <a:lnSpc>
                <a:spcPct val="150000"/>
              </a:lnSpc>
            </a:pPr>
            <a:r>
              <a:rPr lang="en-IN" sz="2000" dirty="0" smtClean="0">
                <a:latin typeface="Ink Free" pitchFamily="66" charset="0"/>
              </a:rPr>
              <a:t>In non-contained periodontal defects, the semi-fluid consistency of EMD does not prevent collapse of the defect.</a:t>
            </a:r>
          </a:p>
          <a:p>
            <a:pPr algn="just">
              <a:lnSpc>
                <a:spcPct val="150000"/>
              </a:lnSpc>
            </a:pPr>
            <a:r>
              <a:rPr lang="en-IN" sz="2000" dirty="0" smtClean="0">
                <a:latin typeface="Ink Free" pitchFamily="66" charset="0"/>
              </a:rPr>
              <a:t>In such cases, combination of EMD with different space maintaining materials have provided additional support to the overlying soft tissues.</a:t>
            </a:r>
            <a:endParaRPr lang="en-US" sz="2000" dirty="0">
              <a:latin typeface="Ink Free"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000" dirty="0" smtClean="0">
                <a:latin typeface="Ink Free" pitchFamily="66" charset="0"/>
              </a:rPr>
              <a:t>Recently, the emphasis has been placed on flap design to enhance space for regeneration, and minimally invasive surgical techniques have been proposed to reduce surgical invasiveness by maintaining the preoperative gingival architecture and creating a minimal wound.</a:t>
            </a:r>
          </a:p>
          <a:p>
            <a:pPr algn="just">
              <a:lnSpc>
                <a:spcPct val="150000"/>
              </a:lnSpc>
            </a:pPr>
            <a:endParaRPr lang="en-IN" sz="2000" dirty="0" smtClean="0">
              <a:latin typeface="Ink Free" pitchFamily="66" charset="0"/>
            </a:endParaRPr>
          </a:p>
          <a:p>
            <a:pPr algn="just">
              <a:lnSpc>
                <a:spcPct val="150000"/>
              </a:lnSpc>
            </a:pPr>
            <a:endParaRPr lang="en-US" sz="2000" dirty="0">
              <a:latin typeface="Ink Free"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Ink Free" pitchFamily="66" charset="0"/>
              </a:rPr>
              <a:t>FLAPLESS METHOD ( </a:t>
            </a:r>
            <a:r>
              <a:rPr lang="en-IN" sz="4000" dirty="0" err="1" smtClean="0">
                <a:latin typeface="Ink Free" pitchFamily="66" charset="0"/>
              </a:rPr>
              <a:t>Graziani</a:t>
            </a:r>
            <a:r>
              <a:rPr lang="en-IN" sz="4000" dirty="0" smtClean="0">
                <a:latin typeface="Ink Free" pitchFamily="66" charset="0"/>
              </a:rPr>
              <a:t> 2019)</a:t>
            </a:r>
            <a:endParaRPr lang="en-US" sz="4000" dirty="0">
              <a:latin typeface="Ink Free" pitchFamily="66"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381000" y="1752600"/>
            <a:ext cx="8763000" cy="428228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AIM</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2000" dirty="0" smtClean="0">
                <a:latin typeface="Ink Free" pitchFamily="66" charset="0"/>
              </a:rPr>
              <a:t>    To investigate the potential benefit of enamel matrix derivative (EMD) as adjunct to re-instrumentation of residual pockets persisting after steps 1 and 2 of periodontal therapy.</a:t>
            </a:r>
            <a:endParaRPr lang="en-US" sz="2000" dirty="0">
              <a:latin typeface="Ink Free"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MATERIAL AND METHODS</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2000" dirty="0" smtClean="0">
                <a:latin typeface="Ink Free" pitchFamily="66" charset="0"/>
              </a:rPr>
              <a:t>  Study design and patient selection</a:t>
            </a:r>
          </a:p>
          <a:p>
            <a:pPr algn="just">
              <a:lnSpc>
                <a:spcPct val="150000"/>
              </a:lnSpc>
            </a:pPr>
            <a:r>
              <a:rPr lang="en-US" sz="2000" dirty="0" smtClean="0">
                <a:latin typeface="Ink Free" pitchFamily="66" charset="0"/>
              </a:rPr>
              <a:t>This study was designed as a multicentre feasibility randomized split-mouth trial of 12-month duration. </a:t>
            </a:r>
          </a:p>
          <a:p>
            <a:pPr algn="just">
              <a:lnSpc>
                <a:spcPct val="150000"/>
              </a:lnSpc>
            </a:pPr>
            <a:r>
              <a:rPr lang="en-US" sz="2000" dirty="0" smtClean="0">
                <a:latin typeface="Ink Free" pitchFamily="66" charset="0"/>
              </a:rPr>
              <a:t>The study protocol was approved by the ethical committees of the authors´ institutions in Leipzig, Turin, Rome, Mainz and Bonn, and was registered at the ISRCTN (http://www.isrctn.com/ISRCTN14654696). </a:t>
            </a:r>
            <a:endParaRPr lang="en-US" sz="2000" dirty="0">
              <a:latin typeface="Ink Free"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60000"/>
              </a:lnSpc>
            </a:pPr>
            <a:r>
              <a:rPr lang="en-US" sz="2000" dirty="0" smtClean="0">
                <a:latin typeface="Ink Free" pitchFamily="66" charset="0"/>
              </a:rPr>
              <a:t>The study was conducted in accordance with the declaration of Helsinki and</a:t>
            </a:r>
            <a:r>
              <a:rPr lang="en-IN" sz="2000" dirty="0" smtClean="0">
                <a:latin typeface="Ink Free" pitchFamily="66" charset="0"/>
              </a:rPr>
              <a:t> </a:t>
            </a:r>
            <a:r>
              <a:rPr lang="en-US" sz="2000" dirty="0" smtClean="0">
                <a:latin typeface="Ink Free" pitchFamily="66" charset="0"/>
              </a:rPr>
              <a:t>all patients gave their informed consent. </a:t>
            </a:r>
          </a:p>
          <a:p>
            <a:pPr algn="just">
              <a:lnSpc>
                <a:spcPct val="160000"/>
              </a:lnSpc>
            </a:pPr>
            <a:r>
              <a:rPr lang="en-US" sz="2000" dirty="0" smtClean="0">
                <a:latin typeface="Ink Free" pitchFamily="66" charset="0"/>
              </a:rPr>
              <a:t>The study was performed between September 2015 and August 2018 at four different specialist clinics for </a:t>
            </a:r>
            <a:r>
              <a:rPr lang="en-US" sz="2000" dirty="0" err="1" smtClean="0">
                <a:latin typeface="Ink Free" pitchFamily="66" charset="0"/>
              </a:rPr>
              <a:t>periodontology</a:t>
            </a:r>
            <a:r>
              <a:rPr lang="en-US" sz="2000" dirty="0" smtClean="0">
                <a:latin typeface="Ink Free" pitchFamily="66" charset="0"/>
              </a:rPr>
              <a:t>: Centre for </a:t>
            </a:r>
            <a:r>
              <a:rPr lang="en-US" sz="2000" dirty="0" err="1" smtClean="0">
                <a:latin typeface="Ink Free" pitchFamily="66" charset="0"/>
              </a:rPr>
              <a:t>Periodontology</a:t>
            </a:r>
            <a:r>
              <a:rPr lang="en-US" sz="2000" dirty="0" smtClean="0">
                <a:latin typeface="Ink Free" pitchFamily="66" charset="0"/>
              </a:rPr>
              <a:t> at the Department for Cardiology, </a:t>
            </a:r>
            <a:r>
              <a:rPr lang="en-US" sz="2000" dirty="0" err="1" smtClean="0">
                <a:latin typeface="Ink Free" pitchFamily="66" charset="0"/>
              </a:rPr>
              <a:t>Endodontology</a:t>
            </a:r>
            <a:r>
              <a:rPr lang="en-US" sz="2000" dirty="0" smtClean="0">
                <a:latin typeface="Ink Free" pitchFamily="66" charset="0"/>
              </a:rPr>
              <a:t> and </a:t>
            </a:r>
            <a:r>
              <a:rPr lang="en-US" sz="2000" dirty="0" err="1" smtClean="0">
                <a:latin typeface="Ink Free" pitchFamily="66" charset="0"/>
              </a:rPr>
              <a:t>Periodontology</a:t>
            </a:r>
            <a:r>
              <a:rPr lang="en-US" sz="2000" dirty="0" smtClean="0">
                <a:latin typeface="Ink Free" pitchFamily="66" charset="0"/>
              </a:rPr>
              <a:t>, University Hospital of Leipzig, Leipzig, Germany; Private Practice Turin, Italy; </a:t>
            </a:r>
            <a:r>
              <a:rPr lang="en-US" sz="2000" dirty="0" err="1" smtClean="0">
                <a:latin typeface="Ink Free" pitchFamily="66" charset="0"/>
              </a:rPr>
              <a:t>Sapienza</a:t>
            </a:r>
            <a:r>
              <a:rPr lang="en-US" sz="2000" dirty="0" smtClean="0">
                <a:latin typeface="Ink Free" pitchFamily="66" charset="0"/>
              </a:rPr>
              <a:t>, University of Rome, Italy; Department of </a:t>
            </a:r>
            <a:r>
              <a:rPr lang="en-US" sz="2000" dirty="0" err="1" smtClean="0">
                <a:latin typeface="Ink Free" pitchFamily="66" charset="0"/>
              </a:rPr>
              <a:t>Periodontology</a:t>
            </a:r>
            <a:r>
              <a:rPr lang="en-US" sz="2000" dirty="0" smtClean="0">
                <a:latin typeface="Ink Free" pitchFamily="66" charset="0"/>
              </a:rPr>
              <a:t> and Conservative Dentistry, University of Mainz, Germany.</a:t>
            </a:r>
            <a:endParaRPr lang="en-US" sz="2000" dirty="0">
              <a:latin typeface="Ink Free"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sz="2000" dirty="0" smtClean="0">
                <a:latin typeface="Ink Free" pitchFamily="66" charset="0"/>
              </a:rPr>
              <a:t>Study participants were consecutively screened for inclusion by the four </a:t>
            </a:r>
            <a:r>
              <a:rPr lang="en-US" sz="2000" dirty="0" err="1" smtClean="0">
                <a:latin typeface="Ink Free" pitchFamily="66" charset="0"/>
              </a:rPr>
              <a:t>centres</a:t>
            </a:r>
            <a:r>
              <a:rPr lang="en-US" sz="2000" dirty="0" smtClean="0">
                <a:latin typeface="Ink Free" pitchFamily="66" charset="0"/>
              </a:rPr>
              <a:t>. </a:t>
            </a:r>
          </a:p>
          <a:p>
            <a:pPr algn="just">
              <a:lnSpc>
                <a:spcPct val="150000"/>
              </a:lnSpc>
            </a:pPr>
            <a:r>
              <a:rPr lang="en-US" sz="2000" dirty="0" smtClean="0">
                <a:latin typeface="Ink Free" pitchFamily="66" charset="0"/>
              </a:rPr>
              <a:t>Patients with moderate to advanced generalized </a:t>
            </a:r>
            <a:r>
              <a:rPr lang="en-US" sz="2000" dirty="0" err="1" smtClean="0">
                <a:latin typeface="Ink Free" pitchFamily="66" charset="0"/>
              </a:rPr>
              <a:t>periodontitis</a:t>
            </a:r>
            <a:r>
              <a:rPr lang="en-US" sz="2000" dirty="0" smtClean="0">
                <a:latin typeface="Ink Free" pitchFamily="66" charset="0"/>
              </a:rPr>
              <a:t> (in retrospect fulfilling the criteria for Stage III </a:t>
            </a:r>
            <a:r>
              <a:rPr lang="en-US" sz="2000" dirty="0" err="1" smtClean="0">
                <a:latin typeface="Ink Free" pitchFamily="66" charset="0"/>
              </a:rPr>
              <a:t>periodontitis</a:t>
            </a:r>
            <a:r>
              <a:rPr lang="en-US" sz="2000" dirty="0" smtClean="0">
                <a:latin typeface="Ink Free" pitchFamily="66" charset="0"/>
              </a:rPr>
              <a:t> (</a:t>
            </a:r>
            <a:r>
              <a:rPr lang="en-US" sz="2000" dirty="0" err="1" smtClean="0">
                <a:latin typeface="Ink Free" pitchFamily="66" charset="0"/>
              </a:rPr>
              <a:t>Papapanou</a:t>
            </a:r>
            <a:r>
              <a:rPr lang="en-US" sz="2000" dirty="0" smtClean="0">
                <a:latin typeface="Ink Free" pitchFamily="66" charset="0"/>
              </a:rPr>
              <a:t> et al. 2018)) were eligible for inclusion if they presented for re-evaluation 3–6 months after active initial non-surgical periodontal treatment. </a:t>
            </a:r>
            <a:endParaRPr lang="en-US" sz="2000" dirty="0">
              <a:latin typeface="Ink Free"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CONTENTS</a:t>
            </a:r>
            <a:endParaRPr lang="en-US" sz="4000" dirty="0">
              <a:latin typeface="Ink Free" pitchFamily="66"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Ink Free" pitchFamily="66" charset="0"/>
              </a:rPr>
              <a:t>INTRODUCTION</a:t>
            </a:r>
          </a:p>
          <a:p>
            <a:r>
              <a:rPr lang="en-IN" sz="2800" dirty="0" smtClean="0">
                <a:latin typeface="Ink Free" pitchFamily="66" charset="0"/>
              </a:rPr>
              <a:t>EMD</a:t>
            </a:r>
            <a:endParaRPr lang="en-US" sz="2800" dirty="0" smtClean="0">
              <a:latin typeface="Ink Free" pitchFamily="66" charset="0"/>
            </a:endParaRPr>
          </a:p>
          <a:p>
            <a:r>
              <a:rPr lang="en-IN" sz="2800" dirty="0" smtClean="0">
                <a:latin typeface="Ink Free" pitchFamily="66" charset="0"/>
              </a:rPr>
              <a:t>ROLE OF EMD</a:t>
            </a:r>
          </a:p>
          <a:p>
            <a:r>
              <a:rPr lang="en-IN" sz="2800" dirty="0" smtClean="0">
                <a:latin typeface="Ink Free" pitchFamily="66" charset="0"/>
              </a:rPr>
              <a:t>AIM</a:t>
            </a:r>
          </a:p>
          <a:p>
            <a:r>
              <a:rPr lang="en-IN" sz="2800" dirty="0" smtClean="0">
                <a:latin typeface="Ink Free" pitchFamily="66" charset="0"/>
              </a:rPr>
              <a:t>MATERIAL AND METHOD</a:t>
            </a:r>
          </a:p>
          <a:p>
            <a:r>
              <a:rPr lang="en-IN" sz="2800" dirty="0" smtClean="0">
                <a:latin typeface="Ink Free" pitchFamily="66" charset="0"/>
              </a:rPr>
              <a:t>RESULTS</a:t>
            </a:r>
          </a:p>
          <a:p>
            <a:r>
              <a:rPr lang="en-IN" sz="2800" dirty="0" smtClean="0">
                <a:latin typeface="Ink Free" pitchFamily="66" charset="0"/>
              </a:rPr>
              <a:t>DISCUSSION</a:t>
            </a:r>
          </a:p>
          <a:p>
            <a:r>
              <a:rPr lang="en-IN" sz="2800" dirty="0" smtClean="0">
                <a:latin typeface="Ink Free" pitchFamily="66" charset="0"/>
              </a:rPr>
              <a:t>CONCLUSION</a:t>
            </a:r>
          </a:p>
          <a:p>
            <a:r>
              <a:rPr lang="en-IN" sz="2800" dirty="0" smtClean="0">
                <a:latin typeface="Ink Free" pitchFamily="66" charset="0"/>
              </a:rPr>
              <a:t>REFERENCES</a:t>
            </a:r>
            <a:endParaRPr lang="en-US" sz="2800" dirty="0">
              <a:latin typeface="Ink Free"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60000"/>
              </a:lnSpc>
            </a:pPr>
            <a:r>
              <a:rPr lang="en-US" sz="2000" dirty="0" smtClean="0">
                <a:latin typeface="Ink Free" pitchFamily="66" charset="0"/>
              </a:rPr>
              <a:t>Initial treatment had been </a:t>
            </a:r>
            <a:r>
              <a:rPr lang="en-US" sz="2000" dirty="0" err="1" smtClean="0">
                <a:latin typeface="Ink Free" pitchFamily="66" charset="0"/>
              </a:rPr>
              <a:t>performed</a:t>
            </a:r>
            <a:r>
              <a:rPr lang="en-US" sz="2000" dirty="0" smtClean="0">
                <a:latin typeface="Ink Free" pitchFamily="66" charset="0"/>
              </a:rPr>
              <a:t> according to operator discretion within each centre but consisted of the usual measures of step 1 and 2 therapy, including </a:t>
            </a:r>
            <a:r>
              <a:rPr lang="en-US" sz="2000" dirty="0" err="1" smtClean="0">
                <a:latin typeface="Ink Free" pitchFamily="66" charset="0"/>
              </a:rPr>
              <a:t>subgingival</a:t>
            </a:r>
            <a:r>
              <a:rPr lang="en-US" sz="2000" dirty="0" smtClean="0">
                <a:latin typeface="Ink Free" pitchFamily="66" charset="0"/>
              </a:rPr>
              <a:t> instrumentation with hand and/or power-driven </a:t>
            </a:r>
            <a:r>
              <a:rPr lang="en-US" sz="2000" dirty="0" err="1" smtClean="0">
                <a:latin typeface="Ink Free" pitchFamily="66" charset="0"/>
              </a:rPr>
              <a:t>instruments</a:t>
            </a:r>
            <a:r>
              <a:rPr lang="en-US" sz="2000" dirty="0" smtClean="0">
                <a:latin typeface="Ink Free" pitchFamily="66" charset="0"/>
              </a:rPr>
              <a:t> under local </a:t>
            </a:r>
            <a:r>
              <a:rPr lang="en-US" sz="2000" dirty="0" err="1" smtClean="0">
                <a:latin typeface="Ink Free" pitchFamily="66" charset="0"/>
              </a:rPr>
              <a:t>anaesthesia</a:t>
            </a:r>
            <a:r>
              <a:rPr lang="en-US" sz="2000" dirty="0" smtClean="0">
                <a:latin typeface="Ink Free" pitchFamily="66" charset="0"/>
              </a:rPr>
              <a:t>. </a:t>
            </a:r>
          </a:p>
          <a:p>
            <a:pPr algn="just">
              <a:lnSpc>
                <a:spcPct val="160000"/>
              </a:lnSpc>
            </a:pPr>
            <a:r>
              <a:rPr lang="en-US" sz="2000" dirty="0" smtClean="0">
                <a:latin typeface="Ink Free" pitchFamily="66" charset="0"/>
              </a:rPr>
              <a:t>Patients had to have at least two residual pockets with probing pocket depth (PPD) ≥5 and ≤8 mm, bleeding on probing (BOP), mobility ≤degree 1 and without </a:t>
            </a:r>
            <a:r>
              <a:rPr lang="en-US" sz="2000" dirty="0" err="1" smtClean="0">
                <a:latin typeface="Ink Free" pitchFamily="66" charset="0"/>
              </a:rPr>
              <a:t>furcation</a:t>
            </a:r>
            <a:r>
              <a:rPr lang="en-US" sz="2000" dirty="0" smtClean="0">
                <a:latin typeface="Ink Free" pitchFamily="66" charset="0"/>
              </a:rPr>
              <a:t> involvement.</a:t>
            </a:r>
            <a:endParaRPr lang="en-US" sz="2000" dirty="0">
              <a:latin typeface="Ink Free"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lnSpc>
                <a:spcPct val="170000"/>
              </a:lnSpc>
            </a:pPr>
            <a:r>
              <a:rPr lang="en-US" dirty="0" smtClean="0">
                <a:latin typeface="Ink Free" pitchFamily="66" charset="0"/>
              </a:rPr>
              <a:t>Experimental teeth with similar PPD had to be located in different quadrants or at least 3 teeth apart from each other. </a:t>
            </a:r>
            <a:endParaRPr lang="en-US" dirty="0" smtClean="0">
              <a:latin typeface="Ink Free" pitchFamily="66" charset="0"/>
            </a:endParaRPr>
          </a:p>
          <a:p>
            <a:pPr algn="just">
              <a:lnSpc>
                <a:spcPct val="170000"/>
              </a:lnSpc>
            </a:pPr>
            <a:r>
              <a:rPr lang="en-US" dirty="0" smtClean="0">
                <a:latin typeface="Ink Free" pitchFamily="66" charset="0"/>
              </a:rPr>
              <a:t>Individuals </a:t>
            </a:r>
            <a:r>
              <a:rPr lang="en-US" dirty="0" smtClean="0">
                <a:latin typeface="Ink Free" pitchFamily="66" charset="0"/>
              </a:rPr>
              <a:t>were excluded from the study for the following reasons: </a:t>
            </a:r>
          </a:p>
          <a:p>
            <a:pPr lvl="1" algn="just">
              <a:lnSpc>
                <a:spcPct val="170000"/>
              </a:lnSpc>
              <a:buNone/>
            </a:pPr>
            <a:r>
              <a:rPr lang="en-US" dirty="0" smtClean="0">
                <a:latin typeface="Ink Free" pitchFamily="66" charset="0"/>
              </a:rPr>
              <a:t>(a) full mouth plaque score (modified O’Leary et al., 1972) &gt;20%, </a:t>
            </a:r>
          </a:p>
          <a:p>
            <a:pPr lvl="1" algn="just">
              <a:lnSpc>
                <a:spcPct val="170000"/>
              </a:lnSpc>
              <a:buNone/>
            </a:pPr>
            <a:r>
              <a:rPr lang="en-US" smtClean="0">
                <a:latin typeface="Ink Free" pitchFamily="66" charset="0"/>
              </a:rPr>
              <a:t>(</a:t>
            </a:r>
            <a:r>
              <a:rPr lang="en-US" smtClean="0">
                <a:latin typeface="Ink Free" pitchFamily="66" charset="0"/>
              </a:rPr>
              <a:t>b)uncontrolled </a:t>
            </a:r>
            <a:r>
              <a:rPr lang="en-US" dirty="0" smtClean="0">
                <a:latin typeface="Ink Free" pitchFamily="66" charset="0"/>
              </a:rPr>
              <a:t>systemic disease, requiring high-dose steroid therapy, radiation or other immune-suppressive therapy and history of malignant disease in the oral cavity or previous radiotherapy in the head or neck area, </a:t>
            </a:r>
          </a:p>
          <a:p>
            <a:pPr lvl="1" algn="just">
              <a:lnSpc>
                <a:spcPct val="170000"/>
              </a:lnSpc>
              <a:buNone/>
            </a:pPr>
            <a:r>
              <a:rPr lang="en-US" dirty="0" smtClean="0">
                <a:latin typeface="Ink Free" pitchFamily="66" charset="0"/>
              </a:rPr>
              <a:t>(c) pregnant or lactating females, </a:t>
            </a:r>
          </a:p>
          <a:p>
            <a:pPr lvl="1" algn="just">
              <a:lnSpc>
                <a:spcPct val="170000"/>
              </a:lnSpc>
              <a:buNone/>
            </a:pPr>
            <a:r>
              <a:rPr lang="en-US" dirty="0" smtClean="0">
                <a:latin typeface="Ink Free" pitchFamily="66" charset="0"/>
              </a:rPr>
              <a:t>(d) drug and alcohol abuse, </a:t>
            </a:r>
          </a:p>
          <a:p>
            <a:pPr lvl="1" algn="just">
              <a:lnSpc>
                <a:spcPct val="170000"/>
              </a:lnSpc>
              <a:buNone/>
            </a:pPr>
            <a:r>
              <a:rPr lang="en-US" dirty="0" smtClean="0">
                <a:latin typeface="Ink Free" pitchFamily="66" charset="0"/>
              </a:rPr>
              <a:t>(e) smoking &gt;10 cigarettes per day and </a:t>
            </a:r>
          </a:p>
          <a:p>
            <a:pPr lvl="1" algn="just">
              <a:lnSpc>
                <a:spcPct val="170000"/>
              </a:lnSpc>
              <a:buNone/>
            </a:pPr>
            <a:r>
              <a:rPr lang="en-US" dirty="0" smtClean="0">
                <a:latin typeface="Ink Free" pitchFamily="66" charset="0"/>
              </a:rPr>
              <a:t>(f) inadequate restorative therapy or malocclusion.</a:t>
            </a:r>
            <a:endParaRPr lang="en-US" dirty="0">
              <a:latin typeface="Ink Free"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Sample size and randomization</a:t>
            </a:r>
            <a:endParaRPr lang="en-US" sz="4000" dirty="0">
              <a:latin typeface="Ink Free" pitchFamily="66" charset="0"/>
            </a:endParaRPr>
          </a:p>
        </p:txBody>
      </p:sp>
      <p:sp>
        <p:nvSpPr>
          <p:cNvPr id="3" name="Content Placeholder 2"/>
          <p:cNvSpPr>
            <a:spLocks noGrp="1"/>
          </p:cNvSpPr>
          <p:nvPr>
            <p:ph idx="1"/>
          </p:nvPr>
        </p:nvSpPr>
        <p:spPr/>
        <p:txBody>
          <a:bodyPr>
            <a:noAutofit/>
          </a:bodyPr>
          <a:lstStyle/>
          <a:p>
            <a:pPr algn="just">
              <a:lnSpc>
                <a:spcPct val="160000"/>
              </a:lnSpc>
            </a:pPr>
            <a:r>
              <a:rPr lang="en-US" sz="2000" dirty="0" smtClean="0">
                <a:latin typeface="Ink Free" pitchFamily="66" charset="0"/>
              </a:rPr>
              <a:t>The sample size calculation was based on earlier reports on periodontal retreatment (</a:t>
            </a:r>
            <a:r>
              <a:rPr lang="en-US" sz="2000" dirty="0" err="1" smtClean="0">
                <a:latin typeface="Ink Free" pitchFamily="66" charset="0"/>
              </a:rPr>
              <a:t>Tomasi</a:t>
            </a:r>
            <a:r>
              <a:rPr lang="en-US" sz="2000" dirty="0" smtClean="0">
                <a:latin typeface="Ink Free" pitchFamily="66" charset="0"/>
              </a:rPr>
              <a:t> et al. 2008). </a:t>
            </a:r>
          </a:p>
          <a:p>
            <a:pPr algn="just">
              <a:lnSpc>
                <a:spcPct val="160000"/>
              </a:lnSpc>
            </a:pPr>
            <a:r>
              <a:rPr lang="en-US" sz="2000" dirty="0" smtClean="0">
                <a:latin typeface="Ink Free" pitchFamily="66" charset="0"/>
              </a:rPr>
              <a:t>The primary outcome “change of PPD after 6 months” was used to determine the sample size. </a:t>
            </a:r>
          </a:p>
          <a:p>
            <a:pPr algn="just">
              <a:lnSpc>
                <a:spcPct val="160000"/>
              </a:lnSpc>
            </a:pPr>
            <a:r>
              <a:rPr lang="en-US" sz="2000" dirty="0" smtClean="0">
                <a:latin typeface="Ink Free" pitchFamily="66" charset="0"/>
              </a:rPr>
              <a:t>With an alpha error defined as .05, the power calculation based on the detection of a 0.5 mm difference in mean PPD reduction between treatment groups (considering a standard deviation of 0.5 mm) revealed that 32 patients were required in each treatment group to have a power of 80%.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Ink Free" pitchFamily="66" charset="0"/>
              </a:rPr>
              <a:t>To account for possible drop-outs, each of the 4 </a:t>
            </a:r>
            <a:r>
              <a:rPr lang="en-US" sz="2000" dirty="0" err="1" smtClean="0">
                <a:latin typeface="Ink Free" pitchFamily="66" charset="0"/>
              </a:rPr>
              <a:t>centres</a:t>
            </a:r>
            <a:r>
              <a:rPr lang="en-US" sz="2000" dirty="0" smtClean="0">
                <a:latin typeface="Ink Free" pitchFamily="66" charset="0"/>
              </a:rPr>
              <a:t> aimed at enrolling at least 10 patients for the study.</a:t>
            </a:r>
          </a:p>
          <a:p>
            <a:pPr algn="just">
              <a:lnSpc>
                <a:spcPct val="160000"/>
              </a:lnSpc>
            </a:pPr>
            <a:r>
              <a:rPr lang="en-US" sz="2000" dirty="0" smtClean="0">
                <a:latin typeface="Ink Free" pitchFamily="66" charset="0"/>
              </a:rPr>
              <a:t>Immediately following completion of periodontal </a:t>
            </a:r>
            <a:r>
              <a:rPr lang="en-US" sz="2000" dirty="0" err="1" smtClean="0">
                <a:latin typeface="Ink Free" pitchFamily="66" charset="0"/>
              </a:rPr>
              <a:t>reinstrumentation</a:t>
            </a:r>
            <a:r>
              <a:rPr lang="en-US" sz="2000" dirty="0" smtClean="0">
                <a:latin typeface="Ink Free" pitchFamily="66" charset="0"/>
              </a:rPr>
              <a:t>, a person otherwise not involved in the study </a:t>
            </a:r>
            <a:r>
              <a:rPr lang="en-US" sz="2000" dirty="0" err="1" smtClean="0">
                <a:latin typeface="Ink Free" pitchFamily="66" charset="0"/>
              </a:rPr>
              <a:t>randomly</a:t>
            </a:r>
            <a:r>
              <a:rPr lang="en-US" sz="2000" dirty="0" smtClean="0">
                <a:latin typeface="Ink Free" pitchFamily="66" charset="0"/>
              </a:rPr>
              <a:t> assigned the 2 experimental teeth in each patient to either test or control group by toss of a coin.</a:t>
            </a:r>
          </a:p>
          <a:p>
            <a:pPr algn="just">
              <a:lnSpc>
                <a:spcPct val="160000"/>
              </a:lnSpc>
            </a:pP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Periodontal retreatment</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Ink Free" pitchFamily="66" charset="0"/>
              </a:rPr>
              <a:t>The treatment protocol had been discussed in detail and agreed on during an investigator meeting. Following the application of a local </a:t>
            </a:r>
            <a:r>
              <a:rPr lang="en-US" sz="2000" dirty="0" err="1" smtClean="0">
                <a:latin typeface="Ink Free" pitchFamily="66" charset="0"/>
              </a:rPr>
              <a:t>anaesthetic</a:t>
            </a:r>
            <a:r>
              <a:rPr lang="en-US" sz="2000" dirty="0" smtClean="0">
                <a:latin typeface="Ink Free" pitchFamily="66" charset="0"/>
              </a:rPr>
              <a:t> with vasoconstrictor experimental sites were carefully </a:t>
            </a:r>
            <a:r>
              <a:rPr lang="en-US" sz="2000" dirty="0" err="1" smtClean="0">
                <a:latin typeface="Ink Free" pitchFamily="66" charset="0"/>
              </a:rPr>
              <a:t>debrided</a:t>
            </a:r>
            <a:r>
              <a:rPr lang="en-US" sz="2000" dirty="0" smtClean="0">
                <a:latin typeface="Ink Free" pitchFamily="66" charset="0"/>
              </a:rPr>
              <a:t> by a combined use of mini curettes (</a:t>
            </a:r>
            <a:r>
              <a:rPr lang="en-US" sz="2000" dirty="0" err="1" smtClean="0">
                <a:latin typeface="Ink Free" pitchFamily="66" charset="0"/>
              </a:rPr>
              <a:t>Hu-Friedy</a:t>
            </a:r>
            <a:r>
              <a:rPr lang="en-US" sz="2000" dirty="0" smtClean="0">
                <a:latin typeface="Ink Free" pitchFamily="66" charset="0"/>
              </a:rPr>
              <a:t>) and ultrasonic instruments with thin and delicate tips (PS (</a:t>
            </a:r>
            <a:r>
              <a:rPr lang="en-US" sz="2000" dirty="0" err="1" smtClean="0">
                <a:latin typeface="Ink Free" pitchFamily="66" charset="0"/>
              </a:rPr>
              <a:t>Perio</a:t>
            </a:r>
            <a:r>
              <a:rPr lang="en-US" sz="2000" dirty="0" smtClean="0">
                <a:latin typeface="Ink Free" pitchFamily="66" charset="0"/>
              </a:rPr>
              <a:t> Slim), EMS).</a:t>
            </a: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60000"/>
              </a:lnSpc>
            </a:pPr>
            <a:r>
              <a:rPr lang="en-US" sz="2000" dirty="0" smtClean="0">
                <a:latin typeface="Ink Free" pitchFamily="66" charset="0"/>
              </a:rPr>
              <a:t>Caution was taken to avoid soft tissue trauma. In the test sites, the root surfaces were conditioned for 2 min with 24% </a:t>
            </a:r>
            <a:r>
              <a:rPr lang="en-US" sz="2000" dirty="0" err="1" smtClean="0">
                <a:latin typeface="Ink Free" pitchFamily="66" charset="0"/>
              </a:rPr>
              <a:t>ethylenediamine</a:t>
            </a:r>
            <a:r>
              <a:rPr lang="en-US" sz="2000" dirty="0" smtClean="0">
                <a:latin typeface="Ink Free" pitchFamily="66" charset="0"/>
              </a:rPr>
              <a:t> </a:t>
            </a:r>
            <a:r>
              <a:rPr lang="en-US" sz="2000" dirty="0" err="1" smtClean="0">
                <a:latin typeface="Ink Free" pitchFamily="66" charset="0"/>
              </a:rPr>
              <a:t>tetraacetate</a:t>
            </a:r>
            <a:r>
              <a:rPr lang="en-US" sz="2000" dirty="0" smtClean="0">
                <a:latin typeface="Ink Free" pitchFamily="66" charset="0"/>
              </a:rPr>
              <a:t>  EDTA (</a:t>
            </a:r>
            <a:r>
              <a:rPr lang="en-US" sz="2000" dirty="0" err="1" smtClean="0">
                <a:latin typeface="Ink Free" pitchFamily="66" charset="0"/>
              </a:rPr>
              <a:t>PrefGel</a:t>
            </a:r>
            <a:r>
              <a:rPr lang="en-US" sz="2000" dirty="0" smtClean="0">
                <a:latin typeface="Ink Free" pitchFamily="66" charset="0"/>
              </a:rPr>
              <a:t>®, </a:t>
            </a:r>
            <a:r>
              <a:rPr lang="en-US" sz="2000" dirty="0" err="1" smtClean="0">
                <a:latin typeface="Ink Free" pitchFamily="66" charset="0"/>
              </a:rPr>
              <a:t>Institut</a:t>
            </a:r>
            <a:r>
              <a:rPr lang="en-US" sz="2000" dirty="0" smtClean="0">
                <a:latin typeface="Ink Free" pitchFamily="66" charset="0"/>
              </a:rPr>
              <a:t> </a:t>
            </a:r>
            <a:r>
              <a:rPr lang="en-US" sz="2000" dirty="0" err="1" smtClean="0">
                <a:latin typeface="Ink Free" pitchFamily="66" charset="0"/>
              </a:rPr>
              <a:t>Straumann</a:t>
            </a:r>
            <a:r>
              <a:rPr lang="en-US" sz="2000" dirty="0" smtClean="0">
                <a:latin typeface="Ink Free" pitchFamily="66" charset="0"/>
              </a:rPr>
              <a:t> AG). </a:t>
            </a:r>
          </a:p>
          <a:p>
            <a:pPr algn="just">
              <a:lnSpc>
                <a:spcPct val="160000"/>
              </a:lnSpc>
            </a:pPr>
            <a:r>
              <a:rPr lang="en-US" sz="2000" dirty="0" smtClean="0">
                <a:latin typeface="Ink Free" pitchFamily="66" charset="0"/>
              </a:rPr>
              <a:t>The sites were then copiously rinsed with saline solution and thoroughly dried with air. </a:t>
            </a:r>
          </a:p>
          <a:p>
            <a:pPr algn="just">
              <a:lnSpc>
                <a:spcPct val="160000"/>
              </a:lnSpc>
            </a:pPr>
            <a:r>
              <a:rPr lang="en-US" sz="2000" dirty="0" smtClean="0">
                <a:latin typeface="Ink Free" pitchFamily="66" charset="0"/>
              </a:rPr>
              <a:t>Blood if present was removed using either absorbent paper points, pointed tips, gauze swabs and/or sponge pellets followed by repeated irrigation and air-drying until complete bleeding control.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lnSpc>
                <a:spcPct val="160000"/>
              </a:lnSpc>
            </a:pPr>
            <a:r>
              <a:rPr lang="en-US" sz="2000" dirty="0" smtClean="0">
                <a:latin typeface="Ink Free" pitchFamily="66" charset="0"/>
              </a:rPr>
              <a:t>Then EMD (</a:t>
            </a:r>
            <a:r>
              <a:rPr lang="en-US" sz="2000" dirty="0" err="1" smtClean="0">
                <a:latin typeface="Ink Free" pitchFamily="66" charset="0"/>
              </a:rPr>
              <a:t>Emdogain</a:t>
            </a:r>
            <a:r>
              <a:rPr lang="en-US" sz="2000" dirty="0" smtClean="0">
                <a:latin typeface="Ink Free" pitchFamily="66" charset="0"/>
              </a:rPr>
              <a:t>®, </a:t>
            </a:r>
            <a:r>
              <a:rPr lang="en-US" sz="2000" dirty="0" err="1" smtClean="0">
                <a:latin typeface="Ink Free" pitchFamily="66" charset="0"/>
              </a:rPr>
              <a:t>Institut</a:t>
            </a:r>
            <a:r>
              <a:rPr lang="en-US" sz="2000" dirty="0" smtClean="0">
                <a:latin typeface="Ink Free" pitchFamily="66" charset="0"/>
              </a:rPr>
              <a:t> </a:t>
            </a:r>
            <a:r>
              <a:rPr lang="en-US" sz="2000" dirty="0" err="1" smtClean="0">
                <a:latin typeface="Ink Free" pitchFamily="66" charset="0"/>
              </a:rPr>
              <a:t>Straumann</a:t>
            </a:r>
            <a:r>
              <a:rPr lang="en-US" sz="2000" dirty="0" smtClean="0">
                <a:latin typeface="Ink Free" pitchFamily="66" charset="0"/>
              </a:rPr>
              <a:t> AG) was gently applied with a blunt tipped sterile syringe until overflowing from the gingival margin. </a:t>
            </a:r>
          </a:p>
          <a:p>
            <a:pPr algn="just">
              <a:lnSpc>
                <a:spcPct val="160000"/>
              </a:lnSpc>
            </a:pPr>
            <a:r>
              <a:rPr lang="en-US" sz="2000" dirty="0" smtClean="0">
                <a:latin typeface="Ink Free" pitchFamily="66" charset="0"/>
              </a:rPr>
              <a:t>By means of sterile wetting gauzes, the gingival margin was gently compressed until pocket marginal closure was obtained. </a:t>
            </a:r>
          </a:p>
          <a:p>
            <a:pPr algn="just">
              <a:lnSpc>
                <a:spcPct val="160000"/>
              </a:lnSpc>
            </a:pPr>
            <a:r>
              <a:rPr lang="en-US" sz="2000" dirty="0" smtClean="0">
                <a:latin typeface="Ink Free" pitchFamily="66" charset="0"/>
              </a:rPr>
              <a:t>Re-instrumentation procedures and the application of EMD were performed with magnification systems according to the individual needs of the operator.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70000"/>
              </a:lnSpc>
            </a:pPr>
            <a:r>
              <a:rPr lang="en-US" sz="2000" dirty="0" smtClean="0">
                <a:latin typeface="Ink Free" pitchFamily="66" charset="0"/>
              </a:rPr>
              <a:t>Patients were advised to rinse with 0.2% </a:t>
            </a:r>
            <a:r>
              <a:rPr lang="en-US" sz="2000" dirty="0" err="1" smtClean="0">
                <a:latin typeface="Ink Free" pitchFamily="66" charset="0"/>
              </a:rPr>
              <a:t>chlorhexidine</a:t>
            </a:r>
            <a:r>
              <a:rPr lang="en-US" sz="2000" dirty="0" smtClean="0">
                <a:latin typeface="Ink Free" pitchFamily="66" charset="0"/>
              </a:rPr>
              <a:t> </a:t>
            </a:r>
            <a:r>
              <a:rPr lang="en-US" sz="2000" dirty="0" err="1" smtClean="0">
                <a:latin typeface="Ink Free" pitchFamily="66" charset="0"/>
              </a:rPr>
              <a:t>digluconate</a:t>
            </a:r>
            <a:r>
              <a:rPr lang="en-US" sz="2000" dirty="0" smtClean="0">
                <a:latin typeface="Ink Free" pitchFamily="66" charset="0"/>
              </a:rPr>
              <a:t> mouth rinse (</a:t>
            </a:r>
            <a:r>
              <a:rPr lang="en-US" sz="2000" dirty="0" err="1" smtClean="0">
                <a:latin typeface="Ink Free" pitchFamily="66" charset="0"/>
              </a:rPr>
              <a:t>Chlorhexamed</a:t>
            </a:r>
            <a:r>
              <a:rPr lang="en-US" sz="2000" dirty="0" smtClean="0">
                <a:latin typeface="Ink Free" pitchFamily="66" charset="0"/>
              </a:rPr>
              <a:t> forte 0.2%, GlaxoSmithKline Healthcare) for one minute twice daily for 4 weeks. </a:t>
            </a:r>
          </a:p>
          <a:p>
            <a:pPr algn="just">
              <a:lnSpc>
                <a:spcPct val="170000"/>
              </a:lnSpc>
            </a:pPr>
            <a:r>
              <a:rPr lang="en-US" sz="2000" dirty="0" smtClean="0">
                <a:latin typeface="Ink Free" pitchFamily="66" charset="0"/>
              </a:rPr>
              <a:t>They were </a:t>
            </a:r>
            <a:r>
              <a:rPr lang="en-US" sz="2000" dirty="0" err="1" smtClean="0">
                <a:latin typeface="Ink Free" pitchFamily="66" charset="0"/>
              </a:rPr>
              <a:t>instructed</a:t>
            </a:r>
            <a:r>
              <a:rPr lang="en-US" sz="2000" dirty="0" smtClean="0">
                <a:latin typeface="Ink Free" pitchFamily="66" charset="0"/>
              </a:rPr>
              <a:t> to avoid tooth brushing including flossing and </a:t>
            </a:r>
            <a:r>
              <a:rPr lang="en-US" sz="2000" dirty="0" err="1" smtClean="0">
                <a:latin typeface="Ink Free" pitchFamily="66" charset="0"/>
              </a:rPr>
              <a:t>interproximal</a:t>
            </a:r>
            <a:r>
              <a:rPr lang="en-US" sz="2000" dirty="0" smtClean="0">
                <a:latin typeface="Ink Free" pitchFamily="66" charset="0"/>
              </a:rPr>
              <a:t> brushes in the treated area for 2 weeks. </a:t>
            </a:r>
          </a:p>
          <a:p>
            <a:pPr algn="just">
              <a:lnSpc>
                <a:spcPct val="170000"/>
              </a:lnSpc>
            </a:pPr>
            <a:r>
              <a:rPr lang="en-US" sz="2000" dirty="0" smtClean="0">
                <a:latin typeface="Ink Free" pitchFamily="66" charset="0"/>
              </a:rPr>
              <a:t>After that, they were allowed to use a soft tooth brush. </a:t>
            </a:r>
          </a:p>
          <a:p>
            <a:pPr algn="just">
              <a:lnSpc>
                <a:spcPct val="170000"/>
              </a:lnSpc>
            </a:pPr>
            <a:r>
              <a:rPr lang="en-US" sz="2000" dirty="0" smtClean="0">
                <a:latin typeface="Ink Free" pitchFamily="66" charset="0"/>
              </a:rPr>
              <a:t>After 4 weeks, subjects resumed their normal oral hygiene practices with manual or powered tooth brushes and </a:t>
            </a:r>
            <a:r>
              <a:rPr lang="en-US" sz="2000" dirty="0" err="1" smtClean="0">
                <a:latin typeface="Ink Free" pitchFamily="66" charset="0"/>
              </a:rPr>
              <a:t>interdental</a:t>
            </a:r>
            <a:r>
              <a:rPr lang="en-US" sz="2000" dirty="0" smtClean="0">
                <a:latin typeface="Ink Free" pitchFamily="66" charset="0"/>
              </a:rPr>
              <a:t> cleaning devices.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lgn="just">
              <a:lnSpc>
                <a:spcPct val="160000"/>
              </a:lnSpc>
            </a:pPr>
            <a:r>
              <a:rPr lang="en-US" sz="2000" dirty="0" smtClean="0">
                <a:latin typeface="Ink Free" pitchFamily="66" charset="0"/>
              </a:rPr>
              <a:t>Recall appointments were scheduled weekly during the first postoperative month and every 3 months during the 12-month study period for reinforcement of oral hygiene and </a:t>
            </a:r>
            <a:r>
              <a:rPr lang="en-US" sz="2000" dirty="0" err="1" smtClean="0">
                <a:latin typeface="Ink Free" pitchFamily="66" charset="0"/>
              </a:rPr>
              <a:t>supragingival</a:t>
            </a:r>
            <a:r>
              <a:rPr lang="en-US" sz="2000" dirty="0" smtClean="0">
                <a:latin typeface="Ink Free" pitchFamily="66" charset="0"/>
              </a:rPr>
              <a:t> plaque removal. </a:t>
            </a:r>
          </a:p>
          <a:p>
            <a:pPr algn="just">
              <a:lnSpc>
                <a:spcPct val="160000"/>
              </a:lnSpc>
            </a:pPr>
            <a:r>
              <a:rPr lang="en-US" sz="2000" dirty="0" smtClean="0">
                <a:latin typeface="Ink Free" pitchFamily="66" charset="0"/>
              </a:rPr>
              <a:t>No additional </a:t>
            </a:r>
            <a:r>
              <a:rPr lang="en-US" sz="2000" dirty="0" err="1" smtClean="0">
                <a:latin typeface="Ink Free" pitchFamily="66" charset="0"/>
              </a:rPr>
              <a:t>subgingival</a:t>
            </a:r>
            <a:r>
              <a:rPr lang="en-US" sz="2000" dirty="0" smtClean="0">
                <a:latin typeface="Ink Free" pitchFamily="66" charset="0"/>
              </a:rPr>
              <a:t> instrumentation was performed. Complications possibly related to the study procedure or study device were collected, from the treatment visit until the final study visit.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lnSpc>
                <a:spcPct val="160000"/>
              </a:lnSpc>
            </a:pPr>
            <a:r>
              <a:rPr lang="en-US" sz="2000" dirty="0" smtClean="0">
                <a:latin typeface="Ink Free" pitchFamily="66" charset="0"/>
              </a:rPr>
              <a:t>To this end, at each visit the investigator observed the clinical situation and inquired the patient if any complication occurred since the last visit. Findings were recorded in the patient file. </a:t>
            </a:r>
          </a:p>
          <a:p>
            <a:pPr algn="just">
              <a:lnSpc>
                <a:spcPct val="160000"/>
              </a:lnSpc>
            </a:pPr>
            <a:r>
              <a:rPr lang="en-US" sz="2000" dirty="0" smtClean="0">
                <a:latin typeface="Ink Free" pitchFamily="66" charset="0"/>
              </a:rPr>
              <a:t>In addition, the status of adverse events recorded in the patient file was evaluated by the investigator throughout the study</a:t>
            </a:r>
          </a:p>
          <a:p>
            <a:pPr>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INTRODUCTION</a:t>
            </a:r>
            <a:endParaRPr lang="en-US" sz="4000" dirty="0">
              <a:latin typeface="Ink Free"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Ink Free" pitchFamily="66" charset="0"/>
              </a:rPr>
              <a:t>Subgingival</a:t>
            </a:r>
            <a:r>
              <a:rPr lang="en-US" sz="2000" dirty="0" smtClean="0">
                <a:latin typeface="Ink Free" pitchFamily="66" charset="0"/>
              </a:rPr>
              <a:t> instrumentation is an effective approach during initial periodontal therapy directed at the suppression/elimination of the </a:t>
            </a:r>
            <a:r>
              <a:rPr lang="en-US" sz="2000" dirty="0" err="1" smtClean="0">
                <a:latin typeface="Ink Free" pitchFamily="66" charset="0"/>
              </a:rPr>
              <a:t>subgingival</a:t>
            </a:r>
            <a:r>
              <a:rPr lang="en-US" sz="2000" dirty="0" smtClean="0">
                <a:latin typeface="Ink Free" pitchFamily="66" charset="0"/>
              </a:rPr>
              <a:t> bacterial load. </a:t>
            </a:r>
          </a:p>
          <a:p>
            <a:pPr algn="just">
              <a:lnSpc>
                <a:spcPct val="150000"/>
              </a:lnSpc>
            </a:pPr>
            <a:r>
              <a:rPr lang="en-US" sz="2000" dirty="0" smtClean="0">
                <a:latin typeface="Ink Free" pitchFamily="66" charset="0"/>
              </a:rPr>
              <a:t>Clinical endpoints of treatment that are usually assessed at re-evaluation after this first phase of therapy have been subject of debate.</a:t>
            </a:r>
            <a:endParaRPr lang="en-US" sz="2000" dirty="0">
              <a:latin typeface="Ink Free"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Clinical measurements</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Ink Free" pitchFamily="66" charset="0"/>
              </a:rPr>
              <a:t>The calibrated and blinded clinical examiner in each centre was different from the clinician who provided the treatment. </a:t>
            </a:r>
          </a:p>
          <a:p>
            <a:pPr algn="just">
              <a:lnSpc>
                <a:spcPct val="160000"/>
              </a:lnSpc>
            </a:pPr>
            <a:r>
              <a:rPr lang="en-US" sz="2000" dirty="0" smtClean="0">
                <a:latin typeface="Ink Free" pitchFamily="66" charset="0"/>
              </a:rPr>
              <a:t>No </a:t>
            </a:r>
            <a:r>
              <a:rPr lang="en-US" sz="2000" dirty="0" err="1" smtClean="0">
                <a:latin typeface="Ink Free" pitchFamily="66" charset="0"/>
              </a:rPr>
              <a:t>interexaminer</a:t>
            </a:r>
            <a:r>
              <a:rPr lang="en-US" sz="2000" dirty="0" smtClean="0">
                <a:latin typeface="Ink Free" pitchFamily="66" charset="0"/>
              </a:rPr>
              <a:t> calibration was conducted; however, the examiner in each of the </a:t>
            </a:r>
            <a:r>
              <a:rPr lang="en-US" sz="2000" dirty="0" err="1" smtClean="0">
                <a:latin typeface="Ink Free" pitchFamily="66" charset="0"/>
              </a:rPr>
              <a:t>centres</a:t>
            </a:r>
            <a:r>
              <a:rPr lang="en-US" sz="2000" dirty="0" smtClean="0">
                <a:latin typeface="Ink Free" pitchFamily="66" charset="0"/>
              </a:rPr>
              <a:t> underwent an intra-examiner calibration exercise (</a:t>
            </a:r>
            <a:r>
              <a:rPr lang="en-US" sz="2000" dirty="0" err="1" smtClean="0">
                <a:latin typeface="Ink Free" pitchFamily="66" charset="0"/>
              </a:rPr>
              <a:t>Hasturk</a:t>
            </a:r>
            <a:r>
              <a:rPr lang="en-US" sz="2000" dirty="0" smtClean="0">
                <a:latin typeface="Ink Free" pitchFamily="66" charset="0"/>
              </a:rPr>
              <a:t> &amp; </a:t>
            </a:r>
            <a:r>
              <a:rPr lang="en-US" sz="2000" dirty="0" err="1" smtClean="0">
                <a:latin typeface="Ink Free" pitchFamily="66" charset="0"/>
              </a:rPr>
              <a:t>Cugini</a:t>
            </a:r>
            <a:r>
              <a:rPr lang="en-US" sz="2000" dirty="0" smtClean="0">
                <a:latin typeface="Ink Free" pitchFamily="66" charset="0"/>
              </a:rPr>
              <a:t>, 2014). </a:t>
            </a:r>
          </a:p>
          <a:p>
            <a:pPr algn="just">
              <a:lnSpc>
                <a:spcPct val="160000"/>
              </a:lnSpc>
            </a:pPr>
            <a:r>
              <a:rPr lang="en-US" sz="2000" dirty="0" smtClean="0">
                <a:latin typeface="Ink Free" pitchFamily="66" charset="0"/>
              </a:rPr>
              <a:t>This consisted of PPD assessments in 3 patients and a repeat examination 3 days later.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Ink Free" pitchFamily="66" charset="0"/>
              </a:rPr>
              <a:t>Agreement level for PPD within 1 mm (±1 mm) was set at 97%. </a:t>
            </a:r>
          </a:p>
          <a:p>
            <a:pPr algn="just">
              <a:lnSpc>
                <a:spcPct val="150000"/>
              </a:lnSpc>
            </a:pPr>
            <a:r>
              <a:rPr lang="en-US" sz="2000" dirty="0" smtClean="0">
                <a:latin typeface="Ink Free" pitchFamily="66" charset="0"/>
              </a:rPr>
              <a:t>At baseline, the clinical parameters PPD and BOP were recorded at 6 sites per tooth with a manual 1-mm graduated periodontal probe (PCP-UNC 15, </a:t>
            </a:r>
            <a:r>
              <a:rPr lang="en-US" sz="2000" dirty="0" err="1" smtClean="0">
                <a:latin typeface="Ink Free" pitchFamily="66" charset="0"/>
              </a:rPr>
              <a:t>Hu-Friedy</a:t>
            </a:r>
            <a:r>
              <a:rPr lang="en-US" sz="2000" dirty="0" smtClean="0">
                <a:latin typeface="Ink Free" pitchFamily="66" charset="0"/>
              </a:rPr>
              <a:t> Manufacturing Co.) and the target sites were defined. </a:t>
            </a:r>
          </a:p>
          <a:p>
            <a:pPr algn="just">
              <a:lnSpc>
                <a:spcPct val="150000"/>
              </a:lnSpc>
            </a:pPr>
            <a:r>
              <a:rPr lang="en-US" sz="2000" dirty="0" smtClean="0">
                <a:latin typeface="Ink Free" pitchFamily="66" charset="0"/>
              </a:rPr>
              <a:t>Measurements were repeated at 6 and 12 months after retreatment of the residual pockets.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Data analysis</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Ink Free" pitchFamily="66" charset="0"/>
              </a:rPr>
              <a:t>Statistical analysis of the clinical data was performed by an </a:t>
            </a:r>
            <a:r>
              <a:rPr lang="en-US" sz="2000" dirty="0" err="1" smtClean="0">
                <a:latin typeface="Ink Free" pitchFamily="66" charset="0"/>
              </a:rPr>
              <a:t>independent</a:t>
            </a:r>
            <a:r>
              <a:rPr lang="en-US" sz="2000" dirty="0" smtClean="0">
                <a:latin typeface="Ink Free" pitchFamily="66" charset="0"/>
              </a:rPr>
              <a:t> biostatistician (RF) using the software SAS (SAS Institute Inc.). </a:t>
            </a:r>
          </a:p>
          <a:p>
            <a:pPr algn="just">
              <a:lnSpc>
                <a:spcPct val="160000"/>
              </a:lnSpc>
            </a:pPr>
            <a:r>
              <a:rPr lang="en-US" sz="2000" dirty="0" smtClean="0">
                <a:latin typeface="Ink Free" pitchFamily="66" charset="0"/>
              </a:rPr>
              <a:t>Unit of analysis in all statistical tests was the individual. </a:t>
            </a:r>
          </a:p>
          <a:p>
            <a:pPr algn="just">
              <a:lnSpc>
                <a:spcPct val="160000"/>
              </a:lnSpc>
            </a:pPr>
            <a:r>
              <a:rPr lang="en-US" sz="2000" dirty="0" smtClean="0">
                <a:latin typeface="Ink Free" pitchFamily="66" charset="0"/>
              </a:rPr>
              <a:t>The difference in PPD change from baseline between test and control was </a:t>
            </a:r>
            <a:r>
              <a:rPr lang="en-US" sz="2000" dirty="0" err="1" smtClean="0">
                <a:latin typeface="Ink Free" pitchFamily="66" charset="0"/>
              </a:rPr>
              <a:t>analysed</a:t>
            </a:r>
            <a:r>
              <a:rPr lang="en-US" sz="2000" dirty="0" smtClean="0">
                <a:latin typeface="Ink Free" pitchFamily="66" charset="0"/>
              </a:rPr>
              <a:t> with a one-sample t-test at a level of 5%.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Ink Free" pitchFamily="66" charset="0"/>
              </a:rPr>
              <a:t>For further intra- and inter-group comparisons of quantitative variables, the paired t-test was used. </a:t>
            </a:r>
          </a:p>
          <a:p>
            <a:pPr algn="just">
              <a:lnSpc>
                <a:spcPct val="150000"/>
              </a:lnSpc>
            </a:pPr>
            <a:r>
              <a:rPr lang="en-US" sz="2000" dirty="0" smtClean="0">
                <a:latin typeface="Ink Free" pitchFamily="66" charset="0"/>
              </a:rPr>
              <a:t>Changes in frequencies of PPD ≤4 mm of BOP and of pocket closure (no BOP and PPD ≤4 mm) were </a:t>
            </a:r>
            <a:r>
              <a:rPr lang="en-US" sz="2000" dirty="0" err="1" smtClean="0">
                <a:latin typeface="Ink Free" pitchFamily="66" charset="0"/>
              </a:rPr>
              <a:t>analysed</a:t>
            </a:r>
            <a:r>
              <a:rPr lang="en-US" sz="2000" dirty="0" smtClean="0">
                <a:latin typeface="Ink Free" pitchFamily="66" charset="0"/>
              </a:rPr>
              <a:t> by 2 × 2 tables and the </a:t>
            </a:r>
            <a:r>
              <a:rPr lang="en-US" sz="2000" dirty="0" err="1" smtClean="0">
                <a:latin typeface="Ink Free" pitchFamily="66" charset="0"/>
              </a:rPr>
              <a:t>McNemar</a:t>
            </a:r>
            <a:r>
              <a:rPr lang="en-US" sz="2000" dirty="0" smtClean="0">
                <a:latin typeface="Ink Free" pitchFamily="66" charset="0"/>
              </a:rPr>
              <a:t> test. </a:t>
            </a:r>
          </a:p>
          <a:p>
            <a:pPr algn="just">
              <a:lnSpc>
                <a:spcPct val="150000"/>
              </a:lnSpc>
            </a:pPr>
            <a:r>
              <a:rPr lang="en-US" sz="2000" dirty="0" smtClean="0">
                <a:latin typeface="Ink Free" pitchFamily="66" charset="0"/>
              </a:rPr>
              <a:t>The difference in PPD change from baseline between test and control was compared between the four </a:t>
            </a:r>
            <a:r>
              <a:rPr lang="en-US" sz="2000" dirty="0" err="1" smtClean="0">
                <a:latin typeface="Ink Free" pitchFamily="66" charset="0"/>
              </a:rPr>
              <a:t>centres</a:t>
            </a:r>
            <a:r>
              <a:rPr lang="en-US" sz="2000" dirty="0" smtClean="0">
                <a:latin typeface="Ink Free" pitchFamily="66" charset="0"/>
              </a:rPr>
              <a:t> by one factorial analysis of variance to check for centre effects.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nk Free" pitchFamily="66" charset="0"/>
              </a:rPr>
              <a:t>  RESULTS</a:t>
            </a:r>
            <a:endParaRPr lang="en-US" dirty="0">
              <a:latin typeface="Ink Free" pitchFamily="66" charset="0"/>
            </a:endParaRPr>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smtClean="0">
                <a:latin typeface="Ink Free" pitchFamily="66" charset="0"/>
              </a:rPr>
              <a:t>A total of 61 individuals were screened and 44 patients (age range: 31−74 years; 23 female, 21 male; 11 smokers (≤10 cigarettes/day)) were finally included in the study (centre 1: 13 patients, centre 2: 10 patients, centre 3: 10 patients, centre 4: 11 patients). </a:t>
            </a:r>
          </a:p>
          <a:p>
            <a:pPr>
              <a:lnSpc>
                <a:spcPct val="170000"/>
              </a:lnSpc>
            </a:pPr>
            <a:r>
              <a:rPr lang="en-US" dirty="0" smtClean="0">
                <a:latin typeface="Ink Free" pitchFamily="66" charset="0"/>
              </a:rPr>
              <a:t>Tooth types (incisors/premolars/molars) of experimental teeth were evenly distributed among both groups: 19/14/10 for test and 19/13/11 for control, respectively. </a:t>
            </a:r>
          </a:p>
          <a:p>
            <a:pPr>
              <a:lnSpc>
                <a:spcPct val="170000"/>
              </a:lnSpc>
            </a:pPr>
            <a:r>
              <a:rPr lang="en-US" dirty="0" smtClean="0">
                <a:latin typeface="Ink Free" pitchFamily="66" charset="0"/>
              </a:rPr>
              <a:t>The 2 experimental teeth were located in different quadrants, except in 4 patients where they were at least 3 teeth apart from each other.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lgn="just">
              <a:lnSpc>
                <a:spcPct val="160000"/>
              </a:lnSpc>
            </a:pPr>
            <a:r>
              <a:rPr lang="en-US" sz="2000" dirty="0" smtClean="0">
                <a:latin typeface="Ink Free" pitchFamily="66" charset="0"/>
              </a:rPr>
              <a:t>A small portion of sites (8 out of 88) showed </a:t>
            </a:r>
            <a:r>
              <a:rPr lang="en-US" sz="2000" dirty="0" err="1" smtClean="0">
                <a:latin typeface="Ink Free" pitchFamily="66" charset="0"/>
              </a:rPr>
              <a:t>radiographically</a:t>
            </a:r>
            <a:r>
              <a:rPr lang="en-US" sz="2000" dirty="0" smtClean="0">
                <a:latin typeface="Ink Free" pitchFamily="66" charset="0"/>
              </a:rPr>
              <a:t> slight angular bone loss (≤2 mm). </a:t>
            </a:r>
          </a:p>
          <a:p>
            <a:pPr algn="just">
              <a:lnSpc>
                <a:spcPct val="160000"/>
              </a:lnSpc>
            </a:pPr>
            <a:r>
              <a:rPr lang="en-US" sz="2000" dirty="0" smtClean="0">
                <a:latin typeface="Ink Free" pitchFamily="66" charset="0"/>
              </a:rPr>
              <a:t>Due to drop-outs, 43 patients were available for the 6 months examination and 40 patients could be followed up for 12 months.</a:t>
            </a:r>
          </a:p>
          <a:p>
            <a:pPr algn="just">
              <a:lnSpc>
                <a:spcPct val="160000"/>
              </a:lnSpc>
            </a:pPr>
            <a:r>
              <a:rPr lang="en-US" sz="2000" dirty="0" smtClean="0">
                <a:latin typeface="Ink Free" pitchFamily="66" charset="0"/>
              </a:rPr>
              <a:t>Patients maintained a good level of oral hygiene throughout the study. </a:t>
            </a:r>
          </a:p>
          <a:p>
            <a:pPr algn="just">
              <a:lnSpc>
                <a:spcPct val="160000"/>
              </a:lnSpc>
            </a:pPr>
            <a:r>
              <a:rPr lang="en-US" sz="2000" dirty="0" smtClean="0">
                <a:latin typeface="Ink Free" pitchFamily="66" charset="0"/>
              </a:rPr>
              <a:t>No complications or device-related adverse events were observed or reported by the patients.</a:t>
            </a:r>
          </a:p>
          <a:p>
            <a:pPr algn="just">
              <a:lnSpc>
                <a:spcPct val="160000"/>
              </a:lnSpc>
            </a:pP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lnSpc>
                <a:spcPct val="160000"/>
              </a:lnSpc>
            </a:pPr>
            <a:r>
              <a:rPr lang="en-US" dirty="0" smtClean="0">
                <a:latin typeface="Ink Free" pitchFamily="66" charset="0"/>
              </a:rPr>
              <a:t>For the primary outcome “change of mean PPD after 6 months,” a significant additional benefit of 0.79 ± 1.3 mm (95% Confidence Interval (CI): 0.39–1.18 mm) could be observed (p &lt; .0001) for the test group, and thus, the hypothesis tested could be confirmed. </a:t>
            </a:r>
          </a:p>
          <a:p>
            <a:pPr algn="just">
              <a:lnSpc>
                <a:spcPct val="160000"/>
              </a:lnSpc>
            </a:pPr>
            <a:r>
              <a:rPr lang="en-US" dirty="0" smtClean="0">
                <a:latin typeface="Ink Free" pitchFamily="66" charset="0"/>
              </a:rPr>
              <a:t>At 12 months, this difference could be maintained (0.85 ± 1.1 mm; 95% CI: 0.47–1.22 mm; p &lt; .0001). </a:t>
            </a:r>
          </a:p>
          <a:p>
            <a:pPr algn="just">
              <a:lnSpc>
                <a:spcPct val="160000"/>
              </a:lnSpc>
            </a:pPr>
            <a:r>
              <a:rPr lang="en-US" dirty="0" smtClean="0">
                <a:latin typeface="Ink Free" pitchFamily="66" charset="0"/>
              </a:rPr>
              <a:t>No evidence for a centre effect could be observed (p = .246 and .219 at 6 and 12 months, respectively). </a:t>
            </a:r>
          </a:p>
          <a:p>
            <a:pPr algn="just">
              <a:lnSpc>
                <a:spcPct val="160000"/>
              </a:lnSpc>
            </a:pPr>
            <a:r>
              <a:rPr lang="en-US" dirty="0" smtClean="0">
                <a:latin typeface="Ink Free" pitchFamily="66" charset="0"/>
              </a:rPr>
              <a:t>Periodontal retreatment led to clinical improvements in both control and test groups, showing significant reductions of mean PPD and of BOP at test and control sites after 6 and 12 months (p &lt; .0001).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50000"/>
              </a:lnSpc>
            </a:pPr>
            <a:r>
              <a:rPr lang="en-US" sz="2000" dirty="0" smtClean="0">
                <a:latin typeface="Ink Free" pitchFamily="66" charset="0"/>
              </a:rPr>
              <a:t>Results are presented in Table 1. Baseline mean PPD in test sites was significantly reduced from 6.0 ± 0.9 mm to 3.9 ± 1.2 mm after 6 months and to 3.9 ± 1.2 mm after 12 months. Corresponding values follows: 5.9 ± 0.9 mm, 4.6 ± 1.2 mm and 4.6 ± 1.1 mm. </a:t>
            </a:r>
          </a:p>
          <a:p>
            <a:pPr algn="just">
              <a:lnSpc>
                <a:spcPct val="150000"/>
              </a:lnSpc>
            </a:pPr>
            <a:r>
              <a:rPr lang="en-US" sz="2000" dirty="0" smtClean="0">
                <a:latin typeface="Ink Free" pitchFamily="66" charset="0"/>
              </a:rPr>
              <a:t>At 6 months, 9.3 of test sites and 27.9% of control sites showed BOP, and after 12 months 5.0% versus 22.5% (p &lt; .01)</a:t>
            </a:r>
          </a:p>
          <a:p>
            <a:pPr algn="just">
              <a:lnSpc>
                <a:spcPct val="150000"/>
              </a:lnSpc>
              <a:buNone/>
            </a:pP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04800" y="1219200"/>
            <a:ext cx="86106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lgn="just">
              <a:lnSpc>
                <a:spcPct val="170000"/>
              </a:lnSpc>
            </a:pPr>
            <a:r>
              <a:rPr lang="en-US" sz="2000" dirty="0" smtClean="0">
                <a:latin typeface="Ink Free" pitchFamily="66" charset="0"/>
              </a:rPr>
              <a:t>With regard to a conversion of residual deep sites to sites with shallow probing depth (PPD ≤4 mm), the frequency of conversion amounted to 76% at 6 months and 80% at 12 months for the test sites compared to 46% and 45%, respectively, for the control sites (p &lt; .001; Table 2). </a:t>
            </a:r>
          </a:p>
          <a:p>
            <a:pPr algn="just">
              <a:lnSpc>
                <a:spcPct val="170000"/>
              </a:lnSpc>
            </a:pPr>
            <a:r>
              <a:rPr lang="en-US" sz="2000" dirty="0" smtClean="0">
                <a:latin typeface="Ink Free" pitchFamily="66" charset="0"/>
              </a:rPr>
              <a:t>The frequency distribution of sites according to their PPD at baseline, 6 and 12 months, respectively, for both groups is displayed in Figure 2 and the Table S1.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lgn="just">
              <a:lnSpc>
                <a:spcPct val="160000"/>
              </a:lnSpc>
            </a:pPr>
            <a:r>
              <a:rPr lang="en-US" sz="2000" dirty="0" smtClean="0">
                <a:latin typeface="Ink Free" pitchFamily="66" charset="0"/>
              </a:rPr>
              <a:t>In recent years, there is consensus that the use of “no bleeding following pocket probing” and “a probing pocket depth of ≤4 mm” (pocket closure) can be considered as meaningful clinical endpoints of treatment success (</a:t>
            </a:r>
            <a:r>
              <a:rPr lang="en-US" sz="2000" dirty="0" err="1" smtClean="0">
                <a:latin typeface="Ink Free" pitchFamily="66" charset="0"/>
              </a:rPr>
              <a:t>Tomasi</a:t>
            </a:r>
            <a:r>
              <a:rPr lang="en-US" sz="2000" dirty="0" smtClean="0">
                <a:latin typeface="Ink Free" pitchFamily="66" charset="0"/>
              </a:rPr>
              <a:t> &amp; </a:t>
            </a:r>
            <a:r>
              <a:rPr lang="en-US" sz="2000" dirty="0" err="1" smtClean="0">
                <a:latin typeface="Ink Free" pitchFamily="66" charset="0"/>
              </a:rPr>
              <a:t>Wennström</a:t>
            </a:r>
            <a:r>
              <a:rPr lang="en-US" sz="2000" dirty="0" smtClean="0">
                <a:latin typeface="Ink Free" pitchFamily="66" charset="0"/>
              </a:rPr>
              <a:t>, 2017; </a:t>
            </a:r>
            <a:r>
              <a:rPr lang="en-US" sz="2000" dirty="0" err="1" smtClean="0">
                <a:latin typeface="Ink Free" pitchFamily="66" charset="0"/>
              </a:rPr>
              <a:t>Loos</a:t>
            </a:r>
            <a:r>
              <a:rPr lang="en-US" sz="2000" dirty="0" smtClean="0">
                <a:latin typeface="Ink Free" pitchFamily="66" charset="0"/>
              </a:rPr>
              <a:t> &amp; Needleman, 2020). </a:t>
            </a:r>
          </a:p>
          <a:p>
            <a:pPr algn="just">
              <a:lnSpc>
                <a:spcPct val="160000"/>
              </a:lnSpc>
            </a:pPr>
            <a:r>
              <a:rPr lang="en-US" sz="2000" dirty="0" smtClean="0">
                <a:latin typeface="Ink Free" pitchFamily="66" charset="0"/>
              </a:rPr>
              <a:t>A stable </a:t>
            </a:r>
            <a:r>
              <a:rPr lang="en-US" sz="2000" dirty="0" err="1" smtClean="0">
                <a:latin typeface="Ink Free" pitchFamily="66" charset="0"/>
              </a:rPr>
              <a:t>periodontitis</a:t>
            </a:r>
            <a:r>
              <a:rPr lang="en-US" sz="2000" dirty="0" smtClean="0">
                <a:latin typeface="Ink Free" pitchFamily="66" charset="0"/>
              </a:rPr>
              <a:t> patient after completion of periodontal therapy has been defined by gingival health on a reduced </a:t>
            </a:r>
            <a:r>
              <a:rPr lang="en-US" sz="2000" dirty="0" err="1" smtClean="0">
                <a:latin typeface="Ink Free" pitchFamily="66" charset="0"/>
              </a:rPr>
              <a:t>periodontium</a:t>
            </a:r>
            <a:r>
              <a:rPr lang="en-US" sz="2000" dirty="0" smtClean="0">
                <a:latin typeface="Ink Free" pitchFamily="66" charset="0"/>
              </a:rPr>
              <a:t>, characterized by shallow probing depths of ≤4 mm and no 4 mm sites with bleeding on probing (</a:t>
            </a:r>
            <a:r>
              <a:rPr lang="en-US" sz="2000" dirty="0" err="1" smtClean="0">
                <a:latin typeface="Ink Free" pitchFamily="66" charset="0"/>
              </a:rPr>
              <a:t>Chapple</a:t>
            </a:r>
            <a:r>
              <a:rPr lang="en-US" sz="2000" dirty="0" smtClean="0">
                <a:latin typeface="Ink Free" pitchFamily="66" charset="0"/>
              </a:rPr>
              <a:t> et al. 2018).</a:t>
            </a:r>
            <a:endParaRPr lang="en-US" sz="2000" dirty="0">
              <a:latin typeface="Ink Free"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838200" y="609600"/>
            <a:ext cx="7848600" cy="5562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219200"/>
            <a:ext cx="8001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70000"/>
              </a:lnSpc>
            </a:pPr>
            <a:r>
              <a:rPr lang="en-US" sz="2000" dirty="0" smtClean="0">
                <a:latin typeface="Ink Free" pitchFamily="66" charset="0"/>
              </a:rPr>
              <a:t>Pocket closure, as defined by PPD ≤4 mm and absence of BOP, was attained in 69% and 80% of test sites at 6 and 12 months, respectively. </a:t>
            </a:r>
          </a:p>
          <a:p>
            <a:pPr algn="just">
              <a:lnSpc>
                <a:spcPct val="170000"/>
              </a:lnSpc>
            </a:pPr>
            <a:r>
              <a:rPr lang="en-US" sz="2000" dirty="0" smtClean="0">
                <a:latin typeface="Ink Free" pitchFamily="66" charset="0"/>
              </a:rPr>
              <a:t>These frequencies were superior to the 34% and 42% of sites, respectively, with pocket closure observed in the control group (p &lt; .01; Table 3).</a:t>
            </a:r>
          </a:p>
          <a:p>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Ink Free" pitchFamily="66" charset="0"/>
              </a:rPr>
              <a:t> DISCUSSION</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70000"/>
              </a:lnSpc>
            </a:pPr>
            <a:r>
              <a:rPr lang="en-US" sz="2000" dirty="0" smtClean="0">
                <a:latin typeface="Ink Free" pitchFamily="66" charset="0"/>
              </a:rPr>
              <a:t>The results of the present randomized feasibility trial could </a:t>
            </a:r>
            <a:r>
              <a:rPr lang="en-US" sz="2000" dirty="0" err="1" smtClean="0">
                <a:latin typeface="Ink Free" pitchFamily="66" charset="0"/>
              </a:rPr>
              <a:t>indicate</a:t>
            </a:r>
            <a:r>
              <a:rPr lang="en-US" sz="2000" dirty="0" smtClean="0">
                <a:latin typeface="Ink Free" pitchFamily="66" charset="0"/>
              </a:rPr>
              <a:t> that adjunctive EMD application during </a:t>
            </a:r>
            <a:r>
              <a:rPr lang="en-US" sz="2000" dirty="0" err="1" smtClean="0">
                <a:latin typeface="Ink Free" pitchFamily="66" charset="0"/>
              </a:rPr>
              <a:t>subgingival</a:t>
            </a:r>
            <a:r>
              <a:rPr lang="en-US" sz="2000" dirty="0" smtClean="0">
                <a:latin typeface="Ink Free" pitchFamily="66" charset="0"/>
              </a:rPr>
              <a:t> </a:t>
            </a:r>
            <a:r>
              <a:rPr lang="en-US" sz="2000" dirty="0" err="1" smtClean="0">
                <a:latin typeface="Ink Free" pitchFamily="66" charset="0"/>
              </a:rPr>
              <a:t>reinstrumentation</a:t>
            </a:r>
            <a:r>
              <a:rPr lang="en-US" sz="2000" dirty="0" smtClean="0">
                <a:latin typeface="Ink Free" pitchFamily="66" charset="0"/>
              </a:rPr>
              <a:t> of selected sites with residual deep probing depths following initial non-surgical therapy resulted in enhanced treatment outcomes compared to re-instrumentation alone. </a:t>
            </a:r>
          </a:p>
          <a:p>
            <a:pPr algn="just">
              <a:lnSpc>
                <a:spcPct val="170000"/>
              </a:lnSpc>
            </a:pPr>
            <a:r>
              <a:rPr lang="en-US" sz="2000" dirty="0" smtClean="0">
                <a:latin typeface="Ink Free" pitchFamily="66" charset="0"/>
              </a:rPr>
              <a:t>For the primary outcome “change of PPD after 6 months,” a significant effect could be demonstrated in </a:t>
            </a:r>
            <a:r>
              <a:rPr lang="en-US" sz="2000" dirty="0" err="1" smtClean="0">
                <a:latin typeface="Ink Free" pitchFamily="66" charset="0"/>
              </a:rPr>
              <a:t>favour</a:t>
            </a:r>
            <a:r>
              <a:rPr lang="en-US" sz="2000" dirty="0" smtClean="0">
                <a:latin typeface="Ink Free" pitchFamily="66" charset="0"/>
              </a:rPr>
              <a:t> of the test group.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pPr algn="just">
              <a:lnSpc>
                <a:spcPct val="150000"/>
              </a:lnSpc>
            </a:pPr>
            <a:r>
              <a:rPr lang="en-US" sz="2000" dirty="0" smtClean="0">
                <a:latin typeface="Ink Free" pitchFamily="66" charset="0"/>
              </a:rPr>
              <a:t>Thus, the hypothesis of the study could be confirmed. </a:t>
            </a:r>
          </a:p>
          <a:p>
            <a:pPr algn="just">
              <a:lnSpc>
                <a:spcPct val="150000"/>
              </a:lnSpc>
            </a:pPr>
            <a:r>
              <a:rPr lang="en-US" sz="2000" dirty="0" smtClean="0">
                <a:latin typeface="Ink Free" pitchFamily="66" charset="0"/>
              </a:rPr>
              <a:t>Moreover, adjunctive non-surgical EMD application resulted in a significantly higher number of sites reaching the endpoints of PPD ≤4 mm and “pocket closure.”</a:t>
            </a:r>
          </a:p>
          <a:p>
            <a:pPr algn="just">
              <a:lnSpc>
                <a:spcPct val="150000"/>
              </a:lnSpc>
            </a:pPr>
            <a:r>
              <a:rPr lang="en-US" sz="2000" dirty="0" smtClean="0">
                <a:latin typeface="Ink Free" pitchFamily="66" charset="0"/>
              </a:rPr>
              <a:t>The study question is of high clinical relevance. In the recently published S3-level clinical guideline for the treatment of </a:t>
            </a:r>
            <a:r>
              <a:rPr lang="en-US" sz="2000" dirty="0" err="1" smtClean="0">
                <a:latin typeface="Ink Free" pitchFamily="66" charset="0"/>
              </a:rPr>
              <a:t>periodontitis</a:t>
            </a:r>
            <a:r>
              <a:rPr lang="en-US" sz="2000" dirty="0" smtClean="0">
                <a:latin typeface="Ink Free" pitchFamily="66" charset="0"/>
              </a:rPr>
              <a:t> (</a:t>
            </a:r>
            <a:r>
              <a:rPr lang="en-US" sz="2000" dirty="0" err="1" smtClean="0">
                <a:latin typeface="Ink Free" pitchFamily="66" charset="0"/>
              </a:rPr>
              <a:t>Sanz</a:t>
            </a:r>
            <a:r>
              <a:rPr lang="en-US" sz="2000" dirty="0" smtClean="0">
                <a:latin typeface="Ink Free" pitchFamily="66" charset="0"/>
              </a:rPr>
              <a:t> et al. 2020), the decision-making for retreatment after step 2 therapy (initial non-surgical phase including </a:t>
            </a:r>
            <a:r>
              <a:rPr lang="en-US" sz="2000" dirty="0" err="1" smtClean="0">
                <a:latin typeface="Ink Free" pitchFamily="66" charset="0"/>
              </a:rPr>
              <a:t>subgingival</a:t>
            </a:r>
            <a:r>
              <a:rPr lang="en-US" sz="2000" dirty="0" smtClean="0">
                <a:latin typeface="Ink Free" pitchFamily="66" charset="0"/>
              </a:rPr>
              <a:t> </a:t>
            </a:r>
            <a:r>
              <a:rPr lang="en-US" sz="2000" dirty="0" err="1" smtClean="0">
                <a:latin typeface="Ink Free" pitchFamily="66" charset="0"/>
              </a:rPr>
              <a:t>instrumentation</a:t>
            </a:r>
            <a:r>
              <a:rPr lang="en-US" sz="2000" dirty="0" smtClean="0">
                <a:latin typeface="Ink Free" pitchFamily="66" charset="0"/>
              </a:rPr>
              <a:t>) has been addressed.</a:t>
            </a: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70000"/>
              </a:lnSpc>
            </a:pPr>
            <a:r>
              <a:rPr lang="en-US" sz="2000" dirty="0" smtClean="0">
                <a:latin typeface="Ink Free" pitchFamily="66" charset="0"/>
              </a:rPr>
              <a:t>Based on a systematic review (</a:t>
            </a:r>
            <a:r>
              <a:rPr lang="en-US" sz="2000" dirty="0" err="1" smtClean="0">
                <a:latin typeface="Ink Free" pitchFamily="66" charset="0"/>
              </a:rPr>
              <a:t>Sanz</a:t>
            </a:r>
            <a:r>
              <a:rPr lang="en-US" sz="2000" dirty="0" smtClean="0">
                <a:latin typeface="Ink Free" pitchFamily="66" charset="0"/>
              </a:rPr>
              <a:t>-Sanchez et al. 2020), it was recommended to re-instrument residual pockets with a PPD of 5 mm by a non-surgical approach, whereas residual pockets of ≥6 mm should be reduced by periodontal flap surgery in order to reach the endpoint of active therapy (PPD ≤4 mm, no BOP of 4 mm sites; </a:t>
            </a:r>
            <a:r>
              <a:rPr lang="en-US" sz="2000" dirty="0" err="1" smtClean="0">
                <a:latin typeface="Ink Free" pitchFamily="66" charset="0"/>
              </a:rPr>
              <a:t>Tomasi</a:t>
            </a:r>
            <a:r>
              <a:rPr lang="en-US" sz="2000" dirty="0" smtClean="0">
                <a:latin typeface="Ink Free" pitchFamily="66" charset="0"/>
              </a:rPr>
              <a:t> &amp; </a:t>
            </a:r>
            <a:r>
              <a:rPr lang="en-US" sz="2000" dirty="0" err="1" smtClean="0">
                <a:latin typeface="Ink Free" pitchFamily="66" charset="0"/>
              </a:rPr>
              <a:t>Wennström</a:t>
            </a:r>
            <a:r>
              <a:rPr lang="en-US" sz="2000" dirty="0" smtClean="0">
                <a:latin typeface="Ink Free" pitchFamily="66" charset="0"/>
              </a:rPr>
              <a:t>, 2017; </a:t>
            </a:r>
            <a:r>
              <a:rPr lang="en-US" sz="2000" dirty="0" err="1" smtClean="0">
                <a:latin typeface="Ink Free" pitchFamily="66" charset="0"/>
              </a:rPr>
              <a:t>Chapple</a:t>
            </a:r>
            <a:r>
              <a:rPr lang="en-US" sz="2000" dirty="0" smtClean="0">
                <a:latin typeface="Ink Free" pitchFamily="66" charset="0"/>
              </a:rPr>
              <a:t> et al. 2018; </a:t>
            </a:r>
            <a:r>
              <a:rPr lang="en-US" sz="2000" dirty="0" err="1" smtClean="0">
                <a:latin typeface="Ink Free" pitchFamily="66" charset="0"/>
              </a:rPr>
              <a:t>Loos</a:t>
            </a:r>
            <a:r>
              <a:rPr lang="en-US" sz="2000" dirty="0" smtClean="0">
                <a:latin typeface="Ink Free" pitchFamily="66" charset="0"/>
              </a:rPr>
              <a:t> &amp; Needleman, 2020; </a:t>
            </a:r>
            <a:r>
              <a:rPr lang="en-US" sz="2000" dirty="0" err="1" smtClean="0">
                <a:latin typeface="Ink Free" pitchFamily="66" charset="0"/>
              </a:rPr>
              <a:t>Sanz</a:t>
            </a:r>
            <a:r>
              <a:rPr lang="en-US" sz="2000" dirty="0" smtClean="0">
                <a:latin typeface="Ink Free" pitchFamily="66" charset="0"/>
              </a:rPr>
              <a:t> et al. 2020). </a:t>
            </a:r>
          </a:p>
          <a:p>
            <a:pPr algn="just">
              <a:lnSpc>
                <a:spcPct val="170000"/>
              </a:lnSpc>
            </a:pPr>
            <a:r>
              <a:rPr lang="en-US" sz="2000" dirty="0" smtClean="0">
                <a:latin typeface="Ink Free" pitchFamily="66" charset="0"/>
              </a:rPr>
              <a:t>Thus, it appears attractive to enhance the outcomes of sub-gingival re-instrumentation by adjunctive measures in order to avoid the need for additional surgery even for residual sites of ≥5 mm.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lnSpc>
                <a:spcPct val="150000"/>
              </a:lnSpc>
            </a:pPr>
            <a:r>
              <a:rPr lang="en-US" sz="2000" dirty="0" smtClean="0">
                <a:latin typeface="Ink Free" pitchFamily="66" charset="0"/>
              </a:rPr>
              <a:t>Therefore, in the present trial residual deep pockets with a PPD of 5–8 mm were included to explore this possibility.</a:t>
            </a:r>
          </a:p>
          <a:p>
            <a:pPr algn="just">
              <a:lnSpc>
                <a:spcPct val="150000"/>
              </a:lnSpc>
            </a:pPr>
            <a:r>
              <a:rPr lang="en-US" sz="2000" dirty="0" smtClean="0">
                <a:latin typeface="Ink Free" pitchFamily="66" charset="0"/>
              </a:rPr>
              <a:t>The present study has obviously strengths and limitations. </a:t>
            </a:r>
          </a:p>
          <a:p>
            <a:pPr algn="just">
              <a:lnSpc>
                <a:spcPct val="150000"/>
              </a:lnSpc>
            </a:pPr>
            <a:r>
              <a:rPr lang="en-US" sz="2000" dirty="0" smtClean="0">
                <a:latin typeface="Ink Free" pitchFamily="66" charset="0"/>
              </a:rPr>
              <a:t>The trial had a multinational multicentre design and included </a:t>
            </a:r>
            <a:r>
              <a:rPr lang="en-US" sz="2000" dirty="0" err="1" smtClean="0">
                <a:latin typeface="Ink Free" pitchFamily="66" charset="0"/>
              </a:rPr>
              <a:t>experienced</a:t>
            </a:r>
            <a:r>
              <a:rPr lang="en-US" sz="2000" dirty="0" smtClean="0">
                <a:latin typeface="Ink Free" pitchFamily="66" charset="0"/>
              </a:rPr>
              <a:t> clinicians and blinded calibrated examiners.</a:t>
            </a:r>
          </a:p>
          <a:p>
            <a:pPr algn="just">
              <a:lnSpc>
                <a:spcPct val="150000"/>
              </a:lnSpc>
            </a:pP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sz="2000" dirty="0" smtClean="0">
                <a:latin typeface="Ink Free" pitchFamily="66" charset="0"/>
              </a:rPr>
              <a:t>The number of patients was evenly distributed among the </a:t>
            </a:r>
            <a:r>
              <a:rPr lang="en-US" sz="2000" dirty="0" err="1" smtClean="0">
                <a:latin typeface="Ink Free" pitchFamily="66" charset="0"/>
              </a:rPr>
              <a:t>centres</a:t>
            </a:r>
            <a:r>
              <a:rPr lang="en-US" sz="2000" dirty="0" smtClean="0">
                <a:latin typeface="Ink Free" pitchFamily="66" charset="0"/>
              </a:rPr>
              <a:t>. </a:t>
            </a:r>
          </a:p>
          <a:p>
            <a:pPr algn="just">
              <a:lnSpc>
                <a:spcPct val="150000"/>
              </a:lnSpc>
            </a:pPr>
            <a:r>
              <a:rPr lang="en-US" sz="2000" dirty="0" smtClean="0">
                <a:latin typeface="Ink Free" pitchFamily="66" charset="0"/>
              </a:rPr>
              <a:t>The fact that the study was conducted in different settings (2 private practices and 2 university clinics) and no centre effect could be observed adds to the credibility and also </a:t>
            </a:r>
            <a:r>
              <a:rPr lang="en-US" sz="2000" dirty="0" err="1" smtClean="0">
                <a:latin typeface="Ink Free" pitchFamily="66" charset="0"/>
              </a:rPr>
              <a:t>generalizability</a:t>
            </a:r>
            <a:r>
              <a:rPr lang="en-US" sz="2000" dirty="0" smtClean="0">
                <a:latin typeface="Ink Free" pitchFamily="66" charset="0"/>
              </a:rPr>
              <a:t> of the observed results. </a:t>
            </a:r>
          </a:p>
          <a:p>
            <a:pPr algn="just">
              <a:lnSpc>
                <a:spcPct val="150000"/>
              </a:lnSpc>
            </a:pP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60000"/>
              </a:lnSpc>
            </a:pPr>
            <a:r>
              <a:rPr lang="en-US" sz="2000" dirty="0" smtClean="0">
                <a:latin typeface="Ink Free" pitchFamily="66" charset="0"/>
              </a:rPr>
              <a:t>On the other hand, limitations have to be addressed as well. </a:t>
            </a:r>
          </a:p>
          <a:p>
            <a:pPr algn="just">
              <a:lnSpc>
                <a:spcPct val="160000"/>
              </a:lnSpc>
            </a:pPr>
            <a:r>
              <a:rPr lang="en-US" sz="2000" dirty="0" smtClean="0">
                <a:latin typeface="Ink Free" pitchFamily="66" charset="0"/>
              </a:rPr>
              <a:t>Since the initial non-surgical phase of therapy (step 1 and 2) was not part of the prospective study protocol, the possibility cannot be ruled out that differences with regard to the quality of the initial instrumentation among patients and between </a:t>
            </a:r>
            <a:r>
              <a:rPr lang="en-US" sz="2000" dirty="0" err="1" smtClean="0">
                <a:latin typeface="Ink Free" pitchFamily="66" charset="0"/>
              </a:rPr>
              <a:t>centres</a:t>
            </a:r>
            <a:r>
              <a:rPr lang="en-US" sz="2000" dirty="0" smtClean="0">
                <a:latin typeface="Ink Free" pitchFamily="66" charset="0"/>
              </a:rPr>
              <a:t> could have existed. </a:t>
            </a:r>
          </a:p>
          <a:p>
            <a:pPr algn="just">
              <a:lnSpc>
                <a:spcPct val="160000"/>
              </a:lnSpc>
            </a:pPr>
            <a:r>
              <a:rPr lang="en-US" sz="2000" dirty="0" smtClean="0">
                <a:latin typeface="Ink Free" pitchFamily="66" charset="0"/>
              </a:rPr>
              <a:t>Due to the feasibility character of this study, the hypothesis was tested in relatively few selected target sites only and no placebo-group was included.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60000"/>
              </a:lnSpc>
            </a:pPr>
            <a:r>
              <a:rPr lang="en-US" sz="2000" dirty="0" smtClean="0">
                <a:latin typeface="Ink Free" pitchFamily="66" charset="0"/>
              </a:rPr>
              <a:t>Furthermore, due to the split-mouth design a possible spill-over effect of the active ingredient (EMD) may be discussed. </a:t>
            </a:r>
          </a:p>
          <a:p>
            <a:pPr algn="just">
              <a:lnSpc>
                <a:spcPct val="160000"/>
              </a:lnSpc>
            </a:pPr>
            <a:r>
              <a:rPr lang="en-US" sz="2000" dirty="0" smtClean="0">
                <a:latin typeface="Ink Free" pitchFamily="66" charset="0"/>
              </a:rPr>
              <a:t>However, test and control sites were located in different quadrants, except in 4 patients where they were at least 3 teeth apart from each other, and thus such an effect appears to be very unlikely. </a:t>
            </a:r>
          </a:p>
          <a:p>
            <a:pPr algn="just">
              <a:lnSpc>
                <a:spcPct val="160000"/>
              </a:lnSpc>
            </a:pPr>
            <a:r>
              <a:rPr lang="en-US" sz="2000" dirty="0" smtClean="0">
                <a:latin typeface="Ink Free" pitchFamily="66" charset="0"/>
              </a:rPr>
              <a:t>No efforts were made in this feasibility study to collect reliable clinical attachment level data across the </a:t>
            </a:r>
            <a:r>
              <a:rPr lang="en-US" sz="2000" dirty="0" err="1" smtClean="0">
                <a:latin typeface="Ink Free" pitchFamily="66" charset="0"/>
              </a:rPr>
              <a:t>centres</a:t>
            </a:r>
            <a:r>
              <a:rPr lang="en-US" sz="2000" dirty="0" smtClean="0">
                <a:latin typeface="Ink Free" pitchFamily="66" charset="0"/>
              </a:rPr>
              <a:t>, what can also be seen as a limitation.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lnSpc>
                <a:spcPct val="160000"/>
              </a:lnSpc>
            </a:pPr>
            <a:r>
              <a:rPr lang="en-US" sz="2000" dirty="0" smtClean="0">
                <a:latin typeface="Ink Free" pitchFamily="66" charset="0"/>
              </a:rPr>
              <a:t>However, many factors are known to compromise the healing response to initial non-surgical treatment (</a:t>
            </a:r>
            <a:r>
              <a:rPr lang="en-US" sz="2000" dirty="0" err="1" smtClean="0">
                <a:latin typeface="Ink Free" pitchFamily="66" charset="0"/>
              </a:rPr>
              <a:t>D’Aiuto</a:t>
            </a:r>
            <a:r>
              <a:rPr lang="en-US" sz="2000" dirty="0" smtClean="0">
                <a:latin typeface="Ink Free" pitchFamily="66" charset="0"/>
              </a:rPr>
              <a:t> et al., 2005; </a:t>
            </a:r>
            <a:r>
              <a:rPr lang="en-US" sz="2000" dirty="0" err="1" smtClean="0">
                <a:latin typeface="Ink Free" pitchFamily="66" charset="0"/>
              </a:rPr>
              <a:t>Tomasi</a:t>
            </a:r>
            <a:r>
              <a:rPr lang="en-US" sz="2000" dirty="0" smtClean="0">
                <a:latin typeface="Ink Free" pitchFamily="66" charset="0"/>
              </a:rPr>
              <a:t> et al. 2007; </a:t>
            </a:r>
            <a:r>
              <a:rPr lang="en-US" sz="2000" dirty="0" err="1" smtClean="0">
                <a:latin typeface="Ink Free" pitchFamily="66" charset="0"/>
              </a:rPr>
              <a:t>Jepsen</a:t>
            </a:r>
            <a:r>
              <a:rPr lang="en-US" sz="2000" dirty="0" smtClean="0">
                <a:latin typeface="Ink Free" pitchFamily="66" charset="0"/>
              </a:rPr>
              <a:t> et al., 2011) and it is well known that these </a:t>
            </a:r>
            <a:r>
              <a:rPr lang="en-US" sz="2000" dirty="0" err="1" smtClean="0">
                <a:latin typeface="Ink Free" pitchFamily="66" charset="0"/>
              </a:rPr>
              <a:t>endpoints</a:t>
            </a:r>
            <a:r>
              <a:rPr lang="en-US" sz="2000" dirty="0" smtClean="0">
                <a:latin typeface="Ink Free" pitchFamily="66" charset="0"/>
              </a:rPr>
              <a:t> cannot always be achieved, and therefore, further treatment needs to be implemented. </a:t>
            </a:r>
          </a:p>
          <a:p>
            <a:pPr algn="just">
              <a:lnSpc>
                <a:spcPct val="160000"/>
              </a:lnSpc>
            </a:pPr>
            <a:r>
              <a:rPr lang="en-US" sz="2000" dirty="0" smtClean="0">
                <a:latin typeface="Ink Free" pitchFamily="66" charset="0"/>
              </a:rPr>
              <a:t>At this point, the clinician has to make a choice between non-surgical re-instrumentation (with or without adjunctive measures) or periodontal flap surgery/surgical access (</a:t>
            </a:r>
            <a:r>
              <a:rPr lang="en-US" sz="2000" dirty="0" err="1" smtClean="0">
                <a:latin typeface="Ink Free" pitchFamily="66" charset="0"/>
              </a:rPr>
              <a:t>Graziani</a:t>
            </a:r>
            <a:r>
              <a:rPr lang="en-US" sz="2000" dirty="0" smtClean="0">
                <a:latin typeface="Ink Free" pitchFamily="66" charset="0"/>
              </a:rPr>
              <a:t> et al., 2018).</a:t>
            </a:r>
            <a:endParaRPr lang="en-US" sz="2000" dirty="0">
              <a:latin typeface="Ink Free"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lnSpc>
                <a:spcPct val="170000"/>
              </a:lnSpc>
            </a:pPr>
            <a:r>
              <a:rPr lang="en-US" sz="2000" dirty="0" smtClean="0">
                <a:latin typeface="Ink Free" pitchFamily="66" charset="0"/>
              </a:rPr>
              <a:t>It has to be emphasized; however, that it was not the assumption that we would be able to stimulate new connective tissue attachment by non-surgical EMD application, but rather to enhance pocket reduction and pocket closure as stated in the hypothesis due to the reported anti-inflammatory and antibacterial properties of EMD (Brett et al. 2002; </a:t>
            </a:r>
            <a:r>
              <a:rPr lang="en-US" sz="2000" dirty="0" err="1" smtClean="0">
                <a:latin typeface="Ink Free" pitchFamily="66" charset="0"/>
              </a:rPr>
              <a:t>Arweiler</a:t>
            </a:r>
            <a:r>
              <a:rPr lang="en-US" sz="2000" dirty="0" smtClean="0">
                <a:latin typeface="Ink Free" pitchFamily="66" charset="0"/>
              </a:rPr>
              <a:t> et al. 2002; Newman et al. 2003; </a:t>
            </a:r>
            <a:r>
              <a:rPr lang="en-US" sz="2000" dirty="0" err="1" smtClean="0">
                <a:latin typeface="Ink Free" pitchFamily="66" charset="0"/>
              </a:rPr>
              <a:t>Miron</a:t>
            </a:r>
            <a:r>
              <a:rPr lang="en-US" sz="2000" dirty="0" smtClean="0">
                <a:latin typeface="Ink Free" pitchFamily="66" charset="0"/>
              </a:rPr>
              <a:t> et al. 2014).</a:t>
            </a:r>
          </a:p>
          <a:p>
            <a:pPr algn="just">
              <a:lnSpc>
                <a:spcPct val="170000"/>
              </a:lnSpc>
            </a:pPr>
            <a:r>
              <a:rPr lang="en-US" sz="2000" dirty="0" smtClean="0">
                <a:latin typeface="Ink Free" pitchFamily="66" charset="0"/>
              </a:rPr>
              <a:t>Previous studies have explored the effect of adjunctive topical measures to enhance the outcomes of non-surgical </a:t>
            </a:r>
            <a:r>
              <a:rPr lang="en-US" sz="2000" dirty="0" err="1" smtClean="0">
                <a:latin typeface="Ink Free" pitchFamily="66" charset="0"/>
              </a:rPr>
              <a:t>subgingival</a:t>
            </a:r>
            <a:r>
              <a:rPr lang="en-US" sz="2000" dirty="0" smtClean="0">
                <a:latin typeface="Ink Free" pitchFamily="66" charset="0"/>
              </a:rPr>
              <a:t> re-instrumentation of residual pockets after initial therapy.</a:t>
            </a: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lgn="just">
              <a:lnSpc>
                <a:spcPct val="150000"/>
              </a:lnSpc>
            </a:pPr>
            <a:r>
              <a:rPr lang="en-US" sz="2000" dirty="0" smtClean="0">
                <a:latin typeface="Ink Free" pitchFamily="66" charset="0"/>
              </a:rPr>
              <a:t>For example, in a well-designed and thoroughly reported study that included the initial instrumentation (step 1 and 2) as part of the prospective protocol, </a:t>
            </a:r>
            <a:r>
              <a:rPr lang="en-US" sz="2000" dirty="0" err="1" smtClean="0">
                <a:latin typeface="Ink Free" pitchFamily="66" charset="0"/>
              </a:rPr>
              <a:t>Tomasi</a:t>
            </a:r>
            <a:r>
              <a:rPr lang="en-US" sz="2000" dirty="0" smtClean="0">
                <a:latin typeface="Ink Free" pitchFamily="66" charset="0"/>
              </a:rPr>
              <a:t> et al. (2008) tested locally delivered </a:t>
            </a:r>
            <a:r>
              <a:rPr lang="en-US" sz="2000" dirty="0" err="1" smtClean="0">
                <a:latin typeface="Ink Free" pitchFamily="66" charset="0"/>
              </a:rPr>
              <a:t>doxycycline</a:t>
            </a:r>
            <a:r>
              <a:rPr lang="en-US" sz="2000" dirty="0" smtClean="0">
                <a:latin typeface="Ink Free" pitchFamily="66" charset="0"/>
              </a:rPr>
              <a:t> as an adjunct to </a:t>
            </a:r>
            <a:r>
              <a:rPr lang="en-US" sz="2000" dirty="0" err="1" smtClean="0">
                <a:latin typeface="Ink Free" pitchFamily="66" charset="0"/>
              </a:rPr>
              <a:t>subgingival</a:t>
            </a:r>
            <a:r>
              <a:rPr lang="en-US" sz="2000" dirty="0" smtClean="0">
                <a:latin typeface="Ink Free" pitchFamily="66" charset="0"/>
              </a:rPr>
              <a:t> re-instrumentation. </a:t>
            </a:r>
          </a:p>
          <a:p>
            <a:pPr algn="just">
              <a:lnSpc>
                <a:spcPct val="150000"/>
              </a:lnSpc>
            </a:pPr>
            <a:r>
              <a:rPr lang="en-US" sz="2000" dirty="0" smtClean="0">
                <a:latin typeface="Ink Free" pitchFamily="66" charset="0"/>
              </a:rPr>
              <a:t>After 9 months, both test and control groups showed a mean PPD reduction of 1.1 mm.  </a:t>
            </a:r>
          </a:p>
          <a:p>
            <a:pPr algn="just">
              <a:lnSpc>
                <a:spcPct val="150000"/>
              </a:lnSpc>
            </a:pPr>
            <a:r>
              <a:rPr lang="en-US" sz="2000" dirty="0" smtClean="0">
                <a:latin typeface="Ink Free" pitchFamily="66" charset="0"/>
              </a:rPr>
              <a:t>These outcomes are in agreement with the mean PPD reduction of 1.3 mm (at 6 and 12 months) in the control group of the present study.</a:t>
            </a:r>
            <a:endParaRPr lang="en-US" sz="2000" dirty="0">
              <a:latin typeface="Ink Free"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70000"/>
              </a:lnSpc>
            </a:pPr>
            <a:r>
              <a:rPr lang="en-US" sz="2000" dirty="0" smtClean="0">
                <a:latin typeface="Ink Free" pitchFamily="66" charset="0"/>
              </a:rPr>
              <a:t>Other studies reported mean PPD reductions between 0.7 and 1.9 mm after non-surgical re-instrumentation (</a:t>
            </a:r>
            <a:r>
              <a:rPr lang="en-US" sz="2000" dirty="0" err="1" smtClean="0">
                <a:latin typeface="Ink Free" pitchFamily="66" charset="0"/>
              </a:rPr>
              <a:t>Kinane</a:t>
            </a:r>
            <a:r>
              <a:rPr lang="en-US" sz="2000" dirty="0" smtClean="0">
                <a:latin typeface="Ink Free" pitchFamily="66" charset="0"/>
              </a:rPr>
              <a:t> &amp; </a:t>
            </a:r>
            <a:r>
              <a:rPr lang="en-US" sz="2000" dirty="0" err="1" smtClean="0">
                <a:latin typeface="Ink Free" pitchFamily="66" charset="0"/>
              </a:rPr>
              <a:t>Radvar</a:t>
            </a:r>
            <a:r>
              <a:rPr lang="en-US" sz="2000" dirty="0" smtClean="0">
                <a:latin typeface="Ink Free" pitchFamily="66" charset="0"/>
              </a:rPr>
              <a:t>, 1999; </a:t>
            </a:r>
            <a:r>
              <a:rPr lang="en-US" sz="2000" dirty="0" err="1" smtClean="0">
                <a:latin typeface="Ink Free" pitchFamily="66" charset="0"/>
              </a:rPr>
              <a:t>Aimetti</a:t>
            </a:r>
            <a:r>
              <a:rPr lang="en-US" sz="2000" dirty="0" smtClean="0">
                <a:latin typeface="Ink Free" pitchFamily="66" charset="0"/>
              </a:rPr>
              <a:t> et al. 2004; </a:t>
            </a:r>
            <a:r>
              <a:rPr lang="en-US" sz="2000" dirty="0" err="1" smtClean="0">
                <a:latin typeface="Ink Free" pitchFamily="66" charset="0"/>
              </a:rPr>
              <a:t>Cappuyns</a:t>
            </a:r>
            <a:r>
              <a:rPr lang="en-US" sz="2000" dirty="0" smtClean="0">
                <a:latin typeface="Ink Free" pitchFamily="66" charset="0"/>
              </a:rPr>
              <a:t> et al. 2012). </a:t>
            </a:r>
          </a:p>
          <a:p>
            <a:pPr algn="just">
              <a:lnSpc>
                <a:spcPct val="170000"/>
              </a:lnSpc>
            </a:pPr>
            <a:r>
              <a:rPr lang="en-US" sz="2000" dirty="0" smtClean="0">
                <a:latin typeface="Ink Free" pitchFamily="66" charset="0"/>
              </a:rPr>
              <a:t>Significantly higher PPD reductions were observed when tetracycline-loaded </a:t>
            </a:r>
            <a:r>
              <a:rPr lang="en-US" sz="2000" dirty="0" err="1" smtClean="0">
                <a:latin typeface="Ink Free" pitchFamily="66" charset="0"/>
              </a:rPr>
              <a:t>fibres</a:t>
            </a:r>
            <a:r>
              <a:rPr lang="en-US" sz="2000" dirty="0" smtClean="0">
                <a:latin typeface="Ink Free" pitchFamily="66" charset="0"/>
              </a:rPr>
              <a:t> were applied as adjunctive measure compared to instrumentation alone (</a:t>
            </a:r>
            <a:r>
              <a:rPr lang="en-US" sz="2000" dirty="0" err="1" smtClean="0">
                <a:latin typeface="Ink Free" pitchFamily="66" charset="0"/>
              </a:rPr>
              <a:t>Kinane</a:t>
            </a:r>
            <a:r>
              <a:rPr lang="en-US" sz="2000" dirty="0" smtClean="0">
                <a:latin typeface="Ink Free" pitchFamily="66" charset="0"/>
              </a:rPr>
              <a:t> &amp; </a:t>
            </a:r>
            <a:r>
              <a:rPr lang="en-US" sz="2000" dirty="0" err="1" smtClean="0">
                <a:latin typeface="Ink Free" pitchFamily="66" charset="0"/>
              </a:rPr>
              <a:t>Radvar</a:t>
            </a:r>
            <a:r>
              <a:rPr lang="en-US" sz="2000" dirty="0" smtClean="0">
                <a:latin typeface="Ink Free" pitchFamily="66" charset="0"/>
              </a:rPr>
              <a:t>, 1999; </a:t>
            </a:r>
            <a:r>
              <a:rPr lang="en-US" sz="2000" dirty="0" err="1" smtClean="0">
                <a:latin typeface="Ink Free" pitchFamily="66" charset="0"/>
              </a:rPr>
              <a:t>Aimetti</a:t>
            </a:r>
            <a:r>
              <a:rPr lang="en-US" sz="2000" dirty="0" smtClean="0">
                <a:latin typeface="Ink Free" pitchFamily="66" charset="0"/>
              </a:rPr>
              <a:t> et al. 2004); however, this treatment modality is no longer available. </a:t>
            </a:r>
          </a:p>
          <a:p>
            <a:pPr algn="just">
              <a:lnSpc>
                <a:spcPct val="170000"/>
              </a:lnSpc>
            </a:pPr>
            <a:r>
              <a:rPr lang="en-US" sz="2000" dirty="0" err="1" smtClean="0">
                <a:latin typeface="Ink Free" pitchFamily="66" charset="0"/>
              </a:rPr>
              <a:t>Tomasi</a:t>
            </a:r>
            <a:r>
              <a:rPr lang="en-US" sz="2000" dirty="0" smtClean="0">
                <a:latin typeface="Ink Free" pitchFamily="66" charset="0"/>
              </a:rPr>
              <a:t> et al. (2008) reported that the probability of pocket closure was not improved by the adjunctive topical </a:t>
            </a:r>
            <a:r>
              <a:rPr lang="en-US" sz="2000" dirty="0" err="1" smtClean="0">
                <a:latin typeface="Ink Free" pitchFamily="66" charset="0"/>
              </a:rPr>
              <a:t>doxycycline</a:t>
            </a:r>
            <a:r>
              <a:rPr lang="en-US" sz="2000" dirty="0" smtClean="0">
                <a:latin typeface="Ink Free" pitchFamily="66" charset="0"/>
              </a:rPr>
              <a:t> therapy.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algn="just">
              <a:lnSpc>
                <a:spcPct val="170000"/>
              </a:lnSpc>
            </a:pPr>
            <a:r>
              <a:rPr lang="en-US" dirty="0" smtClean="0">
                <a:latin typeface="Ink Free" pitchFamily="66" charset="0"/>
              </a:rPr>
              <a:t>The observed percentages of pocket closure (in their study defined as PPD ≤4 mm, regardless of BOP) amounted to 45% (at 3 months) and 53% (at 9 months) correspond well to the 46% and 45% at 6 and 12 months, respectively, observed in the control group of the present trial.</a:t>
            </a:r>
          </a:p>
          <a:p>
            <a:pPr algn="just">
              <a:lnSpc>
                <a:spcPct val="170000"/>
              </a:lnSpc>
            </a:pPr>
            <a:r>
              <a:rPr lang="en-US" dirty="0" smtClean="0">
                <a:latin typeface="Ink Free" pitchFamily="66" charset="0"/>
              </a:rPr>
              <a:t>The rationale for the selection of EMD as an adjunct in the present trial was based on an earlier publication by </a:t>
            </a:r>
            <a:r>
              <a:rPr lang="en-US" dirty="0" err="1" smtClean="0">
                <a:latin typeface="Ink Free" pitchFamily="66" charset="0"/>
              </a:rPr>
              <a:t>Wennström</a:t>
            </a:r>
            <a:r>
              <a:rPr lang="en-US" dirty="0" smtClean="0">
                <a:latin typeface="Ink Free" pitchFamily="66" charset="0"/>
              </a:rPr>
              <a:t> and </a:t>
            </a:r>
            <a:r>
              <a:rPr lang="en-US" dirty="0" err="1" smtClean="0">
                <a:latin typeface="Ink Free" pitchFamily="66" charset="0"/>
              </a:rPr>
              <a:t>Lindhe</a:t>
            </a:r>
            <a:r>
              <a:rPr lang="en-US" dirty="0" smtClean="0">
                <a:latin typeface="Ink Free" pitchFamily="66" charset="0"/>
              </a:rPr>
              <a:t> (2002), reporting in a comparative study more </a:t>
            </a:r>
            <a:r>
              <a:rPr lang="en-US" dirty="0" err="1" smtClean="0">
                <a:latin typeface="Ink Free" pitchFamily="66" charset="0"/>
              </a:rPr>
              <a:t>favourable</a:t>
            </a:r>
            <a:r>
              <a:rPr lang="en-US" dirty="0" smtClean="0">
                <a:latin typeface="Ink Free" pitchFamily="66" charset="0"/>
              </a:rPr>
              <a:t> clinical soft tissue healing outcomes during the first 3 weeks when EMD had been applied topically in instrumented pockets and based on a case series by </a:t>
            </a:r>
            <a:r>
              <a:rPr lang="en-US" dirty="0" err="1" smtClean="0">
                <a:latin typeface="Ink Free" pitchFamily="66" charset="0"/>
              </a:rPr>
              <a:t>Mellonig</a:t>
            </a:r>
            <a:r>
              <a:rPr lang="en-US" dirty="0" smtClean="0">
                <a:latin typeface="Ink Free" pitchFamily="66" charset="0"/>
              </a:rPr>
              <a:t> et al. (2009) who observed substantial reduction in PPD at 6 months after the application of EMD as an adjunct to scaling and root </a:t>
            </a:r>
            <a:r>
              <a:rPr lang="en-US" dirty="0" err="1" smtClean="0">
                <a:latin typeface="Ink Free" pitchFamily="66" charset="0"/>
              </a:rPr>
              <a:t>planing</a:t>
            </a:r>
            <a:r>
              <a:rPr lang="en-US" dirty="0" smtClean="0">
                <a:latin typeface="Ink Free" pitchFamily="66"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70000"/>
              </a:lnSpc>
            </a:pPr>
            <a:r>
              <a:rPr lang="en-US" sz="2000" dirty="0" err="1" smtClean="0">
                <a:latin typeface="Ink Free" pitchFamily="66" charset="0"/>
              </a:rPr>
              <a:t>Mellonig</a:t>
            </a:r>
            <a:r>
              <a:rPr lang="en-US" sz="2000" dirty="0" smtClean="0">
                <a:latin typeface="Ink Free" pitchFamily="66" charset="0"/>
              </a:rPr>
              <a:t> et al. (2009) also provided some histological evidence for periodontal regeneration in 3 out of 4 teeth.</a:t>
            </a:r>
          </a:p>
          <a:p>
            <a:pPr algn="just">
              <a:lnSpc>
                <a:spcPct val="170000"/>
              </a:lnSpc>
            </a:pPr>
            <a:r>
              <a:rPr lang="en-US" sz="2000" dirty="0" smtClean="0">
                <a:latin typeface="Ink Free" pitchFamily="66" charset="0"/>
              </a:rPr>
              <a:t>Indeed, encouraging results for the flapless application of EMD in conjunction with the objective of a regenerative treatment of deep </a:t>
            </a:r>
            <a:r>
              <a:rPr lang="en-US" sz="2000" dirty="0" err="1" smtClean="0">
                <a:latin typeface="Ink Free" pitchFamily="66" charset="0"/>
              </a:rPr>
              <a:t>intrabony</a:t>
            </a:r>
            <a:r>
              <a:rPr lang="en-US" sz="2000" dirty="0" smtClean="0">
                <a:latin typeface="Ink Free" pitchFamily="66" charset="0"/>
              </a:rPr>
              <a:t> defects were also published by </a:t>
            </a:r>
            <a:r>
              <a:rPr lang="en-US" sz="2000" dirty="0" err="1" smtClean="0">
                <a:latin typeface="Ink Free" pitchFamily="66" charset="0"/>
              </a:rPr>
              <a:t>Aimetti</a:t>
            </a:r>
            <a:r>
              <a:rPr lang="en-US" sz="2000" dirty="0" smtClean="0">
                <a:latin typeface="Ink Free" pitchFamily="66" charset="0"/>
              </a:rPr>
              <a:t> et al. (2016), </a:t>
            </a:r>
            <a:r>
              <a:rPr lang="en-US" sz="2000" dirty="0" err="1" smtClean="0">
                <a:latin typeface="Ink Free" pitchFamily="66" charset="0"/>
              </a:rPr>
              <a:t>Aimetti</a:t>
            </a:r>
            <a:r>
              <a:rPr lang="en-US" sz="2000" dirty="0" smtClean="0">
                <a:latin typeface="Ink Free" pitchFamily="66" charset="0"/>
              </a:rPr>
              <a:t> et al. (2017). </a:t>
            </a:r>
          </a:p>
          <a:p>
            <a:pPr algn="just">
              <a:lnSpc>
                <a:spcPct val="170000"/>
              </a:lnSpc>
            </a:pPr>
            <a:r>
              <a:rPr lang="en-US" sz="2000" dirty="0" smtClean="0">
                <a:latin typeface="Ink Free" pitchFamily="66" charset="0"/>
              </a:rPr>
              <a:t>In a prospective case series, the flapless application of EMD was applied to 11 residual deep </a:t>
            </a:r>
            <a:r>
              <a:rPr lang="en-US" sz="2000" dirty="0" err="1" smtClean="0">
                <a:latin typeface="Ink Free" pitchFamily="66" charset="0"/>
              </a:rPr>
              <a:t>intrabony</a:t>
            </a:r>
            <a:r>
              <a:rPr lang="en-US" sz="2000" dirty="0" smtClean="0">
                <a:latin typeface="Ink Free" pitchFamily="66" charset="0"/>
              </a:rPr>
              <a:t> defects in 11 patients, and significant clinical and radiographic improvements were obtained 12 and 24 months post-operatively (</a:t>
            </a:r>
            <a:r>
              <a:rPr lang="en-US" sz="2000" dirty="0" err="1" smtClean="0">
                <a:latin typeface="Ink Free" pitchFamily="66" charset="0"/>
              </a:rPr>
              <a:t>Aimetti</a:t>
            </a:r>
            <a:r>
              <a:rPr lang="en-US" sz="2000" dirty="0" smtClean="0">
                <a:latin typeface="Ink Free" pitchFamily="66" charset="0"/>
              </a:rPr>
              <a:t> et al. 2016). </a:t>
            </a:r>
          </a:p>
          <a:p>
            <a:pPr algn="just">
              <a:lnSpc>
                <a:spcPct val="170000"/>
              </a:lnSpc>
            </a:pPr>
            <a:endParaRPr lang="en-US" sz="2000" dirty="0">
              <a:latin typeface="Ink Free" pitchFamily="66"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60000"/>
              </a:lnSpc>
            </a:pPr>
            <a:r>
              <a:rPr lang="en-US" sz="2000" dirty="0" smtClean="0">
                <a:latin typeface="Ink Free" pitchFamily="66" charset="0"/>
              </a:rPr>
              <a:t>In a 24-month RCT including 30 patients (</a:t>
            </a:r>
            <a:r>
              <a:rPr lang="en-US" sz="2000" dirty="0" err="1" smtClean="0">
                <a:latin typeface="Ink Free" pitchFamily="66" charset="0"/>
              </a:rPr>
              <a:t>Aimetti</a:t>
            </a:r>
            <a:r>
              <a:rPr lang="en-US" sz="2000" dirty="0" smtClean="0">
                <a:latin typeface="Ink Free" pitchFamily="66" charset="0"/>
              </a:rPr>
              <a:t> et al. 2017), EMD was applied for regenerative treatment of </a:t>
            </a:r>
            <a:r>
              <a:rPr lang="en-US" sz="2000" dirty="0" err="1" smtClean="0">
                <a:latin typeface="Ink Free" pitchFamily="66" charset="0"/>
              </a:rPr>
              <a:t>intrabony</a:t>
            </a:r>
            <a:r>
              <a:rPr lang="en-US" sz="2000" dirty="0" smtClean="0">
                <a:latin typeface="Ink Free" pitchFamily="66" charset="0"/>
              </a:rPr>
              <a:t> defects either in a flapless fashion or using a minimally invasive flap procedure.</a:t>
            </a:r>
          </a:p>
          <a:p>
            <a:pPr algn="just">
              <a:lnSpc>
                <a:spcPct val="160000"/>
              </a:lnSpc>
            </a:pPr>
            <a:r>
              <a:rPr lang="en-US" sz="2000" dirty="0" smtClean="0">
                <a:latin typeface="Ink Free" pitchFamily="66" charset="0"/>
              </a:rPr>
              <a:t>Both modalities led to comparable CAL gain and PPD reduction, but the flapless approach required less chair time.</a:t>
            </a:r>
          </a:p>
          <a:p>
            <a:pPr algn="just">
              <a:lnSpc>
                <a:spcPct val="160000"/>
              </a:lnSpc>
            </a:pPr>
            <a:r>
              <a:rPr lang="en-US" sz="2000" dirty="0" smtClean="0">
                <a:latin typeface="Ink Free" pitchFamily="66" charset="0"/>
              </a:rPr>
              <a:t>More recently, adjunctive flapless EMD application was tested in 2 randomized clinical trials in comparison to sub-gingival debridement only in the initial (step 2) phase of periodontal therapy. </a:t>
            </a:r>
            <a:endParaRPr lang="en-US" sz="2000" dirty="0">
              <a:latin typeface="Ink Free" pitchFamily="66"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lnSpc>
                <a:spcPct val="170000"/>
              </a:lnSpc>
            </a:pPr>
            <a:r>
              <a:rPr lang="en-US" sz="2000" dirty="0" err="1" smtClean="0">
                <a:latin typeface="Ink Free" pitchFamily="66" charset="0"/>
              </a:rPr>
              <a:t>Graziani</a:t>
            </a:r>
            <a:r>
              <a:rPr lang="en-US" sz="2000" dirty="0" smtClean="0">
                <a:latin typeface="Ink Free" pitchFamily="66" charset="0"/>
              </a:rPr>
              <a:t> et al. (2019) in a 3-month parallel group study with 38 patients evaluated this approach in initially deep sites (≥6 mm). </a:t>
            </a:r>
          </a:p>
          <a:p>
            <a:pPr algn="just">
              <a:lnSpc>
                <a:spcPct val="170000"/>
              </a:lnSpc>
            </a:pPr>
            <a:r>
              <a:rPr lang="en-US" sz="2000" dirty="0" smtClean="0">
                <a:latin typeface="Ink Free" pitchFamily="66" charset="0"/>
              </a:rPr>
              <a:t>Even though the focus of their study was on the systemic acute-phase response and on medium-term inflammation, PPD reduction and pocket closure were </a:t>
            </a:r>
            <a:r>
              <a:rPr lang="en-US" sz="2000" dirty="0" err="1" smtClean="0">
                <a:latin typeface="Ink Free" pitchFamily="66" charset="0"/>
              </a:rPr>
              <a:t>analysed</a:t>
            </a:r>
            <a:r>
              <a:rPr lang="en-US" sz="2000" dirty="0" smtClean="0">
                <a:latin typeface="Ink Free" pitchFamily="66" charset="0"/>
              </a:rPr>
              <a:t> as secondary outcomes. </a:t>
            </a:r>
          </a:p>
          <a:p>
            <a:pPr algn="just">
              <a:lnSpc>
                <a:spcPct val="170000"/>
              </a:lnSpc>
            </a:pPr>
            <a:r>
              <a:rPr lang="en-US" sz="2000" dirty="0" smtClean="0">
                <a:latin typeface="Ink Free" pitchFamily="66" charset="0"/>
              </a:rPr>
              <a:t>Interestingly, at 3 months there was a significantly higher mean PPD reduction and number of sites with pocket closure in the test group. </a:t>
            </a:r>
          </a:p>
          <a:p>
            <a:pPr algn="just">
              <a:lnSpc>
                <a:spcPct val="170000"/>
              </a:lnSpc>
            </a:pPr>
            <a:r>
              <a:rPr lang="en-US" sz="2000" dirty="0" smtClean="0">
                <a:latin typeface="Ink Free" pitchFamily="66" charset="0"/>
              </a:rPr>
              <a:t>These findings are in agreement with the results of our study, although time point of EMD application and follow-up was quite different.</a:t>
            </a:r>
            <a:endParaRPr lang="en-US" sz="2000" dirty="0">
              <a:latin typeface="Ink Free"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lnSpc>
                <a:spcPct val="160000"/>
              </a:lnSpc>
            </a:pPr>
            <a:r>
              <a:rPr lang="en-US" sz="2000" dirty="0" smtClean="0">
                <a:latin typeface="Ink Free" pitchFamily="66" charset="0"/>
              </a:rPr>
              <a:t>This concept of adjunctive flapless EMD was further investigated in a multicentre split-mouth study by </a:t>
            </a:r>
            <a:r>
              <a:rPr lang="en-US" sz="2000" dirty="0" err="1" smtClean="0">
                <a:latin typeface="Ink Free" pitchFamily="66" charset="0"/>
              </a:rPr>
              <a:t>Schallhorn</a:t>
            </a:r>
            <a:r>
              <a:rPr lang="en-US" sz="2000" dirty="0" smtClean="0">
                <a:latin typeface="Ink Free" pitchFamily="66" charset="0"/>
              </a:rPr>
              <a:t> et al. (2020). </a:t>
            </a:r>
          </a:p>
          <a:p>
            <a:pPr algn="just">
              <a:lnSpc>
                <a:spcPct val="160000"/>
              </a:lnSpc>
            </a:pPr>
            <a:r>
              <a:rPr lang="en-US" sz="2000" dirty="0" smtClean="0">
                <a:latin typeface="Ink Free" pitchFamily="66" charset="0"/>
              </a:rPr>
              <a:t>They tested the effects of a repeated application of EMD in conjunction with initial non-surgical therapy as compared to scaling and root </a:t>
            </a:r>
            <a:r>
              <a:rPr lang="en-US" sz="2000" dirty="0" err="1" smtClean="0">
                <a:latin typeface="Ink Free" pitchFamily="66" charset="0"/>
              </a:rPr>
              <a:t>planing</a:t>
            </a:r>
            <a:r>
              <a:rPr lang="en-US" sz="2000" dirty="0" smtClean="0">
                <a:latin typeface="Ink Free" pitchFamily="66" charset="0"/>
              </a:rPr>
              <a:t> alone in sites with baseline PPD of 5–8 mm over a period of 12 months. </a:t>
            </a:r>
          </a:p>
          <a:p>
            <a:pPr algn="just">
              <a:lnSpc>
                <a:spcPct val="160000"/>
              </a:lnSpc>
            </a:pPr>
            <a:r>
              <a:rPr lang="en-US" sz="2000" dirty="0" smtClean="0">
                <a:latin typeface="Ink Free" pitchFamily="66" charset="0"/>
              </a:rPr>
              <a:t>In contrast to the study by </a:t>
            </a:r>
            <a:r>
              <a:rPr lang="en-US" sz="2000" dirty="0" err="1" smtClean="0">
                <a:latin typeface="Ink Free" pitchFamily="66" charset="0"/>
              </a:rPr>
              <a:t>Graziani</a:t>
            </a:r>
            <a:r>
              <a:rPr lang="en-US" sz="2000" dirty="0" smtClean="0">
                <a:latin typeface="Ink Free" pitchFamily="66" charset="0"/>
              </a:rPr>
              <a:t> et al. (2019), no significant differences for CAL gain and PPD reduction were found. </a:t>
            </a:r>
            <a:endParaRPr lang="en-US" sz="2000" dirty="0">
              <a:latin typeface="Ink Free" pitchFamily="66"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lnSpc>
                <a:spcPct val="170000"/>
              </a:lnSpc>
            </a:pPr>
            <a:r>
              <a:rPr lang="en-US" sz="2000" dirty="0" smtClean="0">
                <a:latin typeface="Ink Free" pitchFamily="66" charset="0"/>
              </a:rPr>
              <a:t>Even though the study design by </a:t>
            </a:r>
            <a:r>
              <a:rPr lang="en-US" sz="2000" dirty="0" err="1" smtClean="0">
                <a:latin typeface="Ink Free" pitchFamily="66" charset="0"/>
              </a:rPr>
              <a:t>Schallhorn</a:t>
            </a:r>
            <a:r>
              <a:rPr lang="en-US" sz="2000" dirty="0" smtClean="0">
                <a:latin typeface="Ink Free" pitchFamily="66" charset="0"/>
              </a:rPr>
              <a:t> et al. (2020) differs from the present study with regard to mode of application (repeated vs. single) and timing in the overall treatment sequence (adjunctive to initial instrumentation (step 2) vs. adjunctive to re-instrumentation (step 3)), it is of interest to note that the investigators observed a similar benefit of EMD with regard to the percentage of sites converted to a PPD ≤4 mm after 12 months (79.8% in their study vs. 80% in the present study). </a:t>
            </a:r>
          </a:p>
          <a:p>
            <a:pPr algn="just">
              <a:lnSpc>
                <a:spcPct val="170000"/>
              </a:lnSpc>
            </a:pPr>
            <a:r>
              <a:rPr lang="en-US" sz="2000" dirty="0" smtClean="0">
                <a:latin typeface="Ink Free" pitchFamily="66" charset="0"/>
              </a:rPr>
              <a:t>Furthermore, they reported significantly more BOP reduction in test compared to control sites.</a:t>
            </a:r>
            <a:endParaRPr lang="en-US" sz="2000" dirty="0">
              <a:latin typeface="Ink Free" pitchFamily="66"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592763"/>
          </a:xfrm>
        </p:spPr>
        <p:txBody>
          <a:bodyPr>
            <a:noAutofit/>
          </a:bodyPr>
          <a:lstStyle/>
          <a:p>
            <a:pPr algn="just">
              <a:lnSpc>
                <a:spcPct val="170000"/>
              </a:lnSpc>
            </a:pPr>
            <a:r>
              <a:rPr lang="en-US" sz="2000" dirty="0" smtClean="0">
                <a:latin typeface="Ink Free" pitchFamily="66" charset="0"/>
              </a:rPr>
              <a:t>In view of the results derived from the studies described above and the present trial, there appears to be some potential for flapless EMD application in various phases of periodontal therapy. </a:t>
            </a:r>
          </a:p>
          <a:p>
            <a:pPr algn="just">
              <a:lnSpc>
                <a:spcPct val="170000"/>
              </a:lnSpc>
            </a:pPr>
            <a:r>
              <a:rPr lang="en-US" sz="2000" dirty="0" smtClean="0">
                <a:latin typeface="Ink Free" pitchFamily="66" charset="0"/>
              </a:rPr>
              <a:t>At the same time, data obtained so far are somewhat contradictory and there is a definite need for further well-designed investigations. </a:t>
            </a:r>
          </a:p>
          <a:p>
            <a:pPr algn="just">
              <a:lnSpc>
                <a:spcPct val="170000"/>
              </a:lnSpc>
            </a:pPr>
            <a:r>
              <a:rPr lang="en-US" sz="2000" dirty="0" smtClean="0">
                <a:latin typeface="Ink Free" pitchFamily="66" charset="0"/>
              </a:rPr>
              <a:t>Such studies should ideally include step 1 and 2 therapy as part of their prospective protocol followed by re-evaluation and then follow-up with step 3 therapy by either non-surgical re-instrumentation of residual deep pockets with the goal of pocket reduction/closure (</a:t>
            </a:r>
            <a:r>
              <a:rPr lang="en-US" sz="2000" dirty="0" err="1" smtClean="0">
                <a:latin typeface="Ink Free" pitchFamily="66" charset="0"/>
              </a:rPr>
              <a:t>Wennström</a:t>
            </a:r>
            <a:r>
              <a:rPr lang="en-US" sz="2000" dirty="0" smtClean="0">
                <a:latin typeface="Ink Free" pitchFamily="66" charset="0"/>
              </a:rPr>
              <a:t> et al. 2001) or in case of presence of deep </a:t>
            </a:r>
            <a:r>
              <a:rPr lang="en-US" sz="2000" dirty="0" err="1" smtClean="0">
                <a:latin typeface="Ink Free" pitchFamily="66" charset="0"/>
              </a:rPr>
              <a:t>intrabony</a:t>
            </a:r>
            <a:r>
              <a:rPr lang="en-US" sz="2000" dirty="0" smtClean="0">
                <a:latin typeface="Ink Free" pitchFamily="66" charset="0"/>
              </a:rPr>
              <a:t> defects a regenerative approach with the goal of CAL and bone level gain.</a:t>
            </a:r>
            <a:endParaRPr lang="en-US" sz="2000" dirty="0">
              <a:latin typeface="Ink Free"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lnSpc>
                <a:spcPct val="170000"/>
              </a:lnSpc>
            </a:pPr>
            <a:r>
              <a:rPr lang="en-US" sz="2000" dirty="0" smtClean="0">
                <a:latin typeface="Ink Free" pitchFamily="66" charset="0"/>
              </a:rPr>
              <a:t>The adjunctive application of enamel matrix derivative (EMD) on the surgically exposed root surface is well established in regenerative periodontal therapy for the treatment of deep residual sites associated with </a:t>
            </a:r>
            <a:r>
              <a:rPr lang="en-US" sz="2000" dirty="0" err="1" smtClean="0">
                <a:latin typeface="Ink Free" pitchFamily="66" charset="0"/>
              </a:rPr>
              <a:t>intrabony</a:t>
            </a:r>
            <a:r>
              <a:rPr lang="en-US" sz="2000" dirty="0" smtClean="0">
                <a:latin typeface="Ink Free" pitchFamily="66" charset="0"/>
              </a:rPr>
              <a:t> and </a:t>
            </a:r>
            <a:r>
              <a:rPr lang="en-US" sz="2000" dirty="0" err="1" smtClean="0">
                <a:latin typeface="Ink Free" pitchFamily="66" charset="0"/>
              </a:rPr>
              <a:t>furcation</a:t>
            </a:r>
            <a:r>
              <a:rPr lang="en-US" sz="2000" dirty="0" smtClean="0">
                <a:latin typeface="Ink Free" pitchFamily="66" charset="0"/>
              </a:rPr>
              <a:t> defects and has been shown to promote significant additional gain in clinical attachment levels and enhanced reduction of probing pocket depths (</a:t>
            </a:r>
            <a:r>
              <a:rPr lang="en-US" sz="2000" dirty="0" err="1" smtClean="0">
                <a:latin typeface="Ink Free" pitchFamily="66" charset="0"/>
              </a:rPr>
              <a:t>Cortellini</a:t>
            </a:r>
            <a:r>
              <a:rPr lang="en-US" sz="2000" dirty="0" smtClean="0">
                <a:latin typeface="Ink Free" pitchFamily="66" charset="0"/>
              </a:rPr>
              <a:t> &amp; </a:t>
            </a:r>
            <a:r>
              <a:rPr lang="en-US" sz="2000" dirty="0" err="1" smtClean="0">
                <a:latin typeface="Ink Free" pitchFamily="66" charset="0"/>
              </a:rPr>
              <a:t>Tonetti</a:t>
            </a:r>
            <a:r>
              <a:rPr lang="en-US" sz="2000" dirty="0" smtClean="0">
                <a:latin typeface="Ink Free" pitchFamily="66" charset="0"/>
              </a:rPr>
              <a:t>, 2015; </a:t>
            </a:r>
            <a:r>
              <a:rPr lang="en-US" sz="2000" dirty="0" err="1" smtClean="0">
                <a:latin typeface="Ink Free" pitchFamily="66" charset="0"/>
              </a:rPr>
              <a:t>Miron</a:t>
            </a:r>
            <a:r>
              <a:rPr lang="en-US" sz="2000" dirty="0" smtClean="0">
                <a:latin typeface="Ink Free" pitchFamily="66" charset="0"/>
              </a:rPr>
              <a:t> et al. 2016; </a:t>
            </a:r>
            <a:r>
              <a:rPr lang="en-US" sz="2000" dirty="0" err="1" smtClean="0">
                <a:latin typeface="Ink Free" pitchFamily="66" charset="0"/>
              </a:rPr>
              <a:t>Nibali</a:t>
            </a:r>
            <a:r>
              <a:rPr lang="en-US" sz="2000" dirty="0" smtClean="0">
                <a:latin typeface="Ink Free" pitchFamily="66" charset="0"/>
              </a:rPr>
              <a:t> et al. 2020; </a:t>
            </a:r>
            <a:r>
              <a:rPr lang="en-US" sz="2000" dirty="0" err="1" smtClean="0">
                <a:latin typeface="Ink Free" pitchFamily="66" charset="0"/>
              </a:rPr>
              <a:t>Jepsen</a:t>
            </a:r>
            <a:r>
              <a:rPr lang="en-US" sz="2000" dirty="0" smtClean="0">
                <a:latin typeface="Ink Free" pitchFamily="66" charset="0"/>
              </a:rPr>
              <a:t> et al. 2020; </a:t>
            </a:r>
            <a:r>
              <a:rPr lang="en-US" sz="2000" dirty="0" err="1" smtClean="0">
                <a:latin typeface="Ink Free" pitchFamily="66" charset="0"/>
              </a:rPr>
              <a:t>Trombelli</a:t>
            </a:r>
            <a:r>
              <a:rPr lang="en-US" sz="2000" dirty="0" smtClean="0">
                <a:latin typeface="Ink Free" pitchFamily="66" charset="0"/>
              </a:rPr>
              <a:t> et al., 2020). </a:t>
            </a:r>
          </a:p>
          <a:p>
            <a:pPr algn="just">
              <a:lnSpc>
                <a:spcPct val="170000"/>
              </a:lnSpc>
            </a:pPr>
            <a:r>
              <a:rPr lang="en-US" sz="2000" dirty="0" smtClean="0">
                <a:latin typeface="Ink Free" pitchFamily="66" charset="0"/>
              </a:rPr>
              <a:t>Positive effects were also observed in supra-alveolar periodontal defects (</a:t>
            </a:r>
            <a:r>
              <a:rPr lang="en-US" sz="2000" dirty="0" err="1" smtClean="0">
                <a:latin typeface="Ink Free" pitchFamily="66" charset="0"/>
              </a:rPr>
              <a:t>Jentsch</a:t>
            </a:r>
            <a:r>
              <a:rPr lang="en-US" sz="2000" dirty="0" smtClean="0">
                <a:latin typeface="Ink Free" pitchFamily="66" charset="0"/>
              </a:rPr>
              <a:t> &amp; </a:t>
            </a:r>
            <a:r>
              <a:rPr lang="en-US" sz="2000" dirty="0" err="1" smtClean="0">
                <a:latin typeface="Ink Free" pitchFamily="66" charset="0"/>
              </a:rPr>
              <a:t>Purschwitz</a:t>
            </a:r>
            <a:r>
              <a:rPr lang="en-US" sz="2000" dirty="0" smtClean="0">
                <a:latin typeface="Ink Free" pitchFamily="66" charset="0"/>
              </a:rPr>
              <a:t>, 2008; Di </a:t>
            </a:r>
            <a:r>
              <a:rPr lang="en-US" sz="2000" dirty="0" err="1" smtClean="0">
                <a:latin typeface="Ink Free" pitchFamily="66" charset="0"/>
              </a:rPr>
              <a:t>Tullio</a:t>
            </a:r>
            <a:r>
              <a:rPr lang="en-US" sz="2000" dirty="0" smtClean="0">
                <a:latin typeface="Ink Free" pitchFamily="66" charset="0"/>
              </a:rPr>
              <a:t> et al., 2013; </a:t>
            </a:r>
            <a:r>
              <a:rPr lang="en-US" sz="2000" dirty="0" err="1" smtClean="0">
                <a:latin typeface="Ink Free" pitchFamily="66" charset="0"/>
              </a:rPr>
              <a:t>Graziani</a:t>
            </a:r>
            <a:r>
              <a:rPr lang="en-US" sz="2000" dirty="0" smtClean="0">
                <a:latin typeface="Ink Free" pitchFamily="66" charset="0"/>
              </a:rPr>
              <a:t> et al. 2014).</a:t>
            </a:r>
            <a:endParaRPr lang="en-US" sz="2000" dirty="0">
              <a:latin typeface="Ink Free" pitchFamily="66"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lnSpc>
                <a:spcPct val="160000"/>
              </a:lnSpc>
            </a:pPr>
            <a:r>
              <a:rPr lang="en-US" sz="2000" dirty="0" smtClean="0">
                <a:latin typeface="Ink Free" pitchFamily="66" charset="0"/>
              </a:rPr>
              <a:t>Only such studies with appropriate follow-up, which must also include cost-benefit analyses, will be able to help us to determine if and when, where and how adjunctive flapless EMD can be reasonably embedded in the overall context of the incremental stepwise approach to the therapy of stage III </a:t>
            </a:r>
            <a:r>
              <a:rPr lang="en-US" sz="2000" dirty="0" err="1" smtClean="0">
                <a:latin typeface="Ink Free" pitchFamily="66" charset="0"/>
              </a:rPr>
              <a:t>periodontitis</a:t>
            </a:r>
            <a:r>
              <a:rPr lang="en-US" sz="2000" dirty="0" smtClean="0">
                <a:latin typeface="Ink Free" pitchFamily="66"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Ink Free" pitchFamily="66" charset="0"/>
              </a:rPr>
              <a:t>CONCLUSION</a:t>
            </a:r>
            <a:endParaRPr lang="en-US" sz="4000" dirty="0">
              <a:latin typeface="Ink Free"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US" sz="2400" dirty="0" smtClean="0">
                <a:latin typeface="Ink Free" pitchFamily="66" charset="0"/>
              </a:rPr>
              <a:t>In conclusion, the results of the present feasibility study indicate a potential benefit of adjunctive EMD during non-surgical retreatment of residual deep pockets. </a:t>
            </a:r>
          </a:p>
          <a:p>
            <a:pPr algn="just">
              <a:lnSpc>
                <a:spcPct val="160000"/>
              </a:lnSpc>
            </a:pPr>
            <a:r>
              <a:rPr lang="en-US" sz="2400" dirty="0" smtClean="0">
                <a:latin typeface="Ink Free" pitchFamily="66" charset="0"/>
              </a:rPr>
              <a:t>Flapless use of EMD during periodontal retreatment should be further explored as it may reduce the need for additional periodontal surgery.</a:t>
            </a:r>
          </a:p>
          <a:p>
            <a:pPr>
              <a:buNone/>
            </a:pP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Ink Free" pitchFamily="66" charset="0"/>
              </a:rPr>
              <a:t>REFERENCES</a:t>
            </a:r>
            <a:endParaRPr lang="en-US" sz="4000" dirty="0">
              <a:latin typeface="Ink Free"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Ink Free" pitchFamily="66" charset="0"/>
              </a:rPr>
              <a:t>Aimetti</a:t>
            </a:r>
            <a:r>
              <a:rPr lang="en-US" sz="2000" dirty="0" smtClean="0">
                <a:latin typeface="Ink Free" pitchFamily="66" charset="0"/>
              </a:rPr>
              <a:t>, M., </a:t>
            </a:r>
            <a:r>
              <a:rPr lang="en-US" sz="2000" dirty="0" err="1" smtClean="0">
                <a:latin typeface="Ink Free" pitchFamily="66" charset="0"/>
              </a:rPr>
              <a:t>Ferrarotti</a:t>
            </a:r>
            <a:r>
              <a:rPr lang="en-US" sz="2000" dirty="0" smtClean="0">
                <a:latin typeface="Ink Free" pitchFamily="66" charset="0"/>
              </a:rPr>
              <a:t>, F., </a:t>
            </a:r>
            <a:r>
              <a:rPr lang="en-US" sz="2000" dirty="0" err="1" smtClean="0">
                <a:latin typeface="Ink Free" pitchFamily="66" charset="0"/>
              </a:rPr>
              <a:t>Mariani</a:t>
            </a:r>
            <a:r>
              <a:rPr lang="en-US" sz="2000" dirty="0" smtClean="0">
                <a:latin typeface="Ink Free" pitchFamily="66" charset="0"/>
              </a:rPr>
              <a:t>, G. M., </a:t>
            </a:r>
            <a:r>
              <a:rPr lang="en-US" sz="2000" dirty="0" err="1" smtClean="0">
                <a:latin typeface="Ink Free" pitchFamily="66" charset="0"/>
              </a:rPr>
              <a:t>Fratini</a:t>
            </a:r>
            <a:r>
              <a:rPr lang="en-US" sz="2000" dirty="0" smtClean="0">
                <a:latin typeface="Ink Free" pitchFamily="66" charset="0"/>
              </a:rPr>
              <a:t>, A., </a:t>
            </a:r>
            <a:r>
              <a:rPr lang="en-US" sz="2000" dirty="0" err="1" smtClean="0">
                <a:latin typeface="Ink Free" pitchFamily="66" charset="0"/>
              </a:rPr>
              <a:t>Giraudi</a:t>
            </a:r>
            <a:r>
              <a:rPr lang="en-US" sz="2000" dirty="0" smtClean="0">
                <a:latin typeface="Ink Free" pitchFamily="66" charset="0"/>
              </a:rPr>
              <a:t>, M., &amp; Romano, F. (2016). Enamel matrix derivative proteins in </a:t>
            </a:r>
            <a:r>
              <a:rPr lang="en-US" sz="2000" dirty="0" err="1" smtClean="0">
                <a:latin typeface="Ink Free" pitchFamily="66" charset="0"/>
              </a:rPr>
              <a:t>combination</a:t>
            </a:r>
            <a:r>
              <a:rPr lang="en-US" sz="2000" dirty="0" smtClean="0">
                <a:latin typeface="Ink Free" pitchFamily="66" charset="0"/>
              </a:rPr>
              <a:t> with a flapless approach for periodontal regeneration of </a:t>
            </a:r>
            <a:r>
              <a:rPr lang="en-US" sz="2000" dirty="0" err="1" smtClean="0">
                <a:latin typeface="Ink Free" pitchFamily="66" charset="0"/>
              </a:rPr>
              <a:t>intrabony</a:t>
            </a:r>
            <a:r>
              <a:rPr lang="en-US" sz="2000" dirty="0" smtClean="0">
                <a:latin typeface="Ink Free" pitchFamily="66" charset="0"/>
              </a:rPr>
              <a:t> defects: a 2-year prospective case series. International Journal of </a:t>
            </a:r>
            <a:r>
              <a:rPr lang="en-US" sz="2000" dirty="0" err="1" smtClean="0">
                <a:latin typeface="Ink Free" pitchFamily="66" charset="0"/>
              </a:rPr>
              <a:t>Periodontics</a:t>
            </a:r>
            <a:r>
              <a:rPr lang="en-US" sz="2000" dirty="0" smtClean="0">
                <a:latin typeface="Ink Free" pitchFamily="66" charset="0"/>
              </a:rPr>
              <a:t> and Restorative Dentistry, 36, 797–805.</a:t>
            </a:r>
          </a:p>
          <a:p>
            <a:pPr algn="just">
              <a:lnSpc>
                <a:spcPct val="150000"/>
              </a:lnSpc>
            </a:pPr>
            <a:r>
              <a:rPr lang="en-US" sz="2000" dirty="0" err="1" smtClean="0">
                <a:latin typeface="Ink Free" pitchFamily="66" charset="0"/>
              </a:rPr>
              <a:t>Trombelli</a:t>
            </a:r>
            <a:r>
              <a:rPr lang="en-US" sz="2000" dirty="0" smtClean="0">
                <a:latin typeface="Ink Free" pitchFamily="66" charset="0"/>
              </a:rPr>
              <a:t>, L., </a:t>
            </a:r>
            <a:r>
              <a:rPr lang="en-US" sz="2000" dirty="0" err="1" smtClean="0">
                <a:latin typeface="Ink Free" pitchFamily="66" charset="0"/>
              </a:rPr>
              <a:t>Simonelli</a:t>
            </a:r>
            <a:r>
              <a:rPr lang="en-US" sz="2000" dirty="0" smtClean="0">
                <a:latin typeface="Ink Free" pitchFamily="66" charset="0"/>
              </a:rPr>
              <a:t>, A., </a:t>
            </a:r>
            <a:r>
              <a:rPr lang="en-US" sz="2000" dirty="0" err="1" smtClean="0">
                <a:latin typeface="Ink Free" pitchFamily="66" charset="0"/>
              </a:rPr>
              <a:t>Quaranta</a:t>
            </a:r>
            <a:r>
              <a:rPr lang="en-US" sz="2000" dirty="0" smtClean="0">
                <a:latin typeface="Ink Free" pitchFamily="66" charset="0"/>
              </a:rPr>
              <a:t>, A., </a:t>
            </a:r>
            <a:r>
              <a:rPr lang="en-US" sz="2000" dirty="0" err="1" smtClean="0">
                <a:latin typeface="Ink Free" pitchFamily="66" charset="0"/>
              </a:rPr>
              <a:t>Tu</a:t>
            </a:r>
            <a:r>
              <a:rPr lang="en-US" sz="2000" dirty="0" smtClean="0">
                <a:latin typeface="Ink Free" pitchFamily="66" charset="0"/>
              </a:rPr>
              <a:t>, Y. K., Li, H., </a:t>
            </a:r>
            <a:r>
              <a:rPr lang="en-US" sz="2000" dirty="0" err="1" smtClean="0">
                <a:latin typeface="Ink Free" pitchFamily="66" charset="0"/>
              </a:rPr>
              <a:t>Agusto</a:t>
            </a:r>
            <a:r>
              <a:rPr lang="en-US" sz="2000" dirty="0" smtClean="0">
                <a:latin typeface="Ink Free" pitchFamily="66" charset="0"/>
              </a:rPr>
              <a:t>, M., Jiao, X. J., &amp; Farina, R. (2020) Effect of flap design for enamel matrix </a:t>
            </a:r>
            <a:r>
              <a:rPr lang="en-US" sz="2000" dirty="0" err="1" smtClean="0">
                <a:latin typeface="Ink Free" pitchFamily="66" charset="0"/>
              </a:rPr>
              <a:t>derivative</a:t>
            </a:r>
            <a:r>
              <a:rPr lang="en-US" sz="2000" dirty="0" smtClean="0">
                <a:latin typeface="Ink Free" pitchFamily="66" charset="0"/>
              </a:rPr>
              <a:t> application in </a:t>
            </a:r>
            <a:r>
              <a:rPr lang="en-US" sz="2000" dirty="0" err="1" smtClean="0">
                <a:latin typeface="Ink Free" pitchFamily="66" charset="0"/>
              </a:rPr>
              <a:t>intraosseous</a:t>
            </a:r>
            <a:r>
              <a:rPr lang="en-US" sz="2000" dirty="0" smtClean="0">
                <a:latin typeface="Ink Free" pitchFamily="66" charset="0"/>
              </a:rPr>
              <a:t> defects. JDR Clinical Translational Research, 19, 2380084420934731. </a:t>
            </a:r>
            <a:endParaRPr lang="en-US" sz="2000" dirty="0">
              <a:latin typeface="Ink Free"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err="1" smtClean="0">
                <a:latin typeface="Ink Free" pitchFamily="66" charset="0"/>
              </a:rPr>
              <a:t>Graziani</a:t>
            </a:r>
            <a:r>
              <a:rPr lang="en-US" sz="2000" dirty="0" smtClean="0">
                <a:latin typeface="Ink Free" pitchFamily="66" charset="0"/>
              </a:rPr>
              <a:t>, F., </a:t>
            </a:r>
            <a:r>
              <a:rPr lang="en-US" sz="2000" dirty="0" err="1" smtClean="0">
                <a:latin typeface="Ink Free" pitchFamily="66" charset="0"/>
              </a:rPr>
              <a:t>Gennai</a:t>
            </a:r>
            <a:r>
              <a:rPr lang="en-US" sz="2000" dirty="0" smtClean="0">
                <a:latin typeface="Ink Free" pitchFamily="66" charset="0"/>
              </a:rPr>
              <a:t>, S., </a:t>
            </a:r>
            <a:r>
              <a:rPr lang="en-US" sz="2000" dirty="0" err="1" smtClean="0">
                <a:latin typeface="Ink Free" pitchFamily="66" charset="0"/>
              </a:rPr>
              <a:t>Petrini</a:t>
            </a:r>
            <a:r>
              <a:rPr lang="en-US" sz="2000" dirty="0" smtClean="0">
                <a:latin typeface="Ink Free" pitchFamily="66" charset="0"/>
              </a:rPr>
              <a:t>, M., </a:t>
            </a:r>
            <a:r>
              <a:rPr lang="en-US" sz="2000" dirty="0" err="1" smtClean="0">
                <a:latin typeface="Ink Free" pitchFamily="66" charset="0"/>
              </a:rPr>
              <a:t>Bettini</a:t>
            </a:r>
            <a:r>
              <a:rPr lang="en-US" sz="2000" dirty="0" smtClean="0">
                <a:latin typeface="Ink Free" pitchFamily="66" charset="0"/>
              </a:rPr>
              <a:t>, L., &amp; </a:t>
            </a:r>
            <a:r>
              <a:rPr lang="en-US" sz="2000" dirty="0" err="1" smtClean="0">
                <a:latin typeface="Ink Free" pitchFamily="66" charset="0"/>
              </a:rPr>
              <a:t>Tonetti</a:t>
            </a:r>
            <a:r>
              <a:rPr lang="en-US" sz="2000" dirty="0" smtClean="0">
                <a:latin typeface="Ink Free" pitchFamily="66" charset="0"/>
              </a:rPr>
              <a:t>, M. (2019). Enamel matrix derivative stabilizes blood clot and improves clinical healing in deep pockets after flapless periodontal therapy: a </a:t>
            </a:r>
            <a:r>
              <a:rPr lang="en-US" sz="2000" dirty="0" err="1" smtClean="0">
                <a:latin typeface="Ink Free" pitchFamily="66" charset="0"/>
              </a:rPr>
              <a:t>randomized</a:t>
            </a:r>
            <a:r>
              <a:rPr lang="en-US" sz="2000" dirty="0" smtClean="0">
                <a:latin typeface="Ink Free" pitchFamily="66" charset="0"/>
              </a:rPr>
              <a:t> clinical trial. Journal of Clinical </a:t>
            </a:r>
            <a:r>
              <a:rPr lang="en-US" sz="2000" dirty="0" err="1" smtClean="0">
                <a:latin typeface="Ink Free" pitchFamily="66" charset="0"/>
              </a:rPr>
              <a:t>Periodontology</a:t>
            </a:r>
            <a:r>
              <a:rPr lang="en-US" sz="2000" dirty="0" smtClean="0">
                <a:latin typeface="Ink Free" pitchFamily="66" charset="0"/>
              </a:rPr>
              <a:t>, 46, 231-240.</a:t>
            </a:r>
            <a:endParaRPr lang="en-US" sz="2000" dirty="0">
              <a:latin typeface="Ink Free"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lnSpc>
                <a:spcPct val="160000"/>
              </a:lnSpc>
            </a:pPr>
            <a:r>
              <a:rPr lang="en-US" sz="2000" dirty="0" smtClean="0">
                <a:latin typeface="Ink Free" pitchFamily="66" charset="0"/>
              </a:rPr>
              <a:t>In contrast, the non-surgical (“flapless”) application of EMD as an adjunctive measure during the initial phase of periodontal therapy by root instrumentation has led to conflicting results. </a:t>
            </a:r>
          </a:p>
          <a:p>
            <a:pPr algn="just">
              <a:lnSpc>
                <a:spcPct val="160000"/>
              </a:lnSpc>
            </a:pPr>
            <a:r>
              <a:rPr lang="en-US" sz="2000" dirty="0" smtClean="0">
                <a:latin typeface="Ink Free" pitchFamily="66" charset="0"/>
              </a:rPr>
              <a:t>While several studies did not observe an added benefit of EMD (Gutierrez et al. 2003; </a:t>
            </a:r>
            <a:r>
              <a:rPr lang="en-US" sz="2000" dirty="0" err="1" smtClean="0">
                <a:latin typeface="Ink Free" pitchFamily="66" charset="0"/>
              </a:rPr>
              <a:t>Mombelli</a:t>
            </a:r>
            <a:r>
              <a:rPr lang="en-US" sz="2000" dirty="0" smtClean="0">
                <a:latin typeface="Ink Free" pitchFamily="66" charset="0"/>
              </a:rPr>
              <a:t> et al. 2005; </a:t>
            </a:r>
            <a:r>
              <a:rPr lang="en-US" sz="2000" dirty="0" err="1" smtClean="0">
                <a:latin typeface="Ink Free" pitchFamily="66" charset="0"/>
              </a:rPr>
              <a:t>Giannopoulou</a:t>
            </a:r>
            <a:r>
              <a:rPr lang="en-US" sz="2000" dirty="0" smtClean="0">
                <a:latin typeface="Ink Free" pitchFamily="66" charset="0"/>
              </a:rPr>
              <a:t> et al. 2006; </a:t>
            </a:r>
            <a:r>
              <a:rPr lang="en-US" sz="2000" dirty="0" err="1" smtClean="0">
                <a:latin typeface="Ink Free" pitchFamily="66" charset="0"/>
              </a:rPr>
              <a:t>Wyganowska</a:t>
            </a:r>
            <a:r>
              <a:rPr lang="en-US" sz="2000" dirty="0" smtClean="0">
                <a:latin typeface="Ink Free" pitchFamily="66" charset="0"/>
              </a:rPr>
              <a:t> </a:t>
            </a:r>
            <a:r>
              <a:rPr lang="en-US" sz="2000" dirty="0" err="1" smtClean="0">
                <a:latin typeface="Ink Free" pitchFamily="66" charset="0"/>
              </a:rPr>
              <a:t>Świątkowska</a:t>
            </a:r>
            <a:r>
              <a:rPr lang="en-US" sz="2000" dirty="0" smtClean="0">
                <a:latin typeface="Ink Free" pitchFamily="66" charset="0"/>
              </a:rPr>
              <a:t> </a:t>
            </a:r>
            <a:r>
              <a:rPr lang="en-US" sz="2000" dirty="0" smtClean="0">
                <a:latin typeface="Ink Free" pitchFamily="66" charset="0"/>
              </a:rPr>
              <a:t>et al., 2013), other studies reported positive effects (</a:t>
            </a:r>
            <a:r>
              <a:rPr lang="en-US" sz="2000" dirty="0" err="1" smtClean="0">
                <a:latin typeface="Ink Free" pitchFamily="66" charset="0"/>
              </a:rPr>
              <a:t>Wennström</a:t>
            </a:r>
            <a:r>
              <a:rPr lang="en-US" sz="2000" dirty="0" smtClean="0">
                <a:latin typeface="Ink Free" pitchFamily="66" charset="0"/>
              </a:rPr>
              <a:t> &amp; </a:t>
            </a:r>
            <a:r>
              <a:rPr lang="en-US" sz="2000" dirty="0" err="1" smtClean="0">
                <a:latin typeface="Ink Free" pitchFamily="66" charset="0"/>
              </a:rPr>
              <a:t>Lindhe</a:t>
            </a:r>
            <a:r>
              <a:rPr lang="en-US" sz="2000" dirty="0" smtClean="0">
                <a:latin typeface="Ink Free" pitchFamily="66" charset="0"/>
              </a:rPr>
              <a:t>, 2002; </a:t>
            </a:r>
            <a:r>
              <a:rPr lang="en-US" sz="2000" dirty="0" err="1" smtClean="0">
                <a:latin typeface="Ink Free" pitchFamily="66" charset="0"/>
              </a:rPr>
              <a:t>Mellonig</a:t>
            </a:r>
            <a:r>
              <a:rPr lang="en-US" sz="2000" dirty="0" smtClean="0">
                <a:latin typeface="Ink Free" pitchFamily="66" charset="0"/>
              </a:rPr>
              <a:t> et al. 2009; </a:t>
            </a:r>
            <a:r>
              <a:rPr lang="en-US" sz="2000" dirty="0" err="1" smtClean="0">
                <a:latin typeface="Ink Free" pitchFamily="66" charset="0"/>
              </a:rPr>
              <a:t>Aimetti</a:t>
            </a:r>
            <a:r>
              <a:rPr lang="en-US" sz="2000" dirty="0" smtClean="0">
                <a:latin typeface="Ink Free" pitchFamily="66" charset="0"/>
              </a:rPr>
              <a:t> et al. 2017; </a:t>
            </a:r>
            <a:r>
              <a:rPr lang="en-US" sz="2000" dirty="0" err="1" smtClean="0">
                <a:latin typeface="Ink Free" pitchFamily="66" charset="0"/>
              </a:rPr>
              <a:t>Graziani</a:t>
            </a:r>
            <a:r>
              <a:rPr lang="en-US" sz="2000" dirty="0" smtClean="0">
                <a:latin typeface="Ink Free" pitchFamily="66" charset="0"/>
              </a:rPr>
              <a:t> et al. 2019).</a:t>
            </a:r>
            <a:endParaRPr lang="en-US" sz="2000" dirty="0">
              <a:latin typeface="Ink Free"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60000"/>
              </a:lnSpc>
            </a:pPr>
            <a:r>
              <a:rPr lang="en-US" sz="2000" dirty="0" smtClean="0">
                <a:latin typeface="Ink Free" pitchFamily="66" charset="0"/>
              </a:rPr>
              <a:t>There is no study till now, that has been performed to evaluate whether a selective re-instrumentation of residual pockets after active initial periodontal therapy could benefit from the adjunctive non-surgical application of EMD. </a:t>
            </a:r>
          </a:p>
          <a:p>
            <a:pPr algn="just">
              <a:lnSpc>
                <a:spcPct val="160000"/>
              </a:lnSpc>
            </a:pPr>
            <a:r>
              <a:rPr lang="en-US" sz="2000" dirty="0" smtClean="0">
                <a:latin typeface="Ink Free" pitchFamily="66" charset="0"/>
              </a:rPr>
              <a:t>Therefore, it was the aim of the present randomized feasibility trial to test the hypothesis that an adjunctive flapless application of EMD could lead to superior clinical outcomes compared to re-instrumentation of residual periodontal pockets alone.</a:t>
            </a:r>
            <a:endParaRPr lang="en-US" sz="2000" dirty="0">
              <a:latin typeface="Ink Free"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Ink Free" pitchFamily="66" charset="0"/>
              </a:rPr>
              <a:t>EMD</a:t>
            </a:r>
            <a:endParaRPr lang="en-US" sz="4000" dirty="0">
              <a:latin typeface="Ink Free"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smtClean="0">
                <a:latin typeface="Ink Free" pitchFamily="66" charset="0"/>
              </a:rPr>
              <a:t>Enamel matrix derivative (EMD) is a bioactive agent derived from the purified fraction of the enamel layer of developing porcine teeth. </a:t>
            </a:r>
          </a:p>
          <a:p>
            <a:pPr algn="just">
              <a:lnSpc>
                <a:spcPct val="160000"/>
              </a:lnSpc>
            </a:pPr>
            <a:r>
              <a:rPr lang="en-US" dirty="0" smtClean="0">
                <a:latin typeface="Ink Free" pitchFamily="66" charset="0"/>
              </a:rPr>
              <a:t>EMD is composed of &gt;90% </a:t>
            </a:r>
            <a:r>
              <a:rPr lang="en-US" dirty="0" err="1" smtClean="0">
                <a:latin typeface="Ink Free" pitchFamily="66" charset="0"/>
              </a:rPr>
              <a:t>amelogenins</a:t>
            </a:r>
            <a:r>
              <a:rPr lang="en-US" dirty="0" smtClean="0">
                <a:latin typeface="Ink Free" pitchFamily="66" charset="0"/>
              </a:rPr>
              <a:t>, proteins that are physiologically secreted during </a:t>
            </a:r>
            <a:r>
              <a:rPr lang="en-US" dirty="0" err="1" smtClean="0">
                <a:latin typeface="Ink Free" pitchFamily="66" charset="0"/>
              </a:rPr>
              <a:t>odontogenesis</a:t>
            </a:r>
            <a:r>
              <a:rPr lang="en-US" dirty="0" smtClean="0">
                <a:latin typeface="Ink Free" pitchFamily="66" charset="0"/>
              </a:rPr>
              <a:t> and orchestrate enamel formation (</a:t>
            </a:r>
            <a:r>
              <a:rPr lang="en-US" dirty="0" err="1" smtClean="0">
                <a:latin typeface="Ink Free" pitchFamily="66" charset="0"/>
              </a:rPr>
              <a:t>Lyngstadaas</a:t>
            </a:r>
            <a:r>
              <a:rPr lang="en-US" dirty="0" smtClean="0">
                <a:latin typeface="Ink Free" pitchFamily="66" charset="0"/>
              </a:rPr>
              <a:t> et al. 2001). </a:t>
            </a:r>
          </a:p>
          <a:p>
            <a:pPr algn="just">
              <a:lnSpc>
                <a:spcPct val="160000"/>
              </a:lnSpc>
            </a:pPr>
            <a:r>
              <a:rPr lang="en-US" dirty="0" smtClean="0">
                <a:latin typeface="Ink Free" pitchFamily="66" charset="0"/>
              </a:rPr>
              <a:t>In vitro, EMD proteins promote </a:t>
            </a:r>
            <a:r>
              <a:rPr lang="en-US" dirty="0" err="1" smtClean="0">
                <a:latin typeface="Ink Free" pitchFamily="66" charset="0"/>
              </a:rPr>
              <a:t>mesenchymal</a:t>
            </a:r>
            <a:r>
              <a:rPr lang="en-US" dirty="0" smtClean="0">
                <a:latin typeface="Ink Free" pitchFamily="66" charset="0"/>
              </a:rPr>
              <a:t> cell differentiation into hard tissue–forming cells, stimulate </a:t>
            </a:r>
            <a:r>
              <a:rPr lang="en-US" dirty="0" err="1" smtClean="0">
                <a:latin typeface="Ink Free" pitchFamily="66" charset="0"/>
              </a:rPr>
              <a:t>neoangiogenesis</a:t>
            </a:r>
            <a:r>
              <a:rPr lang="en-US" dirty="0" smtClean="0">
                <a:latin typeface="Ink Free" pitchFamily="66" charset="0"/>
              </a:rPr>
              <a:t>, and decrease </a:t>
            </a:r>
            <a:r>
              <a:rPr lang="en-US" dirty="0" err="1" smtClean="0">
                <a:latin typeface="Ink Free" pitchFamily="66" charset="0"/>
              </a:rPr>
              <a:t>osteoclastic</a:t>
            </a:r>
            <a:r>
              <a:rPr lang="en-US" dirty="0" smtClean="0">
                <a:latin typeface="Ink Free" pitchFamily="66" charset="0"/>
              </a:rPr>
              <a:t> activation (</a:t>
            </a:r>
            <a:r>
              <a:rPr lang="en-US" dirty="0" err="1" smtClean="0">
                <a:latin typeface="Ink Free" pitchFamily="66" charset="0"/>
              </a:rPr>
              <a:t>Kasaj</a:t>
            </a:r>
            <a:r>
              <a:rPr lang="en-US" dirty="0" smtClean="0">
                <a:latin typeface="Ink Free" pitchFamily="66" charset="0"/>
              </a:rPr>
              <a:t> et al. 2012; </a:t>
            </a:r>
            <a:r>
              <a:rPr lang="en-US" dirty="0" err="1" smtClean="0">
                <a:latin typeface="Ink Free" pitchFamily="66" charset="0"/>
              </a:rPr>
              <a:t>Amin</a:t>
            </a:r>
            <a:r>
              <a:rPr lang="en-US" dirty="0" smtClean="0">
                <a:latin typeface="Ink Free" pitchFamily="66" charset="0"/>
              </a:rPr>
              <a:t> et al. 2013; Wu et al. 2014). </a:t>
            </a:r>
          </a:p>
        </p:txBody>
      </p:sp>
    </p:spTree>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tf11176810_win32</Template>
  <TotalTime>2916</TotalTime>
  <Words>4643</Words>
  <Application>Microsoft Office PowerPoint</Application>
  <PresentationFormat>On-screen Show (4:3)</PresentationFormat>
  <Paragraphs>174</Paragraphs>
  <Slides>63</Slides>
  <Notes>0</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Creative Gradient </vt:lpstr>
      <vt:lpstr>Office Theme</vt:lpstr>
      <vt:lpstr>Flapless application of enamel matrix derivative in periodontal retreatment: A multicentre randomized feasibility trial</vt:lpstr>
      <vt:lpstr>CONTENTS</vt:lpstr>
      <vt:lpstr>INTRODUCTION</vt:lpstr>
      <vt:lpstr>Slide 4</vt:lpstr>
      <vt:lpstr>Slide 5</vt:lpstr>
      <vt:lpstr>Slide 6</vt:lpstr>
      <vt:lpstr>Slide 7</vt:lpstr>
      <vt:lpstr>Slide 8</vt:lpstr>
      <vt:lpstr>EMD</vt:lpstr>
      <vt:lpstr>Slide 10</vt:lpstr>
      <vt:lpstr>ROLE OF EMD</vt:lpstr>
      <vt:lpstr>Slide 12</vt:lpstr>
      <vt:lpstr>Slide 13</vt:lpstr>
      <vt:lpstr>Slide 14</vt:lpstr>
      <vt:lpstr>FLAPLESS METHOD ( Graziani 2019)</vt:lpstr>
      <vt:lpstr>AIM</vt:lpstr>
      <vt:lpstr>  MATERIAL AND METHODS</vt:lpstr>
      <vt:lpstr>Slide 18</vt:lpstr>
      <vt:lpstr>Slide 19</vt:lpstr>
      <vt:lpstr>Slide 20</vt:lpstr>
      <vt:lpstr>Slide 21</vt:lpstr>
      <vt:lpstr>  Sample size and randomization</vt:lpstr>
      <vt:lpstr>Slide 23</vt:lpstr>
      <vt:lpstr>  Periodontal retreatment</vt:lpstr>
      <vt:lpstr>Slide 25</vt:lpstr>
      <vt:lpstr>Slide 26</vt:lpstr>
      <vt:lpstr>Slide 27</vt:lpstr>
      <vt:lpstr>Slide 28</vt:lpstr>
      <vt:lpstr>Slide 29</vt:lpstr>
      <vt:lpstr>  Clinical measurements</vt:lpstr>
      <vt:lpstr>Slide 31</vt:lpstr>
      <vt:lpstr>  Data analysis</vt:lpstr>
      <vt:lpstr>Slide 33</vt:lpstr>
      <vt:lpstr>  RESULTS</vt:lpstr>
      <vt:lpstr>Slide 35</vt:lpstr>
      <vt:lpstr>Slide 36</vt:lpstr>
      <vt:lpstr>Slide 37</vt:lpstr>
      <vt:lpstr>Slide 38</vt:lpstr>
      <vt:lpstr>Slide 39</vt:lpstr>
      <vt:lpstr>Slide 40</vt:lpstr>
      <vt:lpstr>Slide 41</vt:lpstr>
      <vt:lpstr>Slide 42</vt:lpstr>
      <vt:lpstr> DISCUSSION</vt:lpstr>
      <vt:lpstr> </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CONCLUSION</vt:lpstr>
      <vt:lpstr>REFERENCES</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Flapless application of enamel matrix derivative in periodontal retreatment: A multicentre randomized feasibility trial</dc:title>
  <dc:creator>Latha</dc:creator>
  <cp:lastModifiedBy>Latha</cp:lastModifiedBy>
  <cp:revision>63</cp:revision>
  <dcterms:created xsi:type="dcterms:W3CDTF">2006-08-16T00:00:00Z</dcterms:created>
  <dcterms:modified xsi:type="dcterms:W3CDTF">2021-07-02T03:38:58Z</dcterms:modified>
</cp:coreProperties>
</file>