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1"/>
  </p:notesMasterIdLst>
  <p:sldIdLst>
    <p:sldId id="256" r:id="rId2"/>
    <p:sldId id="257" r:id="rId3"/>
    <p:sldId id="258" r:id="rId4"/>
    <p:sldId id="260" r:id="rId5"/>
    <p:sldId id="259" r:id="rId6"/>
    <p:sldId id="265" r:id="rId7"/>
    <p:sldId id="261" r:id="rId8"/>
    <p:sldId id="263" r:id="rId9"/>
    <p:sldId id="262" r:id="rId10"/>
    <p:sldId id="264" r:id="rId11"/>
    <p:sldId id="266" r:id="rId12"/>
    <p:sldId id="267" r:id="rId13"/>
    <p:sldId id="268" r:id="rId14"/>
    <p:sldId id="269" r:id="rId15"/>
    <p:sldId id="298" r:id="rId16"/>
    <p:sldId id="270" r:id="rId17"/>
    <p:sldId id="271" r:id="rId18"/>
    <p:sldId id="272" r:id="rId19"/>
    <p:sldId id="297" r:id="rId20"/>
    <p:sldId id="273" r:id="rId21"/>
    <p:sldId id="305" r:id="rId22"/>
    <p:sldId id="274" r:id="rId23"/>
    <p:sldId id="275" r:id="rId24"/>
    <p:sldId id="276" r:id="rId25"/>
    <p:sldId id="295" r:id="rId26"/>
    <p:sldId id="296" r:id="rId27"/>
    <p:sldId id="309" r:id="rId28"/>
    <p:sldId id="310" r:id="rId29"/>
    <p:sldId id="277" r:id="rId30"/>
    <p:sldId id="278" r:id="rId31"/>
    <p:sldId id="279" r:id="rId32"/>
    <p:sldId id="280" r:id="rId33"/>
    <p:sldId id="281" r:id="rId34"/>
    <p:sldId id="294" r:id="rId35"/>
    <p:sldId id="282" r:id="rId36"/>
    <p:sldId id="299" r:id="rId37"/>
    <p:sldId id="300" r:id="rId38"/>
    <p:sldId id="304" r:id="rId39"/>
    <p:sldId id="301" r:id="rId40"/>
    <p:sldId id="302" r:id="rId41"/>
    <p:sldId id="303" r:id="rId42"/>
    <p:sldId id="283" r:id="rId43"/>
    <p:sldId id="284" r:id="rId44"/>
    <p:sldId id="312" r:id="rId45"/>
    <p:sldId id="285" r:id="rId46"/>
    <p:sldId id="286" r:id="rId47"/>
    <p:sldId id="307" r:id="rId48"/>
    <p:sldId id="308" r:id="rId49"/>
    <p:sldId id="287" r:id="rId50"/>
    <p:sldId id="288" r:id="rId51"/>
    <p:sldId id="289" r:id="rId52"/>
    <p:sldId id="314" r:id="rId53"/>
    <p:sldId id="290" r:id="rId54"/>
    <p:sldId id="313" r:id="rId55"/>
    <p:sldId id="311" r:id="rId56"/>
    <p:sldId id="291" r:id="rId57"/>
    <p:sldId id="292" r:id="rId58"/>
    <p:sldId id="315" r:id="rId59"/>
    <p:sldId id="293"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AE025B-6EFC-4F97-9935-0D63CCA03AE5}" type="datetimeFigureOut">
              <a:rPr lang="en-US" smtClean="0"/>
              <a:pPr/>
              <a:t>2/4/2021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190F88-4A17-4C38-AF8A-E34EBA31A0C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4190F88-4A17-4C38-AF8A-E34EBA31A0C0}" type="slidenum">
              <a:rPr lang="en-US" smtClean="0"/>
              <a:pPr/>
              <a:t>46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1D8BD707-D9CF-40AE-B4C6-C98DA3205C09}" type="datetimeFigureOut">
              <a:rPr lang="en-US" smtClean="0"/>
              <a:pPr/>
              <a:t>2/4/2021</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B6F15528-21DE-4FAA-801E-634DDDAF4B2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D8BD707-D9CF-40AE-B4C6-C98DA3205C09}" type="datetimeFigureOut">
              <a:rPr lang="en-US" smtClean="0"/>
              <a:pPr/>
              <a:t>2/4/2021</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B6F15528-21DE-4FAA-801E-634DDDAF4B2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D8BD707-D9CF-40AE-B4C6-C98DA3205C09}" type="datetimeFigureOut">
              <a:rPr lang="en-US" smtClean="0"/>
              <a:pPr/>
              <a:t>2/4/2021</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1143000"/>
            <a:ext cx="6858000" cy="990600"/>
          </a:xfrm>
        </p:spPr>
        <p:txBody>
          <a:bodyPr>
            <a:normAutofit fontScale="90000"/>
          </a:bodyPr>
          <a:lstStyle/>
          <a:p>
            <a:pPr algn="ctr"/>
            <a:r>
              <a:rPr lang="en-IN" dirty="0" smtClean="0"/>
              <a:t>PRINCIPLES &amp; PRACTICE OF PERIODONTAL MICROSURGERY.</a:t>
            </a:r>
            <a:endParaRPr lang="en-US" dirty="0"/>
          </a:p>
        </p:txBody>
      </p:sp>
      <p:sp>
        <p:nvSpPr>
          <p:cNvPr id="3" name="Subtitle 2"/>
          <p:cNvSpPr>
            <a:spLocks noGrp="1"/>
          </p:cNvSpPr>
          <p:nvPr>
            <p:ph type="subTitle" idx="1"/>
          </p:nvPr>
        </p:nvSpPr>
        <p:spPr>
          <a:xfrm>
            <a:off x="1219200" y="3581400"/>
            <a:ext cx="6858000" cy="2076450"/>
          </a:xfrm>
        </p:spPr>
        <p:txBody>
          <a:bodyPr>
            <a:normAutofit fontScale="70000" lnSpcReduction="20000"/>
          </a:bodyPr>
          <a:lstStyle/>
          <a:p>
            <a:pPr algn="just"/>
            <a:endParaRPr lang="en-IN" dirty="0" smtClean="0"/>
          </a:p>
          <a:p>
            <a:pPr algn="just"/>
            <a:r>
              <a:rPr lang="en-IN" dirty="0" smtClean="0"/>
              <a:t>GUIDED BY:</a:t>
            </a:r>
          </a:p>
          <a:p>
            <a:pPr algn="just"/>
            <a:r>
              <a:rPr lang="en-IN" dirty="0" smtClean="0"/>
              <a:t>DR. P. SURESH,</a:t>
            </a:r>
          </a:p>
          <a:p>
            <a:pPr algn="just"/>
            <a:r>
              <a:rPr lang="en-IN" dirty="0" smtClean="0"/>
              <a:t>PROF &amp; HOD,</a:t>
            </a:r>
          </a:p>
          <a:p>
            <a:pPr algn="just"/>
            <a:r>
              <a:rPr lang="en-IN" dirty="0" smtClean="0"/>
              <a:t>DEPARTMENT OF PERIODONTICS.</a:t>
            </a:r>
          </a:p>
          <a:p>
            <a:pPr algn="just"/>
            <a:endParaRPr lang="en-IN" dirty="0" smtClean="0"/>
          </a:p>
          <a:p>
            <a:pPr algn="just"/>
            <a:r>
              <a:rPr lang="en-IN" dirty="0" smtClean="0"/>
              <a:t>PRESENTED BY:</a:t>
            </a:r>
          </a:p>
          <a:p>
            <a:pPr algn="just"/>
            <a:r>
              <a:rPr lang="en-IN" dirty="0" smtClean="0"/>
              <a:t>DR.K. LATHA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CLINICAL PHILOSOPHY:</a:t>
            </a:r>
            <a:endParaRPr lang="en-US" dirty="0"/>
          </a:p>
        </p:txBody>
      </p:sp>
      <p:sp>
        <p:nvSpPr>
          <p:cNvPr id="3" name="Content Placeholder 2"/>
          <p:cNvSpPr>
            <a:spLocks noGrp="1"/>
          </p:cNvSpPr>
          <p:nvPr>
            <p:ph sz="quarter" idx="1"/>
          </p:nvPr>
        </p:nvSpPr>
        <p:spPr/>
        <p:txBody>
          <a:bodyPr/>
          <a:lstStyle/>
          <a:p>
            <a:pPr algn="just">
              <a:lnSpc>
                <a:spcPct val="150000"/>
              </a:lnSpc>
            </a:pPr>
            <a:r>
              <a:rPr lang="en-IN" dirty="0" smtClean="0"/>
              <a:t>As a treatment philosophy, microsurgery incorporates three important principles:</a:t>
            </a:r>
          </a:p>
          <a:p>
            <a:pPr lvl="1" algn="just">
              <a:lnSpc>
                <a:spcPct val="150000"/>
              </a:lnSpc>
              <a:buFont typeface="Wingdings" pitchFamily="2" charset="2"/>
              <a:buChar char="ü"/>
            </a:pPr>
            <a:r>
              <a:rPr lang="en-IN" dirty="0" smtClean="0"/>
              <a:t>Improvement of motor skills, thereby enhancing surgical ability.</a:t>
            </a:r>
          </a:p>
          <a:p>
            <a:pPr lvl="1" algn="just">
              <a:lnSpc>
                <a:spcPct val="150000"/>
              </a:lnSpc>
              <a:buFont typeface="Wingdings" pitchFamily="2" charset="2"/>
              <a:buChar char="ü"/>
            </a:pPr>
            <a:r>
              <a:rPr lang="en-IN" dirty="0" smtClean="0"/>
              <a:t>An emphasis on passive wound closure with exact primary apposition of the wound edge.</a:t>
            </a:r>
          </a:p>
          <a:p>
            <a:pPr lvl="1" algn="just">
              <a:lnSpc>
                <a:spcPct val="150000"/>
              </a:lnSpc>
              <a:buFont typeface="Wingdings" pitchFamily="2" charset="2"/>
              <a:buChar char="ü"/>
            </a:pPr>
            <a:r>
              <a:rPr lang="en-IN" dirty="0" smtClean="0"/>
              <a:t>The application of microsurgical instrumentation and suturing to reduce tissue trauma.</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gn="just">
              <a:lnSpc>
                <a:spcPct val="150000"/>
              </a:lnSpc>
            </a:pPr>
            <a:r>
              <a:rPr lang="en-IN" dirty="0" smtClean="0"/>
              <a:t>Consistent application of the philosophy and techniques learned in basic microsurgery education is necessary for the operator to attain a level of experience and competence needed for various periodontal surgical procedures.</a:t>
            </a:r>
          </a:p>
          <a:p>
            <a:pPr algn="just">
              <a:lnSpc>
                <a:spcPct val="150000"/>
              </a:lnSpc>
            </a:pPr>
            <a:r>
              <a:rPr lang="en-IN" dirty="0" smtClean="0"/>
              <a:t>Becoming a clinically proficient periodontal microsurgery allows the operator to consistently achieve clinical results that were once thought to be unlikely.</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nSpc>
                <a:spcPct val="150000"/>
              </a:lnSpc>
            </a:pPr>
            <a:r>
              <a:rPr lang="en-IN" dirty="0" smtClean="0"/>
              <a:t>Training with the microscope enhances the motor skills, which can translate to improved surgical skills.</a:t>
            </a:r>
          </a:p>
          <a:p>
            <a:pPr>
              <a:lnSpc>
                <a:spcPct val="150000"/>
              </a:lnSpc>
            </a:pPr>
            <a:r>
              <a:rPr lang="en-IN" dirty="0" smtClean="0"/>
              <a:t>The methods of precise, delicate tissue handling, wound closure, and suturing require concentration and practice.</a:t>
            </a:r>
          </a:p>
          <a:p>
            <a:pPr>
              <a:lnSpc>
                <a:spcPct val="150000"/>
              </a:lnSpc>
            </a:pPr>
            <a:r>
              <a:rPr lang="en-IN" dirty="0" smtClean="0"/>
              <a:t>Attention must be paid to micro-anatomy,  tissue manipulation, and surgical craftsmanship.</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HAND CONTROL:</a:t>
            </a:r>
            <a:endParaRPr lang="en-US" dirty="0"/>
          </a:p>
        </p:txBody>
      </p:sp>
      <p:sp>
        <p:nvSpPr>
          <p:cNvPr id="3" name="Content Placeholder 2"/>
          <p:cNvSpPr>
            <a:spLocks noGrp="1"/>
          </p:cNvSpPr>
          <p:nvPr>
            <p:ph sz="quarter" idx="1"/>
          </p:nvPr>
        </p:nvSpPr>
        <p:spPr/>
        <p:txBody>
          <a:bodyPr>
            <a:normAutofit fontScale="85000" lnSpcReduction="10000"/>
          </a:bodyPr>
          <a:lstStyle/>
          <a:p>
            <a:pPr algn="just">
              <a:lnSpc>
                <a:spcPct val="150000"/>
              </a:lnSpc>
              <a:buNone/>
            </a:pPr>
            <a:r>
              <a:rPr lang="en-IN" dirty="0" smtClean="0"/>
              <a:t>PHYSIOLOGIC  TREMOR</a:t>
            </a:r>
          </a:p>
          <a:p>
            <a:pPr algn="just">
              <a:lnSpc>
                <a:spcPct val="150000"/>
              </a:lnSpc>
            </a:pPr>
            <a:r>
              <a:rPr lang="en-IN" dirty="0" smtClean="0"/>
              <a:t>The finger movements controlled by the long flexor and extensor muscles that move our fingers are relatively crude.</a:t>
            </a:r>
          </a:p>
          <a:p>
            <a:pPr algn="just">
              <a:lnSpc>
                <a:spcPct val="150000"/>
              </a:lnSpc>
            </a:pPr>
            <a:r>
              <a:rPr lang="en-IN" dirty="0" smtClean="0"/>
              <a:t>Thus, active finger extensions or flexions, are likely to be relatively crude. </a:t>
            </a:r>
          </a:p>
          <a:p>
            <a:pPr algn="just">
              <a:lnSpc>
                <a:spcPct val="150000"/>
              </a:lnSpc>
            </a:pPr>
            <a:r>
              <a:rPr lang="en-IN" dirty="0" smtClean="0"/>
              <a:t>When the wrist is stabilized by resting on a flat surface, angled in a </a:t>
            </a:r>
            <a:r>
              <a:rPr lang="en-IN" dirty="0" err="1" smtClean="0"/>
              <a:t>dorsiflection</a:t>
            </a:r>
            <a:r>
              <a:rPr lang="en-IN" dirty="0" smtClean="0"/>
              <a:t> position at approximately 20 degrees, more accurate, finely controlled finger movement can be accomplished because of the reduction in muscle tremor provided by this platform. </a:t>
            </a:r>
          </a:p>
          <a:p>
            <a:pPr algn="just">
              <a:lnSpc>
                <a:spcPct val="150000"/>
              </a:lnSpc>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gn="just">
              <a:lnSpc>
                <a:spcPct val="150000"/>
              </a:lnSpc>
            </a:pPr>
            <a:r>
              <a:rPr lang="en-IN" dirty="0" smtClean="0"/>
              <a:t>Physiologic tremor is the uncontrolled movement arising from both the intended and unintended actions of our bodies.</a:t>
            </a:r>
          </a:p>
          <a:p>
            <a:pPr algn="just">
              <a:lnSpc>
                <a:spcPct val="150000"/>
              </a:lnSpc>
            </a:pPr>
            <a:r>
              <a:rPr lang="en-IN" dirty="0" smtClean="0"/>
              <a:t>Awareness of its effect is magnified by visual enhancement.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gn="just">
              <a:lnSpc>
                <a:spcPct val="150000"/>
              </a:lnSpc>
            </a:pPr>
            <a:r>
              <a:rPr lang="en-IN" dirty="0" smtClean="0"/>
              <a:t>During microsurgery, physiologic tremor manifests as a naturally occurring unwanted hand and finger movement.</a:t>
            </a:r>
          </a:p>
          <a:p>
            <a:pPr algn="just">
              <a:lnSpc>
                <a:spcPct val="150000"/>
              </a:lnSpc>
            </a:pPr>
            <a:r>
              <a:rPr lang="en-IN" dirty="0" smtClean="0"/>
              <a:t>To minimize tremors,  a micro surgeon must have a relaxed state of mind, good body comfort and posture,  a well-supported hand,  and a stable instrument – holding position.</a:t>
            </a:r>
            <a:endParaRPr lang="en-US" dirty="0" smtClean="0"/>
          </a:p>
          <a:p>
            <a:pPr algn="just">
              <a:lnSpc>
                <a:spcPct val="150000"/>
              </a:lnSpc>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gn="just">
              <a:lnSpc>
                <a:spcPct val="150000"/>
              </a:lnSpc>
            </a:pPr>
            <a:r>
              <a:rPr lang="en-IN" dirty="0" smtClean="0"/>
              <a:t>Mental focus and patience during the procedure are important factors in maintaining precise motor control skills.</a:t>
            </a:r>
          </a:p>
          <a:p>
            <a:pPr algn="just">
              <a:lnSpc>
                <a:spcPct val="150000"/>
              </a:lnSpc>
            </a:pPr>
            <a:r>
              <a:rPr lang="en-IN" dirty="0" smtClean="0"/>
              <a:t>Physiologic tremor is usually associated with tension generated by the postural control “antigravity” muscles – relaxed and proper seating posture is essential.</a:t>
            </a:r>
          </a:p>
          <a:p>
            <a:pPr algn="just">
              <a:lnSpc>
                <a:spcPct val="150000"/>
              </a:lnSpc>
            </a:pPr>
            <a:endParaRPr lang="en-IN" dirty="0" smtClean="0"/>
          </a:p>
          <a:p>
            <a:pPr algn="just">
              <a:lnSpc>
                <a:spcPct val="150000"/>
              </a:lnSpc>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10000"/>
          </a:bodyPr>
          <a:lstStyle/>
          <a:p>
            <a:pPr algn="just">
              <a:lnSpc>
                <a:spcPct val="160000"/>
              </a:lnSpc>
            </a:pPr>
            <a:r>
              <a:rPr lang="en-IN" dirty="0" smtClean="0"/>
              <a:t>The surgeon must be seated upright with the legs extending forward and with both feet flat on the floor so that the calf of each leg forms a right angle to the thigh.</a:t>
            </a:r>
          </a:p>
          <a:p>
            <a:pPr algn="just">
              <a:lnSpc>
                <a:spcPct val="160000"/>
              </a:lnSpc>
            </a:pPr>
            <a:r>
              <a:rPr lang="en-IN" dirty="0" smtClean="0"/>
              <a:t>Support of the </a:t>
            </a:r>
            <a:r>
              <a:rPr lang="en-IN" dirty="0" err="1" smtClean="0"/>
              <a:t>ulnar</a:t>
            </a:r>
            <a:r>
              <a:rPr lang="en-IN" dirty="0" smtClean="0"/>
              <a:t> surface of the forearm and wrist is necessary to control or reduce tremor.</a:t>
            </a:r>
          </a:p>
          <a:p>
            <a:pPr algn="just">
              <a:lnSpc>
                <a:spcPct val="160000"/>
              </a:lnSpc>
            </a:pPr>
            <a:r>
              <a:rPr lang="en-IN" dirty="0" smtClean="0"/>
              <a:t>Surgeons head – comfortable upright position.</a:t>
            </a:r>
          </a:p>
          <a:p>
            <a:pPr algn="just">
              <a:lnSpc>
                <a:spcPct val="160000"/>
              </a:lnSpc>
            </a:pPr>
            <a:r>
              <a:rPr lang="en-IN" dirty="0" smtClean="0"/>
              <a:t>The hand should either rest directly or indirectly rest on an immovable surface or unwanted movements will occur. </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HAND GRIPS</a:t>
            </a:r>
            <a:endParaRPr lang="en-US" dirty="0"/>
          </a:p>
        </p:txBody>
      </p:sp>
      <p:sp>
        <p:nvSpPr>
          <p:cNvPr id="3" name="Content Placeholder 2"/>
          <p:cNvSpPr>
            <a:spLocks noGrp="1"/>
          </p:cNvSpPr>
          <p:nvPr>
            <p:ph sz="quarter" idx="1"/>
          </p:nvPr>
        </p:nvSpPr>
        <p:spPr/>
        <p:txBody>
          <a:bodyPr/>
          <a:lstStyle/>
          <a:p>
            <a:pPr algn="just">
              <a:lnSpc>
                <a:spcPct val="150000"/>
              </a:lnSpc>
            </a:pPr>
            <a:r>
              <a:rPr lang="en-IN" dirty="0" smtClean="0"/>
              <a:t>The  most commonly used precision grip – pen grip or internal precision grip.</a:t>
            </a:r>
          </a:p>
          <a:p>
            <a:pPr algn="just">
              <a:lnSpc>
                <a:spcPct val="150000"/>
              </a:lnSpc>
            </a:pPr>
            <a:r>
              <a:rPr lang="en-IN" dirty="0" smtClean="0"/>
              <a:t>The thumb and index and middle fingers are used as a tripod.</a:t>
            </a:r>
          </a:p>
          <a:p>
            <a:pPr algn="just">
              <a:lnSpc>
                <a:spcPct val="150000"/>
              </a:lnSpc>
            </a:pPr>
            <a:r>
              <a:rPr lang="en-IN" dirty="0" smtClean="0"/>
              <a:t>The forearm – slight supine &amp; knuckles away from you.</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gn="just">
              <a:lnSpc>
                <a:spcPct val="150000"/>
              </a:lnSpc>
            </a:pPr>
            <a:r>
              <a:rPr lang="en-IN" dirty="0" smtClean="0"/>
              <a:t>The middle finger – rest firmly &amp; directly on the working surface supporting the hand or indirectly on the ring finger.</a:t>
            </a:r>
          </a:p>
          <a:p>
            <a:pPr algn="just">
              <a:lnSpc>
                <a:spcPct val="150000"/>
              </a:lnSpc>
            </a:pPr>
            <a:r>
              <a:rPr lang="en-IN" dirty="0" smtClean="0"/>
              <a:t>Any tremors caused in the thumb or index finger is minimized by the contact with the supported , steady middle finger.</a:t>
            </a:r>
            <a:endParaRPr lang="en-US" dirty="0" smtClean="0"/>
          </a:p>
          <a:p>
            <a:pPr algn="just">
              <a:lnSpc>
                <a:spcPct val="150000"/>
              </a:lnSpc>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Contents:</a:t>
            </a:r>
            <a:endParaRPr lang="en-US" dirty="0"/>
          </a:p>
        </p:txBody>
      </p:sp>
      <p:sp>
        <p:nvSpPr>
          <p:cNvPr id="3" name="Content Placeholder 2"/>
          <p:cNvSpPr>
            <a:spLocks noGrp="1"/>
          </p:cNvSpPr>
          <p:nvPr>
            <p:ph sz="quarter" idx="1"/>
          </p:nvPr>
        </p:nvSpPr>
        <p:spPr/>
        <p:txBody>
          <a:bodyPr/>
          <a:lstStyle/>
          <a:p>
            <a:pPr algn="just"/>
            <a:r>
              <a:rPr lang="en-IN" dirty="0" smtClean="0"/>
              <a:t>Introduction</a:t>
            </a:r>
          </a:p>
          <a:p>
            <a:pPr algn="just"/>
            <a:r>
              <a:rPr lang="en-IN" dirty="0" smtClean="0"/>
              <a:t>History</a:t>
            </a:r>
          </a:p>
          <a:p>
            <a:pPr algn="just"/>
            <a:r>
              <a:rPr lang="en-IN" dirty="0" smtClean="0"/>
              <a:t>Clinical philosophy</a:t>
            </a:r>
          </a:p>
          <a:p>
            <a:pPr algn="just"/>
            <a:r>
              <a:rPr lang="en-IN" dirty="0" smtClean="0"/>
              <a:t>Hand control </a:t>
            </a:r>
          </a:p>
          <a:p>
            <a:pPr algn="just"/>
            <a:r>
              <a:rPr lang="en-IN" dirty="0" smtClean="0"/>
              <a:t>Hand grips</a:t>
            </a:r>
          </a:p>
          <a:p>
            <a:pPr algn="just"/>
            <a:r>
              <a:rPr lang="en-IN" dirty="0" smtClean="0"/>
              <a:t>Microsurgical triad</a:t>
            </a:r>
          </a:p>
          <a:p>
            <a:pPr algn="just"/>
            <a:r>
              <a:rPr lang="en-IN" dirty="0" smtClean="0"/>
              <a:t>Periodontal microsurgery</a:t>
            </a:r>
          </a:p>
          <a:p>
            <a:pPr algn="just"/>
            <a:r>
              <a:rPr lang="en-IN" dirty="0" smtClean="0"/>
              <a:t>Conclusion</a:t>
            </a:r>
          </a:p>
          <a:p>
            <a:pPr algn="just"/>
            <a:r>
              <a:rPr lang="en-IN" dirty="0" smtClean="0"/>
              <a:t>References</a:t>
            </a:r>
          </a:p>
          <a:p>
            <a:pPr algn="just"/>
            <a:endParaRPr lang="en-IN" dirty="0" smtClean="0"/>
          </a:p>
          <a:p>
            <a:pPr algn="just"/>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gn="just">
              <a:lnSpc>
                <a:spcPct val="150000"/>
              </a:lnSpc>
            </a:pPr>
            <a:r>
              <a:rPr lang="en-IN" dirty="0" smtClean="0"/>
              <a:t>The </a:t>
            </a:r>
            <a:r>
              <a:rPr lang="en-IN" dirty="0" err="1" smtClean="0"/>
              <a:t>microsurgeon’s</a:t>
            </a:r>
            <a:r>
              <a:rPr lang="en-IN" dirty="0" smtClean="0"/>
              <a:t> position relative to the patient is an important consideration.</a:t>
            </a:r>
          </a:p>
          <a:p>
            <a:pPr algn="just">
              <a:lnSpc>
                <a:spcPct val="150000"/>
              </a:lnSpc>
            </a:pPr>
            <a:r>
              <a:rPr lang="en-IN" dirty="0" smtClean="0"/>
              <a:t>The most precise rotary suturing movement for a right-handed person is from 2 o’clock to the 7o’clock position, while most precise movement for left-handed people is from 10 o’clock to the 4 o’clock position.</a:t>
            </a:r>
          </a:p>
          <a:p>
            <a:pPr algn="just">
              <a:lnSpc>
                <a:spcPct val="150000"/>
              </a:lnSpc>
              <a:buNone/>
            </a:pPr>
            <a:r>
              <a:rPr lang="en-IN" dirty="0" smtClean="0"/>
              <a:t> </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sz="quarter" idx="1"/>
          </p:nvPr>
        </p:nvPicPr>
        <p:blipFill>
          <a:blip r:embed="rId2"/>
          <a:srcRect/>
          <a:stretch>
            <a:fillRect/>
          </a:stretch>
        </p:blipFill>
        <p:spPr bwMode="auto">
          <a:xfrm>
            <a:off x="1371600" y="1447800"/>
            <a:ext cx="5791200" cy="3335337"/>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IN" dirty="0" smtClean="0"/>
              <a:t>MICROSURGICAL TRIAD</a:t>
            </a:r>
            <a:endParaRPr lang="en-US" dirty="0"/>
          </a:p>
        </p:txBody>
      </p:sp>
      <p:sp>
        <p:nvSpPr>
          <p:cNvPr id="3" name="Content Placeholder 2"/>
          <p:cNvSpPr>
            <a:spLocks noGrp="1"/>
          </p:cNvSpPr>
          <p:nvPr>
            <p:ph sz="quarter" idx="1"/>
          </p:nvPr>
        </p:nvSpPr>
        <p:spPr/>
        <p:txBody>
          <a:bodyPr/>
          <a:lstStyle/>
          <a:p>
            <a:pPr algn="just">
              <a:lnSpc>
                <a:spcPct val="150000"/>
              </a:lnSpc>
            </a:pPr>
            <a:r>
              <a:rPr lang="en-IN" dirty="0" smtClean="0"/>
              <a:t>The concept of microsurgery is based on three elements which form the microsurgical triad that includes magnification, illumination and instrumentation </a:t>
            </a:r>
          </a:p>
          <a:p>
            <a:pPr algn="just">
              <a:lnSpc>
                <a:spcPct val="150000"/>
              </a:lnSpc>
            </a:pPr>
            <a:r>
              <a:rPr lang="en-IN" dirty="0" smtClean="0"/>
              <a:t>Without anyone of these microsurgery is not possible.</a:t>
            </a:r>
          </a:p>
          <a:p>
            <a:pPr algn="just">
              <a:lnSpc>
                <a:spcPct val="150000"/>
              </a:lnSpc>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MAGNIFICATION</a:t>
            </a:r>
            <a:endParaRPr lang="en-US" dirty="0"/>
          </a:p>
        </p:txBody>
      </p:sp>
      <p:sp>
        <p:nvSpPr>
          <p:cNvPr id="3" name="Content Placeholder 2"/>
          <p:cNvSpPr>
            <a:spLocks noGrp="1"/>
          </p:cNvSpPr>
          <p:nvPr>
            <p:ph sz="quarter" idx="1"/>
          </p:nvPr>
        </p:nvSpPr>
        <p:spPr/>
        <p:txBody>
          <a:bodyPr>
            <a:normAutofit fontScale="92500" lnSpcReduction="10000"/>
          </a:bodyPr>
          <a:lstStyle/>
          <a:p>
            <a:pPr algn="just">
              <a:lnSpc>
                <a:spcPct val="150000"/>
              </a:lnSpc>
            </a:pPr>
            <a:r>
              <a:rPr lang="en-IN" dirty="0" smtClean="0"/>
              <a:t>Visual acuity is the ability to perceive two closely lying objects separately.</a:t>
            </a:r>
          </a:p>
          <a:p>
            <a:pPr algn="just">
              <a:lnSpc>
                <a:spcPct val="150000"/>
              </a:lnSpc>
            </a:pPr>
            <a:r>
              <a:rPr lang="en-IN" dirty="0" smtClean="0"/>
              <a:t>Visualization of fine details can be enhanced by increasing the image size of the object.</a:t>
            </a:r>
          </a:p>
          <a:p>
            <a:pPr algn="just">
              <a:lnSpc>
                <a:spcPct val="150000"/>
              </a:lnSpc>
            </a:pPr>
            <a:r>
              <a:rPr lang="en-IN" dirty="0" smtClean="0"/>
              <a:t>Dentist have a wide range of simple and complex magnifying systems that are available, including three types of magnification loupes and the operating microscope.</a:t>
            </a:r>
          </a:p>
          <a:p>
            <a:pPr algn="just">
              <a:lnSpc>
                <a:spcPct val="150000"/>
              </a:lnSpc>
            </a:pPr>
            <a:r>
              <a:rPr lang="en-IN" dirty="0" smtClean="0"/>
              <a:t>The mode of magnification used is often based on the task to be accomplished &amp; operator’s experience level.</a:t>
            </a:r>
          </a:p>
          <a:p>
            <a:pPr algn="just">
              <a:lnSpc>
                <a:spcPct val="150000"/>
              </a:lnSpc>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a:bodyPr>
          <a:lstStyle/>
          <a:p>
            <a:pPr algn="just">
              <a:lnSpc>
                <a:spcPct val="150000"/>
              </a:lnSpc>
            </a:pPr>
            <a:r>
              <a:rPr lang="en-US" dirty="0" smtClean="0"/>
              <a:t>Dental loupes are the most common system of optical magnification. </a:t>
            </a:r>
          </a:p>
          <a:p>
            <a:pPr algn="just">
              <a:lnSpc>
                <a:spcPct val="150000"/>
              </a:lnSpc>
            </a:pPr>
            <a:r>
              <a:rPr lang="en-US" dirty="0" smtClean="0"/>
              <a:t>They are fundamentally dual monocular telescopes with side-by-side lenses convergent to focus on the operative field. </a:t>
            </a:r>
          </a:p>
          <a:p>
            <a:pPr algn="just">
              <a:lnSpc>
                <a:spcPct val="150000"/>
              </a:lnSpc>
            </a:pPr>
            <a:r>
              <a:rPr lang="en-US" dirty="0" smtClean="0"/>
              <a:t>The magnified image formed has stereoscopic properties by virtue of their convergence.</a:t>
            </a:r>
          </a:p>
          <a:p>
            <a:pPr algn="just">
              <a:lnSpc>
                <a:spcPct val="150000"/>
              </a:lnSpc>
            </a:pPr>
            <a:r>
              <a:rPr lang="en-US" dirty="0" smtClean="0"/>
              <a:t> A convergent lens optical system is called a </a:t>
            </a:r>
            <a:r>
              <a:rPr lang="en-US" dirty="0" err="1" smtClean="0"/>
              <a:t>Keplerian</a:t>
            </a:r>
            <a:r>
              <a:rPr lang="en-US" dirty="0" smtClean="0"/>
              <a:t> optical system. </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pPr algn="just">
              <a:lnSpc>
                <a:spcPct val="150000"/>
              </a:lnSpc>
            </a:pPr>
            <a:r>
              <a:rPr lang="en-US" dirty="0" smtClean="0"/>
              <a:t>Although being less expensive and cumbersome, dental loupes are widely used but they have disadvantages compared with the microscope.</a:t>
            </a:r>
          </a:p>
          <a:p>
            <a:pPr algn="just">
              <a:lnSpc>
                <a:spcPct val="150000"/>
              </a:lnSpc>
            </a:pPr>
            <a:r>
              <a:rPr lang="en-US" dirty="0" smtClean="0"/>
              <a:t> The clinician's eyes must converge to view the operative field which can result in eyestrain, fatigue, and even pathologic vision changes; especially after prolonged use. </a:t>
            </a:r>
          </a:p>
          <a:p>
            <a:pPr algn="just">
              <a:lnSpc>
                <a:spcPct val="150000"/>
              </a:lnSpc>
            </a:pP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gn="just">
              <a:lnSpc>
                <a:spcPct val="150000"/>
              </a:lnSpc>
            </a:pPr>
            <a:r>
              <a:rPr lang="en-US" dirty="0" smtClean="0"/>
              <a:t>Three types of </a:t>
            </a:r>
            <a:r>
              <a:rPr lang="en-US" dirty="0" err="1" smtClean="0"/>
              <a:t>Keplerian</a:t>
            </a:r>
            <a:r>
              <a:rPr lang="en-US" dirty="0" smtClean="0"/>
              <a:t> loupes are typically used in </a:t>
            </a:r>
            <a:r>
              <a:rPr lang="en-US" dirty="0" err="1" smtClean="0"/>
              <a:t>periodontics</a:t>
            </a:r>
            <a:r>
              <a:rPr lang="en-US" dirty="0" smtClean="0"/>
              <a:t>: </a:t>
            </a:r>
          </a:p>
          <a:p>
            <a:pPr lvl="1" algn="just">
              <a:lnSpc>
                <a:spcPct val="150000"/>
              </a:lnSpc>
              <a:buFont typeface="Wingdings" pitchFamily="2" charset="2"/>
              <a:buChar char="ü"/>
            </a:pPr>
            <a:r>
              <a:rPr lang="en-US" dirty="0" smtClean="0"/>
              <a:t>simple or single-element loupes, </a:t>
            </a:r>
          </a:p>
          <a:p>
            <a:pPr lvl="1" algn="just">
              <a:lnSpc>
                <a:spcPct val="150000"/>
              </a:lnSpc>
              <a:buFont typeface="Wingdings" pitchFamily="2" charset="2"/>
              <a:buChar char="ü"/>
            </a:pPr>
            <a:r>
              <a:rPr lang="en-US" dirty="0" smtClean="0"/>
              <a:t>compound loupes, and </a:t>
            </a:r>
          </a:p>
          <a:p>
            <a:pPr lvl="1" algn="just">
              <a:lnSpc>
                <a:spcPct val="150000"/>
              </a:lnSpc>
              <a:buFont typeface="Wingdings" pitchFamily="2" charset="2"/>
              <a:buChar char="ü"/>
            </a:pPr>
            <a:r>
              <a:rPr lang="en-US" dirty="0" smtClean="0"/>
              <a:t>prism telescopic loupes.</a:t>
            </a:r>
          </a:p>
          <a:p>
            <a:pPr algn="just">
              <a:lnSpc>
                <a:spcPct val="150000"/>
              </a:lnSpc>
            </a:pP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sz="quarter" idx="1"/>
          </p:nvPr>
        </p:nvPicPr>
        <p:blipFill>
          <a:blip r:embed="rId2"/>
          <a:srcRect/>
          <a:stretch>
            <a:fillRect/>
          </a:stretch>
        </p:blipFill>
        <p:spPr bwMode="auto">
          <a:xfrm>
            <a:off x="228600" y="457200"/>
            <a:ext cx="3429000" cy="1828800"/>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1905000" y="2514600"/>
            <a:ext cx="3800475" cy="1905000"/>
          </a:xfrm>
          <a:prstGeom prst="rect">
            <a:avLst/>
          </a:prstGeom>
          <a:noFill/>
          <a:ln w="9525">
            <a:noFill/>
            <a:miter lim="800000"/>
            <a:headEnd/>
            <a:tailEnd/>
          </a:ln>
          <a:effectLst/>
        </p:spPr>
      </p:pic>
      <p:pic>
        <p:nvPicPr>
          <p:cNvPr id="7172" name="Picture 4"/>
          <p:cNvPicPr>
            <a:picLocks noChangeAspect="1" noChangeArrowheads="1"/>
          </p:cNvPicPr>
          <p:nvPr/>
        </p:nvPicPr>
        <p:blipFill>
          <a:blip r:embed="rId4"/>
          <a:srcRect/>
          <a:stretch>
            <a:fillRect/>
          </a:stretch>
        </p:blipFill>
        <p:spPr bwMode="auto">
          <a:xfrm>
            <a:off x="5410200" y="4419600"/>
            <a:ext cx="3495675" cy="1990725"/>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Operating microscope </a:t>
            </a:r>
            <a:endParaRPr lang="en-US" dirty="0"/>
          </a:p>
        </p:txBody>
      </p:sp>
      <p:pic>
        <p:nvPicPr>
          <p:cNvPr id="8194" name="Picture 2"/>
          <p:cNvPicPr>
            <a:picLocks noGrp="1" noChangeAspect="1" noChangeArrowheads="1"/>
          </p:cNvPicPr>
          <p:nvPr>
            <p:ph sz="quarter" idx="1"/>
          </p:nvPr>
        </p:nvPicPr>
        <p:blipFill>
          <a:blip r:embed="rId2"/>
          <a:srcRect/>
          <a:stretch>
            <a:fillRect/>
          </a:stretch>
        </p:blipFill>
        <p:spPr bwMode="auto">
          <a:xfrm>
            <a:off x="1600200" y="1828800"/>
            <a:ext cx="5486400" cy="4454525"/>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sz="quarter" idx="1"/>
          </p:nvPr>
        </p:nvPicPr>
        <p:blipFill>
          <a:blip r:embed="rId2"/>
          <a:srcRect/>
          <a:stretch>
            <a:fillRect/>
          </a:stretch>
        </p:blipFill>
        <p:spPr bwMode="auto">
          <a:xfrm>
            <a:off x="381000" y="228600"/>
            <a:ext cx="8432494" cy="60960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US" dirty="0"/>
          </a:p>
        </p:txBody>
      </p:sp>
      <p:sp>
        <p:nvSpPr>
          <p:cNvPr id="3" name="Content Placeholder 2"/>
          <p:cNvSpPr>
            <a:spLocks noGrp="1"/>
          </p:cNvSpPr>
          <p:nvPr>
            <p:ph sz="quarter" idx="1"/>
          </p:nvPr>
        </p:nvSpPr>
        <p:spPr/>
        <p:txBody>
          <a:bodyPr>
            <a:normAutofit lnSpcReduction="10000"/>
          </a:bodyPr>
          <a:lstStyle/>
          <a:p>
            <a:pPr algn="just">
              <a:lnSpc>
                <a:spcPct val="150000"/>
              </a:lnSpc>
              <a:buFont typeface="Wingdings" pitchFamily="2" charset="2"/>
              <a:buChar char="§"/>
            </a:pPr>
            <a:r>
              <a:rPr lang="en-US" sz="2400" dirty="0" smtClean="0"/>
              <a:t>Microsurgery refers to a surgical procedure performed under a microscope. </a:t>
            </a:r>
          </a:p>
          <a:p>
            <a:pPr algn="just">
              <a:lnSpc>
                <a:spcPct val="150000"/>
              </a:lnSpc>
              <a:buFont typeface="Wingdings" pitchFamily="2" charset="2"/>
              <a:buChar char="§"/>
            </a:pPr>
            <a:r>
              <a:rPr lang="en-US" sz="2400" dirty="0" smtClean="0"/>
              <a:t>It is a practice that embraces three distinct values.</a:t>
            </a:r>
          </a:p>
          <a:p>
            <a:pPr algn="just">
              <a:lnSpc>
                <a:spcPct val="150000"/>
              </a:lnSpc>
              <a:buFont typeface="Wingdings" pitchFamily="2" charset="2"/>
              <a:buChar char="§"/>
            </a:pPr>
            <a:r>
              <a:rPr lang="en-US" sz="2400" dirty="0" smtClean="0">
                <a:solidFill>
                  <a:schemeClr val="accent2">
                    <a:lumMod val="75000"/>
                  </a:schemeClr>
                </a:solidFill>
              </a:rPr>
              <a:t>First</a:t>
            </a:r>
            <a:r>
              <a:rPr lang="en-US" sz="2400" dirty="0" smtClean="0"/>
              <a:t> is enhancement of motor skills to improve surgical ability. This is evident in the smooth hand movements accomplished with increased precision and reduced tremor. </a:t>
            </a:r>
          </a:p>
          <a:p>
            <a:pPr algn="just">
              <a:lnSpc>
                <a:spcPct val="150000"/>
              </a:lnSpc>
              <a:buFont typeface="Wingdings" pitchFamily="2" charset="2"/>
              <a:buChar char="§"/>
            </a:pPr>
            <a:r>
              <a:rPr lang="en-US" sz="2400" dirty="0" smtClean="0">
                <a:solidFill>
                  <a:schemeClr val="accent2">
                    <a:lumMod val="75000"/>
                  </a:schemeClr>
                </a:solidFill>
              </a:rPr>
              <a:t>Second</a:t>
            </a:r>
            <a:r>
              <a:rPr lang="en-US" sz="2400" dirty="0" smtClean="0"/>
              <a:t> is the decreased tissue trauma at the surgical site, which is apparent in the use of small instruments and a reduced surgical field.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LOUPES VERSUS OPERATING MICROSCOPE:</a:t>
            </a:r>
            <a:endParaRPr lang="en-US" dirty="0"/>
          </a:p>
        </p:txBody>
      </p:sp>
      <p:sp>
        <p:nvSpPr>
          <p:cNvPr id="3" name="Content Placeholder 2"/>
          <p:cNvSpPr>
            <a:spLocks noGrp="1"/>
          </p:cNvSpPr>
          <p:nvPr>
            <p:ph sz="quarter" idx="1"/>
          </p:nvPr>
        </p:nvSpPr>
        <p:spPr/>
        <p:txBody>
          <a:bodyPr>
            <a:normAutofit lnSpcReduction="10000"/>
          </a:bodyPr>
          <a:lstStyle/>
          <a:p>
            <a:pPr algn="just">
              <a:lnSpc>
                <a:spcPct val="150000"/>
              </a:lnSpc>
            </a:pPr>
            <a:r>
              <a:rPr lang="en-IN" dirty="0" smtClean="0"/>
              <a:t>There are few advantages and disadvantages to each system.</a:t>
            </a:r>
          </a:p>
          <a:p>
            <a:pPr algn="just">
              <a:lnSpc>
                <a:spcPct val="150000"/>
              </a:lnSpc>
            </a:pPr>
            <a:r>
              <a:rPr lang="en-IN" dirty="0" smtClean="0"/>
              <a:t>Loupes are less expensive and initially easier to use.</a:t>
            </a:r>
          </a:p>
          <a:p>
            <a:pPr algn="just">
              <a:lnSpc>
                <a:spcPct val="150000"/>
              </a:lnSpc>
            </a:pPr>
            <a:r>
              <a:rPr lang="en-IN" dirty="0" smtClean="0"/>
              <a:t>They are also less cumbersome in the operating field and less likely to breech a clean operating field.</a:t>
            </a:r>
          </a:p>
          <a:p>
            <a:pPr algn="just">
              <a:lnSpc>
                <a:spcPct val="150000"/>
              </a:lnSpc>
            </a:pPr>
            <a:r>
              <a:rPr lang="en-IN" dirty="0" smtClean="0"/>
              <a:t>Both loupes and microscope improve visual acuity and ergonomic comfort  and efficiency by increasing the working distance.</a:t>
            </a:r>
          </a:p>
          <a:p>
            <a:pPr algn="just">
              <a:lnSpc>
                <a:spcPct val="150000"/>
              </a:lnSpc>
            </a:pPr>
            <a:endParaRPr lang="en-IN" dirty="0"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20000"/>
          </a:bodyPr>
          <a:lstStyle/>
          <a:p>
            <a:pPr algn="just">
              <a:lnSpc>
                <a:spcPct val="160000"/>
              </a:lnSpc>
            </a:pPr>
            <a:r>
              <a:rPr lang="en-IN" dirty="0" smtClean="0"/>
              <a:t>When dentists assume a working distance of 13 inches or less to the patient without magnification or with ill-fitted loupes, a multitude of eye, neck, shoulder, and back problems become increasingly evident with age.</a:t>
            </a:r>
          </a:p>
          <a:p>
            <a:pPr algn="just">
              <a:lnSpc>
                <a:spcPct val="160000"/>
              </a:lnSpc>
            </a:pPr>
            <a:r>
              <a:rPr lang="en-IN" dirty="0" smtClean="0"/>
              <a:t>Such problems may be reduced or eliminated by using magnification.</a:t>
            </a:r>
          </a:p>
          <a:p>
            <a:pPr algn="just">
              <a:lnSpc>
                <a:spcPct val="160000"/>
              </a:lnSpc>
            </a:pPr>
            <a:r>
              <a:rPr lang="en-IN" dirty="0" smtClean="0"/>
              <a:t>A 6 to 8 inch increase in normal working  distance has been shown to vastly improve postural ergonomics and reduce eyestrain in industrial workers.</a:t>
            </a:r>
          </a:p>
          <a:p>
            <a:pPr algn="just">
              <a:lnSpc>
                <a:spcPct val="160000"/>
              </a:lnSpc>
            </a:pP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85000" lnSpcReduction="10000"/>
          </a:bodyPr>
          <a:lstStyle/>
          <a:p>
            <a:pPr algn="just">
              <a:lnSpc>
                <a:spcPct val="160000"/>
              </a:lnSpc>
            </a:pPr>
            <a:r>
              <a:rPr lang="en-IN" dirty="0" smtClean="0"/>
              <a:t>The advantages of the operating microscope include its versatility due to an extended range of variable magnification from 2.5x to 20x and to excellent coaxial </a:t>
            </a:r>
            <a:r>
              <a:rPr lang="en-IN" dirty="0" err="1" smtClean="0"/>
              <a:t>fiber</a:t>
            </a:r>
            <a:r>
              <a:rPr lang="en-IN" dirty="0" smtClean="0"/>
              <a:t>-optic,  shadow-free illumination. </a:t>
            </a:r>
          </a:p>
          <a:p>
            <a:pPr algn="just">
              <a:lnSpc>
                <a:spcPct val="160000"/>
              </a:lnSpc>
            </a:pPr>
            <a:r>
              <a:rPr lang="en-IN" dirty="0" smtClean="0"/>
              <a:t>An additional advantage is the availability of numerous accessories for digital still and video image case documentation.</a:t>
            </a:r>
          </a:p>
          <a:p>
            <a:pPr algn="just">
              <a:lnSpc>
                <a:spcPct val="160000"/>
              </a:lnSpc>
            </a:pPr>
            <a:r>
              <a:rPr lang="en-IN" dirty="0" smtClean="0"/>
              <a:t>The greatest advantage, however, is increased operator eye comfort due to the parallel viewing optics provided by Galilean system.  </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gn="just">
              <a:lnSpc>
                <a:spcPct val="150000"/>
              </a:lnSpc>
            </a:pPr>
            <a:r>
              <a:rPr lang="en-IN" dirty="0" smtClean="0"/>
              <a:t>The limitations of loupes include fixed magnification or a lack of magnification variability and the potential need for additional light for magnification levels of 4.0x or greater.</a:t>
            </a:r>
          </a:p>
          <a:p>
            <a:pPr algn="just">
              <a:lnSpc>
                <a:spcPct val="150000"/>
              </a:lnSpc>
            </a:pPr>
            <a:r>
              <a:rPr lang="en-IN" dirty="0" smtClean="0"/>
              <a:t>Loupes with larger field of view have brighter illumination &amp; the brighter images than those with narrow field of view.</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gn="just">
              <a:lnSpc>
                <a:spcPct val="150000"/>
              </a:lnSpc>
            </a:pPr>
            <a:r>
              <a:rPr lang="en-IN" dirty="0" smtClean="0"/>
              <a:t>After using magnification loupes and the surgical microscopes for over a decade and half, the authors find that the use of the microscope offers many advantages over loupes.</a:t>
            </a:r>
            <a:endParaRPr lang="en-US" dirty="0" smtClean="0"/>
          </a:p>
          <a:p>
            <a:pPr algn="just">
              <a:lnSpc>
                <a:spcPct val="150000"/>
              </a:lnSpc>
            </a:pP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77500" lnSpcReduction="20000"/>
          </a:bodyPr>
          <a:lstStyle/>
          <a:p>
            <a:pPr algn="just">
              <a:lnSpc>
                <a:spcPct val="160000"/>
              </a:lnSpc>
            </a:pPr>
            <a:r>
              <a:rPr lang="en-IN" dirty="0" smtClean="0"/>
              <a:t>Although magnification makes microsurgery possible,  there are also drawbacks, including: </a:t>
            </a:r>
          </a:p>
          <a:p>
            <a:pPr marL="788670" lvl="1" indent="-514350" algn="just">
              <a:lnSpc>
                <a:spcPct val="160000"/>
              </a:lnSpc>
              <a:buFont typeface="+mj-lt"/>
              <a:buAutoNum type="arabicPeriod"/>
            </a:pPr>
            <a:r>
              <a:rPr lang="en-IN" dirty="0" smtClean="0"/>
              <a:t> A restricted area of vision and loss of depth of field as magnification increases,</a:t>
            </a:r>
          </a:p>
          <a:p>
            <a:pPr marL="788670" lvl="1" indent="-514350" algn="just">
              <a:lnSpc>
                <a:spcPct val="160000"/>
              </a:lnSpc>
              <a:buFont typeface="+mj-lt"/>
              <a:buAutoNum type="arabicPeriod"/>
            </a:pPr>
            <a:r>
              <a:rPr lang="en-IN" dirty="0" smtClean="0"/>
              <a:t>Loss of visual reference points,</a:t>
            </a:r>
          </a:p>
          <a:p>
            <a:pPr marL="788670" lvl="1" indent="-514350" algn="just">
              <a:lnSpc>
                <a:spcPct val="160000"/>
              </a:lnSpc>
              <a:buFont typeface="+mj-lt"/>
              <a:buAutoNum type="arabicPeriod"/>
            </a:pPr>
            <a:r>
              <a:rPr lang="en-IN" dirty="0" smtClean="0"/>
              <a:t>Extra time needed to develop an experienced team approach for planning &amp; practice to avoid errors in positioning instruments &amp; placement of sutures.</a:t>
            </a:r>
          </a:p>
          <a:p>
            <a:pPr marL="788670" lvl="1" indent="-514350" algn="just">
              <a:lnSpc>
                <a:spcPct val="160000"/>
              </a:lnSpc>
              <a:buFont typeface="+mj-lt"/>
              <a:buAutoNum type="arabicPeriod"/>
            </a:pPr>
            <a:r>
              <a:rPr lang="en-IN" dirty="0" smtClean="0"/>
              <a:t>Accentuated physiologic tremors that must be controlled for fine movements,</a:t>
            </a:r>
          </a:p>
          <a:p>
            <a:pPr marL="788670" lvl="1" indent="-514350" algn="just">
              <a:lnSpc>
                <a:spcPct val="160000"/>
              </a:lnSpc>
              <a:buFont typeface="+mj-lt"/>
              <a:buAutoNum type="arabicPeriod"/>
            </a:pPr>
            <a:r>
              <a:rPr lang="en-IN" dirty="0" smtClean="0"/>
              <a:t>A steep learning curve.  Different magnifications are appropriate for various stages of a procedure.</a:t>
            </a:r>
          </a:p>
          <a:p>
            <a:pPr algn="just">
              <a:lnSpc>
                <a:spcPct val="160000"/>
              </a:lnSpc>
              <a:buNone/>
            </a:pPr>
            <a:r>
              <a:rPr lang="en-IN" dirty="0" smtClean="0"/>
              <a:t> </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ILLUMINATION</a:t>
            </a:r>
            <a:endParaRPr lang="en-US" dirty="0"/>
          </a:p>
        </p:txBody>
      </p:sp>
      <p:sp>
        <p:nvSpPr>
          <p:cNvPr id="3" name="Content Placeholder 2"/>
          <p:cNvSpPr>
            <a:spLocks noGrp="1"/>
          </p:cNvSpPr>
          <p:nvPr>
            <p:ph sz="quarter" idx="1"/>
          </p:nvPr>
        </p:nvSpPr>
        <p:spPr/>
        <p:txBody>
          <a:bodyPr>
            <a:normAutofit fontScale="92500" lnSpcReduction="20000"/>
          </a:bodyPr>
          <a:lstStyle/>
          <a:p>
            <a:pPr algn="just">
              <a:lnSpc>
                <a:spcPct val="150000"/>
              </a:lnSpc>
            </a:pPr>
            <a:r>
              <a:rPr lang="en-US" dirty="0" smtClean="0"/>
              <a:t>Most of the manufacturers offer collateral lighting systems which are helpful, particularly for higher magnification in the range of 4X and more. </a:t>
            </a:r>
          </a:p>
          <a:p>
            <a:pPr algn="just">
              <a:lnSpc>
                <a:spcPct val="150000"/>
              </a:lnSpc>
            </a:pPr>
            <a:r>
              <a:rPr lang="en-US" dirty="0" smtClean="0"/>
              <a:t>Considerations to be made in the selection of an accessory lighting source. </a:t>
            </a:r>
          </a:p>
          <a:p>
            <a:pPr algn="just">
              <a:lnSpc>
                <a:spcPct val="150000"/>
              </a:lnSpc>
            </a:pPr>
            <a:r>
              <a:rPr lang="en-US" dirty="0" smtClean="0"/>
              <a:t>1. Total weight, quality, and brightness of the light. </a:t>
            </a:r>
          </a:p>
          <a:p>
            <a:pPr algn="just">
              <a:lnSpc>
                <a:spcPct val="150000"/>
              </a:lnSpc>
            </a:pPr>
            <a:r>
              <a:rPr lang="en-US" dirty="0" smtClean="0"/>
              <a:t>2. Ease of focusing and directing the light within the field of view. </a:t>
            </a:r>
          </a:p>
          <a:p>
            <a:pPr algn="just">
              <a:lnSpc>
                <a:spcPct val="150000"/>
              </a:lnSpc>
            </a:pPr>
            <a:r>
              <a:rPr lang="en-US" dirty="0" smtClean="0"/>
              <a:t>3. Ease of transport between surgeries. </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MICROSURGICAL INSTRUMENTS</a:t>
            </a:r>
            <a:endParaRPr lang="en-US" dirty="0"/>
          </a:p>
        </p:txBody>
      </p:sp>
      <p:sp>
        <p:nvSpPr>
          <p:cNvPr id="3" name="Content Placeholder 2"/>
          <p:cNvSpPr>
            <a:spLocks noGrp="1"/>
          </p:cNvSpPr>
          <p:nvPr>
            <p:ph sz="quarter" idx="1"/>
          </p:nvPr>
        </p:nvSpPr>
        <p:spPr/>
        <p:txBody>
          <a:bodyPr/>
          <a:lstStyle/>
          <a:p>
            <a:pPr algn="just">
              <a:lnSpc>
                <a:spcPct val="150000"/>
              </a:lnSpc>
            </a:pPr>
            <a:r>
              <a:rPr lang="en-US" dirty="0" smtClean="0"/>
              <a:t>Using conventional instruments in microsurgery is not really an option as their size implies a larger surgical access, which goes against the whole concept of microsurgery. </a:t>
            </a:r>
          </a:p>
          <a:p>
            <a:pPr algn="just">
              <a:lnSpc>
                <a:spcPct val="150000"/>
              </a:lnSpc>
            </a:pPr>
            <a:r>
              <a:rPr lang="en-US" dirty="0" smtClean="0"/>
              <a:t>So microsurgical instruments are the third element of microsurgical triad. </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sz="quarter" idx="1"/>
          </p:nvPr>
        </p:nvPicPr>
        <p:blipFill>
          <a:blip r:embed="rId2"/>
          <a:srcRect/>
          <a:stretch>
            <a:fillRect/>
          </a:stretch>
        </p:blipFill>
        <p:spPr bwMode="auto">
          <a:xfrm>
            <a:off x="990600" y="1524000"/>
            <a:ext cx="7391400" cy="3886200"/>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Rationale in favour of microsurgical instruments:</a:t>
            </a:r>
            <a:endParaRPr lang="en-US" dirty="0"/>
          </a:p>
        </p:txBody>
      </p:sp>
      <p:sp>
        <p:nvSpPr>
          <p:cNvPr id="3" name="Content Placeholder 2"/>
          <p:cNvSpPr>
            <a:spLocks noGrp="1"/>
          </p:cNvSpPr>
          <p:nvPr>
            <p:ph sz="quarter" idx="1"/>
          </p:nvPr>
        </p:nvSpPr>
        <p:spPr/>
        <p:txBody>
          <a:bodyPr>
            <a:normAutofit lnSpcReduction="10000"/>
          </a:bodyPr>
          <a:lstStyle/>
          <a:p>
            <a:pPr algn="just">
              <a:lnSpc>
                <a:spcPct val="150000"/>
              </a:lnSpc>
            </a:pPr>
            <a:r>
              <a:rPr lang="en-US" dirty="0" smtClean="0"/>
              <a:t>As the inflammation, edema, post- operative pain, and the healing time are increased with larger spread of the soft and hard tissues included in the manipulation ,limiting the extent of the surgical site reduces morbidity. </a:t>
            </a:r>
          </a:p>
          <a:p>
            <a:pPr algn="just">
              <a:lnSpc>
                <a:spcPct val="150000"/>
              </a:lnSpc>
            </a:pPr>
            <a:r>
              <a:rPr lang="en-US" dirty="0" smtClean="0"/>
              <a:t>Tissues suffer more from crushing than incisions or puncture. </a:t>
            </a:r>
          </a:p>
          <a:p>
            <a:pPr algn="just">
              <a:lnSpc>
                <a:spcPct val="150000"/>
              </a:lnSpc>
            </a:pPr>
            <a:r>
              <a:rPr lang="en-US" dirty="0" smtClean="0"/>
              <a:t>The edginess of ophthalmic surgical blades is obtained by electrolytic process and not machined.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gn="just">
              <a:lnSpc>
                <a:spcPct val="150000"/>
              </a:lnSpc>
              <a:buFont typeface="Wingdings" pitchFamily="2" charset="2"/>
              <a:buChar char="§"/>
            </a:pPr>
            <a:r>
              <a:rPr lang="en-US" sz="2800" dirty="0" smtClean="0">
                <a:solidFill>
                  <a:schemeClr val="accent2">
                    <a:lumMod val="75000"/>
                  </a:schemeClr>
                </a:solidFill>
              </a:rPr>
              <a:t>Third</a:t>
            </a:r>
            <a:r>
              <a:rPr lang="en-US" sz="2800" dirty="0" smtClean="0"/>
              <a:t> is the application of microsurgical principles to achieve passive and primary wound closure. The aim is the elimination of gaps and dead spaces at the wound edge to circumvent new tissue formation needed to fill surgical voids. </a:t>
            </a:r>
          </a:p>
          <a:p>
            <a:pPr algn="just">
              <a:lnSpc>
                <a:spcPct val="150000"/>
              </a:lnSpc>
              <a:buFont typeface="Wingdings" pitchFamily="2" charset="2"/>
              <a:buChar char="§"/>
            </a:pPr>
            <a:r>
              <a:rPr lang="en-US" sz="2800" dirty="0" smtClean="0"/>
              <a:t>A painful and inflammatory phase of wound healing can then be avoided.</a:t>
            </a:r>
          </a:p>
          <a:p>
            <a:pPr algn="just">
              <a:lnSpc>
                <a:spcPct val="150000"/>
              </a:lnSpc>
              <a:buNone/>
            </a:pP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just">
              <a:lnSpc>
                <a:spcPct val="150000"/>
              </a:lnSpc>
            </a:pPr>
            <a:r>
              <a:rPr lang="en-US" dirty="0" smtClean="0"/>
              <a:t>So, the blade edges are sharper, and the surface texture of the blade is smoother, resulting in a perfect incision leading to least possible trauma. </a:t>
            </a:r>
          </a:p>
          <a:p>
            <a:pPr algn="just">
              <a:lnSpc>
                <a:spcPct val="150000"/>
              </a:lnSpc>
            </a:pPr>
            <a:r>
              <a:rPr lang="en-US" dirty="0" smtClean="0"/>
              <a:t>Blunt instruments crush the fragile tissues, potentially inducing necrosis, while the forceps with microscopic teeth allows the operator to delicately reposition the soft tissues.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gn="just">
              <a:lnSpc>
                <a:spcPct val="150000"/>
              </a:lnSpc>
            </a:pPr>
            <a:r>
              <a:rPr lang="en-US" dirty="0" smtClean="0"/>
              <a:t>Risk of necrotic zones and its related aesthetics and functional consequences are more if the blood supply to the tissues handled is compromised. </a:t>
            </a:r>
          </a:p>
          <a:p>
            <a:pPr algn="just">
              <a:lnSpc>
                <a:spcPct val="150000"/>
              </a:lnSpc>
            </a:pPr>
            <a:r>
              <a:rPr lang="en-US" dirty="0" smtClean="0"/>
              <a:t>Certain incisions are altogether avoided, using a microscope contributing to a better blood perfusion of the tissues.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SUTURES</a:t>
            </a:r>
            <a:endParaRPr lang="en-US" dirty="0"/>
          </a:p>
        </p:txBody>
      </p:sp>
      <p:sp>
        <p:nvSpPr>
          <p:cNvPr id="3" name="Content Placeholder 2"/>
          <p:cNvSpPr>
            <a:spLocks noGrp="1"/>
          </p:cNvSpPr>
          <p:nvPr>
            <p:ph sz="quarter" idx="1"/>
          </p:nvPr>
        </p:nvSpPr>
        <p:spPr/>
        <p:txBody>
          <a:bodyPr>
            <a:normAutofit fontScale="92500" lnSpcReduction="10000"/>
          </a:bodyPr>
          <a:lstStyle/>
          <a:p>
            <a:pPr algn="just">
              <a:lnSpc>
                <a:spcPct val="150000"/>
              </a:lnSpc>
            </a:pPr>
            <a:r>
              <a:rPr lang="en-IN" dirty="0" smtClean="0"/>
              <a:t>One of the three basic premises of microsurgery is attention to passive wound closure.</a:t>
            </a:r>
          </a:p>
          <a:p>
            <a:pPr algn="just">
              <a:lnSpc>
                <a:spcPct val="150000"/>
              </a:lnSpc>
            </a:pPr>
            <a:r>
              <a:rPr lang="en-IN" dirty="0" smtClean="0"/>
              <a:t>The incisions should be almost invisible &amp; closed with precisely placed, small sutures with minimal tissue damage and no bleeding.</a:t>
            </a:r>
          </a:p>
          <a:p>
            <a:pPr algn="just">
              <a:lnSpc>
                <a:spcPct val="150000"/>
              </a:lnSpc>
            </a:pPr>
            <a:r>
              <a:rPr lang="en-IN" dirty="0" smtClean="0"/>
              <a:t>The criteria necessary for successful use of suture materials are dependent on the surgical procedure to be performed  &amp; the factors necessary to successfully close the wound in a manner that promotes optimum healing.</a:t>
            </a:r>
          </a:p>
          <a:p>
            <a:pPr algn="just">
              <a:lnSpc>
                <a:spcPct val="150000"/>
              </a:lnSpc>
              <a:buNone/>
            </a:pP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gn="just">
              <a:lnSpc>
                <a:spcPct val="150000"/>
              </a:lnSpc>
            </a:pPr>
            <a:r>
              <a:rPr lang="en-IN" dirty="0" smtClean="0"/>
              <a:t>The smaller the suture material &amp; needle used to pass through the tissue, the less trauma will result.</a:t>
            </a:r>
          </a:p>
          <a:p>
            <a:pPr algn="just">
              <a:lnSpc>
                <a:spcPct val="150000"/>
              </a:lnSpc>
            </a:pPr>
            <a:r>
              <a:rPr lang="en-IN" dirty="0" smtClean="0"/>
              <a:t>Most periodontal microsurgical suturing is done with sutures ranging in size from 6-0 to 9-0.</a:t>
            </a:r>
          </a:p>
          <a:p>
            <a:pPr algn="just">
              <a:lnSpc>
                <a:spcPct val="150000"/>
              </a:lnSpc>
            </a:pP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42" name="Picture 2"/>
          <p:cNvPicPr>
            <a:picLocks noGrp="1" noChangeAspect="1" noChangeArrowheads="1"/>
          </p:cNvPicPr>
          <p:nvPr>
            <p:ph sz="quarter" idx="1"/>
          </p:nvPr>
        </p:nvPicPr>
        <p:blipFill>
          <a:blip r:embed="rId2"/>
          <a:srcRect/>
          <a:stretch>
            <a:fillRect/>
          </a:stretch>
        </p:blipFill>
        <p:spPr bwMode="auto">
          <a:xfrm>
            <a:off x="1905000" y="1676400"/>
            <a:ext cx="5072062" cy="3657600"/>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SUTURE NEEDLE </a:t>
            </a:r>
            <a:endParaRPr lang="en-US" dirty="0"/>
          </a:p>
        </p:txBody>
      </p:sp>
      <p:sp>
        <p:nvSpPr>
          <p:cNvPr id="3" name="Content Placeholder 2"/>
          <p:cNvSpPr>
            <a:spLocks noGrp="1"/>
          </p:cNvSpPr>
          <p:nvPr>
            <p:ph sz="quarter" idx="1"/>
          </p:nvPr>
        </p:nvSpPr>
        <p:spPr/>
        <p:txBody>
          <a:bodyPr/>
          <a:lstStyle/>
          <a:p>
            <a:pPr algn="just">
              <a:lnSpc>
                <a:spcPct val="150000"/>
              </a:lnSpc>
            </a:pPr>
            <a:r>
              <a:rPr lang="en-IN" dirty="0" smtClean="0"/>
              <a:t>Microsurgery uses needles of fine gauge material that are very small.</a:t>
            </a:r>
          </a:p>
          <a:p>
            <a:pPr algn="just">
              <a:lnSpc>
                <a:spcPct val="150000"/>
              </a:lnSpc>
            </a:pPr>
            <a:r>
              <a:rPr lang="en-IN" dirty="0" smtClean="0"/>
              <a:t>They are designed for maximum needle holder stability.</a:t>
            </a:r>
          </a:p>
          <a:p>
            <a:pPr algn="just">
              <a:lnSpc>
                <a:spcPct val="150000"/>
              </a:lnSpc>
            </a:pPr>
            <a:r>
              <a:rPr lang="en-IN" dirty="0" smtClean="0"/>
              <a:t>Needle holder performance has a significant impact on the entire suturing procedure.</a:t>
            </a:r>
          </a:p>
          <a:p>
            <a:pPr algn="just">
              <a:lnSpc>
                <a:spcPct val="150000"/>
              </a:lnSpc>
            </a:pPr>
            <a:r>
              <a:rPr lang="en-IN" dirty="0" smtClean="0"/>
              <a:t>The needle holder must be appropriately sized for the needle and suture selected.</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SUTURE GEOMETRY:</a:t>
            </a:r>
            <a:endParaRPr lang="en-US" dirty="0"/>
          </a:p>
        </p:txBody>
      </p:sp>
      <p:sp>
        <p:nvSpPr>
          <p:cNvPr id="3" name="Content Placeholder 2"/>
          <p:cNvSpPr>
            <a:spLocks noGrp="1"/>
          </p:cNvSpPr>
          <p:nvPr>
            <p:ph sz="quarter" idx="1"/>
          </p:nvPr>
        </p:nvSpPr>
        <p:spPr/>
        <p:txBody>
          <a:bodyPr/>
          <a:lstStyle/>
          <a:p>
            <a:pPr algn="just">
              <a:lnSpc>
                <a:spcPct val="150000"/>
              </a:lnSpc>
            </a:pPr>
            <a:r>
              <a:rPr lang="en-IN" dirty="0" smtClean="0"/>
              <a:t>The geometry of microsurgical suturing  consists of the following:</a:t>
            </a:r>
          </a:p>
          <a:p>
            <a:pPr marL="788670" lvl="1" indent="-514350" algn="just">
              <a:lnSpc>
                <a:spcPct val="150000"/>
              </a:lnSpc>
              <a:buFont typeface="+mj-lt"/>
              <a:buAutoNum type="arabicPeriod"/>
            </a:pPr>
            <a:r>
              <a:rPr lang="en-IN" dirty="0" smtClean="0"/>
              <a:t>Needle angle of entry and exit of slightly less than 90 degrees.</a:t>
            </a:r>
          </a:p>
          <a:p>
            <a:pPr marL="788670" lvl="1" indent="-514350" algn="just">
              <a:lnSpc>
                <a:spcPct val="150000"/>
              </a:lnSpc>
              <a:buFont typeface="+mj-lt"/>
              <a:buAutoNum type="arabicPeriod"/>
            </a:pPr>
            <a:r>
              <a:rPr lang="en-IN" dirty="0" smtClean="0"/>
              <a:t>Suture bite size of approximately 1.5 times the tissue thickness.</a:t>
            </a:r>
          </a:p>
          <a:p>
            <a:pPr marL="788670" lvl="1" indent="-514350" algn="just">
              <a:lnSpc>
                <a:spcPct val="150000"/>
              </a:lnSpc>
              <a:buFont typeface="+mj-lt"/>
              <a:buAutoNum type="arabicPeriod"/>
            </a:pPr>
            <a:r>
              <a:rPr lang="en-IN" dirty="0" smtClean="0"/>
              <a:t>Equal bite sizes (symmetry) on both sides of the wound.</a:t>
            </a:r>
          </a:p>
          <a:p>
            <a:pPr marL="788670" lvl="1" indent="-514350" algn="just">
              <a:lnSpc>
                <a:spcPct val="150000"/>
              </a:lnSpc>
              <a:buFont typeface="+mj-lt"/>
              <a:buAutoNum type="arabicPeriod"/>
            </a:pPr>
            <a:r>
              <a:rPr lang="en-IN" dirty="0" smtClean="0"/>
              <a:t>Needle passage perpendicular to the wound.</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sz="quarter" idx="1"/>
          </p:nvPr>
        </p:nvPicPr>
        <p:blipFill>
          <a:blip r:embed="rId2"/>
          <a:srcRect/>
          <a:stretch>
            <a:fillRect/>
          </a:stretch>
        </p:blipFill>
        <p:spPr bwMode="auto">
          <a:xfrm>
            <a:off x="5257800" y="762000"/>
            <a:ext cx="3219450" cy="2390775"/>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3124200" y="3886200"/>
            <a:ext cx="3200400" cy="2419350"/>
          </a:xfrm>
          <a:prstGeom prst="rect">
            <a:avLst/>
          </a:prstGeom>
          <a:noFill/>
          <a:ln w="9525">
            <a:noFill/>
            <a:miter lim="800000"/>
            <a:headEnd/>
            <a:tailEnd/>
          </a:ln>
          <a:effectLst/>
        </p:spPr>
      </p:pic>
      <p:pic>
        <p:nvPicPr>
          <p:cNvPr id="5124" name="Picture 4"/>
          <p:cNvPicPr>
            <a:picLocks noChangeAspect="1" noChangeArrowheads="1"/>
          </p:cNvPicPr>
          <p:nvPr/>
        </p:nvPicPr>
        <p:blipFill>
          <a:blip r:embed="rId4"/>
          <a:srcRect/>
          <a:stretch>
            <a:fillRect/>
          </a:stretch>
        </p:blipFill>
        <p:spPr bwMode="auto">
          <a:xfrm>
            <a:off x="533400" y="685800"/>
            <a:ext cx="3181350" cy="2371725"/>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Grp="1" noChangeAspect="1" noChangeArrowheads="1"/>
          </p:cNvPicPr>
          <p:nvPr>
            <p:ph sz="quarter" idx="1"/>
          </p:nvPr>
        </p:nvPicPr>
        <p:blipFill>
          <a:blip r:embed="rId2"/>
          <a:srcRect/>
          <a:stretch>
            <a:fillRect/>
          </a:stretch>
        </p:blipFill>
        <p:spPr bwMode="auto">
          <a:xfrm>
            <a:off x="1219200" y="1676400"/>
            <a:ext cx="7315200" cy="3810000"/>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KNOT TYING:</a:t>
            </a:r>
            <a:endParaRPr lang="en-US" dirty="0"/>
          </a:p>
        </p:txBody>
      </p:sp>
      <p:sp>
        <p:nvSpPr>
          <p:cNvPr id="3" name="Content Placeholder 2"/>
          <p:cNvSpPr>
            <a:spLocks noGrp="1"/>
          </p:cNvSpPr>
          <p:nvPr>
            <p:ph sz="quarter" idx="1"/>
          </p:nvPr>
        </p:nvSpPr>
        <p:spPr/>
        <p:txBody>
          <a:bodyPr>
            <a:normAutofit lnSpcReduction="10000"/>
          </a:bodyPr>
          <a:lstStyle/>
          <a:p>
            <a:pPr algn="just">
              <a:lnSpc>
                <a:spcPct val="150000"/>
              </a:lnSpc>
            </a:pPr>
            <a:r>
              <a:rPr lang="en-IN" dirty="0" smtClean="0"/>
              <a:t>Suturing is critical factor in periodontal treatment success.</a:t>
            </a:r>
          </a:p>
          <a:p>
            <a:pPr algn="just">
              <a:lnSpc>
                <a:spcPct val="150000"/>
              </a:lnSpc>
            </a:pPr>
            <a:r>
              <a:rPr lang="en-IN" dirty="0" smtClean="0"/>
              <a:t>Knot tying using microscope is done in using instrument ties, with the microsurgical needle holder in the dominant hand and a microsurgical tissue pick-up in the non dominant hand.</a:t>
            </a:r>
          </a:p>
          <a:p>
            <a:pPr algn="just">
              <a:lnSpc>
                <a:spcPct val="150000"/>
              </a:lnSpc>
            </a:pPr>
            <a:r>
              <a:rPr lang="en-IN" dirty="0" smtClean="0"/>
              <a:t>Only the working tips of the instruments are visible in the microscopic field.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gn="just">
              <a:lnSpc>
                <a:spcPct val="150000"/>
              </a:lnSpc>
            </a:pPr>
            <a:r>
              <a:rPr lang="en-US" dirty="0" smtClean="0"/>
              <a:t>In 1980, microsurgery was described by </a:t>
            </a:r>
            <a:r>
              <a:rPr lang="en-US" dirty="0" err="1" smtClean="0"/>
              <a:t>Serafin</a:t>
            </a:r>
            <a:r>
              <a:rPr lang="en-US" dirty="0" smtClean="0"/>
              <a:t> as a methodology, a modification and refinement of existing surgical techniques using magnification to improve visualization, with applications to all specialties.</a:t>
            </a:r>
          </a:p>
          <a:p>
            <a:pPr algn="just">
              <a:lnSpc>
                <a:spcPct val="150000"/>
              </a:lnSpc>
            </a:pPr>
            <a:r>
              <a:rPr lang="en-US" dirty="0" smtClean="0"/>
              <a:t>Dentistry has borrowed microsurgery from medical science.</a:t>
            </a:r>
          </a:p>
          <a:p>
            <a:pPr algn="just">
              <a:lnSpc>
                <a:spcPct val="150000"/>
              </a:lnSpc>
              <a:buNone/>
            </a:pP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PERIODONTAL MICROSURGERY</a:t>
            </a:r>
            <a:endParaRPr lang="en-US" dirty="0"/>
          </a:p>
        </p:txBody>
      </p:sp>
      <p:sp>
        <p:nvSpPr>
          <p:cNvPr id="3" name="Content Placeholder 2"/>
          <p:cNvSpPr>
            <a:spLocks noGrp="1"/>
          </p:cNvSpPr>
          <p:nvPr>
            <p:ph sz="quarter" idx="1"/>
          </p:nvPr>
        </p:nvSpPr>
        <p:spPr/>
        <p:txBody>
          <a:bodyPr/>
          <a:lstStyle/>
          <a:p>
            <a:pPr algn="just">
              <a:lnSpc>
                <a:spcPct val="150000"/>
              </a:lnSpc>
            </a:pPr>
            <a:r>
              <a:rPr lang="en-US" dirty="0" smtClean="0"/>
              <a:t>Clinical expertise beyond the range of visual acuity is needed in </a:t>
            </a:r>
          </a:p>
          <a:p>
            <a:pPr lvl="1" algn="just">
              <a:lnSpc>
                <a:spcPct val="150000"/>
              </a:lnSpc>
            </a:pPr>
            <a:r>
              <a:rPr lang="en-US" dirty="0" smtClean="0"/>
              <a:t>periodontal plastic surgery, </a:t>
            </a:r>
          </a:p>
          <a:p>
            <a:pPr lvl="1" algn="just">
              <a:lnSpc>
                <a:spcPct val="150000"/>
              </a:lnSpc>
            </a:pPr>
            <a:r>
              <a:rPr lang="en-US" dirty="0" smtClean="0"/>
              <a:t>guided tissue regeneration, </a:t>
            </a:r>
          </a:p>
          <a:p>
            <a:pPr lvl="1" algn="just">
              <a:lnSpc>
                <a:spcPct val="150000"/>
              </a:lnSpc>
            </a:pPr>
            <a:r>
              <a:rPr lang="en-US" dirty="0" smtClean="0"/>
              <a:t>crown lengthening, </a:t>
            </a:r>
          </a:p>
          <a:p>
            <a:pPr lvl="1" algn="just">
              <a:lnSpc>
                <a:spcPct val="150000"/>
              </a:lnSpc>
            </a:pPr>
            <a:r>
              <a:rPr lang="en-US" dirty="0" smtClean="0"/>
              <a:t>ridge augmentation, </a:t>
            </a:r>
          </a:p>
          <a:p>
            <a:pPr lvl="1" algn="just">
              <a:lnSpc>
                <a:spcPct val="150000"/>
              </a:lnSpc>
            </a:pPr>
            <a:r>
              <a:rPr lang="en-US" dirty="0" smtClean="0"/>
              <a:t>implant placement etc. </a:t>
            </a:r>
          </a:p>
          <a:p>
            <a:pPr algn="just">
              <a:lnSpc>
                <a:spcPct val="150000"/>
              </a:lnSpc>
            </a:pPr>
            <a:r>
              <a:rPr lang="en-US" dirty="0" smtClean="0"/>
              <a:t>So microsurgery is very important in </a:t>
            </a:r>
            <a:r>
              <a:rPr lang="en-US" dirty="0" err="1" smtClean="0"/>
              <a:t>Periodontics</a:t>
            </a:r>
            <a:r>
              <a:rPr lang="en-US" dirty="0" smtClean="0"/>
              <a:t>. </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ESTHETIC SURGICAL PROCEDURES</a:t>
            </a:r>
            <a:endParaRPr lang="en-US" dirty="0"/>
          </a:p>
        </p:txBody>
      </p:sp>
      <p:sp>
        <p:nvSpPr>
          <p:cNvPr id="3" name="Content Placeholder 2"/>
          <p:cNvSpPr>
            <a:spLocks noGrp="1"/>
          </p:cNvSpPr>
          <p:nvPr>
            <p:ph sz="quarter" idx="1"/>
          </p:nvPr>
        </p:nvSpPr>
        <p:spPr/>
        <p:txBody>
          <a:bodyPr/>
          <a:lstStyle/>
          <a:p>
            <a:pPr algn="just">
              <a:lnSpc>
                <a:spcPct val="150000"/>
              </a:lnSpc>
            </a:pPr>
            <a:r>
              <a:rPr lang="en-US" dirty="0" smtClean="0"/>
              <a:t>Periodontal plastic surgery is “technique-sensitive” and more demanding than other periodontal procedures. </a:t>
            </a:r>
          </a:p>
          <a:p>
            <a:pPr algn="just">
              <a:lnSpc>
                <a:spcPct val="150000"/>
              </a:lnSpc>
            </a:pPr>
            <a:r>
              <a:rPr lang="en-US" dirty="0" smtClean="0"/>
              <a:t>Microsurgery has wide implications including the rotational, free gingival, double papilla, and the sub-epithelial connective tissue grafts for the coverage since it causes minimal trauma and enhances the wound healing process.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gn="just">
              <a:lnSpc>
                <a:spcPct val="150000"/>
              </a:lnSpc>
            </a:pPr>
            <a:r>
              <a:rPr lang="en-US" dirty="0" smtClean="0"/>
              <a:t>The combination of small microsurgical instruments and delicate surgical techniques allow for extremely fine, crisp and accurate incisions, gentle tissue handling, and precise suturing.</a:t>
            </a:r>
          </a:p>
          <a:p>
            <a:pPr algn="just">
              <a:lnSpc>
                <a:spcPct val="150000"/>
              </a:lnSpc>
            </a:pP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ROOT COVERAGE PROCEDURES</a:t>
            </a:r>
            <a:endParaRPr lang="en-US" dirty="0"/>
          </a:p>
        </p:txBody>
      </p:sp>
      <p:sp>
        <p:nvSpPr>
          <p:cNvPr id="3" name="Content Placeholder 2"/>
          <p:cNvSpPr>
            <a:spLocks noGrp="1"/>
          </p:cNvSpPr>
          <p:nvPr>
            <p:ph sz="quarter" idx="1"/>
          </p:nvPr>
        </p:nvSpPr>
        <p:spPr/>
        <p:txBody>
          <a:bodyPr/>
          <a:lstStyle/>
          <a:p>
            <a:pPr algn="just">
              <a:lnSpc>
                <a:spcPct val="150000"/>
              </a:lnSpc>
            </a:pPr>
            <a:r>
              <a:rPr lang="en-US" dirty="0" smtClean="0"/>
              <a:t>Accurate diagnosis with microsurgical techniques makes complete root coverage extremely predictable in Class I and Class II marginal tissue recessions. </a:t>
            </a:r>
          </a:p>
          <a:p>
            <a:pPr algn="just">
              <a:lnSpc>
                <a:spcPct val="150000"/>
              </a:lnSpc>
            </a:pPr>
            <a:r>
              <a:rPr lang="en-US" dirty="0" smtClean="0"/>
              <a:t>Partial root coverage results achieved in Class III &amp; Class IV marginal recession with conventional surgery can also be greatly enhanced through the use of microsurgery.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gn="just">
              <a:lnSpc>
                <a:spcPct val="150000"/>
              </a:lnSpc>
            </a:pPr>
            <a:r>
              <a:rPr lang="en-US" dirty="0" smtClean="0"/>
              <a:t>According to studies, the use of microsurgical technique depicted a greater increase in width of keratinized tissue and thickness of keratinized tissue as compared to the macro- surgical techniques performed. </a:t>
            </a:r>
          </a:p>
          <a:p>
            <a:pPr algn="just">
              <a:lnSpc>
                <a:spcPct val="150000"/>
              </a:lnSpc>
            </a:pP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218" name="Picture 2"/>
          <p:cNvPicPr>
            <a:picLocks noGrp="1" noChangeAspect="1" noChangeArrowheads="1"/>
          </p:cNvPicPr>
          <p:nvPr>
            <p:ph sz="quarter" idx="1"/>
          </p:nvPr>
        </p:nvPicPr>
        <p:blipFill>
          <a:blip r:embed="rId2"/>
          <a:srcRect/>
          <a:stretch>
            <a:fillRect/>
          </a:stretch>
        </p:blipFill>
        <p:spPr bwMode="auto">
          <a:xfrm>
            <a:off x="533400" y="1295400"/>
            <a:ext cx="8077200" cy="4876799"/>
          </a:xfrm>
          <a:prstGeom prst="rect">
            <a:avLst/>
          </a:prstGeom>
          <a:noFill/>
          <a:ln w="9525">
            <a:noFill/>
            <a:miter lim="800000"/>
            <a:headEnd/>
            <a:tailEnd/>
          </a:ln>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PAPILLA RECONSTRUCTION</a:t>
            </a:r>
            <a:endParaRPr lang="en-US" dirty="0"/>
          </a:p>
        </p:txBody>
      </p:sp>
      <p:sp>
        <p:nvSpPr>
          <p:cNvPr id="3" name="Content Placeholder 2"/>
          <p:cNvSpPr>
            <a:spLocks noGrp="1"/>
          </p:cNvSpPr>
          <p:nvPr>
            <p:ph sz="quarter" idx="1"/>
          </p:nvPr>
        </p:nvSpPr>
        <p:spPr/>
        <p:txBody>
          <a:bodyPr/>
          <a:lstStyle/>
          <a:p>
            <a:pPr algn="just">
              <a:lnSpc>
                <a:spcPct val="150000"/>
              </a:lnSpc>
            </a:pPr>
            <a:r>
              <a:rPr lang="en-US" dirty="0" smtClean="0"/>
              <a:t>Apart from the various root coverage procedures performed other </a:t>
            </a:r>
            <a:r>
              <a:rPr lang="en-US" dirty="0" err="1" smtClean="0"/>
              <a:t>mucogingival</a:t>
            </a:r>
            <a:r>
              <a:rPr lang="en-US" dirty="0" smtClean="0"/>
              <a:t> surgeries like papilla reconstructions and ridge augmentation around natural teeth and implants can also be carried out.</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ROOT SURFACE CONDITIONING:</a:t>
            </a:r>
            <a:endParaRPr lang="en-US" dirty="0"/>
          </a:p>
        </p:txBody>
      </p:sp>
      <p:sp>
        <p:nvSpPr>
          <p:cNvPr id="3" name="Content Placeholder 2"/>
          <p:cNvSpPr>
            <a:spLocks noGrp="1"/>
          </p:cNvSpPr>
          <p:nvPr>
            <p:ph sz="quarter" idx="1"/>
          </p:nvPr>
        </p:nvSpPr>
        <p:spPr/>
        <p:txBody>
          <a:bodyPr/>
          <a:lstStyle/>
          <a:p>
            <a:pPr algn="just">
              <a:lnSpc>
                <a:spcPct val="150000"/>
              </a:lnSpc>
            </a:pPr>
            <a:r>
              <a:rPr lang="en-US" dirty="0" smtClean="0"/>
              <a:t>Since root surface preparation addresses how the soft tissue attaches to the root of the tooth in root coverage surgery, it is of the utmost importance. </a:t>
            </a:r>
          </a:p>
          <a:p>
            <a:pPr algn="just">
              <a:lnSpc>
                <a:spcPct val="150000"/>
              </a:lnSpc>
            </a:pPr>
            <a:r>
              <a:rPr lang="en-US" dirty="0" smtClean="0"/>
              <a:t>In an attempt to get new periodontal ligament attachment of a graft to the tooth with new </a:t>
            </a:r>
            <a:r>
              <a:rPr lang="en-US" dirty="0" err="1" smtClean="0"/>
              <a:t>cementum</a:t>
            </a:r>
            <a:r>
              <a:rPr lang="en-US" dirty="0" smtClean="0"/>
              <a:t> and </a:t>
            </a:r>
            <a:r>
              <a:rPr lang="en-US" dirty="0" err="1" smtClean="0"/>
              <a:t>Sharpey's</a:t>
            </a:r>
            <a:r>
              <a:rPr lang="en-US" dirty="0" smtClean="0"/>
              <a:t> fibers, several methods of root preparation have been suggested including mechanical root preparation, chemical root preparation, and biologic root preparation.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US" dirty="0"/>
          </a:p>
        </p:txBody>
      </p:sp>
      <p:sp>
        <p:nvSpPr>
          <p:cNvPr id="3" name="Content Placeholder 2"/>
          <p:cNvSpPr>
            <a:spLocks noGrp="1"/>
          </p:cNvSpPr>
          <p:nvPr>
            <p:ph sz="quarter" idx="1"/>
          </p:nvPr>
        </p:nvSpPr>
        <p:spPr/>
        <p:txBody>
          <a:bodyPr/>
          <a:lstStyle/>
          <a:p>
            <a:pPr algn="just">
              <a:lnSpc>
                <a:spcPct val="150000"/>
              </a:lnSpc>
            </a:pPr>
            <a:r>
              <a:rPr lang="en-IN" dirty="0" smtClean="0"/>
              <a:t>PERIODONTAL MICROSURGERY  has many applications and benefits.</a:t>
            </a:r>
          </a:p>
          <a:p>
            <a:pPr algn="just">
              <a:lnSpc>
                <a:spcPct val="150000"/>
              </a:lnSpc>
            </a:pPr>
            <a:r>
              <a:rPr lang="en-IN" dirty="0" smtClean="0"/>
              <a:t>It is a technique sensitive, but it results in more rapid healing because it is less invasive and less traumatic.</a:t>
            </a:r>
          </a:p>
          <a:p>
            <a:pPr algn="just">
              <a:lnSpc>
                <a:spcPct val="150000"/>
              </a:lnSpc>
            </a:pPr>
            <a:r>
              <a:rPr lang="en-IN" dirty="0" smtClean="0"/>
              <a:t>Improved visual acuity ergonomics .</a:t>
            </a:r>
          </a:p>
          <a:p>
            <a:pPr algn="just">
              <a:lnSpc>
                <a:spcPct val="150000"/>
              </a:lnSpc>
            </a:pPr>
            <a:r>
              <a:rPr lang="en-IN" dirty="0" smtClean="0"/>
              <a:t>It provides a natural evolution in the progression of </a:t>
            </a:r>
            <a:r>
              <a:rPr lang="en-IN" dirty="0" err="1" smtClean="0"/>
              <a:t>periodontics</a:t>
            </a:r>
            <a:r>
              <a:rPr lang="en-IN" dirty="0" smtClean="0"/>
              <a:t>.</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US" dirty="0"/>
          </a:p>
        </p:txBody>
      </p:sp>
      <p:sp>
        <p:nvSpPr>
          <p:cNvPr id="3" name="Content Placeholder 2"/>
          <p:cNvSpPr>
            <a:spLocks noGrp="1"/>
          </p:cNvSpPr>
          <p:nvPr>
            <p:ph sz="quarter" idx="1"/>
          </p:nvPr>
        </p:nvSpPr>
        <p:spPr/>
        <p:txBody>
          <a:bodyPr>
            <a:normAutofit fontScale="92500"/>
          </a:bodyPr>
          <a:lstStyle/>
          <a:p>
            <a:pPr algn="just">
              <a:lnSpc>
                <a:spcPct val="150000"/>
              </a:lnSpc>
            </a:pPr>
            <a:r>
              <a:rPr lang="en-IN" dirty="0" err="1" smtClean="0"/>
              <a:t>Caranza’s</a:t>
            </a:r>
            <a:r>
              <a:rPr lang="en-IN" dirty="0" smtClean="0"/>
              <a:t> Clinical </a:t>
            </a:r>
            <a:r>
              <a:rPr lang="en-IN" dirty="0" err="1" smtClean="0"/>
              <a:t>Periodontology</a:t>
            </a:r>
            <a:r>
              <a:rPr lang="en-IN" dirty="0" smtClean="0"/>
              <a:t> – 13</a:t>
            </a:r>
            <a:r>
              <a:rPr lang="en-IN" baseline="30000" dirty="0" smtClean="0"/>
              <a:t>th</a:t>
            </a:r>
            <a:r>
              <a:rPr lang="en-IN" dirty="0" smtClean="0"/>
              <a:t> edition.</a:t>
            </a:r>
          </a:p>
          <a:p>
            <a:pPr algn="just">
              <a:lnSpc>
                <a:spcPct val="150000"/>
              </a:lnSpc>
            </a:pPr>
            <a:r>
              <a:rPr lang="en-IN" dirty="0" smtClean="0"/>
              <a:t>Lang N P, </a:t>
            </a:r>
            <a:r>
              <a:rPr lang="en-IN" dirty="0" err="1" smtClean="0"/>
              <a:t>Lindhe</a:t>
            </a:r>
            <a:r>
              <a:rPr lang="en-IN" dirty="0" smtClean="0"/>
              <a:t> J: Clinical </a:t>
            </a:r>
            <a:r>
              <a:rPr lang="en-IN" dirty="0" err="1" smtClean="0"/>
              <a:t>Periodontology</a:t>
            </a:r>
            <a:r>
              <a:rPr lang="en-IN" dirty="0" smtClean="0"/>
              <a:t> and Implant Dentistry- 6</a:t>
            </a:r>
            <a:r>
              <a:rPr lang="en-IN" baseline="30000" dirty="0" smtClean="0"/>
              <a:t>th</a:t>
            </a:r>
            <a:r>
              <a:rPr lang="en-IN" dirty="0" smtClean="0"/>
              <a:t> edition.</a:t>
            </a:r>
          </a:p>
          <a:p>
            <a:pPr algn="just">
              <a:lnSpc>
                <a:spcPct val="150000"/>
              </a:lnSpc>
            </a:pPr>
            <a:r>
              <a:rPr lang="en-IN" dirty="0" err="1" smtClean="0"/>
              <a:t>Shanelec</a:t>
            </a:r>
            <a:r>
              <a:rPr lang="en-IN" dirty="0" smtClean="0"/>
              <a:t> DA. Periodontal Microsurgery.  J </a:t>
            </a:r>
            <a:r>
              <a:rPr lang="en-IN" dirty="0" err="1" smtClean="0"/>
              <a:t>Esthet</a:t>
            </a:r>
            <a:r>
              <a:rPr lang="en-IN" dirty="0" smtClean="0"/>
              <a:t> </a:t>
            </a:r>
            <a:r>
              <a:rPr lang="en-IN" dirty="0" err="1" smtClean="0"/>
              <a:t>Restor</a:t>
            </a:r>
            <a:r>
              <a:rPr lang="en-IN" dirty="0" smtClean="0"/>
              <a:t> Dent 15:402-408, 2003.</a:t>
            </a:r>
          </a:p>
          <a:p>
            <a:pPr algn="just">
              <a:lnSpc>
                <a:spcPct val="150000"/>
              </a:lnSpc>
            </a:pPr>
            <a:r>
              <a:rPr lang="en-IN" dirty="0" smtClean="0"/>
              <a:t>Kang K </a:t>
            </a:r>
            <a:r>
              <a:rPr lang="en-IN" dirty="0" err="1" smtClean="0"/>
              <a:t>K</a:t>
            </a:r>
            <a:r>
              <a:rPr lang="en-IN" dirty="0" smtClean="0"/>
              <a:t>, Grover D, </a:t>
            </a:r>
            <a:r>
              <a:rPr lang="en-IN" dirty="0" err="1" smtClean="0"/>
              <a:t>Goel</a:t>
            </a:r>
            <a:r>
              <a:rPr lang="en-IN" dirty="0" smtClean="0"/>
              <a:t> V, </a:t>
            </a:r>
            <a:r>
              <a:rPr lang="en-IN" dirty="0" err="1" smtClean="0"/>
              <a:t>Kaushal</a:t>
            </a:r>
            <a:r>
              <a:rPr lang="en-IN" dirty="0" smtClean="0"/>
              <a:t> S, </a:t>
            </a:r>
            <a:r>
              <a:rPr lang="en-IN" dirty="0" err="1" smtClean="0"/>
              <a:t>Kaur</a:t>
            </a:r>
            <a:r>
              <a:rPr lang="en-IN" dirty="0" smtClean="0"/>
              <a:t> G. PERIODONTAL MICROSURGERY AND MICROSURGICAL INSTRUMENTATION:  A REVIEW. DJAS 4(11), 74-80, 2016.</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gn="just">
              <a:lnSpc>
                <a:spcPct val="150000"/>
              </a:lnSpc>
            </a:pPr>
            <a:r>
              <a:rPr lang="en-IN" dirty="0" smtClean="0"/>
              <a:t>The purpose of this paper is to provide a brief review of what periodontal microsurgery entails: the role of magnification, microsurgical instrumentation and design, the surgeon’s  physiologic and physical status, posture, hand positions, knot tying, appropriate applications and the effects of microsurgery on aesthetics.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smtClean="0"/>
              <a:t>HISTORY</a:t>
            </a:r>
            <a:endParaRPr lang="en-US" dirty="0"/>
          </a:p>
        </p:txBody>
      </p:sp>
      <p:sp>
        <p:nvSpPr>
          <p:cNvPr id="3" name="Content Placeholder 2"/>
          <p:cNvSpPr>
            <a:spLocks noGrp="1"/>
          </p:cNvSpPr>
          <p:nvPr>
            <p:ph sz="quarter" idx="1"/>
          </p:nvPr>
        </p:nvSpPr>
        <p:spPr/>
        <p:txBody>
          <a:bodyPr/>
          <a:lstStyle/>
          <a:p>
            <a:pPr algn="just">
              <a:lnSpc>
                <a:spcPct val="150000"/>
              </a:lnSpc>
            </a:pPr>
            <a:r>
              <a:rPr lang="en-US" dirty="0" smtClean="0"/>
              <a:t>The history of microsurgery dates from 1922 when </a:t>
            </a:r>
            <a:r>
              <a:rPr lang="en-US" dirty="0" err="1" smtClean="0"/>
              <a:t>Nylen</a:t>
            </a:r>
            <a:r>
              <a:rPr lang="en-US" dirty="0" smtClean="0"/>
              <a:t> first performed eye surgery under a microscope.</a:t>
            </a:r>
          </a:p>
          <a:p>
            <a:pPr algn="just">
              <a:lnSpc>
                <a:spcPct val="150000"/>
              </a:lnSpc>
            </a:pPr>
            <a:r>
              <a:rPr lang="en-US" dirty="0" smtClean="0"/>
              <a:t> By the 1960s microsurgery was standard in many specialties such as neurology and ophthalmology.</a:t>
            </a:r>
          </a:p>
          <a:p>
            <a:pPr algn="just">
              <a:lnSpc>
                <a:spcPct val="150000"/>
              </a:lnSpc>
            </a:pPr>
            <a:r>
              <a:rPr lang="en-US" dirty="0" smtClean="0"/>
              <a:t> A factor in its acceptance was lessened morbidity associated with smaller wounds.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gn="just">
              <a:lnSpc>
                <a:spcPct val="150000"/>
              </a:lnSpc>
            </a:pPr>
            <a:r>
              <a:rPr lang="en-US" dirty="0" err="1" smtClean="0"/>
              <a:t>Apotheker</a:t>
            </a:r>
            <a:r>
              <a:rPr lang="en-US" dirty="0" smtClean="0"/>
              <a:t> and </a:t>
            </a:r>
            <a:r>
              <a:rPr lang="en-US" dirty="0" err="1" smtClean="0"/>
              <a:t>Jako</a:t>
            </a:r>
            <a:r>
              <a:rPr lang="en-US" dirty="0" smtClean="0"/>
              <a:t> are given the credit to first introduce the microscope to dentistry in 1978.</a:t>
            </a:r>
          </a:p>
          <a:p>
            <a:pPr algn="just">
              <a:lnSpc>
                <a:spcPct val="150000"/>
              </a:lnSpc>
            </a:pPr>
            <a:r>
              <a:rPr lang="en-US" dirty="0" smtClean="0"/>
              <a:t>Microsurgery has been practiced in </a:t>
            </a:r>
            <a:r>
              <a:rPr lang="en-US" dirty="0" err="1" smtClean="0"/>
              <a:t>endodontics</a:t>
            </a:r>
            <a:r>
              <a:rPr lang="en-US" dirty="0" smtClean="0"/>
              <a:t> since 1986. </a:t>
            </a:r>
          </a:p>
          <a:p>
            <a:pPr algn="just">
              <a:lnSpc>
                <a:spcPct val="150000"/>
              </a:lnSpc>
            </a:pPr>
            <a:r>
              <a:rPr lang="en-US" dirty="0" smtClean="0"/>
              <a:t>It was introduced to the specialty of </a:t>
            </a:r>
            <a:r>
              <a:rPr lang="en-US" dirty="0" err="1" smtClean="0"/>
              <a:t>periodontics</a:t>
            </a:r>
            <a:r>
              <a:rPr lang="en-US" dirty="0" smtClean="0"/>
              <a:t> in 1992.</a:t>
            </a:r>
          </a:p>
          <a:p>
            <a:pPr algn="just">
              <a:lnSpc>
                <a:spcPct val="150000"/>
              </a:lnSpc>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gn="just">
              <a:lnSpc>
                <a:spcPct val="150000"/>
              </a:lnSpc>
            </a:pPr>
            <a:r>
              <a:rPr lang="en-US" dirty="0" smtClean="0"/>
              <a:t>In </a:t>
            </a:r>
            <a:r>
              <a:rPr lang="en-US" dirty="0" err="1" smtClean="0"/>
              <a:t>Periodontics</a:t>
            </a:r>
            <a:r>
              <a:rPr lang="en-US" dirty="0" smtClean="0"/>
              <a:t>, it was introduced by </a:t>
            </a:r>
            <a:r>
              <a:rPr lang="en-US" dirty="0" err="1" smtClean="0"/>
              <a:t>Shanelec</a:t>
            </a:r>
            <a:r>
              <a:rPr lang="en-US" dirty="0" smtClean="0"/>
              <a:t> and </a:t>
            </a:r>
            <a:r>
              <a:rPr lang="en-US" dirty="0" err="1" smtClean="0"/>
              <a:t>Tibbetts</a:t>
            </a:r>
            <a:r>
              <a:rPr lang="en-US" dirty="0" smtClean="0"/>
              <a:t> who presented a continuing education course on periodontal microsurgery at the annual meeting of the American Academy of </a:t>
            </a:r>
            <a:r>
              <a:rPr lang="en-US" dirty="0" err="1" smtClean="0"/>
              <a:t>Periodontology</a:t>
            </a:r>
            <a:r>
              <a:rPr lang="en-US" dirty="0" smtClean="0"/>
              <a:t> in 1993.</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2528</TotalTime>
  <Words>2548</Words>
  <Application>Microsoft Office PowerPoint</Application>
  <PresentationFormat>On-screen Show (4:3)</PresentationFormat>
  <Paragraphs>181</Paragraphs>
  <Slides>59</Slides>
  <Notes>1</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Origin</vt:lpstr>
      <vt:lpstr>PRINCIPLES &amp; PRACTICE OF PERIODONTAL MICROSURGERY.</vt:lpstr>
      <vt:lpstr>Contents:</vt:lpstr>
      <vt:lpstr>Introduction:</vt:lpstr>
      <vt:lpstr>Slide 4</vt:lpstr>
      <vt:lpstr>Slide 5</vt:lpstr>
      <vt:lpstr>Slide 6</vt:lpstr>
      <vt:lpstr>HISTORY</vt:lpstr>
      <vt:lpstr>Slide 8</vt:lpstr>
      <vt:lpstr>Slide 9</vt:lpstr>
      <vt:lpstr>CLINICAL PHILOSOPHY:</vt:lpstr>
      <vt:lpstr>Slide 11</vt:lpstr>
      <vt:lpstr>Slide 12</vt:lpstr>
      <vt:lpstr>HAND CONTROL:</vt:lpstr>
      <vt:lpstr>Slide 14</vt:lpstr>
      <vt:lpstr>Slide 15</vt:lpstr>
      <vt:lpstr>Slide 16</vt:lpstr>
      <vt:lpstr>Slide 17</vt:lpstr>
      <vt:lpstr>HAND GRIPS</vt:lpstr>
      <vt:lpstr>Slide 19</vt:lpstr>
      <vt:lpstr>Slide 20</vt:lpstr>
      <vt:lpstr>Slide 21</vt:lpstr>
      <vt:lpstr>MICROSURGICAL TRIAD</vt:lpstr>
      <vt:lpstr>MAGNIFICATION</vt:lpstr>
      <vt:lpstr>Slide 24</vt:lpstr>
      <vt:lpstr>Slide 25</vt:lpstr>
      <vt:lpstr>Slide 26</vt:lpstr>
      <vt:lpstr>Slide 27</vt:lpstr>
      <vt:lpstr>Operating microscope </vt:lpstr>
      <vt:lpstr>Slide 29</vt:lpstr>
      <vt:lpstr>LOUPES VERSUS OPERATING MICROSCOPE:</vt:lpstr>
      <vt:lpstr>Slide 31</vt:lpstr>
      <vt:lpstr>Slide 32</vt:lpstr>
      <vt:lpstr>Slide 33</vt:lpstr>
      <vt:lpstr>Slide 34</vt:lpstr>
      <vt:lpstr>Slide 35</vt:lpstr>
      <vt:lpstr>ILLUMINATION</vt:lpstr>
      <vt:lpstr>MICROSURGICAL INSTRUMENTS</vt:lpstr>
      <vt:lpstr>Slide 38</vt:lpstr>
      <vt:lpstr>Rationale in favour of microsurgical instruments:</vt:lpstr>
      <vt:lpstr>Slide 40</vt:lpstr>
      <vt:lpstr>Slide 41</vt:lpstr>
      <vt:lpstr>SUTURES</vt:lpstr>
      <vt:lpstr>Slide 43</vt:lpstr>
      <vt:lpstr>Slide 44</vt:lpstr>
      <vt:lpstr>SUTURE NEEDLE </vt:lpstr>
      <vt:lpstr>SUTURE GEOMETRY:</vt:lpstr>
      <vt:lpstr>Slide 47</vt:lpstr>
      <vt:lpstr>Slide 48</vt:lpstr>
      <vt:lpstr>KNOT TYING:</vt:lpstr>
      <vt:lpstr>PERIODONTAL MICROSURGERY</vt:lpstr>
      <vt:lpstr>ESTHETIC SURGICAL PROCEDURES</vt:lpstr>
      <vt:lpstr>Slide 52</vt:lpstr>
      <vt:lpstr>ROOT COVERAGE PROCEDURES</vt:lpstr>
      <vt:lpstr>Slide 54</vt:lpstr>
      <vt:lpstr>Slide 55</vt:lpstr>
      <vt:lpstr>PAPILLA RECONSTRUCTION</vt:lpstr>
      <vt:lpstr>ROOT SURFACE CONDITIONING:</vt:lpstr>
      <vt:lpstr>CONCLUSION</vt:lpstr>
      <vt:lpstr>REFERENCES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&amp; PRACTICE OF PERIODONTAL MICROSURGERY.</dc:title>
  <dc:creator>Latha</dc:creator>
  <cp:lastModifiedBy>Latha</cp:lastModifiedBy>
  <cp:revision>124</cp:revision>
  <dcterms:created xsi:type="dcterms:W3CDTF">2006-08-16T00:00:00Z</dcterms:created>
  <dcterms:modified xsi:type="dcterms:W3CDTF">2021-02-04T03:12:09Z</dcterms:modified>
</cp:coreProperties>
</file>