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301" r:id="rId28"/>
    <p:sldId id="303" r:id="rId29"/>
    <p:sldId id="302" r:id="rId30"/>
    <p:sldId id="304" r:id="rId31"/>
    <p:sldId id="298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3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30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50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9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4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5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1905-ED35-4957-ABC8-339981DDFB3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869BC5-07CA-4C9F-96D3-DDF33145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362" y="479686"/>
            <a:ext cx="7719933" cy="12891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Dr. NTR UNIVERSITY OF HEALTH SCIENCES</a:t>
            </a:r>
            <a:br>
              <a:rPr lang="en-US" sz="2400" b="1" dirty="0"/>
            </a:br>
            <a:r>
              <a:rPr lang="en-US" sz="2400" b="1" dirty="0"/>
              <a:t>VIJAYAWADA, ANDHRA PRADESH</a:t>
            </a:r>
            <a:br>
              <a:rPr lang="en-US" sz="2400" b="1" dirty="0"/>
            </a:br>
            <a:r>
              <a:rPr lang="en-US" sz="2400" b="1" dirty="0"/>
              <a:t>MDS PRACTICAL EXAMINATION –SEPTEMBER 2020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498" y="4616970"/>
            <a:ext cx="7510073" cy="148402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GOVERNMENT DENTAL COLLEGE AND HOSPITAL </a:t>
            </a:r>
          </a:p>
          <a:p>
            <a:pPr algn="ctr"/>
            <a:r>
              <a:rPr lang="en-US" b="1" dirty="0" smtClean="0"/>
              <a:t>DEPARTMENT OF PERIODONTICS AND IMPLANTOLOGY</a:t>
            </a:r>
          </a:p>
          <a:p>
            <a:pPr algn="ctr"/>
            <a:r>
              <a:rPr lang="en-US" b="1" dirty="0" smtClean="0"/>
              <a:t>         HT .NO:</a:t>
            </a:r>
            <a:r>
              <a:rPr lang="en-US" dirty="0" smtClean="0">
                <a:solidFill>
                  <a:srgbClr val="0F2537"/>
                </a:solidFill>
              </a:rPr>
              <a:t> </a:t>
            </a:r>
            <a:r>
              <a:rPr lang="en-US" dirty="0" smtClean="0"/>
              <a:t>18D315011003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FAA1C0-CA03-42D1-8DDD-A78DABEE498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0955" y="1981201"/>
            <a:ext cx="199009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4331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636" y="253536"/>
            <a:ext cx="8132164" cy="623720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Periodontal index:(</a:t>
            </a:r>
            <a:r>
              <a:rPr lang="en-US" sz="3600" dirty="0" smtClean="0"/>
              <a:t>Russell A.L </a:t>
            </a:r>
            <a:r>
              <a:rPr lang="en-US" sz="3600" dirty="0"/>
              <a:t>1956)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/>
              <a:t>P.I SCORE PER PERSON= SUM OF INDIVIDUAL SCORE/NO.OF TEETH </a:t>
            </a:r>
            <a:r>
              <a:rPr lang="en-US" sz="2200" dirty="0" smtClean="0"/>
              <a:t>PRESENT=158/31=5.09 (TERMINAL </a:t>
            </a:r>
            <a:r>
              <a:rPr lang="en-US" sz="2200" dirty="0"/>
              <a:t>DISEASE)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75468"/>
              </p:ext>
            </p:extLst>
          </p:nvPr>
        </p:nvGraphicFramePr>
        <p:xfrm>
          <a:off x="2408414" y="2428409"/>
          <a:ext cx="7869840" cy="2353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  <a:gridCol w="491865"/>
              </a:tblGrid>
              <a:tr h="78448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78448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78448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9683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GINGIVAL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Color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Generalized erythematous marginal and interdental  &amp; attached gingiva.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:\Users\shanthi velpula\Documents\MY EXAM\Semi lunar flap\20201120_12580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32" y="3682652"/>
            <a:ext cx="3673338" cy="2017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863048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525" y="269826"/>
            <a:ext cx="8433275" cy="24306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Consistency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Generalized soft and edematous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Contour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Diminished scalloping with rounded edges.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Size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Generalized mild gingival enlargement of interdental papilla is seen.</a:t>
            </a: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 descr="C:\Users\shanthi velpula\Documents\MY EXAM\Semi lunar flap\20201120_12581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94" y="3217797"/>
            <a:ext cx="4082611" cy="20635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974774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9844"/>
            <a:ext cx="9162516" cy="23153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i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Surface texture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Generalized loss of stippling.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i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Position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No alterations in position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shanthi velpula\Documents\MY EXAM\Semi lunar flap\20201120_12583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65" y="2922661"/>
            <a:ext cx="3828515" cy="22988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69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391" y="2263465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Bleeding on probing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Generalized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Exudation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Generalized purulent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exudate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present.</a:t>
            </a:r>
            <a:endParaRPr lang="en-IN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PERIODONTAL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26" y="1905000"/>
            <a:ext cx="6378453" cy="43419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821403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</a:rPr>
              <a:t>Mobility: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</a:rPr>
              <a:t>Grade I </a:t>
            </a:r>
            <a:r>
              <a:rPr lang="en-US" dirty="0" err="1" smtClean="0">
                <a:latin typeface="Century Gothic" panose="020B0502020202020204" pitchFamily="34" charset="0"/>
              </a:rPr>
              <a:t>irt</a:t>
            </a:r>
            <a:r>
              <a:rPr lang="en-US" dirty="0" smtClean="0">
                <a:latin typeface="Century Gothic" panose="020B0502020202020204" pitchFamily="34" charset="0"/>
              </a:rPr>
              <a:t> 31,32,41,11,23,25.</a:t>
            </a:r>
          </a:p>
          <a:p>
            <a:pPr marL="0" indent="0">
              <a:buNone/>
            </a:pPr>
            <a:r>
              <a:rPr lang="en-US" dirty="0" smtClean="0"/>
              <a:t>Grade II </a:t>
            </a:r>
            <a:r>
              <a:rPr lang="en-US" dirty="0" err="1" smtClean="0"/>
              <a:t>irt</a:t>
            </a:r>
            <a:r>
              <a:rPr lang="en-US" dirty="0" smtClean="0"/>
              <a:t>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632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Width of attached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gingiva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Adequate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Depth of vestibule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Adequate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u="sng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Frenal</a:t>
            </a:r>
            <a:r>
              <a:rPr lang="en-US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attachment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      Maxillary: Mucosal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Mandibular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Mucosal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Tension test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Negative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 Millers Class I Recession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17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PRESURGICAL CHARTING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31" y="1626140"/>
            <a:ext cx="4769477" cy="48924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23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Dental status</a:t>
            </a:r>
            <a:r>
              <a:rPr lang="en-US" b="1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Number of teeth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31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Caries: 48, 36.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Missing teeth: 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b="1" dirty="0">
              <a:latin typeface="Century Gothic" panose="020B0502020202020204" pitchFamily="34" charset="0"/>
            </a:endParaRPr>
          </a:p>
          <a:p>
            <a:pPr>
              <a:buNone/>
            </a:pPr>
            <a:endParaRPr lang="en-US" sz="4400" b="1" dirty="0">
              <a:latin typeface="Century Gothic" panose="020B0502020202020204" pitchFamily="34" charset="0"/>
            </a:endParaRPr>
          </a:p>
          <a:p>
            <a:pPr>
              <a:buNone/>
            </a:pPr>
            <a:r>
              <a:rPr lang="en-US" sz="4400" b="1" dirty="0">
                <a:latin typeface="Century Gothic" panose="020B0502020202020204" pitchFamily="34" charset="0"/>
              </a:rPr>
              <a:t>  MAJOR CASE PRESENTATION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40195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 smtClean="0">
                <a:latin typeface="Century Gothic" panose="020B0502020202020204" pitchFamily="34" charset="0"/>
                <a:cs typeface="Arial" pitchFamily="34" charset="0"/>
              </a:rPr>
              <a:t>Occlusal</a:t>
            </a: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 analysis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Type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Angles class 1 malocclusion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Overbite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2mm</a:t>
            </a:r>
          </a:p>
          <a:p>
            <a:pPr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err="1" smtClean="0">
                <a:latin typeface="Century Gothic" panose="020B0502020202020204" pitchFamily="34" charset="0"/>
                <a:cs typeface="Arial" pitchFamily="34" charset="0"/>
              </a:rPr>
              <a:t>Overjet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2mm</a:t>
            </a:r>
          </a:p>
        </p:txBody>
      </p:sp>
    </p:spTree>
    <p:extLst>
      <p:ext uri="{BB962C8B-B14F-4D97-AF65-F5344CB8AC3E}">
        <p14:creationId xmlns:p14="http://schemas.microsoft.com/office/powerpoint/2010/main" val="385151472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Provisional diagnosis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Generalized Periodontitis stage III, grade B.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476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86" y="2005413"/>
            <a:ext cx="7851794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737609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Century Gothic" panose="020B0502020202020204" pitchFamily="34" charset="0"/>
                <a:cs typeface="Arial" pitchFamily="34" charset="0"/>
              </a:rPr>
              <a:t>Final diagnosis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Generalized Periodontitis  stage III grade </a:t>
            </a:r>
            <a:r>
              <a:rPr lang="en-US" sz="2200" dirty="0" smtClean="0">
                <a:latin typeface="Century Gothic" panose="020B0502020202020204" pitchFamily="34" charset="0"/>
                <a:cs typeface="Arial" pitchFamily="34" charset="0"/>
              </a:rPr>
              <a:t>B.</a:t>
            </a:r>
            <a:endParaRPr lang="en-US" sz="2200" dirty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Century Gothic" panose="020B0502020202020204" pitchFamily="34" charset="0"/>
                <a:cs typeface="Arial" pitchFamily="34" charset="0"/>
              </a:rPr>
              <a:t>Prognosis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sz="2400" u="sng" dirty="0">
                <a:latin typeface="Century Gothic" panose="020B0502020202020204" pitchFamily="34" charset="0"/>
                <a:cs typeface="Arial" pitchFamily="34" charset="0"/>
              </a:rPr>
              <a:t>Overall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 Fair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sz="2400" u="sng" dirty="0">
                <a:latin typeface="Century Gothic" panose="020B0502020202020204" pitchFamily="34" charset="0"/>
                <a:cs typeface="Arial" pitchFamily="34" charset="0"/>
              </a:rPr>
              <a:t>Individual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Century Gothic" panose="020B0502020202020204" pitchFamily="34" charset="0"/>
                <a:cs typeface="Arial" pitchFamily="34" charset="0"/>
              </a:rPr>
              <a:t>Poor </a:t>
            </a:r>
            <a:r>
              <a:rPr lang="en-US" sz="2400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sz="2400" dirty="0" smtClean="0">
                <a:latin typeface="Century Gothic" panose="020B0502020202020204" pitchFamily="34" charset="0"/>
                <a:cs typeface="Arial" pitchFamily="34" charset="0"/>
              </a:rPr>
              <a:t> 22,36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latin typeface="Century Gothic" panose="020B0502020202020204" pitchFamily="34" charset="0"/>
                <a:cs typeface="Arial" pitchFamily="34" charset="0"/>
              </a:rPr>
              <a:t>Fair </a:t>
            </a:r>
            <a:r>
              <a:rPr lang="en-US" sz="2400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sz="2400" dirty="0" smtClean="0">
                <a:latin typeface="Century Gothic" panose="020B0502020202020204" pitchFamily="34" charset="0"/>
                <a:cs typeface="Arial" pitchFamily="34" charset="0"/>
              </a:rPr>
              <a:t> 31,41,32,42,11,23,24,26</a:t>
            </a:r>
            <a:endParaRPr lang="en-US" sz="2400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  <a:cs typeface="Arial" pitchFamily="34" charset="0"/>
              </a:rPr>
              <a:t> </a:t>
            </a:r>
            <a:endParaRPr lang="en-US" sz="2400" dirty="0"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6703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Phase </a:t>
            </a: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Patient education and motivation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           Oral hygiene instructions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           Scaling and root planning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          Splinting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31, 32, 41, 42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Phase IV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spc="-10" dirty="0">
                <a:latin typeface="Century Gothic" panose="020B0502020202020204" pitchFamily="34" charset="0"/>
                <a:cs typeface="Carlito"/>
              </a:rPr>
              <a:t>Recall </a:t>
            </a:r>
            <a:r>
              <a:rPr lang="en-US" spc="5" dirty="0">
                <a:latin typeface="Century Gothic" panose="020B0502020202020204" pitchFamily="34" charset="0"/>
                <a:cs typeface="Carlito"/>
              </a:rPr>
              <a:t>and</a:t>
            </a:r>
            <a:r>
              <a:rPr lang="en-US" spc="290" dirty="0">
                <a:latin typeface="Century Gothic" panose="020B0502020202020204" pitchFamily="34" charset="0"/>
                <a:cs typeface="Carlito"/>
              </a:rPr>
              <a:t> </a:t>
            </a:r>
            <a:r>
              <a:rPr lang="en-US" dirty="0" smtClean="0">
                <a:latin typeface="Century Gothic" panose="020B0502020202020204" pitchFamily="34" charset="0"/>
                <a:cs typeface="Carlito"/>
              </a:rPr>
              <a:t>maintenance for every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Phase </a:t>
            </a: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II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Advised Flap 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surgery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Advised implant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46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Phase III: 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Advised restorations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48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Advised RCT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36,22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Phase IV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  <a:r>
              <a:rPr lang="en-US" spc="-10" dirty="0">
                <a:cs typeface="Carlito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rlito"/>
              </a:rPr>
              <a:t>Recall </a:t>
            </a:r>
            <a:r>
              <a:rPr lang="en-US" spc="5" dirty="0">
                <a:latin typeface="Century Gothic" panose="020B0502020202020204" pitchFamily="34" charset="0"/>
                <a:cs typeface="Carlito"/>
              </a:rPr>
              <a:t>and</a:t>
            </a:r>
            <a:r>
              <a:rPr lang="en-US" spc="290" dirty="0">
                <a:latin typeface="Century Gothic" panose="020B0502020202020204" pitchFamily="34" charset="0"/>
                <a:cs typeface="Carlito"/>
              </a:rPr>
              <a:t> </a:t>
            </a:r>
            <a:r>
              <a:rPr lang="en-US" dirty="0" smtClean="0">
                <a:latin typeface="Century Gothic" panose="020B0502020202020204" pitchFamily="34" charset="0"/>
                <a:cs typeface="Carlito"/>
              </a:rPr>
              <a:t>maintenance for every </a:t>
            </a:r>
            <a:r>
              <a:rPr lang="en-US" dirty="0">
                <a:latin typeface="Century Gothic" panose="020B0502020202020204" pitchFamily="34" charset="0"/>
                <a:cs typeface="Carlito"/>
              </a:rPr>
              <a:t>3</a:t>
            </a:r>
            <a:r>
              <a:rPr lang="en-US" dirty="0" smtClean="0">
                <a:latin typeface="Century Gothic" panose="020B0502020202020204" pitchFamily="34" charset="0"/>
                <a:cs typeface="Carlito"/>
              </a:rPr>
              <a:t> months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ARMAMENTARIUM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16" y="2099417"/>
            <a:ext cx="5037666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44907399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PHASE 1 THERAPY</a:t>
            </a:r>
            <a:endParaRPr lang="en-IN" dirty="0"/>
          </a:p>
        </p:txBody>
      </p:sp>
      <p:pic>
        <p:nvPicPr>
          <p:cNvPr id="4" name="Content Placeholder 3" descr="C:\Users\shanthi velpula\Documents\MY EXAM\Semi lunar flap\20201120_125808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39" y="2081179"/>
            <a:ext cx="2822171" cy="1558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C:\Users\shanthi velpula\Documents\MY EXAM\Semi lunar flap\20201120_12581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78" y="2081179"/>
            <a:ext cx="3221764" cy="1558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:\Users\shanthi velpula\Documents\MY EXAM\Semi lunar flap\20201120_12583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27" y="2081179"/>
            <a:ext cx="2939752" cy="1558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C:\Users\shanthi velpula\Documents\MY EXAM\Semi lunar flap\20201120_125906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96" y="4433382"/>
            <a:ext cx="1990725" cy="176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C:\Users\shanthi velpula\Documents\MY EXAM\Semi lunar flap\20201221_133725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95" y="4386392"/>
            <a:ext cx="2366010" cy="18154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50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SPLINTING</a:t>
            </a:r>
            <a:endParaRPr lang="en-IN" dirty="0"/>
          </a:p>
        </p:txBody>
      </p:sp>
      <p:pic>
        <p:nvPicPr>
          <p:cNvPr id="4" name="Content Placeholder 3" descr="C:\Users\shanthi velpula\Documents\MY EXAM\Semi lunar flap\IMG-20210204-WA000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2" y="2133600"/>
            <a:ext cx="5286002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526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QUADRANT</a:t>
            </a:r>
            <a:endParaRPr lang="en-IN" dirty="0"/>
          </a:p>
        </p:txBody>
      </p:sp>
      <p:pic>
        <p:nvPicPr>
          <p:cNvPr id="5" name="Picture 4" descr="C:\Users\shanthi velpula\Documents\MY EXAM\Semi lunar flap\20210118_11265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9" y="1382620"/>
            <a:ext cx="3085159" cy="151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hanthi velpula\Documents\MY EXAM\Semi lunar flap\20210118_12335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82" y="3606324"/>
            <a:ext cx="2791770" cy="133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hanthi velpula\Documents\MY EXAM\Semi lunar flap\20210118_13174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10" y="5272754"/>
            <a:ext cx="3136306" cy="137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86213" y="3461047"/>
            <a:ext cx="205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INCISIONS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9241" y="3830379"/>
            <a:ext cx="18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REFLECTION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2224" y="5088088"/>
            <a:ext cx="1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DEBRIDEMENT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0479" y="6239664"/>
            <a:ext cx="13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SUTURING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69" y="2174625"/>
            <a:ext cx="3430913" cy="1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Demographic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P.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Sowjanya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Age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 29 yrs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Sex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Female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OPD no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.: Jun 27.3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Occupation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Home maker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Address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Rajampeta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923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QUADRANT</a:t>
            </a:r>
            <a:endParaRPr lang="en-IN" dirty="0"/>
          </a:p>
        </p:txBody>
      </p:sp>
      <p:pic>
        <p:nvPicPr>
          <p:cNvPr id="4" name="Picture 3" descr="C:\Users\shanthi velpula\Documents\MY EXAM\Semi lunar flap\20210127_12541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7"/>
          <a:stretch/>
        </p:blipFill>
        <p:spPr bwMode="auto">
          <a:xfrm>
            <a:off x="237004" y="1274076"/>
            <a:ext cx="2687936" cy="1261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hanthi velpula\Documents\MY EXAM\Semi lunar flap\20210127_12545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35" y="2933071"/>
            <a:ext cx="2717561" cy="136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hanthi velpula\Documents\MY EXAM\Semi lunar flap\20210127_132147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/>
          <a:stretch/>
        </p:blipFill>
        <p:spPr bwMode="auto">
          <a:xfrm>
            <a:off x="9332008" y="4753314"/>
            <a:ext cx="2777383" cy="17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17" y="1816209"/>
            <a:ext cx="2632106" cy="1648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903" y="2816558"/>
            <a:ext cx="17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INCISIONS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62699" y="3760149"/>
            <a:ext cx="207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REFLECTION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08448" y="4553044"/>
            <a:ext cx="19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DEBRIDEMENT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751035" y="5751319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SUTURING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3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surgical charting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50" y="2176329"/>
            <a:ext cx="5919412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9334545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Post-operative phase(After 3 months)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02" y="1972358"/>
            <a:ext cx="4447980" cy="19627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66" y="3935117"/>
            <a:ext cx="4848225" cy="2266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468838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9056"/>
            <a:ext cx="8229600" cy="5186596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Chief complaint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Patient complaints of painful and bleeding gums since 2 years.</a:t>
            </a:r>
            <a:endParaRPr lang="en-US" dirty="0" smtClean="0">
              <a:latin typeface="Century Gothic" panose="020B0502020202020204" pitchFamily="34" charset="0"/>
            </a:endParaRPr>
          </a:p>
          <a:p>
            <a:pPr algn="just"/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History of present illness 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History of painful and bleeding gums from  2 years. Bleeding gums noted while brushing and biting on hard food and sometimes spontaneously. </a:t>
            </a:r>
          </a:p>
          <a:p>
            <a:pPr algn="just"/>
            <a:endParaRPr lang="en-US" b="1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61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Past dental history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History of oral prophylaxis 1 year back and underwent extraction of 46 1 year back due to caries.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Medical history 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Relevant Medical History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Family history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Relevant Family History</a:t>
            </a:r>
          </a:p>
        </p:txBody>
      </p:sp>
    </p:spTree>
    <p:extLst>
      <p:ext uri="{BB962C8B-B14F-4D97-AF65-F5344CB8AC3E}">
        <p14:creationId xmlns:p14="http://schemas.microsoft.com/office/powerpoint/2010/main" val="30862592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54046"/>
            <a:ext cx="8229600" cy="49767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>
                <a:latin typeface="Century Gothic" panose="020B0502020202020204" pitchFamily="34" charset="0"/>
                <a:cs typeface="Arial" pitchFamily="34" charset="0"/>
              </a:rPr>
              <a:t>Oral hygiene habits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Type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Medium                                     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Direction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H</a:t>
            </a:r>
            <a:r>
              <a:rPr lang="en-US" sz="2200" dirty="0" smtClean="0">
                <a:latin typeface="Century Gothic" panose="020B0502020202020204" pitchFamily="34" charset="0"/>
                <a:cs typeface="Arial" pitchFamily="34" charset="0"/>
              </a:rPr>
              <a:t>orizontal 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scrubbing       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Duration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sz="2200" dirty="0" smtClean="0">
                <a:latin typeface="Century Gothic" panose="020B0502020202020204" pitchFamily="34" charset="0"/>
                <a:cs typeface="Arial" pitchFamily="34" charset="0"/>
              </a:rPr>
              <a:t>5 minutes</a:t>
            </a:r>
            <a:endParaRPr lang="en-US" sz="2200" dirty="0"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Dentifrice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Non medicated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Frequency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Once daily in the morning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Century Gothic" panose="020B0502020202020204" pitchFamily="34" charset="0"/>
                <a:cs typeface="Arial" pitchFamily="34" charset="0"/>
              </a:rPr>
              <a:t>Dietary </a:t>
            </a:r>
            <a:r>
              <a:rPr lang="en-US" sz="2400" i="1" dirty="0">
                <a:latin typeface="Century Gothic" panose="020B0502020202020204" pitchFamily="34" charset="0"/>
                <a:cs typeface="Arial" pitchFamily="34" charset="0"/>
              </a:rPr>
              <a:t>habits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Century Gothic" panose="020B0502020202020204" pitchFamily="34" charset="0"/>
                <a:cs typeface="Arial" pitchFamily="34" charset="0"/>
              </a:rPr>
              <a:t>Mixed</a:t>
            </a:r>
            <a:endParaRPr lang="en-US" sz="2400" dirty="0">
              <a:latin typeface="Century Gothic" panose="020B0502020202020204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General examination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Conscious, coherent, cooperative and well oriented.</a:t>
            </a:r>
          </a:p>
          <a:p>
            <a:pPr algn="just">
              <a:lnSpc>
                <a:spcPct val="150000"/>
              </a:lnSpc>
            </a:pPr>
            <a:r>
              <a:rPr lang="en-US" i="1" dirty="0" err="1" smtClean="0">
                <a:latin typeface="Century Gothic" panose="020B0502020202020204" pitchFamily="34" charset="0"/>
                <a:cs typeface="Arial" pitchFamily="34" charset="0"/>
              </a:rPr>
              <a:t>Extraoral</a:t>
            </a: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 examination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Symmetry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Apparently symmetrical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Lymph nodes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Not palpable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TMJ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Lip seal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Competent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16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INTRAORAL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Labial mucosa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err="1" smtClean="0">
                <a:latin typeface="Century Gothic" panose="020B0502020202020204" pitchFamily="34" charset="0"/>
                <a:cs typeface="Arial" pitchFamily="34" charset="0"/>
              </a:rPr>
              <a:t>Buccal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 mucosa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Tongue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Palate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Floor of the mouth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9602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4853"/>
            <a:ext cx="8229600" cy="594766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itchFamily="34" charset="0"/>
              </a:rPr>
              <a:t>Halitosis: Absent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ORAL HYGIENE STATUS: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OHI-S=D.I-S+C.I-S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2+2=4  POOR ORAL HYGIENE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53719" y="2955977"/>
          <a:ext cx="376752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843"/>
                <a:gridCol w="1255843"/>
                <a:gridCol w="1255843"/>
              </a:tblGrid>
              <a:tr h="340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85844"/>
              </p:ext>
            </p:extLst>
          </p:nvPr>
        </p:nvGraphicFramePr>
        <p:xfrm>
          <a:off x="2102454" y="1553512"/>
          <a:ext cx="3477720" cy="148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40"/>
                <a:gridCol w="1159240"/>
                <a:gridCol w="1159240"/>
              </a:tblGrid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77330"/>
              </p:ext>
            </p:extLst>
          </p:nvPr>
        </p:nvGraphicFramePr>
        <p:xfrm>
          <a:off x="6427466" y="1544966"/>
          <a:ext cx="277317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393"/>
                <a:gridCol w="924393"/>
                <a:gridCol w="924393"/>
              </a:tblGrid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404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1654</TotalTime>
  <Words>613</Words>
  <Application>Microsoft Office PowerPoint</Application>
  <PresentationFormat>Widescreen</PresentationFormat>
  <Paragraphs>186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Carlito</vt:lpstr>
      <vt:lpstr>Century Gothic</vt:lpstr>
      <vt:lpstr>Wingdings</vt:lpstr>
      <vt:lpstr>Wingdings 3</vt:lpstr>
      <vt:lpstr>Wisp</vt:lpstr>
      <vt:lpstr>Dr. NTR UNIVERSITY OF HEALTH SCIENCES VIJAYAWADA, ANDHRA PRADESH MDS PRACTICAL EXAMINATION –SEPTEMBER 2020</vt:lpstr>
      <vt:lpstr>PowerPoint Presentation</vt:lpstr>
      <vt:lpstr>Demographic data</vt:lpstr>
      <vt:lpstr>PowerPoint Presentation</vt:lpstr>
      <vt:lpstr>PowerPoint Presentation</vt:lpstr>
      <vt:lpstr>PowerPoint Presentation</vt:lpstr>
      <vt:lpstr>PowerPoint Presentation</vt:lpstr>
      <vt:lpstr>INTRAORAL EXAMINATION</vt:lpstr>
      <vt:lpstr>PowerPoint Presentation</vt:lpstr>
      <vt:lpstr>Periodontal index:(Russell A.L 1956)          P.I SCORE PER PERSON= SUM OF INDIVIDUAL SCORE/NO.OF TEETH PRESENT=158/31=5.09 (TERMINAL DISEASE)  </vt:lpstr>
      <vt:lpstr>GINGIVAL STATUS</vt:lpstr>
      <vt:lpstr>PowerPoint Presentation</vt:lpstr>
      <vt:lpstr>PowerPoint Presentation</vt:lpstr>
      <vt:lpstr>PowerPoint Presentation</vt:lpstr>
      <vt:lpstr>PERIODONTAL STATUS</vt:lpstr>
      <vt:lpstr>PowerPoint Presentation</vt:lpstr>
      <vt:lpstr>PowerPoint Presentation</vt:lpstr>
      <vt:lpstr>PRESURGICAL CHARTING</vt:lpstr>
      <vt:lpstr>PowerPoint Presentation</vt:lpstr>
      <vt:lpstr>PowerPoint Presentation</vt:lpstr>
      <vt:lpstr>PowerPoint Presentation</vt:lpstr>
      <vt:lpstr>OPG</vt:lpstr>
      <vt:lpstr>PowerPoint Presentation</vt:lpstr>
      <vt:lpstr>TREATMENT PLAN</vt:lpstr>
      <vt:lpstr>PowerPoint Presentation</vt:lpstr>
      <vt:lpstr>ARMAMENTARIUM</vt:lpstr>
      <vt:lpstr>AFTER PHASE 1 THERAPY</vt:lpstr>
      <vt:lpstr>SPLINTING</vt:lpstr>
      <vt:lpstr>1ST QUADRANT</vt:lpstr>
      <vt:lpstr>2ND QUADRANT</vt:lpstr>
      <vt:lpstr>Post surgical charting</vt:lpstr>
      <vt:lpstr>Post-operative phase(After 3 months)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velpula</dc:creator>
  <cp:lastModifiedBy>shanthi velpula</cp:lastModifiedBy>
  <cp:revision>30</cp:revision>
  <dcterms:created xsi:type="dcterms:W3CDTF">2021-08-22T02:56:29Z</dcterms:created>
  <dcterms:modified xsi:type="dcterms:W3CDTF">2021-08-24T02:05:45Z</dcterms:modified>
</cp:coreProperties>
</file>