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0"/>
  </p:notesMasterIdLst>
  <p:sldIdLst>
    <p:sldId id="256" r:id="rId2"/>
    <p:sldId id="257" r:id="rId3"/>
    <p:sldId id="258" r:id="rId4"/>
    <p:sldId id="259" r:id="rId5"/>
    <p:sldId id="260" r:id="rId6"/>
    <p:sldId id="261" r:id="rId7"/>
    <p:sldId id="262" r:id="rId8"/>
    <p:sldId id="352" r:id="rId9"/>
    <p:sldId id="263" r:id="rId10"/>
    <p:sldId id="264" r:id="rId11"/>
    <p:sldId id="267" r:id="rId12"/>
    <p:sldId id="268" r:id="rId13"/>
    <p:sldId id="269" r:id="rId14"/>
    <p:sldId id="270" r:id="rId15"/>
    <p:sldId id="271" r:id="rId16"/>
    <p:sldId id="272" r:id="rId17"/>
    <p:sldId id="273" r:id="rId18"/>
    <p:sldId id="274" r:id="rId19"/>
    <p:sldId id="275"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5" r:id="rId34"/>
    <p:sldId id="296" r:id="rId35"/>
    <p:sldId id="297" r:id="rId36"/>
    <p:sldId id="298" r:id="rId37"/>
    <p:sldId id="299" r:id="rId38"/>
    <p:sldId id="300" r:id="rId39"/>
    <p:sldId id="301" r:id="rId40"/>
    <p:sldId id="302" r:id="rId41"/>
    <p:sldId id="303" r:id="rId42"/>
    <p:sldId id="304" r:id="rId43"/>
    <p:sldId id="305" r:id="rId44"/>
    <p:sldId id="308" r:id="rId45"/>
    <p:sldId id="310" r:id="rId46"/>
    <p:sldId id="311" r:id="rId47"/>
    <p:sldId id="312" r:id="rId48"/>
    <p:sldId id="313" r:id="rId49"/>
    <p:sldId id="314" r:id="rId50"/>
    <p:sldId id="315"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53" r:id="rId72"/>
    <p:sldId id="354"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408" r:id="rId86"/>
    <p:sldId id="403" r:id="rId87"/>
    <p:sldId id="409" r:id="rId88"/>
    <p:sldId id="355" r:id="rId89"/>
    <p:sldId id="356" r:id="rId90"/>
    <p:sldId id="357" r:id="rId91"/>
    <p:sldId id="410" r:id="rId92"/>
    <p:sldId id="358" r:id="rId93"/>
    <p:sldId id="359" r:id="rId94"/>
    <p:sldId id="361" r:id="rId95"/>
    <p:sldId id="362" r:id="rId96"/>
    <p:sldId id="363" r:id="rId97"/>
    <p:sldId id="364" r:id="rId98"/>
    <p:sldId id="366" r:id="rId99"/>
    <p:sldId id="367" r:id="rId100"/>
    <p:sldId id="400" r:id="rId101"/>
    <p:sldId id="368" r:id="rId102"/>
    <p:sldId id="369" r:id="rId103"/>
    <p:sldId id="370" r:id="rId104"/>
    <p:sldId id="371" r:id="rId105"/>
    <p:sldId id="401" r:id="rId106"/>
    <p:sldId id="372" r:id="rId107"/>
    <p:sldId id="373" r:id="rId108"/>
    <p:sldId id="402" r:id="rId109"/>
    <p:sldId id="374" r:id="rId110"/>
    <p:sldId id="375" r:id="rId111"/>
    <p:sldId id="376" r:id="rId112"/>
    <p:sldId id="377" r:id="rId113"/>
    <p:sldId id="378" r:id="rId114"/>
    <p:sldId id="379" r:id="rId115"/>
    <p:sldId id="382" r:id="rId116"/>
    <p:sldId id="383" r:id="rId117"/>
    <p:sldId id="384" r:id="rId118"/>
    <p:sldId id="385" r:id="rId119"/>
    <p:sldId id="386" r:id="rId120"/>
    <p:sldId id="387" r:id="rId121"/>
    <p:sldId id="388" r:id="rId122"/>
    <p:sldId id="389" r:id="rId123"/>
    <p:sldId id="390" r:id="rId124"/>
    <p:sldId id="391" r:id="rId125"/>
    <p:sldId id="392" r:id="rId126"/>
    <p:sldId id="393" r:id="rId127"/>
    <p:sldId id="394" r:id="rId128"/>
    <p:sldId id="395" r:id="rId129"/>
    <p:sldId id="396" r:id="rId130"/>
    <p:sldId id="397" r:id="rId131"/>
    <p:sldId id="398" r:id="rId132"/>
    <p:sldId id="411" r:id="rId133"/>
    <p:sldId id="406" r:id="rId134"/>
    <p:sldId id="407" r:id="rId135"/>
    <p:sldId id="399" r:id="rId136"/>
    <p:sldId id="405" r:id="rId137"/>
    <p:sldId id="351" r:id="rId138"/>
    <p:sldId id="404" r:id="rId1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78"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E8CD62-2659-410D-A0B7-B7E21CADD9F7}" type="datetimeFigureOut">
              <a:rPr lang="en-US" smtClean="0"/>
              <a:pPr/>
              <a:t>5/24/2021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67F70A-22D5-4E60-AA79-55F172B294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67F70A-22D5-4E60-AA79-55F172B29462}" type="slidenum">
              <a:rPr lang="en-US" smtClean="0"/>
              <a:pPr/>
              <a:t>61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5/24/2021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5/24/2021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66800"/>
            <a:ext cx="6858000" cy="914400"/>
          </a:xfrm>
        </p:spPr>
        <p:txBody>
          <a:bodyPr/>
          <a:lstStyle/>
          <a:p>
            <a:pPr algn="just"/>
            <a:r>
              <a:rPr lang="en-IN" dirty="0" smtClean="0"/>
              <a:t>GENETICS IN PERIODONTICS</a:t>
            </a:r>
            <a:endParaRPr lang="en-US" dirty="0"/>
          </a:p>
        </p:txBody>
      </p:sp>
      <p:sp>
        <p:nvSpPr>
          <p:cNvPr id="3" name="Subtitle 2"/>
          <p:cNvSpPr>
            <a:spLocks noGrp="1"/>
          </p:cNvSpPr>
          <p:nvPr>
            <p:ph type="subTitle" idx="1"/>
          </p:nvPr>
        </p:nvSpPr>
        <p:spPr>
          <a:xfrm>
            <a:off x="1219200" y="3657600"/>
            <a:ext cx="6858000" cy="2000250"/>
          </a:xfrm>
        </p:spPr>
        <p:txBody>
          <a:bodyPr>
            <a:normAutofit fontScale="70000" lnSpcReduction="20000"/>
          </a:bodyPr>
          <a:lstStyle/>
          <a:p>
            <a:pPr algn="just"/>
            <a:r>
              <a:rPr lang="en-IN" dirty="0" smtClean="0"/>
              <a:t>GUIDED BY : </a:t>
            </a:r>
          </a:p>
          <a:p>
            <a:pPr algn="just"/>
            <a:r>
              <a:rPr lang="en-IN" dirty="0" smtClean="0"/>
              <a:t>DR.P.SURESH,</a:t>
            </a:r>
          </a:p>
          <a:p>
            <a:pPr algn="just"/>
            <a:r>
              <a:rPr lang="en-IN" dirty="0" smtClean="0"/>
              <a:t>PROF &amp; HOD,</a:t>
            </a:r>
          </a:p>
          <a:p>
            <a:pPr algn="just"/>
            <a:r>
              <a:rPr lang="en-IN" dirty="0" smtClean="0"/>
              <a:t>DEPT. OF PERIODONTICS.</a:t>
            </a:r>
          </a:p>
          <a:p>
            <a:pPr algn="just"/>
            <a:endParaRPr lang="en-IN" dirty="0" smtClean="0"/>
          </a:p>
          <a:p>
            <a:pPr algn="just"/>
            <a:r>
              <a:rPr lang="en-IN" dirty="0" smtClean="0"/>
              <a:t>PRESENTED BY:</a:t>
            </a:r>
          </a:p>
          <a:p>
            <a:pPr algn="just"/>
            <a:r>
              <a:rPr lang="en-IN" dirty="0" smtClean="0"/>
              <a:t>DR.K.LATHA,</a:t>
            </a:r>
          </a:p>
          <a:p>
            <a:pPr algn="just"/>
            <a:r>
              <a:rPr lang="en-IN" dirty="0" smtClean="0"/>
              <a:t>PG STUDENT.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Humans share 99.9% of their genetic information, remaining 0.1% differs from one person to the others.</a:t>
            </a:r>
          </a:p>
          <a:p>
            <a:pPr algn="just">
              <a:lnSpc>
                <a:spcPct val="150000"/>
              </a:lnSpc>
            </a:pPr>
            <a:r>
              <a:rPr lang="en-IN" sz="2000" dirty="0" smtClean="0">
                <a:latin typeface="Bookman Old Style" pitchFamily="18" charset="0"/>
              </a:rPr>
              <a:t>Genes are composed of nucleotides &amp; are organised in the chromosomes within the cell nucleus. </a:t>
            </a:r>
          </a:p>
          <a:p>
            <a:pPr algn="just">
              <a:lnSpc>
                <a:spcPct val="150000"/>
              </a:lnSpc>
            </a:pPr>
            <a:r>
              <a:rPr lang="en-IN" sz="2000" dirty="0" smtClean="0">
                <a:latin typeface="Bookman Old Style" pitchFamily="18" charset="0"/>
              </a:rPr>
              <a:t>The sequence of nucleotides determines the expression of the gene.</a:t>
            </a:r>
          </a:p>
          <a:p>
            <a:pPr algn="just">
              <a:lnSpc>
                <a:spcPct val="150000"/>
              </a:lnSpc>
            </a:pPr>
            <a:endParaRPr lang="en-US" sz="2000" dirty="0">
              <a:latin typeface="Bookman Old Style"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mj-lt"/>
              </a:rPr>
              <a:t>The presence of the restriction </a:t>
            </a:r>
            <a:r>
              <a:rPr lang="en-US" sz="2000" dirty="0" err="1" smtClean="0">
                <a:latin typeface="+mj-lt"/>
              </a:rPr>
              <a:t>endonuclease</a:t>
            </a:r>
            <a:r>
              <a:rPr lang="en-US" sz="2000" dirty="0" smtClean="0">
                <a:latin typeface="+mj-lt"/>
              </a:rPr>
              <a:t> site has been denoted by b, a, t; the absence of the restriction </a:t>
            </a:r>
            <a:r>
              <a:rPr lang="en-US" sz="2000" dirty="0" err="1" smtClean="0">
                <a:latin typeface="+mj-lt"/>
              </a:rPr>
              <a:t>endonuclease</a:t>
            </a:r>
            <a:r>
              <a:rPr lang="en-US" sz="2000" dirty="0" smtClean="0">
                <a:latin typeface="+mj-lt"/>
              </a:rPr>
              <a:t> site has been denoted by B, A, T. </a:t>
            </a:r>
          </a:p>
          <a:p>
            <a:pPr algn="just">
              <a:lnSpc>
                <a:spcPct val="150000"/>
              </a:lnSpc>
            </a:pPr>
            <a:r>
              <a:rPr lang="en-US" sz="2000" dirty="0" smtClean="0">
                <a:latin typeface="+mj-lt"/>
              </a:rPr>
              <a:t>VDR gene polymorphisms are normally determined by polymerase chain reaction (PCR) and restriction enzyme digestion. </a:t>
            </a:r>
          </a:p>
          <a:p>
            <a:pPr algn="just">
              <a:lnSpc>
                <a:spcPct val="150000"/>
              </a:lnSpc>
            </a:pPr>
            <a:r>
              <a:rPr lang="en-US" sz="2000" dirty="0" smtClean="0">
                <a:latin typeface="+mj-lt"/>
              </a:rPr>
              <a:t>The VDR gene polymorphisms are commonly present. If these polymorphisms influence the level or function of the VDR, they may be pathogenic.</a:t>
            </a:r>
          </a:p>
          <a:p>
            <a:pPr algn="just">
              <a:lnSpc>
                <a:spcPct val="150000"/>
              </a:lnSpc>
            </a:pPr>
            <a:endParaRPr lang="en-US" sz="2000" dirty="0">
              <a:latin typeface="+mj-lt"/>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lgn="just">
              <a:lnSpc>
                <a:spcPct val="160000"/>
              </a:lnSpc>
            </a:pPr>
            <a:r>
              <a:rPr lang="en-US" sz="2000" dirty="0" smtClean="0">
                <a:latin typeface="+mj-lt"/>
              </a:rPr>
              <a:t>Li et al. found in his study that F O K I polymorphism of vitamin D receptor gene might be associated with generalized aggressive </a:t>
            </a:r>
            <a:r>
              <a:rPr lang="en-US" sz="2000" dirty="0" err="1" smtClean="0">
                <a:latin typeface="+mj-lt"/>
              </a:rPr>
              <a:t>periodontitis</a:t>
            </a:r>
            <a:r>
              <a:rPr lang="en-US" sz="2000" dirty="0" smtClean="0">
                <a:latin typeface="+mj-lt"/>
              </a:rPr>
              <a:t> in Chinese patients. </a:t>
            </a:r>
          </a:p>
          <a:p>
            <a:pPr algn="just">
              <a:lnSpc>
                <a:spcPct val="160000"/>
              </a:lnSpc>
            </a:pPr>
            <a:r>
              <a:rPr lang="en-US" sz="2000" dirty="0" smtClean="0">
                <a:latin typeface="+mj-lt"/>
              </a:rPr>
              <a:t>The carriage of F allele increases the risk of developing generalized aggressive </a:t>
            </a:r>
            <a:r>
              <a:rPr lang="en-US" sz="2000" dirty="0" err="1" smtClean="0">
                <a:latin typeface="+mj-lt"/>
              </a:rPr>
              <a:t>peridontitis</a:t>
            </a:r>
            <a:r>
              <a:rPr lang="en-US" sz="2000" dirty="0" smtClean="0">
                <a:latin typeface="+mj-lt"/>
              </a:rPr>
              <a:t>. </a:t>
            </a:r>
          </a:p>
          <a:p>
            <a:pPr algn="just">
              <a:lnSpc>
                <a:spcPct val="160000"/>
              </a:lnSpc>
            </a:pPr>
            <a:r>
              <a:rPr lang="en-US" sz="2000" dirty="0" err="1" smtClean="0">
                <a:latin typeface="+mj-lt"/>
              </a:rPr>
              <a:t>Nibali</a:t>
            </a:r>
            <a:r>
              <a:rPr lang="en-US" sz="2000" dirty="0" smtClean="0">
                <a:latin typeface="+mj-lt"/>
              </a:rPr>
              <a:t> et al. found that Vitamin D receptor </a:t>
            </a:r>
            <a:r>
              <a:rPr lang="en-US" sz="2000" dirty="0" err="1" smtClean="0">
                <a:latin typeface="+mj-lt"/>
              </a:rPr>
              <a:t>Taq</a:t>
            </a:r>
            <a:r>
              <a:rPr lang="en-US" sz="2000" dirty="0" smtClean="0">
                <a:latin typeface="+mj-lt"/>
              </a:rPr>
              <a:t> – 1 TT polymorphism was moderately associated with both the presence and the progression of </a:t>
            </a:r>
            <a:r>
              <a:rPr lang="en-US" sz="2000" dirty="0" err="1" smtClean="0">
                <a:latin typeface="+mj-lt"/>
              </a:rPr>
              <a:t>periodontitis</a:t>
            </a:r>
            <a:r>
              <a:rPr lang="en-US" sz="2000" dirty="0" smtClean="0">
                <a:latin typeface="+mj-lt"/>
              </a:rPr>
              <a:t> in smokers, while no association was detected in non-smoking individuals.</a:t>
            </a:r>
            <a:endParaRPr lang="en-US" sz="2000" dirty="0">
              <a:latin typeface="+mj-lt"/>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lgn="just">
              <a:lnSpc>
                <a:spcPct val="150000"/>
              </a:lnSpc>
              <a:buNone/>
            </a:pPr>
            <a:r>
              <a:rPr lang="en-US" sz="2000" dirty="0" smtClean="0">
                <a:solidFill>
                  <a:schemeClr val="accent5">
                    <a:lumMod val="75000"/>
                  </a:schemeClr>
                </a:solidFill>
                <a:latin typeface="+mj-lt"/>
              </a:rPr>
              <a:t>CALCITONIN RECEPTOR POLYMORPHISM </a:t>
            </a:r>
          </a:p>
          <a:p>
            <a:pPr algn="just">
              <a:lnSpc>
                <a:spcPct val="150000"/>
              </a:lnSpc>
            </a:pPr>
            <a:r>
              <a:rPr lang="en-US" sz="2000" dirty="0" err="1" smtClean="0">
                <a:latin typeface="+mj-lt"/>
              </a:rPr>
              <a:t>Nosaka</a:t>
            </a:r>
            <a:r>
              <a:rPr lang="en-US" sz="2000" dirty="0" smtClean="0">
                <a:latin typeface="+mj-lt"/>
              </a:rPr>
              <a:t> et al. have found that patients with this polymorphism were 20 times more likely to suffer </a:t>
            </a:r>
            <a:r>
              <a:rPr lang="en-US" sz="2000" dirty="0" err="1" smtClean="0">
                <a:latin typeface="+mj-lt"/>
              </a:rPr>
              <a:t>buccal</a:t>
            </a:r>
            <a:r>
              <a:rPr lang="en-US" sz="2000" dirty="0" smtClean="0">
                <a:latin typeface="+mj-lt"/>
              </a:rPr>
              <a:t> marginal bone loss than patients who were </a:t>
            </a:r>
            <a:r>
              <a:rPr lang="en-US" sz="2000" dirty="0" err="1" smtClean="0">
                <a:latin typeface="+mj-lt"/>
              </a:rPr>
              <a:t>calcitonin</a:t>
            </a:r>
            <a:r>
              <a:rPr lang="en-US" sz="2000" dirty="0" smtClean="0">
                <a:latin typeface="+mj-lt"/>
              </a:rPr>
              <a:t> receptor genotype negative.</a:t>
            </a:r>
            <a:endParaRPr lang="en-US" sz="2000" dirty="0">
              <a:latin typeface="+mj-lt"/>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ANTIGEN – RECOGNITION RELATED GENE POLYMORPHISM</a:t>
            </a:r>
            <a:endParaRPr lang="en-US" dirty="0"/>
          </a:p>
        </p:txBody>
      </p:sp>
      <p:sp>
        <p:nvSpPr>
          <p:cNvPr id="3" name="Content Placeholder 2"/>
          <p:cNvSpPr>
            <a:spLocks noGrp="1"/>
          </p:cNvSpPr>
          <p:nvPr>
            <p:ph sz="quarter" idx="1"/>
          </p:nvPr>
        </p:nvSpPr>
        <p:spPr/>
        <p:txBody>
          <a:bodyPr>
            <a:normAutofit/>
          </a:bodyPr>
          <a:lstStyle/>
          <a:p>
            <a:pPr algn="just">
              <a:lnSpc>
                <a:spcPct val="150000"/>
              </a:lnSpc>
              <a:buNone/>
            </a:pPr>
            <a:r>
              <a:rPr lang="en-US" sz="2000" dirty="0" smtClean="0">
                <a:solidFill>
                  <a:schemeClr val="accent3">
                    <a:lumMod val="75000"/>
                  </a:schemeClr>
                </a:solidFill>
                <a:latin typeface="+mj-lt"/>
              </a:rPr>
              <a:t>HLA GENE POLYMORPHISM </a:t>
            </a:r>
          </a:p>
          <a:p>
            <a:pPr algn="just">
              <a:lnSpc>
                <a:spcPct val="150000"/>
              </a:lnSpc>
            </a:pPr>
            <a:r>
              <a:rPr lang="en-US" sz="2000" dirty="0" smtClean="0">
                <a:latin typeface="+mj-lt"/>
              </a:rPr>
              <a:t> Human leukocyte antigen (HLA) is involved in genetically predetermined </a:t>
            </a:r>
            <a:r>
              <a:rPr lang="en-US" sz="2000" dirty="0" err="1" smtClean="0">
                <a:latin typeface="+mj-lt"/>
              </a:rPr>
              <a:t>humoral</a:t>
            </a:r>
            <a:r>
              <a:rPr lang="en-US" sz="2000" dirty="0" smtClean="0">
                <a:latin typeface="+mj-lt"/>
              </a:rPr>
              <a:t> response via recognition of foreign antigens. </a:t>
            </a:r>
          </a:p>
          <a:p>
            <a:pPr algn="just">
              <a:lnSpc>
                <a:spcPct val="150000"/>
              </a:lnSpc>
            </a:pPr>
            <a:r>
              <a:rPr lang="en-US" sz="2000" dirty="0" smtClean="0">
                <a:latin typeface="+mj-lt"/>
              </a:rPr>
              <a:t>The MHC genes are the most polymorphic genes present in the genome of every species analyzed.</a:t>
            </a:r>
          </a:p>
          <a:p>
            <a:pPr algn="just">
              <a:lnSpc>
                <a:spcPct val="150000"/>
              </a:lnSpc>
            </a:pPr>
            <a:r>
              <a:rPr lang="en-US" sz="2000" dirty="0" smtClean="0">
                <a:latin typeface="+mj-lt"/>
              </a:rPr>
              <a:t> The various alleles associated with disease in </a:t>
            </a:r>
            <a:r>
              <a:rPr lang="en-US" sz="2000" dirty="0" err="1" smtClean="0">
                <a:latin typeface="+mj-lt"/>
              </a:rPr>
              <a:t>Periodontics</a:t>
            </a:r>
            <a:r>
              <a:rPr lang="en-US" sz="2000" dirty="0" smtClean="0">
                <a:latin typeface="+mj-lt"/>
              </a:rPr>
              <a:t> are: HLA-DRB1.1501-DQB1.0602 genotype, HLA-DR4 and its subtypes.</a:t>
            </a:r>
            <a:endParaRPr lang="en-US" sz="2000" dirty="0">
              <a:latin typeface="+mj-lt"/>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POLYMORPHISMS IN THE INNATE IMMUNITY RECEPTORS</a:t>
            </a:r>
            <a:endParaRPr lang="en-US" dirty="0"/>
          </a:p>
        </p:txBody>
      </p:sp>
      <p:sp>
        <p:nvSpPr>
          <p:cNvPr id="3" name="Content Placeholder 2"/>
          <p:cNvSpPr>
            <a:spLocks noGrp="1"/>
          </p:cNvSpPr>
          <p:nvPr>
            <p:ph sz="quarter" idx="1"/>
          </p:nvPr>
        </p:nvSpPr>
        <p:spPr/>
        <p:txBody>
          <a:bodyPr>
            <a:normAutofit fontScale="77500" lnSpcReduction="20000"/>
          </a:bodyPr>
          <a:lstStyle/>
          <a:p>
            <a:pPr algn="just">
              <a:lnSpc>
                <a:spcPct val="150000"/>
              </a:lnSpc>
              <a:buNone/>
            </a:pPr>
            <a:r>
              <a:rPr lang="en-US" dirty="0" smtClean="0">
                <a:latin typeface="+mj-lt"/>
              </a:rPr>
              <a:t>a.</a:t>
            </a:r>
            <a:r>
              <a:rPr lang="en-US" dirty="0" smtClean="0">
                <a:solidFill>
                  <a:schemeClr val="accent5">
                    <a:lumMod val="75000"/>
                  </a:schemeClr>
                </a:solidFill>
                <a:latin typeface="+mj-lt"/>
              </a:rPr>
              <a:t> TLR2 and TLR4 gene polymorphisms</a:t>
            </a:r>
          </a:p>
          <a:p>
            <a:pPr algn="just">
              <a:lnSpc>
                <a:spcPct val="150000"/>
              </a:lnSpc>
            </a:pPr>
            <a:r>
              <a:rPr lang="en-US" dirty="0" smtClean="0">
                <a:latin typeface="+mj-lt"/>
              </a:rPr>
              <a:t>The TLR2 gene polymorphism has been reported to decrease the ability of TLR2 to mediate a response to bacterial cell wall components. </a:t>
            </a:r>
          </a:p>
          <a:p>
            <a:pPr algn="just">
              <a:lnSpc>
                <a:spcPct val="150000"/>
              </a:lnSpc>
            </a:pPr>
            <a:r>
              <a:rPr lang="en-US" dirty="0" smtClean="0">
                <a:latin typeface="+mj-lt"/>
              </a:rPr>
              <a:t>The TLR4 gene polymorphism has been reported to attenuate the efficacy of </a:t>
            </a:r>
            <a:r>
              <a:rPr lang="en-US" dirty="0" err="1" smtClean="0">
                <a:latin typeface="+mj-lt"/>
              </a:rPr>
              <a:t>lipopolysaccharide</a:t>
            </a:r>
            <a:r>
              <a:rPr lang="en-US" dirty="0" smtClean="0">
                <a:latin typeface="+mj-lt"/>
              </a:rPr>
              <a:t> (LPS) signaling and decrease the capacity to elicit inflammation. </a:t>
            </a:r>
          </a:p>
          <a:p>
            <a:pPr algn="just">
              <a:lnSpc>
                <a:spcPct val="150000"/>
              </a:lnSpc>
            </a:pPr>
            <a:r>
              <a:rPr lang="en-US" dirty="0" smtClean="0">
                <a:latin typeface="+mj-lt"/>
              </a:rPr>
              <a:t>These polymorphisms have been correlated with </a:t>
            </a:r>
            <a:r>
              <a:rPr lang="en-US" dirty="0" err="1" smtClean="0">
                <a:latin typeface="+mj-lt"/>
              </a:rPr>
              <a:t>hyporesponsiveness</a:t>
            </a:r>
            <a:r>
              <a:rPr lang="en-US" dirty="0" smtClean="0">
                <a:latin typeface="+mj-lt"/>
              </a:rPr>
              <a:t> to inhaled LPS, sepsis and infection caused by gram negative bacteria.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mj-lt"/>
              </a:rPr>
              <a:t>However, despite the perceived importance of these functional TLR polymorphisms, no relation with </a:t>
            </a:r>
            <a:r>
              <a:rPr lang="en-US" sz="2000" dirty="0" err="1" smtClean="0">
                <a:latin typeface="+mj-lt"/>
              </a:rPr>
              <a:t>periodontitis</a:t>
            </a:r>
            <a:r>
              <a:rPr lang="en-US" sz="2000" dirty="0" smtClean="0">
                <a:latin typeface="+mj-lt"/>
              </a:rPr>
              <a:t> has been observed. </a:t>
            </a:r>
          </a:p>
          <a:p>
            <a:pPr algn="just">
              <a:lnSpc>
                <a:spcPct val="150000"/>
              </a:lnSpc>
            </a:pPr>
            <a:r>
              <a:rPr lang="en-US" sz="2000" dirty="0" smtClean="0">
                <a:latin typeface="+mj-lt"/>
              </a:rPr>
              <a:t>James JA et al.  studied whether there is an association between the frequency of functional polymorphisms in the toll-like receptor 4 and cluster of differentiation 14 (CD 14) genes and </a:t>
            </a:r>
            <a:r>
              <a:rPr lang="en-US" sz="2000" dirty="0" err="1" smtClean="0">
                <a:latin typeface="+mj-lt"/>
              </a:rPr>
              <a:t>periodontitis</a:t>
            </a:r>
            <a:r>
              <a:rPr lang="en-US" sz="2000" dirty="0" smtClean="0">
                <a:latin typeface="+mj-lt"/>
              </a:rPr>
              <a:t>. The results concluded that TLR4 gene polymorphism is associated with a decreased risk of aggressive </a:t>
            </a:r>
            <a:r>
              <a:rPr lang="en-US" sz="2000" dirty="0" err="1" smtClean="0">
                <a:latin typeface="+mj-lt"/>
              </a:rPr>
              <a:t>periodontitis</a:t>
            </a:r>
            <a:r>
              <a:rPr lang="en-US" sz="2000" dirty="0" smtClean="0">
                <a:latin typeface="+mj-lt"/>
              </a:rPr>
              <a:t> but not chronic </a:t>
            </a:r>
            <a:r>
              <a:rPr lang="en-US" sz="2000" dirty="0" err="1" smtClean="0">
                <a:latin typeface="+mj-lt"/>
              </a:rPr>
              <a:t>periodontitis</a:t>
            </a:r>
            <a:r>
              <a:rPr lang="en-US" sz="2000" dirty="0" smtClean="0">
                <a:latin typeface="+mj-lt"/>
              </a:rPr>
              <a:t>.</a:t>
            </a:r>
          </a:p>
          <a:p>
            <a:pPr algn="just">
              <a:lnSpc>
                <a:spcPct val="150000"/>
              </a:lnSpc>
            </a:pPr>
            <a:endParaRPr lang="en-US" sz="2000" dirty="0">
              <a:latin typeface="+mj-lt"/>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pPr algn="just">
              <a:lnSpc>
                <a:spcPct val="150000"/>
              </a:lnSpc>
              <a:buNone/>
            </a:pPr>
            <a:r>
              <a:rPr lang="en-US" dirty="0" smtClean="0">
                <a:latin typeface="+mj-lt"/>
              </a:rPr>
              <a:t>b. </a:t>
            </a:r>
            <a:r>
              <a:rPr lang="en-US" dirty="0" smtClean="0">
                <a:solidFill>
                  <a:schemeClr val="accent5">
                    <a:lumMod val="75000"/>
                  </a:schemeClr>
                </a:solidFill>
                <a:latin typeface="+mj-lt"/>
              </a:rPr>
              <a:t>CD 14 gene polymorphism </a:t>
            </a:r>
          </a:p>
          <a:p>
            <a:pPr algn="just">
              <a:lnSpc>
                <a:spcPct val="150000"/>
              </a:lnSpc>
            </a:pPr>
            <a:r>
              <a:rPr lang="en-US" dirty="0" smtClean="0">
                <a:latin typeface="+mj-lt"/>
              </a:rPr>
              <a:t>Increased serum levels of sCD14 have been known to be associated with </a:t>
            </a:r>
            <a:r>
              <a:rPr lang="en-US" dirty="0" err="1" smtClean="0">
                <a:latin typeface="+mj-lt"/>
              </a:rPr>
              <a:t>periodontitis</a:t>
            </a:r>
            <a:r>
              <a:rPr lang="en-US" dirty="0" smtClean="0">
                <a:latin typeface="+mj-lt"/>
              </a:rPr>
              <a:t>.  There are contradictory findings from the studies of </a:t>
            </a:r>
            <a:r>
              <a:rPr lang="en-US" dirty="0" err="1" smtClean="0">
                <a:latin typeface="+mj-lt"/>
              </a:rPr>
              <a:t>Holla</a:t>
            </a:r>
            <a:r>
              <a:rPr lang="en-US" dirty="0" smtClean="0">
                <a:latin typeface="+mj-lt"/>
              </a:rPr>
              <a:t> et al. and Yamazaki et al. which did not find any association between CD14 genome polymorphism and chronic </a:t>
            </a:r>
            <a:r>
              <a:rPr lang="en-US" dirty="0" err="1" smtClean="0">
                <a:latin typeface="+mj-lt"/>
              </a:rPr>
              <a:t>periodontitis</a:t>
            </a:r>
            <a:r>
              <a:rPr lang="en-US" dirty="0" smtClean="0">
                <a:latin typeface="+mj-lt"/>
              </a:rPr>
              <a:t>. </a:t>
            </a:r>
          </a:p>
          <a:p>
            <a:pPr algn="just">
              <a:lnSpc>
                <a:spcPct val="150000"/>
              </a:lnSpc>
              <a:buNone/>
            </a:pPr>
            <a:r>
              <a:rPr lang="en-US" dirty="0" smtClean="0">
                <a:latin typeface="+mj-lt"/>
              </a:rPr>
              <a:t>c. </a:t>
            </a:r>
            <a:r>
              <a:rPr lang="en-US" dirty="0" smtClean="0">
                <a:solidFill>
                  <a:schemeClr val="accent5">
                    <a:lumMod val="75000"/>
                  </a:schemeClr>
                </a:solidFill>
                <a:latin typeface="+mj-lt"/>
              </a:rPr>
              <a:t>CARD 15 gene polymorphism </a:t>
            </a:r>
          </a:p>
          <a:p>
            <a:pPr algn="just">
              <a:lnSpc>
                <a:spcPct val="150000"/>
              </a:lnSpc>
            </a:pPr>
            <a:r>
              <a:rPr lang="en-US" dirty="0" smtClean="0">
                <a:latin typeface="+mj-lt"/>
              </a:rPr>
              <a:t>Polymorphism led to impaired activation of nuclear factor-</a:t>
            </a:r>
            <a:r>
              <a:rPr lang="en-US" dirty="0" err="1" smtClean="0">
                <a:latin typeface="+mj-lt"/>
              </a:rPr>
              <a:t>κB</a:t>
            </a:r>
            <a:r>
              <a:rPr lang="en-US" dirty="0" smtClean="0">
                <a:latin typeface="+mj-lt"/>
              </a:rPr>
              <a:t>, which in turn led to decreased expression of pro-inflammatory cytokines. However, no association was found with </a:t>
            </a:r>
            <a:r>
              <a:rPr lang="en-US" dirty="0" err="1" smtClean="0">
                <a:latin typeface="+mj-lt"/>
              </a:rPr>
              <a:t>periodontitis</a:t>
            </a:r>
            <a:r>
              <a:rPr lang="en-US" dirty="0" smtClean="0">
                <a:latin typeface="+mj-lt"/>
              </a:rPr>
              <a:t>.</a:t>
            </a:r>
            <a:endParaRPr lang="en-US" dirty="0">
              <a:latin typeface="+mj-lt"/>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MISCELLANEOUS GENE POLYMORPHISMS</a:t>
            </a:r>
            <a:endParaRPr lang="en-US" dirty="0"/>
          </a:p>
        </p:txBody>
      </p:sp>
      <p:sp>
        <p:nvSpPr>
          <p:cNvPr id="3" name="Content Placeholder 2"/>
          <p:cNvSpPr>
            <a:spLocks noGrp="1"/>
          </p:cNvSpPr>
          <p:nvPr>
            <p:ph sz="quarter" idx="1"/>
          </p:nvPr>
        </p:nvSpPr>
        <p:spPr>
          <a:xfrm>
            <a:off x="457200" y="1234440"/>
            <a:ext cx="8229600" cy="4937760"/>
          </a:xfrm>
        </p:spPr>
        <p:txBody>
          <a:bodyPr>
            <a:normAutofit/>
          </a:bodyPr>
          <a:lstStyle/>
          <a:p>
            <a:pPr algn="just">
              <a:lnSpc>
                <a:spcPct val="150000"/>
              </a:lnSpc>
              <a:buNone/>
            </a:pPr>
            <a:r>
              <a:rPr lang="en-US" sz="2000" dirty="0" smtClean="0">
                <a:latin typeface="+mj-lt"/>
              </a:rPr>
              <a:t>a. </a:t>
            </a:r>
            <a:r>
              <a:rPr lang="en-US" sz="2000" dirty="0" err="1" smtClean="0">
                <a:solidFill>
                  <a:schemeClr val="accent5">
                    <a:lumMod val="75000"/>
                  </a:schemeClr>
                </a:solidFill>
                <a:latin typeface="+mj-lt"/>
              </a:rPr>
              <a:t>Cathepsin</a:t>
            </a:r>
            <a:r>
              <a:rPr lang="en-US" sz="2000" dirty="0" smtClean="0">
                <a:solidFill>
                  <a:schemeClr val="accent5">
                    <a:lumMod val="75000"/>
                  </a:schemeClr>
                </a:solidFill>
                <a:latin typeface="+mj-lt"/>
              </a:rPr>
              <a:t> C gene polymorphism </a:t>
            </a:r>
          </a:p>
          <a:p>
            <a:pPr algn="just">
              <a:lnSpc>
                <a:spcPct val="150000"/>
              </a:lnSpc>
            </a:pPr>
            <a:r>
              <a:rPr lang="en-US" sz="2000" dirty="0" err="1" smtClean="0">
                <a:latin typeface="+mj-lt"/>
              </a:rPr>
              <a:t>Cathepsin</a:t>
            </a:r>
            <a:r>
              <a:rPr lang="en-US" sz="2000" dirty="0" smtClean="0">
                <a:latin typeface="+mj-lt"/>
              </a:rPr>
              <a:t> C is a </a:t>
            </a:r>
            <a:r>
              <a:rPr lang="en-US" sz="2000" dirty="0" err="1" smtClean="0">
                <a:latin typeface="+mj-lt"/>
              </a:rPr>
              <a:t>proteinase</a:t>
            </a:r>
            <a:r>
              <a:rPr lang="en-US" sz="2000" dirty="0" smtClean="0">
                <a:latin typeface="+mj-lt"/>
              </a:rPr>
              <a:t> and is expressed in the </a:t>
            </a:r>
            <a:r>
              <a:rPr lang="en-US" sz="2000" dirty="0" err="1" smtClean="0">
                <a:latin typeface="+mj-lt"/>
              </a:rPr>
              <a:t>hyperkeratotic</a:t>
            </a:r>
            <a:r>
              <a:rPr lang="en-US" sz="2000" dirty="0" smtClean="0">
                <a:latin typeface="+mj-lt"/>
              </a:rPr>
              <a:t> epithelial lesions such as palms, knees and oral keratinized </a:t>
            </a:r>
            <a:r>
              <a:rPr lang="en-US" sz="2000" dirty="0" err="1" smtClean="0">
                <a:latin typeface="+mj-lt"/>
              </a:rPr>
              <a:t>gingiva</a:t>
            </a:r>
            <a:r>
              <a:rPr lang="en-US" sz="2000" dirty="0" smtClean="0">
                <a:latin typeface="+mj-lt"/>
              </a:rPr>
              <a:t>. </a:t>
            </a:r>
          </a:p>
          <a:p>
            <a:pPr algn="just">
              <a:lnSpc>
                <a:spcPct val="150000"/>
              </a:lnSpc>
            </a:pPr>
            <a:r>
              <a:rPr lang="en-US" sz="2000" dirty="0" smtClean="0">
                <a:latin typeface="+mj-lt"/>
              </a:rPr>
              <a:t>Hart et al. identified a gene on chromosome 11 containing the </a:t>
            </a:r>
            <a:r>
              <a:rPr lang="en-US" sz="2000" dirty="0" err="1" smtClean="0">
                <a:latin typeface="+mj-lt"/>
              </a:rPr>
              <a:t>cathepsin</a:t>
            </a:r>
            <a:r>
              <a:rPr lang="en-US" sz="2000" dirty="0" smtClean="0">
                <a:latin typeface="+mj-lt"/>
              </a:rPr>
              <a:t> C gene, responsible for </a:t>
            </a:r>
            <a:r>
              <a:rPr lang="en-US" sz="2000" dirty="0" err="1" smtClean="0">
                <a:latin typeface="+mj-lt"/>
              </a:rPr>
              <a:t>prepubertal</a:t>
            </a:r>
            <a:r>
              <a:rPr lang="en-US" sz="2000" dirty="0" smtClean="0">
                <a:latin typeface="+mj-lt"/>
              </a:rPr>
              <a:t> </a:t>
            </a:r>
            <a:r>
              <a:rPr lang="en-US" sz="2000" dirty="0" err="1" smtClean="0">
                <a:latin typeface="+mj-lt"/>
              </a:rPr>
              <a:t>periodontitis</a:t>
            </a:r>
            <a:r>
              <a:rPr lang="en-US" sz="2000" dirty="0" smtClean="0">
                <a:latin typeface="+mj-lt"/>
              </a:rPr>
              <a:t> as well as </a:t>
            </a:r>
            <a:r>
              <a:rPr lang="en-US" sz="2000" dirty="0" err="1" smtClean="0">
                <a:latin typeface="+mj-lt"/>
              </a:rPr>
              <a:t>Papillon</a:t>
            </a:r>
            <a:r>
              <a:rPr lang="en-US" sz="2000" dirty="0" smtClean="0">
                <a:latin typeface="+mj-lt"/>
              </a:rPr>
              <a:t> – </a:t>
            </a:r>
            <a:r>
              <a:rPr lang="en-US" sz="2000" dirty="0" err="1" smtClean="0">
                <a:latin typeface="+mj-lt"/>
              </a:rPr>
              <a:t>Lefevre</a:t>
            </a:r>
            <a:r>
              <a:rPr lang="en-US" sz="2000" dirty="0" smtClean="0">
                <a:latin typeface="+mj-lt"/>
              </a:rPr>
              <a:t> syndrome (PLS).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mj-lt"/>
              </a:rPr>
              <a:t>All patients with pre-pubertal </a:t>
            </a:r>
            <a:r>
              <a:rPr lang="en-US" sz="2000" dirty="0" err="1" smtClean="0">
                <a:latin typeface="+mj-lt"/>
              </a:rPr>
              <a:t>periodontitis</a:t>
            </a:r>
            <a:r>
              <a:rPr lang="en-US" sz="2000" dirty="0" smtClean="0">
                <a:latin typeface="+mj-lt"/>
              </a:rPr>
              <a:t> were found to be homozygous for an A-G mutation at gene position +1040, resulting in a substitution of the amino acid tyrosine by a </a:t>
            </a:r>
            <a:r>
              <a:rPr lang="en-US" sz="2000" dirty="0" err="1" smtClean="0">
                <a:latin typeface="+mj-lt"/>
              </a:rPr>
              <a:t>cysteine</a:t>
            </a:r>
            <a:r>
              <a:rPr lang="en-US" sz="2000" dirty="0" smtClean="0">
                <a:latin typeface="+mj-lt"/>
              </a:rPr>
              <a:t>. This gene polymorphism was shown to be functional as there was a diminished activity of </a:t>
            </a:r>
            <a:r>
              <a:rPr lang="en-US" sz="2000" dirty="0" err="1" smtClean="0">
                <a:latin typeface="+mj-lt"/>
              </a:rPr>
              <a:t>cathepsin</a:t>
            </a:r>
            <a:r>
              <a:rPr lang="en-US" sz="2000" dirty="0" smtClean="0">
                <a:latin typeface="+mj-lt"/>
              </a:rPr>
              <a:t> C in PLS. </a:t>
            </a:r>
          </a:p>
          <a:p>
            <a:pPr algn="just">
              <a:lnSpc>
                <a:spcPct val="150000"/>
              </a:lnSpc>
            </a:pPr>
            <a:r>
              <a:rPr lang="en-US" sz="2000" dirty="0" smtClean="0">
                <a:latin typeface="+mj-lt"/>
              </a:rPr>
              <a:t>Another study by </a:t>
            </a:r>
            <a:r>
              <a:rPr lang="en-US" sz="2000" dirty="0" err="1" smtClean="0">
                <a:latin typeface="+mj-lt"/>
              </a:rPr>
              <a:t>Noack</a:t>
            </a:r>
            <a:r>
              <a:rPr lang="en-US" sz="2000" dirty="0" smtClean="0">
                <a:latin typeface="+mj-lt"/>
              </a:rPr>
              <a:t> et al. reported two novel gene mutations at positions 947 and 1268, which were associated with these two diseases.</a:t>
            </a:r>
          </a:p>
          <a:p>
            <a:pPr algn="just">
              <a:lnSpc>
                <a:spcPct val="150000"/>
              </a:lnSpc>
            </a:pPr>
            <a:endParaRPr lang="en-US" sz="2000" dirty="0">
              <a:latin typeface="+mj-lt"/>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lgn="just">
              <a:lnSpc>
                <a:spcPct val="200000"/>
              </a:lnSpc>
              <a:buNone/>
            </a:pPr>
            <a:r>
              <a:rPr lang="en-US" sz="2000" dirty="0" smtClean="0">
                <a:latin typeface="+mj-lt"/>
              </a:rPr>
              <a:t>b. </a:t>
            </a:r>
            <a:r>
              <a:rPr lang="en-US" sz="2000" dirty="0" smtClean="0">
                <a:solidFill>
                  <a:schemeClr val="accent5">
                    <a:lumMod val="75000"/>
                  </a:schemeClr>
                </a:solidFill>
                <a:latin typeface="+mj-lt"/>
              </a:rPr>
              <a:t>MMP gene polymorphism </a:t>
            </a:r>
          </a:p>
          <a:p>
            <a:pPr algn="just">
              <a:lnSpc>
                <a:spcPct val="200000"/>
              </a:lnSpc>
              <a:buNone/>
            </a:pPr>
            <a:r>
              <a:rPr lang="en-US" sz="2000" dirty="0" smtClean="0">
                <a:latin typeface="+mj-lt"/>
              </a:rPr>
              <a:t>MMP-1 is an important mediator of connective tissue destruction in periodontal disease. Cao Z et al., evaluated the association between the MMP-1 promoter gene polymorphism and chronic </a:t>
            </a:r>
            <a:r>
              <a:rPr lang="en-US" sz="2000" dirty="0" err="1" smtClean="0">
                <a:latin typeface="+mj-lt"/>
              </a:rPr>
              <a:t>periodontitis</a:t>
            </a:r>
            <a:r>
              <a:rPr lang="en-US" sz="2000" dirty="0" smtClean="0">
                <a:latin typeface="+mj-lt"/>
              </a:rPr>
              <a:t> susceptibility and/or severity in a Chinese population. This study suggests that a single nucleotide polymorphism in the MMP-1 promoter region of -1607 </a:t>
            </a:r>
            <a:r>
              <a:rPr lang="en-US" sz="2000" dirty="0" err="1" smtClean="0">
                <a:latin typeface="+mj-lt"/>
              </a:rPr>
              <a:t>bp</a:t>
            </a:r>
            <a:r>
              <a:rPr lang="en-US" sz="2000" dirty="0" smtClean="0">
                <a:latin typeface="+mj-lt"/>
              </a:rPr>
              <a:t> may be associated with severe chronic </a:t>
            </a:r>
            <a:r>
              <a:rPr lang="en-US" sz="2000" dirty="0" err="1" smtClean="0">
                <a:latin typeface="+mj-lt"/>
              </a:rPr>
              <a:t>periodontitis</a:t>
            </a:r>
            <a:r>
              <a:rPr lang="en-US" sz="2000" dirty="0" smtClean="0">
                <a:latin typeface="+mj-lt"/>
              </a:rPr>
              <a:t> in a Chinese population.</a:t>
            </a:r>
            <a:endParaRPr lang="en-US" sz="2000" dirty="0" smtClean="0">
              <a:solidFill>
                <a:schemeClr val="accent5">
                  <a:lumMod val="75000"/>
                </a:schemeClr>
              </a:solidFill>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GENETIC DISEASE MODELS</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solidFill>
                  <a:schemeClr val="accent5">
                    <a:lumMod val="75000"/>
                  </a:schemeClr>
                </a:solidFill>
                <a:latin typeface="Bookman Old Style" pitchFamily="18" charset="0"/>
              </a:rPr>
              <a:t>Major Disease Gene</a:t>
            </a:r>
            <a:r>
              <a:rPr lang="en-IN" sz="2000" dirty="0" smtClean="0">
                <a:latin typeface="Bookman Old Style" pitchFamily="18" charset="0"/>
              </a:rPr>
              <a:t>, which is responsible for disease expression, according to </a:t>
            </a:r>
            <a:r>
              <a:rPr lang="en-IN" sz="2000" dirty="0" err="1" smtClean="0">
                <a:latin typeface="Bookman Old Style" pitchFamily="18" charset="0"/>
              </a:rPr>
              <a:t>mendel’s</a:t>
            </a:r>
            <a:r>
              <a:rPr lang="en-IN" sz="2000" dirty="0" smtClean="0">
                <a:latin typeface="Bookman Old Style" pitchFamily="18" charset="0"/>
              </a:rPr>
              <a:t> law when a given aberrant allelic form is present.</a:t>
            </a:r>
          </a:p>
          <a:p>
            <a:pPr algn="just">
              <a:lnSpc>
                <a:spcPct val="150000"/>
              </a:lnSpc>
            </a:pPr>
            <a:r>
              <a:rPr lang="en-IN" sz="2000" dirty="0" smtClean="0">
                <a:latin typeface="Bookman Old Style" pitchFamily="18" charset="0"/>
              </a:rPr>
              <a:t>To date, only one major disease gene has been revealed in relation to </a:t>
            </a:r>
            <a:r>
              <a:rPr lang="en-IN" sz="2000" dirty="0" err="1" smtClean="0">
                <a:latin typeface="Bookman Old Style" pitchFamily="18" charset="0"/>
              </a:rPr>
              <a:t>periodontitis</a:t>
            </a:r>
            <a:r>
              <a:rPr lang="en-IN" sz="2000" dirty="0" smtClean="0">
                <a:latin typeface="Bookman Old Style" pitchFamily="18" charset="0"/>
              </a:rPr>
              <a:t>; gene on chromosome 11 responsible for a severe form of </a:t>
            </a:r>
            <a:r>
              <a:rPr lang="en-IN" sz="2000" dirty="0" err="1" smtClean="0">
                <a:latin typeface="Bookman Old Style" pitchFamily="18" charset="0"/>
              </a:rPr>
              <a:t>prepubertal</a:t>
            </a:r>
            <a:r>
              <a:rPr lang="en-IN" sz="2000" dirty="0" smtClean="0">
                <a:latin typeface="Bookman Old Style" pitchFamily="18" charset="0"/>
              </a:rPr>
              <a:t> </a:t>
            </a:r>
            <a:r>
              <a:rPr lang="en-IN" sz="2000" dirty="0" err="1" smtClean="0">
                <a:latin typeface="Bookman Old Style" pitchFamily="18" charset="0"/>
              </a:rPr>
              <a:t>periodontitis</a:t>
            </a:r>
            <a:r>
              <a:rPr lang="en-IN" sz="2000" dirty="0" smtClean="0">
                <a:latin typeface="Bookman Old Style" pitchFamily="18" charset="0"/>
              </a:rPr>
              <a:t>. </a:t>
            </a:r>
            <a:endParaRPr lang="en-US" sz="2000" dirty="0">
              <a:latin typeface="Bookman Old Style"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Genetics Test for Diagnosis and Therapeutic Treatment</a:t>
            </a:r>
            <a:endParaRPr lang="en-US" dirty="0"/>
          </a:p>
        </p:txBody>
      </p:sp>
      <p:sp>
        <p:nvSpPr>
          <p:cNvPr id="3" name="Content Placeholder 2"/>
          <p:cNvSpPr>
            <a:spLocks noGrp="1"/>
          </p:cNvSpPr>
          <p:nvPr>
            <p:ph sz="quarter" idx="1"/>
          </p:nvPr>
        </p:nvSpPr>
        <p:spPr/>
        <p:txBody>
          <a:bodyPr>
            <a:normAutofit/>
          </a:bodyPr>
          <a:lstStyle/>
          <a:p>
            <a:pPr algn="just">
              <a:lnSpc>
                <a:spcPct val="150000"/>
              </a:lnSpc>
              <a:buNone/>
            </a:pPr>
            <a:r>
              <a:rPr lang="en-US" sz="2000" dirty="0" smtClean="0">
                <a:solidFill>
                  <a:schemeClr val="accent5">
                    <a:lumMod val="75000"/>
                  </a:schemeClr>
                </a:solidFill>
                <a:latin typeface="+mj-lt"/>
              </a:rPr>
              <a:t>Genetic counseling </a:t>
            </a:r>
          </a:p>
          <a:p>
            <a:pPr algn="just">
              <a:lnSpc>
                <a:spcPct val="150000"/>
              </a:lnSpc>
            </a:pPr>
            <a:r>
              <a:rPr lang="en-US" sz="2000" dirty="0" smtClean="0">
                <a:latin typeface="+mj-lt"/>
              </a:rPr>
              <a:t>Genetic counseling is defined as a communication process involved in human problems associated with the occurrence and recurrence of a genetic disorder in a family. </a:t>
            </a:r>
          </a:p>
          <a:p>
            <a:pPr algn="just">
              <a:lnSpc>
                <a:spcPct val="150000"/>
              </a:lnSpc>
            </a:pPr>
            <a:r>
              <a:rPr lang="en-US" sz="2000" dirty="0" smtClean="0">
                <a:latin typeface="+mj-lt"/>
              </a:rPr>
              <a:t>This process involves the expertise of a trained counselor to guide individuals, family to the medical facts related to diagnosis, prognosis, and management of a disorder, the role of heredity in genetic disorder, the probable impact on the other members of the family, and preventive measures for further recurrence of such disorders in the family. </a:t>
            </a:r>
            <a:endParaRPr lang="en-US" sz="2000" dirty="0">
              <a:latin typeface="+mj-lt"/>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pPr algn="just">
              <a:lnSpc>
                <a:spcPct val="160000"/>
              </a:lnSpc>
            </a:pPr>
            <a:r>
              <a:rPr lang="en-US" dirty="0" smtClean="0">
                <a:latin typeface="+mj-lt"/>
              </a:rPr>
              <a:t>Steps in genetic counseling: </a:t>
            </a:r>
          </a:p>
          <a:p>
            <a:pPr algn="just">
              <a:lnSpc>
                <a:spcPct val="160000"/>
              </a:lnSpc>
            </a:pPr>
            <a:r>
              <a:rPr lang="en-US" dirty="0" smtClean="0">
                <a:latin typeface="+mj-lt"/>
              </a:rPr>
              <a:t>a. Family history </a:t>
            </a:r>
          </a:p>
          <a:p>
            <a:pPr lvl="1" algn="just">
              <a:lnSpc>
                <a:spcPct val="160000"/>
              </a:lnSpc>
            </a:pPr>
            <a:r>
              <a:rPr lang="en-US" dirty="0" smtClean="0">
                <a:latin typeface="+mj-lt"/>
              </a:rPr>
              <a:t>• To construct and analysis pedigree </a:t>
            </a:r>
          </a:p>
          <a:p>
            <a:pPr algn="just">
              <a:lnSpc>
                <a:spcPct val="160000"/>
              </a:lnSpc>
            </a:pPr>
            <a:r>
              <a:rPr lang="en-US" dirty="0" smtClean="0">
                <a:latin typeface="+mj-lt"/>
              </a:rPr>
              <a:t>b. Clinical Examination </a:t>
            </a:r>
          </a:p>
          <a:p>
            <a:pPr algn="just">
              <a:lnSpc>
                <a:spcPct val="160000"/>
              </a:lnSpc>
            </a:pPr>
            <a:r>
              <a:rPr lang="en-US" dirty="0" smtClean="0">
                <a:latin typeface="+mj-lt"/>
              </a:rPr>
              <a:t>c. Investigation* </a:t>
            </a:r>
          </a:p>
          <a:p>
            <a:pPr lvl="1" algn="just">
              <a:lnSpc>
                <a:spcPct val="160000"/>
              </a:lnSpc>
            </a:pPr>
            <a:r>
              <a:rPr lang="en-US" dirty="0" smtClean="0">
                <a:latin typeface="+mj-lt"/>
              </a:rPr>
              <a:t>• Chromosomal analysis </a:t>
            </a:r>
          </a:p>
          <a:p>
            <a:pPr lvl="1" algn="just">
              <a:lnSpc>
                <a:spcPct val="160000"/>
              </a:lnSpc>
            </a:pPr>
            <a:r>
              <a:rPr lang="en-US" dirty="0" smtClean="0">
                <a:latin typeface="+mj-lt"/>
              </a:rPr>
              <a:t>• Enzyme assays </a:t>
            </a:r>
          </a:p>
          <a:p>
            <a:pPr lvl="1" algn="just">
              <a:lnSpc>
                <a:spcPct val="160000"/>
              </a:lnSpc>
            </a:pPr>
            <a:r>
              <a:rPr lang="en-US" dirty="0" smtClean="0">
                <a:latin typeface="+mj-lt"/>
              </a:rPr>
              <a:t>• Metabolite measurements </a:t>
            </a:r>
          </a:p>
          <a:p>
            <a:pPr lvl="1" algn="just">
              <a:lnSpc>
                <a:spcPct val="160000"/>
              </a:lnSpc>
            </a:pPr>
            <a:r>
              <a:rPr lang="en-US" dirty="0" smtClean="0">
                <a:latin typeface="+mj-lt"/>
              </a:rPr>
              <a:t>• DNA analysis. </a:t>
            </a:r>
          </a:p>
          <a:p>
            <a:pPr algn="just">
              <a:lnSpc>
                <a:spcPct val="160000"/>
              </a:lnSpc>
              <a:buNone/>
            </a:pPr>
            <a:r>
              <a:rPr lang="en-US" dirty="0" smtClean="0">
                <a:latin typeface="+mj-lt"/>
              </a:rPr>
              <a:t>*These are specialized tests which may be essential to arrive at the final diagnosis </a:t>
            </a:r>
          </a:p>
          <a:p>
            <a:pPr algn="just">
              <a:lnSpc>
                <a:spcPct val="160000"/>
              </a:lnSpc>
            </a:pPr>
            <a:r>
              <a:rPr lang="en-US" dirty="0" smtClean="0">
                <a:latin typeface="+mj-lt"/>
              </a:rPr>
              <a:t>d. Disease managements.</a:t>
            </a:r>
            <a:endParaRPr lang="en-US" dirty="0">
              <a:latin typeface="+mj-lt"/>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Genetic testing for </a:t>
            </a:r>
            <a:r>
              <a:rPr lang="en-IN" dirty="0" err="1" smtClean="0"/>
              <a:t>periodontitis</a:t>
            </a:r>
            <a:r>
              <a:rPr lang="en-IN" dirty="0" smtClean="0"/>
              <a:t> </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mj-lt"/>
              </a:rPr>
              <a:t>At present, it is possible to perform genetic testing to identify individuals carrying gene mutations responsible for several </a:t>
            </a:r>
            <a:r>
              <a:rPr lang="en-US" sz="2000" dirty="0" err="1" smtClean="0">
                <a:latin typeface="+mj-lt"/>
              </a:rPr>
              <a:t>syndromic</a:t>
            </a:r>
            <a:r>
              <a:rPr lang="en-US" sz="2000" dirty="0" smtClean="0">
                <a:latin typeface="+mj-lt"/>
              </a:rPr>
              <a:t> forms of </a:t>
            </a:r>
            <a:r>
              <a:rPr lang="en-US" sz="2000" dirty="0" err="1" smtClean="0">
                <a:latin typeface="+mj-lt"/>
              </a:rPr>
              <a:t>periodontitis</a:t>
            </a:r>
            <a:r>
              <a:rPr lang="en-US" sz="2000" dirty="0" smtClean="0">
                <a:latin typeface="+mj-lt"/>
              </a:rPr>
              <a:t> including LAD types 1 and 2, </a:t>
            </a:r>
            <a:r>
              <a:rPr lang="en-US" sz="2000" dirty="0" err="1" smtClean="0">
                <a:latin typeface="+mj-lt"/>
              </a:rPr>
              <a:t>Papillon‑Lefèvre</a:t>
            </a:r>
            <a:r>
              <a:rPr lang="en-US" sz="2000" dirty="0" smtClean="0">
                <a:latin typeface="+mj-lt"/>
              </a:rPr>
              <a:t> syndrome, </a:t>
            </a:r>
            <a:r>
              <a:rPr lang="en-US" sz="2000" dirty="0" err="1" smtClean="0">
                <a:latin typeface="+mj-lt"/>
              </a:rPr>
              <a:t>Haim‑Munk</a:t>
            </a:r>
            <a:r>
              <a:rPr lang="en-US" sz="2000" dirty="0" smtClean="0">
                <a:latin typeface="+mj-lt"/>
              </a:rPr>
              <a:t> syndrome, </a:t>
            </a:r>
            <a:r>
              <a:rPr lang="en-US" sz="2000" dirty="0" err="1" smtClean="0">
                <a:latin typeface="+mj-lt"/>
              </a:rPr>
              <a:t>Chédiak‑Higashi</a:t>
            </a:r>
            <a:r>
              <a:rPr lang="en-US" sz="2000" dirty="0" smtClean="0">
                <a:latin typeface="+mj-lt"/>
              </a:rPr>
              <a:t> syndrome, and some forms of </a:t>
            </a:r>
            <a:r>
              <a:rPr lang="en-US" sz="2000" dirty="0" err="1" smtClean="0">
                <a:latin typeface="+mj-lt"/>
              </a:rPr>
              <a:t>Ehlers‑Danlos</a:t>
            </a:r>
            <a:r>
              <a:rPr lang="en-US" sz="2000" dirty="0" smtClean="0">
                <a:latin typeface="+mj-lt"/>
              </a:rPr>
              <a:t> syndrome. </a:t>
            </a:r>
          </a:p>
          <a:p>
            <a:pPr algn="just">
              <a:lnSpc>
                <a:spcPct val="150000"/>
              </a:lnSpc>
            </a:pPr>
            <a:r>
              <a:rPr lang="en-US" sz="2000" dirty="0" smtClean="0">
                <a:latin typeface="+mj-lt"/>
              </a:rPr>
              <a:t>To date, there is no evidence that mutations in the genes responsible for these conditions are responsible for the more prevalent forms of aggressive or chronic </a:t>
            </a:r>
            <a:r>
              <a:rPr lang="en-US" sz="2000" dirty="0" err="1" smtClean="0">
                <a:latin typeface="+mj-lt"/>
              </a:rPr>
              <a:t>periodontitis</a:t>
            </a:r>
            <a:r>
              <a:rPr lang="en-US" sz="2000" dirty="0" smtClean="0">
                <a:latin typeface="+mj-lt"/>
              </a:rPr>
              <a:t>. </a:t>
            </a:r>
            <a:endParaRPr lang="en-US" sz="2000" dirty="0">
              <a:latin typeface="+mj-lt"/>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lgn="just">
              <a:lnSpc>
                <a:spcPct val="150000"/>
              </a:lnSpc>
            </a:pPr>
            <a:r>
              <a:rPr lang="en-US" sz="2000" dirty="0" smtClean="0">
                <a:latin typeface="+mj-lt"/>
              </a:rPr>
              <a:t>Genetic testing for mutations of specific genes is not currently utilized for testing for aggressive </a:t>
            </a:r>
            <a:r>
              <a:rPr lang="en-US" sz="2000" dirty="0" err="1" smtClean="0">
                <a:latin typeface="+mj-lt"/>
              </a:rPr>
              <a:t>periodontitis</a:t>
            </a:r>
            <a:r>
              <a:rPr lang="en-US" sz="2000" dirty="0" smtClean="0">
                <a:latin typeface="+mj-lt"/>
              </a:rPr>
              <a:t> and chronic </a:t>
            </a:r>
            <a:r>
              <a:rPr lang="en-US" sz="2000" dirty="0" err="1" smtClean="0">
                <a:latin typeface="+mj-lt"/>
              </a:rPr>
              <a:t>periodontitis</a:t>
            </a:r>
            <a:r>
              <a:rPr lang="en-US" sz="2000" dirty="0" smtClean="0">
                <a:latin typeface="+mj-lt"/>
              </a:rPr>
              <a:t> is unknown. </a:t>
            </a:r>
          </a:p>
          <a:p>
            <a:pPr algn="just">
              <a:lnSpc>
                <a:spcPct val="150000"/>
              </a:lnSpc>
            </a:pPr>
            <a:r>
              <a:rPr lang="en-US" sz="2000" dirty="0" smtClean="0">
                <a:latin typeface="+mj-lt"/>
              </a:rPr>
              <a:t>In the field of </a:t>
            </a:r>
            <a:r>
              <a:rPr lang="en-US" sz="2000" dirty="0" err="1" smtClean="0">
                <a:latin typeface="+mj-lt"/>
              </a:rPr>
              <a:t>periodontics</a:t>
            </a:r>
            <a:r>
              <a:rPr lang="en-US" sz="2000" dirty="0" smtClean="0">
                <a:latin typeface="+mj-lt"/>
              </a:rPr>
              <a:t>, most work in evaluating genetic polymorphisms and their relationship to </a:t>
            </a:r>
            <a:r>
              <a:rPr lang="en-US" sz="2000" dirty="0" err="1" smtClean="0">
                <a:latin typeface="+mj-lt"/>
              </a:rPr>
              <a:t>periodontitis</a:t>
            </a:r>
            <a:r>
              <a:rPr lang="en-US" sz="2000" dirty="0" smtClean="0">
                <a:latin typeface="+mj-lt"/>
              </a:rPr>
              <a:t> has been performed for several IL‑1 genetic polymorphisms, and these tests show promise, especially among certain preselected populations, but for reasons stated previously, more genotypic information that identifies additional genomic risk markers would likely provide even better diagnostic and prognostic tools in the future.</a:t>
            </a:r>
          </a:p>
          <a:p>
            <a:pPr algn="just">
              <a:lnSpc>
                <a:spcPct val="150000"/>
              </a:lnSpc>
            </a:pPr>
            <a:endParaRPr lang="en-US" sz="2000" dirty="0">
              <a:latin typeface="+mj-lt"/>
            </a:endParaRPr>
          </a:p>
        </p:txBody>
      </p:sp>
      <p:sp>
        <p:nvSpPr>
          <p:cNvPr id="4" name="Title 3"/>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lgn="just">
              <a:lnSpc>
                <a:spcPct val="150000"/>
              </a:lnSpc>
              <a:buNone/>
            </a:pPr>
            <a:r>
              <a:rPr lang="en-US" sz="2000" dirty="0" smtClean="0">
                <a:solidFill>
                  <a:schemeClr val="accent5">
                    <a:lumMod val="75000"/>
                  </a:schemeClr>
                </a:solidFill>
                <a:latin typeface="+mj-lt"/>
              </a:rPr>
              <a:t>Human Genome project</a:t>
            </a:r>
            <a:r>
              <a:rPr lang="en-US" sz="2000" dirty="0" smtClean="0">
                <a:latin typeface="+mj-lt"/>
              </a:rPr>
              <a:t> </a:t>
            </a:r>
          </a:p>
          <a:p>
            <a:pPr algn="just">
              <a:lnSpc>
                <a:spcPct val="150000"/>
              </a:lnSpc>
            </a:pPr>
            <a:r>
              <a:rPr lang="en-US" sz="2000" dirty="0" smtClean="0">
                <a:latin typeface="+mj-lt"/>
              </a:rPr>
              <a:t>It is an international scientific research project with the goal of determining identification of a large number of disease ‑ causing genes. It opened the floodgate of DNA diagnostic tests which have found a firm place in clinical management of various diseases by way of genetic counseling, carrier detection, and </a:t>
            </a:r>
            <a:r>
              <a:rPr lang="en-US" sz="2000" dirty="0" err="1" smtClean="0">
                <a:latin typeface="+mj-lt"/>
              </a:rPr>
              <a:t>presymptomatic</a:t>
            </a:r>
            <a:r>
              <a:rPr lang="en-US" sz="2000" dirty="0" smtClean="0">
                <a:latin typeface="+mj-lt"/>
              </a:rPr>
              <a:t>. </a:t>
            </a:r>
          </a:p>
          <a:p>
            <a:pPr algn="just">
              <a:lnSpc>
                <a:spcPct val="150000"/>
              </a:lnSpc>
              <a:buNone/>
            </a:pPr>
            <a:r>
              <a:rPr lang="en-US" sz="2000" dirty="0" smtClean="0">
                <a:solidFill>
                  <a:schemeClr val="accent5">
                    <a:lumMod val="75000"/>
                  </a:schemeClr>
                </a:solidFill>
                <a:latin typeface="+mj-lt"/>
              </a:rPr>
              <a:t>Candidate gene approach</a:t>
            </a:r>
            <a:r>
              <a:rPr lang="en-US" sz="2000" dirty="0" smtClean="0">
                <a:latin typeface="+mj-lt"/>
              </a:rPr>
              <a:t> </a:t>
            </a:r>
          </a:p>
          <a:p>
            <a:pPr algn="just">
              <a:lnSpc>
                <a:spcPct val="150000"/>
              </a:lnSpc>
            </a:pPr>
            <a:r>
              <a:rPr lang="en-US" sz="2000" dirty="0" smtClean="0">
                <a:latin typeface="+mj-lt"/>
              </a:rPr>
              <a:t>Gene mapping is a test which is used to find whether one allele of a gene occurs more often in patients with the disease than in participant without a disease. Gene, i.e., candidate gene is chosen on the basis of their presumed or known function.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 THERAPY</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mj-lt"/>
              </a:rPr>
              <a:t>Gene therapy is defined as the genetic modification of cells for therapeutic purposes.</a:t>
            </a:r>
          </a:p>
          <a:p>
            <a:pPr algn="just">
              <a:lnSpc>
                <a:spcPct val="150000"/>
              </a:lnSpc>
            </a:pPr>
            <a:r>
              <a:rPr lang="en-IN" sz="2000" dirty="0" smtClean="0">
                <a:latin typeface="+mj-lt"/>
              </a:rPr>
              <a:t>The goal of gene therapy is to transfer the DNA of interest into the cell.</a:t>
            </a:r>
          </a:p>
          <a:p>
            <a:pPr algn="just">
              <a:lnSpc>
                <a:spcPct val="150000"/>
              </a:lnSpc>
            </a:pPr>
            <a:r>
              <a:rPr lang="en-IN" sz="2000" dirty="0" smtClean="0">
                <a:latin typeface="+mj-lt"/>
              </a:rPr>
              <a:t>Currently genetic principles are being applied along with tissue engineering for periodontal rehabilitation. </a:t>
            </a:r>
            <a:endParaRPr lang="en-US" sz="2000" dirty="0">
              <a:latin typeface="+mj-lt"/>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mj-lt"/>
              </a:rPr>
              <a:t>The first gene therapy trials on humans began in 1990 on patients with Severe Combined Immunodeficiency (SCID). </a:t>
            </a:r>
          </a:p>
          <a:p>
            <a:pPr algn="just">
              <a:lnSpc>
                <a:spcPct val="150000"/>
              </a:lnSpc>
            </a:pPr>
            <a:r>
              <a:rPr lang="en-US" sz="2000" dirty="0" smtClean="0">
                <a:latin typeface="+mj-lt"/>
              </a:rPr>
              <a:t>In 2000, the first gene therapy “success” resulted in SCID patients with a functional immune system. These trials were stopped when it was discovered that two of ten patients in one trial had developed leukemia resulting from the insertion of the gene-carrying retrovirus near an </a:t>
            </a:r>
            <a:r>
              <a:rPr lang="en-US" sz="2000" dirty="0" err="1" smtClean="0">
                <a:latin typeface="+mj-lt"/>
              </a:rPr>
              <a:t>oncogene</a:t>
            </a:r>
            <a:r>
              <a:rPr lang="en-US" sz="2000" dirty="0" smtClean="0">
                <a:latin typeface="+mj-lt"/>
              </a:rPr>
              <a:t>.</a:t>
            </a:r>
            <a:endParaRPr lang="en-US" sz="2000" dirty="0">
              <a:latin typeface="+mj-lt"/>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FUNDAMENTALS OF GENE THERAPY</a:t>
            </a:r>
            <a:endParaRPr lang="en-US" dirty="0"/>
          </a:p>
        </p:txBody>
      </p:sp>
      <p:sp>
        <p:nvSpPr>
          <p:cNvPr id="3" name="Content Placeholder 2"/>
          <p:cNvSpPr>
            <a:spLocks noGrp="1"/>
          </p:cNvSpPr>
          <p:nvPr>
            <p:ph sz="quarter" idx="1"/>
          </p:nvPr>
        </p:nvSpPr>
        <p:spPr/>
        <p:txBody>
          <a:bodyPr>
            <a:normAutofit fontScale="85000" lnSpcReduction="10000"/>
          </a:bodyPr>
          <a:lstStyle/>
          <a:p>
            <a:pPr algn="just">
              <a:lnSpc>
                <a:spcPct val="150000"/>
              </a:lnSpc>
              <a:buNone/>
            </a:pPr>
            <a:r>
              <a:rPr lang="en-US" sz="2000" dirty="0" smtClean="0">
                <a:latin typeface="+mj-lt"/>
              </a:rPr>
              <a:t>There are a variety of methods to replace or repair the genes targeted in gene therapy. </a:t>
            </a:r>
          </a:p>
          <a:p>
            <a:pPr algn="just">
              <a:lnSpc>
                <a:spcPct val="150000"/>
              </a:lnSpc>
              <a:buNone/>
            </a:pPr>
            <a:r>
              <a:rPr lang="en-US" sz="2000" dirty="0" smtClean="0">
                <a:latin typeface="+mj-lt"/>
              </a:rPr>
              <a:t>• A normal gene may be inserted into a nonspecific location within the genome to replace a nonfunctional gene. This approach is most common </a:t>
            </a:r>
          </a:p>
          <a:p>
            <a:pPr algn="just">
              <a:lnSpc>
                <a:spcPct val="150000"/>
              </a:lnSpc>
              <a:buNone/>
            </a:pPr>
            <a:r>
              <a:rPr lang="en-US" sz="2000" dirty="0" smtClean="0">
                <a:latin typeface="+mj-lt"/>
              </a:rPr>
              <a:t>• An abnormal gene could be swapped for a normal gene through homologous recombination </a:t>
            </a:r>
          </a:p>
          <a:p>
            <a:pPr algn="just">
              <a:lnSpc>
                <a:spcPct val="150000"/>
              </a:lnSpc>
              <a:buNone/>
            </a:pPr>
            <a:r>
              <a:rPr lang="en-US" sz="2000" dirty="0" smtClean="0">
                <a:latin typeface="+mj-lt"/>
              </a:rPr>
              <a:t>• The abnormal gene could be repaired through selective reverse mutation, which returns the gene to its normal function </a:t>
            </a:r>
          </a:p>
          <a:p>
            <a:pPr algn="just">
              <a:lnSpc>
                <a:spcPct val="150000"/>
              </a:lnSpc>
              <a:buNone/>
            </a:pPr>
            <a:r>
              <a:rPr lang="en-US" sz="2000" dirty="0" smtClean="0">
                <a:latin typeface="+mj-lt"/>
              </a:rPr>
              <a:t>• The regulation (the degree to which a gene is turned on or off) of a particular gene could be altered </a:t>
            </a:r>
          </a:p>
          <a:p>
            <a:pPr algn="just">
              <a:lnSpc>
                <a:spcPct val="150000"/>
              </a:lnSpc>
              <a:buNone/>
            </a:pPr>
            <a:r>
              <a:rPr lang="en-US" sz="2000" dirty="0" smtClean="0">
                <a:latin typeface="+mj-lt"/>
              </a:rPr>
              <a:t>• Spindle transfer is used to replace entire mitochondria that carry defective mitochondrial DNA.</a:t>
            </a:r>
            <a:endParaRPr lang="en-US" sz="2000" dirty="0">
              <a:latin typeface="+mj-lt"/>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GENE THERAPY</a:t>
            </a:r>
            <a:endParaRPr lang="en-US" dirty="0"/>
          </a:p>
        </p:txBody>
      </p:sp>
      <p:sp>
        <p:nvSpPr>
          <p:cNvPr id="3" name="Content Placeholder 2"/>
          <p:cNvSpPr>
            <a:spLocks noGrp="1"/>
          </p:cNvSpPr>
          <p:nvPr>
            <p:ph sz="quarter" idx="1"/>
          </p:nvPr>
        </p:nvSpPr>
        <p:spPr>
          <a:xfrm>
            <a:off x="457200" y="1310640"/>
            <a:ext cx="8229600" cy="4937760"/>
          </a:xfrm>
        </p:spPr>
        <p:txBody>
          <a:bodyPr>
            <a:normAutofit/>
          </a:bodyPr>
          <a:lstStyle/>
          <a:p>
            <a:pPr algn="just">
              <a:lnSpc>
                <a:spcPct val="150000"/>
              </a:lnSpc>
            </a:pPr>
            <a:r>
              <a:rPr lang="en-US" sz="2000" dirty="0" smtClean="0">
                <a:latin typeface="+mj-lt"/>
              </a:rPr>
              <a:t>Gene therapy may be classified into the following types: </a:t>
            </a:r>
          </a:p>
          <a:p>
            <a:pPr algn="just">
              <a:lnSpc>
                <a:spcPct val="150000"/>
              </a:lnSpc>
              <a:buNone/>
            </a:pPr>
            <a:r>
              <a:rPr lang="en-US" sz="2000" dirty="0" smtClean="0">
                <a:solidFill>
                  <a:schemeClr val="accent5">
                    <a:lumMod val="75000"/>
                  </a:schemeClr>
                </a:solidFill>
                <a:latin typeface="+mj-lt"/>
              </a:rPr>
              <a:t>Germ line gene therapy</a:t>
            </a:r>
            <a:r>
              <a:rPr lang="en-US" sz="2000" dirty="0" smtClean="0">
                <a:latin typeface="+mj-lt"/>
              </a:rPr>
              <a:t> </a:t>
            </a:r>
          </a:p>
          <a:p>
            <a:pPr algn="just">
              <a:lnSpc>
                <a:spcPct val="150000"/>
              </a:lnSpc>
            </a:pPr>
            <a:r>
              <a:rPr lang="en-US" sz="2000" dirty="0" smtClean="0">
                <a:latin typeface="+mj-lt"/>
              </a:rPr>
              <a:t>In the case of germ line gene therapy, germ cells, i.e., sperm or eggs are modified by the introduction of functional genes, which are ordinarily integrated into their genomes. Therefore, the change due to therapy would be heritable and would be passed on to later generations.</a:t>
            </a:r>
            <a:endParaRPr lang="en-US" sz="2000" dirty="0">
              <a:latin typeface="+mj-lt"/>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310640"/>
            <a:ext cx="8229600" cy="4937760"/>
          </a:xfrm>
        </p:spPr>
        <p:txBody>
          <a:bodyPr>
            <a:normAutofit/>
          </a:bodyPr>
          <a:lstStyle/>
          <a:p>
            <a:pPr algn="just">
              <a:lnSpc>
                <a:spcPct val="150000"/>
              </a:lnSpc>
              <a:buNone/>
            </a:pPr>
            <a:r>
              <a:rPr lang="en-US" sz="2000" dirty="0" smtClean="0">
                <a:solidFill>
                  <a:schemeClr val="accent5">
                    <a:lumMod val="75000"/>
                  </a:schemeClr>
                </a:solidFill>
                <a:latin typeface="+mj-lt"/>
              </a:rPr>
              <a:t>Somatic gene therapy </a:t>
            </a:r>
          </a:p>
          <a:p>
            <a:pPr algn="just">
              <a:lnSpc>
                <a:spcPct val="150000"/>
              </a:lnSpc>
            </a:pPr>
            <a:r>
              <a:rPr lang="en-US" sz="2000" dirty="0" smtClean="0">
                <a:latin typeface="+mj-lt"/>
              </a:rPr>
              <a:t>In the case of somatic gene therapy, the therapeutic genes are transferred into the somatic cells of a patient. Any modifications and effects will be restricted to the individual patient only, and will not be inherited by the patient’s offspring.</a:t>
            </a:r>
            <a:endParaRPr lang="en-US" sz="2000" dirty="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310640"/>
            <a:ext cx="8229600" cy="4937760"/>
          </a:xfrm>
        </p:spPr>
        <p:txBody>
          <a:bodyPr>
            <a:normAutofit/>
          </a:bodyPr>
          <a:lstStyle/>
          <a:p>
            <a:pPr algn="just">
              <a:lnSpc>
                <a:spcPct val="150000"/>
              </a:lnSpc>
              <a:buNone/>
            </a:pPr>
            <a:r>
              <a:rPr lang="en-IN" sz="2000" dirty="0" smtClean="0">
                <a:latin typeface="Bookman Old Style" pitchFamily="18" charset="0"/>
              </a:rPr>
              <a:t> </a:t>
            </a:r>
            <a:r>
              <a:rPr lang="en-IN" sz="2000" dirty="0" smtClean="0">
                <a:solidFill>
                  <a:schemeClr val="accent5">
                    <a:lumMod val="75000"/>
                  </a:schemeClr>
                </a:solidFill>
                <a:latin typeface="Bookman Old Style" pitchFamily="18" charset="0"/>
              </a:rPr>
              <a:t>Modifying Disease Gene</a:t>
            </a:r>
            <a:r>
              <a:rPr lang="en-IN" sz="2000" dirty="0" smtClean="0">
                <a:latin typeface="Bookman Old Style" pitchFamily="18" charset="0"/>
              </a:rPr>
              <a:t> - is identified to be involved in complex </a:t>
            </a:r>
            <a:r>
              <a:rPr lang="en-IN" sz="2000" dirty="0" err="1" smtClean="0">
                <a:latin typeface="Bookman Old Style" pitchFamily="18" charset="0"/>
              </a:rPr>
              <a:t>multifactorial</a:t>
            </a:r>
            <a:r>
              <a:rPr lang="en-IN" sz="2000" dirty="0" smtClean="0">
                <a:latin typeface="Bookman Old Style" pitchFamily="18" charset="0"/>
              </a:rPr>
              <a:t> diseases. </a:t>
            </a:r>
          </a:p>
          <a:p>
            <a:pPr algn="just">
              <a:lnSpc>
                <a:spcPct val="150000"/>
              </a:lnSpc>
            </a:pPr>
            <a:r>
              <a:rPr lang="en-IN" sz="2000" dirty="0" smtClean="0">
                <a:latin typeface="Bookman Old Style" pitchFamily="18" charset="0"/>
              </a:rPr>
              <a:t>Most forms of </a:t>
            </a:r>
            <a:r>
              <a:rPr lang="en-IN" sz="2000" dirty="0" err="1" smtClean="0">
                <a:latin typeface="Bookman Old Style" pitchFamily="18" charset="0"/>
              </a:rPr>
              <a:t>periodontitis</a:t>
            </a:r>
            <a:r>
              <a:rPr lang="en-IN" sz="2000" dirty="0" smtClean="0">
                <a:latin typeface="Bookman Old Style" pitchFamily="18" charset="0"/>
              </a:rPr>
              <a:t> are likely to be associated with multiple modifying genes.</a:t>
            </a:r>
          </a:p>
          <a:p>
            <a:pPr algn="just">
              <a:lnSpc>
                <a:spcPct val="150000"/>
              </a:lnSpc>
            </a:pPr>
            <a:r>
              <a:rPr lang="en-IN" sz="2000" dirty="0" smtClean="0">
                <a:latin typeface="Bookman Old Style" pitchFamily="18" charset="0"/>
              </a:rPr>
              <a:t> It is estimated that for </a:t>
            </a:r>
            <a:r>
              <a:rPr lang="en-IN" sz="2000" dirty="0" err="1" smtClean="0">
                <a:latin typeface="Bookman Old Style" pitchFamily="18" charset="0"/>
              </a:rPr>
              <a:t>periodontitis</a:t>
            </a:r>
            <a:r>
              <a:rPr lang="en-IN" sz="2000" dirty="0" smtClean="0">
                <a:latin typeface="Bookman Old Style" pitchFamily="18" charset="0"/>
              </a:rPr>
              <a:t>, between 10 to 20 genes may be involved.</a:t>
            </a:r>
            <a:endParaRPr lang="en-US" sz="2000" dirty="0">
              <a:latin typeface="Bookman Old Style"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 DELIVERY</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mj-lt"/>
              </a:rPr>
              <a:t>In general, gene therapy involves the transfer of genetic information to target cells, which enables them to synthesize a protein of interest to treat disease. </a:t>
            </a:r>
          </a:p>
          <a:p>
            <a:pPr algn="just">
              <a:lnSpc>
                <a:spcPct val="150000"/>
              </a:lnSpc>
            </a:pPr>
            <a:r>
              <a:rPr lang="en-US" sz="2000" dirty="0" smtClean="0">
                <a:latin typeface="+mj-lt"/>
              </a:rPr>
              <a:t>The technology can be used to treat disorders that result from single point mutations. </a:t>
            </a:r>
          </a:p>
          <a:p>
            <a:pPr algn="just">
              <a:lnSpc>
                <a:spcPct val="150000"/>
              </a:lnSpc>
            </a:pPr>
            <a:r>
              <a:rPr lang="en-US" sz="2000" dirty="0" smtClean="0">
                <a:latin typeface="+mj-lt"/>
              </a:rPr>
              <a:t>The preferred strategy for gene transfer depends on the required duration of protein release and the morphology of the target site production. </a:t>
            </a:r>
            <a:endParaRPr lang="en-US" sz="2000" dirty="0">
              <a:latin typeface="+mj-lt"/>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mj-lt"/>
              </a:rPr>
              <a:t>There are various methods for gene delivery:</a:t>
            </a:r>
          </a:p>
          <a:p>
            <a:pPr algn="just">
              <a:lnSpc>
                <a:spcPct val="150000"/>
              </a:lnSpc>
              <a:buNone/>
            </a:pPr>
            <a:r>
              <a:rPr lang="en-US" sz="2000" dirty="0" smtClean="0">
                <a:solidFill>
                  <a:schemeClr val="accent5">
                    <a:lumMod val="75000"/>
                  </a:schemeClr>
                </a:solidFill>
                <a:latin typeface="+mj-lt"/>
              </a:rPr>
              <a:t>Viral</a:t>
            </a:r>
            <a:r>
              <a:rPr lang="en-US" sz="2000" dirty="0" smtClean="0">
                <a:solidFill>
                  <a:schemeClr val="accent3">
                    <a:lumMod val="75000"/>
                  </a:schemeClr>
                </a:solidFill>
                <a:latin typeface="+mj-lt"/>
              </a:rPr>
              <a:t> </a:t>
            </a:r>
          </a:p>
          <a:p>
            <a:pPr algn="just">
              <a:lnSpc>
                <a:spcPct val="150000"/>
              </a:lnSpc>
            </a:pPr>
            <a:r>
              <a:rPr lang="en-US" sz="2000" dirty="0" smtClean="0">
                <a:latin typeface="+mj-lt"/>
              </a:rPr>
              <a:t>A carrier molecule called a vector must be used to deliver the therapeutic gene to the patient’s target cells. Currently, the most common vector is a virus that has been genetically altered to carry normal human DNA. Viruses have evolved a way of encapsulating and delivering their genes to human cells in a pathogenic manner. Scientists have tried to take advantage of this capability and manipulate the virus genome to remove disease-causing genes and insert therapeutic genes.</a:t>
            </a:r>
            <a:endParaRPr lang="en-US" sz="2000" dirty="0">
              <a:latin typeface="+mj-lt"/>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mj-lt"/>
              </a:rPr>
              <a:t>Different vectors are:</a:t>
            </a:r>
          </a:p>
          <a:p>
            <a:pPr algn="just">
              <a:lnSpc>
                <a:spcPct val="150000"/>
              </a:lnSpc>
            </a:pPr>
            <a:r>
              <a:rPr lang="en-IN" sz="2000" dirty="0" smtClean="0">
                <a:latin typeface="+mj-lt"/>
              </a:rPr>
              <a:t>Retroviruses</a:t>
            </a:r>
          </a:p>
          <a:p>
            <a:pPr algn="just">
              <a:lnSpc>
                <a:spcPct val="150000"/>
              </a:lnSpc>
            </a:pPr>
            <a:r>
              <a:rPr lang="en-IN" sz="2000" dirty="0" smtClean="0">
                <a:latin typeface="+mj-lt"/>
              </a:rPr>
              <a:t>Adenoviruses</a:t>
            </a:r>
          </a:p>
          <a:p>
            <a:pPr algn="just">
              <a:lnSpc>
                <a:spcPct val="150000"/>
              </a:lnSpc>
            </a:pPr>
            <a:r>
              <a:rPr lang="en-IN" sz="2000" dirty="0" err="1" smtClean="0">
                <a:latin typeface="+mj-lt"/>
              </a:rPr>
              <a:t>Adeno-assosiated</a:t>
            </a:r>
            <a:r>
              <a:rPr lang="en-IN" sz="2000" dirty="0" smtClean="0">
                <a:latin typeface="+mj-lt"/>
              </a:rPr>
              <a:t> viruses</a:t>
            </a:r>
          </a:p>
          <a:p>
            <a:pPr algn="just">
              <a:lnSpc>
                <a:spcPct val="150000"/>
              </a:lnSpc>
            </a:pPr>
            <a:r>
              <a:rPr lang="en-IN" sz="2000" dirty="0" smtClean="0">
                <a:latin typeface="+mj-lt"/>
              </a:rPr>
              <a:t>Herpes simplex viruses</a:t>
            </a:r>
            <a:endParaRPr lang="en-US" sz="2000" dirty="0">
              <a:latin typeface="+mj-lt"/>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buNone/>
            </a:pPr>
            <a:r>
              <a:rPr lang="en-US" sz="2000" dirty="0" smtClean="0">
                <a:solidFill>
                  <a:schemeClr val="accent5">
                    <a:lumMod val="75000"/>
                  </a:schemeClr>
                </a:solidFill>
                <a:latin typeface="+mj-lt"/>
              </a:rPr>
              <a:t>Non viral</a:t>
            </a:r>
            <a:r>
              <a:rPr lang="en-US" sz="2000" dirty="0" smtClean="0">
                <a:solidFill>
                  <a:schemeClr val="accent3">
                    <a:lumMod val="75000"/>
                  </a:schemeClr>
                </a:solidFill>
                <a:latin typeface="+mj-lt"/>
              </a:rPr>
              <a:t> </a:t>
            </a:r>
          </a:p>
          <a:p>
            <a:pPr algn="just">
              <a:lnSpc>
                <a:spcPct val="150000"/>
              </a:lnSpc>
              <a:buNone/>
            </a:pPr>
            <a:r>
              <a:rPr lang="en-US" sz="2000" dirty="0" smtClean="0">
                <a:latin typeface="+mj-lt"/>
              </a:rPr>
              <a:t>• The simplest method is the direct introduction of therapeutic DNA into target cells. This approach is limited in its application because it can be used only with certain tissues and requires large amounts of DNA </a:t>
            </a:r>
          </a:p>
          <a:p>
            <a:pPr algn="just">
              <a:lnSpc>
                <a:spcPct val="150000"/>
              </a:lnSpc>
              <a:buNone/>
            </a:pPr>
            <a:r>
              <a:rPr lang="en-US" sz="2000" dirty="0" smtClean="0">
                <a:latin typeface="+mj-lt"/>
              </a:rPr>
              <a:t>• Another non viral approach involves the use of an artificial lipid sphere with an aqueous core. This liposome, which carries the therapeutic DNA, is capable of passing the DNA through the target cell’s membrane.</a:t>
            </a:r>
            <a:endParaRPr lang="en-US" sz="2000" dirty="0">
              <a:latin typeface="+mj-lt"/>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DEVELOPMENTS IN GENE THERAPY</a:t>
            </a:r>
            <a:endParaRPr lang="en-US" dirty="0"/>
          </a:p>
        </p:txBody>
      </p:sp>
      <p:sp>
        <p:nvSpPr>
          <p:cNvPr id="3" name="Content Placeholder 2"/>
          <p:cNvSpPr>
            <a:spLocks noGrp="1"/>
          </p:cNvSpPr>
          <p:nvPr>
            <p:ph sz="quarter" idx="1"/>
          </p:nvPr>
        </p:nvSpPr>
        <p:spPr/>
        <p:txBody>
          <a:bodyPr>
            <a:normAutofit/>
          </a:bodyPr>
          <a:lstStyle/>
          <a:p>
            <a:pPr algn="just">
              <a:lnSpc>
                <a:spcPct val="150000"/>
              </a:lnSpc>
              <a:buNone/>
            </a:pPr>
            <a:r>
              <a:rPr lang="en-US" sz="2000" dirty="0" smtClean="0">
                <a:latin typeface="+mj-lt"/>
              </a:rPr>
              <a:t>In 1999 </a:t>
            </a:r>
          </a:p>
          <a:p>
            <a:pPr algn="just">
              <a:lnSpc>
                <a:spcPct val="150000"/>
              </a:lnSpc>
            </a:pPr>
            <a:r>
              <a:rPr lang="en-US" sz="2000" dirty="0" smtClean="0">
                <a:latin typeface="+mj-lt"/>
              </a:rPr>
              <a:t>Trial treatments of SCID have been gene therapy’s only success; since 1999, gene therapy has restored the immune systems of at least 17 children with two forms (ADA-SCID and X-SCID) of the disorder.</a:t>
            </a:r>
          </a:p>
          <a:p>
            <a:pPr algn="just">
              <a:lnSpc>
                <a:spcPct val="150000"/>
              </a:lnSpc>
              <a:buNone/>
            </a:pPr>
            <a:r>
              <a:rPr lang="en-US" sz="2000" dirty="0" smtClean="0">
                <a:latin typeface="+mj-lt"/>
              </a:rPr>
              <a:t>In 2002 </a:t>
            </a:r>
          </a:p>
          <a:p>
            <a:pPr algn="just">
              <a:lnSpc>
                <a:spcPct val="150000"/>
              </a:lnSpc>
            </a:pPr>
            <a:r>
              <a:rPr lang="en-US" sz="2000" dirty="0" smtClean="0">
                <a:latin typeface="+mj-lt"/>
              </a:rPr>
              <a:t>In 2002 a question was raised when two of the ten children treated developed a leukemia-like condition.</a:t>
            </a:r>
          </a:p>
          <a:p>
            <a:pPr algn="just">
              <a:lnSpc>
                <a:spcPct val="150000"/>
              </a:lnSpc>
            </a:pPr>
            <a:endParaRPr lang="en-US" sz="2000" dirty="0" smtClean="0">
              <a:latin typeface="+mj-lt"/>
            </a:endParaRPr>
          </a:p>
          <a:p>
            <a:pPr algn="just">
              <a:lnSpc>
                <a:spcPct val="150000"/>
              </a:lnSpc>
            </a:pPr>
            <a:endParaRPr lang="en-US" sz="2000" dirty="0">
              <a:latin typeface="+mj-lt"/>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buNone/>
            </a:pPr>
            <a:r>
              <a:rPr lang="en-US" sz="2000" dirty="0" smtClean="0">
                <a:latin typeface="+mj-lt"/>
              </a:rPr>
              <a:t>In 2006 </a:t>
            </a:r>
          </a:p>
          <a:p>
            <a:pPr algn="just">
              <a:lnSpc>
                <a:spcPct val="150000"/>
              </a:lnSpc>
            </a:pPr>
            <a:r>
              <a:rPr lang="en-US" sz="2000" dirty="0" smtClean="0">
                <a:latin typeface="+mj-lt"/>
              </a:rPr>
              <a:t>Scientists have successfully treated metastatic melanoma in two patients using killer T cells genetically retargeted to attack the cancer cells . As well as in March again, scientists announced the successful use of gene therapy to treat two adult patients for a disease affecting myeloid cells.</a:t>
            </a:r>
          </a:p>
          <a:p>
            <a:pPr algn="just">
              <a:lnSpc>
                <a:spcPct val="150000"/>
              </a:lnSpc>
            </a:pPr>
            <a:r>
              <a:rPr lang="en-US" sz="2000" dirty="0" smtClean="0">
                <a:latin typeface="+mj-lt"/>
              </a:rPr>
              <a:t> Italy reported a breakthrough for gene therapy in which they developed a way to prevent the immune system from rejecting a newly delivered gene. Similar to organ transplantation.</a:t>
            </a:r>
            <a:endParaRPr lang="en-US" sz="2000" dirty="0">
              <a:latin typeface="+mj-lt"/>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310640"/>
            <a:ext cx="8229600" cy="4937760"/>
          </a:xfrm>
        </p:spPr>
        <p:txBody>
          <a:bodyPr>
            <a:normAutofit fontScale="92500"/>
          </a:bodyPr>
          <a:lstStyle/>
          <a:p>
            <a:pPr algn="just">
              <a:lnSpc>
                <a:spcPct val="150000"/>
              </a:lnSpc>
              <a:buNone/>
            </a:pPr>
            <a:r>
              <a:rPr lang="en-US" sz="2000" dirty="0" smtClean="0">
                <a:latin typeface="+mj-lt"/>
              </a:rPr>
              <a:t>In 2007</a:t>
            </a:r>
          </a:p>
          <a:p>
            <a:pPr algn="just">
              <a:lnSpc>
                <a:spcPct val="150000"/>
              </a:lnSpc>
            </a:pPr>
            <a:r>
              <a:rPr lang="en-US" sz="2000" dirty="0" smtClean="0">
                <a:latin typeface="+mj-lt"/>
              </a:rPr>
              <a:t>The world’s first gene therapy trial was done for inherited retinal disease.  The sub retinal delivery of recombinant </a:t>
            </a:r>
            <a:r>
              <a:rPr lang="en-US" sz="2000" dirty="0" err="1" smtClean="0">
                <a:latin typeface="+mj-lt"/>
              </a:rPr>
              <a:t>adeno</a:t>
            </a:r>
            <a:r>
              <a:rPr lang="en-US" sz="2000" dirty="0" smtClean="0">
                <a:latin typeface="+mj-lt"/>
              </a:rPr>
              <a:t> associated virus (AAV) carrying RPE65 gene, was found to be safe and yielded positive results.</a:t>
            </a:r>
          </a:p>
          <a:p>
            <a:pPr algn="just">
              <a:lnSpc>
                <a:spcPct val="150000"/>
              </a:lnSpc>
              <a:buNone/>
            </a:pPr>
            <a:r>
              <a:rPr lang="en-US" sz="2000" dirty="0" smtClean="0">
                <a:latin typeface="+mj-lt"/>
              </a:rPr>
              <a:t>In 2009 </a:t>
            </a:r>
          </a:p>
          <a:p>
            <a:pPr algn="just">
              <a:lnSpc>
                <a:spcPct val="150000"/>
              </a:lnSpc>
            </a:pPr>
            <a:r>
              <a:rPr lang="en-US" sz="2000" dirty="0" smtClean="0">
                <a:latin typeface="+mj-lt"/>
              </a:rPr>
              <a:t>The journal Nature reported that researchers at the University of Washington and University of Florida were able to give </a:t>
            </a:r>
            <a:r>
              <a:rPr lang="en-US" sz="2000" dirty="0" err="1" smtClean="0">
                <a:latin typeface="+mj-lt"/>
              </a:rPr>
              <a:t>trichromatic</a:t>
            </a:r>
            <a:r>
              <a:rPr lang="en-US" sz="2000" dirty="0" smtClean="0">
                <a:latin typeface="+mj-lt"/>
              </a:rPr>
              <a:t> vision to squirrel monkeys using gene therapy, a hopeful precursor to a treatment for color blindness in humans.</a:t>
            </a:r>
            <a:endParaRPr lang="en-US" sz="2000" dirty="0">
              <a:latin typeface="+mj-lt"/>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OF GENE THERAPY IN PERIODONTICS</a:t>
            </a:r>
            <a:endParaRPr lang="en-US" dirty="0"/>
          </a:p>
        </p:txBody>
      </p:sp>
      <p:sp>
        <p:nvSpPr>
          <p:cNvPr id="3" name="Content Placeholder 2"/>
          <p:cNvSpPr>
            <a:spLocks noGrp="1"/>
          </p:cNvSpPr>
          <p:nvPr>
            <p:ph sz="quarter" idx="1"/>
          </p:nvPr>
        </p:nvSpPr>
        <p:spPr/>
        <p:txBody>
          <a:bodyPr>
            <a:normAutofit fontScale="92500" lnSpcReduction="20000"/>
          </a:bodyPr>
          <a:lstStyle/>
          <a:p>
            <a:pPr algn="just">
              <a:lnSpc>
                <a:spcPct val="150000"/>
              </a:lnSpc>
              <a:buNone/>
            </a:pPr>
            <a:r>
              <a:rPr lang="en-US" sz="2000" dirty="0" smtClean="0">
                <a:latin typeface="+mj-lt"/>
              </a:rPr>
              <a:t>There are three approach of tissue engineering in </a:t>
            </a:r>
            <a:r>
              <a:rPr lang="en-US" sz="2000" dirty="0" err="1" smtClean="0">
                <a:latin typeface="+mj-lt"/>
              </a:rPr>
              <a:t>periodontics</a:t>
            </a:r>
            <a:r>
              <a:rPr lang="en-US" sz="2000" dirty="0" smtClean="0">
                <a:latin typeface="+mj-lt"/>
              </a:rPr>
              <a:t>: </a:t>
            </a:r>
          </a:p>
          <a:p>
            <a:pPr algn="just">
              <a:lnSpc>
                <a:spcPct val="150000"/>
              </a:lnSpc>
            </a:pPr>
            <a:r>
              <a:rPr lang="en-US" sz="2000" dirty="0" smtClean="0">
                <a:latin typeface="+mj-lt"/>
              </a:rPr>
              <a:t>1. </a:t>
            </a:r>
            <a:r>
              <a:rPr lang="en-US" sz="2000" dirty="0" smtClean="0">
                <a:solidFill>
                  <a:schemeClr val="accent5">
                    <a:lumMod val="75000"/>
                  </a:schemeClr>
                </a:solidFill>
                <a:latin typeface="+mj-lt"/>
              </a:rPr>
              <a:t>Protein based approach</a:t>
            </a:r>
            <a:r>
              <a:rPr lang="en-US" sz="2000" dirty="0" smtClean="0">
                <a:latin typeface="+mj-lt"/>
              </a:rPr>
              <a:t> Growth and differentiation factors are used for regeneration of periodontal tissues likes TGF-β, BMP-2,6,7,12, </a:t>
            </a:r>
            <a:r>
              <a:rPr lang="en-US" sz="2000" dirty="0" err="1" smtClean="0">
                <a:latin typeface="+mj-lt"/>
              </a:rPr>
              <a:t>bFGF</a:t>
            </a:r>
            <a:r>
              <a:rPr lang="en-US" sz="2000" dirty="0" smtClean="0">
                <a:latin typeface="+mj-lt"/>
              </a:rPr>
              <a:t>, VEGF and PDGF. </a:t>
            </a:r>
          </a:p>
          <a:p>
            <a:pPr algn="just">
              <a:lnSpc>
                <a:spcPct val="150000"/>
              </a:lnSpc>
            </a:pPr>
            <a:r>
              <a:rPr lang="en-US" sz="2000" dirty="0" smtClean="0">
                <a:latin typeface="+mj-lt"/>
              </a:rPr>
              <a:t>2. </a:t>
            </a:r>
            <a:r>
              <a:rPr lang="en-US" sz="2000" dirty="0" smtClean="0">
                <a:solidFill>
                  <a:schemeClr val="accent5">
                    <a:lumMod val="75000"/>
                  </a:schemeClr>
                </a:solidFill>
                <a:latin typeface="+mj-lt"/>
              </a:rPr>
              <a:t>Cell based approach</a:t>
            </a:r>
            <a:r>
              <a:rPr lang="en-US" sz="2000" dirty="0" smtClean="0">
                <a:latin typeface="+mj-lt"/>
              </a:rPr>
              <a:t> Several studies using </a:t>
            </a:r>
            <a:r>
              <a:rPr lang="en-US" sz="2000" dirty="0" err="1" smtClean="0">
                <a:latin typeface="+mj-lt"/>
              </a:rPr>
              <a:t>mesengymal</a:t>
            </a:r>
            <a:r>
              <a:rPr lang="en-US" sz="2000" dirty="0" smtClean="0">
                <a:latin typeface="+mj-lt"/>
              </a:rPr>
              <a:t> stem cell have demonstrated efficient reconstruction of bone defect that are too large to heal spontaneously. </a:t>
            </a:r>
          </a:p>
          <a:p>
            <a:pPr algn="just">
              <a:lnSpc>
                <a:spcPct val="150000"/>
              </a:lnSpc>
            </a:pPr>
            <a:r>
              <a:rPr lang="en-US" sz="2000" dirty="0" smtClean="0">
                <a:latin typeface="+mj-lt"/>
              </a:rPr>
              <a:t>3. </a:t>
            </a:r>
            <a:r>
              <a:rPr lang="en-US" sz="2000" dirty="0" smtClean="0">
                <a:solidFill>
                  <a:schemeClr val="accent5">
                    <a:lumMod val="75000"/>
                  </a:schemeClr>
                </a:solidFill>
                <a:latin typeface="+mj-lt"/>
              </a:rPr>
              <a:t>Gene delivery approach</a:t>
            </a:r>
            <a:r>
              <a:rPr lang="en-US" sz="2000" dirty="0" smtClean="0">
                <a:latin typeface="+mj-lt"/>
              </a:rPr>
              <a:t> To overcome the short half-lives of growth factor peptides in vivo, gene therapy that uses a vector that encodes the growth factor is utilized to stimulate tissue regeneration. So far, two main strategies of gene vector delivery have been applied to periodontal tissue engineering.</a:t>
            </a:r>
            <a:endParaRPr lang="en-US" sz="2000" dirty="0">
              <a:latin typeface="+mj-lt"/>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APPLICATIONS</a:t>
            </a:r>
            <a:endParaRPr lang="en-US" dirty="0"/>
          </a:p>
        </p:txBody>
      </p:sp>
      <p:sp>
        <p:nvSpPr>
          <p:cNvPr id="3" name="Content Placeholder 2"/>
          <p:cNvSpPr>
            <a:spLocks noGrp="1"/>
          </p:cNvSpPr>
          <p:nvPr>
            <p:ph sz="quarter" idx="1"/>
          </p:nvPr>
        </p:nvSpPr>
        <p:spPr/>
        <p:txBody>
          <a:bodyPr>
            <a:normAutofit/>
          </a:bodyPr>
          <a:lstStyle/>
          <a:p>
            <a:pPr algn="just">
              <a:lnSpc>
                <a:spcPct val="150000"/>
              </a:lnSpc>
              <a:buNone/>
            </a:pPr>
            <a:r>
              <a:rPr lang="en-US" sz="2000" dirty="0" smtClean="0">
                <a:latin typeface="+mj-lt"/>
              </a:rPr>
              <a:t>They are as following: </a:t>
            </a:r>
          </a:p>
          <a:p>
            <a:pPr algn="just">
              <a:lnSpc>
                <a:spcPct val="150000"/>
              </a:lnSpc>
            </a:pPr>
            <a:r>
              <a:rPr lang="en-US" sz="2000" dirty="0" smtClean="0">
                <a:latin typeface="+mj-lt"/>
              </a:rPr>
              <a:t>1. Gene Therapeutics-Periodontal Vaccination </a:t>
            </a:r>
          </a:p>
          <a:p>
            <a:pPr algn="just">
              <a:lnSpc>
                <a:spcPct val="150000"/>
              </a:lnSpc>
            </a:pPr>
            <a:r>
              <a:rPr lang="en-US" sz="2000" dirty="0" smtClean="0">
                <a:latin typeface="+mj-lt"/>
              </a:rPr>
              <a:t>2. Genetic Approach to </a:t>
            </a:r>
            <a:r>
              <a:rPr lang="en-US" sz="2000" dirty="0" err="1" smtClean="0">
                <a:latin typeface="+mj-lt"/>
              </a:rPr>
              <a:t>Biofilm</a:t>
            </a:r>
            <a:r>
              <a:rPr lang="en-US" sz="2000" dirty="0" smtClean="0">
                <a:latin typeface="+mj-lt"/>
              </a:rPr>
              <a:t> Antibiotic Resistance </a:t>
            </a:r>
          </a:p>
          <a:p>
            <a:pPr algn="just">
              <a:lnSpc>
                <a:spcPct val="150000"/>
              </a:lnSpc>
            </a:pPr>
            <a:r>
              <a:rPr lang="en-US" sz="2000" dirty="0" smtClean="0">
                <a:latin typeface="+mj-lt"/>
              </a:rPr>
              <a:t>3. An In vivo Gene Transfer by </a:t>
            </a:r>
            <a:r>
              <a:rPr lang="en-US" sz="2000" dirty="0" err="1" smtClean="0">
                <a:latin typeface="+mj-lt"/>
              </a:rPr>
              <a:t>Electroporation</a:t>
            </a:r>
            <a:r>
              <a:rPr lang="en-US" sz="2000" dirty="0" smtClean="0">
                <a:latin typeface="+mj-lt"/>
              </a:rPr>
              <a:t> for Alveolar Remodeling </a:t>
            </a:r>
          </a:p>
          <a:p>
            <a:pPr algn="just">
              <a:lnSpc>
                <a:spcPct val="150000"/>
              </a:lnSpc>
            </a:pPr>
            <a:r>
              <a:rPr lang="en-US" sz="2000" dirty="0" smtClean="0">
                <a:latin typeface="+mj-lt"/>
              </a:rPr>
              <a:t>4. Antimicrobial Gene Therapy to Control Disease Progression </a:t>
            </a:r>
          </a:p>
          <a:p>
            <a:pPr algn="just">
              <a:lnSpc>
                <a:spcPct val="150000"/>
              </a:lnSpc>
            </a:pPr>
            <a:r>
              <a:rPr lang="en-US" sz="2000" dirty="0" smtClean="0">
                <a:latin typeface="+mj-lt"/>
              </a:rPr>
              <a:t>5. Designer Drug Therapy in Treating Periodontal Disease</a:t>
            </a:r>
            <a:endParaRPr lang="en-US" sz="2000" dirty="0">
              <a:latin typeface="+mj-lt"/>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solidFill>
                  <a:schemeClr val="accent5">
                    <a:lumMod val="75000"/>
                  </a:schemeClr>
                </a:solidFill>
                <a:latin typeface="+mj-lt"/>
              </a:rPr>
              <a:t>Gene therapeutics-periodontal vaccination </a:t>
            </a:r>
          </a:p>
          <a:p>
            <a:pPr algn="just">
              <a:lnSpc>
                <a:spcPct val="150000"/>
              </a:lnSpc>
              <a:buNone/>
            </a:pPr>
            <a:r>
              <a:rPr lang="en-US" sz="2000" dirty="0" smtClean="0">
                <a:latin typeface="+mj-lt"/>
              </a:rPr>
              <a:t>    A salivary gland of a mouse when immunized using plasmid DNA encoding the </a:t>
            </a:r>
            <a:r>
              <a:rPr lang="en-US" sz="2000" dirty="0" err="1" smtClean="0">
                <a:latin typeface="+mj-lt"/>
              </a:rPr>
              <a:t>Porphyromonas</a:t>
            </a:r>
            <a:r>
              <a:rPr lang="en-US" sz="2000" dirty="0" smtClean="0">
                <a:latin typeface="+mj-lt"/>
              </a:rPr>
              <a:t> </a:t>
            </a:r>
            <a:r>
              <a:rPr lang="en-US" sz="2000" dirty="0" err="1" smtClean="0">
                <a:latin typeface="+mj-lt"/>
              </a:rPr>
              <a:t>gingivalis</a:t>
            </a:r>
            <a:r>
              <a:rPr lang="en-US" sz="2000" dirty="0" smtClean="0">
                <a:latin typeface="+mj-lt"/>
              </a:rPr>
              <a:t> (P. </a:t>
            </a:r>
            <a:r>
              <a:rPr lang="en-US" sz="2000" dirty="0" err="1" smtClean="0">
                <a:latin typeface="+mj-lt"/>
              </a:rPr>
              <a:t>gingivalis</a:t>
            </a:r>
            <a:r>
              <a:rPr lang="en-US" sz="2000" dirty="0" smtClean="0">
                <a:latin typeface="+mj-lt"/>
              </a:rPr>
              <a:t>) </a:t>
            </a:r>
            <a:r>
              <a:rPr lang="en-US" sz="2000" dirty="0" err="1" smtClean="0">
                <a:latin typeface="+mj-lt"/>
              </a:rPr>
              <a:t>fimbrial</a:t>
            </a:r>
            <a:r>
              <a:rPr lang="en-US" sz="2000" dirty="0" smtClean="0">
                <a:latin typeface="+mj-lt"/>
              </a:rPr>
              <a:t> gene produces </a:t>
            </a:r>
            <a:r>
              <a:rPr lang="en-US" sz="2000" dirty="0" err="1" smtClean="0">
                <a:latin typeface="+mj-lt"/>
              </a:rPr>
              <a:t>fimbrial</a:t>
            </a:r>
            <a:r>
              <a:rPr lang="en-US" sz="2000" dirty="0" smtClean="0">
                <a:latin typeface="+mj-lt"/>
              </a:rPr>
              <a:t> protein locally in the salivary gland tissue resulting in the subsequent production of specific salivary immunoglobulin’s A, or </a:t>
            </a:r>
            <a:r>
              <a:rPr lang="en-US" sz="2000" dirty="0" err="1" smtClean="0">
                <a:latin typeface="+mj-lt"/>
              </a:rPr>
              <a:t>IgA</a:t>
            </a:r>
            <a:r>
              <a:rPr lang="en-US" sz="2000" dirty="0" smtClean="0">
                <a:latin typeface="+mj-lt"/>
              </a:rPr>
              <a:t> and immunoglobulin G, or </a:t>
            </a:r>
            <a:r>
              <a:rPr lang="en-US" sz="2000" dirty="0" err="1" smtClean="0">
                <a:latin typeface="+mj-lt"/>
              </a:rPr>
              <a:t>IgG</a:t>
            </a:r>
            <a:r>
              <a:rPr lang="en-US" sz="2000" dirty="0" smtClean="0">
                <a:latin typeface="+mj-lt"/>
              </a:rPr>
              <a:t>, antibodies and serum </a:t>
            </a:r>
            <a:r>
              <a:rPr lang="en-US" sz="2000" dirty="0" err="1" smtClean="0">
                <a:latin typeface="+mj-lt"/>
              </a:rPr>
              <a:t>IgG</a:t>
            </a:r>
            <a:r>
              <a:rPr lang="en-US" sz="2000" dirty="0" smtClean="0">
                <a:latin typeface="+mj-lt"/>
              </a:rPr>
              <a:t> antibodies. This secreted </a:t>
            </a:r>
            <a:r>
              <a:rPr lang="en-US" sz="2000" dirty="0" err="1" smtClean="0">
                <a:latin typeface="+mj-lt"/>
              </a:rPr>
              <a:t>IgA</a:t>
            </a:r>
            <a:r>
              <a:rPr lang="en-US" sz="2000" dirty="0" smtClean="0">
                <a:latin typeface="+mj-lt"/>
              </a:rPr>
              <a:t> could neutralize P. </a:t>
            </a:r>
            <a:r>
              <a:rPr lang="en-US" sz="2000" dirty="0" err="1" smtClean="0">
                <a:latin typeface="+mj-lt"/>
              </a:rPr>
              <a:t>gingivalis</a:t>
            </a:r>
            <a:r>
              <a:rPr lang="en-US" sz="2000" dirty="0" smtClean="0">
                <a:latin typeface="+mj-lt"/>
              </a:rPr>
              <a:t> and limit its ability to participate in plaque formation.</a:t>
            </a:r>
          </a:p>
          <a:p>
            <a:pPr algn="just">
              <a:lnSpc>
                <a:spcPct val="150000"/>
              </a:lnSpc>
            </a:pPr>
            <a:endParaRPr lang="en-US" sz="2000"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 Diseases</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Geneticists have traditionally divided genetic diseases into two broad groups:</a:t>
            </a:r>
          </a:p>
          <a:p>
            <a:pPr lvl="1" algn="just">
              <a:lnSpc>
                <a:spcPct val="150000"/>
              </a:lnSpc>
            </a:pPr>
            <a:r>
              <a:rPr lang="en-IN" sz="1800" dirty="0" smtClean="0">
                <a:latin typeface="Bookman Old Style" pitchFamily="18" charset="0"/>
              </a:rPr>
              <a:t>Simple </a:t>
            </a:r>
            <a:r>
              <a:rPr lang="en-IN" sz="1800" dirty="0" err="1" smtClean="0">
                <a:latin typeface="Bookman Old Style" pitchFamily="18" charset="0"/>
              </a:rPr>
              <a:t>mendelian</a:t>
            </a:r>
            <a:r>
              <a:rPr lang="en-IN" sz="1800" dirty="0" smtClean="0">
                <a:latin typeface="Bookman Old Style" pitchFamily="18" charset="0"/>
              </a:rPr>
              <a:t> diseases.</a:t>
            </a:r>
          </a:p>
          <a:p>
            <a:pPr lvl="1" algn="just">
              <a:lnSpc>
                <a:spcPct val="150000"/>
              </a:lnSpc>
            </a:pPr>
            <a:r>
              <a:rPr lang="en-IN" sz="1800" dirty="0" smtClean="0">
                <a:latin typeface="Bookman Old Style" pitchFamily="18" charset="0"/>
              </a:rPr>
              <a:t>Complex diseases.</a:t>
            </a:r>
          </a:p>
          <a:p>
            <a:pPr algn="just">
              <a:lnSpc>
                <a:spcPct val="150000"/>
              </a:lnSpc>
            </a:pPr>
            <a:r>
              <a:rPr lang="en-IN" sz="2000" dirty="0" smtClean="0">
                <a:latin typeface="Bookman Old Style" pitchFamily="18" charset="0"/>
              </a:rPr>
              <a:t>The distinction of this groups are based on the pattern of transmission of the disease, which reflects the manner in which genes contribute to each disease. </a:t>
            </a:r>
            <a:endParaRPr lang="en-US" sz="2000" dirty="0">
              <a:latin typeface="Bookman Old Style"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lgn="just">
              <a:lnSpc>
                <a:spcPct val="150000"/>
              </a:lnSpc>
            </a:pPr>
            <a:r>
              <a:rPr lang="en-US" sz="2000" dirty="0" smtClean="0">
                <a:latin typeface="+mj-lt"/>
              </a:rPr>
              <a:t>Scientists have also demonstrated the efficacy of immunization with genetically engineered </a:t>
            </a:r>
            <a:r>
              <a:rPr lang="en-US" sz="2000" dirty="0" err="1" smtClean="0">
                <a:latin typeface="+mj-lt"/>
              </a:rPr>
              <a:t>Strepto-cocci</a:t>
            </a:r>
            <a:r>
              <a:rPr lang="en-US" sz="2000" dirty="0" smtClean="0">
                <a:latin typeface="+mj-lt"/>
              </a:rPr>
              <a:t> </a:t>
            </a:r>
            <a:r>
              <a:rPr lang="en-US" sz="2000" dirty="0" err="1" smtClean="0">
                <a:latin typeface="+mj-lt"/>
              </a:rPr>
              <a:t>gordoni</a:t>
            </a:r>
            <a:r>
              <a:rPr lang="en-US" sz="2000" dirty="0" smtClean="0">
                <a:latin typeface="+mj-lt"/>
              </a:rPr>
              <a:t> vectors expressing P. </a:t>
            </a:r>
            <a:r>
              <a:rPr lang="en-US" sz="2000" dirty="0" err="1" smtClean="0">
                <a:latin typeface="+mj-lt"/>
              </a:rPr>
              <a:t>Gingivalis</a:t>
            </a:r>
            <a:r>
              <a:rPr lang="en-US" sz="2000" dirty="0" smtClean="0">
                <a:latin typeface="+mj-lt"/>
              </a:rPr>
              <a:t> is </a:t>
            </a:r>
            <a:r>
              <a:rPr lang="en-US" sz="2000" dirty="0" err="1" smtClean="0">
                <a:latin typeface="+mj-lt"/>
              </a:rPr>
              <a:t>fimbrial</a:t>
            </a:r>
            <a:r>
              <a:rPr lang="en-US" sz="2000" dirty="0" smtClean="0">
                <a:latin typeface="+mj-lt"/>
              </a:rPr>
              <a:t> antigen as vaccine against P. </a:t>
            </a:r>
            <a:r>
              <a:rPr lang="en-US" sz="2000" dirty="0" err="1" smtClean="0">
                <a:latin typeface="+mj-lt"/>
              </a:rPr>
              <a:t>gingivalis</a:t>
            </a:r>
            <a:r>
              <a:rPr lang="en-US" sz="2000" dirty="0" smtClean="0">
                <a:latin typeface="+mj-lt"/>
              </a:rPr>
              <a:t> associated </a:t>
            </a:r>
            <a:r>
              <a:rPr lang="en-US" sz="2000" dirty="0" err="1" smtClean="0">
                <a:latin typeface="+mj-lt"/>
              </a:rPr>
              <a:t>periodontitis</a:t>
            </a:r>
            <a:r>
              <a:rPr lang="en-US" sz="2000" dirty="0" smtClean="0">
                <a:latin typeface="+mj-lt"/>
              </a:rPr>
              <a:t> in rats.</a:t>
            </a:r>
          </a:p>
          <a:p>
            <a:pPr algn="just">
              <a:lnSpc>
                <a:spcPct val="150000"/>
              </a:lnSpc>
            </a:pPr>
            <a:r>
              <a:rPr lang="en-US" sz="2000" dirty="0" smtClean="0">
                <a:latin typeface="+mj-lt"/>
              </a:rPr>
              <a:t>The gene </a:t>
            </a:r>
            <a:r>
              <a:rPr lang="en-US" sz="2000" dirty="0" err="1" smtClean="0">
                <a:latin typeface="+mj-lt"/>
              </a:rPr>
              <a:t>hemagglutinin</a:t>
            </a:r>
            <a:r>
              <a:rPr lang="en-US" sz="2000" dirty="0" smtClean="0">
                <a:latin typeface="+mj-lt"/>
              </a:rPr>
              <a:t> which is an important virulence factor of P. </a:t>
            </a:r>
            <a:r>
              <a:rPr lang="en-US" sz="2000" dirty="0" err="1" smtClean="0">
                <a:latin typeface="+mj-lt"/>
              </a:rPr>
              <a:t>gingivalis</a:t>
            </a:r>
            <a:r>
              <a:rPr lang="en-US" sz="2000" dirty="0" smtClean="0">
                <a:latin typeface="+mj-lt"/>
              </a:rPr>
              <a:t> has been identified, cloned and expressed in Escherichia coli. The recombinant </a:t>
            </a:r>
            <a:r>
              <a:rPr lang="en-US" sz="2000" dirty="0" err="1" smtClean="0">
                <a:latin typeface="+mj-lt"/>
              </a:rPr>
              <a:t>hemagglutinin</a:t>
            </a:r>
            <a:r>
              <a:rPr lang="en-US" sz="2000" dirty="0" smtClean="0">
                <a:latin typeface="+mj-lt"/>
              </a:rPr>
              <a:t> B (</a:t>
            </a:r>
            <a:r>
              <a:rPr lang="en-US" sz="2000" dirty="0" err="1" smtClean="0">
                <a:latin typeface="+mj-lt"/>
              </a:rPr>
              <a:t>rHag</a:t>
            </a:r>
            <a:r>
              <a:rPr lang="en-US" sz="2000" dirty="0" smtClean="0">
                <a:latin typeface="+mj-lt"/>
              </a:rPr>
              <a:t> B) when injected subcutaneously in Fischer rats infected with P. </a:t>
            </a:r>
            <a:r>
              <a:rPr lang="en-US" sz="2000" dirty="0" err="1" smtClean="0">
                <a:latin typeface="+mj-lt"/>
              </a:rPr>
              <a:t>gingivalis</a:t>
            </a:r>
            <a:r>
              <a:rPr lang="en-US" sz="2000" dirty="0" smtClean="0">
                <a:latin typeface="+mj-lt"/>
              </a:rPr>
              <a:t> showed serum </a:t>
            </a:r>
            <a:r>
              <a:rPr lang="en-US" sz="2000" dirty="0" err="1" smtClean="0">
                <a:latin typeface="+mj-lt"/>
              </a:rPr>
              <a:t>IgG</a:t>
            </a:r>
            <a:r>
              <a:rPr lang="en-US" sz="2000" dirty="0" smtClean="0">
                <a:latin typeface="+mj-lt"/>
              </a:rPr>
              <a:t> antibody and interleukin-2 (IL-2), IL-10, and the IL-4 production which gave protection against P. </a:t>
            </a:r>
            <a:r>
              <a:rPr lang="en-US" sz="2000" dirty="0" err="1" smtClean="0">
                <a:latin typeface="+mj-lt"/>
              </a:rPr>
              <a:t>gingivalis</a:t>
            </a:r>
            <a:r>
              <a:rPr lang="en-US" sz="2000" dirty="0" smtClean="0">
                <a:latin typeface="+mj-lt"/>
              </a:rPr>
              <a:t> induced bone loss.</a:t>
            </a:r>
            <a:endParaRPr lang="en-US" sz="2000" dirty="0">
              <a:latin typeface="+mj-lt"/>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pPr algn="just">
              <a:lnSpc>
                <a:spcPct val="150000"/>
              </a:lnSpc>
              <a:buNone/>
            </a:pPr>
            <a:r>
              <a:rPr lang="en-US" sz="2000" dirty="0" smtClean="0">
                <a:solidFill>
                  <a:schemeClr val="accent5">
                    <a:lumMod val="75000"/>
                  </a:schemeClr>
                </a:solidFill>
                <a:latin typeface="+mj-lt"/>
              </a:rPr>
              <a:t>Genetic approach to </a:t>
            </a:r>
            <a:r>
              <a:rPr lang="en-US" sz="2000" dirty="0" err="1" smtClean="0">
                <a:solidFill>
                  <a:schemeClr val="accent5">
                    <a:lumMod val="75000"/>
                  </a:schemeClr>
                </a:solidFill>
                <a:latin typeface="+mj-lt"/>
              </a:rPr>
              <a:t>biofilm</a:t>
            </a:r>
            <a:r>
              <a:rPr lang="en-US" sz="2000" dirty="0" smtClean="0">
                <a:solidFill>
                  <a:schemeClr val="accent5">
                    <a:lumMod val="75000"/>
                  </a:schemeClr>
                </a:solidFill>
                <a:latin typeface="+mj-lt"/>
              </a:rPr>
              <a:t> antibiotic resistance </a:t>
            </a:r>
          </a:p>
          <a:p>
            <a:pPr algn="just">
              <a:lnSpc>
                <a:spcPct val="150000"/>
              </a:lnSpc>
              <a:buNone/>
            </a:pPr>
            <a:r>
              <a:rPr lang="en-US" sz="2000" dirty="0" smtClean="0">
                <a:latin typeface="+mj-lt"/>
              </a:rPr>
              <a:t>• Researchers have found bacteria growing in </a:t>
            </a:r>
            <a:r>
              <a:rPr lang="en-US" sz="2000" dirty="0" err="1" smtClean="0">
                <a:latin typeface="+mj-lt"/>
              </a:rPr>
              <a:t>biofilms</a:t>
            </a:r>
            <a:r>
              <a:rPr lang="en-US" sz="2000" dirty="0" smtClean="0">
                <a:latin typeface="+mj-lt"/>
              </a:rPr>
              <a:t> become up to 1,000 fold more resistant to antibiotics as compared to a </a:t>
            </a:r>
            <a:r>
              <a:rPr lang="en-US" sz="2000" dirty="0" err="1" smtClean="0">
                <a:latin typeface="+mj-lt"/>
              </a:rPr>
              <a:t>planktonic</a:t>
            </a:r>
            <a:r>
              <a:rPr lang="en-US" sz="2000" dirty="0" smtClean="0">
                <a:latin typeface="+mj-lt"/>
              </a:rPr>
              <a:t> counterpart making them hard to control. </a:t>
            </a:r>
          </a:p>
          <a:p>
            <a:pPr algn="just">
              <a:lnSpc>
                <a:spcPct val="150000"/>
              </a:lnSpc>
              <a:buNone/>
            </a:pPr>
            <a:r>
              <a:rPr lang="en-US" sz="2000" dirty="0" smtClean="0">
                <a:latin typeface="+mj-lt"/>
              </a:rPr>
              <a:t>• Recently </a:t>
            </a:r>
            <a:r>
              <a:rPr lang="en-US" sz="2000" dirty="0" err="1" smtClean="0">
                <a:latin typeface="+mj-lt"/>
              </a:rPr>
              <a:t>Mah</a:t>
            </a:r>
            <a:r>
              <a:rPr lang="en-US" sz="2000" dirty="0" smtClean="0">
                <a:latin typeface="+mj-lt"/>
              </a:rPr>
              <a:t> et al., identified gene </a:t>
            </a:r>
            <a:r>
              <a:rPr lang="en-US" sz="2000" dirty="0" err="1" smtClean="0">
                <a:latin typeface="+mj-lt"/>
              </a:rPr>
              <a:t>ndvB</a:t>
            </a:r>
            <a:r>
              <a:rPr lang="en-US" sz="2000" dirty="0" smtClean="0">
                <a:latin typeface="+mj-lt"/>
              </a:rPr>
              <a:t> encoding for </a:t>
            </a:r>
            <a:r>
              <a:rPr lang="en-US" sz="2000" dirty="0" err="1" smtClean="0">
                <a:latin typeface="+mj-lt"/>
              </a:rPr>
              <a:t>glycosyltransferase</a:t>
            </a:r>
            <a:r>
              <a:rPr lang="en-US" sz="2000" dirty="0" smtClean="0">
                <a:latin typeface="+mj-lt"/>
              </a:rPr>
              <a:t> required for the synthesis of </a:t>
            </a:r>
            <a:r>
              <a:rPr lang="en-US" sz="2000" dirty="0" err="1" smtClean="0">
                <a:latin typeface="+mj-lt"/>
              </a:rPr>
              <a:t>periplasmic</a:t>
            </a:r>
            <a:r>
              <a:rPr lang="en-US" sz="2000" dirty="0" smtClean="0">
                <a:latin typeface="+mj-lt"/>
              </a:rPr>
              <a:t> </a:t>
            </a:r>
            <a:r>
              <a:rPr lang="en-US" sz="2000" dirty="0" err="1" smtClean="0">
                <a:latin typeface="+mj-lt"/>
              </a:rPr>
              <a:t>glucans</a:t>
            </a:r>
            <a:r>
              <a:rPr lang="en-US" sz="2000" dirty="0" smtClean="0">
                <a:latin typeface="+mj-lt"/>
              </a:rPr>
              <a:t> in wild form of Pseudomonas </a:t>
            </a:r>
            <a:r>
              <a:rPr lang="en-US" sz="2000" dirty="0" err="1" smtClean="0">
                <a:latin typeface="+mj-lt"/>
              </a:rPr>
              <a:t>aeuroginosa</a:t>
            </a:r>
            <a:r>
              <a:rPr lang="en-US" sz="2000" dirty="0" smtClean="0">
                <a:latin typeface="+mj-lt"/>
              </a:rPr>
              <a:t> RA14 strain. </a:t>
            </a:r>
          </a:p>
          <a:p>
            <a:pPr algn="just">
              <a:lnSpc>
                <a:spcPct val="150000"/>
              </a:lnSpc>
              <a:buNone/>
            </a:pPr>
            <a:r>
              <a:rPr lang="en-US" sz="2000" dirty="0" smtClean="0">
                <a:latin typeface="+mj-lt"/>
              </a:rPr>
              <a:t>• This remarkably protected them from the effects of antibiotics biocides, and disinfectant . </a:t>
            </a:r>
          </a:p>
          <a:p>
            <a:pPr algn="just">
              <a:lnSpc>
                <a:spcPct val="150000"/>
              </a:lnSpc>
              <a:buNone/>
            </a:pPr>
            <a:r>
              <a:rPr lang="en-US" sz="2000" dirty="0" smtClean="0">
                <a:latin typeface="+mj-lt"/>
              </a:rPr>
              <a:t>• Using a genetic approach.</a:t>
            </a:r>
            <a:endParaRPr lang="en-US" sz="2000" dirty="0">
              <a:latin typeface="+mj-lt"/>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200000"/>
              </a:lnSpc>
            </a:pPr>
            <a:r>
              <a:rPr lang="en-US" sz="2000" dirty="0" smtClean="0">
                <a:latin typeface="+mj-lt"/>
              </a:rPr>
              <a:t>Researchers have isolated </a:t>
            </a:r>
            <a:r>
              <a:rPr lang="en-US" sz="2000" dirty="0" err="1" smtClean="0">
                <a:latin typeface="+mj-lt"/>
              </a:rPr>
              <a:t>ndvB</a:t>
            </a:r>
            <a:r>
              <a:rPr lang="en-US" sz="2000" dirty="0" smtClean="0">
                <a:latin typeface="+mj-lt"/>
              </a:rPr>
              <a:t> mutant of Pseudomonas </a:t>
            </a:r>
            <a:r>
              <a:rPr lang="en-US" sz="2000" dirty="0" err="1" smtClean="0">
                <a:latin typeface="+mj-lt"/>
              </a:rPr>
              <a:t>aeuroginosa</a:t>
            </a:r>
            <a:r>
              <a:rPr lang="en-US" sz="2000" dirty="0" smtClean="0">
                <a:latin typeface="+mj-lt"/>
              </a:rPr>
              <a:t> still capable of forming </a:t>
            </a:r>
            <a:r>
              <a:rPr lang="en-US" sz="2000" dirty="0" err="1" smtClean="0">
                <a:latin typeface="+mj-lt"/>
              </a:rPr>
              <a:t>biofilm</a:t>
            </a:r>
            <a:r>
              <a:rPr lang="en-US" sz="2000" dirty="0" smtClean="0">
                <a:latin typeface="+mj-lt"/>
              </a:rPr>
              <a:t> but lacking the characteristic of </a:t>
            </a:r>
            <a:r>
              <a:rPr lang="en-US" sz="2000" dirty="0" err="1" smtClean="0">
                <a:latin typeface="+mj-lt"/>
              </a:rPr>
              <a:t>periplasmic</a:t>
            </a:r>
            <a:r>
              <a:rPr lang="en-US" sz="2000" dirty="0" smtClean="0">
                <a:latin typeface="+mj-lt"/>
              </a:rPr>
              <a:t> </a:t>
            </a:r>
            <a:r>
              <a:rPr lang="en-US" sz="2000" dirty="0" err="1" smtClean="0">
                <a:latin typeface="+mj-lt"/>
              </a:rPr>
              <a:t>glucans</a:t>
            </a:r>
            <a:r>
              <a:rPr lang="en-US" sz="2000" dirty="0" smtClean="0">
                <a:latin typeface="+mj-lt"/>
              </a:rPr>
              <a:t> there by render- </a:t>
            </a:r>
            <a:r>
              <a:rPr lang="en-US" sz="2000" dirty="0" err="1" smtClean="0">
                <a:latin typeface="+mj-lt"/>
              </a:rPr>
              <a:t>ing</a:t>
            </a:r>
            <a:r>
              <a:rPr lang="en-US" sz="2000" dirty="0" smtClean="0">
                <a:latin typeface="+mj-lt"/>
              </a:rPr>
              <a:t> microbial communities in </a:t>
            </a:r>
            <a:r>
              <a:rPr lang="en-US" sz="2000" dirty="0" err="1" smtClean="0">
                <a:latin typeface="+mj-lt"/>
              </a:rPr>
              <a:t>biofilm</a:t>
            </a:r>
            <a:r>
              <a:rPr lang="en-US" sz="2000" dirty="0" smtClean="0">
                <a:latin typeface="+mj-lt"/>
              </a:rPr>
              <a:t> more susceptible to conventional antibiotic therapy .</a:t>
            </a:r>
            <a:endParaRPr lang="en-US" sz="2000" dirty="0">
              <a:latin typeface="+mj-lt"/>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457200" y="533400"/>
            <a:ext cx="83058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228601" y="533400"/>
            <a:ext cx="5867400" cy="3276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133600" y="3886200"/>
            <a:ext cx="70104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sz="quarter" idx="1"/>
          </p:nvPr>
        </p:nvSpPr>
        <p:spPr>
          <a:xfrm>
            <a:off x="457200" y="1310640"/>
            <a:ext cx="8229600" cy="4937760"/>
          </a:xfrm>
        </p:spPr>
        <p:txBody>
          <a:bodyPr>
            <a:normAutofit/>
          </a:bodyPr>
          <a:lstStyle/>
          <a:p>
            <a:pPr algn="just">
              <a:lnSpc>
                <a:spcPct val="150000"/>
              </a:lnSpc>
            </a:pPr>
            <a:r>
              <a:rPr lang="en-IN" sz="2000" dirty="0" smtClean="0">
                <a:latin typeface="+mj-lt"/>
              </a:rPr>
              <a:t>A multitude of host factors are involved in the response of microbial challenge &amp; in the subsequent immune response.</a:t>
            </a:r>
          </a:p>
          <a:p>
            <a:pPr algn="just">
              <a:lnSpc>
                <a:spcPct val="150000"/>
              </a:lnSpc>
            </a:pPr>
            <a:r>
              <a:rPr lang="en-IN" sz="2000" dirty="0" smtClean="0">
                <a:latin typeface="+mj-lt"/>
              </a:rPr>
              <a:t>Genetic polymorphism probably exist in may inflammatory &amp; immune mediators.</a:t>
            </a:r>
          </a:p>
          <a:p>
            <a:pPr algn="just">
              <a:lnSpc>
                <a:spcPct val="150000"/>
              </a:lnSpc>
            </a:pPr>
            <a:r>
              <a:rPr lang="en-IN" sz="2000" dirty="0" smtClean="0">
                <a:latin typeface="+mj-lt"/>
              </a:rPr>
              <a:t>Correlation of genetic polymorphism in immune responses with phenotypes for certain patient groups, such as </a:t>
            </a:r>
            <a:r>
              <a:rPr lang="en-IN" sz="2000" dirty="0" err="1" smtClean="0">
                <a:latin typeface="+mj-lt"/>
              </a:rPr>
              <a:t>Fc</a:t>
            </a:r>
            <a:r>
              <a:rPr lang="el-GR" sz="2000" dirty="0" smtClean="0">
                <a:latin typeface="Trebuchet MS"/>
              </a:rPr>
              <a:t>γ</a:t>
            </a:r>
            <a:r>
              <a:rPr lang="en-IN" sz="2000" dirty="0" err="1" smtClean="0">
                <a:latin typeface="+mj-lt"/>
              </a:rPr>
              <a:t>IIa</a:t>
            </a:r>
            <a:r>
              <a:rPr lang="en-IN" sz="2000" dirty="0" smtClean="0">
                <a:latin typeface="Trebuchet MS"/>
              </a:rPr>
              <a:t> </a:t>
            </a:r>
            <a:r>
              <a:rPr lang="en-IN" sz="2000" dirty="0" smtClean="0">
                <a:latin typeface="+mj-lt"/>
              </a:rPr>
              <a:t>receptor for early-onset </a:t>
            </a:r>
            <a:r>
              <a:rPr lang="en-IN" sz="2000" dirty="0" err="1" smtClean="0">
                <a:latin typeface="+mj-lt"/>
              </a:rPr>
              <a:t>periodontitis</a:t>
            </a:r>
            <a:r>
              <a:rPr lang="en-IN" sz="2000" dirty="0" smtClean="0">
                <a:latin typeface="+mj-lt"/>
              </a:rPr>
              <a:t> &amp; IL-1 for adult </a:t>
            </a:r>
            <a:r>
              <a:rPr lang="en-IN" sz="2000" dirty="0" err="1" smtClean="0">
                <a:latin typeface="+mj-lt"/>
              </a:rPr>
              <a:t>periodontitis</a:t>
            </a:r>
            <a:r>
              <a:rPr lang="en-IN" sz="2000" dirty="0" smtClean="0">
                <a:latin typeface="+mj-lt"/>
              </a:rPr>
              <a:t>, currently appears to provide the most promising application of genetic determinants of </a:t>
            </a:r>
            <a:r>
              <a:rPr lang="en-IN" sz="2000" dirty="0" err="1" smtClean="0">
                <a:latin typeface="+mj-lt"/>
              </a:rPr>
              <a:t>periodontitis</a:t>
            </a:r>
            <a:r>
              <a:rPr lang="en-IN" sz="2000" dirty="0" smtClean="0">
                <a:latin typeface="+mj-lt"/>
              </a:rPr>
              <a:t>.</a:t>
            </a:r>
            <a:endParaRPr lang="en-US" sz="2000" dirty="0">
              <a:latin typeface="+mj-lt"/>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310640"/>
            <a:ext cx="8229600" cy="4937760"/>
          </a:xfrm>
        </p:spPr>
        <p:txBody>
          <a:bodyPr>
            <a:normAutofit/>
          </a:bodyPr>
          <a:lstStyle/>
          <a:p>
            <a:pPr algn="just">
              <a:lnSpc>
                <a:spcPct val="150000"/>
              </a:lnSpc>
            </a:pPr>
            <a:r>
              <a:rPr lang="en-IN" sz="2000" dirty="0" smtClean="0">
                <a:latin typeface="+mj-lt"/>
              </a:rPr>
              <a:t>Correlation of the genetic polymorphisms with stable phenotypic characteristics of </a:t>
            </a:r>
            <a:r>
              <a:rPr lang="en-IN" sz="2000" dirty="0" err="1" smtClean="0">
                <a:latin typeface="+mj-lt"/>
              </a:rPr>
              <a:t>periodontitis</a:t>
            </a:r>
            <a:r>
              <a:rPr lang="en-IN" sz="2000" dirty="0" smtClean="0">
                <a:latin typeface="+mj-lt"/>
              </a:rPr>
              <a:t> patient groups may provide the framework for identification of molecular biomarkers to be incorporated to set the foundation for developing new treatment strategies.</a:t>
            </a:r>
            <a:endParaRPr lang="en-US" sz="2000" dirty="0">
              <a:latin typeface="+mj-lt"/>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Carranza’s Clinical </a:t>
            </a:r>
            <a:r>
              <a:rPr lang="en-IN" sz="2000" dirty="0" err="1" smtClean="0">
                <a:latin typeface="Bookman Old Style" pitchFamily="18" charset="0"/>
              </a:rPr>
              <a:t>Periodontology</a:t>
            </a:r>
            <a:r>
              <a:rPr lang="en-IN" sz="2000" dirty="0" smtClean="0">
                <a:latin typeface="Bookman Old Style" pitchFamily="18" charset="0"/>
              </a:rPr>
              <a:t>;  13</a:t>
            </a:r>
            <a:r>
              <a:rPr lang="en-IN" sz="2000" baseline="30000" dirty="0" smtClean="0">
                <a:latin typeface="Bookman Old Style" pitchFamily="18" charset="0"/>
              </a:rPr>
              <a:t>th</a:t>
            </a:r>
            <a:r>
              <a:rPr lang="en-IN" sz="2000" dirty="0" smtClean="0">
                <a:latin typeface="Bookman Old Style" pitchFamily="18" charset="0"/>
              </a:rPr>
              <a:t> edition.</a:t>
            </a:r>
          </a:p>
          <a:p>
            <a:pPr algn="just">
              <a:lnSpc>
                <a:spcPct val="150000"/>
              </a:lnSpc>
            </a:pPr>
            <a:r>
              <a:rPr lang="en-IN" sz="2000" dirty="0" err="1" smtClean="0">
                <a:latin typeface="Bookman Old Style" pitchFamily="18" charset="0"/>
              </a:rPr>
              <a:t>Lindhe</a:t>
            </a:r>
            <a:r>
              <a:rPr lang="en-IN" sz="2000" dirty="0" smtClean="0">
                <a:latin typeface="Bookman Old Style" pitchFamily="18" charset="0"/>
              </a:rPr>
              <a:t> J, Lang NP, Clinical </a:t>
            </a:r>
            <a:r>
              <a:rPr lang="en-IN" sz="2000" dirty="0" err="1" smtClean="0">
                <a:latin typeface="Bookman Old Style" pitchFamily="18" charset="0"/>
              </a:rPr>
              <a:t>Periodontology</a:t>
            </a:r>
            <a:r>
              <a:rPr lang="en-IN" sz="2000" dirty="0" smtClean="0">
                <a:latin typeface="Bookman Old Style" pitchFamily="18" charset="0"/>
              </a:rPr>
              <a:t> &amp; Implant Dentistry;  6</a:t>
            </a:r>
            <a:r>
              <a:rPr lang="en-IN" sz="2000" baseline="30000" dirty="0" smtClean="0">
                <a:latin typeface="Bookman Old Style" pitchFamily="18" charset="0"/>
              </a:rPr>
              <a:t>th</a:t>
            </a:r>
            <a:r>
              <a:rPr lang="en-IN" sz="2000" dirty="0" smtClean="0">
                <a:latin typeface="Bookman Old Style" pitchFamily="18" charset="0"/>
              </a:rPr>
              <a:t> edition.</a:t>
            </a:r>
          </a:p>
          <a:p>
            <a:pPr algn="just">
              <a:lnSpc>
                <a:spcPct val="150000"/>
              </a:lnSpc>
            </a:pPr>
            <a:r>
              <a:rPr lang="en-IN" sz="2000" dirty="0" smtClean="0">
                <a:latin typeface="Bookman Old Style" pitchFamily="18" charset="0"/>
              </a:rPr>
              <a:t>Hart TC, </a:t>
            </a:r>
            <a:r>
              <a:rPr lang="en-IN" sz="2000" dirty="0" err="1" smtClean="0">
                <a:latin typeface="Bookman Old Style" pitchFamily="18" charset="0"/>
              </a:rPr>
              <a:t>Kornman</a:t>
            </a:r>
            <a:r>
              <a:rPr lang="en-IN" sz="2000" dirty="0" smtClean="0">
                <a:latin typeface="Bookman Old Style" pitchFamily="18" charset="0"/>
              </a:rPr>
              <a:t> KS, Genetic factors in the pathogenesis of </a:t>
            </a:r>
            <a:r>
              <a:rPr lang="en-IN" sz="2000" dirty="0" err="1" smtClean="0">
                <a:latin typeface="Bookman Old Style" pitchFamily="18" charset="0"/>
              </a:rPr>
              <a:t>periodontitis</a:t>
            </a:r>
            <a:r>
              <a:rPr lang="en-IN" sz="2000" dirty="0" smtClean="0">
                <a:latin typeface="Bookman Old Style" pitchFamily="18" charset="0"/>
              </a:rPr>
              <a:t>;  </a:t>
            </a:r>
            <a:r>
              <a:rPr lang="en-IN" sz="2000" dirty="0" err="1" smtClean="0">
                <a:latin typeface="Bookman Old Style" pitchFamily="18" charset="0"/>
              </a:rPr>
              <a:t>Perio</a:t>
            </a:r>
            <a:r>
              <a:rPr lang="en-IN" sz="2000" dirty="0" smtClean="0">
                <a:latin typeface="Bookman Old Style" pitchFamily="18" charset="0"/>
              </a:rPr>
              <a:t> 2000, </a:t>
            </a:r>
            <a:r>
              <a:rPr lang="en-IN" sz="2000" dirty="0" err="1" smtClean="0">
                <a:latin typeface="Bookman Old Style" pitchFamily="18" charset="0"/>
              </a:rPr>
              <a:t>vol</a:t>
            </a:r>
            <a:r>
              <a:rPr lang="en-IN" sz="2000" dirty="0" smtClean="0">
                <a:latin typeface="Bookman Old Style" pitchFamily="18" charset="0"/>
              </a:rPr>
              <a:t> 14, 1997, 202-215.</a:t>
            </a:r>
          </a:p>
          <a:p>
            <a:pPr algn="just">
              <a:lnSpc>
                <a:spcPct val="150000"/>
              </a:lnSpc>
            </a:pPr>
            <a:r>
              <a:rPr lang="en-IN" sz="2000" dirty="0" err="1" smtClean="0">
                <a:latin typeface="Bookman Old Style" pitchFamily="18" charset="0"/>
              </a:rPr>
              <a:t>Kinane</a:t>
            </a:r>
            <a:r>
              <a:rPr lang="en-IN" sz="2000" dirty="0" smtClean="0">
                <a:latin typeface="Bookman Old Style" pitchFamily="18" charset="0"/>
              </a:rPr>
              <a:t> DF, </a:t>
            </a:r>
            <a:r>
              <a:rPr lang="en-IN" sz="2000" dirty="0" err="1" smtClean="0">
                <a:latin typeface="Bookman Old Style" pitchFamily="18" charset="0"/>
              </a:rPr>
              <a:t>Shiba</a:t>
            </a:r>
            <a:r>
              <a:rPr lang="en-IN" sz="2000" dirty="0" smtClean="0">
                <a:latin typeface="Bookman Old Style" pitchFamily="18" charset="0"/>
              </a:rPr>
              <a:t> H, Hart TC, The Genetic basis of </a:t>
            </a:r>
            <a:r>
              <a:rPr lang="en-IN" sz="2000" dirty="0" err="1" smtClean="0">
                <a:latin typeface="Bookman Old Style" pitchFamily="18" charset="0"/>
              </a:rPr>
              <a:t>periodontitis</a:t>
            </a:r>
            <a:r>
              <a:rPr lang="en-IN" sz="2000" dirty="0" smtClean="0">
                <a:latin typeface="Bookman Old Style" pitchFamily="18" charset="0"/>
              </a:rPr>
              <a:t>;  </a:t>
            </a:r>
            <a:r>
              <a:rPr lang="en-IN" sz="2000" dirty="0" err="1" smtClean="0">
                <a:latin typeface="Bookman Old Style" pitchFamily="18" charset="0"/>
              </a:rPr>
              <a:t>Perio</a:t>
            </a:r>
            <a:r>
              <a:rPr lang="en-IN" sz="2000" dirty="0" smtClean="0">
                <a:latin typeface="Bookman Old Style" pitchFamily="18" charset="0"/>
              </a:rPr>
              <a:t> 2000,  Vol. 39,  2005,  91-117.</a:t>
            </a:r>
          </a:p>
          <a:p>
            <a:pPr algn="just">
              <a:lnSpc>
                <a:spcPct val="150000"/>
              </a:lnSpc>
            </a:pPr>
            <a:r>
              <a:rPr lang="en-IN" sz="2000" dirty="0" err="1" smtClean="0">
                <a:latin typeface="Bookman Old Style" pitchFamily="18" charset="0"/>
              </a:rPr>
              <a:t>Wankhede</a:t>
            </a:r>
            <a:r>
              <a:rPr lang="en-IN" sz="2000" dirty="0" smtClean="0">
                <a:latin typeface="Bookman Old Style" pitchFamily="18" charset="0"/>
              </a:rPr>
              <a:t> AN,  </a:t>
            </a:r>
            <a:r>
              <a:rPr lang="en-IN" sz="2000" dirty="0" err="1" smtClean="0">
                <a:latin typeface="Bookman Old Style" pitchFamily="18" charset="0"/>
              </a:rPr>
              <a:t>Wankhede</a:t>
            </a:r>
            <a:r>
              <a:rPr lang="en-IN" sz="2000" dirty="0" smtClean="0">
                <a:latin typeface="Bookman Old Style" pitchFamily="18" charset="0"/>
              </a:rPr>
              <a:t> SA, </a:t>
            </a:r>
            <a:r>
              <a:rPr lang="en-IN" sz="2000" dirty="0" err="1" smtClean="0">
                <a:latin typeface="Bookman Old Style" pitchFamily="18" charset="0"/>
              </a:rPr>
              <a:t>Wasu</a:t>
            </a:r>
            <a:r>
              <a:rPr lang="en-IN" sz="2000" dirty="0" smtClean="0">
                <a:latin typeface="Bookman Old Style" pitchFamily="18" charset="0"/>
              </a:rPr>
              <a:t> SP. Role of genetic in periodontal disease. J </a:t>
            </a:r>
            <a:r>
              <a:rPr lang="en-IN" sz="2000" dirty="0" err="1" smtClean="0">
                <a:latin typeface="Bookman Old Style" pitchFamily="18" charset="0"/>
              </a:rPr>
              <a:t>Int</a:t>
            </a:r>
            <a:r>
              <a:rPr lang="en-IN" sz="2000" dirty="0" smtClean="0">
                <a:latin typeface="Bookman Old Style" pitchFamily="18" charset="0"/>
              </a:rPr>
              <a:t> </a:t>
            </a:r>
            <a:r>
              <a:rPr lang="en-IN" sz="2000" dirty="0" err="1" smtClean="0">
                <a:latin typeface="Bookman Old Style" pitchFamily="18" charset="0"/>
              </a:rPr>
              <a:t>Clin</a:t>
            </a:r>
            <a:r>
              <a:rPr lang="en-IN" sz="2000" dirty="0" smtClean="0">
                <a:latin typeface="Bookman Old Style" pitchFamily="18" charset="0"/>
              </a:rPr>
              <a:t> Dent Res Organ 2017; 9 : 53-8.</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IN" sz="2000" dirty="0" err="1" smtClean="0">
                <a:latin typeface="+mj-lt"/>
              </a:rPr>
              <a:t>Vijayalakshmi</a:t>
            </a:r>
            <a:r>
              <a:rPr lang="en-IN" sz="2000" dirty="0" smtClean="0">
                <a:latin typeface="+mj-lt"/>
              </a:rPr>
              <a:t> R, </a:t>
            </a:r>
            <a:r>
              <a:rPr lang="en-IN" sz="2000" dirty="0" err="1" smtClean="0">
                <a:latin typeface="+mj-lt"/>
              </a:rPr>
              <a:t>Geetha</a:t>
            </a:r>
            <a:r>
              <a:rPr lang="en-IN" sz="2000" dirty="0" smtClean="0">
                <a:latin typeface="+mj-lt"/>
              </a:rPr>
              <a:t> A, Ramakrishna T,  </a:t>
            </a:r>
            <a:r>
              <a:rPr lang="en-IN" sz="2000" dirty="0" err="1" smtClean="0">
                <a:latin typeface="+mj-lt"/>
              </a:rPr>
              <a:t>Emmadi</a:t>
            </a:r>
            <a:r>
              <a:rPr lang="en-IN" sz="2000" dirty="0" smtClean="0">
                <a:latin typeface="+mj-lt"/>
              </a:rPr>
              <a:t> P. Genetic polymorphisms in periodontal diseases: An Overview.  Indian J Dent Res 2010,  21: 568-74.</a:t>
            </a:r>
          </a:p>
          <a:p>
            <a:pPr algn="just">
              <a:lnSpc>
                <a:spcPct val="150000"/>
              </a:lnSpc>
            </a:pPr>
            <a:r>
              <a:rPr lang="en-IN" sz="2000" dirty="0" err="1" smtClean="0">
                <a:latin typeface="+mj-lt"/>
              </a:rPr>
              <a:t>Chatterjee</a:t>
            </a:r>
            <a:r>
              <a:rPr lang="en-IN" sz="2000" dirty="0" smtClean="0">
                <a:latin typeface="+mj-lt"/>
              </a:rPr>
              <a:t> A, Singh N, </a:t>
            </a:r>
            <a:r>
              <a:rPr lang="en-IN" sz="2000" dirty="0" err="1" smtClean="0">
                <a:latin typeface="+mj-lt"/>
              </a:rPr>
              <a:t>Saluja</a:t>
            </a:r>
            <a:r>
              <a:rPr lang="en-IN" sz="2000" dirty="0" smtClean="0">
                <a:latin typeface="+mj-lt"/>
              </a:rPr>
              <a:t> M, Gene therapy in </a:t>
            </a:r>
            <a:r>
              <a:rPr lang="en-IN" sz="2000" dirty="0" err="1" smtClean="0">
                <a:latin typeface="+mj-lt"/>
              </a:rPr>
              <a:t>periodontics</a:t>
            </a:r>
            <a:r>
              <a:rPr lang="en-IN" sz="2000" dirty="0" smtClean="0">
                <a:latin typeface="+mj-lt"/>
              </a:rPr>
              <a:t>.  J Indian S </a:t>
            </a:r>
            <a:r>
              <a:rPr lang="en-IN" sz="2000" dirty="0" err="1" smtClean="0">
                <a:latin typeface="+mj-lt"/>
              </a:rPr>
              <a:t>Periodontol</a:t>
            </a:r>
            <a:r>
              <a:rPr lang="en-IN" sz="2000" dirty="0" smtClean="0">
                <a:latin typeface="+mj-lt"/>
              </a:rPr>
              <a:t> 2013;  17:156-61.</a:t>
            </a:r>
          </a:p>
          <a:p>
            <a:pPr algn="just">
              <a:lnSpc>
                <a:spcPct val="150000"/>
              </a:lnSpc>
            </a:pPr>
            <a:r>
              <a:rPr lang="en-IN" sz="2000" dirty="0" err="1" smtClean="0">
                <a:latin typeface="+mj-lt"/>
              </a:rPr>
              <a:t>Taranum</a:t>
            </a:r>
            <a:r>
              <a:rPr lang="en-IN" sz="2000" dirty="0" smtClean="0">
                <a:latin typeface="+mj-lt"/>
              </a:rPr>
              <a:t> F,  </a:t>
            </a:r>
            <a:r>
              <a:rPr lang="en-IN" sz="2000" dirty="0" err="1" smtClean="0">
                <a:latin typeface="+mj-lt"/>
              </a:rPr>
              <a:t>Faizuddin</a:t>
            </a:r>
            <a:r>
              <a:rPr lang="en-IN" sz="2000" dirty="0" smtClean="0">
                <a:latin typeface="+mj-lt"/>
              </a:rPr>
              <a:t> M. Effect of gene polymorphisms on periodontal diseases. Indian J Hum Genet 2012;  18:9-19.</a:t>
            </a:r>
          </a:p>
          <a:p>
            <a:pPr algn="just">
              <a:lnSpc>
                <a:spcPct val="150000"/>
              </a:lnSpc>
            </a:pPr>
            <a:r>
              <a:rPr lang="en-IN" sz="2000" dirty="0" smtClean="0">
                <a:latin typeface="+mj-lt"/>
              </a:rPr>
              <a:t>Schafer A. Genetics of </a:t>
            </a:r>
            <a:r>
              <a:rPr lang="en-IN" sz="2000" dirty="0" err="1" smtClean="0">
                <a:latin typeface="+mj-lt"/>
              </a:rPr>
              <a:t>periodontitis</a:t>
            </a:r>
            <a:r>
              <a:rPr lang="en-IN" sz="2000" dirty="0" smtClean="0">
                <a:latin typeface="+mj-lt"/>
              </a:rPr>
              <a:t>: Discovery, biology, and clinical impact. </a:t>
            </a:r>
            <a:r>
              <a:rPr lang="en-IN" sz="2000" dirty="0" err="1" smtClean="0">
                <a:latin typeface="+mj-lt"/>
              </a:rPr>
              <a:t>Periodontol</a:t>
            </a:r>
            <a:r>
              <a:rPr lang="en-IN" sz="2000" dirty="0" smtClean="0">
                <a:latin typeface="+mj-lt"/>
              </a:rPr>
              <a:t> 2000. 2018;162-173.</a:t>
            </a:r>
            <a:endParaRPr lang="en-US" sz="2000"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a:t>
            </a:r>
            <a:r>
              <a:rPr lang="en-IN" dirty="0" err="1" smtClean="0"/>
              <a:t>Mendelian</a:t>
            </a:r>
            <a:r>
              <a:rPr lang="en-IN" dirty="0" smtClean="0"/>
              <a:t> Diseases</a:t>
            </a:r>
            <a:endParaRPr lang="en-US" dirty="0"/>
          </a:p>
        </p:txBody>
      </p:sp>
      <p:sp>
        <p:nvSpPr>
          <p:cNvPr id="3" name="Content Placeholder 2"/>
          <p:cNvSpPr>
            <a:spLocks noGrp="1"/>
          </p:cNvSpPr>
          <p:nvPr>
            <p:ph sz="quarter" idx="1"/>
          </p:nvPr>
        </p:nvSpPr>
        <p:spPr/>
        <p:txBody>
          <a:bodyPr>
            <a:normAutofit/>
          </a:bodyPr>
          <a:lstStyle/>
          <a:p>
            <a:pPr algn="just">
              <a:lnSpc>
                <a:spcPct val="160000"/>
              </a:lnSpc>
            </a:pPr>
            <a:r>
              <a:rPr lang="en-IN" sz="2000" dirty="0" smtClean="0">
                <a:latin typeface="Bookman Old Style" pitchFamily="18" charset="0"/>
              </a:rPr>
              <a:t>Diseases that follow predictable &amp; generally simple patterns of transmission – </a:t>
            </a:r>
            <a:r>
              <a:rPr lang="en-IN" sz="2000" dirty="0" err="1" smtClean="0">
                <a:latin typeface="Bookman Old Style" pitchFamily="18" charset="0"/>
              </a:rPr>
              <a:t>Mendelian</a:t>
            </a:r>
            <a:r>
              <a:rPr lang="en-IN" sz="2000" dirty="0" smtClean="0">
                <a:latin typeface="Bookman Old Style" pitchFamily="18" charset="0"/>
              </a:rPr>
              <a:t> diseases.</a:t>
            </a:r>
          </a:p>
          <a:p>
            <a:pPr algn="just">
              <a:lnSpc>
                <a:spcPct val="160000"/>
              </a:lnSpc>
            </a:pPr>
            <a:r>
              <a:rPr lang="en-IN" sz="2000" dirty="0" smtClean="0">
                <a:latin typeface="Bookman Old Style" pitchFamily="18" charset="0"/>
              </a:rPr>
              <a:t>These diseases occur in simple patterns in families &amp; in most cases genetic alterations at a single gene locus are the major determinants of the clinical disease phenotype.</a:t>
            </a:r>
          </a:p>
          <a:p>
            <a:pPr algn="just">
              <a:lnSpc>
                <a:spcPct val="160000"/>
              </a:lnSpc>
            </a:pPr>
            <a:r>
              <a:rPr lang="en-IN" sz="2000" dirty="0" smtClean="0">
                <a:latin typeface="Bookman Old Style" pitchFamily="18" charset="0"/>
              </a:rPr>
              <a:t>The disease phenotype usually manifests over a broad range of environmental factors &amp; other genes can modify the clinical presentation, in most cases the mutation will manifest in a remarkably similar phenotype.</a:t>
            </a:r>
          </a:p>
          <a:p>
            <a:pPr algn="just">
              <a:lnSpc>
                <a:spcPct val="160000"/>
              </a:lnSpc>
            </a:pPr>
            <a:endParaRPr lang="en-US" sz="2000" dirty="0">
              <a:latin typeface="Bookman Old Style"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457200" y="1310640"/>
            <a:ext cx="8229600" cy="4937760"/>
          </a:xfrm>
        </p:spPr>
        <p:txBody>
          <a:bodyPr>
            <a:normAutofit/>
          </a:bodyPr>
          <a:lstStyle/>
          <a:p>
            <a:pPr algn="just">
              <a:lnSpc>
                <a:spcPct val="150000"/>
              </a:lnSpc>
            </a:pPr>
            <a:r>
              <a:rPr lang="en-IN" sz="2000" dirty="0" smtClean="0">
                <a:latin typeface="Bookman Old Style" pitchFamily="18" charset="0"/>
              </a:rPr>
              <a:t>Prevalence – rare (0.1%).</a:t>
            </a:r>
          </a:p>
          <a:p>
            <a:pPr algn="just">
              <a:lnSpc>
                <a:spcPct val="150000"/>
              </a:lnSpc>
            </a:pPr>
            <a:r>
              <a:rPr lang="en-IN" sz="2000" dirty="0" smtClean="0">
                <a:latin typeface="Bookman Old Style" pitchFamily="18" charset="0"/>
              </a:rPr>
              <a:t>Examples – </a:t>
            </a:r>
            <a:r>
              <a:rPr lang="en-IN" sz="2000" dirty="0" err="1" smtClean="0">
                <a:latin typeface="Bookman Old Style" pitchFamily="18" charset="0"/>
              </a:rPr>
              <a:t>Amelogenesis</a:t>
            </a:r>
            <a:r>
              <a:rPr lang="en-IN" sz="2000" dirty="0" smtClean="0">
                <a:latin typeface="Bookman Old Style" pitchFamily="18" charset="0"/>
              </a:rPr>
              <a:t> </a:t>
            </a:r>
            <a:r>
              <a:rPr lang="en-IN" sz="2000" dirty="0" err="1" smtClean="0">
                <a:latin typeface="Bookman Old Style" pitchFamily="18" charset="0"/>
              </a:rPr>
              <a:t>imperfecta</a:t>
            </a:r>
            <a:r>
              <a:rPr lang="en-IN" sz="2000" dirty="0" smtClean="0">
                <a:latin typeface="Bookman Old Style" pitchFamily="18" charset="0"/>
              </a:rPr>
              <a:t>,</a:t>
            </a:r>
          </a:p>
          <a:p>
            <a:pPr algn="just">
              <a:lnSpc>
                <a:spcPct val="150000"/>
              </a:lnSpc>
              <a:buNone/>
            </a:pPr>
            <a:r>
              <a:rPr lang="en-IN" sz="2000" dirty="0" smtClean="0">
                <a:latin typeface="Bookman Old Style" pitchFamily="18" charset="0"/>
              </a:rPr>
              <a:t>                     </a:t>
            </a:r>
            <a:r>
              <a:rPr lang="en-IN" sz="2000" dirty="0" err="1" smtClean="0">
                <a:latin typeface="Bookman Old Style" pitchFamily="18" charset="0"/>
              </a:rPr>
              <a:t>Crouzon</a:t>
            </a:r>
            <a:r>
              <a:rPr lang="en-IN" sz="2000" dirty="0" smtClean="0">
                <a:latin typeface="Bookman Old Style" pitchFamily="18" charset="0"/>
              </a:rPr>
              <a:t> syndrome,</a:t>
            </a:r>
          </a:p>
          <a:p>
            <a:pPr algn="just">
              <a:lnSpc>
                <a:spcPct val="150000"/>
              </a:lnSpc>
              <a:buNone/>
            </a:pPr>
            <a:r>
              <a:rPr lang="en-IN" sz="2000" dirty="0" smtClean="0">
                <a:latin typeface="Bookman Old Style" pitchFamily="18" charset="0"/>
              </a:rPr>
              <a:t>                     </a:t>
            </a:r>
            <a:r>
              <a:rPr lang="en-IN" sz="2000" dirty="0" err="1" smtClean="0">
                <a:latin typeface="Bookman Old Style" pitchFamily="18" charset="0"/>
              </a:rPr>
              <a:t>Cliedocranio</a:t>
            </a:r>
            <a:r>
              <a:rPr lang="en-IN" sz="2000" dirty="0" smtClean="0">
                <a:latin typeface="Bookman Old Style" pitchFamily="18" charset="0"/>
              </a:rPr>
              <a:t> dysplasia,</a:t>
            </a:r>
          </a:p>
          <a:p>
            <a:pPr algn="just">
              <a:lnSpc>
                <a:spcPct val="150000"/>
              </a:lnSpc>
              <a:buNone/>
            </a:pPr>
            <a:r>
              <a:rPr lang="en-IN" sz="2000" dirty="0" smtClean="0">
                <a:latin typeface="Bookman Old Style" pitchFamily="18" charset="0"/>
              </a:rPr>
              <a:t>                     </a:t>
            </a:r>
            <a:r>
              <a:rPr lang="en-IN" sz="2000" dirty="0" err="1" smtClean="0">
                <a:latin typeface="Bookman Old Style" pitchFamily="18" charset="0"/>
              </a:rPr>
              <a:t>Papillon-Lefevre</a:t>
            </a:r>
            <a:r>
              <a:rPr lang="en-IN" sz="2000" dirty="0" smtClean="0">
                <a:latin typeface="Bookman Old Style" pitchFamily="18" charset="0"/>
              </a:rPr>
              <a:t> syndrome. </a:t>
            </a:r>
          </a:p>
          <a:p>
            <a:pPr algn="just">
              <a:lnSpc>
                <a:spcPct val="150000"/>
              </a:lnSpc>
            </a:pPr>
            <a:r>
              <a:rPr lang="en-IN" sz="2000" dirty="0" smtClean="0">
                <a:latin typeface="Bookman Old Style" pitchFamily="18" charset="0"/>
              </a:rPr>
              <a:t>When the gene responsible for a </a:t>
            </a:r>
            <a:r>
              <a:rPr lang="en-IN" sz="2000" dirty="0" err="1" smtClean="0">
                <a:latin typeface="Bookman Old Style" pitchFamily="18" charset="0"/>
              </a:rPr>
              <a:t>mendelian</a:t>
            </a:r>
            <a:r>
              <a:rPr lang="en-IN" sz="2000" dirty="0" smtClean="0">
                <a:latin typeface="Bookman Old Style" pitchFamily="18" charset="0"/>
              </a:rPr>
              <a:t> disease has been identified, it is often possible to develop a diagnostic test to identify individuals who carry a disease causing mutation in the responsible gene.</a:t>
            </a:r>
            <a:endParaRPr lang="en-US" sz="2000" dirty="0">
              <a:latin typeface="Bookman Old Style"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Depending on the mode of transmission, it is also possible to make specific determinations of the probability of the mutant gene being passed to a child &amp; often it is possible to predict the course of clinical disease.</a:t>
            </a:r>
          </a:p>
          <a:p>
            <a:pPr algn="just">
              <a:lnSpc>
                <a:spcPct val="150000"/>
              </a:lnSpc>
              <a:buNone/>
            </a:pPr>
            <a:r>
              <a:rPr lang="en-IN" sz="2000" dirty="0" smtClean="0">
                <a:latin typeface="Bookman Old Style" pitchFamily="18" charset="0"/>
              </a:rPr>
              <a:t> </a:t>
            </a:r>
            <a:endParaRPr lang="en-US" sz="2000" dirty="0">
              <a:latin typeface="Bookman Old Style"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Genetic Diseases</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The complex traits are the result of interaction of alleles at multiple different gene loci.</a:t>
            </a:r>
          </a:p>
          <a:p>
            <a:pPr algn="just">
              <a:lnSpc>
                <a:spcPct val="150000"/>
              </a:lnSpc>
            </a:pPr>
            <a:r>
              <a:rPr lang="en-IN" sz="2000" dirty="0" smtClean="0">
                <a:latin typeface="Bookman Old Style" pitchFamily="18" charset="0"/>
              </a:rPr>
              <a:t>Environmental factors are usually etiologically important, &amp; often necessary in the development of complex diseases.</a:t>
            </a:r>
          </a:p>
          <a:p>
            <a:pPr algn="just">
              <a:lnSpc>
                <a:spcPct val="150000"/>
              </a:lnSpc>
            </a:pPr>
            <a:r>
              <a:rPr lang="en-IN" sz="2000" dirty="0" smtClean="0">
                <a:latin typeface="Bookman Old Style" pitchFamily="18" charset="0"/>
              </a:rPr>
              <a:t>On a population level – complex diseases are much more common than simple </a:t>
            </a:r>
            <a:r>
              <a:rPr lang="en-IN" sz="2000" dirty="0" err="1" smtClean="0">
                <a:latin typeface="Bookman Old Style" pitchFamily="18" charset="0"/>
              </a:rPr>
              <a:t>mendelian</a:t>
            </a:r>
            <a:r>
              <a:rPr lang="en-IN" sz="2000" dirty="0" smtClean="0">
                <a:latin typeface="Bookman Old Style" pitchFamily="18" charset="0"/>
              </a:rPr>
              <a:t> disease (prevalence –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The individual genetic variants that are important in complex diseases are much less disruptive, &amp; usually function with in normal range.</a:t>
            </a:r>
          </a:p>
          <a:p>
            <a:pPr algn="just">
              <a:lnSpc>
                <a:spcPct val="150000"/>
              </a:lnSpc>
            </a:pPr>
            <a:r>
              <a:rPr lang="en-IN" sz="2000" dirty="0" smtClean="0">
                <a:latin typeface="Bookman Old Style" pitchFamily="18" charset="0"/>
              </a:rPr>
              <a:t>The presence of one disease associated allele is not sufficient to cause disease.</a:t>
            </a:r>
          </a:p>
          <a:p>
            <a:pPr algn="just">
              <a:lnSpc>
                <a:spcPct val="150000"/>
              </a:lnSpc>
            </a:pPr>
            <a:r>
              <a:rPr lang="en-IN" sz="2000" dirty="0" smtClean="0">
                <a:latin typeface="Bookman Old Style" pitchFamily="18" charset="0"/>
              </a:rPr>
              <a:t>There is no one-to-one correlation of presence of a specific genetic allele &amp; occurrence of disease.</a:t>
            </a:r>
          </a:p>
          <a:p>
            <a:pPr algn="just">
              <a:lnSpc>
                <a:spcPct val="150000"/>
              </a:lnSpc>
              <a:buNone/>
            </a:pPr>
            <a:r>
              <a:rPr lang="en-IN" sz="2000" dirty="0" smtClean="0">
                <a:latin typeface="Bookman Old Style" pitchFamily="18" charset="0"/>
              </a:rPr>
              <a:t>   </a:t>
            </a:r>
            <a:endParaRPr lang="en-US" sz="2000" dirty="0">
              <a:latin typeface="Bookman Old Style"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The alleles reported to be associated with a disease are also found in unaffected individuals &amp; some individuals with disease who do not have the allele.</a:t>
            </a:r>
          </a:p>
          <a:p>
            <a:pPr algn="just">
              <a:lnSpc>
                <a:spcPct val="150000"/>
              </a:lnSpc>
            </a:pPr>
            <a:r>
              <a:rPr lang="en-IN" sz="2000" dirty="0" smtClean="0">
                <a:latin typeface="Bookman Old Style" pitchFamily="18" charset="0"/>
              </a:rPr>
              <a:t>Thus, presence of disease associated allele is not diagnostic for a disease.</a:t>
            </a:r>
            <a:endParaRPr lang="en-US" sz="2000" dirty="0">
              <a:latin typeface="Bookman Old Styl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IN" dirty="0" smtClean="0"/>
              <a:t>CONTENTS</a:t>
            </a:r>
            <a:endParaRPr lang="en-US" dirty="0"/>
          </a:p>
        </p:txBody>
      </p:sp>
      <p:sp>
        <p:nvSpPr>
          <p:cNvPr id="3" name="Content Placeholder 2"/>
          <p:cNvSpPr>
            <a:spLocks noGrp="1"/>
          </p:cNvSpPr>
          <p:nvPr>
            <p:ph sz="quarter" idx="1"/>
          </p:nvPr>
        </p:nvSpPr>
        <p:spPr/>
        <p:txBody>
          <a:bodyPr>
            <a:normAutofit/>
          </a:bodyPr>
          <a:lstStyle/>
          <a:p>
            <a:pPr algn="just"/>
            <a:r>
              <a:rPr lang="en-IN" dirty="0" smtClean="0"/>
              <a:t>INTRODUCTION</a:t>
            </a:r>
          </a:p>
          <a:p>
            <a:pPr algn="just"/>
            <a:r>
              <a:rPr lang="en-IN" dirty="0" smtClean="0"/>
              <a:t>TERMINOLOGIES</a:t>
            </a:r>
          </a:p>
          <a:p>
            <a:pPr algn="just"/>
            <a:r>
              <a:rPr lang="en-IN" dirty="0" smtClean="0"/>
              <a:t>GENETICS- AN INSIGHT</a:t>
            </a:r>
          </a:p>
          <a:p>
            <a:pPr algn="just"/>
            <a:r>
              <a:rPr lang="en-IN" dirty="0" smtClean="0"/>
              <a:t>GENETIC DISEASE MODELS</a:t>
            </a:r>
          </a:p>
          <a:p>
            <a:pPr algn="just"/>
            <a:r>
              <a:rPr lang="en-IN" dirty="0" smtClean="0"/>
              <a:t>ROLE OF GENETICS IN ETIOPATHOGENESIS OF PERIODONTAL DISEASES</a:t>
            </a:r>
          </a:p>
          <a:p>
            <a:pPr algn="just"/>
            <a:r>
              <a:rPr lang="en-IN" dirty="0" smtClean="0"/>
              <a:t>METHODS OF GENETIC ANALYSIS</a:t>
            </a:r>
          </a:p>
          <a:p>
            <a:pPr algn="just"/>
            <a:r>
              <a:rPr lang="en-IN" dirty="0" smtClean="0"/>
              <a:t>EVIDENCE OF THE ROLE OF GENETIC VARIANTS OF PERIODONTITIS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Of Genetic Analysis:</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Clinical &amp; scientific data from a variety of sources suggest that genetic variants are major determinants of </a:t>
            </a:r>
            <a:r>
              <a:rPr lang="en-IN" sz="2000" dirty="0" err="1" smtClean="0">
                <a:latin typeface="Bookman Old Style" pitchFamily="18" charset="0"/>
              </a:rPr>
              <a:t>syndromic</a:t>
            </a:r>
            <a:r>
              <a:rPr lang="en-IN" sz="2000" dirty="0" smtClean="0">
                <a:latin typeface="Bookman Old Style" pitchFamily="18" charset="0"/>
              </a:rPr>
              <a:t> &amp; non-</a:t>
            </a:r>
            <a:r>
              <a:rPr lang="en-IN" sz="2000" dirty="0" err="1" smtClean="0">
                <a:latin typeface="Bookman Old Style" pitchFamily="18" charset="0"/>
              </a:rPr>
              <a:t>syndromic</a:t>
            </a:r>
            <a:r>
              <a:rPr lang="en-IN" sz="2000" dirty="0" smtClean="0">
                <a:latin typeface="Bookman Old Style" pitchFamily="18" charset="0"/>
              </a:rPr>
              <a:t> </a:t>
            </a:r>
            <a:r>
              <a:rPr lang="en-IN" sz="2000" dirty="0" err="1" smtClean="0">
                <a:latin typeface="Bookman Old Style" pitchFamily="18" charset="0"/>
              </a:rPr>
              <a:t>periodontitis</a:t>
            </a:r>
            <a:r>
              <a:rPr lang="en-IN" sz="2000" dirty="0" smtClean="0">
                <a:latin typeface="Bookman Old Style" pitchFamily="18" charset="0"/>
              </a:rPr>
              <a:t>.</a:t>
            </a:r>
          </a:p>
          <a:p>
            <a:pPr algn="just">
              <a:lnSpc>
                <a:spcPct val="150000"/>
              </a:lnSpc>
            </a:pPr>
            <a:r>
              <a:rPr lang="en-IN" sz="2000" dirty="0" smtClean="0">
                <a:latin typeface="Bookman Old Style" pitchFamily="18" charset="0"/>
              </a:rPr>
              <a:t>To evaluate the quality of supporting studies requires an understanding of the formal genetic analytical methods that have been used. </a:t>
            </a:r>
            <a:endParaRPr lang="en-US" sz="2000" dirty="0">
              <a:latin typeface="Bookman Old Style"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Geneticists use a variety of techniques to demonstrate the genetic basis of diseases, some are general methods where as others permit precise identification of genetic variants that cause or contribute to disease.</a:t>
            </a:r>
          </a:p>
          <a:p>
            <a:pPr algn="just">
              <a:lnSpc>
                <a:spcPct val="150000"/>
              </a:lnSpc>
            </a:pPr>
            <a:r>
              <a:rPr lang="en-IN" sz="2000" dirty="0" smtClean="0">
                <a:latin typeface="Bookman Old Style" pitchFamily="18" charset="0"/>
              </a:rPr>
              <a:t>Familial aggregation, twin studies, segregation analysis, linkage analysis &amp; association studies are some important methods in evaluation of genetic diseases including </a:t>
            </a:r>
            <a:r>
              <a:rPr lang="en-IN" sz="2000" dirty="0" err="1" smtClean="0">
                <a:latin typeface="Bookman Old Style" pitchFamily="18" charset="0"/>
              </a:rPr>
              <a:t>periodontitis</a:t>
            </a:r>
            <a:r>
              <a:rPr lang="en-IN" sz="2000" dirty="0" smtClean="0">
                <a:latin typeface="Bookman Old Style" pitchFamily="18" charset="0"/>
              </a:rPr>
              <a:t>. </a:t>
            </a:r>
            <a:endParaRPr lang="en-US" sz="2000" dirty="0">
              <a:latin typeface="Bookman Old Style"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FAMILIAL AGGREGATION</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Familial aggregation of a trait or disease can suggest genetic </a:t>
            </a:r>
            <a:r>
              <a:rPr lang="en-IN" sz="2000" dirty="0" err="1" smtClean="0">
                <a:latin typeface="Bookman Old Style" pitchFamily="18" charset="0"/>
              </a:rPr>
              <a:t>etiology</a:t>
            </a:r>
            <a:r>
              <a:rPr lang="en-IN" sz="2000" dirty="0" smtClean="0">
                <a:latin typeface="Bookman Old Style" pitchFamily="18" charset="0"/>
              </a:rPr>
              <a:t>.</a:t>
            </a:r>
          </a:p>
          <a:p>
            <a:pPr algn="just">
              <a:lnSpc>
                <a:spcPct val="150000"/>
              </a:lnSpc>
            </a:pPr>
            <a:r>
              <a:rPr lang="en-IN" sz="2000" dirty="0" smtClean="0">
                <a:latin typeface="Bookman Old Style" pitchFamily="18" charset="0"/>
              </a:rPr>
              <a:t>However, families also share many aspects of a common environment, including diet &amp; nutrition, exposes to pollutants &amp; behaviours such as smoking.</a:t>
            </a:r>
          </a:p>
          <a:p>
            <a:pPr algn="just">
              <a:lnSpc>
                <a:spcPct val="150000"/>
              </a:lnSpc>
            </a:pPr>
            <a:r>
              <a:rPr lang="en-US" sz="2000" dirty="0" smtClean="0">
                <a:latin typeface="Bookman Old Style" pitchFamily="18" charset="0"/>
              </a:rPr>
              <a:t>Certain infectious agents may cluster in families. Thus, familial aggregation may result from shared genes, shared environmental exposures and similar socioeconomic influences. </a:t>
            </a:r>
            <a:endParaRPr lang="en-US" sz="2000" dirty="0">
              <a:latin typeface="Bookman Old Style"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To determine the evidence for genetic factors in familial aggregation of a trait, more formal genetic studies are required. </a:t>
            </a:r>
          </a:p>
          <a:p>
            <a:pPr algn="just">
              <a:lnSpc>
                <a:spcPct val="150000"/>
              </a:lnSpc>
            </a:pPr>
            <a:r>
              <a:rPr lang="en-US" sz="2000" dirty="0" smtClean="0">
                <a:latin typeface="Bookman Old Style" pitchFamily="18" charset="0"/>
              </a:rPr>
              <a:t>There have been many clinical reports suggesting a familial aggregation of </a:t>
            </a:r>
            <a:r>
              <a:rPr lang="en-US" sz="2000" dirty="0" err="1" smtClean="0">
                <a:latin typeface="Bookman Old Style" pitchFamily="18" charset="0"/>
              </a:rPr>
              <a:t>periodontitis</a:t>
            </a:r>
            <a:r>
              <a:rPr lang="en-US" sz="2000" dirty="0" smtClean="0">
                <a:latin typeface="Bookman Old Style" pitchFamily="18" charset="0"/>
              </a:rPr>
              <a:t>, but until recently the research tools to pursue these reports were lacking.</a:t>
            </a:r>
          </a:p>
          <a:p>
            <a:pPr algn="just">
              <a:lnSpc>
                <a:spcPct val="150000"/>
              </a:lnSpc>
            </a:pPr>
            <a:endParaRPr lang="en-US" sz="2000" dirty="0">
              <a:latin typeface="Bookman Old Style"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Twin studies</a:t>
            </a:r>
            <a:endParaRPr lang="en-US" dirty="0"/>
          </a:p>
        </p:txBody>
      </p:sp>
      <p:sp>
        <p:nvSpPr>
          <p:cNvPr id="3" name="Content Placeholder 2"/>
          <p:cNvSpPr>
            <a:spLocks noGrp="1"/>
          </p:cNvSpPr>
          <p:nvPr>
            <p:ph sz="quarter" idx="1"/>
          </p:nvPr>
        </p:nvSpPr>
        <p:spPr/>
        <p:txBody>
          <a:bodyPr>
            <a:normAutofit/>
          </a:bodyPr>
          <a:lstStyle/>
          <a:p>
            <a:pPr algn="just">
              <a:lnSpc>
                <a:spcPct val="160000"/>
              </a:lnSpc>
            </a:pPr>
            <a:r>
              <a:rPr lang="en-US" sz="2000" dirty="0" smtClean="0">
                <a:latin typeface="Bookman Old Style" pitchFamily="18" charset="0"/>
              </a:rPr>
              <a:t>Through the phenomenon of twins, in particular </a:t>
            </a:r>
            <a:r>
              <a:rPr lang="en-US" sz="2000" dirty="0" err="1" smtClean="0">
                <a:latin typeface="Bookman Old Style" pitchFamily="18" charset="0"/>
              </a:rPr>
              <a:t>monozygous</a:t>
            </a:r>
            <a:r>
              <a:rPr lang="en-US" sz="2000" dirty="0" smtClean="0">
                <a:latin typeface="Bookman Old Style" pitchFamily="18" charset="0"/>
              </a:rPr>
              <a:t> twins, nature has provided a wonderful tool for the examination of genetic influences in disease and for partitioning the relative contribution of genes and environment to a trait. </a:t>
            </a:r>
          </a:p>
          <a:p>
            <a:pPr algn="just">
              <a:lnSpc>
                <a:spcPct val="160000"/>
              </a:lnSpc>
            </a:pPr>
            <a:r>
              <a:rPr lang="en-US" sz="2000" dirty="0" err="1" smtClean="0">
                <a:latin typeface="Bookman Old Style" pitchFamily="18" charset="0"/>
              </a:rPr>
              <a:t>Monozygous</a:t>
            </a:r>
            <a:r>
              <a:rPr lang="en-US" sz="2000" dirty="0" smtClean="0">
                <a:latin typeface="Bookman Old Style" pitchFamily="18" charset="0"/>
              </a:rPr>
              <a:t> twins are genetically identical. </a:t>
            </a:r>
            <a:r>
              <a:rPr lang="en-US" sz="2000" dirty="0" err="1" smtClean="0">
                <a:latin typeface="Bookman Old Style" pitchFamily="18" charset="0"/>
              </a:rPr>
              <a:t>Dizygous</a:t>
            </a:r>
            <a:r>
              <a:rPr lang="en-US" sz="2000" dirty="0" smtClean="0">
                <a:latin typeface="Bookman Old Style" pitchFamily="18" charset="0"/>
              </a:rPr>
              <a:t> twins are only as genetically similar as brothers and sisters would be, on average they share  50% of their genes in common. </a:t>
            </a:r>
            <a:endParaRPr lang="en-US" sz="2000" dirty="0">
              <a:latin typeface="Bookman Old Style"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sz="quarter" idx="1"/>
          </p:nvPr>
        </p:nvSpPr>
        <p:spPr/>
        <p:txBody>
          <a:bodyPr>
            <a:normAutofit fontScale="77500" lnSpcReduction="20000"/>
          </a:bodyPr>
          <a:lstStyle/>
          <a:p>
            <a:pPr algn="just">
              <a:lnSpc>
                <a:spcPct val="160000"/>
              </a:lnSpc>
            </a:pPr>
            <a:r>
              <a:rPr lang="en-US" dirty="0" smtClean="0">
                <a:latin typeface="Bookman Old Style" pitchFamily="18" charset="0"/>
              </a:rPr>
              <a:t>Discordance or differences in the presence of disease between </a:t>
            </a:r>
            <a:r>
              <a:rPr lang="en-US" dirty="0" err="1" smtClean="0">
                <a:latin typeface="Bookman Old Style" pitchFamily="18" charset="0"/>
              </a:rPr>
              <a:t>monozygous</a:t>
            </a:r>
            <a:r>
              <a:rPr lang="en-US" dirty="0" smtClean="0">
                <a:latin typeface="Bookman Old Style" pitchFamily="18" charset="0"/>
              </a:rPr>
              <a:t> twins must be due to environmental factors. </a:t>
            </a:r>
          </a:p>
          <a:p>
            <a:pPr algn="just">
              <a:lnSpc>
                <a:spcPct val="160000"/>
              </a:lnSpc>
            </a:pPr>
            <a:r>
              <a:rPr lang="en-US" dirty="0" smtClean="0">
                <a:latin typeface="Bookman Old Style" pitchFamily="18" charset="0"/>
              </a:rPr>
              <a:t>Disease discordance between </a:t>
            </a:r>
            <a:r>
              <a:rPr lang="en-US" dirty="0" err="1" smtClean="0">
                <a:latin typeface="Bookman Old Style" pitchFamily="18" charset="0"/>
              </a:rPr>
              <a:t>dizygous</a:t>
            </a:r>
            <a:r>
              <a:rPr lang="en-US" dirty="0" smtClean="0">
                <a:latin typeface="Bookman Old Style" pitchFamily="18" charset="0"/>
              </a:rPr>
              <a:t> twins could arise from both environmental and genetic differences. </a:t>
            </a:r>
          </a:p>
          <a:p>
            <a:pPr algn="just">
              <a:lnSpc>
                <a:spcPct val="160000"/>
              </a:lnSpc>
            </a:pPr>
            <a:r>
              <a:rPr lang="en-US" dirty="0" smtClean="0">
                <a:latin typeface="Bookman Old Style" pitchFamily="18" charset="0"/>
              </a:rPr>
              <a:t>The difference in concordance between </a:t>
            </a:r>
            <a:r>
              <a:rPr lang="en-US" dirty="0" err="1" smtClean="0">
                <a:latin typeface="Bookman Old Style" pitchFamily="18" charset="0"/>
              </a:rPr>
              <a:t>monozygous</a:t>
            </a:r>
            <a:r>
              <a:rPr lang="en-US" dirty="0" smtClean="0">
                <a:latin typeface="Bookman Old Style" pitchFamily="18" charset="0"/>
              </a:rPr>
              <a:t> and </a:t>
            </a:r>
            <a:r>
              <a:rPr lang="en-US" dirty="0" err="1" smtClean="0">
                <a:latin typeface="Bookman Old Style" pitchFamily="18" charset="0"/>
              </a:rPr>
              <a:t>dizygous</a:t>
            </a:r>
            <a:r>
              <a:rPr lang="en-US" dirty="0" smtClean="0">
                <a:latin typeface="Bookman Old Style" pitchFamily="18" charset="0"/>
              </a:rPr>
              <a:t> twins for a particular phenotype can be used to estimate the relative contribution of genes (heredity) and environmental factors to a disease and studying disease presentation in twins is often a valuable first step in this process.</a:t>
            </a:r>
            <a:endParaRPr lang="en-US" dirty="0">
              <a:latin typeface="Bookman Old Style"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Segregation analysis</a:t>
            </a:r>
            <a:endParaRPr lang="en-US" dirty="0"/>
          </a:p>
        </p:txBody>
      </p:sp>
      <p:sp>
        <p:nvSpPr>
          <p:cNvPr id="3" name="Content Placeholder 2"/>
          <p:cNvSpPr>
            <a:spLocks noGrp="1"/>
          </p:cNvSpPr>
          <p:nvPr>
            <p:ph sz="quarter" idx="1"/>
          </p:nvPr>
        </p:nvSpPr>
        <p:spPr>
          <a:xfrm>
            <a:off x="457200" y="1143000"/>
            <a:ext cx="8229600" cy="4937760"/>
          </a:xfrm>
        </p:spPr>
        <p:txBody>
          <a:bodyPr>
            <a:normAutofit/>
          </a:bodyPr>
          <a:lstStyle/>
          <a:p>
            <a:pPr algn="just">
              <a:lnSpc>
                <a:spcPct val="150000"/>
              </a:lnSpc>
            </a:pPr>
            <a:r>
              <a:rPr lang="en-US" sz="2000" dirty="0" smtClean="0">
                <a:latin typeface="Bookman Old Style" pitchFamily="18" charset="0"/>
              </a:rPr>
              <a:t>Genes are passed from parents to children in a predictable manner, and usually segregate in families as predicted by Mendel’s laws. </a:t>
            </a:r>
          </a:p>
          <a:p>
            <a:pPr algn="just">
              <a:lnSpc>
                <a:spcPct val="150000"/>
              </a:lnSpc>
            </a:pPr>
            <a:r>
              <a:rPr lang="en-US" sz="2000" dirty="0" smtClean="0">
                <a:latin typeface="Bookman Old Style" pitchFamily="18" charset="0"/>
              </a:rPr>
              <a:t>Geneticists can study the pattern of disease transmission in families using a method called segregation analysis. </a:t>
            </a:r>
          </a:p>
          <a:p>
            <a:pPr algn="just">
              <a:lnSpc>
                <a:spcPct val="150000"/>
              </a:lnSpc>
            </a:pPr>
            <a:r>
              <a:rPr lang="en-US" sz="2000" dirty="0" smtClean="0">
                <a:latin typeface="Bookman Old Style" pitchFamily="18" charset="0"/>
              </a:rPr>
              <a:t>Segregation analysis evaluates the relative support for different transmission models to determine which model can account for the observed segregation of a trait through families.</a:t>
            </a:r>
            <a:endParaRPr lang="en-US" sz="2000" dirty="0">
              <a:latin typeface="Bookman Old Style"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By sequentially comparing models to each other, segregation analysis identifies the model that best accounts for the observed transmission of a trait in a given population. </a:t>
            </a:r>
          </a:p>
          <a:p>
            <a:pPr algn="just">
              <a:lnSpc>
                <a:spcPct val="150000"/>
              </a:lnSpc>
            </a:pPr>
            <a:r>
              <a:rPr lang="en-US" sz="2000" dirty="0" smtClean="0">
                <a:latin typeface="Bookman Old Style" pitchFamily="18" charset="0"/>
              </a:rPr>
              <a:t>Geneticists generally apply segregation analyses to determine whether a trait transmission appears to fit a </a:t>
            </a:r>
            <a:r>
              <a:rPr lang="en-US" sz="2000" dirty="0" err="1" smtClean="0">
                <a:latin typeface="Bookman Old Style" pitchFamily="18" charset="0"/>
              </a:rPr>
              <a:t>Mendelian</a:t>
            </a:r>
            <a:r>
              <a:rPr lang="en-US" sz="2000" dirty="0" smtClean="0">
                <a:latin typeface="Bookman Old Style" pitchFamily="18" charset="0"/>
              </a:rPr>
              <a:t> or another mode of genetic transmission.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When comparing genetic models of transmission, genetic characteristics including mode of transmission (e.g. </a:t>
            </a:r>
            <a:r>
              <a:rPr lang="en-US" sz="2000" dirty="0" err="1" smtClean="0">
                <a:latin typeface="Bookman Old Style" pitchFamily="18" charset="0"/>
              </a:rPr>
              <a:t>autosomal</a:t>
            </a:r>
            <a:r>
              <a:rPr lang="en-US" sz="2000" dirty="0" smtClean="0">
                <a:latin typeface="Bookman Old Style" pitchFamily="18" charset="0"/>
              </a:rPr>
              <a:t>, X-linked, dominant, recessive, complex, </a:t>
            </a:r>
            <a:r>
              <a:rPr lang="en-US" sz="2000" dirty="0" err="1" smtClean="0">
                <a:latin typeface="Bookman Old Style" pitchFamily="18" charset="0"/>
              </a:rPr>
              <a:t>multilocus</a:t>
            </a:r>
            <a:r>
              <a:rPr lang="en-US" sz="2000" dirty="0" smtClean="0">
                <a:latin typeface="Bookman Old Style" pitchFamily="18" charset="0"/>
              </a:rPr>
              <a:t>, or random environmental), </a:t>
            </a:r>
            <a:r>
              <a:rPr lang="en-US" sz="2000" dirty="0" err="1" smtClean="0">
                <a:latin typeface="Bookman Old Style" pitchFamily="18" charset="0"/>
              </a:rPr>
              <a:t>penetrance</a:t>
            </a:r>
            <a:r>
              <a:rPr lang="en-US" sz="2000" dirty="0" smtClean="0">
                <a:latin typeface="Bookman Old Style" pitchFamily="18" charset="0"/>
              </a:rPr>
              <a:t>, </a:t>
            </a:r>
            <a:r>
              <a:rPr lang="en-US" sz="2000" dirty="0" err="1" smtClean="0">
                <a:latin typeface="Bookman Old Style" pitchFamily="18" charset="0"/>
              </a:rPr>
              <a:t>phenocopy</a:t>
            </a:r>
            <a:r>
              <a:rPr lang="en-US" sz="2000" dirty="0" smtClean="0">
                <a:latin typeface="Bookman Old Style" pitchFamily="18" charset="0"/>
              </a:rPr>
              <a:t> rates and frequencies for disease and non-disease alleles are some of the characteristics included in the different models evaluated.</a:t>
            </a:r>
          </a:p>
          <a:p>
            <a:pPr algn="just">
              <a:lnSpc>
                <a:spcPct val="150000"/>
              </a:lnSpc>
            </a:pPr>
            <a:r>
              <a:rPr lang="en-US" sz="2000" dirty="0" smtClean="0">
                <a:latin typeface="Bookman Old Style" pitchFamily="18" charset="0"/>
              </a:rPr>
              <a:t>But segregation analysis does not necessarily provide the true model.</a:t>
            </a:r>
          </a:p>
          <a:p>
            <a:pPr algn="just">
              <a:lnSpc>
                <a:spcPct val="150000"/>
              </a:lnSpc>
            </a:pPr>
            <a:endParaRPr lang="en-US" sz="2000" dirty="0">
              <a:latin typeface="Bookman Old Style"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310640"/>
            <a:ext cx="8229600" cy="4937760"/>
          </a:xfrm>
        </p:spPr>
        <p:txBody>
          <a:bodyPr>
            <a:normAutofit/>
          </a:bodyPr>
          <a:lstStyle/>
          <a:p>
            <a:pPr algn="just">
              <a:lnSpc>
                <a:spcPct val="150000"/>
              </a:lnSpc>
            </a:pPr>
            <a:r>
              <a:rPr lang="en-US" sz="2000" dirty="0" smtClean="0">
                <a:latin typeface="Bookman Old Style" pitchFamily="18" charset="0"/>
              </a:rPr>
              <a:t>Since it is a comparison of two models, segregation analyses are only as good as the models tested. </a:t>
            </a:r>
          </a:p>
          <a:p>
            <a:pPr algn="just">
              <a:lnSpc>
                <a:spcPct val="150000"/>
              </a:lnSpc>
            </a:pPr>
            <a:r>
              <a:rPr lang="en-US" sz="2000" dirty="0" smtClean="0">
                <a:latin typeface="Bookman Old Style" pitchFamily="18" charset="0"/>
              </a:rPr>
              <a:t>If important assumptions of the model tested are incorrect, this will limit the results. </a:t>
            </a:r>
          </a:p>
          <a:p>
            <a:pPr algn="just">
              <a:lnSpc>
                <a:spcPct val="150000"/>
              </a:lnSpc>
            </a:pPr>
            <a:r>
              <a:rPr lang="en-US" sz="2000" dirty="0" smtClean="0">
                <a:latin typeface="Bookman Old Style" pitchFamily="18" charset="0"/>
              </a:rPr>
              <a:t>This limitation of segregation analysis must be realized, as it has resulted in inaccurate conclusions for the transmission of at least one form of early onset </a:t>
            </a:r>
            <a:r>
              <a:rPr lang="en-US" sz="2000" dirty="0" err="1" smtClean="0">
                <a:latin typeface="Bookman Old Style" pitchFamily="18" charset="0"/>
              </a:rPr>
              <a:t>periodontitis</a:t>
            </a:r>
            <a:r>
              <a:rPr lang="en-US" sz="2000" dirty="0" smtClean="0">
                <a:latin typeface="Bookman Old Style"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IN" dirty="0" smtClean="0"/>
              <a:t>SYNDROME FORMS OF PERIODONTITIS</a:t>
            </a:r>
            <a:endParaRPr lang="en-US" dirty="0" smtClean="0"/>
          </a:p>
          <a:p>
            <a:pPr algn="just"/>
            <a:r>
              <a:rPr lang="en-IN" dirty="0" smtClean="0"/>
              <a:t>POLYMORPHISM IN PERIODONTAL DISEASES</a:t>
            </a:r>
          </a:p>
          <a:p>
            <a:pPr algn="just"/>
            <a:r>
              <a:rPr lang="en-IN" dirty="0" smtClean="0"/>
              <a:t>GENETIC TESTS FOR DIAGNOSIS &amp; THERAPEUTIC TREATMENT</a:t>
            </a:r>
          </a:p>
          <a:p>
            <a:pPr algn="just"/>
            <a:r>
              <a:rPr lang="en-IN" dirty="0" smtClean="0"/>
              <a:t>GENE THERAPY</a:t>
            </a:r>
          </a:p>
          <a:p>
            <a:pPr algn="just"/>
            <a:r>
              <a:rPr lang="en-IN" dirty="0" smtClean="0"/>
              <a:t>CONCLUSION</a:t>
            </a:r>
          </a:p>
          <a:p>
            <a:pPr algn="just"/>
            <a:r>
              <a:rPr lang="en-IN" dirty="0" smtClean="0"/>
              <a:t>REFERENCES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It is most appropriately applied to data sets of many families to determine the best fitting model. </a:t>
            </a:r>
          </a:p>
          <a:p>
            <a:pPr algn="just">
              <a:lnSpc>
                <a:spcPct val="150000"/>
              </a:lnSpc>
            </a:pPr>
            <a:r>
              <a:rPr lang="en-US" sz="2000" dirty="0" smtClean="0">
                <a:latin typeface="Bookman Old Style" pitchFamily="18" charset="0"/>
              </a:rPr>
              <a:t>Segregation analysis does not find or aim to find a specific gene responsible for a trait.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Linkage analysis</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Linkage analysis is a technique used to localize the gene for a trait to a specific chromosomal location. </a:t>
            </a:r>
          </a:p>
          <a:p>
            <a:pPr algn="just">
              <a:lnSpc>
                <a:spcPct val="150000"/>
              </a:lnSpc>
            </a:pPr>
            <a:r>
              <a:rPr lang="en-US" sz="2000" dirty="0" smtClean="0">
                <a:latin typeface="Bookman Old Style" pitchFamily="18" charset="0"/>
              </a:rPr>
              <a:t>Genetic linkage studies are based on the fact that alleles at </a:t>
            </a:r>
            <a:r>
              <a:rPr lang="en-US" sz="2000" dirty="0" err="1" smtClean="0">
                <a:latin typeface="Bookman Old Style" pitchFamily="18" charset="0"/>
              </a:rPr>
              <a:t>syntenic</a:t>
            </a:r>
            <a:r>
              <a:rPr lang="en-US" sz="2000" dirty="0" smtClean="0">
                <a:latin typeface="Bookman Old Style" pitchFamily="18" charset="0"/>
              </a:rPr>
              <a:t> gene loci in close proximity on the same chromosome tend to be passed together from generation to generation, as a unit. </a:t>
            </a:r>
          </a:p>
          <a:p>
            <a:pPr algn="just">
              <a:lnSpc>
                <a:spcPct val="150000"/>
              </a:lnSpc>
            </a:pPr>
            <a:r>
              <a:rPr lang="en-US" sz="2000" dirty="0" smtClean="0">
                <a:latin typeface="Bookman Old Style" pitchFamily="18" charset="0"/>
              </a:rPr>
              <a:t>Such genes are said to be ‘linked’ and violate Mendel’s law of independent assortment.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310640"/>
            <a:ext cx="8229600" cy="4937760"/>
          </a:xfrm>
        </p:spPr>
        <p:txBody>
          <a:bodyPr>
            <a:normAutofit fontScale="77500" lnSpcReduction="20000"/>
          </a:bodyPr>
          <a:lstStyle/>
          <a:p>
            <a:pPr algn="just">
              <a:lnSpc>
                <a:spcPct val="160000"/>
              </a:lnSpc>
            </a:pPr>
            <a:r>
              <a:rPr lang="en-US" dirty="0" smtClean="0">
                <a:latin typeface="Bookman Old Style" pitchFamily="18" charset="0"/>
              </a:rPr>
              <a:t>Geneticists can apply quantitative analyses to detect this lack of independent assortment of genetic loci, and can use it to map (localize) genes to specific chromosome locations.</a:t>
            </a:r>
          </a:p>
          <a:p>
            <a:pPr algn="just">
              <a:lnSpc>
                <a:spcPct val="160000"/>
              </a:lnSpc>
            </a:pPr>
            <a:r>
              <a:rPr lang="en-US" dirty="0" smtClean="0">
                <a:latin typeface="Bookman Old Style" pitchFamily="18" charset="0"/>
              </a:rPr>
              <a:t>Over the past 15 years, genetic maps have been developed that show the position of millions of polymorphic genetic loci spanning the human genome.</a:t>
            </a:r>
          </a:p>
          <a:p>
            <a:pPr algn="just">
              <a:lnSpc>
                <a:spcPct val="160000"/>
              </a:lnSpc>
            </a:pPr>
            <a:r>
              <a:rPr lang="en-US" dirty="0" smtClean="0">
                <a:latin typeface="Bookman Old Style" pitchFamily="18" charset="0"/>
              </a:rPr>
              <a:t>Scientists can follow a specific trait as it segregates through families of interest and determine whether the trait appears to segregate with a known genetic polymorphism that has been localized to a specific chromosomal location.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Linkage can therefore prove the genetic basis of disease.</a:t>
            </a:r>
          </a:p>
          <a:p>
            <a:pPr algn="just">
              <a:lnSpc>
                <a:spcPct val="150000"/>
              </a:lnSpc>
            </a:pPr>
            <a:r>
              <a:rPr lang="en-US" sz="2000" dirty="0" smtClean="0">
                <a:latin typeface="Bookman Old Style" pitchFamily="18" charset="0"/>
              </a:rPr>
              <a:t> Linkage is often used as a first step to determine the approximate location of a gene of interest, permitting subsequent studies to identify the mutation responsible for a disease trait. </a:t>
            </a:r>
          </a:p>
          <a:p>
            <a:pPr algn="just">
              <a:lnSpc>
                <a:spcPct val="150000"/>
              </a:lnSpc>
            </a:pPr>
            <a:r>
              <a:rPr lang="en-US" sz="2000" dirty="0" smtClean="0">
                <a:latin typeface="Bookman Old Style" pitchFamily="18" charset="0"/>
              </a:rPr>
              <a:t>Linkage studies have been particularly effective in identifying the genetic basis of simple </a:t>
            </a:r>
            <a:r>
              <a:rPr lang="en-US" sz="2000" dirty="0" err="1" smtClean="0">
                <a:latin typeface="Bookman Old Style" pitchFamily="18" charset="0"/>
              </a:rPr>
              <a:t>Mendelian</a:t>
            </a:r>
            <a:r>
              <a:rPr lang="en-US" sz="2000" dirty="0" smtClean="0">
                <a:latin typeface="Bookman Old Style" pitchFamily="18" charset="0"/>
              </a:rPr>
              <a:t> traits (OMIM 2004), where mutation of a single gene can cause a disease. </a:t>
            </a:r>
          </a:p>
          <a:p>
            <a:pPr algn="just">
              <a:lnSpc>
                <a:spcPct val="150000"/>
              </a:lnSpc>
            </a:pPr>
            <a:endParaRPr lang="en-US" sz="2000" dirty="0">
              <a:latin typeface="Bookman Old Style"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Linkage studies of complex genetic traits have not been as successful for a variety of reasons.</a:t>
            </a:r>
          </a:p>
          <a:p>
            <a:pPr algn="just">
              <a:lnSpc>
                <a:spcPct val="150000"/>
              </a:lnSpc>
            </a:pPr>
            <a:r>
              <a:rPr lang="en-US" sz="2000" dirty="0" smtClean="0">
                <a:latin typeface="Bookman Old Style" pitchFamily="18" charset="0"/>
              </a:rPr>
              <a:t> A limiting factor in the traditional application of linkage to complex diseases that occur due to the combined effect of  ‘multiple genes of minor effect’. </a:t>
            </a:r>
          </a:p>
          <a:p>
            <a:pPr algn="just">
              <a:lnSpc>
                <a:spcPct val="150000"/>
              </a:lnSpc>
            </a:pPr>
            <a:r>
              <a:rPr lang="en-US" sz="2000" dirty="0" smtClean="0">
                <a:latin typeface="Bookman Old Style" pitchFamily="18" charset="0"/>
              </a:rPr>
              <a:t>When multiple genes each contribute a small amount to the disease phenotype, traditional parametric linkage studies are much less powerful.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The newer adaptations of the linkage approach and the availability of Association testing approaches offer a practical alternative.</a:t>
            </a:r>
          </a:p>
          <a:p>
            <a:pPr algn="just">
              <a:lnSpc>
                <a:spcPct val="150000"/>
              </a:lnSpc>
            </a:pPr>
            <a:endParaRPr lang="en-US" sz="2000" dirty="0" smtClean="0">
              <a:latin typeface="Bookman Old Style"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Association studies</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Genes contributing to common, complex diseases such as </a:t>
            </a:r>
            <a:r>
              <a:rPr lang="en-US" sz="2000" dirty="0" err="1" smtClean="0">
                <a:latin typeface="Bookman Old Style" pitchFamily="18" charset="0"/>
              </a:rPr>
              <a:t>periodontitis</a:t>
            </a:r>
            <a:r>
              <a:rPr lang="en-US" sz="2000" dirty="0" smtClean="0">
                <a:latin typeface="Bookman Old Style" pitchFamily="18" charset="0"/>
              </a:rPr>
              <a:t> have proven more difficult to isolate. </a:t>
            </a:r>
          </a:p>
          <a:p>
            <a:pPr algn="just">
              <a:lnSpc>
                <a:spcPct val="150000"/>
              </a:lnSpc>
            </a:pPr>
            <a:r>
              <a:rPr lang="en-US" sz="2000" dirty="0" smtClean="0">
                <a:latin typeface="Bookman Old Style" pitchFamily="18" charset="0"/>
              </a:rPr>
              <a:t>When multiple, perhaps many, genes act with environmental factors to contribute to disease liability, it is difficult to formulate disease models.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In the absence of specific genetic models, the etiology of complex diseases is often conceptualized as due to multiple factors, i.e. several genetic loci interacting with each other to produce an underlying susceptibility, which in turn interacts with additional environmental factors to produce an actual disease state.</a:t>
            </a:r>
          </a:p>
          <a:p>
            <a:pPr algn="just">
              <a:lnSpc>
                <a:spcPct val="150000"/>
              </a:lnSpc>
            </a:pPr>
            <a:r>
              <a:rPr lang="en-US" sz="2000" dirty="0" smtClean="0">
                <a:latin typeface="Bookman Old Style" pitchFamily="18" charset="0"/>
              </a:rPr>
              <a:t>For complex traits, such as bipolar disorder,  diabetes,  obesity and oral–facial </a:t>
            </a:r>
            <a:r>
              <a:rPr lang="en-US" sz="2000" dirty="0" err="1" smtClean="0">
                <a:latin typeface="Bookman Old Style" pitchFamily="18" charset="0"/>
              </a:rPr>
              <a:t>clefting</a:t>
            </a:r>
            <a:r>
              <a:rPr lang="en-US" sz="2000" dirty="0" smtClean="0">
                <a:latin typeface="Bookman Old Style" pitchFamily="18" charset="0"/>
              </a:rPr>
              <a:t>, traditional parametric linkage analysis has produced either negative results or a plethora of weak, positive results not easily replicated.</a:t>
            </a:r>
            <a:endParaRPr lang="en-US" sz="2000" dirty="0">
              <a:latin typeface="Bookman Old Style"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310640"/>
            <a:ext cx="8229600" cy="4937760"/>
          </a:xfrm>
        </p:spPr>
        <p:txBody>
          <a:bodyPr>
            <a:noAutofit/>
          </a:bodyPr>
          <a:lstStyle/>
          <a:p>
            <a:pPr algn="just">
              <a:lnSpc>
                <a:spcPct val="160000"/>
              </a:lnSpc>
            </a:pPr>
            <a:r>
              <a:rPr lang="en-US" sz="2000" dirty="0" smtClean="0">
                <a:latin typeface="Bookman Old Style" pitchFamily="18" charset="0"/>
              </a:rPr>
              <a:t>Theoretical research suggests several reasons for the ambiguity of the linkage results in these cases. </a:t>
            </a:r>
          </a:p>
          <a:p>
            <a:pPr algn="just">
              <a:lnSpc>
                <a:spcPct val="160000"/>
              </a:lnSpc>
            </a:pPr>
            <a:r>
              <a:rPr lang="en-US" sz="2000" dirty="0" smtClean="0">
                <a:latin typeface="Bookman Old Style" pitchFamily="18" charset="0"/>
              </a:rPr>
              <a:t>First, if a disease gene is neither necessary nor sufficient to cause a disease, but rather is a ‘modifier gene’ that elevates a nonzero baseline risk, conventional parametric linkage analysis may not detect the gene. </a:t>
            </a:r>
          </a:p>
          <a:p>
            <a:pPr algn="just">
              <a:lnSpc>
                <a:spcPct val="160000"/>
              </a:lnSpc>
            </a:pPr>
            <a:r>
              <a:rPr lang="en-US" sz="2000" dirty="0" smtClean="0">
                <a:latin typeface="Bookman Old Style" pitchFamily="18" charset="0"/>
              </a:rPr>
              <a:t>Second, if the relative contribution of a gene to a disease phenotype is small, linkage analysis using affected sibling pairs will not be powerful enough to detect the gene, given realistic sample sizes.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Consequently, attention has shifted away from model-dependent parametric linkage analysis to model-free, nonparametric  ‘association’ analysis as an alternative means of locating disease susceptibility genes, especially since association studies can sometimes detect weaker effects than can linkage analysis.</a:t>
            </a:r>
          </a:p>
          <a:p>
            <a:pPr algn="just">
              <a:lnSpc>
                <a:spcPct val="150000"/>
              </a:lnSpc>
            </a:pPr>
            <a:endParaRPr lang="en-US" sz="2000" dirty="0">
              <a:latin typeface="Bookman Old Styl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IN" sz="2000" dirty="0" err="1" smtClean="0">
                <a:latin typeface="Bookman Old Style" pitchFamily="18" charset="0"/>
              </a:rPr>
              <a:t>Periodontitis</a:t>
            </a:r>
            <a:r>
              <a:rPr lang="en-IN" sz="2000" dirty="0" smtClean="0">
                <a:latin typeface="Bookman Old Style" pitchFamily="18" charset="0"/>
              </a:rPr>
              <a:t>.</a:t>
            </a:r>
          </a:p>
          <a:p>
            <a:pPr algn="just">
              <a:lnSpc>
                <a:spcPct val="150000"/>
              </a:lnSpc>
            </a:pPr>
            <a:r>
              <a:rPr lang="en-IN" sz="2000" dirty="0" smtClean="0">
                <a:latin typeface="Bookman Old Style" pitchFamily="18" charset="0"/>
              </a:rPr>
              <a:t>Oral cavity – most complex ecosystem of the human body.</a:t>
            </a:r>
          </a:p>
          <a:p>
            <a:pPr algn="just">
              <a:lnSpc>
                <a:spcPct val="150000"/>
              </a:lnSpc>
            </a:pPr>
            <a:r>
              <a:rPr lang="en-IN" sz="2000" dirty="0" smtClean="0">
                <a:latin typeface="Bookman Old Style" pitchFamily="18" charset="0"/>
              </a:rPr>
              <a:t>The complex interplay between environmental factors like pathogens in oral cavity, the immune system &amp; consequences of lifestyle factors is largely regulated by genes.</a:t>
            </a:r>
          </a:p>
          <a:p>
            <a:pPr algn="just">
              <a:lnSpc>
                <a:spcPct val="150000"/>
              </a:lnSpc>
              <a:buNone/>
            </a:pPr>
            <a:r>
              <a:rPr lang="en-IN" sz="2000" dirty="0" smtClean="0">
                <a:latin typeface="Bookman Old Style" pitchFamily="18" charset="0"/>
              </a:rPr>
              <a:t>  </a:t>
            </a: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Two types of association analysis are commonly employed in genetic studies: </a:t>
            </a:r>
          </a:p>
          <a:p>
            <a:pPr lvl="1" algn="just">
              <a:lnSpc>
                <a:spcPct val="150000"/>
              </a:lnSpc>
            </a:pPr>
            <a:r>
              <a:rPr lang="en-US" sz="2000" dirty="0" smtClean="0">
                <a:latin typeface="Bookman Old Style" pitchFamily="18" charset="0"/>
              </a:rPr>
              <a:t>population-based and </a:t>
            </a:r>
          </a:p>
          <a:p>
            <a:pPr lvl="1" algn="just">
              <a:lnSpc>
                <a:spcPct val="150000"/>
              </a:lnSpc>
            </a:pPr>
            <a:r>
              <a:rPr lang="en-US" sz="2000" dirty="0" smtClean="0">
                <a:latin typeface="Bookman Old Style" pitchFamily="18" charset="0"/>
              </a:rPr>
              <a:t>family-based. </a:t>
            </a:r>
          </a:p>
          <a:p>
            <a:pPr algn="just">
              <a:lnSpc>
                <a:spcPct val="150000"/>
              </a:lnSpc>
            </a:pPr>
            <a:r>
              <a:rPr lang="en-US" sz="2000" dirty="0" smtClean="0">
                <a:latin typeface="Bookman Old Style" pitchFamily="18" charset="0"/>
              </a:rPr>
              <a:t>The population-based approach utilizes a standard case-control design, in which marker allele frequencies are compared between cases (affected individuals) and controls (either unaffected individuals or individuals randomly chosen from the population).</a:t>
            </a:r>
            <a:endParaRPr lang="en-US" sz="2000" dirty="0">
              <a:latin typeface="Bookman Old Style"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310640"/>
            <a:ext cx="8229600" cy="4937760"/>
          </a:xfrm>
        </p:spPr>
        <p:txBody>
          <a:bodyPr>
            <a:normAutofit/>
          </a:bodyPr>
          <a:lstStyle/>
          <a:p>
            <a:pPr algn="just">
              <a:lnSpc>
                <a:spcPct val="150000"/>
              </a:lnSpc>
            </a:pPr>
            <a:r>
              <a:rPr lang="en-US" sz="2400" dirty="0" smtClean="0">
                <a:latin typeface="Bookman Old Style" pitchFamily="18" charset="0"/>
              </a:rPr>
              <a:t>When a positive association is found, several interpretations are possible: </a:t>
            </a:r>
          </a:p>
          <a:p>
            <a:pPr lvl="1" algn="just">
              <a:lnSpc>
                <a:spcPct val="150000"/>
              </a:lnSpc>
            </a:pPr>
            <a:r>
              <a:rPr lang="en-US" sz="2000" dirty="0" smtClean="0">
                <a:latin typeface="Bookman Old Style" pitchFamily="18" charset="0"/>
              </a:rPr>
              <a:t>the associated allele itself is the disease-predisposing allele; </a:t>
            </a:r>
          </a:p>
          <a:p>
            <a:pPr lvl="1" algn="just">
              <a:lnSpc>
                <a:spcPct val="150000"/>
              </a:lnSpc>
            </a:pPr>
            <a:r>
              <a:rPr lang="en-US" sz="2000" dirty="0" smtClean="0">
                <a:latin typeface="Bookman Old Style" pitchFamily="18" charset="0"/>
              </a:rPr>
              <a:t>the associated allele is in linkage disequilibrium with the actual disease-predisposing locus; </a:t>
            </a:r>
          </a:p>
          <a:p>
            <a:pPr lvl="1" algn="just">
              <a:lnSpc>
                <a:spcPct val="150000"/>
              </a:lnSpc>
            </a:pPr>
            <a:r>
              <a:rPr lang="en-US" sz="2000" dirty="0" smtClean="0">
                <a:latin typeface="Bookman Old Style" pitchFamily="18" charset="0"/>
              </a:rPr>
              <a:t>the association is due to population stratification; </a:t>
            </a:r>
          </a:p>
          <a:p>
            <a:pPr lvl="1" algn="just">
              <a:lnSpc>
                <a:spcPct val="150000"/>
              </a:lnSpc>
            </a:pPr>
            <a:r>
              <a:rPr lang="en-US" sz="2000" dirty="0" smtClean="0">
                <a:latin typeface="Bookman Old Style" pitchFamily="18" charset="0"/>
              </a:rPr>
              <a:t>the association is a sampling, or statistical, artifact.</a:t>
            </a:r>
            <a:endParaRPr lang="en-US" sz="2000" dirty="0">
              <a:latin typeface="Bookman Old Style"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The first two interpretations represent the alternative hypotheses of interest in a gene mapping context. In the first case, the marker itself is the disease-susceptibility locus. </a:t>
            </a:r>
          </a:p>
          <a:p>
            <a:pPr algn="just">
              <a:lnSpc>
                <a:spcPct val="150000"/>
              </a:lnSpc>
            </a:pPr>
            <a:r>
              <a:rPr lang="en-US" sz="2000" dirty="0" smtClean="0">
                <a:latin typeface="Bookman Old Style" pitchFamily="18" charset="0"/>
              </a:rPr>
              <a:t>This outcome is the rationale behind candidate gene studies, in which alleles of the genes being tested have some </a:t>
            </a:r>
            <a:r>
              <a:rPr lang="en-US" sz="2000" i="1" dirty="0" smtClean="0">
                <a:latin typeface="Bookman Old Style" pitchFamily="18" charset="0"/>
              </a:rPr>
              <a:t>a priori</a:t>
            </a:r>
            <a:r>
              <a:rPr lang="en-US" sz="2000" dirty="0" smtClean="0">
                <a:latin typeface="Bookman Old Style" pitchFamily="18" charset="0"/>
              </a:rPr>
              <a:t> expectation of being directly involved in the disease process. </a:t>
            </a:r>
          </a:p>
          <a:p>
            <a:pPr algn="just">
              <a:lnSpc>
                <a:spcPct val="150000"/>
              </a:lnSpc>
            </a:pPr>
            <a:r>
              <a:rPr lang="en-US" sz="2000" dirty="0" smtClean="0">
                <a:latin typeface="Bookman Old Style" pitchFamily="18" charset="0"/>
              </a:rPr>
              <a:t>Evidence of a positive association can be followed up by investigations to establish a functional role.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In the second case, the associated allelic polymorphism itself does not play a functional role in causing disease, but rather the polymorphism is in close physical proximity to the gene that does contribute to susceptibility.</a:t>
            </a:r>
          </a:p>
          <a:p>
            <a:pPr algn="just">
              <a:lnSpc>
                <a:spcPct val="150000"/>
              </a:lnSpc>
            </a:pPr>
            <a:r>
              <a:rPr lang="en-US" sz="2000" dirty="0" smtClean="0">
                <a:latin typeface="Bookman Old Style" pitchFamily="18" charset="0"/>
              </a:rPr>
              <a:t>A classic example is the human leukocyte antigen (HLA) system, in which various HLA </a:t>
            </a:r>
            <a:r>
              <a:rPr lang="en-US" sz="2000" dirty="0" err="1" smtClean="0">
                <a:latin typeface="Bookman Old Style" pitchFamily="18" charset="0"/>
              </a:rPr>
              <a:t>haplotypes</a:t>
            </a:r>
            <a:r>
              <a:rPr lang="en-US" sz="2000" dirty="0" smtClean="0">
                <a:latin typeface="Bookman Old Style" pitchFamily="18" charset="0"/>
              </a:rPr>
              <a:t> are associated with a number of diseases, including insulin dependent diabetes mellitus, rheumatoid arthritis, and </a:t>
            </a:r>
            <a:r>
              <a:rPr lang="en-US" sz="2000" dirty="0" err="1" smtClean="0">
                <a:latin typeface="Bookman Old Style" pitchFamily="18" charset="0"/>
              </a:rPr>
              <a:t>ankylosing</a:t>
            </a:r>
            <a:r>
              <a:rPr lang="en-US" sz="2000" dirty="0" smtClean="0">
                <a:latin typeface="Bookman Old Style" pitchFamily="18" charset="0"/>
              </a:rPr>
              <a:t> </a:t>
            </a:r>
            <a:r>
              <a:rPr lang="en-US" sz="2000" dirty="0" err="1" smtClean="0">
                <a:latin typeface="Bookman Old Style" pitchFamily="18" charset="0"/>
              </a:rPr>
              <a:t>spondylitis</a:t>
            </a:r>
            <a:r>
              <a:rPr lang="en-US" sz="2000" dirty="0" smtClean="0">
                <a:latin typeface="Bookman Old Style" pitchFamily="18"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Genetics in </a:t>
            </a:r>
            <a:r>
              <a:rPr lang="en-IN" dirty="0" err="1" smtClean="0"/>
              <a:t>etiopathogenesis</a:t>
            </a:r>
            <a:r>
              <a:rPr lang="en-IN" dirty="0" smtClean="0"/>
              <a:t> of periodontal diseases:</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Research on the role of genes &amp; pattern of inheritance in periodontal disease says that, there are chromosome regions that potentially harbour susceptibility genes for periodontal diseases.</a:t>
            </a:r>
          </a:p>
          <a:p>
            <a:pPr algn="just">
              <a:lnSpc>
                <a:spcPct val="150000"/>
              </a:lnSpc>
            </a:pPr>
            <a:r>
              <a:rPr lang="en-IN" sz="2000" dirty="0" smtClean="0">
                <a:latin typeface="Bookman Old Style" pitchFamily="18" charset="0"/>
              </a:rPr>
              <a:t>Among chronic &amp; aggressive </a:t>
            </a:r>
            <a:r>
              <a:rPr lang="en-IN" sz="2000" dirty="0" err="1" smtClean="0">
                <a:latin typeface="Bookman Old Style" pitchFamily="18" charset="0"/>
              </a:rPr>
              <a:t>periodontitis</a:t>
            </a:r>
            <a:r>
              <a:rPr lang="en-IN" sz="2000" dirty="0" smtClean="0">
                <a:latin typeface="Bookman Old Style" pitchFamily="18" charset="0"/>
              </a:rPr>
              <a:t>, aggressive </a:t>
            </a:r>
            <a:r>
              <a:rPr lang="en-IN" sz="2000" dirty="0" err="1" smtClean="0">
                <a:latin typeface="Bookman Old Style" pitchFamily="18" charset="0"/>
              </a:rPr>
              <a:t>periodontitis</a:t>
            </a:r>
            <a:r>
              <a:rPr lang="en-IN" sz="2000" dirty="0" smtClean="0">
                <a:latin typeface="Bookman Old Style" pitchFamily="18" charset="0"/>
              </a:rPr>
              <a:t> showed genetic predisposition in the affected person. </a:t>
            </a:r>
            <a:endParaRPr lang="en-US" sz="2000" dirty="0" smtClean="0">
              <a:latin typeface="Bookman Old Style"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Various investigators conducted a familial study based on the hypothesis that it is inherited.</a:t>
            </a:r>
          </a:p>
          <a:p>
            <a:pPr algn="just">
              <a:lnSpc>
                <a:spcPct val="150000"/>
              </a:lnSpc>
            </a:pPr>
            <a:r>
              <a:rPr lang="en-IN" sz="2000" dirty="0" err="1" smtClean="0">
                <a:latin typeface="Bookman Old Style" pitchFamily="18" charset="0"/>
              </a:rPr>
              <a:t>Saxen</a:t>
            </a:r>
            <a:r>
              <a:rPr lang="en-IN" sz="2000" dirty="0" smtClean="0">
                <a:latin typeface="Bookman Old Style" pitchFamily="18" charset="0"/>
              </a:rPr>
              <a:t> concluded that the aggressive </a:t>
            </a:r>
            <a:r>
              <a:rPr lang="en-IN" sz="2000" dirty="0" err="1" smtClean="0">
                <a:latin typeface="Bookman Old Style" pitchFamily="18" charset="0"/>
              </a:rPr>
              <a:t>periodontitis</a:t>
            </a:r>
            <a:r>
              <a:rPr lang="en-IN" sz="2000" dirty="0" smtClean="0">
                <a:latin typeface="Bookman Old Style" pitchFamily="18" charset="0"/>
              </a:rPr>
              <a:t> is inherited in an </a:t>
            </a:r>
            <a:r>
              <a:rPr lang="en-IN" sz="2000" dirty="0" err="1" smtClean="0">
                <a:latin typeface="Bookman Old Style" pitchFamily="18" charset="0"/>
              </a:rPr>
              <a:t>autosomal</a:t>
            </a:r>
            <a:r>
              <a:rPr lang="en-IN" sz="2000" dirty="0" smtClean="0">
                <a:latin typeface="Bookman Old Style" pitchFamily="18" charset="0"/>
              </a:rPr>
              <a:t> recessive mode.</a:t>
            </a:r>
          </a:p>
          <a:p>
            <a:pPr algn="just">
              <a:lnSpc>
                <a:spcPct val="150000"/>
              </a:lnSpc>
            </a:pPr>
            <a:r>
              <a:rPr lang="en-IN" sz="2000" dirty="0" err="1" smtClean="0">
                <a:latin typeface="Bookman Old Style" pitchFamily="18" charset="0"/>
              </a:rPr>
              <a:t>Shapira</a:t>
            </a:r>
            <a:r>
              <a:rPr lang="en-IN" sz="2000" dirty="0" smtClean="0">
                <a:latin typeface="Bookman Old Style" pitchFamily="18" charset="0"/>
              </a:rPr>
              <a:t> et al, showed family pedigree is consistent with an </a:t>
            </a:r>
            <a:r>
              <a:rPr lang="en-IN" sz="2000" dirty="0" err="1" smtClean="0">
                <a:latin typeface="Bookman Old Style" pitchFamily="18" charset="0"/>
              </a:rPr>
              <a:t>autosomal</a:t>
            </a:r>
            <a:r>
              <a:rPr lang="en-IN" sz="2000" dirty="0" smtClean="0">
                <a:latin typeface="Bookman Old Style" pitchFamily="18" charset="0"/>
              </a:rPr>
              <a:t> dominant mode of transmission in aggressive </a:t>
            </a:r>
            <a:r>
              <a:rPr lang="en-IN" sz="2000" dirty="0" err="1" smtClean="0">
                <a:latin typeface="Bookman Old Style" pitchFamily="18" charset="0"/>
              </a:rPr>
              <a:t>periodontitis</a:t>
            </a:r>
            <a:r>
              <a:rPr lang="en-IN" sz="2000" dirty="0" smtClean="0">
                <a:latin typeface="Bookman Old Style" pitchFamily="18" charset="0"/>
              </a:rPr>
              <a:t>. </a:t>
            </a:r>
            <a:endParaRPr lang="en-US" sz="2000" dirty="0" smtClean="0">
              <a:latin typeface="Bookman Old Style"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IN" sz="2000" dirty="0" err="1" smtClean="0">
                <a:latin typeface="Bookman Old Style" pitchFamily="18" charset="0"/>
              </a:rPr>
              <a:t>Michalowicz</a:t>
            </a:r>
            <a:r>
              <a:rPr lang="en-IN" sz="2000" dirty="0" smtClean="0">
                <a:latin typeface="Bookman Old Style" pitchFamily="18" charset="0"/>
              </a:rPr>
              <a:t> et al analyzed periodontal finding which included probing depth, clinical attachment level &amp; plaque score in 110 adult twins who were both reared together &amp; reared apart.</a:t>
            </a:r>
            <a:endParaRPr lang="en-US" sz="2000" dirty="0" smtClean="0">
              <a:latin typeface="Bookman Old Style"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Evidence for the role of genetic variants in </a:t>
            </a:r>
            <a:r>
              <a:rPr lang="en-US" dirty="0" err="1" smtClean="0"/>
              <a:t>periodontitis</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The risk for many diseases, including periodontal diseases, is not borne equally by all individuals in a population.</a:t>
            </a:r>
          </a:p>
          <a:p>
            <a:pPr algn="just">
              <a:lnSpc>
                <a:spcPct val="150000"/>
              </a:lnSpc>
            </a:pPr>
            <a:r>
              <a:rPr lang="en-US" sz="2000" dirty="0" smtClean="0">
                <a:latin typeface="Bookman Old Style" pitchFamily="18" charset="0"/>
              </a:rPr>
              <a:t>A variety of microbial, environmental, behavioral, and systemic disease factors are reported to influence the risk for </a:t>
            </a:r>
            <a:r>
              <a:rPr lang="en-US" sz="2000" dirty="0" err="1" smtClean="0">
                <a:latin typeface="Bookman Old Style" pitchFamily="18" charset="0"/>
              </a:rPr>
              <a:t>periodontitis</a:t>
            </a:r>
            <a:r>
              <a:rPr lang="en-US" sz="2000" dirty="0" smtClean="0">
                <a:latin typeface="Bookman Old Style" pitchFamily="18" charset="0"/>
              </a:rPr>
              <a:t>. </a:t>
            </a:r>
          </a:p>
          <a:p>
            <a:pPr algn="just">
              <a:lnSpc>
                <a:spcPct val="150000"/>
              </a:lnSpc>
            </a:pPr>
            <a:r>
              <a:rPr lang="en-US" sz="2000" dirty="0" smtClean="0">
                <a:latin typeface="Bookman Old Style" pitchFamily="18" charset="0"/>
              </a:rPr>
              <a:t>An individual’s genetic makeup is a crucial factor influencing their systemic or host response-related risk.</a:t>
            </a:r>
            <a:endParaRPr lang="en-US" sz="2000" dirty="0">
              <a:latin typeface="Bookman Old Style"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pPr algn="just">
              <a:lnSpc>
                <a:spcPct val="150000"/>
              </a:lnSpc>
            </a:pPr>
            <a:r>
              <a:rPr lang="en-US" sz="2000" dirty="0" smtClean="0">
                <a:latin typeface="Bookman Old Style" pitchFamily="18" charset="0"/>
              </a:rPr>
              <a:t>There are reports in the literature on familial aggregation of periodontal diseases, but it is difficult to compare them. </a:t>
            </a:r>
          </a:p>
          <a:p>
            <a:pPr algn="just">
              <a:lnSpc>
                <a:spcPct val="150000"/>
              </a:lnSpc>
            </a:pPr>
            <a:r>
              <a:rPr lang="en-US" sz="2000" dirty="0" smtClean="0">
                <a:latin typeface="Bookman Old Style" pitchFamily="18" charset="0"/>
              </a:rPr>
              <a:t>Most familial reports of aggressive </a:t>
            </a:r>
            <a:r>
              <a:rPr lang="en-US" sz="2000" dirty="0" err="1" smtClean="0">
                <a:latin typeface="Bookman Old Style" pitchFamily="18" charset="0"/>
              </a:rPr>
              <a:t>periodontitis</a:t>
            </a:r>
            <a:r>
              <a:rPr lang="en-US" sz="2000" dirty="0" smtClean="0">
                <a:latin typeface="Bookman Old Style" pitchFamily="18" charset="0"/>
              </a:rPr>
              <a:t> are noted. </a:t>
            </a:r>
          </a:p>
          <a:p>
            <a:pPr algn="just">
              <a:lnSpc>
                <a:spcPct val="150000"/>
              </a:lnSpc>
            </a:pPr>
            <a:r>
              <a:rPr lang="en-US" sz="2000" dirty="0" smtClean="0">
                <a:latin typeface="Bookman Old Style" pitchFamily="18" charset="0"/>
              </a:rPr>
              <a:t>Reports of the familial nature of chronic forms of </a:t>
            </a:r>
            <a:r>
              <a:rPr lang="en-US" sz="2000" dirty="0" err="1" smtClean="0">
                <a:latin typeface="Bookman Old Style" pitchFamily="18" charset="0"/>
              </a:rPr>
              <a:t>periodontitis</a:t>
            </a:r>
            <a:r>
              <a:rPr lang="en-US" sz="2000" dirty="0" smtClean="0">
                <a:latin typeface="Bookman Old Style" pitchFamily="18" charset="0"/>
              </a:rPr>
              <a:t> are less frequent but the aggregation within families is consistent with a genetic predisposition.</a:t>
            </a:r>
            <a:endParaRPr lang="en-US" sz="2000" dirty="0">
              <a:latin typeface="Bookman Old Style"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We should remember, however, that familial aggregation of periodontal disease may also reflect exposure to common environmental factors. </a:t>
            </a:r>
          </a:p>
          <a:p>
            <a:pPr algn="just">
              <a:lnSpc>
                <a:spcPct val="150000"/>
              </a:lnSpc>
            </a:pPr>
            <a:r>
              <a:rPr lang="en-US" sz="2000" dirty="0" smtClean="0">
                <a:latin typeface="Bookman Old Style" pitchFamily="18" charset="0"/>
              </a:rPr>
              <a:t>Shared environmental factors include education, socioeconomic grouping, oral hygiene, shared transmission of bacteria, diseases such as diabetes and environmental features such as passive smoking, sanitation, etc.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Genes encode immune receptors as well as molecules, which influence receptor specificity &amp; sensitivity to bacterial species.</a:t>
            </a:r>
          </a:p>
          <a:p>
            <a:pPr algn="just">
              <a:lnSpc>
                <a:spcPct val="150000"/>
              </a:lnSpc>
            </a:pPr>
            <a:r>
              <a:rPr lang="en-IN" sz="2000" dirty="0" smtClean="0">
                <a:latin typeface="Bookman Old Style" pitchFamily="18" charset="0"/>
              </a:rPr>
              <a:t>They regulate &amp; influence the intensity of the inflammatory response by encoding &amp; adapting the signal transduction pathways up &amp; down – stream of the inflammatory signals &amp; allow a flexible response of the organism to external &amp; internal stimuli.</a:t>
            </a:r>
            <a:endParaRPr lang="en-US" sz="2000" dirty="0">
              <a:latin typeface="Bookman Old Style"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Complex interactions between genes and environment are difficult to quantify, but are likely to be important when considering the familial risk for the periodontal diseases.</a:t>
            </a:r>
          </a:p>
          <a:p>
            <a:pPr algn="just">
              <a:lnSpc>
                <a:spcPct val="150000"/>
              </a:lnSpc>
            </a:pPr>
            <a:r>
              <a:rPr lang="en-US" sz="2000" dirty="0" smtClean="0">
                <a:latin typeface="Bookman Old Style" pitchFamily="18" charset="0"/>
              </a:rPr>
              <a:t>The effects of the environment, for example plaque accumulation and smoking, also have major long-term influences on disease experience and these confound the diagnosis of aggressive </a:t>
            </a:r>
            <a:r>
              <a:rPr lang="en-US" sz="2000" dirty="0" err="1" smtClean="0">
                <a:latin typeface="Bookman Old Style" pitchFamily="18" charset="0"/>
              </a:rPr>
              <a:t>periodontitis</a:t>
            </a:r>
            <a:r>
              <a:rPr lang="en-US" sz="2000" dirty="0" smtClean="0">
                <a:latin typeface="Bookman Old Style" pitchFamily="18" charset="0"/>
              </a:rPr>
              <a:t>. </a:t>
            </a:r>
          </a:p>
          <a:p>
            <a:pPr algn="just">
              <a:lnSpc>
                <a:spcPct val="150000"/>
              </a:lnSpc>
            </a:pPr>
            <a:endParaRPr lang="en-US" sz="2000" dirty="0" smtClean="0">
              <a:latin typeface="Bookman Old Style" pitchFamily="18" charset="0"/>
            </a:endParaRPr>
          </a:p>
          <a:p>
            <a:pPr algn="just">
              <a:lnSpc>
                <a:spcPct val="150000"/>
              </a:lnSpc>
            </a:pPr>
            <a:endParaRPr lang="en-US" sz="2000" dirty="0">
              <a:latin typeface="Bookman Old Style"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While there is evidence for a gene of major effect in aggressive </a:t>
            </a:r>
            <a:r>
              <a:rPr lang="en-US" sz="2000" dirty="0" err="1" smtClean="0">
                <a:latin typeface="Bookman Old Style" pitchFamily="18" charset="0"/>
              </a:rPr>
              <a:t>periodontitis</a:t>
            </a:r>
            <a:r>
              <a:rPr lang="en-US" sz="2000" dirty="0" smtClean="0">
                <a:latin typeface="Bookman Old Style" pitchFamily="18" charset="0"/>
              </a:rPr>
              <a:t>, it appears to be etiologically complex and heterogeneous. </a:t>
            </a:r>
          </a:p>
          <a:p>
            <a:pPr algn="just">
              <a:lnSpc>
                <a:spcPct val="150000"/>
              </a:lnSpc>
            </a:pPr>
            <a:r>
              <a:rPr lang="en-US" sz="2000" dirty="0" smtClean="0">
                <a:latin typeface="Bookman Old Style" pitchFamily="18" charset="0"/>
              </a:rPr>
              <a:t>Although bacterial transmission between subjects has been suggested to explain aggressive </a:t>
            </a:r>
            <a:r>
              <a:rPr lang="en-US" sz="2000" dirty="0" err="1" smtClean="0">
                <a:latin typeface="Bookman Old Style" pitchFamily="18" charset="0"/>
              </a:rPr>
              <a:t>periodontitis</a:t>
            </a:r>
            <a:r>
              <a:rPr lang="en-US" sz="2000" dirty="0" smtClean="0">
                <a:latin typeface="Bookman Old Style" pitchFamily="18" charset="0"/>
              </a:rPr>
              <a:t> clustering within families, this observation alone is insufficient to account for familial clustering.</a:t>
            </a:r>
          </a:p>
          <a:p>
            <a:pPr algn="just">
              <a:lnSpc>
                <a:spcPct val="150000"/>
              </a:lnSpc>
            </a:pPr>
            <a:endParaRPr lang="en-US" sz="2000" dirty="0">
              <a:latin typeface="Bookman Old Style"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While the heterogeneity paradigm discussed by Potter is borne out in subsequent familial studies of aggressive </a:t>
            </a:r>
            <a:r>
              <a:rPr lang="en-US" sz="2000" dirty="0" err="1" smtClean="0">
                <a:latin typeface="Bookman Old Style" pitchFamily="18" charset="0"/>
              </a:rPr>
              <a:t>periodontitis</a:t>
            </a:r>
            <a:r>
              <a:rPr lang="en-US" sz="2000" dirty="0" smtClean="0">
                <a:latin typeface="Bookman Old Style" pitchFamily="18" charset="0"/>
              </a:rPr>
              <a:t>, the striking familial aggregation of the trait is consistent with a significant genetic etiology. </a:t>
            </a:r>
          </a:p>
          <a:p>
            <a:pPr algn="just">
              <a:lnSpc>
                <a:spcPct val="150000"/>
              </a:lnSpc>
            </a:pPr>
            <a:r>
              <a:rPr lang="en-US" sz="2000" dirty="0" smtClean="0">
                <a:latin typeface="Bookman Old Style" pitchFamily="18" charset="0"/>
              </a:rPr>
              <a:t>Characterization of the specific genetic components in the etiology of this disease requires more formal genetic analyses.</a:t>
            </a:r>
            <a:endParaRPr lang="en-US" sz="2000" dirty="0">
              <a:latin typeface="Bookman Old Style"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Twin studies</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Twin studies have been invaluable in studying the genetic basis of simple and complex traits. </a:t>
            </a:r>
          </a:p>
          <a:p>
            <a:pPr algn="just">
              <a:lnSpc>
                <a:spcPct val="150000"/>
              </a:lnSpc>
            </a:pPr>
            <a:r>
              <a:rPr lang="en-US" sz="2000" dirty="0" smtClean="0">
                <a:latin typeface="Bookman Old Style" pitchFamily="18" charset="0"/>
              </a:rPr>
              <a:t>Large, worldwide registers of data on twins and their relatives have been established. </a:t>
            </a:r>
          </a:p>
          <a:p>
            <a:pPr algn="just">
              <a:lnSpc>
                <a:spcPct val="150000"/>
              </a:lnSpc>
            </a:pPr>
            <a:r>
              <a:rPr lang="en-US" sz="2000" dirty="0" smtClean="0">
                <a:latin typeface="Bookman Old Style" pitchFamily="18" charset="0"/>
              </a:rPr>
              <a:t>Such twin studies registers offer unique opportunities for selected sampling of quantitative trait loci linkage and association studies. </a:t>
            </a:r>
          </a:p>
          <a:p>
            <a:pPr algn="just">
              <a:lnSpc>
                <a:spcPct val="150000"/>
              </a:lnSpc>
            </a:pPr>
            <a:r>
              <a:rPr lang="en-US" sz="2000" dirty="0" smtClean="0">
                <a:latin typeface="Bookman Old Style" pitchFamily="18" charset="0"/>
              </a:rPr>
              <a:t>Twin studies of </a:t>
            </a:r>
            <a:r>
              <a:rPr lang="en-US" sz="2000" dirty="0" err="1" smtClean="0">
                <a:latin typeface="Bookman Old Style" pitchFamily="18" charset="0"/>
              </a:rPr>
              <a:t>periodontitis</a:t>
            </a:r>
            <a:r>
              <a:rPr lang="en-US" sz="2000" dirty="0" smtClean="0">
                <a:latin typeface="Bookman Old Style" pitchFamily="18" charset="0"/>
              </a:rPr>
              <a:t>, however, have generally been limited in scope and in subject numbers.</a:t>
            </a:r>
            <a:endParaRPr lang="en-US" sz="2000" dirty="0">
              <a:latin typeface="Bookman Old Style"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pPr algn="just">
              <a:lnSpc>
                <a:spcPct val="160000"/>
              </a:lnSpc>
            </a:pPr>
            <a:r>
              <a:rPr lang="en-US" dirty="0" smtClean="0">
                <a:latin typeface="Bookman Old Style" pitchFamily="18" charset="0"/>
              </a:rPr>
              <a:t>Most twin studies have studied the more prevalent form of </a:t>
            </a:r>
            <a:r>
              <a:rPr lang="en-US" dirty="0" err="1" smtClean="0">
                <a:latin typeface="Bookman Old Style" pitchFamily="18" charset="0"/>
              </a:rPr>
              <a:t>periodontitis</a:t>
            </a:r>
            <a:r>
              <a:rPr lang="en-US" dirty="0" smtClean="0">
                <a:latin typeface="Bookman Old Style" pitchFamily="18" charset="0"/>
              </a:rPr>
              <a:t>, which is chronic </a:t>
            </a:r>
            <a:r>
              <a:rPr lang="en-US" dirty="0" err="1" smtClean="0">
                <a:latin typeface="Bookman Old Style" pitchFamily="18" charset="0"/>
              </a:rPr>
              <a:t>periodontitis</a:t>
            </a:r>
            <a:r>
              <a:rPr lang="en-US" dirty="0" smtClean="0">
                <a:latin typeface="Bookman Old Style" pitchFamily="18" charset="0"/>
              </a:rPr>
              <a:t>, as well as chronic gingivitis. </a:t>
            </a:r>
          </a:p>
          <a:p>
            <a:pPr algn="just">
              <a:lnSpc>
                <a:spcPct val="160000"/>
              </a:lnSpc>
            </a:pPr>
            <a:r>
              <a:rPr lang="en-US" dirty="0" smtClean="0">
                <a:latin typeface="Bookman Old Style" pitchFamily="18" charset="0"/>
              </a:rPr>
              <a:t>Corey et al. studied self-reported periodontal health in 4908 twin pairs and found that 9% of subjects, consisting of 116 identical and 233 </a:t>
            </a:r>
            <a:r>
              <a:rPr lang="en-US" dirty="0" err="1" smtClean="0">
                <a:latin typeface="Bookman Old Style" pitchFamily="18" charset="0"/>
              </a:rPr>
              <a:t>nonidentical</a:t>
            </a:r>
            <a:r>
              <a:rPr lang="en-US" dirty="0" smtClean="0">
                <a:latin typeface="Bookman Old Style" pitchFamily="18" charset="0"/>
              </a:rPr>
              <a:t> twin pairs, reported a history of </a:t>
            </a:r>
            <a:r>
              <a:rPr lang="en-US" dirty="0" err="1" smtClean="0">
                <a:latin typeface="Bookman Old Style" pitchFamily="18" charset="0"/>
              </a:rPr>
              <a:t>periodontitis</a:t>
            </a:r>
            <a:r>
              <a:rPr lang="en-US" dirty="0" smtClean="0">
                <a:latin typeface="Bookman Old Style" pitchFamily="18" charset="0"/>
              </a:rPr>
              <a:t>. </a:t>
            </a:r>
          </a:p>
          <a:p>
            <a:pPr algn="just">
              <a:lnSpc>
                <a:spcPct val="160000"/>
              </a:lnSpc>
            </a:pPr>
            <a:r>
              <a:rPr lang="en-US" dirty="0" smtClean="0">
                <a:latin typeface="Bookman Old Style" pitchFamily="18" charset="0"/>
              </a:rPr>
              <a:t>The concordance rate, or level of similarity in disease experience, ranged from 0.23 to 0.38 for </a:t>
            </a:r>
            <a:r>
              <a:rPr lang="en-US" dirty="0" err="1" smtClean="0">
                <a:latin typeface="Bookman Old Style" pitchFamily="18" charset="0"/>
              </a:rPr>
              <a:t>monozygous</a:t>
            </a:r>
            <a:r>
              <a:rPr lang="en-US" dirty="0" smtClean="0">
                <a:latin typeface="Bookman Old Style" pitchFamily="18" charset="0"/>
              </a:rPr>
              <a:t> twins, and was much lower (0.08–0.16) for </a:t>
            </a:r>
            <a:r>
              <a:rPr lang="en-US" dirty="0" err="1" smtClean="0">
                <a:latin typeface="Bookman Old Style" pitchFamily="18" charset="0"/>
              </a:rPr>
              <a:t>dizygous</a:t>
            </a:r>
            <a:r>
              <a:rPr lang="en-US" dirty="0" smtClean="0">
                <a:latin typeface="Bookman Old Style" pitchFamily="18" charset="0"/>
              </a:rPr>
              <a:t> twins.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These findings suggest that heritable factors are important in the reported </a:t>
            </a:r>
            <a:r>
              <a:rPr lang="en-US" sz="2000" dirty="0" err="1" smtClean="0">
                <a:latin typeface="Bookman Old Style" pitchFamily="18" charset="0"/>
              </a:rPr>
              <a:t>periodontitis</a:t>
            </a:r>
            <a:r>
              <a:rPr lang="en-US" sz="2000" dirty="0" smtClean="0">
                <a:latin typeface="Bookman Old Style" pitchFamily="18" charset="0"/>
              </a:rPr>
              <a:t> experience. </a:t>
            </a:r>
          </a:p>
          <a:p>
            <a:pPr algn="just">
              <a:lnSpc>
                <a:spcPct val="150000"/>
              </a:lnSpc>
            </a:pPr>
            <a:r>
              <a:rPr lang="en-US" sz="2000" dirty="0" smtClean="0">
                <a:latin typeface="Bookman Old Style" pitchFamily="18" charset="0"/>
              </a:rPr>
              <a:t>Environmental factors such as smoking status were not factored into this analysis and could introduce a bias towards finding a correlation between twins.</a:t>
            </a:r>
          </a:p>
          <a:p>
            <a:pPr algn="just">
              <a:lnSpc>
                <a:spcPct val="150000"/>
              </a:lnSpc>
            </a:pPr>
            <a:endParaRPr lang="en-US" sz="2000" dirty="0">
              <a:latin typeface="Bookman Old Style"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err="1" smtClean="0">
                <a:latin typeface="Bookman Old Style" pitchFamily="18" charset="0"/>
              </a:rPr>
              <a:t>Michalowicz</a:t>
            </a:r>
            <a:r>
              <a:rPr lang="en-US" sz="2000" dirty="0" smtClean="0">
                <a:latin typeface="Bookman Old Style" pitchFamily="18" charset="0"/>
              </a:rPr>
              <a:t> et al. studied </a:t>
            </a:r>
            <a:r>
              <a:rPr lang="en-US" sz="2000" dirty="0" err="1" smtClean="0">
                <a:latin typeface="Bookman Old Style" pitchFamily="18" charset="0"/>
              </a:rPr>
              <a:t>dizygous</a:t>
            </a:r>
            <a:r>
              <a:rPr lang="en-US" sz="2000" dirty="0" smtClean="0">
                <a:latin typeface="Bookman Old Style" pitchFamily="18" charset="0"/>
              </a:rPr>
              <a:t> twins reared apart (</a:t>
            </a:r>
            <a:r>
              <a:rPr lang="en-US" sz="2000" dirty="0" err="1" smtClean="0">
                <a:latin typeface="Bookman Old Style" pitchFamily="18" charset="0"/>
              </a:rPr>
              <a:t>dizygous</a:t>
            </a:r>
            <a:r>
              <a:rPr lang="en-US" sz="2000" dirty="0" smtClean="0">
                <a:latin typeface="Bookman Old Style" pitchFamily="18" charset="0"/>
              </a:rPr>
              <a:t>-A) and reared together (</a:t>
            </a:r>
            <a:r>
              <a:rPr lang="en-US" sz="2000" dirty="0" err="1" smtClean="0">
                <a:latin typeface="Bookman Old Style" pitchFamily="18" charset="0"/>
              </a:rPr>
              <a:t>dizygous</a:t>
            </a:r>
            <a:r>
              <a:rPr lang="en-US" sz="2000" dirty="0" smtClean="0">
                <a:latin typeface="Bookman Old Style" pitchFamily="18" charset="0"/>
              </a:rPr>
              <a:t>-T) and </a:t>
            </a:r>
            <a:r>
              <a:rPr lang="en-US" sz="2000" dirty="0" err="1" smtClean="0">
                <a:latin typeface="Bookman Old Style" pitchFamily="18" charset="0"/>
              </a:rPr>
              <a:t>monozygous</a:t>
            </a:r>
            <a:r>
              <a:rPr lang="en-US" sz="2000" dirty="0" smtClean="0">
                <a:latin typeface="Bookman Old Style" pitchFamily="18" charset="0"/>
              </a:rPr>
              <a:t> twins reared apart (</a:t>
            </a:r>
            <a:r>
              <a:rPr lang="en-US" sz="2000" dirty="0" err="1" smtClean="0">
                <a:latin typeface="Bookman Old Style" pitchFamily="18" charset="0"/>
              </a:rPr>
              <a:t>monozygous</a:t>
            </a:r>
            <a:r>
              <a:rPr lang="en-US" sz="2000" dirty="0" smtClean="0">
                <a:latin typeface="Bookman Old Style" pitchFamily="18" charset="0"/>
              </a:rPr>
              <a:t>-A) and reared together (</a:t>
            </a:r>
            <a:r>
              <a:rPr lang="en-US" sz="2000" dirty="0" err="1" smtClean="0">
                <a:latin typeface="Bookman Old Style" pitchFamily="18" charset="0"/>
              </a:rPr>
              <a:t>monozygous</a:t>
            </a:r>
            <a:r>
              <a:rPr lang="en-US" sz="2000" dirty="0" smtClean="0">
                <a:latin typeface="Bookman Old Style" pitchFamily="18" charset="0"/>
              </a:rPr>
              <a:t>-T). </a:t>
            </a:r>
          </a:p>
          <a:p>
            <a:pPr algn="just">
              <a:lnSpc>
                <a:spcPct val="150000"/>
              </a:lnSpc>
            </a:pPr>
            <a:r>
              <a:rPr lang="en-US" sz="2000" dirty="0" smtClean="0">
                <a:latin typeface="Bookman Old Style" pitchFamily="18" charset="0"/>
              </a:rPr>
              <a:t>The mean probing depth and clinical attachment level scores were found to vary less for </a:t>
            </a:r>
            <a:r>
              <a:rPr lang="en-US" sz="2000" dirty="0" err="1" smtClean="0">
                <a:latin typeface="Bookman Old Style" pitchFamily="18" charset="0"/>
              </a:rPr>
              <a:t>monozygousT</a:t>
            </a:r>
            <a:r>
              <a:rPr lang="en-US" sz="2000" dirty="0" smtClean="0">
                <a:latin typeface="Bookman Old Style" pitchFamily="18" charset="0"/>
              </a:rPr>
              <a:t> than for </a:t>
            </a:r>
            <a:r>
              <a:rPr lang="en-US" sz="2000" dirty="0" err="1" smtClean="0">
                <a:latin typeface="Bookman Old Style" pitchFamily="18" charset="0"/>
              </a:rPr>
              <a:t>dizygous</a:t>
            </a:r>
            <a:r>
              <a:rPr lang="en-US" sz="2000" dirty="0" smtClean="0">
                <a:latin typeface="Bookman Old Style" pitchFamily="18" charset="0"/>
              </a:rPr>
              <a:t>-T twin pairs, further supporting the role of genetics in this disease.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err="1" smtClean="0">
                <a:latin typeface="Bookman Old Style" pitchFamily="18" charset="0"/>
              </a:rPr>
              <a:t>Michalowicz</a:t>
            </a:r>
            <a:r>
              <a:rPr lang="en-US" sz="2000" dirty="0" smtClean="0">
                <a:latin typeface="Bookman Old Style" pitchFamily="18" charset="0"/>
              </a:rPr>
              <a:t> et al. investigated alveolar bone height and showed significant variations related to genotype.</a:t>
            </a:r>
          </a:p>
          <a:p>
            <a:pPr algn="just">
              <a:lnSpc>
                <a:spcPct val="150000"/>
              </a:lnSpc>
            </a:pPr>
            <a:r>
              <a:rPr lang="en-US" sz="2000" dirty="0" smtClean="0">
                <a:latin typeface="Bookman Old Style" pitchFamily="18" charset="0"/>
              </a:rPr>
              <a:t>The twin groups had similar smoking histories and oral hygiene practices. </a:t>
            </a:r>
          </a:p>
          <a:p>
            <a:pPr algn="just">
              <a:lnSpc>
                <a:spcPct val="150000"/>
              </a:lnSpc>
            </a:pPr>
            <a:r>
              <a:rPr lang="en-US" sz="2000" dirty="0" smtClean="0">
                <a:latin typeface="Bookman Old Style" pitchFamily="18" charset="0"/>
              </a:rPr>
              <a:t>It was concluded that genetics plays a role in susceptibility to periodontal disease.</a:t>
            </a:r>
          </a:p>
          <a:p>
            <a:pPr algn="just">
              <a:lnSpc>
                <a:spcPct val="150000"/>
              </a:lnSpc>
            </a:pPr>
            <a:endParaRPr lang="en-US" sz="2000" dirty="0">
              <a:latin typeface="Bookman Old Style"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In a subsequent study of 117 adult twin pairs, </a:t>
            </a:r>
            <a:r>
              <a:rPr lang="en-US" sz="2000" dirty="0" err="1" smtClean="0">
                <a:latin typeface="Bookman Old Style" pitchFamily="18" charset="0"/>
              </a:rPr>
              <a:t>Michalowicz</a:t>
            </a:r>
            <a:r>
              <a:rPr lang="en-US" sz="2000" dirty="0" smtClean="0">
                <a:latin typeface="Bookman Old Style" pitchFamily="18" charset="0"/>
              </a:rPr>
              <a:t> and coworkers estimated genetic and environmental variances and heritability for gingivitis and chronic </a:t>
            </a:r>
            <a:r>
              <a:rPr lang="en-US" sz="2000" dirty="0" err="1" smtClean="0">
                <a:latin typeface="Bookman Old Style" pitchFamily="18" charset="0"/>
              </a:rPr>
              <a:t>periodontitis</a:t>
            </a:r>
            <a:r>
              <a:rPr lang="en-US" sz="2000" dirty="0" smtClean="0">
                <a:latin typeface="Bookman Old Style" pitchFamily="18" charset="0"/>
              </a:rPr>
              <a:t> using models with maximum likelihood estimation techniques. </a:t>
            </a:r>
          </a:p>
          <a:p>
            <a:pPr algn="just">
              <a:lnSpc>
                <a:spcPct val="150000"/>
              </a:lnSpc>
            </a:pPr>
            <a:r>
              <a:rPr lang="en-US" sz="2000" dirty="0" err="1" smtClean="0">
                <a:latin typeface="Bookman Old Style" pitchFamily="18" charset="0"/>
              </a:rPr>
              <a:t>Monozygous</a:t>
            </a:r>
            <a:r>
              <a:rPr lang="en-US" sz="2000" dirty="0" smtClean="0">
                <a:latin typeface="Bookman Old Style" pitchFamily="18" charset="0"/>
              </a:rPr>
              <a:t> twins were found to be more similar than </a:t>
            </a:r>
            <a:r>
              <a:rPr lang="en-US" sz="2000" dirty="0" err="1" smtClean="0">
                <a:latin typeface="Bookman Old Style" pitchFamily="18" charset="0"/>
              </a:rPr>
              <a:t>dizygous</a:t>
            </a:r>
            <a:r>
              <a:rPr lang="en-US" sz="2000" dirty="0" smtClean="0">
                <a:latin typeface="Bookman Old Style" pitchFamily="18" charset="0"/>
              </a:rPr>
              <a:t> twins for all clinical measures.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60000"/>
              </a:lnSpc>
            </a:pPr>
            <a:r>
              <a:rPr lang="en-US" sz="2000" dirty="0" smtClean="0">
                <a:latin typeface="Bookman Old Style" pitchFamily="18" charset="0"/>
              </a:rPr>
              <a:t>Chronic </a:t>
            </a:r>
            <a:r>
              <a:rPr lang="en-US" sz="2000" dirty="0" err="1" smtClean="0">
                <a:latin typeface="Bookman Old Style" pitchFamily="18" charset="0"/>
              </a:rPr>
              <a:t>periodontitis</a:t>
            </a:r>
            <a:r>
              <a:rPr lang="en-US" sz="2000" dirty="0" smtClean="0">
                <a:latin typeface="Bookman Old Style" pitchFamily="18" charset="0"/>
              </a:rPr>
              <a:t> was estimated to have approximately 50% heritability, and was unaltered after adjusting for behavioral variables, including smoking. </a:t>
            </a:r>
          </a:p>
          <a:p>
            <a:pPr algn="just">
              <a:lnSpc>
                <a:spcPct val="160000"/>
              </a:lnSpc>
            </a:pPr>
            <a:r>
              <a:rPr lang="en-US" sz="2000" dirty="0" err="1" smtClean="0">
                <a:latin typeface="Bookman Old Style" pitchFamily="18" charset="0"/>
              </a:rPr>
              <a:t>Monozygous</a:t>
            </a:r>
            <a:r>
              <a:rPr lang="en-US" sz="2000" dirty="0" smtClean="0">
                <a:latin typeface="Bookman Old Style" pitchFamily="18" charset="0"/>
              </a:rPr>
              <a:t> twins were also more similar than </a:t>
            </a:r>
            <a:r>
              <a:rPr lang="en-US" sz="2000" dirty="0" err="1" smtClean="0">
                <a:latin typeface="Bookman Old Style" pitchFamily="18" charset="0"/>
              </a:rPr>
              <a:t>dizygous</a:t>
            </a:r>
            <a:r>
              <a:rPr lang="en-US" sz="2000" dirty="0" smtClean="0">
                <a:latin typeface="Bookman Old Style" pitchFamily="18" charset="0"/>
              </a:rPr>
              <a:t> twins for gingivitis scores but there was no evidence of heritability for gingivitis after behavioral covariates such as utilization of dental care and smoking were incorporated.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310640"/>
            <a:ext cx="8229600" cy="4937760"/>
          </a:xfrm>
        </p:spPr>
        <p:txBody>
          <a:bodyPr>
            <a:normAutofit/>
          </a:bodyPr>
          <a:lstStyle/>
          <a:p>
            <a:pPr algn="just">
              <a:lnSpc>
                <a:spcPct val="150000"/>
              </a:lnSpc>
            </a:pPr>
            <a:r>
              <a:rPr lang="en-IN" sz="2000" dirty="0" smtClean="0">
                <a:latin typeface="Bookman Old Style" pitchFamily="18" charset="0"/>
              </a:rPr>
              <a:t>Genetic research improves the understanding of the factors that mediate the immune response &amp; explain why this response often greatly differs between individuals who have the same environmental context &amp; comparable lifestyle habits.</a:t>
            </a:r>
          </a:p>
          <a:p>
            <a:pPr algn="just">
              <a:lnSpc>
                <a:spcPct val="150000"/>
              </a:lnSpc>
            </a:pPr>
            <a:r>
              <a:rPr lang="en-IN" sz="2000" dirty="0" smtClean="0">
                <a:latin typeface="Bookman Old Style" pitchFamily="18" charset="0"/>
              </a:rPr>
              <a:t>An objective of genetic research is to identify the genes underlying disease &amp; to estimate the genetic effects of potential risk variants within these loci.</a:t>
            </a:r>
            <a:endParaRPr lang="en-US" sz="2000" dirty="0">
              <a:latin typeface="Bookman Old Style"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These results confirm previous studies and indicate that approximately half of the variance for chronic </a:t>
            </a:r>
            <a:r>
              <a:rPr lang="en-US" sz="2000" dirty="0" err="1" smtClean="0">
                <a:latin typeface="Bookman Old Style" pitchFamily="18" charset="0"/>
              </a:rPr>
              <a:t>periodontitis</a:t>
            </a:r>
            <a:r>
              <a:rPr lang="en-US" sz="2000" dirty="0" smtClean="0">
                <a:latin typeface="Bookman Old Style" pitchFamily="18" charset="0"/>
              </a:rPr>
              <a:t> is attributable to genetic variance. </a:t>
            </a:r>
          </a:p>
          <a:p>
            <a:pPr algn="just">
              <a:lnSpc>
                <a:spcPct val="150000"/>
              </a:lnSpc>
            </a:pPr>
            <a:r>
              <a:rPr lang="en-US" sz="2000" dirty="0" smtClean="0">
                <a:latin typeface="Bookman Old Style" pitchFamily="18" charset="0"/>
              </a:rPr>
              <a:t>The basis for the heritability of </a:t>
            </a:r>
            <a:r>
              <a:rPr lang="en-US" sz="2000" dirty="0" err="1" smtClean="0">
                <a:latin typeface="Bookman Old Style" pitchFamily="18" charset="0"/>
              </a:rPr>
              <a:t>periodontitis</a:t>
            </a:r>
            <a:r>
              <a:rPr lang="en-US" sz="2000" dirty="0" smtClean="0">
                <a:latin typeface="Bookman Old Style" pitchFamily="18" charset="0"/>
              </a:rPr>
              <a:t> appears to be biological and not behavioral.</a:t>
            </a:r>
          </a:p>
          <a:p>
            <a:pPr algn="just">
              <a:lnSpc>
                <a:spcPct val="150000"/>
              </a:lnSpc>
            </a:pPr>
            <a:endParaRPr lang="en-US" sz="2000" dirty="0" smtClean="0">
              <a:latin typeface="Bookman Old Style" pitchFamily="18" charset="0"/>
            </a:endParaRPr>
          </a:p>
          <a:p>
            <a:pPr algn="just">
              <a:lnSpc>
                <a:spcPct val="150000"/>
              </a:lnSpc>
            </a:pPr>
            <a:endParaRPr lang="en-US" sz="2000" dirty="0" smtClean="0">
              <a:latin typeface="Bookman Old Style" pitchFamily="18" charset="0"/>
            </a:endParaRPr>
          </a:p>
          <a:p>
            <a:pPr algn="just">
              <a:lnSpc>
                <a:spcPct val="150000"/>
              </a:lnSpc>
            </a:pPr>
            <a:endParaRPr lang="en-US" sz="2000" dirty="0">
              <a:latin typeface="Bookman Old Style"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Segregation analysis</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Genetic segregation analysis needs accurate clinical identification of affected individuals and familial relationships as well as genetic assumptions of the analysis.</a:t>
            </a:r>
          </a:p>
          <a:p>
            <a:pPr algn="just">
              <a:lnSpc>
                <a:spcPct val="150000"/>
              </a:lnSpc>
            </a:pPr>
            <a:r>
              <a:rPr lang="en-US" sz="2000" dirty="0" smtClean="0">
                <a:latin typeface="Bookman Old Style" pitchFamily="18" charset="0"/>
              </a:rPr>
              <a:t>If inaccurate assumptions or data are used, the outcomes will reflect this. </a:t>
            </a:r>
          </a:p>
          <a:p>
            <a:pPr algn="just">
              <a:lnSpc>
                <a:spcPct val="150000"/>
              </a:lnSpc>
            </a:pPr>
            <a:r>
              <a:rPr lang="en-US" sz="2000" dirty="0" smtClean="0">
                <a:latin typeface="Bookman Old Style" pitchFamily="18" charset="0"/>
              </a:rPr>
              <a:t>Early studies of aggressive forms of </a:t>
            </a:r>
            <a:r>
              <a:rPr lang="en-US" sz="2000" dirty="0" err="1" smtClean="0">
                <a:latin typeface="Bookman Old Style" pitchFamily="18" charset="0"/>
              </a:rPr>
              <a:t>periodontitis</a:t>
            </a:r>
            <a:r>
              <a:rPr lang="en-US" sz="2000" dirty="0" smtClean="0">
                <a:latin typeface="Bookman Old Style" pitchFamily="18" charset="0"/>
              </a:rPr>
              <a:t> were hampered by diagnostic classification issues and by an overrepresentation of affected females, falsely supporting X-linked transmission.</a:t>
            </a:r>
            <a:endParaRPr lang="en-US" sz="2000" dirty="0">
              <a:latin typeface="Bookman Old Style"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60000"/>
              </a:lnSpc>
            </a:pPr>
            <a:r>
              <a:rPr lang="en-US" sz="2000" dirty="0" smtClean="0">
                <a:latin typeface="Bookman Old Style" pitchFamily="18" charset="0"/>
              </a:rPr>
              <a:t>A segregation analysis of North American families was performed by </a:t>
            </a:r>
            <a:r>
              <a:rPr lang="en-US" sz="2000" dirty="0" err="1" smtClean="0">
                <a:latin typeface="Bookman Old Style" pitchFamily="18" charset="0"/>
              </a:rPr>
              <a:t>Marazita</a:t>
            </a:r>
            <a:r>
              <a:rPr lang="en-US" sz="2000" dirty="0" smtClean="0">
                <a:latin typeface="Bookman Old Style" pitchFamily="18" charset="0"/>
              </a:rPr>
              <a:t> and coworkers, who studied more than 100 families segregating aggressive forms of </a:t>
            </a:r>
            <a:r>
              <a:rPr lang="en-US" sz="2000" dirty="0" err="1" smtClean="0">
                <a:latin typeface="Bookman Old Style" pitchFamily="18" charset="0"/>
              </a:rPr>
              <a:t>periodontitis</a:t>
            </a:r>
            <a:r>
              <a:rPr lang="en-US" sz="2000" dirty="0" smtClean="0">
                <a:latin typeface="Bookman Old Style" pitchFamily="18" charset="0"/>
              </a:rPr>
              <a:t>; their results supported an </a:t>
            </a:r>
            <a:r>
              <a:rPr lang="en-US" sz="2000" dirty="0" err="1" smtClean="0">
                <a:latin typeface="Bookman Old Style" pitchFamily="18" charset="0"/>
              </a:rPr>
              <a:t>autosomal</a:t>
            </a:r>
            <a:r>
              <a:rPr lang="en-US" sz="2000" dirty="0" smtClean="0">
                <a:latin typeface="Bookman Old Style" pitchFamily="18" charset="0"/>
              </a:rPr>
              <a:t> dominant transmission. </a:t>
            </a:r>
          </a:p>
          <a:p>
            <a:pPr algn="just">
              <a:lnSpc>
                <a:spcPct val="160000"/>
              </a:lnSpc>
            </a:pPr>
            <a:r>
              <a:rPr lang="en-US" sz="2000" dirty="0" smtClean="0">
                <a:latin typeface="Bookman Old Style" pitchFamily="18" charset="0"/>
              </a:rPr>
              <a:t>They concluded that </a:t>
            </a:r>
            <a:r>
              <a:rPr lang="en-US" sz="2000" dirty="0" err="1" smtClean="0">
                <a:latin typeface="Bookman Old Style" pitchFamily="18" charset="0"/>
              </a:rPr>
              <a:t>autosomal</a:t>
            </a:r>
            <a:r>
              <a:rPr lang="en-US" sz="2000" dirty="0" smtClean="0">
                <a:latin typeface="Bookman Old Style" pitchFamily="18" charset="0"/>
              </a:rPr>
              <a:t> dominant inheritance with approximately 70% </a:t>
            </a:r>
            <a:r>
              <a:rPr lang="en-US" sz="2000" dirty="0" err="1" smtClean="0">
                <a:latin typeface="Bookman Old Style" pitchFamily="18" charset="0"/>
              </a:rPr>
              <a:t>penetrance</a:t>
            </a:r>
            <a:r>
              <a:rPr lang="en-US" sz="2000" dirty="0" smtClean="0">
                <a:latin typeface="Bookman Old Style" pitchFamily="18" charset="0"/>
              </a:rPr>
              <a:t> occurred for both Blacks and </a:t>
            </a:r>
            <a:r>
              <a:rPr lang="en-US" sz="2000" dirty="0" err="1" smtClean="0">
                <a:latin typeface="Bookman Old Style" pitchFamily="18" charset="0"/>
              </a:rPr>
              <a:t>nonBlacks</a:t>
            </a:r>
            <a:r>
              <a:rPr lang="en-US" sz="2000" dirty="0" smtClean="0">
                <a:latin typeface="Bookman Old Style" pitchFamily="18" charset="0"/>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The currently held theory on the genetics of aggressive </a:t>
            </a:r>
            <a:r>
              <a:rPr lang="en-US" sz="2000" dirty="0" err="1" smtClean="0">
                <a:latin typeface="Bookman Old Style" pitchFamily="18" charset="0"/>
              </a:rPr>
              <a:t>periodontitis</a:t>
            </a:r>
            <a:r>
              <a:rPr lang="en-US" sz="2000" dirty="0" smtClean="0">
                <a:latin typeface="Bookman Old Style" pitchFamily="18" charset="0"/>
              </a:rPr>
              <a:t> is probably due to a major gene locus transmitted in an </a:t>
            </a:r>
            <a:r>
              <a:rPr lang="en-US" sz="2000" dirty="0" err="1" smtClean="0">
                <a:latin typeface="Bookman Old Style" pitchFamily="18" charset="0"/>
              </a:rPr>
              <a:t>autosomal</a:t>
            </a:r>
            <a:r>
              <a:rPr lang="en-US" sz="2000" dirty="0" smtClean="0">
                <a:latin typeface="Bookman Old Style" pitchFamily="18" charset="0"/>
              </a:rPr>
              <a:t> manner with reduced </a:t>
            </a:r>
            <a:r>
              <a:rPr lang="en-US" sz="2000" dirty="0" err="1" smtClean="0">
                <a:latin typeface="Bookman Old Style" pitchFamily="18" charset="0"/>
              </a:rPr>
              <a:t>penetrance</a:t>
            </a:r>
            <a:r>
              <a:rPr lang="en-US" sz="2000" dirty="0" smtClean="0">
                <a:latin typeface="Bookman Old Style" pitchFamily="18" charset="0"/>
              </a:rPr>
              <a:t>; there is evidence for both </a:t>
            </a:r>
            <a:r>
              <a:rPr lang="en-US" sz="2000" dirty="0" err="1" smtClean="0">
                <a:latin typeface="Bookman Old Style" pitchFamily="18" charset="0"/>
              </a:rPr>
              <a:t>autosomal</a:t>
            </a:r>
            <a:r>
              <a:rPr lang="en-US" sz="2000" dirty="0" smtClean="0">
                <a:latin typeface="Bookman Old Style" pitchFamily="18" charset="0"/>
              </a:rPr>
              <a:t> recessive and </a:t>
            </a:r>
            <a:r>
              <a:rPr lang="en-US" sz="2000" dirty="0" err="1" smtClean="0">
                <a:latin typeface="Bookman Old Style" pitchFamily="18" charset="0"/>
              </a:rPr>
              <a:t>autosomal</a:t>
            </a:r>
            <a:r>
              <a:rPr lang="en-US" sz="2000" dirty="0" smtClean="0">
                <a:latin typeface="Bookman Old Style" pitchFamily="18" charset="0"/>
              </a:rPr>
              <a:t> dominant forms.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It is likely that these aggressive forms of </a:t>
            </a:r>
            <a:r>
              <a:rPr lang="en-US" sz="2000" dirty="0" err="1" smtClean="0">
                <a:latin typeface="Bookman Old Style" pitchFamily="18" charset="0"/>
              </a:rPr>
              <a:t>periodontitis</a:t>
            </a:r>
            <a:r>
              <a:rPr lang="en-US" sz="2000" dirty="0" smtClean="0">
                <a:latin typeface="Bookman Old Style" pitchFamily="18" charset="0"/>
              </a:rPr>
              <a:t> are genetically heterogeneous, meaning that while the mutated gene responsible for the condition is likely to be the same in any given family, there are probable several different genetic loci that, if mutated, can cause aggressive </a:t>
            </a:r>
            <a:r>
              <a:rPr lang="en-US" sz="2000" dirty="0" err="1" smtClean="0">
                <a:latin typeface="Bookman Old Style" pitchFamily="18" charset="0"/>
              </a:rPr>
              <a:t>periodontitis</a:t>
            </a:r>
            <a:r>
              <a:rPr lang="en-US" sz="2000" dirty="0" smtClean="0">
                <a:latin typeface="Bookman Old Style" pitchFamily="18" charset="0"/>
              </a:rPr>
              <a:t>.</a:t>
            </a:r>
          </a:p>
          <a:p>
            <a:pPr algn="just">
              <a:lnSpc>
                <a:spcPct val="150000"/>
              </a:lnSpc>
            </a:pPr>
            <a:endParaRPr lang="en-US" sz="2000" dirty="0" smtClean="0">
              <a:latin typeface="Bookman Old Style" pitchFamily="18" charset="0"/>
            </a:endParaRPr>
          </a:p>
          <a:p>
            <a:pPr algn="just">
              <a:lnSpc>
                <a:spcPct val="150000"/>
              </a:lnSpc>
            </a:pPr>
            <a:endParaRPr lang="en-US" sz="2000" dirty="0" smtClean="0">
              <a:latin typeface="Bookman Old Style" pitchFamily="18" charset="0"/>
            </a:endParaRPr>
          </a:p>
          <a:p>
            <a:pPr>
              <a:lnSpc>
                <a:spcPct val="150000"/>
              </a:lnSpc>
            </a:pPr>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The expression ‘reduced </a:t>
            </a:r>
            <a:r>
              <a:rPr lang="en-US" sz="2000" dirty="0" err="1" smtClean="0">
                <a:latin typeface="Bookman Old Style" pitchFamily="18" charset="0"/>
              </a:rPr>
              <a:t>penetrance</a:t>
            </a:r>
            <a:r>
              <a:rPr lang="en-US" sz="2000" dirty="0" smtClean="0">
                <a:latin typeface="Bookman Old Style" pitchFamily="18" charset="0"/>
              </a:rPr>
              <a:t>’ means that some subjects with the genotype may not actually express the phenotype, i.e. the clinical manifestations of aggressive </a:t>
            </a:r>
            <a:r>
              <a:rPr lang="en-US" sz="2000" dirty="0" err="1" smtClean="0">
                <a:latin typeface="Bookman Old Style" pitchFamily="18" charset="0"/>
              </a:rPr>
              <a:t>periodontitis</a:t>
            </a:r>
            <a:r>
              <a:rPr lang="en-US" sz="2000" dirty="0" smtClean="0">
                <a:latin typeface="Bookman Old Style" pitchFamily="18" charset="0"/>
              </a:rPr>
              <a:t>, whereas others may express it fully. </a:t>
            </a:r>
          </a:p>
          <a:p>
            <a:pPr algn="just">
              <a:lnSpc>
                <a:spcPct val="150000"/>
              </a:lnSpc>
            </a:pPr>
            <a:r>
              <a:rPr lang="en-US" sz="2000" dirty="0" smtClean="0">
                <a:latin typeface="Bookman Old Style" pitchFamily="18" charset="0"/>
              </a:rPr>
              <a:t>Environmental factors (such as smoking and plaque control) as well as epigenetic interactions of multiple susceptibility genes may play a large role in whether the phenotype is expressed clinically.</a:t>
            </a:r>
            <a:endParaRPr lang="en-US" sz="2000" dirty="0">
              <a:latin typeface="Bookman Old Style"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t>Linkage studies in aggressive periodontitis</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Three linkage studies have been performed to date on families with localized aggressive </a:t>
            </a:r>
            <a:r>
              <a:rPr lang="en-US" sz="2000" dirty="0" err="1" smtClean="0">
                <a:latin typeface="Bookman Old Style" pitchFamily="18" charset="0"/>
              </a:rPr>
              <a:t>periodontitis</a:t>
            </a:r>
            <a:r>
              <a:rPr lang="en-US" sz="2000" dirty="0" smtClean="0">
                <a:latin typeface="Bookman Old Style" pitchFamily="18" charset="0"/>
              </a:rPr>
              <a:t>.</a:t>
            </a:r>
          </a:p>
          <a:p>
            <a:pPr algn="just">
              <a:lnSpc>
                <a:spcPct val="150000"/>
              </a:lnSpc>
            </a:pPr>
            <a:r>
              <a:rPr lang="en-US" sz="2000" dirty="0" err="1" smtClean="0">
                <a:latin typeface="Bookman Old Style" pitchFamily="18" charset="0"/>
              </a:rPr>
              <a:t>Boughman</a:t>
            </a:r>
            <a:r>
              <a:rPr lang="en-US" sz="2000" dirty="0" smtClean="0">
                <a:latin typeface="Bookman Old Style" pitchFamily="18" charset="0"/>
              </a:rPr>
              <a:t> et al. identified an </a:t>
            </a:r>
            <a:r>
              <a:rPr lang="en-US" sz="2000" dirty="0" err="1" smtClean="0">
                <a:latin typeface="Bookman Old Style" pitchFamily="18" charset="0"/>
              </a:rPr>
              <a:t>autosomal</a:t>
            </a:r>
            <a:r>
              <a:rPr lang="en-US" sz="2000" dirty="0" smtClean="0">
                <a:latin typeface="Bookman Old Style" pitchFamily="18" charset="0"/>
              </a:rPr>
              <a:t> dominant form of localized aggressive </a:t>
            </a:r>
            <a:r>
              <a:rPr lang="en-US" sz="2000" dirty="0" err="1" smtClean="0">
                <a:latin typeface="Bookman Old Style" pitchFamily="18" charset="0"/>
              </a:rPr>
              <a:t>periodontitis</a:t>
            </a:r>
            <a:r>
              <a:rPr lang="en-US" sz="2000" dirty="0" smtClean="0">
                <a:latin typeface="Bookman Old Style" pitchFamily="18" charset="0"/>
              </a:rPr>
              <a:t> in an extended family from Southern Maryland. </a:t>
            </a:r>
          </a:p>
          <a:p>
            <a:pPr algn="just">
              <a:lnSpc>
                <a:spcPct val="150000"/>
              </a:lnSpc>
            </a:pPr>
            <a:r>
              <a:rPr lang="en-US" sz="2000" dirty="0" smtClean="0">
                <a:latin typeface="Bookman Old Style" pitchFamily="18" charset="0"/>
              </a:rPr>
              <a:t>In this family, type III </a:t>
            </a:r>
            <a:r>
              <a:rPr lang="en-US" sz="2000" dirty="0" err="1" smtClean="0">
                <a:latin typeface="Bookman Old Style" pitchFamily="18" charset="0"/>
              </a:rPr>
              <a:t>dentinogenesis</a:t>
            </a:r>
            <a:r>
              <a:rPr lang="en-US" sz="2000" dirty="0" smtClean="0">
                <a:latin typeface="Bookman Old Style" pitchFamily="18" charset="0"/>
              </a:rPr>
              <a:t> </a:t>
            </a:r>
            <a:r>
              <a:rPr lang="en-US" sz="2000" dirty="0" err="1" smtClean="0">
                <a:latin typeface="Bookman Old Style" pitchFamily="18" charset="0"/>
              </a:rPr>
              <a:t>imperfecta</a:t>
            </a:r>
            <a:r>
              <a:rPr lang="en-US" sz="2000" dirty="0" smtClean="0">
                <a:latin typeface="Bookman Old Style" pitchFamily="18" charset="0"/>
              </a:rPr>
              <a:t> and a localized form of aggressive </a:t>
            </a:r>
            <a:r>
              <a:rPr lang="en-US" sz="2000" dirty="0" err="1" smtClean="0">
                <a:latin typeface="Bookman Old Style" pitchFamily="18" charset="0"/>
              </a:rPr>
              <a:t>periodontitis</a:t>
            </a:r>
            <a:r>
              <a:rPr lang="en-US" sz="2000" dirty="0" smtClean="0">
                <a:latin typeface="Bookman Old Style" pitchFamily="18" charset="0"/>
              </a:rPr>
              <a:t> were segregating as dominant traits.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Since the gene for </a:t>
            </a:r>
            <a:r>
              <a:rPr lang="en-US" sz="2000" dirty="0" err="1" smtClean="0">
                <a:latin typeface="Bookman Old Style" pitchFamily="18" charset="0"/>
              </a:rPr>
              <a:t>dentinogenesis</a:t>
            </a:r>
            <a:r>
              <a:rPr lang="en-US" sz="2000" dirty="0" smtClean="0">
                <a:latin typeface="Bookman Old Style" pitchFamily="18" charset="0"/>
              </a:rPr>
              <a:t> </a:t>
            </a:r>
            <a:r>
              <a:rPr lang="en-US" sz="2000" dirty="0" err="1" smtClean="0">
                <a:latin typeface="Bookman Old Style" pitchFamily="18" charset="0"/>
              </a:rPr>
              <a:t>imperfecta</a:t>
            </a:r>
            <a:r>
              <a:rPr lang="en-US" sz="2000" dirty="0" smtClean="0">
                <a:latin typeface="Bookman Old Style" pitchFamily="18" charset="0"/>
              </a:rPr>
              <a:t>-III had been previously localized to chromosome 4, they performed a linkage analysis on this chromosome and demonstrated a relatively close linkage with the suspected locus for aggressive </a:t>
            </a:r>
            <a:r>
              <a:rPr lang="en-US" sz="2000" dirty="0" err="1" smtClean="0">
                <a:latin typeface="Bookman Old Style" pitchFamily="18" charset="0"/>
              </a:rPr>
              <a:t>periodontitis</a:t>
            </a:r>
            <a:r>
              <a:rPr lang="en-US" sz="2000" dirty="0" smtClean="0">
                <a:latin typeface="Bookman Old Style" pitchFamily="18" charset="0"/>
              </a:rPr>
              <a:t>. </a:t>
            </a:r>
          </a:p>
          <a:p>
            <a:pPr algn="just">
              <a:lnSpc>
                <a:spcPct val="150000"/>
              </a:lnSpc>
            </a:pPr>
            <a:r>
              <a:rPr lang="en-US" sz="2000" dirty="0" smtClean="0">
                <a:latin typeface="Bookman Old Style" pitchFamily="18" charset="0"/>
              </a:rPr>
              <a:t>This was an important study because it supported </a:t>
            </a:r>
            <a:r>
              <a:rPr lang="en-US" sz="2000" dirty="0" err="1" smtClean="0">
                <a:latin typeface="Bookman Old Style" pitchFamily="18" charset="0"/>
              </a:rPr>
              <a:t>autosomal</a:t>
            </a:r>
            <a:r>
              <a:rPr lang="en-US" sz="2000" dirty="0" smtClean="0">
                <a:latin typeface="Bookman Old Style" pitchFamily="18" charset="0"/>
              </a:rPr>
              <a:t> dominant inheritance of a single major gene locus, clearly indicating a major genetic component to the aggressive </a:t>
            </a:r>
            <a:r>
              <a:rPr lang="en-US" sz="2000" dirty="0" err="1" smtClean="0">
                <a:latin typeface="Bookman Old Style" pitchFamily="18" charset="0"/>
              </a:rPr>
              <a:t>periodontitis</a:t>
            </a:r>
            <a:r>
              <a:rPr lang="en-US" sz="2000" dirty="0" smtClean="0">
                <a:latin typeface="Bookman Old Style" pitchFamily="18" charset="0"/>
              </a:rPr>
              <a:t> disease etiology. </a:t>
            </a:r>
          </a:p>
          <a:p>
            <a:pPr algn="just">
              <a:lnSpc>
                <a:spcPct val="150000"/>
              </a:lnSpc>
            </a:pPr>
            <a:endParaRPr lang="en-US" sz="2000" dirty="0">
              <a:latin typeface="Bookman Old Style"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Hart et al. evaluated support for linkage to this region of chromosome 4 in a different population of families (14 African American and 4 Caucasian). </a:t>
            </a:r>
          </a:p>
          <a:p>
            <a:pPr algn="just">
              <a:lnSpc>
                <a:spcPct val="150000"/>
              </a:lnSpc>
            </a:pPr>
            <a:r>
              <a:rPr lang="en-US" sz="2000" dirty="0" smtClean="0">
                <a:latin typeface="Bookman Old Style" pitchFamily="18" charset="0"/>
              </a:rPr>
              <a:t>Their findings supported genetic locus heterogeneity of aggressive </a:t>
            </a:r>
            <a:r>
              <a:rPr lang="en-US" sz="2000" dirty="0" err="1" smtClean="0">
                <a:latin typeface="Bookman Old Style" pitchFamily="18" charset="0"/>
              </a:rPr>
              <a:t>periodontitis</a:t>
            </a:r>
            <a:r>
              <a:rPr lang="en-US" sz="2000" dirty="0" smtClean="0">
                <a:latin typeface="Bookman Old Style" pitchFamily="18" charset="0"/>
              </a:rPr>
              <a:t>, as they excluded a chromosome 4 major gene locus for aggressive </a:t>
            </a:r>
            <a:r>
              <a:rPr lang="en-US" sz="2000" dirty="0" err="1" smtClean="0">
                <a:latin typeface="Bookman Old Style" pitchFamily="18" charset="0"/>
              </a:rPr>
              <a:t>periodontitis</a:t>
            </a:r>
            <a:r>
              <a:rPr lang="en-US" sz="2000" dirty="0" smtClean="0">
                <a:latin typeface="Bookman Old Style" pitchFamily="18" charset="0"/>
              </a:rPr>
              <a:t> in the families they studied.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Thus, this Brandywine population appears to have a different form of periodontal disease with a different gene being responsible compared with the African-American and Caucasian families studied by Hart and coworkers. </a:t>
            </a:r>
          </a:p>
          <a:p>
            <a:pPr algn="just">
              <a:lnSpc>
                <a:spcPct val="150000"/>
              </a:lnSpc>
            </a:pPr>
            <a:r>
              <a:rPr lang="en-US" sz="2000" dirty="0" smtClean="0">
                <a:latin typeface="Bookman Old Style" pitchFamily="18" charset="0"/>
              </a:rPr>
              <a:t>These findings support genetic heterogeneity, with at least one gene locus responsible for aggressive </a:t>
            </a:r>
            <a:r>
              <a:rPr lang="en-US" sz="2000" dirty="0" err="1" smtClean="0">
                <a:latin typeface="Bookman Old Style" pitchFamily="18" charset="0"/>
              </a:rPr>
              <a:t>periodontitis</a:t>
            </a:r>
            <a:r>
              <a:rPr lang="en-US" sz="2000" dirty="0" smtClean="0">
                <a:latin typeface="Bookman Old Style" pitchFamily="18" charset="0"/>
              </a:rPr>
              <a:t> located on chromosome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Genetic variation most often affects the regulatory regions of the genes, which lead to susceptible changes in their expression in the quantity of the transcribed gene products, but also the tissue &amp; development specific gene expression.</a:t>
            </a:r>
          </a:p>
          <a:p>
            <a:pPr algn="just">
              <a:lnSpc>
                <a:spcPct val="150000"/>
              </a:lnSpc>
            </a:pPr>
            <a:r>
              <a:rPr lang="en-IN" sz="2000" dirty="0" smtClean="0">
                <a:latin typeface="Bookman Old Style" pitchFamily="18" charset="0"/>
              </a:rPr>
              <a:t>The genetic basis of </a:t>
            </a:r>
            <a:r>
              <a:rPr lang="en-IN" sz="2000" dirty="0" err="1" smtClean="0">
                <a:latin typeface="Bookman Old Style" pitchFamily="18" charset="0"/>
              </a:rPr>
              <a:t>periodontitis</a:t>
            </a:r>
            <a:r>
              <a:rPr lang="en-IN" sz="2000" dirty="0" smtClean="0">
                <a:latin typeface="Bookman Old Style" pitchFamily="18" charset="0"/>
              </a:rPr>
              <a:t> was demonstrated by formal genetic studies &amp; many genetic variants were analysed for their involvement in the disease physiology. </a:t>
            </a:r>
            <a:endParaRPr lang="en-US" sz="2000" dirty="0">
              <a:latin typeface="Bookman Old Style"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Li and coworkers reported evidence of a gene responsible for localized aggressive </a:t>
            </a:r>
            <a:r>
              <a:rPr lang="en-US" sz="2000" dirty="0" err="1" smtClean="0">
                <a:latin typeface="Bookman Old Style" pitchFamily="18" charset="0"/>
              </a:rPr>
              <a:t>periodontitis</a:t>
            </a:r>
            <a:r>
              <a:rPr lang="en-US" sz="2000" dirty="0" smtClean="0">
                <a:latin typeface="Bookman Old Style" pitchFamily="18" charset="0"/>
              </a:rPr>
              <a:t> located on chromosome 1q25. </a:t>
            </a:r>
          </a:p>
          <a:p>
            <a:pPr algn="just">
              <a:lnSpc>
                <a:spcPct val="150000"/>
              </a:lnSpc>
            </a:pPr>
            <a:r>
              <a:rPr lang="en-US" sz="2000" dirty="0" smtClean="0">
                <a:latin typeface="Bookman Old Style" pitchFamily="18" charset="0"/>
              </a:rPr>
              <a:t>A gene of major effect for aggressive </a:t>
            </a:r>
            <a:r>
              <a:rPr lang="en-US" sz="2000" dirty="0" err="1" smtClean="0">
                <a:latin typeface="Bookman Old Style" pitchFamily="18" charset="0"/>
              </a:rPr>
              <a:t>periodontitis</a:t>
            </a:r>
            <a:r>
              <a:rPr lang="en-US" sz="2000" dirty="0" smtClean="0">
                <a:latin typeface="Bookman Old Style" pitchFamily="18" charset="0"/>
              </a:rPr>
              <a:t> has not been identified. </a:t>
            </a:r>
            <a:endParaRPr lang="en-US" sz="2000" dirty="0">
              <a:latin typeface="Bookman Old Style"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Genome Wide Association Study</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mj-lt"/>
              </a:rPr>
              <a:t>GWAS approach is that because the entire human genome is searched, we no longer have to depend on prior hypotheses about the disease's molecular pathology. </a:t>
            </a:r>
          </a:p>
          <a:p>
            <a:pPr algn="just">
              <a:lnSpc>
                <a:spcPct val="150000"/>
              </a:lnSpc>
            </a:pPr>
            <a:r>
              <a:rPr lang="en-US" sz="2000" dirty="0" smtClean="0">
                <a:latin typeface="+mj-lt"/>
              </a:rPr>
              <a:t>In most GWAS studies, about half of the statistically definitive findings point to genes that experts in the field had no suspicion whatsoever were involved in the disease's etiology. </a:t>
            </a:r>
          </a:p>
          <a:p>
            <a:pPr algn="just">
              <a:lnSpc>
                <a:spcPct val="150000"/>
              </a:lnSpc>
            </a:pPr>
            <a:r>
              <a:rPr lang="en-US" sz="2000" dirty="0" smtClean="0">
                <a:latin typeface="+mj-lt"/>
              </a:rPr>
              <a:t>This allows researchers to open up entirely new pathways for investigation that may lead to insights about the disease's biologic mechanism and suggest novel molecular strategies for pharmaceutical or other therapeutic interventions.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mj-lt"/>
              </a:rPr>
              <a:t>In more than a few cases, robust GWAS findings implicate regions of the human genome in which no genes appear to be present, thereby highlighting the limitations of our current knowledge of basic genome functions. </a:t>
            </a:r>
          </a:p>
          <a:p>
            <a:pPr algn="just">
              <a:lnSpc>
                <a:spcPct val="150000"/>
              </a:lnSpc>
            </a:pPr>
            <a:r>
              <a:rPr lang="en-US" sz="2000" dirty="0" smtClean="0">
                <a:latin typeface="+mj-lt"/>
              </a:rPr>
              <a:t>Although great progress has been made toward understanding the etiology of many complex human diseases by using GWAS methods, the approach has nevertheless usually failed to account for most of the heritability known to exist for these conditions. </a:t>
            </a:r>
          </a:p>
          <a:p>
            <a:pPr algn="just">
              <a:lnSpc>
                <a:spcPct val="150000"/>
              </a:lnSpc>
            </a:pPr>
            <a:endParaRPr lang="en-US" sz="2000" dirty="0">
              <a:latin typeface="+mj-l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Syndromic</a:t>
            </a:r>
            <a:r>
              <a:rPr lang="en-US" dirty="0" smtClean="0"/>
              <a:t> forms of </a:t>
            </a:r>
            <a:r>
              <a:rPr lang="en-US" dirty="0" err="1" smtClean="0"/>
              <a:t>periodontitis</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Bookman Old Style" pitchFamily="18" charset="0"/>
              </a:rPr>
              <a:t>Severe </a:t>
            </a:r>
            <a:r>
              <a:rPr lang="en-IN" sz="2000" dirty="0" err="1" smtClean="0">
                <a:latin typeface="Bookman Old Style" pitchFamily="18" charset="0"/>
              </a:rPr>
              <a:t>periodontitis</a:t>
            </a:r>
            <a:r>
              <a:rPr lang="en-IN" sz="2000" dirty="0" smtClean="0">
                <a:latin typeface="Bookman Old Style" pitchFamily="18" charset="0"/>
              </a:rPr>
              <a:t> presents as a part of the clinical monogenetic syndromes as well as gene mutation &amp; biochemical defect is known for many of these conditions.</a:t>
            </a:r>
          </a:p>
          <a:p>
            <a:pPr algn="just">
              <a:lnSpc>
                <a:spcPct val="150000"/>
              </a:lnSpc>
            </a:pPr>
            <a:r>
              <a:rPr lang="en-US" sz="2000" dirty="0" smtClean="0">
                <a:latin typeface="Bookman Old Style" pitchFamily="18" charset="0"/>
              </a:rPr>
              <a:t>A commonality of these conditions is that they are inherited as simple </a:t>
            </a:r>
            <a:r>
              <a:rPr lang="en-US" sz="2000" dirty="0" err="1" smtClean="0">
                <a:latin typeface="Bookman Old Style" pitchFamily="18" charset="0"/>
              </a:rPr>
              <a:t>Mendelian</a:t>
            </a:r>
            <a:r>
              <a:rPr lang="en-US" sz="2000" dirty="0" smtClean="0">
                <a:latin typeface="Bookman Old Style" pitchFamily="18" charset="0"/>
              </a:rPr>
              <a:t> traits due to genetic alterations of a single gene locus. </a:t>
            </a:r>
            <a:endParaRPr lang="en-US" sz="2000" dirty="0">
              <a:latin typeface="Bookman Old Style"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457200" y="609600"/>
            <a:ext cx="8382000" cy="59436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The significance of these conditions is that they clearly demonstrate that a genetic mutation at a single locus can impart susceptibility to </a:t>
            </a:r>
            <a:r>
              <a:rPr lang="en-US" sz="2000" dirty="0" err="1" smtClean="0">
                <a:latin typeface="Bookman Old Style" pitchFamily="18" charset="0"/>
              </a:rPr>
              <a:t>periodontitis</a:t>
            </a:r>
            <a:r>
              <a:rPr lang="en-US" sz="2000" dirty="0" smtClean="0">
                <a:latin typeface="Bookman Old Style" pitchFamily="18" charset="0"/>
              </a:rPr>
              <a:t>. </a:t>
            </a:r>
          </a:p>
          <a:p>
            <a:pPr algn="just">
              <a:lnSpc>
                <a:spcPct val="150000"/>
              </a:lnSpc>
            </a:pPr>
            <a:r>
              <a:rPr lang="en-US" sz="2000" dirty="0" smtClean="0">
                <a:latin typeface="Bookman Old Style" pitchFamily="18" charset="0"/>
              </a:rPr>
              <a:t>Additionally, these conditions illustrate that this genetic susceptibility may segregate by different transmission patterns. </a:t>
            </a:r>
            <a:endParaRPr lang="en-US" sz="2000" dirty="0">
              <a:latin typeface="Bookman Old Style"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Neutrophil</a:t>
            </a:r>
            <a:r>
              <a:rPr lang="en-IN" dirty="0" smtClean="0"/>
              <a:t> functional disorders.</a:t>
            </a:r>
            <a:endParaRPr lang="en-US" dirty="0"/>
          </a:p>
        </p:txBody>
      </p:sp>
      <p:sp>
        <p:nvSpPr>
          <p:cNvPr id="3" name="Content Placeholder 2"/>
          <p:cNvSpPr>
            <a:spLocks noGrp="1"/>
          </p:cNvSpPr>
          <p:nvPr>
            <p:ph sz="quarter" idx="1"/>
          </p:nvPr>
        </p:nvSpPr>
        <p:spPr/>
        <p:txBody>
          <a:bodyPr>
            <a:normAutofit/>
          </a:bodyPr>
          <a:lstStyle/>
          <a:p>
            <a:pPr algn="just">
              <a:lnSpc>
                <a:spcPct val="160000"/>
              </a:lnSpc>
            </a:pPr>
            <a:r>
              <a:rPr lang="en-IN" sz="2000" dirty="0" smtClean="0">
                <a:latin typeface="Bookman Old Style" pitchFamily="18" charset="0"/>
              </a:rPr>
              <a:t>The defect in the number of these receptors may lead to increased susceptibility to infectious disease.</a:t>
            </a:r>
          </a:p>
          <a:p>
            <a:pPr algn="just">
              <a:lnSpc>
                <a:spcPct val="160000"/>
              </a:lnSpc>
            </a:pPr>
            <a:r>
              <a:rPr lang="en-US" sz="2000" dirty="0" smtClean="0">
                <a:latin typeface="Bookman Old Style" pitchFamily="18" charset="0"/>
              </a:rPr>
              <a:t>Page et al. proposed that the generalized form of </a:t>
            </a:r>
            <a:r>
              <a:rPr lang="en-US" sz="2000" dirty="0" err="1" smtClean="0">
                <a:latin typeface="Bookman Old Style" pitchFamily="18" charset="0"/>
              </a:rPr>
              <a:t>prepubertal</a:t>
            </a:r>
            <a:r>
              <a:rPr lang="en-US" sz="2000" dirty="0" smtClean="0">
                <a:latin typeface="Bookman Old Style" pitchFamily="18" charset="0"/>
              </a:rPr>
              <a:t> </a:t>
            </a:r>
            <a:r>
              <a:rPr lang="en-US" sz="2000" dirty="0" err="1" smtClean="0">
                <a:latin typeface="Bookman Old Style" pitchFamily="18" charset="0"/>
              </a:rPr>
              <a:t>periodontitis</a:t>
            </a:r>
            <a:r>
              <a:rPr lang="en-US" sz="2000" dirty="0" smtClean="0">
                <a:latin typeface="Bookman Old Style" pitchFamily="18" charset="0"/>
              </a:rPr>
              <a:t> is a localized oral manifestation of the leukocyte adhesion deficiency syndromes. </a:t>
            </a:r>
          </a:p>
          <a:p>
            <a:pPr algn="just">
              <a:lnSpc>
                <a:spcPct val="160000"/>
              </a:lnSpc>
            </a:pPr>
            <a:r>
              <a:rPr lang="en-US" sz="2000" dirty="0" smtClean="0">
                <a:latin typeface="Bookman Old Style" pitchFamily="18" charset="0"/>
              </a:rPr>
              <a:t>Leukocyte adhesion deficiency occurs in two forms, leukocyte adhesion deficiency syndrome type 1 and type2, both of which are </a:t>
            </a:r>
            <a:r>
              <a:rPr lang="en-US" sz="2000" dirty="0" err="1" smtClean="0">
                <a:latin typeface="Bookman Old Style" pitchFamily="18" charset="0"/>
              </a:rPr>
              <a:t>autosomal</a:t>
            </a:r>
            <a:r>
              <a:rPr lang="en-US" sz="2000" dirty="0" smtClean="0">
                <a:latin typeface="Bookman Old Style" pitchFamily="18" charset="0"/>
              </a:rPr>
              <a:t> recessive traits.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Circulating leukocytes have reduced or defective surface receptors and do not adhere to vascular endothelial cells; thus they do not accumulate in sites of inflammation where they are needed.</a:t>
            </a:r>
          </a:p>
          <a:p>
            <a:pPr algn="just">
              <a:lnSpc>
                <a:spcPct val="150000"/>
              </a:lnSpc>
            </a:pPr>
            <a:r>
              <a:rPr lang="en-US" sz="2000" dirty="0" smtClean="0">
                <a:latin typeface="Bookman Old Style" pitchFamily="18" charset="0"/>
              </a:rPr>
              <a:t>Other disorders of </a:t>
            </a:r>
            <a:r>
              <a:rPr lang="en-US" sz="2000" dirty="0" err="1" smtClean="0">
                <a:latin typeface="Bookman Old Style" pitchFamily="18" charset="0"/>
              </a:rPr>
              <a:t>neutrophil</a:t>
            </a:r>
            <a:r>
              <a:rPr lang="en-US" sz="2000" dirty="0" smtClean="0">
                <a:latin typeface="Bookman Old Style" pitchFamily="18" charset="0"/>
              </a:rPr>
              <a:t> function are associated with severe forms of periodontal destruction. </a:t>
            </a:r>
          </a:p>
          <a:p>
            <a:pPr algn="just">
              <a:lnSpc>
                <a:spcPct val="150000"/>
              </a:lnSpc>
            </a:pPr>
            <a:r>
              <a:rPr lang="en-US" sz="2000" dirty="0" smtClean="0">
                <a:latin typeface="Bookman Old Style" pitchFamily="18" charset="0"/>
              </a:rPr>
              <a:t>The </a:t>
            </a:r>
            <a:r>
              <a:rPr lang="en-US" sz="2000" dirty="0" err="1" smtClean="0">
                <a:latin typeface="Bookman Old Style" pitchFamily="18" charset="0"/>
              </a:rPr>
              <a:t>Chediak</a:t>
            </a:r>
            <a:r>
              <a:rPr lang="en-US" sz="2000" dirty="0" smtClean="0">
                <a:latin typeface="Bookman Old Style" pitchFamily="18" charset="0"/>
              </a:rPr>
              <a:t>–Higashi Syndrome is a rare disease transmitted as an </a:t>
            </a:r>
            <a:r>
              <a:rPr lang="en-US" sz="2000" dirty="0" err="1" smtClean="0">
                <a:latin typeface="Bookman Old Style" pitchFamily="18" charset="0"/>
              </a:rPr>
              <a:t>autosomal</a:t>
            </a:r>
            <a:r>
              <a:rPr lang="en-US" sz="2000" dirty="0" smtClean="0">
                <a:latin typeface="Bookman Old Style" pitchFamily="18" charset="0"/>
              </a:rPr>
              <a:t> recessive trait.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Those affected are very susceptible to bacterial infections due to alterations in the functional capacity of the </a:t>
            </a:r>
            <a:r>
              <a:rPr lang="en-US" sz="2000" dirty="0" err="1" smtClean="0">
                <a:latin typeface="Bookman Old Style" pitchFamily="18" charset="0"/>
              </a:rPr>
              <a:t>polymorphonuclear</a:t>
            </a:r>
            <a:r>
              <a:rPr lang="en-US" sz="2000" dirty="0" smtClean="0">
                <a:latin typeface="Bookman Old Style" pitchFamily="18" charset="0"/>
              </a:rPr>
              <a:t> leukocyte. </a:t>
            </a:r>
          </a:p>
          <a:p>
            <a:pPr algn="just">
              <a:lnSpc>
                <a:spcPct val="150000"/>
              </a:lnSpc>
            </a:pPr>
            <a:r>
              <a:rPr lang="en-US" sz="2000" dirty="0" smtClean="0">
                <a:latin typeface="Bookman Old Style" pitchFamily="18" charset="0"/>
              </a:rPr>
              <a:t>Humans and other animals with </a:t>
            </a:r>
            <a:r>
              <a:rPr lang="en-US" sz="2000" dirty="0" err="1" smtClean="0">
                <a:latin typeface="Bookman Old Style" pitchFamily="18" charset="0"/>
              </a:rPr>
              <a:t>Chediak</a:t>
            </a:r>
            <a:r>
              <a:rPr lang="en-US" sz="2000" dirty="0" smtClean="0">
                <a:latin typeface="Bookman Old Style" pitchFamily="18" charset="0"/>
              </a:rPr>
              <a:t>–Higashi syndrome exhibit generalized, severe gingivitis and extensive loss of alveolar bone and premature loss of teeth. </a:t>
            </a:r>
          </a:p>
          <a:p>
            <a:pPr algn="just">
              <a:lnSpc>
                <a:spcPct val="150000"/>
              </a:lnSpc>
            </a:pPr>
            <a:r>
              <a:rPr lang="en-US" sz="2000" dirty="0" smtClean="0">
                <a:latin typeface="Bookman Old Style" pitchFamily="18" charset="0"/>
              </a:rPr>
              <a:t>The </a:t>
            </a:r>
            <a:r>
              <a:rPr lang="en-US" sz="2000" dirty="0" err="1" smtClean="0">
                <a:latin typeface="Bookman Old Style" pitchFamily="18" charset="0"/>
              </a:rPr>
              <a:t>polymorphonuclear</a:t>
            </a:r>
            <a:r>
              <a:rPr lang="en-US" sz="2000" dirty="0" smtClean="0">
                <a:latin typeface="Bookman Old Style" pitchFamily="18" charset="0"/>
              </a:rPr>
              <a:t> leukocyte </a:t>
            </a:r>
            <a:r>
              <a:rPr lang="en-US" sz="2000" dirty="0" err="1" smtClean="0">
                <a:latin typeface="Bookman Old Style" pitchFamily="18" charset="0"/>
              </a:rPr>
              <a:t>chemotactic</a:t>
            </a:r>
            <a:r>
              <a:rPr lang="en-US" sz="2000" dirty="0" smtClean="0">
                <a:latin typeface="Bookman Old Style" pitchFamily="18" charset="0"/>
              </a:rPr>
              <a:t> and bactericidal functions are thought to be abnormal in these patients. </a:t>
            </a:r>
          </a:p>
          <a:p>
            <a:pPr algn="just">
              <a:lnSpc>
                <a:spcPct val="150000"/>
              </a:lnSpc>
            </a:pPr>
            <a:endParaRPr lang="en-US" sz="2000" dirty="0">
              <a:latin typeface="Bookman Old Style"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Deficiency in </a:t>
            </a:r>
            <a:r>
              <a:rPr lang="en-US" dirty="0" err="1" smtClean="0"/>
              <a:t>neutrophil</a:t>
            </a:r>
            <a:r>
              <a:rPr lang="en-US" dirty="0" smtClean="0"/>
              <a:t> numbers (</a:t>
            </a:r>
            <a:r>
              <a:rPr lang="en-US" dirty="0" err="1" smtClean="0"/>
              <a:t>neutropenias</a:t>
            </a:r>
            <a:r>
              <a:rPr lang="en-US" dirty="0" smtClean="0"/>
              <a:t>)</a:t>
            </a:r>
            <a:endParaRPr lang="en-US" dirty="0"/>
          </a:p>
        </p:txBody>
      </p:sp>
      <p:sp>
        <p:nvSpPr>
          <p:cNvPr id="3" name="Content Placeholder 2"/>
          <p:cNvSpPr>
            <a:spLocks noGrp="1"/>
          </p:cNvSpPr>
          <p:nvPr>
            <p:ph sz="quarter" idx="1"/>
          </p:nvPr>
        </p:nvSpPr>
        <p:spPr/>
        <p:txBody>
          <a:bodyPr>
            <a:normAutofit fontScale="77500" lnSpcReduction="20000"/>
          </a:bodyPr>
          <a:lstStyle/>
          <a:p>
            <a:pPr algn="just">
              <a:lnSpc>
                <a:spcPct val="160000"/>
              </a:lnSpc>
            </a:pPr>
            <a:r>
              <a:rPr lang="en-US" dirty="0" err="1" smtClean="0">
                <a:latin typeface="Bookman Old Style" pitchFamily="18" charset="0"/>
              </a:rPr>
              <a:t>Neutrophil</a:t>
            </a:r>
            <a:r>
              <a:rPr lang="en-US" dirty="0" smtClean="0">
                <a:latin typeface="Bookman Old Style" pitchFamily="18" charset="0"/>
              </a:rPr>
              <a:t> deficiency is found in infantile genetic </a:t>
            </a:r>
            <a:r>
              <a:rPr lang="en-US" dirty="0" err="1" smtClean="0">
                <a:latin typeface="Bookman Old Style" pitchFamily="18" charset="0"/>
              </a:rPr>
              <a:t>agranulocytosis</a:t>
            </a:r>
            <a:r>
              <a:rPr lang="en-US" dirty="0" smtClean="0">
                <a:latin typeface="Bookman Old Style" pitchFamily="18" charset="0"/>
              </a:rPr>
              <a:t>, a rare </a:t>
            </a:r>
            <a:r>
              <a:rPr lang="en-US" dirty="0" err="1" smtClean="0">
                <a:latin typeface="Bookman Old Style" pitchFamily="18" charset="0"/>
              </a:rPr>
              <a:t>autosomal</a:t>
            </a:r>
            <a:r>
              <a:rPr lang="en-US" dirty="0" smtClean="0">
                <a:latin typeface="Bookman Old Style" pitchFamily="18" charset="0"/>
              </a:rPr>
              <a:t> recessive disease where </a:t>
            </a:r>
            <a:r>
              <a:rPr lang="en-US" dirty="0" err="1" smtClean="0">
                <a:latin typeface="Bookman Old Style" pitchFamily="18" charset="0"/>
              </a:rPr>
              <a:t>polymorphonuclear</a:t>
            </a:r>
            <a:r>
              <a:rPr lang="en-US" dirty="0" smtClean="0">
                <a:latin typeface="Bookman Old Style" pitchFamily="18" charset="0"/>
              </a:rPr>
              <a:t> leukocyte numbers are very low and which has been associated with aggressive </a:t>
            </a:r>
            <a:r>
              <a:rPr lang="en-US" dirty="0" err="1" smtClean="0">
                <a:latin typeface="Bookman Old Style" pitchFamily="18" charset="0"/>
              </a:rPr>
              <a:t>periodontitis</a:t>
            </a:r>
            <a:r>
              <a:rPr lang="en-US" dirty="0" smtClean="0">
                <a:latin typeface="Bookman Old Style" pitchFamily="18" charset="0"/>
              </a:rPr>
              <a:t>.</a:t>
            </a:r>
          </a:p>
          <a:p>
            <a:pPr algn="just">
              <a:lnSpc>
                <a:spcPct val="160000"/>
              </a:lnSpc>
            </a:pPr>
            <a:r>
              <a:rPr lang="en-US" dirty="0" smtClean="0">
                <a:latin typeface="Bookman Old Style" pitchFamily="18" charset="0"/>
              </a:rPr>
              <a:t>Cohen’s syndrome is another </a:t>
            </a:r>
            <a:r>
              <a:rPr lang="en-US" dirty="0" err="1" smtClean="0">
                <a:latin typeface="Bookman Old Style" pitchFamily="18" charset="0"/>
              </a:rPr>
              <a:t>autosomal</a:t>
            </a:r>
            <a:r>
              <a:rPr lang="en-US" dirty="0" smtClean="0">
                <a:latin typeface="Bookman Old Style" pitchFamily="18" charset="0"/>
              </a:rPr>
              <a:t> recessive syndrome and is characterized by mental retardation, obesity, </a:t>
            </a:r>
            <a:r>
              <a:rPr lang="en-US" dirty="0" err="1" smtClean="0">
                <a:latin typeface="Bookman Old Style" pitchFamily="18" charset="0"/>
              </a:rPr>
              <a:t>dysmorphia</a:t>
            </a:r>
            <a:r>
              <a:rPr lang="en-US" dirty="0" smtClean="0">
                <a:latin typeface="Bookman Old Style" pitchFamily="18" charset="0"/>
              </a:rPr>
              <a:t>, and </a:t>
            </a:r>
            <a:r>
              <a:rPr lang="en-US" dirty="0" err="1" smtClean="0">
                <a:latin typeface="Bookman Old Style" pitchFamily="18" charset="0"/>
              </a:rPr>
              <a:t>neutropenia</a:t>
            </a:r>
            <a:r>
              <a:rPr lang="en-US" dirty="0" smtClean="0">
                <a:latin typeface="Bookman Old Style" pitchFamily="18" charset="0"/>
              </a:rPr>
              <a:t>. </a:t>
            </a:r>
          </a:p>
          <a:p>
            <a:pPr algn="just">
              <a:lnSpc>
                <a:spcPct val="160000"/>
              </a:lnSpc>
            </a:pPr>
            <a:r>
              <a:rPr lang="en-US" dirty="0" smtClean="0">
                <a:latin typeface="Bookman Old Style" pitchFamily="18" charset="0"/>
              </a:rPr>
              <a:t>Individuals with Cohen’s syndrome show more frequent and extensive alveolar bone loss than do age-, sex-, and mental ability-matched controls.</a:t>
            </a:r>
            <a:endParaRPr lang="en-US" dirty="0">
              <a:latin typeface="Bookman Old Style"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TERMINOLOGIES</a:t>
            </a:r>
            <a:endParaRPr lang="en-US" dirty="0"/>
          </a:p>
        </p:txBody>
      </p:sp>
      <p:sp>
        <p:nvSpPr>
          <p:cNvPr id="3" name="Content Placeholder 2"/>
          <p:cNvSpPr>
            <a:spLocks noGrp="1"/>
          </p:cNvSpPr>
          <p:nvPr>
            <p:ph sz="quarter" idx="1"/>
          </p:nvPr>
        </p:nvSpPr>
        <p:spPr/>
        <p:txBody>
          <a:bodyPr>
            <a:noAutofit/>
          </a:bodyPr>
          <a:lstStyle/>
          <a:p>
            <a:pPr algn="just">
              <a:lnSpc>
                <a:spcPct val="150000"/>
              </a:lnSpc>
            </a:pPr>
            <a:r>
              <a:rPr lang="en-IN" sz="2000" dirty="0" smtClean="0">
                <a:solidFill>
                  <a:schemeClr val="accent5">
                    <a:lumMod val="75000"/>
                  </a:schemeClr>
                </a:solidFill>
                <a:latin typeface="Bookman Old Style" pitchFamily="18" charset="0"/>
              </a:rPr>
              <a:t>GENOME:</a:t>
            </a:r>
            <a:r>
              <a:rPr lang="en-IN" sz="2000" dirty="0" smtClean="0">
                <a:latin typeface="Bookman Old Style" pitchFamily="18" charset="0"/>
              </a:rPr>
              <a:t> </a:t>
            </a:r>
            <a:r>
              <a:rPr lang="en-US" sz="2000" dirty="0" smtClean="0">
                <a:latin typeface="Bookman Old Style" pitchFamily="18" charset="0"/>
              </a:rPr>
              <a:t>The entire hereditary information of an organism. This term refers to all of the genes and other non-gene portions of DNA carried by an individual cell.</a:t>
            </a:r>
            <a:endParaRPr lang="en-IN" sz="2000" dirty="0" smtClean="0">
              <a:latin typeface="Bookman Old Style" pitchFamily="18" charset="0"/>
            </a:endParaRPr>
          </a:p>
          <a:p>
            <a:pPr algn="just">
              <a:lnSpc>
                <a:spcPct val="150000"/>
              </a:lnSpc>
            </a:pPr>
            <a:r>
              <a:rPr lang="en-IN" sz="2000" dirty="0" smtClean="0">
                <a:solidFill>
                  <a:schemeClr val="accent5">
                    <a:lumMod val="75000"/>
                  </a:schemeClr>
                </a:solidFill>
                <a:latin typeface="Bookman Old Style" pitchFamily="18" charset="0"/>
              </a:rPr>
              <a:t>GENE:</a:t>
            </a:r>
            <a:r>
              <a:rPr lang="en-IN" sz="2000" dirty="0" smtClean="0">
                <a:latin typeface="Bookman Old Style" pitchFamily="18" charset="0"/>
              </a:rPr>
              <a:t>  The segment of the genome that carries the instructions for a specific protein synthesis.</a:t>
            </a:r>
          </a:p>
          <a:p>
            <a:pPr algn="just">
              <a:lnSpc>
                <a:spcPct val="150000"/>
              </a:lnSpc>
            </a:pPr>
            <a:r>
              <a:rPr lang="en-IN" sz="2000" dirty="0" smtClean="0">
                <a:solidFill>
                  <a:schemeClr val="accent5">
                    <a:lumMod val="75000"/>
                  </a:schemeClr>
                </a:solidFill>
                <a:latin typeface="Bookman Old Style" pitchFamily="18" charset="0"/>
              </a:rPr>
              <a:t>GENOTYPE:</a:t>
            </a:r>
            <a:r>
              <a:rPr lang="en-IN" sz="2000" dirty="0" smtClean="0">
                <a:latin typeface="Bookman Old Style" pitchFamily="18" charset="0"/>
              </a:rPr>
              <a:t> The genetic makeup of an organism or cell.</a:t>
            </a:r>
          </a:p>
          <a:p>
            <a:pPr algn="just">
              <a:lnSpc>
                <a:spcPct val="150000"/>
              </a:lnSpc>
            </a:pPr>
            <a:r>
              <a:rPr lang="en-IN" sz="2000" dirty="0" smtClean="0">
                <a:solidFill>
                  <a:schemeClr val="accent5">
                    <a:lumMod val="75000"/>
                  </a:schemeClr>
                </a:solidFill>
                <a:latin typeface="Bookman Old Style" pitchFamily="18" charset="0"/>
              </a:rPr>
              <a:t>ALLELE:</a:t>
            </a:r>
            <a:r>
              <a:rPr lang="en-IN" sz="2000" dirty="0" smtClean="0">
                <a:latin typeface="Bookman Old Style" pitchFamily="18" charset="0"/>
              </a:rPr>
              <a:t> Alternative forms of a gene differing in DNA sequence.</a:t>
            </a:r>
          </a:p>
          <a:p>
            <a:pPr algn="just">
              <a:lnSpc>
                <a:spcPct val="150000"/>
              </a:lnSpc>
            </a:pPr>
            <a:r>
              <a:rPr lang="en-IN" sz="2000" dirty="0" smtClean="0">
                <a:solidFill>
                  <a:schemeClr val="accent5">
                    <a:lumMod val="75000"/>
                  </a:schemeClr>
                </a:solidFill>
                <a:latin typeface="Bookman Old Style" pitchFamily="18" charset="0"/>
              </a:rPr>
              <a:t>LOCUS:</a:t>
            </a:r>
            <a:r>
              <a:rPr lang="en-IN" sz="2000" dirty="0" smtClean="0">
                <a:latin typeface="Bookman Old Style" pitchFamily="18" charset="0"/>
              </a:rPr>
              <a:t> The physical location of a gene occupying within a chromosome or portion of genomic DNA.</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Not all </a:t>
            </a:r>
            <a:r>
              <a:rPr lang="en-US" sz="2000" dirty="0" err="1" smtClean="0">
                <a:latin typeface="Bookman Old Style" pitchFamily="18" charset="0"/>
              </a:rPr>
              <a:t>neutropenias</a:t>
            </a:r>
            <a:r>
              <a:rPr lang="en-US" sz="2000" dirty="0" smtClean="0">
                <a:latin typeface="Bookman Old Style" pitchFamily="18" charset="0"/>
              </a:rPr>
              <a:t> result in periodontal disease. Familial benign chronic </a:t>
            </a:r>
            <a:r>
              <a:rPr lang="en-US" sz="2000" dirty="0" err="1" smtClean="0">
                <a:latin typeface="Bookman Old Style" pitchFamily="18" charset="0"/>
              </a:rPr>
              <a:t>neutropenia</a:t>
            </a:r>
            <a:r>
              <a:rPr lang="en-US" sz="2000" dirty="0" smtClean="0">
                <a:latin typeface="Bookman Old Style" pitchFamily="18" charset="0"/>
              </a:rPr>
              <a:t> has variable expressivity and although several individuals within a family may be </a:t>
            </a:r>
            <a:r>
              <a:rPr lang="en-US" sz="2000" dirty="0" err="1" smtClean="0">
                <a:latin typeface="Bookman Old Style" pitchFamily="18" charset="0"/>
              </a:rPr>
              <a:t>neutropenic</a:t>
            </a:r>
            <a:r>
              <a:rPr lang="en-US" sz="2000" dirty="0" smtClean="0">
                <a:latin typeface="Bookman Old Style" pitchFamily="18" charset="0"/>
              </a:rPr>
              <a:t>, not all are affected by recurrent infections or periodontal disease.</a:t>
            </a:r>
          </a:p>
          <a:p>
            <a:pPr algn="just">
              <a:lnSpc>
                <a:spcPct val="150000"/>
              </a:lnSpc>
            </a:pPr>
            <a:r>
              <a:rPr lang="en-US" sz="2000" dirty="0" smtClean="0">
                <a:latin typeface="Bookman Old Style" pitchFamily="18" charset="0"/>
              </a:rPr>
              <a:t>These findings might be explained by the variable genetic expression of the disorder or by the variable effects of the environment (such as plaque or smoking) on these patients.</a:t>
            </a:r>
            <a:endParaRPr lang="en-US" sz="2000" dirty="0">
              <a:latin typeface="Bookman Old Style"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Genetic defects of structural components</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err="1" smtClean="0">
                <a:latin typeface="Bookman Old Style" pitchFamily="18" charset="0"/>
              </a:rPr>
              <a:t>Papillon–Lefe`vre</a:t>
            </a:r>
            <a:r>
              <a:rPr lang="en-US" sz="2000" dirty="0" smtClean="0">
                <a:latin typeface="Bookman Old Style" pitchFamily="18" charset="0"/>
              </a:rPr>
              <a:t> Syndrome is a condition in which the cardinal clinical features are severe </a:t>
            </a:r>
            <a:r>
              <a:rPr lang="en-US" sz="2000" dirty="0" err="1" smtClean="0">
                <a:latin typeface="Bookman Old Style" pitchFamily="18" charset="0"/>
              </a:rPr>
              <a:t>periodontitis</a:t>
            </a:r>
            <a:r>
              <a:rPr lang="en-US" sz="2000" dirty="0" smtClean="0">
                <a:latin typeface="Bookman Old Style" pitchFamily="18" charset="0"/>
              </a:rPr>
              <a:t> and great variation in the severity and extent of </a:t>
            </a:r>
            <a:r>
              <a:rPr lang="en-US" sz="2000" dirty="0" err="1" smtClean="0">
                <a:latin typeface="Bookman Old Style" pitchFamily="18" charset="0"/>
              </a:rPr>
              <a:t>palmar</a:t>
            </a:r>
            <a:r>
              <a:rPr lang="en-US" sz="2000" dirty="0" smtClean="0">
                <a:latin typeface="Bookman Old Style" pitchFamily="18" charset="0"/>
              </a:rPr>
              <a:t> plantar hyperkeratosis. </a:t>
            </a:r>
          </a:p>
          <a:p>
            <a:pPr algn="just">
              <a:lnSpc>
                <a:spcPct val="150000"/>
              </a:lnSpc>
            </a:pPr>
            <a:r>
              <a:rPr lang="en-US" sz="2000" dirty="0" smtClean="0">
                <a:latin typeface="Bookman Old Style" pitchFamily="18" charset="0"/>
              </a:rPr>
              <a:t>Genetic linkage studies narrowed the </a:t>
            </a:r>
            <a:r>
              <a:rPr lang="en-US" sz="2000" dirty="0" err="1" smtClean="0">
                <a:latin typeface="Bookman Old Style" pitchFamily="18" charset="0"/>
              </a:rPr>
              <a:t>Papillon–Lefe`vre</a:t>
            </a:r>
            <a:r>
              <a:rPr lang="en-US" sz="2000" dirty="0" smtClean="0">
                <a:latin typeface="Bookman Old Style" pitchFamily="18" charset="0"/>
              </a:rPr>
              <a:t> gene locus to chromosome 11 and subsequent mutational analyses permitted identification of mutations in the </a:t>
            </a:r>
            <a:r>
              <a:rPr lang="en-US" sz="2000" dirty="0" err="1" smtClean="0">
                <a:latin typeface="Bookman Old Style" pitchFamily="18" charset="0"/>
              </a:rPr>
              <a:t>cathepsin</a:t>
            </a:r>
            <a:r>
              <a:rPr lang="en-US" sz="2000" dirty="0" smtClean="0">
                <a:latin typeface="Bookman Old Style" pitchFamily="18" charset="0"/>
              </a:rPr>
              <a:t> C gene in patients with </a:t>
            </a:r>
            <a:r>
              <a:rPr lang="en-US" sz="2000" dirty="0" err="1" smtClean="0">
                <a:latin typeface="Bookman Old Style" pitchFamily="18" charset="0"/>
              </a:rPr>
              <a:t>Papillon–Lefe`vre</a:t>
            </a:r>
            <a:r>
              <a:rPr lang="en-US" sz="2000" dirty="0" smtClean="0">
                <a:latin typeface="Bookman Old Style" pitchFamily="18" charset="0"/>
              </a:rPr>
              <a:t> syndrome.</a:t>
            </a:r>
            <a:endParaRPr lang="en-US" sz="2000" dirty="0">
              <a:latin typeface="Bookman Old Style"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Subsequent studies have identified more than 40 different </a:t>
            </a:r>
            <a:r>
              <a:rPr lang="en-US" sz="2000" dirty="0" err="1" smtClean="0">
                <a:latin typeface="Bookman Old Style" pitchFamily="18" charset="0"/>
              </a:rPr>
              <a:t>cathepsin</a:t>
            </a:r>
            <a:r>
              <a:rPr lang="en-US" sz="2000" dirty="0" smtClean="0">
                <a:latin typeface="Bookman Old Style" pitchFamily="18" charset="0"/>
              </a:rPr>
              <a:t> C mutations in individuals from many different ethnic groups.</a:t>
            </a:r>
          </a:p>
          <a:p>
            <a:pPr algn="just">
              <a:lnSpc>
                <a:spcPct val="150000"/>
              </a:lnSpc>
            </a:pPr>
            <a:r>
              <a:rPr lang="en-US" sz="2000" dirty="0" smtClean="0">
                <a:latin typeface="Bookman Old Style" pitchFamily="18" charset="0"/>
              </a:rPr>
              <a:t>This is an excellent example of the success of genetic studies in contributing to the identification of a gene defect of periodontal importance.</a:t>
            </a:r>
          </a:p>
          <a:p>
            <a:pPr algn="just">
              <a:lnSpc>
                <a:spcPct val="150000"/>
              </a:lnSpc>
            </a:pPr>
            <a:r>
              <a:rPr lang="en-US" sz="2000" dirty="0" smtClean="0">
                <a:latin typeface="Bookman Old Style" pitchFamily="18" charset="0"/>
              </a:rPr>
              <a:t>Genetic linkage studies permitted localization of the gene defect to a specific chromosome, permitting focused mutational analyses on genes within an area of the chromosome.</a:t>
            </a:r>
            <a:endParaRPr lang="en-US" sz="2000" dirty="0">
              <a:latin typeface="Bookman Old Style"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Mutations of this gene are associated with the loss of protease activity of the </a:t>
            </a:r>
            <a:r>
              <a:rPr lang="en-US" sz="2000" dirty="0" err="1" smtClean="0">
                <a:latin typeface="Bookman Old Style" pitchFamily="18" charset="0"/>
              </a:rPr>
              <a:t>cathepsin</a:t>
            </a:r>
            <a:r>
              <a:rPr lang="en-US" sz="2000" dirty="0" smtClean="0">
                <a:latin typeface="Bookman Old Style" pitchFamily="18" charset="0"/>
              </a:rPr>
              <a:t> C protein. </a:t>
            </a:r>
          </a:p>
          <a:p>
            <a:pPr algn="just">
              <a:lnSpc>
                <a:spcPct val="150000"/>
              </a:lnSpc>
            </a:pPr>
            <a:r>
              <a:rPr lang="en-US" sz="2000" dirty="0" smtClean="0">
                <a:latin typeface="Bookman Old Style" pitchFamily="18" charset="0"/>
              </a:rPr>
              <a:t>Additional work has demonstrated that </a:t>
            </a:r>
            <a:r>
              <a:rPr lang="en-US" sz="2000" dirty="0" err="1" smtClean="0">
                <a:latin typeface="Bookman Old Style" pitchFamily="18" charset="0"/>
              </a:rPr>
              <a:t>Papillon–Lefe`vre</a:t>
            </a:r>
            <a:r>
              <a:rPr lang="en-US" sz="2000" dirty="0" smtClean="0">
                <a:latin typeface="Bookman Old Style" pitchFamily="18" charset="0"/>
              </a:rPr>
              <a:t> syndrome and </a:t>
            </a:r>
            <a:r>
              <a:rPr lang="en-US" sz="2000" dirty="0" err="1" smtClean="0">
                <a:latin typeface="Bookman Old Style" pitchFamily="18" charset="0"/>
              </a:rPr>
              <a:t>Haim</a:t>
            </a:r>
            <a:r>
              <a:rPr lang="en-US" sz="2000" dirty="0" smtClean="0">
                <a:latin typeface="Bookman Old Style" pitchFamily="18" charset="0"/>
              </a:rPr>
              <a:t>– </a:t>
            </a:r>
            <a:r>
              <a:rPr lang="en-US" sz="2000" dirty="0" err="1" smtClean="0">
                <a:latin typeface="Bookman Old Style" pitchFamily="18" charset="0"/>
              </a:rPr>
              <a:t>Munk</a:t>
            </a:r>
            <a:r>
              <a:rPr lang="en-US" sz="2000" dirty="0" smtClean="0">
                <a:latin typeface="Bookman Old Style" pitchFamily="18" charset="0"/>
              </a:rPr>
              <a:t> syndrome (a slightly different clinical variant within the </a:t>
            </a:r>
            <a:r>
              <a:rPr lang="en-US" sz="2000" dirty="0" err="1" smtClean="0">
                <a:latin typeface="Bookman Old Style" pitchFamily="18" charset="0"/>
              </a:rPr>
              <a:t>Papillon–Lefe`vre</a:t>
            </a:r>
            <a:r>
              <a:rPr lang="en-US" sz="2000" dirty="0" smtClean="0">
                <a:latin typeface="Bookman Old Style" pitchFamily="18" charset="0"/>
              </a:rPr>
              <a:t> syndrome group of disorders) are allelic variants of </a:t>
            </a:r>
            <a:r>
              <a:rPr lang="en-US" sz="2000" dirty="0" err="1" smtClean="0">
                <a:latin typeface="Bookman Old Style" pitchFamily="18" charset="0"/>
              </a:rPr>
              <a:t>cathepsin</a:t>
            </a:r>
            <a:r>
              <a:rPr lang="en-US" sz="2000" dirty="0" smtClean="0">
                <a:latin typeface="Bookman Old Style" pitchFamily="18" charset="0"/>
              </a:rPr>
              <a:t> C gene mutations, as predicted by </a:t>
            </a:r>
            <a:r>
              <a:rPr lang="en-US" sz="2000" dirty="0" err="1" smtClean="0">
                <a:latin typeface="Bookman Old Style" pitchFamily="18" charset="0"/>
              </a:rPr>
              <a:t>Gorlin</a:t>
            </a:r>
            <a:r>
              <a:rPr lang="en-US" sz="2000" dirty="0" smtClean="0">
                <a:latin typeface="Bookman Old Style" pitchFamily="18" charset="0"/>
              </a:rPr>
              <a:t> et al. </a:t>
            </a:r>
            <a:endParaRPr lang="en-US" sz="2000" dirty="0">
              <a:latin typeface="Bookman Old Style"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Bookman Old Style" pitchFamily="18" charset="0"/>
              </a:rPr>
              <a:t>Ehlers–</a:t>
            </a:r>
            <a:r>
              <a:rPr lang="en-US" sz="2000" dirty="0" err="1" smtClean="0">
                <a:latin typeface="Bookman Old Style" pitchFamily="18" charset="0"/>
              </a:rPr>
              <a:t>Danlos</a:t>
            </a:r>
            <a:r>
              <a:rPr lang="en-US" sz="2000" dirty="0" smtClean="0">
                <a:latin typeface="Bookman Old Style" pitchFamily="18" charset="0"/>
              </a:rPr>
              <a:t> types IV and VIII are related to an increased susceptibility to </a:t>
            </a:r>
            <a:r>
              <a:rPr lang="en-US" sz="2000" dirty="0" err="1" smtClean="0">
                <a:latin typeface="Bookman Old Style" pitchFamily="18" charset="0"/>
              </a:rPr>
              <a:t>periodontitis</a:t>
            </a:r>
            <a:r>
              <a:rPr lang="en-US" sz="2000" dirty="0" smtClean="0">
                <a:latin typeface="Bookman Old Style" pitchFamily="18" charset="0"/>
              </a:rPr>
              <a:t> and are inherited in an </a:t>
            </a:r>
            <a:r>
              <a:rPr lang="en-US" sz="2000" dirty="0" err="1" smtClean="0">
                <a:latin typeface="Bookman Old Style" pitchFamily="18" charset="0"/>
              </a:rPr>
              <a:t>autosomal</a:t>
            </a:r>
            <a:r>
              <a:rPr lang="en-US" sz="2000" dirty="0" smtClean="0">
                <a:latin typeface="Bookman Old Style" pitchFamily="18" charset="0"/>
              </a:rPr>
              <a:t> dominant manner. </a:t>
            </a:r>
          </a:p>
          <a:p>
            <a:pPr algn="just">
              <a:lnSpc>
                <a:spcPct val="150000"/>
              </a:lnSpc>
            </a:pPr>
            <a:r>
              <a:rPr lang="en-US" sz="2000" dirty="0" smtClean="0">
                <a:latin typeface="Bookman Old Style" pitchFamily="18" charset="0"/>
              </a:rPr>
              <a:t>Clinical characteristics of type VIII Ehlers–</a:t>
            </a:r>
            <a:r>
              <a:rPr lang="en-US" sz="2000" dirty="0" err="1" smtClean="0">
                <a:latin typeface="Bookman Old Style" pitchFamily="18" charset="0"/>
              </a:rPr>
              <a:t>Danlos</a:t>
            </a:r>
            <a:r>
              <a:rPr lang="en-US" sz="2000" dirty="0" smtClean="0">
                <a:latin typeface="Bookman Old Style" pitchFamily="18" charset="0"/>
              </a:rPr>
              <a:t> syndrome include fragility of the oral mucosa and blood vessels, and a severe form of aggressive </a:t>
            </a:r>
            <a:r>
              <a:rPr lang="en-US" sz="2000" dirty="0" err="1" smtClean="0">
                <a:latin typeface="Bookman Old Style" pitchFamily="18" charset="0"/>
              </a:rPr>
              <a:t>periodontitis</a:t>
            </a:r>
            <a:r>
              <a:rPr lang="en-US" sz="2000" dirty="0" smtClean="0">
                <a:latin typeface="Bookman Old Style" pitchFamily="18" charset="0"/>
              </a:rPr>
              <a:t>.</a:t>
            </a:r>
          </a:p>
          <a:p>
            <a:pPr algn="just">
              <a:lnSpc>
                <a:spcPct val="150000"/>
              </a:lnSpc>
            </a:pPr>
            <a:endParaRPr lang="en-US" sz="2000" dirty="0">
              <a:latin typeface="Bookman Old Style"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sz="quarter" idx="1"/>
          </p:nvPr>
        </p:nvSpPr>
        <p:spPr/>
        <p:txBody>
          <a:bodyPr>
            <a:normAutofit fontScale="70000" lnSpcReduction="20000"/>
          </a:bodyPr>
          <a:lstStyle/>
          <a:p>
            <a:pPr algn="just">
              <a:lnSpc>
                <a:spcPct val="150000"/>
              </a:lnSpc>
            </a:pPr>
            <a:r>
              <a:rPr lang="en-IN" sz="2800" dirty="0" smtClean="0">
                <a:latin typeface="Bookman Old Style" pitchFamily="18" charset="0"/>
              </a:rPr>
              <a:t>Carranza’s Clinical </a:t>
            </a:r>
            <a:r>
              <a:rPr lang="en-IN" sz="2800" dirty="0" err="1" smtClean="0">
                <a:latin typeface="Bookman Old Style" pitchFamily="18" charset="0"/>
              </a:rPr>
              <a:t>Periodontology</a:t>
            </a:r>
            <a:r>
              <a:rPr lang="en-IN" sz="2800" dirty="0" smtClean="0">
                <a:latin typeface="Bookman Old Style" pitchFamily="18" charset="0"/>
              </a:rPr>
              <a:t>;  13</a:t>
            </a:r>
            <a:r>
              <a:rPr lang="en-IN" sz="2800" baseline="30000" dirty="0" smtClean="0">
                <a:latin typeface="Bookman Old Style" pitchFamily="18" charset="0"/>
              </a:rPr>
              <a:t>th</a:t>
            </a:r>
            <a:r>
              <a:rPr lang="en-IN" sz="2800" dirty="0" smtClean="0">
                <a:latin typeface="Bookman Old Style" pitchFamily="18" charset="0"/>
              </a:rPr>
              <a:t> edition.</a:t>
            </a:r>
          </a:p>
          <a:p>
            <a:pPr algn="just">
              <a:lnSpc>
                <a:spcPct val="150000"/>
              </a:lnSpc>
            </a:pPr>
            <a:r>
              <a:rPr lang="en-IN" sz="2800" dirty="0" err="1" smtClean="0">
                <a:latin typeface="Bookman Old Style" pitchFamily="18" charset="0"/>
              </a:rPr>
              <a:t>Lindhe</a:t>
            </a:r>
            <a:r>
              <a:rPr lang="en-IN" sz="2800" dirty="0" smtClean="0">
                <a:latin typeface="Bookman Old Style" pitchFamily="18" charset="0"/>
              </a:rPr>
              <a:t> J, Lang NP, Clinical </a:t>
            </a:r>
            <a:r>
              <a:rPr lang="en-IN" sz="2800" dirty="0" err="1" smtClean="0">
                <a:latin typeface="Bookman Old Style" pitchFamily="18" charset="0"/>
              </a:rPr>
              <a:t>Periodontology</a:t>
            </a:r>
            <a:r>
              <a:rPr lang="en-IN" sz="2800" dirty="0" smtClean="0">
                <a:latin typeface="Bookman Old Style" pitchFamily="18" charset="0"/>
              </a:rPr>
              <a:t> &amp; Implant Dentistry;  6</a:t>
            </a:r>
            <a:r>
              <a:rPr lang="en-IN" sz="2800" baseline="30000" dirty="0" smtClean="0">
                <a:latin typeface="Bookman Old Style" pitchFamily="18" charset="0"/>
              </a:rPr>
              <a:t>th</a:t>
            </a:r>
            <a:r>
              <a:rPr lang="en-IN" sz="2800" dirty="0" smtClean="0">
                <a:latin typeface="Bookman Old Style" pitchFamily="18" charset="0"/>
              </a:rPr>
              <a:t> edition.</a:t>
            </a:r>
          </a:p>
          <a:p>
            <a:pPr algn="just">
              <a:lnSpc>
                <a:spcPct val="150000"/>
              </a:lnSpc>
            </a:pPr>
            <a:r>
              <a:rPr lang="en-IN" sz="2800" dirty="0" smtClean="0">
                <a:latin typeface="Bookman Old Style" pitchFamily="18" charset="0"/>
              </a:rPr>
              <a:t>Hart TC, </a:t>
            </a:r>
            <a:r>
              <a:rPr lang="en-IN" sz="2800" dirty="0" err="1" smtClean="0">
                <a:latin typeface="Bookman Old Style" pitchFamily="18" charset="0"/>
              </a:rPr>
              <a:t>Kornman</a:t>
            </a:r>
            <a:r>
              <a:rPr lang="en-IN" sz="2800" dirty="0" smtClean="0">
                <a:latin typeface="Bookman Old Style" pitchFamily="18" charset="0"/>
              </a:rPr>
              <a:t> KS, Genetic factors in the pathogenesis of </a:t>
            </a:r>
            <a:r>
              <a:rPr lang="en-IN" sz="2800" dirty="0" err="1" smtClean="0">
                <a:latin typeface="Bookman Old Style" pitchFamily="18" charset="0"/>
              </a:rPr>
              <a:t>periodontitis</a:t>
            </a:r>
            <a:r>
              <a:rPr lang="en-IN" sz="2800" dirty="0" smtClean="0">
                <a:latin typeface="Bookman Old Style" pitchFamily="18" charset="0"/>
              </a:rPr>
              <a:t>;  </a:t>
            </a:r>
            <a:r>
              <a:rPr lang="en-IN" sz="2800" dirty="0" err="1" smtClean="0">
                <a:latin typeface="Bookman Old Style" pitchFamily="18" charset="0"/>
              </a:rPr>
              <a:t>Perio</a:t>
            </a:r>
            <a:r>
              <a:rPr lang="en-IN" sz="2800" dirty="0" smtClean="0">
                <a:latin typeface="Bookman Old Style" pitchFamily="18" charset="0"/>
              </a:rPr>
              <a:t> 2000, </a:t>
            </a:r>
            <a:r>
              <a:rPr lang="en-IN" sz="2800" dirty="0" err="1" smtClean="0">
                <a:latin typeface="Bookman Old Style" pitchFamily="18" charset="0"/>
              </a:rPr>
              <a:t>vol</a:t>
            </a:r>
            <a:r>
              <a:rPr lang="en-IN" sz="2800" dirty="0" smtClean="0">
                <a:latin typeface="Bookman Old Style" pitchFamily="18" charset="0"/>
              </a:rPr>
              <a:t> 14, 1997, 202-215.</a:t>
            </a:r>
          </a:p>
          <a:p>
            <a:pPr algn="just">
              <a:lnSpc>
                <a:spcPct val="150000"/>
              </a:lnSpc>
            </a:pPr>
            <a:r>
              <a:rPr lang="en-IN" sz="2800" dirty="0" err="1" smtClean="0">
                <a:latin typeface="Bookman Old Style" pitchFamily="18" charset="0"/>
              </a:rPr>
              <a:t>Kinane</a:t>
            </a:r>
            <a:r>
              <a:rPr lang="en-IN" sz="2800" dirty="0" smtClean="0">
                <a:latin typeface="Bookman Old Style" pitchFamily="18" charset="0"/>
              </a:rPr>
              <a:t> DF, </a:t>
            </a:r>
            <a:r>
              <a:rPr lang="en-IN" sz="2800" dirty="0" err="1" smtClean="0">
                <a:latin typeface="Bookman Old Style" pitchFamily="18" charset="0"/>
              </a:rPr>
              <a:t>Shiba</a:t>
            </a:r>
            <a:r>
              <a:rPr lang="en-IN" sz="2800" dirty="0" smtClean="0">
                <a:latin typeface="Bookman Old Style" pitchFamily="18" charset="0"/>
              </a:rPr>
              <a:t> H, Hart TC, The Genetic basis of </a:t>
            </a:r>
            <a:r>
              <a:rPr lang="en-IN" sz="2800" dirty="0" err="1" smtClean="0">
                <a:latin typeface="Bookman Old Style" pitchFamily="18" charset="0"/>
              </a:rPr>
              <a:t>periodontitis</a:t>
            </a:r>
            <a:r>
              <a:rPr lang="en-IN" sz="2800" dirty="0" smtClean="0">
                <a:latin typeface="Bookman Old Style" pitchFamily="18" charset="0"/>
              </a:rPr>
              <a:t>;  </a:t>
            </a:r>
            <a:r>
              <a:rPr lang="en-IN" sz="2800" dirty="0" err="1" smtClean="0">
                <a:latin typeface="Bookman Old Style" pitchFamily="18" charset="0"/>
              </a:rPr>
              <a:t>Perio</a:t>
            </a:r>
            <a:r>
              <a:rPr lang="en-IN" sz="2800" dirty="0" smtClean="0">
                <a:latin typeface="Bookman Old Style" pitchFamily="18" charset="0"/>
              </a:rPr>
              <a:t> 2000,  Vol. 39,  2005,  91-117.</a:t>
            </a:r>
          </a:p>
          <a:p>
            <a:pPr algn="just">
              <a:lnSpc>
                <a:spcPct val="150000"/>
              </a:lnSpc>
            </a:pPr>
            <a:r>
              <a:rPr lang="en-IN" sz="2800" dirty="0" err="1" smtClean="0">
                <a:latin typeface="Bookman Old Style" pitchFamily="18" charset="0"/>
              </a:rPr>
              <a:t>Wankhede</a:t>
            </a:r>
            <a:r>
              <a:rPr lang="en-IN" sz="2800" dirty="0" smtClean="0">
                <a:latin typeface="Bookman Old Style" pitchFamily="18" charset="0"/>
              </a:rPr>
              <a:t> AN,  </a:t>
            </a:r>
            <a:r>
              <a:rPr lang="en-IN" sz="2800" dirty="0" err="1" smtClean="0">
                <a:latin typeface="Bookman Old Style" pitchFamily="18" charset="0"/>
              </a:rPr>
              <a:t>Wankhede</a:t>
            </a:r>
            <a:r>
              <a:rPr lang="en-IN" sz="2800" dirty="0" smtClean="0">
                <a:latin typeface="Bookman Old Style" pitchFamily="18" charset="0"/>
              </a:rPr>
              <a:t> SA, </a:t>
            </a:r>
            <a:r>
              <a:rPr lang="en-IN" sz="2800" dirty="0" err="1" smtClean="0">
                <a:latin typeface="Bookman Old Style" pitchFamily="18" charset="0"/>
              </a:rPr>
              <a:t>Wasu</a:t>
            </a:r>
            <a:r>
              <a:rPr lang="en-IN" sz="2800" dirty="0" smtClean="0">
                <a:latin typeface="Bookman Old Style" pitchFamily="18" charset="0"/>
              </a:rPr>
              <a:t> SP. Role of genetic in periodontal disease. J </a:t>
            </a:r>
            <a:r>
              <a:rPr lang="en-IN" sz="2800" dirty="0" err="1" smtClean="0">
                <a:latin typeface="Bookman Old Style" pitchFamily="18" charset="0"/>
              </a:rPr>
              <a:t>Int</a:t>
            </a:r>
            <a:r>
              <a:rPr lang="en-IN" sz="2800" dirty="0" smtClean="0">
                <a:latin typeface="Bookman Old Style" pitchFamily="18" charset="0"/>
              </a:rPr>
              <a:t> </a:t>
            </a:r>
            <a:r>
              <a:rPr lang="en-IN" sz="2800" dirty="0" err="1" smtClean="0">
                <a:latin typeface="Bookman Old Style" pitchFamily="18" charset="0"/>
              </a:rPr>
              <a:t>Clin</a:t>
            </a:r>
            <a:r>
              <a:rPr lang="en-IN" sz="2800" dirty="0" smtClean="0">
                <a:latin typeface="Bookman Old Style" pitchFamily="18" charset="0"/>
              </a:rPr>
              <a:t> Dent Res Organ 2017; 9 : 53-8.</a:t>
            </a:r>
            <a:endParaRPr lang="en-US" sz="2800" dirty="0" smtClean="0">
              <a:latin typeface="Bookman Old Style"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 POLYMORPHISM</a:t>
            </a:r>
            <a:endParaRPr lang="en-US" dirty="0"/>
          </a:p>
        </p:txBody>
      </p:sp>
      <p:sp>
        <p:nvSpPr>
          <p:cNvPr id="3" name="Content Placeholder 2"/>
          <p:cNvSpPr>
            <a:spLocks noGrp="1"/>
          </p:cNvSpPr>
          <p:nvPr>
            <p:ph sz="quarter" idx="1"/>
          </p:nvPr>
        </p:nvSpPr>
        <p:spPr>
          <a:xfrm>
            <a:off x="457200" y="1310640"/>
            <a:ext cx="8229600" cy="4937760"/>
          </a:xfrm>
        </p:spPr>
        <p:txBody>
          <a:bodyPr>
            <a:normAutofit/>
          </a:bodyPr>
          <a:lstStyle/>
          <a:p>
            <a:pPr algn="just">
              <a:lnSpc>
                <a:spcPct val="150000"/>
              </a:lnSpc>
            </a:pPr>
            <a:r>
              <a:rPr lang="en-US" sz="2000" dirty="0" smtClean="0">
                <a:latin typeface="+mj-lt"/>
              </a:rPr>
              <a:t>The coexistence of multiple alleles at a locus is called </a:t>
            </a:r>
            <a:r>
              <a:rPr lang="en-US" sz="2000" dirty="0" smtClean="0">
                <a:solidFill>
                  <a:srgbClr val="FF0000"/>
                </a:solidFill>
                <a:latin typeface="+mj-lt"/>
              </a:rPr>
              <a:t>“</a:t>
            </a:r>
            <a:r>
              <a:rPr lang="en-US" sz="2000" b="1" dirty="0" smtClean="0">
                <a:solidFill>
                  <a:srgbClr val="FF0000"/>
                </a:solidFill>
                <a:latin typeface="+mj-lt"/>
              </a:rPr>
              <a:t>Genetic polymorphism”</a:t>
            </a:r>
            <a:r>
              <a:rPr lang="en-US" sz="2000" dirty="0" smtClean="0">
                <a:latin typeface="+mj-lt"/>
              </a:rPr>
              <a:t> when they occur at more than one percent in a population.</a:t>
            </a:r>
          </a:p>
          <a:p>
            <a:pPr algn="just">
              <a:lnSpc>
                <a:spcPct val="150000"/>
              </a:lnSpc>
            </a:pPr>
            <a:r>
              <a:rPr lang="en-IN" sz="2000" dirty="0" smtClean="0">
                <a:latin typeface="+mj-lt"/>
              </a:rPr>
              <a:t>There may be multi (poly) forms (</a:t>
            </a:r>
            <a:r>
              <a:rPr lang="en-IN" sz="2000" dirty="0" err="1" smtClean="0">
                <a:latin typeface="+mj-lt"/>
              </a:rPr>
              <a:t>morphism</a:t>
            </a:r>
            <a:r>
              <a:rPr lang="en-IN" sz="2000" dirty="0" smtClean="0">
                <a:latin typeface="+mj-lt"/>
              </a:rPr>
              <a:t>) of  a gene &amp; the altered forms of a gene’s structure are referred to as “genetic polymorphism”.</a:t>
            </a:r>
          </a:p>
          <a:p>
            <a:pPr algn="just">
              <a:lnSpc>
                <a:spcPct val="150000"/>
              </a:lnSpc>
            </a:pPr>
            <a:r>
              <a:rPr lang="en-IN" sz="2000" dirty="0" smtClean="0">
                <a:latin typeface="+mj-lt"/>
              </a:rPr>
              <a:t>Researchers have estimated that every person has 6 billion nucleotides &amp; 0.1% is polymorphic.</a:t>
            </a:r>
          </a:p>
          <a:p>
            <a:endParaRPr lang="en-US" sz="2000" dirty="0">
              <a:latin typeface="+mj-lt"/>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5">
                    <a:lumMod val="75000"/>
                  </a:schemeClr>
                </a:solidFill>
              </a:rPr>
              <a:t>Types of Polymorphism</a:t>
            </a:r>
            <a:endParaRPr lang="en-US" sz="4000" dirty="0">
              <a:solidFill>
                <a:schemeClr val="accent5">
                  <a:lumMod val="75000"/>
                </a:schemeClr>
              </a:solidFill>
            </a:endParaRPr>
          </a:p>
        </p:txBody>
      </p:sp>
      <p:sp>
        <p:nvSpPr>
          <p:cNvPr id="3" name="Content Placeholder 2"/>
          <p:cNvSpPr>
            <a:spLocks noGrp="1"/>
          </p:cNvSpPr>
          <p:nvPr>
            <p:ph sz="quarter" idx="1"/>
          </p:nvPr>
        </p:nvSpPr>
        <p:spPr/>
        <p:txBody>
          <a:bodyPr/>
          <a:lstStyle/>
          <a:p>
            <a:r>
              <a:rPr lang="en-US" dirty="0" smtClean="0">
                <a:solidFill>
                  <a:schemeClr val="accent5">
                    <a:lumMod val="75000"/>
                  </a:schemeClr>
                </a:solidFill>
                <a:latin typeface="+mj-lt"/>
              </a:rPr>
              <a:t>SNP</a:t>
            </a:r>
            <a:r>
              <a:rPr lang="en-US" dirty="0" smtClean="0">
                <a:latin typeface="+mj-lt"/>
              </a:rPr>
              <a:t>: Single Nucleotide polymorphisms</a:t>
            </a:r>
          </a:p>
          <a:p>
            <a:endParaRPr lang="en-US" dirty="0" smtClean="0">
              <a:latin typeface="+mj-lt"/>
            </a:endParaRPr>
          </a:p>
          <a:p>
            <a:r>
              <a:rPr lang="en-US" dirty="0" smtClean="0">
                <a:solidFill>
                  <a:schemeClr val="accent5">
                    <a:lumMod val="75000"/>
                  </a:schemeClr>
                </a:solidFill>
                <a:latin typeface="+mj-lt"/>
              </a:rPr>
              <a:t>STR</a:t>
            </a:r>
            <a:r>
              <a:rPr lang="en-US" dirty="0" smtClean="0">
                <a:latin typeface="+mj-lt"/>
              </a:rPr>
              <a:t>: Simple Tandem repeats. (1-10) - Microsatellite</a:t>
            </a:r>
          </a:p>
          <a:p>
            <a:endParaRPr lang="en-US" dirty="0" smtClean="0">
              <a:solidFill>
                <a:srgbClr val="FFFF00"/>
              </a:solidFill>
              <a:latin typeface="+mj-lt"/>
            </a:endParaRPr>
          </a:p>
          <a:p>
            <a:r>
              <a:rPr lang="en-US" dirty="0" smtClean="0">
                <a:solidFill>
                  <a:schemeClr val="accent5">
                    <a:lumMod val="75000"/>
                  </a:schemeClr>
                </a:solidFill>
                <a:latin typeface="+mj-lt"/>
              </a:rPr>
              <a:t>VNTR</a:t>
            </a:r>
            <a:r>
              <a:rPr lang="en-US" dirty="0" smtClean="0">
                <a:latin typeface="+mj-lt"/>
              </a:rPr>
              <a:t>: Variable number of Tandem Repeats. (&gt;10)- </a:t>
            </a:r>
            <a:r>
              <a:rPr lang="en-US" dirty="0" err="1" smtClean="0">
                <a:latin typeface="+mj-lt"/>
              </a:rPr>
              <a:t>Minisatellite</a:t>
            </a:r>
            <a:endParaRPr lang="en-US" dirty="0" smtClean="0">
              <a:latin typeface="+mj-lt"/>
            </a:endParaRPr>
          </a:p>
          <a:p>
            <a:endParaRPr lang="en-US" dirty="0" smtClean="0">
              <a:latin typeface="+mj-lt"/>
            </a:endParaRPr>
          </a:p>
          <a:p>
            <a:endParaRPr lang="en-US" dirty="0">
              <a:latin typeface="+mj-lt"/>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 Polymorphism In Periodontal Diseases</a:t>
            </a:r>
            <a:endParaRPr lang="en-US" dirty="0"/>
          </a:p>
        </p:txBody>
      </p:sp>
      <p:sp>
        <p:nvSpPr>
          <p:cNvPr id="3" name="Content Placeholder 2"/>
          <p:cNvSpPr>
            <a:spLocks noGrp="1"/>
          </p:cNvSpPr>
          <p:nvPr>
            <p:ph sz="quarter" idx="1"/>
          </p:nvPr>
        </p:nvSpPr>
        <p:spPr/>
        <p:txBody>
          <a:bodyPr>
            <a:normAutofit fontScale="85000" lnSpcReduction="20000"/>
          </a:bodyPr>
          <a:lstStyle/>
          <a:p>
            <a:pPr algn="just">
              <a:lnSpc>
                <a:spcPct val="150000"/>
              </a:lnSpc>
            </a:pPr>
            <a:r>
              <a:rPr lang="en-US" sz="2400" dirty="0" smtClean="0">
                <a:latin typeface="+mj-lt"/>
              </a:rPr>
              <a:t>1. Cytokine gene polymorphisms </a:t>
            </a:r>
          </a:p>
          <a:p>
            <a:pPr lvl="1" algn="just">
              <a:lnSpc>
                <a:spcPct val="150000"/>
              </a:lnSpc>
            </a:pPr>
            <a:r>
              <a:rPr lang="en-US" sz="2000" dirty="0" smtClean="0">
                <a:latin typeface="+mj-lt"/>
              </a:rPr>
              <a:t>a. IL-1 gene polymorphism </a:t>
            </a:r>
          </a:p>
          <a:p>
            <a:pPr lvl="1" algn="just">
              <a:lnSpc>
                <a:spcPct val="150000"/>
              </a:lnSpc>
            </a:pPr>
            <a:r>
              <a:rPr lang="en-US" sz="2000" dirty="0" smtClean="0">
                <a:latin typeface="+mj-lt"/>
              </a:rPr>
              <a:t>b. TNF-</a:t>
            </a:r>
            <a:r>
              <a:rPr lang="el-GR" sz="2000" dirty="0" smtClean="0">
                <a:latin typeface="+mj-lt"/>
              </a:rPr>
              <a:t>α </a:t>
            </a:r>
            <a:r>
              <a:rPr lang="en-US" sz="2000" dirty="0" smtClean="0">
                <a:latin typeface="+mj-lt"/>
              </a:rPr>
              <a:t>gene polymorphism </a:t>
            </a:r>
          </a:p>
          <a:p>
            <a:pPr lvl="1" algn="just">
              <a:lnSpc>
                <a:spcPct val="150000"/>
              </a:lnSpc>
            </a:pPr>
            <a:r>
              <a:rPr lang="en-US" sz="2000" dirty="0" smtClean="0">
                <a:latin typeface="+mj-lt"/>
              </a:rPr>
              <a:t>c. IL-10 gene polymorphism </a:t>
            </a:r>
          </a:p>
          <a:p>
            <a:pPr algn="just">
              <a:lnSpc>
                <a:spcPct val="150000"/>
              </a:lnSpc>
            </a:pPr>
            <a:r>
              <a:rPr lang="en-US" sz="2400" dirty="0" smtClean="0">
                <a:latin typeface="+mj-lt"/>
              </a:rPr>
              <a:t>2. Receptor and other gene polymorphisms </a:t>
            </a:r>
          </a:p>
          <a:p>
            <a:pPr lvl="1" algn="just">
              <a:lnSpc>
                <a:spcPct val="150000"/>
              </a:lnSpc>
            </a:pPr>
            <a:r>
              <a:rPr lang="en-US" sz="2000" dirty="0" smtClean="0">
                <a:latin typeface="+mj-lt"/>
              </a:rPr>
              <a:t>a. FC</a:t>
            </a:r>
            <a:r>
              <a:rPr lang="el-GR" sz="2000" dirty="0" smtClean="0">
                <a:latin typeface="+mj-lt"/>
              </a:rPr>
              <a:t>γ</a:t>
            </a:r>
            <a:r>
              <a:rPr lang="en-US" sz="2000" dirty="0" smtClean="0">
                <a:latin typeface="+mj-lt"/>
              </a:rPr>
              <a:t>R gene polymorphisms </a:t>
            </a:r>
          </a:p>
          <a:p>
            <a:pPr lvl="2" algn="just">
              <a:lnSpc>
                <a:spcPct val="150000"/>
              </a:lnSpc>
            </a:pPr>
            <a:r>
              <a:rPr lang="en-US" sz="1800" dirty="0" smtClean="0">
                <a:latin typeface="+mj-lt"/>
              </a:rPr>
              <a:t>• </a:t>
            </a:r>
            <a:r>
              <a:rPr lang="en-US" sz="1800" dirty="0" err="1" smtClean="0">
                <a:latin typeface="+mj-lt"/>
              </a:rPr>
              <a:t>Fc</a:t>
            </a:r>
            <a:r>
              <a:rPr lang="el-GR" sz="1800" dirty="0" smtClean="0">
                <a:latin typeface="+mj-lt"/>
              </a:rPr>
              <a:t>γ</a:t>
            </a:r>
            <a:r>
              <a:rPr lang="en-US" sz="1800" dirty="0" smtClean="0">
                <a:latin typeface="+mj-lt"/>
              </a:rPr>
              <a:t>RIIa-131 H/R polymorphism </a:t>
            </a:r>
          </a:p>
          <a:p>
            <a:pPr lvl="2" algn="just">
              <a:lnSpc>
                <a:spcPct val="150000"/>
              </a:lnSpc>
            </a:pPr>
            <a:r>
              <a:rPr lang="en-US" sz="1800" dirty="0" smtClean="0">
                <a:latin typeface="+mj-lt"/>
              </a:rPr>
              <a:t>• </a:t>
            </a:r>
            <a:r>
              <a:rPr lang="en-US" sz="1800" dirty="0" err="1" smtClean="0">
                <a:latin typeface="+mj-lt"/>
              </a:rPr>
              <a:t>Fc</a:t>
            </a:r>
            <a:r>
              <a:rPr lang="el-GR" sz="1800" dirty="0" smtClean="0">
                <a:latin typeface="+mj-lt"/>
              </a:rPr>
              <a:t>γ</a:t>
            </a:r>
            <a:r>
              <a:rPr lang="en-US" sz="1800" dirty="0" smtClean="0">
                <a:latin typeface="+mj-lt"/>
              </a:rPr>
              <a:t>RIIIa-158 F/V polymorphism </a:t>
            </a:r>
          </a:p>
          <a:p>
            <a:pPr lvl="2" algn="just">
              <a:lnSpc>
                <a:spcPct val="150000"/>
              </a:lnSpc>
            </a:pPr>
            <a:r>
              <a:rPr lang="en-US" sz="1800" dirty="0" smtClean="0">
                <a:latin typeface="+mj-lt"/>
              </a:rPr>
              <a:t>• </a:t>
            </a:r>
            <a:r>
              <a:rPr lang="en-US" sz="1800" dirty="0" err="1" smtClean="0">
                <a:latin typeface="+mj-lt"/>
              </a:rPr>
              <a:t>Fc</a:t>
            </a:r>
            <a:r>
              <a:rPr lang="el-GR" sz="1800" dirty="0" smtClean="0">
                <a:latin typeface="+mj-lt"/>
              </a:rPr>
              <a:t>γ</a:t>
            </a:r>
            <a:r>
              <a:rPr lang="en-US" sz="1800" dirty="0" err="1" smtClean="0">
                <a:latin typeface="+mj-lt"/>
              </a:rPr>
              <a:t>RIIIb</a:t>
            </a:r>
            <a:r>
              <a:rPr lang="en-US" sz="1800" dirty="0" smtClean="0">
                <a:latin typeface="+mj-lt"/>
              </a:rPr>
              <a:t> polymorphism </a:t>
            </a:r>
          </a:p>
          <a:p>
            <a:pPr lvl="1" algn="just">
              <a:lnSpc>
                <a:spcPct val="150000"/>
              </a:lnSpc>
            </a:pPr>
            <a:r>
              <a:rPr lang="en-US" sz="2000" dirty="0" smtClean="0">
                <a:latin typeface="+mj-lt"/>
              </a:rPr>
              <a:t>b. Cytokine and </a:t>
            </a:r>
            <a:r>
              <a:rPr lang="en-US" sz="2000" dirty="0" err="1" smtClean="0">
                <a:latin typeface="+mj-lt"/>
              </a:rPr>
              <a:t>chemokine</a:t>
            </a:r>
            <a:r>
              <a:rPr lang="en-US" sz="2000" dirty="0" smtClean="0">
                <a:latin typeface="+mj-lt"/>
              </a:rPr>
              <a:t> receptor gene polymorphisms </a:t>
            </a:r>
          </a:p>
          <a:p>
            <a:pPr lvl="1" algn="just">
              <a:lnSpc>
                <a:spcPct val="150000"/>
              </a:lnSpc>
            </a:pPr>
            <a:r>
              <a:rPr lang="en-US" sz="2000" dirty="0" smtClean="0">
                <a:latin typeface="+mj-lt"/>
              </a:rPr>
              <a:t>c. Immune receptor gene polymorphism </a:t>
            </a:r>
          </a:p>
          <a:p>
            <a:pPr lvl="2" algn="just">
              <a:lnSpc>
                <a:spcPct val="150000"/>
              </a:lnSpc>
            </a:pPr>
            <a:r>
              <a:rPr lang="en-US" sz="1800" dirty="0" smtClean="0">
                <a:latin typeface="+mj-lt"/>
              </a:rPr>
              <a:t>• FMLP receptor gene polymorphism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lgn="just">
              <a:lnSpc>
                <a:spcPct val="150000"/>
              </a:lnSpc>
            </a:pPr>
            <a:r>
              <a:rPr lang="en-US" sz="2400" dirty="0" smtClean="0">
                <a:latin typeface="+mj-lt"/>
              </a:rPr>
              <a:t>3. Metabolism – related gene polymorphism </a:t>
            </a:r>
          </a:p>
          <a:p>
            <a:pPr lvl="1" algn="just">
              <a:lnSpc>
                <a:spcPct val="150000"/>
              </a:lnSpc>
            </a:pPr>
            <a:r>
              <a:rPr lang="en-US" sz="2000" dirty="0" smtClean="0">
                <a:latin typeface="+mj-lt"/>
              </a:rPr>
              <a:t>a. Vitamin D receptor gene polymorphism </a:t>
            </a:r>
          </a:p>
          <a:p>
            <a:pPr lvl="1" algn="just">
              <a:lnSpc>
                <a:spcPct val="150000"/>
              </a:lnSpc>
            </a:pPr>
            <a:r>
              <a:rPr lang="en-US" sz="2000" dirty="0" smtClean="0">
                <a:latin typeface="+mj-lt"/>
              </a:rPr>
              <a:t>b. </a:t>
            </a:r>
            <a:r>
              <a:rPr lang="en-US" sz="2000" dirty="0" err="1" smtClean="0">
                <a:latin typeface="+mj-lt"/>
              </a:rPr>
              <a:t>Calcitonin</a:t>
            </a:r>
            <a:r>
              <a:rPr lang="en-US" sz="2000" dirty="0" smtClean="0">
                <a:latin typeface="+mj-lt"/>
              </a:rPr>
              <a:t> receptor gene polymorphism </a:t>
            </a:r>
          </a:p>
          <a:p>
            <a:pPr algn="just">
              <a:lnSpc>
                <a:spcPct val="150000"/>
              </a:lnSpc>
            </a:pPr>
            <a:r>
              <a:rPr lang="en-US" sz="2400" dirty="0" smtClean="0">
                <a:latin typeface="+mj-lt"/>
              </a:rPr>
              <a:t>4. Antigen – recognition related gene polymorphism</a:t>
            </a:r>
          </a:p>
          <a:p>
            <a:pPr lvl="1" algn="just">
              <a:lnSpc>
                <a:spcPct val="150000"/>
              </a:lnSpc>
            </a:pPr>
            <a:r>
              <a:rPr lang="en-US" sz="2000" dirty="0" smtClean="0">
                <a:latin typeface="+mj-lt"/>
              </a:rPr>
              <a:t>HLA gene polymorphism </a:t>
            </a:r>
          </a:p>
          <a:p>
            <a:pPr algn="just">
              <a:lnSpc>
                <a:spcPct val="150000"/>
              </a:lnSpc>
            </a:pPr>
            <a:r>
              <a:rPr lang="en-US" sz="2400" dirty="0" smtClean="0">
                <a:latin typeface="+mj-lt"/>
              </a:rPr>
              <a:t>5. Polymorphisms in the innate immunity receptors </a:t>
            </a:r>
          </a:p>
          <a:p>
            <a:pPr lvl="1" algn="just">
              <a:lnSpc>
                <a:spcPct val="150000"/>
              </a:lnSpc>
            </a:pPr>
            <a:r>
              <a:rPr lang="en-US" sz="2000" dirty="0" smtClean="0">
                <a:latin typeface="+mj-lt"/>
              </a:rPr>
              <a:t>a. TLR2 and TLR4 gene polymorphisms </a:t>
            </a:r>
          </a:p>
          <a:p>
            <a:pPr lvl="1" algn="just">
              <a:lnSpc>
                <a:spcPct val="150000"/>
              </a:lnSpc>
            </a:pPr>
            <a:r>
              <a:rPr lang="en-US" sz="2000" dirty="0" smtClean="0">
                <a:latin typeface="+mj-lt"/>
              </a:rPr>
              <a:t>b. CD 14 gene polymorphism </a:t>
            </a:r>
          </a:p>
          <a:p>
            <a:pPr lvl="1" algn="just">
              <a:lnSpc>
                <a:spcPct val="150000"/>
              </a:lnSpc>
            </a:pPr>
            <a:r>
              <a:rPr lang="en-US" sz="2000" dirty="0" smtClean="0">
                <a:latin typeface="+mj-lt"/>
              </a:rPr>
              <a:t>c. CARD 15 gene polymorphism </a:t>
            </a:r>
          </a:p>
          <a:p>
            <a:pPr algn="just">
              <a:lnSpc>
                <a:spcPct val="150000"/>
              </a:lnSpc>
            </a:pPr>
            <a:r>
              <a:rPr lang="en-US" sz="2400" dirty="0" smtClean="0">
                <a:latin typeface="+mj-lt"/>
              </a:rPr>
              <a:t>6. Miscellaneous gene polymorphisms</a:t>
            </a:r>
          </a:p>
          <a:p>
            <a:pPr algn="just">
              <a:lnSpc>
                <a:spcPct val="150000"/>
              </a:lnSpc>
            </a:pPr>
            <a:endParaRPr lang="en-US" sz="2400" dirty="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GENETICS – AN INSIGHT</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solidFill>
                  <a:schemeClr val="accent5">
                    <a:lumMod val="75000"/>
                  </a:schemeClr>
                </a:solidFill>
                <a:latin typeface="Bookman Old Style" pitchFamily="18" charset="0"/>
              </a:rPr>
              <a:t>GENETICS</a:t>
            </a:r>
            <a:r>
              <a:rPr lang="en-IN" sz="2000" dirty="0" smtClean="0">
                <a:latin typeface="Bookman Old Style" pitchFamily="18" charset="0"/>
              </a:rPr>
              <a:t> – study of inheritance or heredity of living organisms. It is a wide ranging science that explores the transmission of biological properties from parents to the offspring.</a:t>
            </a:r>
          </a:p>
          <a:p>
            <a:pPr algn="just">
              <a:lnSpc>
                <a:spcPct val="150000"/>
              </a:lnSpc>
            </a:pPr>
            <a:r>
              <a:rPr lang="en-IN" sz="2000" dirty="0" smtClean="0">
                <a:latin typeface="Bookman Old Style" pitchFamily="18" charset="0"/>
              </a:rPr>
              <a:t>Pioneer – </a:t>
            </a:r>
            <a:r>
              <a:rPr lang="en-IN" sz="2000" dirty="0" err="1" smtClean="0">
                <a:latin typeface="Bookman Old Style" pitchFamily="18" charset="0"/>
              </a:rPr>
              <a:t>Gregor</a:t>
            </a:r>
            <a:r>
              <a:rPr lang="en-IN" sz="2000" dirty="0" smtClean="0">
                <a:latin typeface="Bookman Old Style" pitchFamily="18" charset="0"/>
              </a:rPr>
              <a:t> Johann Mendel.</a:t>
            </a:r>
          </a:p>
          <a:p>
            <a:pPr algn="just">
              <a:lnSpc>
                <a:spcPct val="150000"/>
              </a:lnSpc>
            </a:pPr>
            <a:r>
              <a:rPr lang="en-IN" sz="2000" dirty="0" smtClean="0">
                <a:latin typeface="Bookman Old Style" pitchFamily="18" charset="0"/>
              </a:rPr>
              <a:t>Human genome – 30,000-40,000 genes. </a:t>
            </a:r>
            <a:endParaRPr lang="en-US" sz="2000" dirty="0">
              <a:latin typeface="Bookman Old Style"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Cytokine Gene Polymorphisms</a:t>
            </a:r>
            <a:endParaRPr lang="en-US" dirty="0"/>
          </a:p>
        </p:txBody>
      </p:sp>
      <p:sp>
        <p:nvSpPr>
          <p:cNvPr id="3" name="Content Placeholder 2"/>
          <p:cNvSpPr>
            <a:spLocks noGrp="1"/>
          </p:cNvSpPr>
          <p:nvPr>
            <p:ph sz="quarter" idx="1"/>
          </p:nvPr>
        </p:nvSpPr>
        <p:spPr/>
        <p:txBody>
          <a:bodyPr>
            <a:normAutofit fontScale="92500"/>
          </a:bodyPr>
          <a:lstStyle/>
          <a:p>
            <a:pPr algn="just">
              <a:lnSpc>
                <a:spcPct val="210000"/>
              </a:lnSpc>
              <a:buNone/>
            </a:pPr>
            <a:r>
              <a:rPr lang="en-US" sz="2000" dirty="0" smtClean="0">
                <a:solidFill>
                  <a:schemeClr val="accent5">
                    <a:lumMod val="75000"/>
                  </a:schemeClr>
                </a:solidFill>
                <a:latin typeface="+mj-lt"/>
              </a:rPr>
              <a:t>IL-1 GENE POLYMORPHISM</a:t>
            </a:r>
          </a:p>
          <a:p>
            <a:pPr algn="just">
              <a:lnSpc>
                <a:spcPct val="210000"/>
              </a:lnSpc>
            </a:pPr>
            <a:r>
              <a:rPr lang="en-US" sz="2000" dirty="0" smtClean="0">
                <a:latin typeface="+mj-lt"/>
              </a:rPr>
              <a:t>Polymorphisms in the IL-1 cluster have been the main focus of attention in recent studies because of the fundamental role of IL-1β in the pathogenesis of periodontal disease. </a:t>
            </a:r>
          </a:p>
          <a:p>
            <a:pPr algn="just">
              <a:lnSpc>
                <a:spcPct val="210000"/>
              </a:lnSpc>
            </a:pPr>
            <a:r>
              <a:rPr lang="en-US" sz="2000" dirty="0" err="1" smtClean="0">
                <a:latin typeface="+mj-lt"/>
              </a:rPr>
              <a:t>Kornman</a:t>
            </a:r>
            <a:r>
              <a:rPr lang="en-US" sz="2000" dirty="0" smtClean="0">
                <a:latin typeface="+mj-lt"/>
              </a:rPr>
              <a:t> et al., suggested that </a:t>
            </a:r>
            <a:r>
              <a:rPr lang="en-US" sz="2000" dirty="0" err="1" smtClean="0">
                <a:latin typeface="+mj-lt"/>
              </a:rPr>
              <a:t>periodontitis</a:t>
            </a:r>
            <a:r>
              <a:rPr lang="en-US" sz="2000" dirty="0" smtClean="0">
                <a:latin typeface="+mj-lt"/>
              </a:rPr>
              <a:t> associated genotype (PAG) had an approximately 7 times greater chance of having severe </a:t>
            </a:r>
            <a:r>
              <a:rPr lang="en-US" sz="2000" dirty="0" err="1" smtClean="0">
                <a:latin typeface="+mj-lt"/>
              </a:rPr>
              <a:t>periodontitis</a:t>
            </a:r>
            <a:r>
              <a:rPr lang="en-US" sz="2000" dirty="0" smtClean="0">
                <a:latin typeface="+mj-lt"/>
              </a:rPr>
              <a:t> than those who were PAG negative. </a:t>
            </a:r>
          </a:p>
          <a:p>
            <a:pPr algn="just">
              <a:lnSpc>
                <a:spcPct val="210000"/>
              </a:lnSpc>
            </a:pPr>
            <a:endParaRPr lang="en-US" sz="2000" dirty="0" smtClean="0">
              <a:solidFill>
                <a:schemeClr val="accent5">
                  <a:lumMod val="75000"/>
                </a:schemeClr>
              </a:solidFill>
              <a:latin typeface="+mj-lt"/>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310640"/>
            <a:ext cx="8229600" cy="4937760"/>
          </a:xfrm>
        </p:spPr>
        <p:txBody>
          <a:bodyPr>
            <a:noAutofit/>
          </a:bodyPr>
          <a:lstStyle/>
          <a:p>
            <a:pPr algn="just">
              <a:lnSpc>
                <a:spcPct val="210000"/>
              </a:lnSpc>
            </a:pPr>
            <a:r>
              <a:rPr lang="en-US" sz="1600" dirty="0" smtClean="0">
                <a:latin typeface="+mj-lt"/>
              </a:rPr>
              <a:t>PAG is a composite IL-1 genotype found by the combination of two rare alleles at separate single nucleotide polymorphisms (SNP) in this cluster at position -889 in the IL-1A promoter and at + 3954 (now referred to as +3953) of the IL-1B gene.</a:t>
            </a:r>
            <a:endParaRPr lang="en-US" sz="1600" dirty="0" smtClean="0">
              <a:solidFill>
                <a:schemeClr val="accent5">
                  <a:lumMod val="75000"/>
                </a:schemeClr>
              </a:solidFill>
              <a:latin typeface="+mj-lt"/>
            </a:endParaRPr>
          </a:p>
          <a:p>
            <a:pPr algn="just">
              <a:lnSpc>
                <a:spcPct val="210000"/>
              </a:lnSpc>
            </a:pPr>
            <a:r>
              <a:rPr lang="en-US" sz="1600" dirty="0" smtClean="0">
                <a:latin typeface="+mj-lt"/>
              </a:rPr>
              <a:t>Frequency of allele 2 of the IL-1B +3953 SNP was significantly increased in patients with advanced </a:t>
            </a:r>
            <a:r>
              <a:rPr lang="en-US" sz="1600" dirty="0" err="1" smtClean="0">
                <a:latin typeface="+mj-lt"/>
              </a:rPr>
              <a:t>periodontitis</a:t>
            </a:r>
            <a:r>
              <a:rPr lang="en-US" sz="1600" dirty="0" smtClean="0">
                <a:latin typeface="+mj-lt"/>
              </a:rPr>
              <a:t>.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210000"/>
              </a:lnSpc>
            </a:pPr>
            <a:r>
              <a:rPr lang="en-US" sz="1600" dirty="0" smtClean="0">
                <a:latin typeface="+mj-lt"/>
              </a:rPr>
              <a:t>Recently, a study tested polymorphisms derived from genes of the IL-1 cluster for association with generalized aggressive </a:t>
            </a:r>
            <a:r>
              <a:rPr lang="en-US" sz="1600" dirty="0" err="1" smtClean="0">
                <a:latin typeface="+mj-lt"/>
              </a:rPr>
              <a:t>periodontitis</a:t>
            </a:r>
            <a:r>
              <a:rPr lang="en-US" sz="1600" dirty="0" smtClean="0">
                <a:latin typeface="+mj-lt"/>
              </a:rPr>
              <a:t> (GAP) through both allelic association and by constructing a linkage disequilibrium map of the 2q13-14 disease candidate region. </a:t>
            </a:r>
          </a:p>
          <a:p>
            <a:pPr algn="just">
              <a:lnSpc>
                <a:spcPct val="210000"/>
              </a:lnSpc>
            </a:pPr>
            <a:r>
              <a:rPr lang="en-US" sz="1600" dirty="0" smtClean="0">
                <a:latin typeface="+mj-lt"/>
              </a:rPr>
              <a:t>This study suggested that there is some evidence for an association between GAP and the IL-1β (+3953) polymorphisms.</a:t>
            </a:r>
          </a:p>
          <a:p>
            <a:pPr algn="just">
              <a:lnSpc>
                <a:spcPct val="210000"/>
              </a:lnSpc>
            </a:pPr>
            <a:r>
              <a:rPr lang="en-US" sz="1600" dirty="0" smtClean="0">
                <a:latin typeface="+mj-lt"/>
              </a:rPr>
              <a:t>Diehl et al.1999 showed the association of IL-1 gene cluster and aggressive </a:t>
            </a:r>
            <a:r>
              <a:rPr lang="en-US" sz="1600" dirty="0" err="1" smtClean="0">
                <a:latin typeface="+mj-lt"/>
              </a:rPr>
              <a:t>periodontitis</a:t>
            </a:r>
            <a:r>
              <a:rPr lang="en-US" sz="1600" dirty="0" smtClean="0">
                <a:latin typeface="+mj-lt"/>
              </a:rPr>
              <a:t>, but in direction different from the previous ones. He confirmed that IL-1 gene cluster acts as putative susceptibility factor for </a:t>
            </a:r>
            <a:r>
              <a:rPr lang="en-US" sz="1600" dirty="0" err="1" smtClean="0">
                <a:latin typeface="+mj-lt"/>
              </a:rPr>
              <a:t>periodontitis</a:t>
            </a:r>
            <a:r>
              <a:rPr lang="en-US" sz="1600" dirty="0" smtClean="0">
                <a:latin typeface="+mj-lt"/>
              </a:rPr>
              <a: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pPr algn="just">
              <a:lnSpc>
                <a:spcPct val="220000"/>
              </a:lnSpc>
            </a:pPr>
            <a:r>
              <a:rPr lang="en-US" dirty="0" smtClean="0">
                <a:latin typeface="+mj-lt"/>
              </a:rPr>
              <a:t>Anne </a:t>
            </a:r>
            <a:r>
              <a:rPr lang="en-US" dirty="0" err="1" smtClean="0">
                <a:latin typeface="+mj-lt"/>
              </a:rPr>
              <a:t>Havemose</a:t>
            </a:r>
            <a:r>
              <a:rPr lang="en-US" dirty="0" smtClean="0">
                <a:latin typeface="+mj-lt"/>
              </a:rPr>
              <a:t> – </a:t>
            </a:r>
            <a:r>
              <a:rPr lang="en-US" dirty="0" err="1" smtClean="0">
                <a:latin typeface="+mj-lt"/>
              </a:rPr>
              <a:t>Poulsen</a:t>
            </a:r>
            <a:r>
              <a:rPr lang="en-US" dirty="0" smtClean="0">
                <a:latin typeface="+mj-lt"/>
              </a:rPr>
              <a:t> et al. demonstrate that in localized aggressive </a:t>
            </a:r>
            <a:r>
              <a:rPr lang="en-US" dirty="0" err="1" smtClean="0">
                <a:latin typeface="+mj-lt"/>
              </a:rPr>
              <a:t>periodontitis</a:t>
            </a:r>
            <a:r>
              <a:rPr lang="en-US" dirty="0" smtClean="0">
                <a:latin typeface="+mj-lt"/>
              </a:rPr>
              <a:t> patients, allele 2 of IL – 1 RN VNTR was associated with significantly higher levels of IL – 1 α, 6, 10 and TNF – α, whereas allele 2 of IL - 1β +3954 was associated with significantly lower levels of the same cytokine. </a:t>
            </a:r>
          </a:p>
          <a:p>
            <a:pPr algn="just">
              <a:lnSpc>
                <a:spcPct val="220000"/>
              </a:lnSpc>
            </a:pPr>
            <a:r>
              <a:rPr lang="en-US" dirty="0" err="1" smtClean="0">
                <a:latin typeface="+mj-lt"/>
              </a:rPr>
              <a:t>Moreira</a:t>
            </a:r>
            <a:r>
              <a:rPr lang="en-US" dirty="0" smtClean="0">
                <a:latin typeface="+mj-lt"/>
              </a:rPr>
              <a:t> PR Costa et al. evaluated the association of IL - 1A (-889) gene polymorphism in Brazilian individuals with different clinical forms and severity of </a:t>
            </a:r>
            <a:r>
              <a:rPr lang="en-US" dirty="0" err="1" smtClean="0">
                <a:latin typeface="+mj-lt"/>
              </a:rPr>
              <a:t>periodontitis</a:t>
            </a:r>
            <a:r>
              <a:rPr lang="en-US" dirty="0" smtClean="0">
                <a:latin typeface="+mj-lt"/>
              </a:rPr>
              <a:t> and demonstrated a significant association between the two.</a:t>
            </a:r>
            <a:endParaRPr lang="en-US" dirty="0">
              <a:latin typeface="+mj-lt"/>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pPr algn="just">
              <a:lnSpc>
                <a:spcPct val="200000"/>
              </a:lnSpc>
            </a:pPr>
            <a:r>
              <a:rPr lang="en-US" sz="2000" dirty="0" smtClean="0">
                <a:latin typeface="+mj-lt"/>
              </a:rPr>
              <a:t>In 2008, Stefan Reichert et al. studied the expression of IL – 12 R β2 molecule in a crucial regulatory factor in the T – helper type differentiation of T cells. They found that single nucleotide polymorphism of the 5’flanking region of IL – 12RB2 leads to a very weak cellular immune response. They reported that the frequencies of variant alleles of IL – 12 RB2 were significantly higher in aggressive </a:t>
            </a:r>
            <a:r>
              <a:rPr lang="en-US" sz="2000" dirty="0" err="1" smtClean="0">
                <a:latin typeface="+mj-lt"/>
              </a:rPr>
              <a:t>periodontitis</a:t>
            </a:r>
            <a:r>
              <a:rPr lang="en-US" sz="2000" dirty="0" smtClean="0">
                <a:latin typeface="+mj-lt"/>
              </a:rPr>
              <a:t> patients as compared with healthy controls or chronic </a:t>
            </a:r>
            <a:r>
              <a:rPr lang="en-US" sz="2000" dirty="0" err="1" smtClean="0">
                <a:latin typeface="+mj-lt"/>
              </a:rPr>
              <a:t>periodontitis</a:t>
            </a:r>
            <a:r>
              <a:rPr lang="en-US" sz="2000" dirty="0" smtClean="0">
                <a:latin typeface="+mj-lt"/>
              </a:rPr>
              <a:t> patients.</a:t>
            </a:r>
            <a:endParaRPr lang="en-US" sz="2000" dirty="0">
              <a:latin typeface="+mj-lt"/>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IL-10 gene polymorphisms</a:t>
            </a:r>
            <a:endParaRPr lang="en-US" dirty="0"/>
          </a:p>
        </p:txBody>
      </p:sp>
      <p:sp>
        <p:nvSpPr>
          <p:cNvPr id="3" name="Content Placeholder 2"/>
          <p:cNvSpPr>
            <a:spLocks noGrp="1"/>
          </p:cNvSpPr>
          <p:nvPr>
            <p:ph sz="quarter" idx="1"/>
          </p:nvPr>
        </p:nvSpPr>
        <p:spPr>
          <a:xfrm>
            <a:off x="457200" y="1310640"/>
            <a:ext cx="8229600" cy="4937760"/>
          </a:xfrm>
        </p:spPr>
        <p:txBody>
          <a:bodyPr>
            <a:normAutofit/>
          </a:bodyPr>
          <a:lstStyle/>
          <a:p>
            <a:pPr algn="just">
              <a:lnSpc>
                <a:spcPct val="200000"/>
              </a:lnSpc>
            </a:pPr>
            <a:r>
              <a:rPr lang="en-US" sz="2000" dirty="0" smtClean="0">
                <a:latin typeface="+mj-lt"/>
              </a:rPr>
              <a:t>IL-10 gene is located on chromosome 1, in a cluster with closely related IL-genes IL-19, 20, 24. IL-10 has an inhibitory effect on IL-1</a:t>
            </a:r>
            <a:r>
              <a:rPr lang="el-GR" sz="2000" dirty="0" smtClean="0">
                <a:latin typeface="+mj-lt"/>
              </a:rPr>
              <a:t>α, </a:t>
            </a:r>
            <a:r>
              <a:rPr lang="en-US" sz="2000" dirty="0" smtClean="0">
                <a:latin typeface="+mj-lt"/>
              </a:rPr>
              <a:t>IL-1</a:t>
            </a:r>
            <a:r>
              <a:rPr lang="el-GR" sz="2000" dirty="0" smtClean="0">
                <a:latin typeface="+mj-lt"/>
              </a:rPr>
              <a:t>β, </a:t>
            </a:r>
            <a:r>
              <a:rPr lang="en-US" sz="2000" dirty="0" smtClean="0">
                <a:latin typeface="+mj-lt"/>
              </a:rPr>
              <a:t>TNF-</a:t>
            </a:r>
            <a:r>
              <a:rPr lang="el-GR" sz="2000" dirty="0" smtClean="0">
                <a:latin typeface="+mj-lt"/>
              </a:rPr>
              <a:t>α, </a:t>
            </a:r>
            <a:r>
              <a:rPr lang="en-US" sz="2000" dirty="0" smtClean="0">
                <a:latin typeface="+mj-lt"/>
              </a:rPr>
              <a:t>IL-6, IL-8 and IL-12. Functional disturbances in IL-10 due to genetic polymorphisms could be detrimental to host tissue and linked to periodontal disease susceptibility.</a:t>
            </a:r>
            <a:endParaRPr lang="en-US" sz="2000" dirty="0">
              <a:latin typeface="+mj-lt"/>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RECEPTOR AND OTHER GENE POLYMORPHISMS</a:t>
            </a:r>
            <a:endParaRPr lang="en-US" dirty="0"/>
          </a:p>
        </p:txBody>
      </p:sp>
      <p:sp>
        <p:nvSpPr>
          <p:cNvPr id="3" name="Content Placeholder 2"/>
          <p:cNvSpPr>
            <a:spLocks noGrp="1"/>
          </p:cNvSpPr>
          <p:nvPr>
            <p:ph sz="quarter" idx="1"/>
          </p:nvPr>
        </p:nvSpPr>
        <p:spPr/>
        <p:txBody>
          <a:bodyPr>
            <a:normAutofit/>
          </a:bodyPr>
          <a:lstStyle/>
          <a:p>
            <a:pPr algn="just">
              <a:lnSpc>
                <a:spcPct val="200000"/>
              </a:lnSpc>
              <a:buNone/>
            </a:pPr>
            <a:r>
              <a:rPr lang="en-US" sz="2000" dirty="0" smtClean="0">
                <a:solidFill>
                  <a:schemeClr val="accent5">
                    <a:lumMod val="75000"/>
                  </a:schemeClr>
                </a:solidFill>
                <a:latin typeface="+mj-lt"/>
              </a:rPr>
              <a:t>FC</a:t>
            </a:r>
            <a:r>
              <a:rPr lang="el-GR" sz="2000" dirty="0" smtClean="0">
                <a:solidFill>
                  <a:schemeClr val="accent5">
                    <a:lumMod val="75000"/>
                  </a:schemeClr>
                </a:solidFill>
                <a:latin typeface="+mj-lt"/>
              </a:rPr>
              <a:t>γ</a:t>
            </a:r>
            <a:r>
              <a:rPr lang="en-US" sz="2000" dirty="0" smtClean="0">
                <a:solidFill>
                  <a:schemeClr val="accent5">
                    <a:lumMod val="75000"/>
                  </a:schemeClr>
                </a:solidFill>
                <a:latin typeface="+mj-lt"/>
              </a:rPr>
              <a:t>R gene polymorphisms</a:t>
            </a:r>
          </a:p>
          <a:p>
            <a:pPr algn="just">
              <a:lnSpc>
                <a:spcPct val="200000"/>
              </a:lnSpc>
            </a:pPr>
            <a:r>
              <a:rPr lang="en-US" sz="2000" dirty="0" smtClean="0">
                <a:latin typeface="+mj-lt"/>
              </a:rPr>
              <a:t>The </a:t>
            </a:r>
            <a:r>
              <a:rPr lang="en-US" sz="2000" dirty="0" err="1" smtClean="0">
                <a:latin typeface="+mj-lt"/>
              </a:rPr>
              <a:t>Fc</a:t>
            </a:r>
            <a:r>
              <a:rPr lang="en-US" sz="2000" dirty="0" smtClean="0">
                <a:latin typeface="+mj-lt"/>
              </a:rPr>
              <a:t>-gamma receptor is the receptor present on phagocytes, which binds </a:t>
            </a:r>
            <a:r>
              <a:rPr lang="en-US" sz="2000" dirty="0" err="1" smtClean="0">
                <a:latin typeface="+mj-lt"/>
              </a:rPr>
              <a:t>IgG</a:t>
            </a:r>
            <a:r>
              <a:rPr lang="en-US" sz="2000" dirty="0" smtClean="0">
                <a:latin typeface="+mj-lt"/>
              </a:rPr>
              <a:t>. </a:t>
            </a:r>
          </a:p>
          <a:p>
            <a:pPr algn="just">
              <a:lnSpc>
                <a:spcPct val="200000"/>
              </a:lnSpc>
            </a:pPr>
            <a:r>
              <a:rPr lang="en-US" sz="2000" dirty="0" smtClean="0">
                <a:latin typeface="+mj-lt"/>
              </a:rPr>
              <a:t>Polymorphisms that influence the binding affinity between the </a:t>
            </a:r>
            <a:r>
              <a:rPr lang="en-US" sz="2000" dirty="0" err="1" smtClean="0">
                <a:latin typeface="+mj-lt"/>
              </a:rPr>
              <a:t>Fc</a:t>
            </a:r>
            <a:r>
              <a:rPr lang="ar-AE" sz="2000" dirty="0" smtClean="0">
                <a:latin typeface="+mj-lt"/>
              </a:rPr>
              <a:t>لا</a:t>
            </a:r>
            <a:r>
              <a:rPr lang="en-US" sz="2000" dirty="0" smtClean="0">
                <a:latin typeface="+mj-lt"/>
              </a:rPr>
              <a:t>R and </a:t>
            </a:r>
            <a:r>
              <a:rPr lang="en-US" sz="2000" dirty="0" err="1" smtClean="0">
                <a:latin typeface="+mj-lt"/>
              </a:rPr>
              <a:t>IgG</a:t>
            </a:r>
            <a:r>
              <a:rPr lang="en-US" sz="2000" dirty="0" smtClean="0">
                <a:latin typeface="+mj-lt"/>
              </a:rPr>
              <a:t> of different subclasses are considered important in susceptibility to periodontal disease. </a:t>
            </a:r>
          </a:p>
          <a:p>
            <a:pPr algn="just">
              <a:lnSpc>
                <a:spcPct val="200000"/>
              </a:lnSpc>
            </a:pPr>
            <a:r>
              <a:rPr lang="en-US" sz="2000" dirty="0" smtClean="0">
                <a:latin typeface="+mj-lt"/>
              </a:rPr>
              <a:t>There are three main classes of </a:t>
            </a:r>
            <a:r>
              <a:rPr lang="en-US" sz="2000" dirty="0" err="1" smtClean="0">
                <a:latin typeface="+mj-lt"/>
              </a:rPr>
              <a:t>FcR</a:t>
            </a:r>
            <a:r>
              <a:rPr lang="en-US" sz="2000" dirty="0" smtClean="0">
                <a:latin typeface="+mj-lt"/>
              </a:rPr>
              <a:t>: </a:t>
            </a:r>
            <a:r>
              <a:rPr lang="en-US" sz="2000" dirty="0" err="1" smtClean="0">
                <a:latin typeface="+mj-lt"/>
              </a:rPr>
              <a:t>Fc</a:t>
            </a:r>
            <a:r>
              <a:rPr lang="ar-AE" sz="2000" dirty="0" smtClean="0">
                <a:latin typeface="+mj-lt"/>
              </a:rPr>
              <a:t>لا</a:t>
            </a:r>
            <a:r>
              <a:rPr lang="en-US" sz="2000" dirty="0" smtClean="0">
                <a:latin typeface="+mj-lt"/>
              </a:rPr>
              <a:t>RI, </a:t>
            </a:r>
            <a:r>
              <a:rPr lang="en-US" sz="2000" dirty="0" err="1" smtClean="0">
                <a:latin typeface="+mj-lt"/>
              </a:rPr>
              <a:t>Fc</a:t>
            </a:r>
            <a:r>
              <a:rPr lang="ar-AE" sz="2000" dirty="0" smtClean="0">
                <a:latin typeface="+mj-lt"/>
              </a:rPr>
              <a:t>لا</a:t>
            </a:r>
            <a:r>
              <a:rPr lang="en-US" sz="2000" dirty="0" smtClean="0">
                <a:latin typeface="+mj-lt"/>
              </a:rPr>
              <a:t>R II, </a:t>
            </a:r>
            <a:r>
              <a:rPr lang="en-US" sz="2000" dirty="0" err="1" smtClean="0">
                <a:latin typeface="+mj-lt"/>
              </a:rPr>
              <a:t>Fc</a:t>
            </a:r>
            <a:r>
              <a:rPr lang="ar-AE" sz="2000" dirty="0" smtClean="0">
                <a:latin typeface="+mj-lt"/>
              </a:rPr>
              <a:t>لا</a:t>
            </a:r>
            <a:r>
              <a:rPr lang="en-US" sz="2000" dirty="0" smtClean="0">
                <a:latin typeface="+mj-lt"/>
              </a:rPr>
              <a:t>R III.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pPr algn="just">
              <a:lnSpc>
                <a:spcPct val="170000"/>
              </a:lnSpc>
            </a:pPr>
            <a:r>
              <a:rPr lang="en-US" sz="2800" dirty="0" smtClean="0">
                <a:latin typeface="+mj-lt"/>
              </a:rPr>
              <a:t>Sugita et al., reported that </a:t>
            </a:r>
            <a:r>
              <a:rPr lang="en-US" sz="2800" dirty="0" err="1" smtClean="0">
                <a:latin typeface="+mj-lt"/>
              </a:rPr>
              <a:t>Fc</a:t>
            </a:r>
            <a:r>
              <a:rPr lang="ar-AE" sz="2800" dirty="0" smtClean="0">
                <a:latin typeface="+mj-lt"/>
              </a:rPr>
              <a:t>لا</a:t>
            </a:r>
            <a:r>
              <a:rPr lang="en-US" sz="2800" dirty="0" smtClean="0">
                <a:latin typeface="+mj-lt"/>
              </a:rPr>
              <a:t>R </a:t>
            </a:r>
            <a:r>
              <a:rPr lang="en-US" sz="2800" dirty="0" err="1" smtClean="0">
                <a:latin typeface="+mj-lt"/>
              </a:rPr>
              <a:t>IIIb</a:t>
            </a:r>
            <a:r>
              <a:rPr lang="en-US" sz="2800" dirty="0" smtClean="0">
                <a:latin typeface="+mj-lt"/>
              </a:rPr>
              <a:t> has a NA1-NA2 polymorphism. NA1 is a more efficient </a:t>
            </a:r>
            <a:r>
              <a:rPr lang="en-US" sz="2800" dirty="0" err="1" smtClean="0">
                <a:latin typeface="+mj-lt"/>
              </a:rPr>
              <a:t>opsonophagocytic</a:t>
            </a:r>
            <a:r>
              <a:rPr lang="en-US" sz="2800" dirty="0" smtClean="0">
                <a:latin typeface="+mj-lt"/>
              </a:rPr>
              <a:t> agent than NA2. NA1 is found to a greater extent in Japanese patients who are resistant chronic </a:t>
            </a:r>
            <a:r>
              <a:rPr lang="en-US" sz="2800" dirty="0" err="1" smtClean="0">
                <a:latin typeface="+mj-lt"/>
              </a:rPr>
              <a:t>periodontitis</a:t>
            </a:r>
            <a:r>
              <a:rPr lang="en-US" sz="2800" dirty="0" smtClean="0">
                <a:latin typeface="+mj-lt"/>
              </a:rPr>
              <a:t>.</a:t>
            </a:r>
          </a:p>
          <a:p>
            <a:pPr algn="just">
              <a:lnSpc>
                <a:spcPct val="170000"/>
              </a:lnSpc>
            </a:pPr>
            <a:r>
              <a:rPr lang="en-US" sz="2800" dirty="0" err="1" smtClean="0">
                <a:latin typeface="+mj-lt"/>
              </a:rPr>
              <a:t>Meisel</a:t>
            </a:r>
            <a:r>
              <a:rPr lang="en-US" sz="2800" dirty="0" smtClean="0">
                <a:latin typeface="+mj-lt"/>
              </a:rPr>
              <a:t> et al., </a:t>
            </a:r>
            <a:r>
              <a:rPr lang="en-US" sz="2800" dirty="0" err="1" smtClean="0">
                <a:latin typeface="+mj-lt"/>
              </a:rPr>
              <a:t>analysed</a:t>
            </a:r>
            <a:r>
              <a:rPr lang="en-US" sz="2800" dirty="0" smtClean="0">
                <a:latin typeface="+mj-lt"/>
              </a:rPr>
              <a:t> the association between </a:t>
            </a:r>
            <a:r>
              <a:rPr lang="en-US" sz="2800" dirty="0" err="1" smtClean="0">
                <a:latin typeface="+mj-lt"/>
              </a:rPr>
              <a:t>Fc</a:t>
            </a:r>
            <a:r>
              <a:rPr lang="ar-AE" sz="2800" dirty="0" smtClean="0">
                <a:latin typeface="+mj-lt"/>
              </a:rPr>
              <a:t>لا</a:t>
            </a:r>
            <a:r>
              <a:rPr lang="en-US" sz="2800" dirty="0" smtClean="0">
                <a:latin typeface="+mj-lt"/>
              </a:rPr>
              <a:t>R </a:t>
            </a:r>
            <a:r>
              <a:rPr lang="en-US" sz="2800" dirty="0" err="1" smtClean="0">
                <a:latin typeface="+mj-lt"/>
              </a:rPr>
              <a:t>IIIa</a:t>
            </a:r>
            <a:r>
              <a:rPr lang="en-US" sz="2800" dirty="0" smtClean="0">
                <a:latin typeface="+mj-lt"/>
              </a:rPr>
              <a:t> (high affinity receptor) and </a:t>
            </a:r>
            <a:r>
              <a:rPr lang="en-US" sz="2800" dirty="0" err="1" smtClean="0">
                <a:latin typeface="+mj-lt"/>
              </a:rPr>
              <a:t>Fc</a:t>
            </a:r>
            <a:r>
              <a:rPr lang="ar-AE" sz="2800" dirty="0" smtClean="0">
                <a:latin typeface="+mj-lt"/>
              </a:rPr>
              <a:t>لا</a:t>
            </a:r>
            <a:r>
              <a:rPr lang="en-US" sz="2800" dirty="0" smtClean="0">
                <a:latin typeface="+mj-lt"/>
              </a:rPr>
              <a:t>R </a:t>
            </a:r>
            <a:r>
              <a:rPr lang="en-US" sz="2800" dirty="0" err="1" smtClean="0">
                <a:latin typeface="+mj-lt"/>
              </a:rPr>
              <a:t>IIIb</a:t>
            </a:r>
            <a:r>
              <a:rPr lang="en-US" sz="2800" dirty="0" smtClean="0">
                <a:latin typeface="+mj-lt"/>
              </a:rPr>
              <a:t> (low affinity receptor) and chronic </a:t>
            </a:r>
            <a:r>
              <a:rPr lang="en-US" sz="2800" dirty="0" err="1" smtClean="0">
                <a:latin typeface="+mj-lt"/>
              </a:rPr>
              <a:t>periodontitis</a:t>
            </a:r>
            <a:r>
              <a:rPr lang="en-US" sz="2800" dirty="0" smtClean="0">
                <a:latin typeface="+mj-lt"/>
              </a:rPr>
              <a:t> in German population. They found that </a:t>
            </a:r>
            <a:r>
              <a:rPr lang="en-US" sz="2800" dirty="0" err="1" smtClean="0">
                <a:latin typeface="+mj-lt"/>
              </a:rPr>
              <a:t>Fc</a:t>
            </a:r>
            <a:r>
              <a:rPr lang="ar-AE" sz="2800" dirty="0" smtClean="0">
                <a:latin typeface="+mj-lt"/>
              </a:rPr>
              <a:t>لا</a:t>
            </a:r>
            <a:r>
              <a:rPr lang="en-US" sz="2800" dirty="0" smtClean="0">
                <a:latin typeface="+mj-lt"/>
              </a:rPr>
              <a:t>R </a:t>
            </a:r>
            <a:r>
              <a:rPr lang="en-US" sz="2800" dirty="0" err="1" smtClean="0">
                <a:latin typeface="+mj-lt"/>
              </a:rPr>
              <a:t>IIIa</a:t>
            </a:r>
            <a:r>
              <a:rPr lang="en-US" sz="2800" dirty="0" smtClean="0">
                <a:latin typeface="+mj-lt"/>
              </a:rPr>
              <a:t> was associated with chronic </a:t>
            </a:r>
            <a:r>
              <a:rPr lang="en-US" sz="2800" dirty="0" err="1" smtClean="0">
                <a:latin typeface="+mj-lt"/>
              </a:rPr>
              <a:t>periodontitis</a:t>
            </a:r>
            <a:r>
              <a:rPr lang="en-US" sz="2800" dirty="0" smtClean="0">
                <a:latin typeface="+mj-lt"/>
              </a:rPr>
              <a:t> but this is in linkage disequilibrium with </a:t>
            </a:r>
            <a:r>
              <a:rPr lang="en-US" sz="2800" dirty="0" err="1" smtClean="0">
                <a:latin typeface="+mj-lt"/>
              </a:rPr>
              <a:t>Fc</a:t>
            </a:r>
            <a:r>
              <a:rPr lang="ar-AE" sz="2800" dirty="0" smtClean="0">
                <a:latin typeface="+mj-lt"/>
              </a:rPr>
              <a:t>لا</a:t>
            </a:r>
            <a:r>
              <a:rPr lang="en-US" sz="2800" dirty="0" smtClean="0">
                <a:latin typeface="+mj-lt"/>
              </a:rPr>
              <a:t>R </a:t>
            </a:r>
            <a:r>
              <a:rPr lang="en-US" sz="2800" dirty="0" err="1" smtClean="0">
                <a:latin typeface="+mj-lt"/>
              </a:rPr>
              <a:t>IIIb</a:t>
            </a:r>
            <a:r>
              <a:rPr lang="en-US" sz="2800" dirty="0" smtClean="0">
                <a:latin typeface="+mj-lt"/>
              </a:rPr>
              <a:t>, which is also associated chronic </a:t>
            </a:r>
            <a:r>
              <a:rPr lang="en-US" sz="2800" dirty="0" err="1" smtClean="0">
                <a:latin typeface="+mj-lt"/>
              </a:rPr>
              <a:t>periodontitis</a:t>
            </a:r>
            <a:r>
              <a:rPr lang="en-US" sz="2800" dirty="0" smtClean="0">
                <a:latin typeface="+mj-lt"/>
              </a:rPr>
              <a: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Immune receptor gene polymorphism </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mj-lt"/>
              </a:rPr>
              <a:t>FMLP Receptor polymorphism depressed </a:t>
            </a:r>
            <a:r>
              <a:rPr lang="en-US" sz="2000" dirty="0" err="1" smtClean="0">
                <a:latin typeface="+mj-lt"/>
              </a:rPr>
              <a:t>chemotactic</a:t>
            </a:r>
            <a:r>
              <a:rPr lang="en-US" sz="2000" dirty="0" smtClean="0">
                <a:latin typeface="+mj-lt"/>
              </a:rPr>
              <a:t> response to n-formyl-1-methionyl-1-leucyl-1-phenylalanine peptides has been confirmed in studies done by </a:t>
            </a:r>
            <a:r>
              <a:rPr lang="en-US" sz="2000" dirty="0" err="1" smtClean="0">
                <a:latin typeface="+mj-lt"/>
              </a:rPr>
              <a:t>VanDyke</a:t>
            </a:r>
            <a:r>
              <a:rPr lang="en-US" sz="2000" dirty="0" smtClean="0">
                <a:latin typeface="+mj-lt"/>
              </a:rPr>
              <a:t> et al. and </a:t>
            </a:r>
            <a:r>
              <a:rPr lang="en-US" sz="2000" dirty="0" err="1" smtClean="0">
                <a:latin typeface="+mj-lt"/>
              </a:rPr>
              <a:t>Serhan</a:t>
            </a:r>
            <a:r>
              <a:rPr lang="en-US" sz="2000" dirty="0" smtClean="0">
                <a:latin typeface="+mj-lt"/>
              </a:rPr>
              <a:t> CN.</a:t>
            </a:r>
            <a:endParaRPr lang="en-US" sz="2000" dirty="0">
              <a:latin typeface="+mj-lt"/>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METABOLISM RELATED </a:t>
            </a:r>
            <a:endParaRPr lang="en-US" dirty="0"/>
          </a:p>
        </p:txBody>
      </p:sp>
      <p:sp>
        <p:nvSpPr>
          <p:cNvPr id="3" name="Content Placeholder 2"/>
          <p:cNvSpPr>
            <a:spLocks noGrp="1"/>
          </p:cNvSpPr>
          <p:nvPr>
            <p:ph sz="quarter" idx="1"/>
          </p:nvPr>
        </p:nvSpPr>
        <p:spPr/>
        <p:txBody>
          <a:bodyPr>
            <a:normAutofit/>
          </a:bodyPr>
          <a:lstStyle/>
          <a:p>
            <a:pPr algn="just">
              <a:lnSpc>
                <a:spcPct val="150000"/>
              </a:lnSpc>
              <a:buNone/>
            </a:pPr>
            <a:r>
              <a:rPr lang="en-US" sz="2000" dirty="0" smtClean="0">
                <a:solidFill>
                  <a:schemeClr val="accent5">
                    <a:lumMod val="75000"/>
                  </a:schemeClr>
                </a:solidFill>
                <a:latin typeface="+mj-lt"/>
              </a:rPr>
              <a:t>Vitamin D receptor gene polymorphism </a:t>
            </a:r>
          </a:p>
          <a:p>
            <a:pPr algn="just">
              <a:lnSpc>
                <a:spcPct val="150000"/>
              </a:lnSpc>
            </a:pPr>
            <a:r>
              <a:rPr lang="en-US" sz="2000" dirty="0" smtClean="0">
                <a:latin typeface="+mj-lt"/>
              </a:rPr>
              <a:t>The 3' portion of the VDR gene includes a cluster of linked polymorphisms: </a:t>
            </a:r>
            <a:r>
              <a:rPr lang="en-US" sz="2000" dirty="0" err="1" smtClean="0">
                <a:latin typeface="+mj-lt"/>
              </a:rPr>
              <a:t>Bsml</a:t>
            </a:r>
            <a:r>
              <a:rPr lang="en-US" sz="2000" dirty="0" smtClean="0">
                <a:latin typeface="+mj-lt"/>
              </a:rPr>
              <a:t>, </a:t>
            </a:r>
            <a:r>
              <a:rPr lang="en-US" sz="2000" dirty="0" err="1" smtClean="0">
                <a:latin typeface="+mj-lt"/>
              </a:rPr>
              <a:t>Apal</a:t>
            </a:r>
            <a:r>
              <a:rPr lang="en-US" sz="2000" dirty="0" smtClean="0">
                <a:latin typeface="+mj-lt"/>
              </a:rPr>
              <a:t> and </a:t>
            </a:r>
            <a:r>
              <a:rPr lang="en-US" sz="2000" dirty="0" err="1" smtClean="0">
                <a:latin typeface="+mj-lt"/>
              </a:rPr>
              <a:t>Taql</a:t>
            </a:r>
            <a:r>
              <a:rPr lang="en-US" sz="2000" dirty="0" smtClean="0">
                <a:latin typeface="+mj-lt"/>
              </a:rPr>
              <a:t> sites.</a:t>
            </a:r>
          </a:p>
          <a:p>
            <a:pPr algn="just">
              <a:lnSpc>
                <a:spcPct val="150000"/>
              </a:lnSpc>
            </a:pPr>
            <a:r>
              <a:rPr lang="en-US" sz="2000" dirty="0" smtClean="0">
                <a:latin typeface="+mj-lt"/>
              </a:rPr>
              <a:t> The first two sites are in the region of the gene from </a:t>
            </a:r>
            <a:r>
              <a:rPr lang="en-US" sz="2000" dirty="0" err="1" smtClean="0">
                <a:latin typeface="+mj-lt"/>
              </a:rPr>
              <a:t>intron</a:t>
            </a:r>
            <a:r>
              <a:rPr lang="en-US" sz="2000" dirty="0" smtClean="0">
                <a:latin typeface="+mj-lt"/>
              </a:rPr>
              <a:t> 8 to the 3' </a:t>
            </a:r>
            <a:r>
              <a:rPr lang="en-US" sz="2000" dirty="0" err="1" smtClean="0">
                <a:latin typeface="+mj-lt"/>
              </a:rPr>
              <a:t>untranslated</a:t>
            </a:r>
            <a:r>
              <a:rPr lang="en-US" sz="2000" dirty="0" smtClean="0">
                <a:latin typeface="+mj-lt"/>
              </a:rPr>
              <a:t> region. </a:t>
            </a:r>
          </a:p>
          <a:p>
            <a:pPr algn="just">
              <a:lnSpc>
                <a:spcPct val="150000"/>
              </a:lnSpc>
            </a:pPr>
            <a:r>
              <a:rPr lang="en-US" sz="2000" dirty="0" smtClean="0">
                <a:latin typeface="+mj-lt"/>
              </a:rPr>
              <a:t>A silent mutation within </a:t>
            </a:r>
            <a:r>
              <a:rPr lang="en-US" sz="2000" dirty="0" err="1" smtClean="0">
                <a:latin typeface="+mj-lt"/>
              </a:rPr>
              <a:t>codon</a:t>
            </a:r>
            <a:r>
              <a:rPr lang="en-US" sz="2000" dirty="0" smtClean="0">
                <a:latin typeface="+mj-lt"/>
              </a:rPr>
              <a:t> 352 of the ninth </a:t>
            </a:r>
            <a:r>
              <a:rPr lang="en-US" sz="2000" dirty="0" err="1" smtClean="0">
                <a:latin typeface="+mj-lt"/>
              </a:rPr>
              <a:t>exon</a:t>
            </a:r>
            <a:r>
              <a:rPr lang="en-US" sz="2000" dirty="0" smtClean="0">
                <a:latin typeface="+mj-lt"/>
              </a:rPr>
              <a:t> alters a </a:t>
            </a:r>
            <a:r>
              <a:rPr lang="en-US" sz="2000" dirty="0" err="1" smtClean="0">
                <a:latin typeface="+mj-lt"/>
              </a:rPr>
              <a:t>Taql</a:t>
            </a:r>
            <a:r>
              <a:rPr lang="en-US" sz="2000" dirty="0" smtClean="0">
                <a:latin typeface="+mj-lt"/>
              </a:rPr>
              <a:t> site.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8469</TotalTime>
  <Words>8639</Words>
  <Application>Microsoft Office PowerPoint</Application>
  <PresentationFormat>On-screen Show (4:3)</PresentationFormat>
  <Paragraphs>463</Paragraphs>
  <Slides>138</Slides>
  <Notes>1</Notes>
  <HiddenSlides>0</HiddenSlides>
  <MMClips>0</MMClips>
  <ScaleCrop>false</ScaleCrop>
  <HeadingPairs>
    <vt:vector size="4" baseType="variant">
      <vt:variant>
        <vt:lpstr>Theme</vt:lpstr>
      </vt:variant>
      <vt:variant>
        <vt:i4>1</vt:i4>
      </vt:variant>
      <vt:variant>
        <vt:lpstr>Slide Titles</vt:lpstr>
      </vt:variant>
      <vt:variant>
        <vt:i4>138</vt:i4>
      </vt:variant>
    </vt:vector>
  </HeadingPairs>
  <TitlesOfParts>
    <vt:vector size="139" baseType="lpstr">
      <vt:lpstr>Origin</vt:lpstr>
      <vt:lpstr>GENETICS IN PERIODONTICS</vt:lpstr>
      <vt:lpstr>CONTENTS</vt:lpstr>
      <vt:lpstr>Slide 3</vt:lpstr>
      <vt:lpstr>INTRODUCTION</vt:lpstr>
      <vt:lpstr>Slide 5</vt:lpstr>
      <vt:lpstr>Slide 6</vt:lpstr>
      <vt:lpstr>Slide 7</vt:lpstr>
      <vt:lpstr>TERMINOLOGIES</vt:lpstr>
      <vt:lpstr>GENETICS – AN INSIGHT</vt:lpstr>
      <vt:lpstr>Slide 10</vt:lpstr>
      <vt:lpstr>GENETIC DISEASE MODELS</vt:lpstr>
      <vt:lpstr>Slide 12</vt:lpstr>
      <vt:lpstr>Gene Diseases</vt:lpstr>
      <vt:lpstr>Simple Mendelian Diseases</vt:lpstr>
      <vt:lpstr>Slide 15</vt:lpstr>
      <vt:lpstr>Slide 16</vt:lpstr>
      <vt:lpstr>Complex Genetic Diseases</vt:lpstr>
      <vt:lpstr>Slide 18</vt:lpstr>
      <vt:lpstr>Slide 19</vt:lpstr>
      <vt:lpstr>Methods Of Genetic Analysis:</vt:lpstr>
      <vt:lpstr>Slide 21</vt:lpstr>
      <vt:lpstr>FAMILIAL AGGREGATION</vt:lpstr>
      <vt:lpstr>Slide 23</vt:lpstr>
      <vt:lpstr>Twin studies</vt:lpstr>
      <vt:lpstr> </vt:lpstr>
      <vt:lpstr>Segregation analysis</vt:lpstr>
      <vt:lpstr>Slide 27</vt:lpstr>
      <vt:lpstr>Slide 28</vt:lpstr>
      <vt:lpstr>Slide 29</vt:lpstr>
      <vt:lpstr> </vt:lpstr>
      <vt:lpstr>Linkage analysis</vt:lpstr>
      <vt:lpstr>Slide 32</vt:lpstr>
      <vt:lpstr>Slide 33</vt:lpstr>
      <vt:lpstr>Slide 34</vt:lpstr>
      <vt:lpstr>Slide 35</vt:lpstr>
      <vt:lpstr>Association studies</vt:lpstr>
      <vt:lpstr>Slide 37</vt:lpstr>
      <vt:lpstr>Slide 38</vt:lpstr>
      <vt:lpstr>Slide 39</vt:lpstr>
      <vt:lpstr>Slide 40</vt:lpstr>
      <vt:lpstr>Slide 41</vt:lpstr>
      <vt:lpstr>Slide 42</vt:lpstr>
      <vt:lpstr>Slide 43</vt:lpstr>
      <vt:lpstr>Genetics in etiopathogenesis of periodontal diseases:</vt:lpstr>
      <vt:lpstr>Slide 45</vt:lpstr>
      <vt:lpstr>Slide 46</vt:lpstr>
      <vt:lpstr>Evidence for the role of genetic variants in periodontitis</vt:lpstr>
      <vt:lpstr>Slide 48</vt:lpstr>
      <vt:lpstr>Slide 49</vt:lpstr>
      <vt:lpstr>Slide 50</vt:lpstr>
      <vt:lpstr>Slide 51</vt:lpstr>
      <vt:lpstr> </vt:lpstr>
      <vt:lpstr>Twin studies</vt:lpstr>
      <vt:lpstr>Slide 54</vt:lpstr>
      <vt:lpstr>Slide 55</vt:lpstr>
      <vt:lpstr>Slide 56</vt:lpstr>
      <vt:lpstr>Slide 57</vt:lpstr>
      <vt:lpstr>Slide 58</vt:lpstr>
      <vt:lpstr>Slide 59</vt:lpstr>
      <vt:lpstr>Slide 60</vt:lpstr>
      <vt:lpstr>Segregation analysis</vt:lpstr>
      <vt:lpstr>Slide 62</vt:lpstr>
      <vt:lpstr> </vt:lpstr>
      <vt:lpstr>Slide 64</vt:lpstr>
      <vt:lpstr>Slide 65</vt:lpstr>
      <vt:lpstr>Linkage studies in aggressive periodontitis</vt:lpstr>
      <vt:lpstr>Slide 67</vt:lpstr>
      <vt:lpstr>Slide 68</vt:lpstr>
      <vt:lpstr>Slide 69</vt:lpstr>
      <vt:lpstr>Slide 70</vt:lpstr>
      <vt:lpstr>Genome Wide Association Study</vt:lpstr>
      <vt:lpstr>Slide 72</vt:lpstr>
      <vt:lpstr>Syndromic forms of periodontitis</vt:lpstr>
      <vt:lpstr>Slide 74</vt:lpstr>
      <vt:lpstr>Slide 75</vt:lpstr>
      <vt:lpstr>Neutrophil functional disorders.</vt:lpstr>
      <vt:lpstr>Slide 77</vt:lpstr>
      <vt:lpstr>Slide 78</vt:lpstr>
      <vt:lpstr>Deficiency in neutrophil numbers (neutropenias)</vt:lpstr>
      <vt:lpstr>Slide 80</vt:lpstr>
      <vt:lpstr>Genetic defects of structural components</vt:lpstr>
      <vt:lpstr>Slide 82</vt:lpstr>
      <vt:lpstr>Slide 83</vt:lpstr>
      <vt:lpstr>Slide 84</vt:lpstr>
      <vt:lpstr>REFERENCES</vt:lpstr>
      <vt:lpstr>GENE POLYMORPHISM</vt:lpstr>
      <vt:lpstr>Types of Polymorphism</vt:lpstr>
      <vt:lpstr>Gene Polymorphism In Periodontal Diseases</vt:lpstr>
      <vt:lpstr>Slide 89</vt:lpstr>
      <vt:lpstr>Cytokine Gene Polymorphisms</vt:lpstr>
      <vt:lpstr>Slide 91</vt:lpstr>
      <vt:lpstr>Slide 92</vt:lpstr>
      <vt:lpstr>Slide 93</vt:lpstr>
      <vt:lpstr>Slide 94</vt:lpstr>
      <vt:lpstr>IL-10 gene polymorphisms</vt:lpstr>
      <vt:lpstr>RECEPTOR AND OTHER GENE POLYMORPHISMS</vt:lpstr>
      <vt:lpstr>Slide 97</vt:lpstr>
      <vt:lpstr>Immune receptor gene polymorphism </vt:lpstr>
      <vt:lpstr>METABOLISM RELATED </vt:lpstr>
      <vt:lpstr>Slide 100</vt:lpstr>
      <vt:lpstr>Slide 101</vt:lpstr>
      <vt:lpstr>Slide 102</vt:lpstr>
      <vt:lpstr>ANTIGEN – RECOGNITION RELATED GENE POLYMORPHISM</vt:lpstr>
      <vt:lpstr>POLYMORPHISMS IN THE INNATE IMMUNITY RECEPTORS</vt:lpstr>
      <vt:lpstr>Slide 105</vt:lpstr>
      <vt:lpstr>Slide 106</vt:lpstr>
      <vt:lpstr>MISCELLANEOUS GENE POLYMORPHISMS</vt:lpstr>
      <vt:lpstr>Slide 108</vt:lpstr>
      <vt:lpstr>Slide 109</vt:lpstr>
      <vt:lpstr>Genetics Test for Diagnosis and Therapeutic Treatment</vt:lpstr>
      <vt:lpstr>Slide 111</vt:lpstr>
      <vt:lpstr>Genetic testing for periodontitis </vt:lpstr>
      <vt:lpstr>Slide 113</vt:lpstr>
      <vt:lpstr>Slide 114</vt:lpstr>
      <vt:lpstr>GENE THERAPY</vt:lpstr>
      <vt:lpstr>HISTORY</vt:lpstr>
      <vt:lpstr>FUNDAMENTALS OF GENE THERAPY</vt:lpstr>
      <vt:lpstr>TYPES OF GENE THERAPY</vt:lpstr>
      <vt:lpstr>Slide 119</vt:lpstr>
      <vt:lpstr>GENE DELIVERY</vt:lpstr>
      <vt:lpstr>Slide 121</vt:lpstr>
      <vt:lpstr>Slide 122</vt:lpstr>
      <vt:lpstr>Slide 123</vt:lpstr>
      <vt:lpstr>MAJOR DEVELOPMENTS IN GENE THERAPY</vt:lpstr>
      <vt:lpstr>Slide 125</vt:lpstr>
      <vt:lpstr>Slide 126</vt:lpstr>
      <vt:lpstr>IMPLICATIONS OF GENE THERAPY IN PERIODONTICS</vt:lpstr>
      <vt:lpstr>APPLICATIONS</vt:lpstr>
      <vt:lpstr>Slide 129</vt:lpstr>
      <vt:lpstr>Slide 130</vt:lpstr>
      <vt:lpstr>Slide 131</vt:lpstr>
      <vt:lpstr>Slide 132</vt:lpstr>
      <vt:lpstr>Slide 133</vt:lpstr>
      <vt:lpstr>Slide 134</vt:lpstr>
      <vt:lpstr>CONCLUSION:</vt:lpstr>
      <vt:lpstr>Slide 136</vt:lpstr>
      <vt:lpstr>References </vt:lpstr>
      <vt:lpstr>Slide 138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GENETICS IN PERIODONTICS</dc:title>
  <dc:creator>Latha</dc:creator>
  <cp:lastModifiedBy>Latha</cp:lastModifiedBy>
  <cp:revision>300</cp:revision>
  <dcterms:created xsi:type="dcterms:W3CDTF">2006-08-16T00:00:00Z</dcterms:created>
  <dcterms:modified xsi:type="dcterms:W3CDTF">2021-05-24T10:04:50Z</dcterms:modified>
</cp:coreProperties>
</file>