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slides/slide183.xml" ContentType="application/vnd.openxmlformats-officedocument.presentationml.slide+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diagrams/data3.xml" ContentType="application/vnd.openxmlformats-officedocument.drawingml.diagramData+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diagrams/layout3.xml" ContentType="application/vnd.openxmlformats-officedocument.drawingml.diagramLayout+xml"/>
  <Override PartName="/ppt/diagrams/data4.xml" ContentType="application/vnd.openxmlformats-officedocument.drawingml.diagramData+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diagrams/layout4.xml" ContentType="application/vnd.openxmlformats-officedocument.drawingml.diagramLayout+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4" r:id="rId9"/>
    <p:sldId id="266" r:id="rId10"/>
    <p:sldId id="342" r:id="rId11"/>
    <p:sldId id="267" r:id="rId12"/>
    <p:sldId id="268" r:id="rId13"/>
    <p:sldId id="269" r:id="rId14"/>
    <p:sldId id="270" r:id="rId15"/>
    <p:sldId id="271" r:id="rId16"/>
    <p:sldId id="341" r:id="rId17"/>
    <p:sldId id="273" r:id="rId18"/>
    <p:sldId id="274" r:id="rId19"/>
    <p:sldId id="275" r:id="rId20"/>
    <p:sldId id="276" r:id="rId21"/>
    <p:sldId id="327" r:id="rId22"/>
    <p:sldId id="277" r:id="rId23"/>
    <p:sldId id="278" r:id="rId24"/>
    <p:sldId id="279" r:id="rId25"/>
    <p:sldId id="281" r:id="rId26"/>
    <p:sldId id="293" r:id="rId27"/>
    <p:sldId id="339" r:id="rId28"/>
    <p:sldId id="282" r:id="rId29"/>
    <p:sldId id="284" r:id="rId30"/>
    <p:sldId id="285" r:id="rId31"/>
    <p:sldId id="280" r:id="rId32"/>
    <p:sldId id="286" r:id="rId33"/>
    <p:sldId id="287" r:id="rId34"/>
    <p:sldId id="288" r:id="rId35"/>
    <p:sldId id="290" r:id="rId36"/>
    <p:sldId id="291" r:id="rId37"/>
    <p:sldId id="292" r:id="rId38"/>
    <p:sldId id="294" r:id="rId39"/>
    <p:sldId id="295" r:id="rId40"/>
    <p:sldId id="297" r:id="rId41"/>
    <p:sldId id="298" r:id="rId42"/>
    <p:sldId id="299" r:id="rId43"/>
    <p:sldId id="296" r:id="rId44"/>
    <p:sldId id="300" r:id="rId45"/>
    <p:sldId id="301" r:id="rId46"/>
    <p:sldId id="302" r:id="rId47"/>
    <p:sldId id="303" r:id="rId48"/>
    <p:sldId id="304" r:id="rId49"/>
    <p:sldId id="305" r:id="rId50"/>
    <p:sldId id="338" r:id="rId51"/>
    <p:sldId id="306" r:id="rId52"/>
    <p:sldId id="307" r:id="rId53"/>
    <p:sldId id="308" r:id="rId54"/>
    <p:sldId id="309" r:id="rId55"/>
    <p:sldId id="335" r:id="rId56"/>
    <p:sldId id="310" r:id="rId57"/>
    <p:sldId id="312" r:id="rId58"/>
    <p:sldId id="311"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8" r:id="rId73"/>
    <p:sldId id="329" r:id="rId74"/>
    <p:sldId id="330" r:id="rId75"/>
    <p:sldId id="343" r:id="rId76"/>
    <p:sldId id="344" r:id="rId77"/>
    <p:sldId id="345" r:id="rId78"/>
    <p:sldId id="346" r:id="rId79"/>
    <p:sldId id="347" r:id="rId80"/>
    <p:sldId id="348" r:id="rId81"/>
    <p:sldId id="349" r:id="rId82"/>
    <p:sldId id="350" r:id="rId83"/>
    <p:sldId id="351" r:id="rId84"/>
    <p:sldId id="352" r:id="rId85"/>
    <p:sldId id="353" r:id="rId86"/>
    <p:sldId id="354" r:id="rId87"/>
    <p:sldId id="355" r:id="rId88"/>
    <p:sldId id="356" r:id="rId89"/>
    <p:sldId id="357" r:id="rId90"/>
    <p:sldId id="358" r:id="rId91"/>
    <p:sldId id="405" r:id="rId92"/>
    <p:sldId id="359" r:id="rId93"/>
    <p:sldId id="360" r:id="rId94"/>
    <p:sldId id="404" r:id="rId95"/>
    <p:sldId id="361" r:id="rId96"/>
    <p:sldId id="362" r:id="rId97"/>
    <p:sldId id="363" r:id="rId98"/>
    <p:sldId id="364" r:id="rId99"/>
    <p:sldId id="365" r:id="rId100"/>
    <p:sldId id="366" r:id="rId101"/>
    <p:sldId id="367" r:id="rId102"/>
    <p:sldId id="368" r:id="rId103"/>
    <p:sldId id="369" r:id="rId104"/>
    <p:sldId id="370" r:id="rId105"/>
    <p:sldId id="371" r:id="rId106"/>
    <p:sldId id="372" r:id="rId107"/>
    <p:sldId id="373" r:id="rId108"/>
    <p:sldId id="374" r:id="rId109"/>
    <p:sldId id="375" r:id="rId110"/>
    <p:sldId id="376" r:id="rId111"/>
    <p:sldId id="377" r:id="rId112"/>
    <p:sldId id="378" r:id="rId113"/>
    <p:sldId id="379" r:id="rId114"/>
    <p:sldId id="381" r:id="rId115"/>
    <p:sldId id="382" r:id="rId116"/>
    <p:sldId id="383" r:id="rId117"/>
    <p:sldId id="406" r:id="rId118"/>
    <p:sldId id="384" r:id="rId119"/>
    <p:sldId id="385" r:id="rId120"/>
    <p:sldId id="386" r:id="rId121"/>
    <p:sldId id="387" r:id="rId122"/>
    <p:sldId id="388" r:id="rId123"/>
    <p:sldId id="389" r:id="rId124"/>
    <p:sldId id="390" r:id="rId125"/>
    <p:sldId id="391" r:id="rId126"/>
    <p:sldId id="392" r:id="rId127"/>
    <p:sldId id="393" r:id="rId128"/>
    <p:sldId id="394" r:id="rId129"/>
    <p:sldId id="395" r:id="rId130"/>
    <p:sldId id="396" r:id="rId131"/>
    <p:sldId id="397" r:id="rId132"/>
    <p:sldId id="398" r:id="rId133"/>
    <p:sldId id="399" r:id="rId134"/>
    <p:sldId id="400" r:id="rId135"/>
    <p:sldId id="401" r:id="rId136"/>
    <p:sldId id="402" r:id="rId137"/>
    <p:sldId id="407" r:id="rId138"/>
    <p:sldId id="408" r:id="rId139"/>
    <p:sldId id="409" r:id="rId140"/>
    <p:sldId id="410" r:id="rId141"/>
    <p:sldId id="411" r:id="rId142"/>
    <p:sldId id="412" r:id="rId143"/>
    <p:sldId id="413" r:id="rId144"/>
    <p:sldId id="449" r:id="rId145"/>
    <p:sldId id="450" r:id="rId146"/>
    <p:sldId id="451" r:id="rId147"/>
    <p:sldId id="417" r:id="rId148"/>
    <p:sldId id="418" r:id="rId149"/>
    <p:sldId id="453" r:id="rId150"/>
    <p:sldId id="419" r:id="rId151"/>
    <p:sldId id="452" r:id="rId152"/>
    <p:sldId id="420" r:id="rId153"/>
    <p:sldId id="448" r:id="rId154"/>
    <p:sldId id="421" r:id="rId155"/>
    <p:sldId id="422" r:id="rId156"/>
    <p:sldId id="423" r:id="rId157"/>
    <p:sldId id="424" r:id="rId158"/>
    <p:sldId id="425" r:id="rId159"/>
    <p:sldId id="426" r:id="rId160"/>
    <p:sldId id="427" r:id="rId161"/>
    <p:sldId id="428" r:id="rId162"/>
    <p:sldId id="454" r:id="rId163"/>
    <p:sldId id="429" r:id="rId164"/>
    <p:sldId id="430" r:id="rId165"/>
    <p:sldId id="431" r:id="rId166"/>
    <p:sldId id="432" r:id="rId167"/>
    <p:sldId id="455" r:id="rId168"/>
    <p:sldId id="433" r:id="rId169"/>
    <p:sldId id="434" r:id="rId170"/>
    <p:sldId id="435" r:id="rId171"/>
    <p:sldId id="436" r:id="rId172"/>
    <p:sldId id="437" r:id="rId173"/>
    <p:sldId id="438" r:id="rId174"/>
    <p:sldId id="439" r:id="rId175"/>
    <p:sldId id="440" r:id="rId176"/>
    <p:sldId id="441" r:id="rId177"/>
    <p:sldId id="442" r:id="rId178"/>
    <p:sldId id="443" r:id="rId179"/>
    <p:sldId id="444" r:id="rId180"/>
    <p:sldId id="445" r:id="rId181"/>
    <p:sldId id="446" r:id="rId182"/>
    <p:sldId id="447" r:id="rId183"/>
    <p:sldId id="336" r:id="rId184"/>
    <p:sldId id="340" r:id="rId185"/>
    <p:sldId id="403" r:id="rId1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p:scale>
          <a:sx n="60" d="100"/>
          <a:sy n="60" d="100"/>
        </p:scale>
        <p:origin x="78" y="-216"/>
      </p:cViewPr>
      <p:guideLst>
        <p:guide orient="horz" pos="2160"/>
        <p:guide pos="2880"/>
      </p:guideLst>
    </p:cSldViewPr>
  </p:slideViewPr>
  <p:outlineViewPr>
    <p:cViewPr>
      <p:scale>
        <a:sx n="33" d="100"/>
        <a:sy n="33" d="100"/>
      </p:scale>
      <p:origin x="0" y="13133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06ED5F-75E7-4BE3-84CB-F89A755264DD}" type="doc">
      <dgm:prSet loTypeId="urn:microsoft.com/office/officeart/2005/8/layout/vList4" loCatId="list" qsTypeId="urn:microsoft.com/office/officeart/2005/8/quickstyle/simple1" qsCatId="simple" csTypeId="urn:microsoft.com/office/officeart/2005/8/colors/accent1_2" csCatId="accent1" phldr="0"/>
      <dgm:spPr/>
      <dgm:t>
        <a:bodyPr/>
        <a:lstStyle/>
        <a:p>
          <a:endParaRPr lang="en-US"/>
        </a:p>
      </dgm:t>
    </dgm:pt>
    <dgm:pt modelId="{255FF1B6-F5BA-4231-8E0C-F55E32AA763F}" type="pres">
      <dgm:prSet presAssocID="{DC06ED5F-75E7-4BE3-84CB-F89A755264DD}" presName="linear" presStyleCnt="0">
        <dgm:presLayoutVars>
          <dgm:dir/>
          <dgm:resizeHandles val="exact"/>
        </dgm:presLayoutVars>
      </dgm:prSet>
      <dgm:spPr/>
      <dgm:t>
        <a:bodyPr/>
        <a:lstStyle/>
        <a:p>
          <a:endParaRPr lang="en-US"/>
        </a:p>
      </dgm:t>
    </dgm:pt>
  </dgm:ptLst>
  <dgm:cxnLst>
    <dgm:cxn modelId="{BBED6F1F-D6BC-4DD4-9F39-6EFC230C3DCE}" type="presOf" srcId="{DC06ED5F-75E7-4BE3-84CB-F89A755264DD}" destId="{255FF1B6-F5BA-4231-8E0C-F55E32AA763F}" srcOrd="0" destOrd="0" presId="urn:microsoft.com/office/officeart/2005/8/layout/vList4"/>
  </dgm:cxnLst>
  <dgm:bg/>
  <dgm:whole/>
</dgm:dataModel>
</file>

<file path=ppt/diagrams/data2.xml><?xml version="1.0" encoding="utf-8"?>
<dgm:dataModel xmlns:dgm="http://schemas.openxmlformats.org/drawingml/2006/diagram" xmlns:a="http://schemas.openxmlformats.org/drawingml/2006/main">
  <dgm:ptLst>
    <dgm:pt modelId="{8E1A9C1B-E9B8-44CB-A68C-A4BBA6C3886D}" type="doc">
      <dgm:prSet loTypeId="urn:microsoft.com/office/officeart/2005/8/layout/vList6" loCatId="list" qsTypeId="urn:microsoft.com/office/officeart/2005/8/quickstyle/simple1" qsCatId="simple" csTypeId="urn:microsoft.com/office/officeart/2005/8/colors/accent2_1" csCatId="accent2" phldr="1"/>
      <dgm:spPr/>
      <dgm:t>
        <a:bodyPr/>
        <a:lstStyle/>
        <a:p>
          <a:endParaRPr lang="en-US"/>
        </a:p>
      </dgm:t>
    </dgm:pt>
    <dgm:pt modelId="{EAF9AB9F-A7B5-422B-AFB2-339E2D0B6AD5}">
      <dgm:prSet phldrT="[Text]" custT="1"/>
      <dgm:spPr/>
      <dgm:t>
        <a:bodyPr/>
        <a:lstStyle/>
        <a:p>
          <a:r>
            <a:rPr lang="en-IN" sz="3200" dirty="0" smtClean="0"/>
            <a:t>Type 1 DM</a:t>
          </a:r>
          <a:endParaRPr lang="en-US" sz="3200" dirty="0"/>
        </a:p>
      </dgm:t>
    </dgm:pt>
    <dgm:pt modelId="{F94A2F5C-18B7-445C-93E2-16B961CE9247}" type="parTrans" cxnId="{4BF9139A-1DB7-45CF-A6EB-7338928961C1}">
      <dgm:prSet/>
      <dgm:spPr/>
      <dgm:t>
        <a:bodyPr/>
        <a:lstStyle/>
        <a:p>
          <a:endParaRPr lang="en-US"/>
        </a:p>
      </dgm:t>
    </dgm:pt>
    <dgm:pt modelId="{53A23F05-2BAC-4E09-B6D1-F5FEEEF6E482}" type="sibTrans" cxnId="{4BF9139A-1DB7-45CF-A6EB-7338928961C1}">
      <dgm:prSet/>
      <dgm:spPr/>
      <dgm:t>
        <a:bodyPr/>
        <a:lstStyle/>
        <a:p>
          <a:endParaRPr lang="en-US"/>
        </a:p>
      </dgm:t>
    </dgm:pt>
    <dgm:pt modelId="{4647E67C-F5A8-481F-B316-BD7C22E1180A}">
      <dgm:prSet phldrT="[Text]"/>
      <dgm:spPr/>
      <dgm:t>
        <a:bodyPr/>
        <a:lstStyle/>
        <a:p>
          <a:pPr algn="just"/>
          <a:r>
            <a:rPr lang="en-IN" dirty="0" smtClean="0"/>
            <a:t>A. Immune mediated.</a:t>
          </a:r>
          <a:endParaRPr lang="en-US" dirty="0"/>
        </a:p>
      </dgm:t>
    </dgm:pt>
    <dgm:pt modelId="{16FD2D75-5B46-4D55-A932-CB709602F622}" type="parTrans" cxnId="{4D9B4D0C-0C35-467D-BE61-E9EF13D5FECE}">
      <dgm:prSet/>
      <dgm:spPr/>
      <dgm:t>
        <a:bodyPr/>
        <a:lstStyle/>
        <a:p>
          <a:endParaRPr lang="en-US"/>
        </a:p>
      </dgm:t>
    </dgm:pt>
    <dgm:pt modelId="{88AB1590-4032-4CD3-A3E2-846FBB6EF845}" type="sibTrans" cxnId="{4D9B4D0C-0C35-467D-BE61-E9EF13D5FECE}">
      <dgm:prSet/>
      <dgm:spPr/>
      <dgm:t>
        <a:bodyPr/>
        <a:lstStyle/>
        <a:p>
          <a:endParaRPr lang="en-US"/>
        </a:p>
      </dgm:t>
    </dgm:pt>
    <dgm:pt modelId="{9E9E7443-D948-4ADC-8FCF-5762DFC2F0B5}">
      <dgm:prSet phldrT="[Text]"/>
      <dgm:spPr/>
      <dgm:t>
        <a:bodyPr/>
        <a:lstStyle/>
        <a:p>
          <a:pPr algn="just"/>
          <a:r>
            <a:rPr lang="en-IN" dirty="0" smtClean="0"/>
            <a:t>B. Idiopathic.</a:t>
          </a:r>
          <a:endParaRPr lang="en-US" dirty="0"/>
        </a:p>
      </dgm:t>
    </dgm:pt>
    <dgm:pt modelId="{7D41D5FA-2384-4A5F-BC82-D1CC7810705C}" type="parTrans" cxnId="{9857AFC8-858A-455B-8172-2CD60DE45F7F}">
      <dgm:prSet/>
      <dgm:spPr/>
      <dgm:t>
        <a:bodyPr/>
        <a:lstStyle/>
        <a:p>
          <a:endParaRPr lang="en-US"/>
        </a:p>
      </dgm:t>
    </dgm:pt>
    <dgm:pt modelId="{586B3D34-E434-410C-9994-12630E382130}" type="sibTrans" cxnId="{9857AFC8-858A-455B-8172-2CD60DE45F7F}">
      <dgm:prSet/>
      <dgm:spPr/>
      <dgm:t>
        <a:bodyPr/>
        <a:lstStyle/>
        <a:p>
          <a:endParaRPr lang="en-US"/>
        </a:p>
      </dgm:t>
    </dgm:pt>
    <dgm:pt modelId="{15ECB72C-1449-40F1-8D11-16BF5FB6B58E}">
      <dgm:prSet phldrT="[Text]" custT="1"/>
      <dgm:spPr/>
      <dgm:t>
        <a:bodyPr/>
        <a:lstStyle/>
        <a:p>
          <a:r>
            <a:rPr lang="en-IN" sz="3200" dirty="0" smtClean="0"/>
            <a:t>Type 2 DM</a:t>
          </a:r>
          <a:endParaRPr lang="en-US" sz="3200" dirty="0"/>
        </a:p>
      </dgm:t>
    </dgm:pt>
    <dgm:pt modelId="{7D8B34BA-2015-4BDF-95B2-067EC427AC2A}" type="parTrans" cxnId="{D43F5D18-BC09-4497-B03F-6936AB0E10F4}">
      <dgm:prSet/>
      <dgm:spPr/>
      <dgm:t>
        <a:bodyPr/>
        <a:lstStyle/>
        <a:p>
          <a:endParaRPr lang="en-US"/>
        </a:p>
      </dgm:t>
    </dgm:pt>
    <dgm:pt modelId="{2B2625D3-E7D9-486B-AF0E-8BEA22D1A6DA}" type="sibTrans" cxnId="{D43F5D18-BC09-4497-B03F-6936AB0E10F4}">
      <dgm:prSet/>
      <dgm:spPr/>
      <dgm:t>
        <a:bodyPr/>
        <a:lstStyle/>
        <a:p>
          <a:endParaRPr lang="en-US"/>
        </a:p>
      </dgm:t>
    </dgm:pt>
    <dgm:pt modelId="{80AC25A3-B6BB-464A-AA82-E06A501CA798}">
      <dgm:prSet phldrT="[Text]"/>
      <dgm:spPr/>
      <dgm:t>
        <a:bodyPr/>
        <a:lstStyle/>
        <a:p>
          <a:pPr algn="just"/>
          <a:r>
            <a:rPr lang="en-IN" dirty="0" smtClean="0"/>
            <a:t>Range from insulin resistance with relative deficiency to </a:t>
          </a:r>
          <a:r>
            <a:rPr lang="en-IN" dirty="0" err="1" smtClean="0"/>
            <a:t>secretory</a:t>
          </a:r>
          <a:r>
            <a:rPr lang="en-IN" dirty="0" smtClean="0"/>
            <a:t> defect with insulin resistance.</a:t>
          </a:r>
          <a:endParaRPr lang="en-US" dirty="0"/>
        </a:p>
      </dgm:t>
    </dgm:pt>
    <dgm:pt modelId="{C33E2657-F6BF-410F-87F7-0B426163C592}" type="parTrans" cxnId="{28551A9A-6B36-4E7D-9D5F-7143C81AB288}">
      <dgm:prSet/>
      <dgm:spPr/>
      <dgm:t>
        <a:bodyPr/>
        <a:lstStyle/>
        <a:p>
          <a:endParaRPr lang="en-US"/>
        </a:p>
      </dgm:t>
    </dgm:pt>
    <dgm:pt modelId="{0E1BD651-B31E-4139-8BA7-47A9BDD91F9C}" type="sibTrans" cxnId="{28551A9A-6B36-4E7D-9D5F-7143C81AB288}">
      <dgm:prSet/>
      <dgm:spPr/>
      <dgm:t>
        <a:bodyPr/>
        <a:lstStyle/>
        <a:p>
          <a:endParaRPr lang="en-US"/>
        </a:p>
      </dgm:t>
    </dgm:pt>
    <dgm:pt modelId="{8A3AE110-EEAA-4458-988A-81CE14505AF7}">
      <dgm:prSet phldrT="[Text]"/>
      <dgm:spPr/>
      <dgm:t>
        <a:bodyPr/>
        <a:lstStyle/>
        <a:p>
          <a:pPr algn="just"/>
          <a:endParaRPr lang="en-US" dirty="0"/>
        </a:p>
      </dgm:t>
    </dgm:pt>
    <dgm:pt modelId="{03C85647-200C-4BBE-BA08-3861681A611B}" type="parTrans" cxnId="{6665BE1C-2791-49C4-89E6-6E4F3A11668C}">
      <dgm:prSet/>
      <dgm:spPr/>
    </dgm:pt>
    <dgm:pt modelId="{17F8B07F-42F9-494D-B94E-E32F78ACC6A0}" type="sibTrans" cxnId="{6665BE1C-2791-49C4-89E6-6E4F3A11668C}">
      <dgm:prSet/>
      <dgm:spPr/>
    </dgm:pt>
    <dgm:pt modelId="{ADCDDD3C-A9EA-4EC8-A02E-B399A6373786}" type="pres">
      <dgm:prSet presAssocID="{8E1A9C1B-E9B8-44CB-A68C-A4BBA6C3886D}" presName="Name0" presStyleCnt="0">
        <dgm:presLayoutVars>
          <dgm:dir/>
          <dgm:animLvl val="lvl"/>
          <dgm:resizeHandles/>
        </dgm:presLayoutVars>
      </dgm:prSet>
      <dgm:spPr/>
      <dgm:t>
        <a:bodyPr/>
        <a:lstStyle/>
        <a:p>
          <a:endParaRPr lang="en-US"/>
        </a:p>
      </dgm:t>
    </dgm:pt>
    <dgm:pt modelId="{58C69ABB-00EF-48E5-B5B1-319928E2B5FE}" type="pres">
      <dgm:prSet presAssocID="{EAF9AB9F-A7B5-422B-AFB2-339E2D0B6AD5}" presName="linNode" presStyleCnt="0"/>
      <dgm:spPr/>
    </dgm:pt>
    <dgm:pt modelId="{29292E12-7F9F-4B8C-B8A4-24ECCA6B85BB}" type="pres">
      <dgm:prSet presAssocID="{EAF9AB9F-A7B5-422B-AFB2-339E2D0B6AD5}" presName="parentShp" presStyleLbl="node1" presStyleIdx="0" presStyleCnt="2">
        <dgm:presLayoutVars>
          <dgm:bulletEnabled val="1"/>
        </dgm:presLayoutVars>
      </dgm:prSet>
      <dgm:spPr/>
      <dgm:t>
        <a:bodyPr/>
        <a:lstStyle/>
        <a:p>
          <a:endParaRPr lang="en-US"/>
        </a:p>
      </dgm:t>
    </dgm:pt>
    <dgm:pt modelId="{63028D62-9C8B-4C2A-9637-10D27A7045E9}" type="pres">
      <dgm:prSet presAssocID="{EAF9AB9F-A7B5-422B-AFB2-339E2D0B6AD5}" presName="childShp" presStyleLbl="bgAccFollowNode1" presStyleIdx="0" presStyleCnt="2">
        <dgm:presLayoutVars>
          <dgm:bulletEnabled val="1"/>
        </dgm:presLayoutVars>
      </dgm:prSet>
      <dgm:spPr/>
      <dgm:t>
        <a:bodyPr/>
        <a:lstStyle/>
        <a:p>
          <a:endParaRPr lang="en-US"/>
        </a:p>
      </dgm:t>
    </dgm:pt>
    <dgm:pt modelId="{011CDC83-D7DA-47DC-A1D3-0C39E24D5BD4}" type="pres">
      <dgm:prSet presAssocID="{53A23F05-2BAC-4E09-B6D1-F5FEEEF6E482}" presName="spacing" presStyleCnt="0"/>
      <dgm:spPr/>
    </dgm:pt>
    <dgm:pt modelId="{332FEC46-E952-4379-ABBC-C1F12BA7EB42}" type="pres">
      <dgm:prSet presAssocID="{15ECB72C-1449-40F1-8D11-16BF5FB6B58E}" presName="linNode" presStyleCnt="0"/>
      <dgm:spPr/>
    </dgm:pt>
    <dgm:pt modelId="{F0C120E8-BAEA-4CCF-A82B-9CD90BB76224}" type="pres">
      <dgm:prSet presAssocID="{15ECB72C-1449-40F1-8D11-16BF5FB6B58E}" presName="parentShp" presStyleLbl="node1" presStyleIdx="1" presStyleCnt="2">
        <dgm:presLayoutVars>
          <dgm:bulletEnabled val="1"/>
        </dgm:presLayoutVars>
      </dgm:prSet>
      <dgm:spPr/>
      <dgm:t>
        <a:bodyPr/>
        <a:lstStyle/>
        <a:p>
          <a:endParaRPr lang="en-US"/>
        </a:p>
      </dgm:t>
    </dgm:pt>
    <dgm:pt modelId="{D0B84666-5633-4716-96BE-3EB974B0FD73}" type="pres">
      <dgm:prSet presAssocID="{15ECB72C-1449-40F1-8D11-16BF5FB6B58E}" presName="childShp" presStyleLbl="bgAccFollowNode1" presStyleIdx="1" presStyleCnt="2">
        <dgm:presLayoutVars>
          <dgm:bulletEnabled val="1"/>
        </dgm:presLayoutVars>
      </dgm:prSet>
      <dgm:spPr/>
      <dgm:t>
        <a:bodyPr/>
        <a:lstStyle/>
        <a:p>
          <a:endParaRPr lang="en-US"/>
        </a:p>
      </dgm:t>
    </dgm:pt>
  </dgm:ptLst>
  <dgm:cxnLst>
    <dgm:cxn modelId="{9857AFC8-858A-455B-8172-2CD60DE45F7F}" srcId="{EAF9AB9F-A7B5-422B-AFB2-339E2D0B6AD5}" destId="{9E9E7443-D948-4ADC-8FCF-5762DFC2F0B5}" srcOrd="2" destOrd="0" parTransId="{7D41D5FA-2384-4A5F-BC82-D1CC7810705C}" sibTransId="{586B3D34-E434-410C-9994-12630E382130}"/>
    <dgm:cxn modelId="{DC57E7DC-14A1-45B1-9157-E1B1519AE050}" type="presOf" srcId="{8A3AE110-EEAA-4458-988A-81CE14505AF7}" destId="{63028D62-9C8B-4C2A-9637-10D27A7045E9}" srcOrd="0" destOrd="0" presId="urn:microsoft.com/office/officeart/2005/8/layout/vList6"/>
    <dgm:cxn modelId="{B3A2A099-51DF-4FE0-969D-8A6A646214F0}" type="presOf" srcId="{4647E67C-F5A8-481F-B316-BD7C22E1180A}" destId="{63028D62-9C8B-4C2A-9637-10D27A7045E9}" srcOrd="0" destOrd="1" presId="urn:microsoft.com/office/officeart/2005/8/layout/vList6"/>
    <dgm:cxn modelId="{4BCF37E2-382E-4A68-9E37-AE7FC91E6DEA}" type="presOf" srcId="{9E9E7443-D948-4ADC-8FCF-5762DFC2F0B5}" destId="{63028D62-9C8B-4C2A-9637-10D27A7045E9}" srcOrd="0" destOrd="2" presId="urn:microsoft.com/office/officeart/2005/8/layout/vList6"/>
    <dgm:cxn modelId="{6665BE1C-2791-49C4-89E6-6E4F3A11668C}" srcId="{EAF9AB9F-A7B5-422B-AFB2-339E2D0B6AD5}" destId="{8A3AE110-EEAA-4458-988A-81CE14505AF7}" srcOrd="0" destOrd="0" parTransId="{03C85647-200C-4BBE-BA08-3861681A611B}" sibTransId="{17F8B07F-42F9-494D-B94E-E32F78ACC6A0}"/>
    <dgm:cxn modelId="{28551A9A-6B36-4E7D-9D5F-7143C81AB288}" srcId="{15ECB72C-1449-40F1-8D11-16BF5FB6B58E}" destId="{80AC25A3-B6BB-464A-AA82-E06A501CA798}" srcOrd="0" destOrd="0" parTransId="{C33E2657-F6BF-410F-87F7-0B426163C592}" sibTransId="{0E1BD651-B31E-4139-8BA7-47A9BDD91F9C}"/>
    <dgm:cxn modelId="{2EC047A0-F251-468D-967B-77D3BE056596}" type="presOf" srcId="{15ECB72C-1449-40F1-8D11-16BF5FB6B58E}" destId="{F0C120E8-BAEA-4CCF-A82B-9CD90BB76224}" srcOrd="0" destOrd="0" presId="urn:microsoft.com/office/officeart/2005/8/layout/vList6"/>
    <dgm:cxn modelId="{7F0B13F4-924D-425E-B2D8-D8A88D02A4F7}" type="presOf" srcId="{EAF9AB9F-A7B5-422B-AFB2-339E2D0B6AD5}" destId="{29292E12-7F9F-4B8C-B8A4-24ECCA6B85BB}" srcOrd="0" destOrd="0" presId="urn:microsoft.com/office/officeart/2005/8/layout/vList6"/>
    <dgm:cxn modelId="{4D9B4D0C-0C35-467D-BE61-E9EF13D5FECE}" srcId="{EAF9AB9F-A7B5-422B-AFB2-339E2D0B6AD5}" destId="{4647E67C-F5A8-481F-B316-BD7C22E1180A}" srcOrd="1" destOrd="0" parTransId="{16FD2D75-5B46-4D55-A932-CB709602F622}" sibTransId="{88AB1590-4032-4CD3-A3E2-846FBB6EF845}"/>
    <dgm:cxn modelId="{4BF9139A-1DB7-45CF-A6EB-7338928961C1}" srcId="{8E1A9C1B-E9B8-44CB-A68C-A4BBA6C3886D}" destId="{EAF9AB9F-A7B5-422B-AFB2-339E2D0B6AD5}" srcOrd="0" destOrd="0" parTransId="{F94A2F5C-18B7-445C-93E2-16B961CE9247}" sibTransId="{53A23F05-2BAC-4E09-B6D1-F5FEEEF6E482}"/>
    <dgm:cxn modelId="{D43F5D18-BC09-4497-B03F-6936AB0E10F4}" srcId="{8E1A9C1B-E9B8-44CB-A68C-A4BBA6C3886D}" destId="{15ECB72C-1449-40F1-8D11-16BF5FB6B58E}" srcOrd="1" destOrd="0" parTransId="{7D8B34BA-2015-4BDF-95B2-067EC427AC2A}" sibTransId="{2B2625D3-E7D9-486B-AF0E-8BEA22D1A6DA}"/>
    <dgm:cxn modelId="{4D7DBFAE-7E86-495F-B5E9-EE807CC21F5A}" type="presOf" srcId="{80AC25A3-B6BB-464A-AA82-E06A501CA798}" destId="{D0B84666-5633-4716-96BE-3EB974B0FD73}" srcOrd="0" destOrd="0" presId="urn:microsoft.com/office/officeart/2005/8/layout/vList6"/>
    <dgm:cxn modelId="{1A7B4CED-C06D-4C3C-94C5-23B4F1307916}" type="presOf" srcId="{8E1A9C1B-E9B8-44CB-A68C-A4BBA6C3886D}" destId="{ADCDDD3C-A9EA-4EC8-A02E-B399A6373786}" srcOrd="0" destOrd="0" presId="urn:microsoft.com/office/officeart/2005/8/layout/vList6"/>
    <dgm:cxn modelId="{799E6FDE-0655-4A57-9FEC-9172F73BEB81}" type="presParOf" srcId="{ADCDDD3C-A9EA-4EC8-A02E-B399A6373786}" destId="{58C69ABB-00EF-48E5-B5B1-319928E2B5FE}" srcOrd="0" destOrd="0" presId="urn:microsoft.com/office/officeart/2005/8/layout/vList6"/>
    <dgm:cxn modelId="{59DDD139-3532-40D5-AB24-92122F08B04D}" type="presParOf" srcId="{58C69ABB-00EF-48E5-B5B1-319928E2B5FE}" destId="{29292E12-7F9F-4B8C-B8A4-24ECCA6B85BB}" srcOrd="0" destOrd="0" presId="urn:microsoft.com/office/officeart/2005/8/layout/vList6"/>
    <dgm:cxn modelId="{0DF274A9-3944-44D5-90ED-0C6AF4C79C27}" type="presParOf" srcId="{58C69ABB-00EF-48E5-B5B1-319928E2B5FE}" destId="{63028D62-9C8B-4C2A-9637-10D27A7045E9}" srcOrd="1" destOrd="0" presId="urn:microsoft.com/office/officeart/2005/8/layout/vList6"/>
    <dgm:cxn modelId="{B9A57FB9-E6D8-46DA-8DE6-A4C695112260}" type="presParOf" srcId="{ADCDDD3C-A9EA-4EC8-A02E-B399A6373786}" destId="{011CDC83-D7DA-47DC-A1D3-0C39E24D5BD4}" srcOrd="1" destOrd="0" presId="urn:microsoft.com/office/officeart/2005/8/layout/vList6"/>
    <dgm:cxn modelId="{FCCEA911-DB1F-410E-A13F-9C2D695D779B}" type="presParOf" srcId="{ADCDDD3C-A9EA-4EC8-A02E-B399A6373786}" destId="{332FEC46-E952-4379-ABBC-C1F12BA7EB42}" srcOrd="2" destOrd="0" presId="urn:microsoft.com/office/officeart/2005/8/layout/vList6"/>
    <dgm:cxn modelId="{A4C045BC-2ABB-424D-AFE1-87BCDADC63CF}" type="presParOf" srcId="{332FEC46-E952-4379-ABBC-C1F12BA7EB42}" destId="{F0C120E8-BAEA-4CCF-A82B-9CD90BB76224}" srcOrd="0" destOrd="0" presId="urn:microsoft.com/office/officeart/2005/8/layout/vList6"/>
    <dgm:cxn modelId="{093341BA-A940-4C81-9EFD-A046E8166EF7}" type="presParOf" srcId="{332FEC46-E952-4379-ABBC-C1F12BA7EB42}" destId="{D0B84666-5633-4716-96BE-3EB974B0FD73}" srcOrd="1" destOrd="0" presId="urn:microsoft.com/office/officeart/2005/8/layout/vList6"/>
  </dgm:cxnLst>
  <dgm:bg/>
  <dgm:whole/>
</dgm:dataModel>
</file>

<file path=ppt/diagrams/data3.xml><?xml version="1.0" encoding="utf-8"?>
<dgm:dataModel xmlns:dgm="http://schemas.openxmlformats.org/drawingml/2006/diagram" xmlns:a="http://schemas.openxmlformats.org/drawingml/2006/main">
  <dgm:ptLst>
    <dgm:pt modelId="{F820C7CA-7B70-46CB-AA82-7194B8486E59}" type="doc">
      <dgm:prSet loTypeId="urn:microsoft.com/office/officeart/2005/8/layout/vList6" loCatId="list" qsTypeId="urn:microsoft.com/office/officeart/2005/8/quickstyle/simple1" qsCatId="simple" csTypeId="urn:microsoft.com/office/officeart/2005/8/colors/accent2_1" csCatId="accent2" phldr="1"/>
      <dgm:spPr/>
      <dgm:t>
        <a:bodyPr/>
        <a:lstStyle/>
        <a:p>
          <a:endParaRPr lang="en-US"/>
        </a:p>
      </dgm:t>
    </dgm:pt>
    <dgm:pt modelId="{AF407392-10C7-4DBB-974A-45C7B8F94058}">
      <dgm:prSet phldrT="[Text]" custT="1"/>
      <dgm:spPr/>
      <dgm:t>
        <a:bodyPr/>
        <a:lstStyle/>
        <a:p>
          <a:r>
            <a:rPr lang="en-IN" sz="3200" dirty="0" smtClean="0"/>
            <a:t>Other specific types</a:t>
          </a:r>
          <a:endParaRPr lang="en-US" sz="3200" dirty="0"/>
        </a:p>
      </dgm:t>
    </dgm:pt>
    <dgm:pt modelId="{2708861D-7352-44D0-81BE-0EB7102AF855}" type="parTrans" cxnId="{CC8C4A80-48E9-4F49-A006-B02EA550213A}">
      <dgm:prSet/>
      <dgm:spPr/>
      <dgm:t>
        <a:bodyPr/>
        <a:lstStyle/>
        <a:p>
          <a:endParaRPr lang="en-US"/>
        </a:p>
      </dgm:t>
    </dgm:pt>
    <dgm:pt modelId="{764B73C0-AF25-4FE8-BF45-4BEE592DFF3D}" type="sibTrans" cxnId="{CC8C4A80-48E9-4F49-A006-B02EA550213A}">
      <dgm:prSet/>
      <dgm:spPr/>
      <dgm:t>
        <a:bodyPr/>
        <a:lstStyle/>
        <a:p>
          <a:endParaRPr lang="en-US"/>
        </a:p>
      </dgm:t>
    </dgm:pt>
    <dgm:pt modelId="{29DC7696-E0F0-4343-A8EF-72D1CE8E0779}">
      <dgm:prSet phldrT="[Text]"/>
      <dgm:spPr/>
      <dgm:t>
        <a:bodyPr/>
        <a:lstStyle/>
        <a:p>
          <a:pPr algn="just"/>
          <a:r>
            <a:rPr lang="en-IN" dirty="0" smtClean="0"/>
            <a:t>Genetic defects in insulin action.</a:t>
          </a:r>
          <a:endParaRPr lang="en-US" dirty="0"/>
        </a:p>
      </dgm:t>
    </dgm:pt>
    <dgm:pt modelId="{A8043E8F-4255-4A65-AF0D-7EF40B0158D1}" type="parTrans" cxnId="{8D68D0A1-4F1F-41DA-888F-6CD75A893467}">
      <dgm:prSet/>
      <dgm:spPr/>
      <dgm:t>
        <a:bodyPr/>
        <a:lstStyle/>
        <a:p>
          <a:endParaRPr lang="en-US"/>
        </a:p>
      </dgm:t>
    </dgm:pt>
    <dgm:pt modelId="{9AEB8D2C-F10C-4115-B3C4-75727390EE67}" type="sibTrans" cxnId="{8D68D0A1-4F1F-41DA-888F-6CD75A893467}">
      <dgm:prSet/>
      <dgm:spPr/>
      <dgm:t>
        <a:bodyPr/>
        <a:lstStyle/>
        <a:p>
          <a:endParaRPr lang="en-US"/>
        </a:p>
      </dgm:t>
    </dgm:pt>
    <dgm:pt modelId="{2383D0C8-031A-45E0-A97D-4F76337B3D6C}">
      <dgm:prSet phldrT="[Text]" custT="1"/>
      <dgm:spPr/>
      <dgm:t>
        <a:bodyPr/>
        <a:lstStyle/>
        <a:p>
          <a:r>
            <a:rPr lang="en-IN" sz="3200" dirty="0" smtClean="0"/>
            <a:t>Gestational</a:t>
          </a:r>
          <a:endParaRPr lang="en-US" sz="3200" dirty="0"/>
        </a:p>
      </dgm:t>
    </dgm:pt>
    <dgm:pt modelId="{F4D7A7CC-498B-4C80-92D3-87BD8FBA5986}" type="parTrans" cxnId="{3CAA68DB-5297-463D-AA9E-94F68E36B228}">
      <dgm:prSet/>
      <dgm:spPr/>
      <dgm:t>
        <a:bodyPr/>
        <a:lstStyle/>
        <a:p>
          <a:endParaRPr lang="en-US"/>
        </a:p>
      </dgm:t>
    </dgm:pt>
    <dgm:pt modelId="{DCD939E0-B054-4270-822E-A4B2EC709AE3}" type="sibTrans" cxnId="{3CAA68DB-5297-463D-AA9E-94F68E36B228}">
      <dgm:prSet/>
      <dgm:spPr/>
      <dgm:t>
        <a:bodyPr/>
        <a:lstStyle/>
        <a:p>
          <a:endParaRPr lang="en-US"/>
        </a:p>
      </dgm:t>
    </dgm:pt>
    <dgm:pt modelId="{D9D9E120-2E8B-47B4-B561-88FB97585A05}">
      <dgm:prSet phldrT="[Text]"/>
      <dgm:spPr/>
      <dgm:t>
        <a:bodyPr/>
        <a:lstStyle/>
        <a:p>
          <a:pPr algn="just"/>
          <a:r>
            <a:rPr lang="en-IN" dirty="0" smtClean="0"/>
            <a:t>Occur during pregnancy.</a:t>
          </a:r>
          <a:endParaRPr lang="en-US" dirty="0"/>
        </a:p>
      </dgm:t>
    </dgm:pt>
    <dgm:pt modelId="{13DB1B22-730E-401A-B841-CBCECB463EA4}" type="parTrans" cxnId="{8AE9B34B-4DE6-4BC7-B112-304C1391B7B4}">
      <dgm:prSet/>
      <dgm:spPr/>
      <dgm:t>
        <a:bodyPr/>
        <a:lstStyle/>
        <a:p>
          <a:endParaRPr lang="en-US"/>
        </a:p>
      </dgm:t>
    </dgm:pt>
    <dgm:pt modelId="{62303F8E-FC32-4A16-BFBE-93840D4B9634}" type="sibTrans" cxnId="{8AE9B34B-4DE6-4BC7-B112-304C1391B7B4}">
      <dgm:prSet/>
      <dgm:spPr/>
      <dgm:t>
        <a:bodyPr/>
        <a:lstStyle/>
        <a:p>
          <a:endParaRPr lang="en-US"/>
        </a:p>
      </dgm:t>
    </dgm:pt>
    <dgm:pt modelId="{7809580C-CF60-45E8-93E1-68CDE0668C2B}">
      <dgm:prSet phldrT="[Text]"/>
      <dgm:spPr/>
      <dgm:t>
        <a:bodyPr/>
        <a:lstStyle/>
        <a:p>
          <a:pPr algn="just"/>
          <a:r>
            <a:rPr lang="en-IN" dirty="0" smtClean="0"/>
            <a:t>Diseases of exocrine pancreas.</a:t>
          </a:r>
          <a:endParaRPr lang="en-US" dirty="0"/>
        </a:p>
      </dgm:t>
    </dgm:pt>
    <dgm:pt modelId="{5DB7F719-A8DB-4D49-B1BF-42DCF5B9C880}" type="parTrans" cxnId="{D2EFCE94-2730-4E20-97CF-28FFB7516ECF}">
      <dgm:prSet/>
      <dgm:spPr/>
      <dgm:t>
        <a:bodyPr/>
        <a:lstStyle/>
        <a:p>
          <a:endParaRPr lang="en-US"/>
        </a:p>
      </dgm:t>
    </dgm:pt>
    <dgm:pt modelId="{37191903-BCE8-4589-B9A7-4097D6124C4A}" type="sibTrans" cxnId="{D2EFCE94-2730-4E20-97CF-28FFB7516ECF}">
      <dgm:prSet/>
      <dgm:spPr/>
      <dgm:t>
        <a:bodyPr/>
        <a:lstStyle/>
        <a:p>
          <a:endParaRPr lang="en-US"/>
        </a:p>
      </dgm:t>
    </dgm:pt>
    <dgm:pt modelId="{44D2254F-9014-4B7E-8363-54012C4F7012}">
      <dgm:prSet phldrT="[Text]"/>
      <dgm:spPr/>
      <dgm:t>
        <a:bodyPr/>
        <a:lstStyle/>
        <a:p>
          <a:pPr algn="just"/>
          <a:r>
            <a:rPr lang="en-IN" dirty="0" err="1" smtClean="0"/>
            <a:t>Endocrinopathies</a:t>
          </a:r>
          <a:r>
            <a:rPr lang="en-IN" dirty="0" smtClean="0"/>
            <a:t>.</a:t>
          </a:r>
          <a:endParaRPr lang="en-US" dirty="0"/>
        </a:p>
      </dgm:t>
    </dgm:pt>
    <dgm:pt modelId="{957B4695-05D8-4289-9F57-B301B8AD7940}" type="parTrans" cxnId="{A4BCE5F4-F350-45EC-8333-00B7BF0A1E87}">
      <dgm:prSet/>
      <dgm:spPr/>
      <dgm:t>
        <a:bodyPr/>
        <a:lstStyle/>
        <a:p>
          <a:endParaRPr lang="en-US"/>
        </a:p>
      </dgm:t>
    </dgm:pt>
    <dgm:pt modelId="{91953466-DD4D-4BDF-B656-B34386CF5428}" type="sibTrans" cxnId="{A4BCE5F4-F350-45EC-8333-00B7BF0A1E87}">
      <dgm:prSet/>
      <dgm:spPr/>
      <dgm:t>
        <a:bodyPr/>
        <a:lstStyle/>
        <a:p>
          <a:endParaRPr lang="en-US"/>
        </a:p>
      </dgm:t>
    </dgm:pt>
    <dgm:pt modelId="{ABB497A9-43BB-4FC1-B220-63FF5C51553A}">
      <dgm:prSet phldrT="[Text]"/>
      <dgm:spPr/>
      <dgm:t>
        <a:bodyPr/>
        <a:lstStyle/>
        <a:p>
          <a:pPr algn="just"/>
          <a:r>
            <a:rPr lang="en-IN" dirty="0" smtClean="0"/>
            <a:t>Drug or Chemical induced.</a:t>
          </a:r>
          <a:endParaRPr lang="en-US" dirty="0"/>
        </a:p>
      </dgm:t>
    </dgm:pt>
    <dgm:pt modelId="{FA142B27-6C4D-421A-AD8B-9A5A28CC1F38}" type="parTrans" cxnId="{C0D74CE0-1991-4311-8447-BA3C7B2331C2}">
      <dgm:prSet/>
      <dgm:spPr/>
      <dgm:t>
        <a:bodyPr/>
        <a:lstStyle/>
        <a:p>
          <a:endParaRPr lang="en-US"/>
        </a:p>
      </dgm:t>
    </dgm:pt>
    <dgm:pt modelId="{34605EF0-AA60-463F-9770-CE3A82EED2ED}" type="sibTrans" cxnId="{C0D74CE0-1991-4311-8447-BA3C7B2331C2}">
      <dgm:prSet/>
      <dgm:spPr/>
      <dgm:t>
        <a:bodyPr/>
        <a:lstStyle/>
        <a:p>
          <a:endParaRPr lang="en-US"/>
        </a:p>
      </dgm:t>
    </dgm:pt>
    <dgm:pt modelId="{001E3BC9-7E35-4968-98AB-A47427EBF6B6}">
      <dgm:prSet phldrT="[Text]"/>
      <dgm:spPr/>
      <dgm:t>
        <a:bodyPr/>
        <a:lstStyle/>
        <a:p>
          <a:pPr algn="just"/>
          <a:r>
            <a:rPr lang="en-IN" dirty="0" smtClean="0"/>
            <a:t>Infections.</a:t>
          </a:r>
          <a:endParaRPr lang="en-US" dirty="0"/>
        </a:p>
      </dgm:t>
    </dgm:pt>
    <dgm:pt modelId="{268932E2-C22F-4CDE-B241-1F299CB8E9CE}" type="parTrans" cxnId="{D9F1BCF7-024E-4DCE-AB41-944105C442BA}">
      <dgm:prSet/>
      <dgm:spPr/>
      <dgm:t>
        <a:bodyPr/>
        <a:lstStyle/>
        <a:p>
          <a:endParaRPr lang="en-US"/>
        </a:p>
      </dgm:t>
    </dgm:pt>
    <dgm:pt modelId="{421CB8E6-84D8-4739-8C1E-0BFBFF6083B7}" type="sibTrans" cxnId="{D9F1BCF7-024E-4DCE-AB41-944105C442BA}">
      <dgm:prSet/>
      <dgm:spPr/>
      <dgm:t>
        <a:bodyPr/>
        <a:lstStyle/>
        <a:p>
          <a:endParaRPr lang="en-US"/>
        </a:p>
      </dgm:t>
    </dgm:pt>
    <dgm:pt modelId="{0B3D03FC-D28C-4AD4-9FB0-CDF33707EBE2}">
      <dgm:prSet phldrT="[Text]"/>
      <dgm:spPr/>
      <dgm:t>
        <a:bodyPr/>
        <a:lstStyle/>
        <a:p>
          <a:pPr algn="just"/>
          <a:endParaRPr lang="en-US" dirty="0"/>
        </a:p>
      </dgm:t>
    </dgm:pt>
    <dgm:pt modelId="{D251042C-1466-47D4-A403-7DD22559BD78}" type="parTrans" cxnId="{F0288CE3-E49E-42A5-8E8D-AC4F95D26AC5}">
      <dgm:prSet/>
      <dgm:spPr/>
      <dgm:t>
        <a:bodyPr/>
        <a:lstStyle/>
        <a:p>
          <a:endParaRPr lang="en-US"/>
        </a:p>
      </dgm:t>
    </dgm:pt>
    <dgm:pt modelId="{29DDFA71-56F4-4A86-8735-FD4CA574476E}" type="sibTrans" cxnId="{F0288CE3-E49E-42A5-8E8D-AC4F95D26AC5}">
      <dgm:prSet/>
      <dgm:spPr/>
      <dgm:t>
        <a:bodyPr/>
        <a:lstStyle/>
        <a:p>
          <a:endParaRPr lang="en-US"/>
        </a:p>
      </dgm:t>
    </dgm:pt>
    <dgm:pt modelId="{D26AEC98-A20F-470E-9896-AB27F5F7F00D}">
      <dgm:prSet phldrT="[Text]"/>
      <dgm:spPr/>
      <dgm:t>
        <a:bodyPr/>
        <a:lstStyle/>
        <a:p>
          <a:pPr algn="just"/>
          <a:endParaRPr lang="en-US" dirty="0"/>
        </a:p>
      </dgm:t>
    </dgm:pt>
    <dgm:pt modelId="{528887BE-2B62-403D-BA45-39812B866532}" type="parTrans" cxnId="{29ED6088-8CF3-4DB2-9FED-8D75695F75A5}">
      <dgm:prSet/>
      <dgm:spPr/>
      <dgm:t>
        <a:bodyPr/>
        <a:lstStyle/>
        <a:p>
          <a:endParaRPr lang="en-US"/>
        </a:p>
      </dgm:t>
    </dgm:pt>
    <dgm:pt modelId="{4863863D-1371-435F-AD8C-0722B3FAD82E}" type="sibTrans" cxnId="{29ED6088-8CF3-4DB2-9FED-8D75695F75A5}">
      <dgm:prSet/>
      <dgm:spPr/>
      <dgm:t>
        <a:bodyPr/>
        <a:lstStyle/>
        <a:p>
          <a:endParaRPr lang="en-US"/>
        </a:p>
      </dgm:t>
    </dgm:pt>
    <dgm:pt modelId="{511307AA-1B4F-4470-9DB9-BB8208A830C4}" type="pres">
      <dgm:prSet presAssocID="{F820C7CA-7B70-46CB-AA82-7194B8486E59}" presName="Name0" presStyleCnt="0">
        <dgm:presLayoutVars>
          <dgm:dir/>
          <dgm:animLvl val="lvl"/>
          <dgm:resizeHandles/>
        </dgm:presLayoutVars>
      </dgm:prSet>
      <dgm:spPr/>
      <dgm:t>
        <a:bodyPr/>
        <a:lstStyle/>
        <a:p>
          <a:endParaRPr lang="en-US"/>
        </a:p>
      </dgm:t>
    </dgm:pt>
    <dgm:pt modelId="{A486A79B-DEDD-42B7-8DCF-6027ADEA2057}" type="pres">
      <dgm:prSet presAssocID="{AF407392-10C7-4DBB-974A-45C7B8F94058}" presName="linNode" presStyleCnt="0"/>
      <dgm:spPr/>
    </dgm:pt>
    <dgm:pt modelId="{0B998F59-DD03-4DEB-8261-FCD79D0CFD7C}" type="pres">
      <dgm:prSet presAssocID="{AF407392-10C7-4DBB-974A-45C7B8F94058}" presName="parentShp" presStyleLbl="node1" presStyleIdx="0" presStyleCnt="2">
        <dgm:presLayoutVars>
          <dgm:bulletEnabled val="1"/>
        </dgm:presLayoutVars>
      </dgm:prSet>
      <dgm:spPr/>
      <dgm:t>
        <a:bodyPr/>
        <a:lstStyle/>
        <a:p>
          <a:endParaRPr lang="en-US"/>
        </a:p>
      </dgm:t>
    </dgm:pt>
    <dgm:pt modelId="{51FB0D79-4A92-458D-90B7-769626D021E4}" type="pres">
      <dgm:prSet presAssocID="{AF407392-10C7-4DBB-974A-45C7B8F94058}" presName="childShp" presStyleLbl="bgAccFollowNode1" presStyleIdx="0" presStyleCnt="2">
        <dgm:presLayoutVars>
          <dgm:bulletEnabled val="1"/>
        </dgm:presLayoutVars>
      </dgm:prSet>
      <dgm:spPr/>
      <dgm:t>
        <a:bodyPr/>
        <a:lstStyle/>
        <a:p>
          <a:endParaRPr lang="en-US"/>
        </a:p>
      </dgm:t>
    </dgm:pt>
    <dgm:pt modelId="{C8F8E410-1593-4901-BBE9-4579DD468800}" type="pres">
      <dgm:prSet presAssocID="{764B73C0-AF25-4FE8-BF45-4BEE592DFF3D}" presName="spacing" presStyleCnt="0"/>
      <dgm:spPr/>
    </dgm:pt>
    <dgm:pt modelId="{8881FFA7-498C-4392-9FC2-BF68F34F8EC2}" type="pres">
      <dgm:prSet presAssocID="{2383D0C8-031A-45E0-A97D-4F76337B3D6C}" presName="linNode" presStyleCnt="0"/>
      <dgm:spPr/>
    </dgm:pt>
    <dgm:pt modelId="{0F460CF1-79C2-4539-917A-FA340931700F}" type="pres">
      <dgm:prSet presAssocID="{2383D0C8-031A-45E0-A97D-4F76337B3D6C}" presName="parentShp" presStyleLbl="node1" presStyleIdx="1" presStyleCnt="2">
        <dgm:presLayoutVars>
          <dgm:bulletEnabled val="1"/>
        </dgm:presLayoutVars>
      </dgm:prSet>
      <dgm:spPr/>
      <dgm:t>
        <a:bodyPr/>
        <a:lstStyle/>
        <a:p>
          <a:endParaRPr lang="en-US"/>
        </a:p>
      </dgm:t>
    </dgm:pt>
    <dgm:pt modelId="{5289C01B-B68D-4698-A1E2-0EE6510EF7E1}" type="pres">
      <dgm:prSet presAssocID="{2383D0C8-031A-45E0-A97D-4F76337B3D6C}" presName="childShp" presStyleLbl="bgAccFollowNode1" presStyleIdx="1" presStyleCnt="2">
        <dgm:presLayoutVars>
          <dgm:bulletEnabled val="1"/>
        </dgm:presLayoutVars>
      </dgm:prSet>
      <dgm:spPr/>
      <dgm:t>
        <a:bodyPr/>
        <a:lstStyle/>
        <a:p>
          <a:endParaRPr lang="en-US"/>
        </a:p>
      </dgm:t>
    </dgm:pt>
  </dgm:ptLst>
  <dgm:cxnLst>
    <dgm:cxn modelId="{F341521C-7066-43B7-85A8-AF9F67F50E6F}" type="presOf" srcId="{001E3BC9-7E35-4968-98AB-A47427EBF6B6}" destId="{51FB0D79-4A92-458D-90B7-769626D021E4}" srcOrd="0" destOrd="4" presId="urn:microsoft.com/office/officeart/2005/8/layout/vList6"/>
    <dgm:cxn modelId="{A60CD6CC-E095-4759-899E-633F41D78473}" type="presOf" srcId="{ABB497A9-43BB-4FC1-B220-63FF5C51553A}" destId="{51FB0D79-4A92-458D-90B7-769626D021E4}" srcOrd="0" destOrd="3" presId="urn:microsoft.com/office/officeart/2005/8/layout/vList6"/>
    <dgm:cxn modelId="{C38667AC-D7BB-40A8-8FF3-AFD7E657E3CF}" type="presOf" srcId="{D26AEC98-A20F-470E-9896-AB27F5F7F00D}" destId="{5289C01B-B68D-4698-A1E2-0EE6510EF7E1}" srcOrd="0" destOrd="1" presId="urn:microsoft.com/office/officeart/2005/8/layout/vList6"/>
    <dgm:cxn modelId="{CC8C4A80-48E9-4F49-A006-B02EA550213A}" srcId="{F820C7CA-7B70-46CB-AA82-7194B8486E59}" destId="{AF407392-10C7-4DBB-974A-45C7B8F94058}" srcOrd="0" destOrd="0" parTransId="{2708861D-7352-44D0-81BE-0EB7102AF855}" sibTransId="{764B73C0-AF25-4FE8-BF45-4BEE592DFF3D}"/>
    <dgm:cxn modelId="{DB73AD57-6374-4CBF-A2D7-13618CC54278}" type="presOf" srcId="{2383D0C8-031A-45E0-A97D-4F76337B3D6C}" destId="{0F460CF1-79C2-4539-917A-FA340931700F}" srcOrd="0" destOrd="0" presId="urn:microsoft.com/office/officeart/2005/8/layout/vList6"/>
    <dgm:cxn modelId="{C0D74CE0-1991-4311-8447-BA3C7B2331C2}" srcId="{AF407392-10C7-4DBB-974A-45C7B8F94058}" destId="{ABB497A9-43BB-4FC1-B220-63FF5C51553A}" srcOrd="3" destOrd="0" parTransId="{FA142B27-6C4D-421A-AD8B-9A5A28CC1F38}" sibTransId="{34605EF0-AA60-463F-9770-CE3A82EED2ED}"/>
    <dgm:cxn modelId="{8D68D0A1-4F1F-41DA-888F-6CD75A893467}" srcId="{AF407392-10C7-4DBB-974A-45C7B8F94058}" destId="{29DC7696-E0F0-4343-A8EF-72D1CE8E0779}" srcOrd="0" destOrd="0" parTransId="{A8043E8F-4255-4A65-AF0D-7EF40B0158D1}" sibTransId="{9AEB8D2C-F10C-4115-B3C4-75727390EE67}"/>
    <dgm:cxn modelId="{A4BCE5F4-F350-45EC-8333-00B7BF0A1E87}" srcId="{AF407392-10C7-4DBB-974A-45C7B8F94058}" destId="{44D2254F-9014-4B7E-8363-54012C4F7012}" srcOrd="2" destOrd="0" parTransId="{957B4695-05D8-4289-9F57-B301B8AD7940}" sibTransId="{91953466-DD4D-4BDF-B656-B34386CF5428}"/>
    <dgm:cxn modelId="{D9F1BCF7-024E-4DCE-AB41-944105C442BA}" srcId="{AF407392-10C7-4DBB-974A-45C7B8F94058}" destId="{001E3BC9-7E35-4968-98AB-A47427EBF6B6}" srcOrd="4" destOrd="0" parTransId="{268932E2-C22F-4CDE-B241-1F299CB8E9CE}" sibTransId="{421CB8E6-84D8-4739-8C1E-0BFBFF6083B7}"/>
    <dgm:cxn modelId="{ABE26337-2BC8-4DB7-84AA-18BD623B8F46}" type="presOf" srcId="{44D2254F-9014-4B7E-8363-54012C4F7012}" destId="{51FB0D79-4A92-458D-90B7-769626D021E4}" srcOrd="0" destOrd="2" presId="urn:microsoft.com/office/officeart/2005/8/layout/vList6"/>
    <dgm:cxn modelId="{2D90848E-1AB3-468A-A1BC-78F1433C817A}" type="presOf" srcId="{D9D9E120-2E8B-47B4-B561-88FB97585A05}" destId="{5289C01B-B68D-4698-A1E2-0EE6510EF7E1}" srcOrd="0" destOrd="2" presId="urn:microsoft.com/office/officeart/2005/8/layout/vList6"/>
    <dgm:cxn modelId="{31A47A94-A53E-43AC-A4BB-991266B0F38C}" type="presOf" srcId="{0B3D03FC-D28C-4AD4-9FB0-CDF33707EBE2}" destId="{5289C01B-B68D-4698-A1E2-0EE6510EF7E1}" srcOrd="0" destOrd="0" presId="urn:microsoft.com/office/officeart/2005/8/layout/vList6"/>
    <dgm:cxn modelId="{8AE9B34B-4DE6-4BC7-B112-304C1391B7B4}" srcId="{2383D0C8-031A-45E0-A97D-4F76337B3D6C}" destId="{D9D9E120-2E8B-47B4-B561-88FB97585A05}" srcOrd="2" destOrd="0" parTransId="{13DB1B22-730E-401A-B841-CBCECB463EA4}" sibTransId="{62303F8E-FC32-4A16-BFBE-93840D4B9634}"/>
    <dgm:cxn modelId="{4DDF96FE-27C1-4B6B-BE81-557C93812A5F}" type="presOf" srcId="{29DC7696-E0F0-4343-A8EF-72D1CE8E0779}" destId="{51FB0D79-4A92-458D-90B7-769626D021E4}" srcOrd="0" destOrd="0" presId="urn:microsoft.com/office/officeart/2005/8/layout/vList6"/>
    <dgm:cxn modelId="{D2EFCE94-2730-4E20-97CF-28FFB7516ECF}" srcId="{AF407392-10C7-4DBB-974A-45C7B8F94058}" destId="{7809580C-CF60-45E8-93E1-68CDE0668C2B}" srcOrd="1" destOrd="0" parTransId="{5DB7F719-A8DB-4D49-B1BF-42DCF5B9C880}" sibTransId="{37191903-BCE8-4589-B9A7-4097D6124C4A}"/>
    <dgm:cxn modelId="{3CAA68DB-5297-463D-AA9E-94F68E36B228}" srcId="{F820C7CA-7B70-46CB-AA82-7194B8486E59}" destId="{2383D0C8-031A-45E0-A97D-4F76337B3D6C}" srcOrd="1" destOrd="0" parTransId="{F4D7A7CC-498B-4C80-92D3-87BD8FBA5986}" sibTransId="{DCD939E0-B054-4270-822E-A4B2EC709AE3}"/>
    <dgm:cxn modelId="{29ED6088-8CF3-4DB2-9FED-8D75695F75A5}" srcId="{2383D0C8-031A-45E0-A97D-4F76337B3D6C}" destId="{D26AEC98-A20F-470E-9896-AB27F5F7F00D}" srcOrd="1" destOrd="0" parTransId="{528887BE-2B62-403D-BA45-39812B866532}" sibTransId="{4863863D-1371-435F-AD8C-0722B3FAD82E}"/>
    <dgm:cxn modelId="{F0288CE3-E49E-42A5-8E8D-AC4F95D26AC5}" srcId="{2383D0C8-031A-45E0-A97D-4F76337B3D6C}" destId="{0B3D03FC-D28C-4AD4-9FB0-CDF33707EBE2}" srcOrd="0" destOrd="0" parTransId="{D251042C-1466-47D4-A403-7DD22559BD78}" sibTransId="{29DDFA71-56F4-4A86-8735-FD4CA574476E}"/>
    <dgm:cxn modelId="{D0B04AB5-3EA7-467F-BE2F-E618EAA0ADD7}" type="presOf" srcId="{AF407392-10C7-4DBB-974A-45C7B8F94058}" destId="{0B998F59-DD03-4DEB-8261-FCD79D0CFD7C}" srcOrd="0" destOrd="0" presId="urn:microsoft.com/office/officeart/2005/8/layout/vList6"/>
    <dgm:cxn modelId="{B2B60C6C-E9E3-4A5B-B686-CFE4AE4303E6}" type="presOf" srcId="{F820C7CA-7B70-46CB-AA82-7194B8486E59}" destId="{511307AA-1B4F-4470-9DB9-BB8208A830C4}" srcOrd="0" destOrd="0" presId="urn:microsoft.com/office/officeart/2005/8/layout/vList6"/>
    <dgm:cxn modelId="{FC764AEB-ADD1-4458-B474-F32B4CBCD1BA}" type="presOf" srcId="{7809580C-CF60-45E8-93E1-68CDE0668C2B}" destId="{51FB0D79-4A92-458D-90B7-769626D021E4}" srcOrd="0" destOrd="1" presId="urn:microsoft.com/office/officeart/2005/8/layout/vList6"/>
    <dgm:cxn modelId="{F284F9FC-9AF3-4FC3-AB23-A2BEF5BEAA0A}" type="presParOf" srcId="{511307AA-1B4F-4470-9DB9-BB8208A830C4}" destId="{A486A79B-DEDD-42B7-8DCF-6027ADEA2057}" srcOrd="0" destOrd="0" presId="urn:microsoft.com/office/officeart/2005/8/layout/vList6"/>
    <dgm:cxn modelId="{911E07ED-788D-4317-8CC5-5071F67CA733}" type="presParOf" srcId="{A486A79B-DEDD-42B7-8DCF-6027ADEA2057}" destId="{0B998F59-DD03-4DEB-8261-FCD79D0CFD7C}" srcOrd="0" destOrd="0" presId="urn:microsoft.com/office/officeart/2005/8/layout/vList6"/>
    <dgm:cxn modelId="{96A5F1A4-1A05-492F-A427-7A2DDD09D410}" type="presParOf" srcId="{A486A79B-DEDD-42B7-8DCF-6027ADEA2057}" destId="{51FB0D79-4A92-458D-90B7-769626D021E4}" srcOrd="1" destOrd="0" presId="urn:microsoft.com/office/officeart/2005/8/layout/vList6"/>
    <dgm:cxn modelId="{88A4E586-F102-4C2F-A1E6-5DB554E02B41}" type="presParOf" srcId="{511307AA-1B4F-4470-9DB9-BB8208A830C4}" destId="{C8F8E410-1593-4901-BBE9-4579DD468800}" srcOrd="1" destOrd="0" presId="urn:microsoft.com/office/officeart/2005/8/layout/vList6"/>
    <dgm:cxn modelId="{A9A88F6F-2710-41D1-82F6-5C8339A27309}" type="presParOf" srcId="{511307AA-1B4F-4470-9DB9-BB8208A830C4}" destId="{8881FFA7-498C-4392-9FC2-BF68F34F8EC2}" srcOrd="2" destOrd="0" presId="urn:microsoft.com/office/officeart/2005/8/layout/vList6"/>
    <dgm:cxn modelId="{3131753F-97DD-4F92-ADB9-B3B98D6FC577}" type="presParOf" srcId="{8881FFA7-498C-4392-9FC2-BF68F34F8EC2}" destId="{0F460CF1-79C2-4539-917A-FA340931700F}" srcOrd="0" destOrd="0" presId="urn:microsoft.com/office/officeart/2005/8/layout/vList6"/>
    <dgm:cxn modelId="{D7E4F5F5-14F7-4E82-8FE6-0D7E0144E19C}" type="presParOf" srcId="{8881FFA7-498C-4392-9FC2-BF68F34F8EC2}" destId="{5289C01B-B68D-4698-A1E2-0EE6510EF7E1}" srcOrd="1" destOrd="0" presId="urn:microsoft.com/office/officeart/2005/8/layout/vList6"/>
  </dgm:cxnLst>
  <dgm:bg/>
  <dgm:whole/>
</dgm:dataModel>
</file>

<file path=ppt/diagrams/data4.xml><?xml version="1.0" encoding="utf-8"?>
<dgm:dataModel xmlns:dgm="http://schemas.openxmlformats.org/drawingml/2006/diagram" xmlns:a="http://schemas.openxmlformats.org/drawingml/2006/main">
  <dgm:ptLst>
    <dgm:pt modelId="{3D25485F-BBE8-4F8C-B880-B7073031757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FDCF197-2691-4CED-BA36-14F8583B3144}">
      <dgm:prSet phldrT="[Text]"/>
      <dgm:spPr/>
      <dgm:t>
        <a:bodyPr/>
        <a:lstStyle/>
        <a:p>
          <a:r>
            <a:rPr lang="en-IN" dirty="0" smtClean="0"/>
            <a:t>Changes in </a:t>
          </a:r>
          <a:r>
            <a:rPr lang="en-IN" dirty="0" err="1" smtClean="0"/>
            <a:t>subgingival</a:t>
          </a:r>
          <a:r>
            <a:rPr lang="en-IN" dirty="0" smtClean="0"/>
            <a:t> environment</a:t>
          </a:r>
          <a:endParaRPr lang="en-US" dirty="0"/>
        </a:p>
      </dgm:t>
    </dgm:pt>
    <dgm:pt modelId="{9B423A5A-F107-449B-BABA-9D1DC60C4351}" type="parTrans" cxnId="{3621B149-7771-4FB3-9F91-886D7CAD5CFF}">
      <dgm:prSet/>
      <dgm:spPr/>
      <dgm:t>
        <a:bodyPr/>
        <a:lstStyle/>
        <a:p>
          <a:endParaRPr lang="en-US"/>
        </a:p>
      </dgm:t>
    </dgm:pt>
    <dgm:pt modelId="{AE0C8746-6581-4808-9EF7-90184E047574}" type="sibTrans" cxnId="{3621B149-7771-4FB3-9F91-886D7CAD5CFF}">
      <dgm:prSet/>
      <dgm:spPr/>
      <dgm:t>
        <a:bodyPr/>
        <a:lstStyle/>
        <a:p>
          <a:endParaRPr lang="en-US"/>
        </a:p>
      </dgm:t>
    </dgm:pt>
    <dgm:pt modelId="{BF362677-E77E-4FA7-9382-D94253EC84CD}">
      <dgm:prSet phldrT="[Text]"/>
      <dgm:spPr/>
      <dgm:t>
        <a:bodyPr/>
        <a:lstStyle/>
        <a:p>
          <a:r>
            <a:rPr lang="en-IN" dirty="0" smtClean="0"/>
            <a:t>Altered </a:t>
          </a:r>
          <a:r>
            <a:rPr lang="en-IN" dirty="0" err="1" smtClean="0"/>
            <a:t>microbiota</a:t>
          </a:r>
          <a:r>
            <a:rPr lang="en-IN" dirty="0" smtClean="0"/>
            <a:t>.</a:t>
          </a:r>
          <a:endParaRPr lang="en-US" dirty="0"/>
        </a:p>
      </dgm:t>
    </dgm:pt>
    <dgm:pt modelId="{42985FB7-A765-450B-ADB7-05CB2245C396}" type="parTrans" cxnId="{6BDB2125-4922-4F9C-917C-6D9FDEA9C668}">
      <dgm:prSet/>
      <dgm:spPr/>
      <dgm:t>
        <a:bodyPr/>
        <a:lstStyle/>
        <a:p>
          <a:endParaRPr lang="en-US"/>
        </a:p>
      </dgm:t>
    </dgm:pt>
    <dgm:pt modelId="{2CD99DB2-58D5-493A-9BD8-FF1C9C6CC028}" type="sibTrans" cxnId="{6BDB2125-4922-4F9C-917C-6D9FDEA9C668}">
      <dgm:prSet/>
      <dgm:spPr/>
      <dgm:t>
        <a:bodyPr/>
        <a:lstStyle/>
        <a:p>
          <a:endParaRPr lang="en-US"/>
        </a:p>
      </dgm:t>
    </dgm:pt>
    <dgm:pt modelId="{3A3B55C7-24FE-48FB-BF9A-D0917632EB19}">
      <dgm:prSet phldrT="[Text]"/>
      <dgm:spPr/>
      <dgm:t>
        <a:bodyPr/>
        <a:lstStyle/>
        <a:p>
          <a:r>
            <a:rPr lang="en-IN" dirty="0" smtClean="0"/>
            <a:t>Altered tissue homeostasis &amp; wound healing</a:t>
          </a:r>
          <a:endParaRPr lang="en-US" dirty="0"/>
        </a:p>
      </dgm:t>
    </dgm:pt>
    <dgm:pt modelId="{CE7616C7-24EA-40E6-B55A-E75B40DA3658}" type="parTrans" cxnId="{C156D4C8-3D1B-42E0-A1D8-BD8E92C0195C}">
      <dgm:prSet/>
      <dgm:spPr/>
      <dgm:t>
        <a:bodyPr/>
        <a:lstStyle/>
        <a:p>
          <a:endParaRPr lang="en-US"/>
        </a:p>
      </dgm:t>
    </dgm:pt>
    <dgm:pt modelId="{40712D3F-FF4D-42CE-8B92-32F812DABA55}" type="sibTrans" cxnId="{C156D4C8-3D1B-42E0-A1D8-BD8E92C0195C}">
      <dgm:prSet/>
      <dgm:spPr/>
      <dgm:t>
        <a:bodyPr/>
        <a:lstStyle/>
        <a:p>
          <a:endParaRPr lang="en-US"/>
        </a:p>
      </dgm:t>
    </dgm:pt>
    <dgm:pt modelId="{D6D16E4B-4B80-47E4-A6A8-6C324DDA7A3C}">
      <dgm:prSet phldrT="[Text]"/>
      <dgm:spPr/>
      <dgm:t>
        <a:bodyPr/>
        <a:lstStyle/>
        <a:p>
          <a:r>
            <a:rPr lang="en-IN" dirty="0" smtClean="0"/>
            <a:t>Decreased collagen production.</a:t>
          </a:r>
          <a:endParaRPr lang="en-US" dirty="0"/>
        </a:p>
      </dgm:t>
    </dgm:pt>
    <dgm:pt modelId="{AB1A1F30-EE1A-4F07-ACBF-374CD12B0DA5}" type="parTrans" cxnId="{BE83FAF2-9D28-4EF6-80B4-8936D0951A86}">
      <dgm:prSet/>
      <dgm:spPr/>
      <dgm:t>
        <a:bodyPr/>
        <a:lstStyle/>
        <a:p>
          <a:endParaRPr lang="en-US"/>
        </a:p>
      </dgm:t>
    </dgm:pt>
    <dgm:pt modelId="{3616EAD0-5B2E-4650-8D4B-3BA7BAD37835}" type="sibTrans" cxnId="{BE83FAF2-9D28-4EF6-80B4-8936D0951A86}">
      <dgm:prSet/>
      <dgm:spPr/>
      <dgm:t>
        <a:bodyPr/>
        <a:lstStyle/>
        <a:p>
          <a:endParaRPr lang="en-US"/>
        </a:p>
      </dgm:t>
    </dgm:pt>
    <dgm:pt modelId="{69B16002-CD79-4148-8AC4-FFD3241CF541}">
      <dgm:prSet phldrT="[Text]"/>
      <dgm:spPr/>
      <dgm:t>
        <a:bodyPr/>
        <a:lstStyle/>
        <a:p>
          <a:r>
            <a:rPr lang="en-IN" dirty="0" smtClean="0"/>
            <a:t>Decreased tissue turnover.</a:t>
          </a:r>
          <a:endParaRPr lang="en-US" dirty="0"/>
        </a:p>
      </dgm:t>
    </dgm:pt>
    <dgm:pt modelId="{1BEBB802-5E8C-4D5D-9E2C-7AF393366E5F}" type="parTrans" cxnId="{180ABA3D-00C8-47A7-8B77-851499DE2B64}">
      <dgm:prSet/>
      <dgm:spPr/>
      <dgm:t>
        <a:bodyPr/>
        <a:lstStyle/>
        <a:p>
          <a:endParaRPr lang="en-US"/>
        </a:p>
      </dgm:t>
    </dgm:pt>
    <dgm:pt modelId="{3BC6D486-00EF-4451-BBB3-DD388F469A0A}" type="sibTrans" cxnId="{180ABA3D-00C8-47A7-8B77-851499DE2B64}">
      <dgm:prSet/>
      <dgm:spPr/>
      <dgm:t>
        <a:bodyPr/>
        <a:lstStyle/>
        <a:p>
          <a:endParaRPr lang="en-US"/>
        </a:p>
      </dgm:t>
    </dgm:pt>
    <dgm:pt modelId="{01DE3306-088D-431F-98BF-4C180BD37B11}">
      <dgm:prSet phldrT="[Text]"/>
      <dgm:spPr/>
      <dgm:t>
        <a:bodyPr/>
        <a:lstStyle/>
        <a:p>
          <a:r>
            <a:rPr lang="en-IN" dirty="0" smtClean="0"/>
            <a:t>Changes in host </a:t>
          </a:r>
          <a:r>
            <a:rPr lang="en-IN" dirty="0" err="1" smtClean="0"/>
            <a:t>immuno</a:t>
          </a:r>
          <a:r>
            <a:rPr lang="en-IN" dirty="0" smtClean="0"/>
            <a:t> – inflammatory response</a:t>
          </a:r>
          <a:endParaRPr lang="en-US" dirty="0"/>
        </a:p>
      </dgm:t>
    </dgm:pt>
    <dgm:pt modelId="{292E7FA3-07B6-47A5-AEB1-429CA2E2B0BD}" type="parTrans" cxnId="{C29A72C0-E063-471B-88F5-44246A6A3CE3}">
      <dgm:prSet/>
      <dgm:spPr/>
      <dgm:t>
        <a:bodyPr/>
        <a:lstStyle/>
        <a:p>
          <a:endParaRPr lang="en-US"/>
        </a:p>
      </dgm:t>
    </dgm:pt>
    <dgm:pt modelId="{8248C068-F2A6-41B6-B685-E244216BAFFE}" type="sibTrans" cxnId="{C29A72C0-E063-471B-88F5-44246A6A3CE3}">
      <dgm:prSet/>
      <dgm:spPr/>
      <dgm:t>
        <a:bodyPr/>
        <a:lstStyle/>
        <a:p>
          <a:endParaRPr lang="en-US"/>
        </a:p>
      </dgm:t>
    </dgm:pt>
    <dgm:pt modelId="{CBDB5CB2-222C-4BAC-AEAC-ECC999A30C56}">
      <dgm:prSet phldrT="[Text]"/>
      <dgm:spPr/>
      <dgm:t>
        <a:bodyPr/>
        <a:lstStyle/>
        <a:p>
          <a:r>
            <a:rPr lang="en-IN" dirty="0" smtClean="0"/>
            <a:t>Decreased PMNL’s </a:t>
          </a:r>
          <a:r>
            <a:rPr lang="en-IN" dirty="0" err="1" smtClean="0"/>
            <a:t>chemotaxis</a:t>
          </a:r>
          <a:r>
            <a:rPr lang="en-IN" dirty="0" smtClean="0"/>
            <a:t>, adherence, </a:t>
          </a:r>
          <a:r>
            <a:rPr lang="en-IN" dirty="0" err="1" smtClean="0"/>
            <a:t>phagocytosis</a:t>
          </a:r>
          <a:r>
            <a:rPr lang="en-IN" dirty="0" smtClean="0"/>
            <a:t>.</a:t>
          </a:r>
          <a:endParaRPr lang="en-US" dirty="0"/>
        </a:p>
      </dgm:t>
    </dgm:pt>
    <dgm:pt modelId="{DBB09811-6208-4175-8325-B144B3487C31}" type="parTrans" cxnId="{560F611B-24EB-4EAC-A426-986E6B82413E}">
      <dgm:prSet/>
      <dgm:spPr/>
      <dgm:t>
        <a:bodyPr/>
        <a:lstStyle/>
        <a:p>
          <a:endParaRPr lang="en-US"/>
        </a:p>
      </dgm:t>
    </dgm:pt>
    <dgm:pt modelId="{D77B6D49-0CBE-4FB4-AB61-595913AAC7E5}" type="sibTrans" cxnId="{560F611B-24EB-4EAC-A426-986E6B82413E}">
      <dgm:prSet/>
      <dgm:spPr/>
      <dgm:t>
        <a:bodyPr/>
        <a:lstStyle/>
        <a:p>
          <a:endParaRPr lang="en-US"/>
        </a:p>
      </dgm:t>
    </dgm:pt>
    <dgm:pt modelId="{58DA8A06-AB84-462E-A6BB-09AF4D6303DE}">
      <dgm:prSet phldrT="[Text]"/>
      <dgm:spPr/>
      <dgm:t>
        <a:bodyPr/>
        <a:lstStyle/>
        <a:p>
          <a:r>
            <a:rPr lang="en-IN" dirty="0" smtClean="0"/>
            <a:t>Elevated pro-inflammatory cytokine response from macrophages.</a:t>
          </a:r>
          <a:endParaRPr lang="en-US" dirty="0"/>
        </a:p>
      </dgm:t>
    </dgm:pt>
    <dgm:pt modelId="{826F4639-565F-4A21-A780-497C3DAD4ADF}" type="parTrans" cxnId="{AE13D930-E9AC-4191-B1A9-96260F7F182A}">
      <dgm:prSet/>
      <dgm:spPr/>
      <dgm:t>
        <a:bodyPr/>
        <a:lstStyle/>
        <a:p>
          <a:endParaRPr lang="en-US"/>
        </a:p>
      </dgm:t>
    </dgm:pt>
    <dgm:pt modelId="{F6FD695F-1972-4246-94B9-EB7D48678B43}" type="sibTrans" cxnId="{AE13D930-E9AC-4191-B1A9-96260F7F182A}">
      <dgm:prSet/>
      <dgm:spPr/>
      <dgm:t>
        <a:bodyPr/>
        <a:lstStyle/>
        <a:p>
          <a:endParaRPr lang="en-US"/>
        </a:p>
      </dgm:t>
    </dgm:pt>
    <dgm:pt modelId="{0DD655B6-234D-4712-8E0C-BC2A22213179}">
      <dgm:prSet phldrT="[Text]"/>
      <dgm:spPr/>
      <dgm:t>
        <a:bodyPr/>
        <a:lstStyle/>
        <a:p>
          <a:r>
            <a:rPr lang="en-IN" dirty="0" smtClean="0"/>
            <a:t>Change in GCF composition.</a:t>
          </a:r>
          <a:endParaRPr lang="en-US" dirty="0"/>
        </a:p>
      </dgm:t>
    </dgm:pt>
    <dgm:pt modelId="{9EF047EA-2376-4528-B132-EB01D67F1F8D}" type="parTrans" cxnId="{CAAB4DC8-5386-4982-ACAD-9E0A164D035C}">
      <dgm:prSet/>
      <dgm:spPr/>
      <dgm:t>
        <a:bodyPr/>
        <a:lstStyle/>
        <a:p>
          <a:endParaRPr lang="en-US"/>
        </a:p>
      </dgm:t>
    </dgm:pt>
    <dgm:pt modelId="{16DC8C63-405D-4851-AA2B-7AE977C36BD2}" type="sibTrans" cxnId="{CAAB4DC8-5386-4982-ACAD-9E0A164D035C}">
      <dgm:prSet/>
      <dgm:spPr/>
      <dgm:t>
        <a:bodyPr/>
        <a:lstStyle/>
        <a:p>
          <a:endParaRPr lang="en-US"/>
        </a:p>
      </dgm:t>
    </dgm:pt>
    <dgm:pt modelId="{82D4B460-722E-4B8D-8B69-0E56C477BC8A}">
      <dgm:prSet phldrT="[Text]"/>
      <dgm:spPr/>
      <dgm:t>
        <a:bodyPr/>
        <a:lstStyle/>
        <a:p>
          <a:r>
            <a:rPr lang="en-IN" dirty="0" smtClean="0"/>
            <a:t>Increased MMP activity.</a:t>
          </a:r>
          <a:endParaRPr lang="en-US" dirty="0"/>
        </a:p>
      </dgm:t>
    </dgm:pt>
    <dgm:pt modelId="{1934C13A-EDD8-420F-A7BD-1449154D1423}" type="parTrans" cxnId="{FCEA3151-7290-4A85-916E-36A0C1950008}">
      <dgm:prSet/>
      <dgm:spPr/>
      <dgm:t>
        <a:bodyPr/>
        <a:lstStyle/>
        <a:p>
          <a:endParaRPr lang="en-US"/>
        </a:p>
      </dgm:t>
    </dgm:pt>
    <dgm:pt modelId="{54E041AD-1D24-4669-B514-FB93F8CB1024}" type="sibTrans" cxnId="{FCEA3151-7290-4A85-916E-36A0C1950008}">
      <dgm:prSet/>
      <dgm:spPr/>
      <dgm:t>
        <a:bodyPr/>
        <a:lstStyle/>
        <a:p>
          <a:endParaRPr lang="en-US"/>
        </a:p>
      </dgm:t>
    </dgm:pt>
    <dgm:pt modelId="{7C8AB0FE-95B3-41DA-BC52-07F8BBFEB92F}">
      <dgm:prSet phldrT="[Text]"/>
      <dgm:spPr/>
      <dgm:t>
        <a:bodyPr/>
        <a:lstStyle/>
        <a:p>
          <a:r>
            <a:rPr lang="en-IN" dirty="0" smtClean="0"/>
            <a:t>Accumulation of AGE’s.</a:t>
          </a:r>
          <a:endParaRPr lang="en-US" dirty="0"/>
        </a:p>
      </dgm:t>
    </dgm:pt>
    <dgm:pt modelId="{8D08427C-2D43-45D0-9168-59FAB0D388CA}" type="parTrans" cxnId="{49A0617D-F7A6-4494-8EC2-F291DCEE7631}">
      <dgm:prSet/>
      <dgm:spPr/>
      <dgm:t>
        <a:bodyPr/>
        <a:lstStyle/>
        <a:p>
          <a:endParaRPr lang="en-US"/>
        </a:p>
      </dgm:t>
    </dgm:pt>
    <dgm:pt modelId="{B28E8115-7315-432F-A248-FA4E41670C75}" type="sibTrans" cxnId="{49A0617D-F7A6-4494-8EC2-F291DCEE7631}">
      <dgm:prSet/>
      <dgm:spPr/>
      <dgm:t>
        <a:bodyPr/>
        <a:lstStyle/>
        <a:p>
          <a:endParaRPr lang="en-US"/>
        </a:p>
      </dgm:t>
    </dgm:pt>
    <dgm:pt modelId="{B5BBD631-8574-401A-8380-3247FEFAE671}">
      <dgm:prSet phldrT="[Text]"/>
      <dgm:spPr/>
      <dgm:t>
        <a:bodyPr/>
        <a:lstStyle/>
        <a:p>
          <a:r>
            <a:rPr lang="en-IN" dirty="0" smtClean="0"/>
            <a:t>Increased tissue oxidant stress.</a:t>
          </a:r>
          <a:endParaRPr lang="en-US" dirty="0"/>
        </a:p>
      </dgm:t>
    </dgm:pt>
    <dgm:pt modelId="{7F4AF843-73AA-4AB6-A63B-86A5D7F08FCD}" type="parTrans" cxnId="{11C11A2D-F61E-4610-925E-3D0CF0711EA1}">
      <dgm:prSet/>
      <dgm:spPr/>
      <dgm:t>
        <a:bodyPr/>
        <a:lstStyle/>
        <a:p>
          <a:endParaRPr lang="en-US"/>
        </a:p>
      </dgm:t>
    </dgm:pt>
    <dgm:pt modelId="{3319303D-44A7-4F7F-B763-59C686EA2710}" type="sibTrans" cxnId="{11C11A2D-F61E-4610-925E-3D0CF0711EA1}">
      <dgm:prSet/>
      <dgm:spPr/>
      <dgm:t>
        <a:bodyPr/>
        <a:lstStyle/>
        <a:p>
          <a:endParaRPr lang="en-US"/>
        </a:p>
      </dgm:t>
    </dgm:pt>
    <dgm:pt modelId="{A9826041-B97F-4CE0-B7A2-471FA01910F8}" type="pres">
      <dgm:prSet presAssocID="{3D25485F-BBE8-4F8C-B880-B7073031757E}" presName="Name0" presStyleCnt="0">
        <dgm:presLayoutVars>
          <dgm:dir/>
          <dgm:animLvl val="lvl"/>
          <dgm:resizeHandles val="exact"/>
        </dgm:presLayoutVars>
      </dgm:prSet>
      <dgm:spPr/>
      <dgm:t>
        <a:bodyPr/>
        <a:lstStyle/>
        <a:p>
          <a:endParaRPr lang="en-US"/>
        </a:p>
      </dgm:t>
    </dgm:pt>
    <dgm:pt modelId="{4AED3754-AC90-4F80-B7BD-D917220A6319}" type="pres">
      <dgm:prSet presAssocID="{2FDCF197-2691-4CED-BA36-14F8583B3144}" presName="linNode" presStyleCnt="0"/>
      <dgm:spPr/>
    </dgm:pt>
    <dgm:pt modelId="{B9844A7D-A3AB-4B2B-B62A-0F5BDB989E89}" type="pres">
      <dgm:prSet presAssocID="{2FDCF197-2691-4CED-BA36-14F8583B3144}" presName="parentText" presStyleLbl="node1" presStyleIdx="0" presStyleCnt="3">
        <dgm:presLayoutVars>
          <dgm:chMax val="1"/>
          <dgm:bulletEnabled val="1"/>
        </dgm:presLayoutVars>
      </dgm:prSet>
      <dgm:spPr/>
      <dgm:t>
        <a:bodyPr/>
        <a:lstStyle/>
        <a:p>
          <a:endParaRPr lang="en-US"/>
        </a:p>
      </dgm:t>
    </dgm:pt>
    <dgm:pt modelId="{3A20F1FA-AC28-4ABC-851E-B26D710D2500}" type="pres">
      <dgm:prSet presAssocID="{2FDCF197-2691-4CED-BA36-14F8583B3144}" presName="descendantText" presStyleLbl="alignAccFollowNode1" presStyleIdx="0" presStyleCnt="3">
        <dgm:presLayoutVars>
          <dgm:bulletEnabled val="1"/>
        </dgm:presLayoutVars>
      </dgm:prSet>
      <dgm:spPr/>
      <dgm:t>
        <a:bodyPr/>
        <a:lstStyle/>
        <a:p>
          <a:endParaRPr lang="en-US"/>
        </a:p>
      </dgm:t>
    </dgm:pt>
    <dgm:pt modelId="{D0BCBC34-17A3-49B4-A37A-F1B975B48CD7}" type="pres">
      <dgm:prSet presAssocID="{AE0C8746-6581-4808-9EF7-90184E047574}" presName="sp" presStyleCnt="0"/>
      <dgm:spPr/>
    </dgm:pt>
    <dgm:pt modelId="{1238395F-4372-45F5-B901-FE2192838AB7}" type="pres">
      <dgm:prSet presAssocID="{3A3B55C7-24FE-48FB-BF9A-D0917632EB19}" presName="linNode" presStyleCnt="0"/>
      <dgm:spPr/>
    </dgm:pt>
    <dgm:pt modelId="{B6984793-BDF2-4C20-B73D-064372F91AF2}" type="pres">
      <dgm:prSet presAssocID="{3A3B55C7-24FE-48FB-BF9A-D0917632EB19}" presName="parentText" presStyleLbl="node1" presStyleIdx="1" presStyleCnt="3">
        <dgm:presLayoutVars>
          <dgm:chMax val="1"/>
          <dgm:bulletEnabled val="1"/>
        </dgm:presLayoutVars>
      </dgm:prSet>
      <dgm:spPr/>
      <dgm:t>
        <a:bodyPr/>
        <a:lstStyle/>
        <a:p>
          <a:endParaRPr lang="en-US"/>
        </a:p>
      </dgm:t>
    </dgm:pt>
    <dgm:pt modelId="{74CF3988-C91D-47B0-AD36-D3AEA6DB6932}" type="pres">
      <dgm:prSet presAssocID="{3A3B55C7-24FE-48FB-BF9A-D0917632EB19}" presName="descendantText" presStyleLbl="alignAccFollowNode1" presStyleIdx="1" presStyleCnt="3">
        <dgm:presLayoutVars>
          <dgm:bulletEnabled val="1"/>
        </dgm:presLayoutVars>
      </dgm:prSet>
      <dgm:spPr/>
      <dgm:t>
        <a:bodyPr/>
        <a:lstStyle/>
        <a:p>
          <a:endParaRPr lang="en-US"/>
        </a:p>
      </dgm:t>
    </dgm:pt>
    <dgm:pt modelId="{4698CA5F-D323-40F7-8340-C4BAC3D449FA}" type="pres">
      <dgm:prSet presAssocID="{40712D3F-FF4D-42CE-8B92-32F812DABA55}" presName="sp" presStyleCnt="0"/>
      <dgm:spPr/>
    </dgm:pt>
    <dgm:pt modelId="{75BAC71D-E668-4FFC-9E51-201D60E4FDA9}" type="pres">
      <dgm:prSet presAssocID="{01DE3306-088D-431F-98BF-4C180BD37B11}" presName="linNode" presStyleCnt="0"/>
      <dgm:spPr/>
    </dgm:pt>
    <dgm:pt modelId="{92D6DA55-E209-4E7C-8F25-69D222C20460}" type="pres">
      <dgm:prSet presAssocID="{01DE3306-088D-431F-98BF-4C180BD37B11}" presName="parentText" presStyleLbl="node1" presStyleIdx="2" presStyleCnt="3">
        <dgm:presLayoutVars>
          <dgm:chMax val="1"/>
          <dgm:bulletEnabled val="1"/>
        </dgm:presLayoutVars>
      </dgm:prSet>
      <dgm:spPr/>
      <dgm:t>
        <a:bodyPr/>
        <a:lstStyle/>
        <a:p>
          <a:endParaRPr lang="en-US"/>
        </a:p>
      </dgm:t>
    </dgm:pt>
    <dgm:pt modelId="{1B46B7BA-AF27-43E9-8884-40B49A9BAA8F}" type="pres">
      <dgm:prSet presAssocID="{01DE3306-088D-431F-98BF-4C180BD37B11}" presName="descendantText" presStyleLbl="alignAccFollowNode1" presStyleIdx="2" presStyleCnt="3">
        <dgm:presLayoutVars>
          <dgm:bulletEnabled val="1"/>
        </dgm:presLayoutVars>
      </dgm:prSet>
      <dgm:spPr/>
      <dgm:t>
        <a:bodyPr/>
        <a:lstStyle/>
        <a:p>
          <a:endParaRPr lang="en-US"/>
        </a:p>
      </dgm:t>
    </dgm:pt>
  </dgm:ptLst>
  <dgm:cxnLst>
    <dgm:cxn modelId="{FCEA3151-7290-4A85-916E-36A0C1950008}" srcId="{3A3B55C7-24FE-48FB-BF9A-D0917632EB19}" destId="{82D4B460-722E-4B8D-8B69-0E56C477BC8A}" srcOrd="1" destOrd="0" parTransId="{1934C13A-EDD8-420F-A7BD-1449154D1423}" sibTransId="{54E041AD-1D24-4669-B514-FB93F8CB1024}"/>
    <dgm:cxn modelId="{3015AB64-2606-4FFA-B794-0E7990C7957E}" type="presOf" srcId="{69B16002-CD79-4148-8AC4-FFD3241CF541}" destId="{74CF3988-C91D-47B0-AD36-D3AEA6DB6932}" srcOrd="0" destOrd="3" presId="urn:microsoft.com/office/officeart/2005/8/layout/vList5"/>
    <dgm:cxn modelId="{363D9E9C-07CC-4DD6-BDE0-7234AE36CECF}" type="presOf" srcId="{82D4B460-722E-4B8D-8B69-0E56C477BC8A}" destId="{74CF3988-C91D-47B0-AD36-D3AEA6DB6932}" srcOrd="0" destOrd="1" presId="urn:microsoft.com/office/officeart/2005/8/layout/vList5"/>
    <dgm:cxn modelId="{AE13D930-E9AC-4191-B1A9-96260F7F182A}" srcId="{01DE3306-088D-431F-98BF-4C180BD37B11}" destId="{58DA8A06-AB84-462E-A6BB-09AF4D6303DE}" srcOrd="1" destOrd="0" parTransId="{826F4639-565F-4A21-A780-497C3DAD4ADF}" sibTransId="{F6FD695F-1972-4246-94B9-EB7D48678B43}"/>
    <dgm:cxn modelId="{8193C74F-5089-4B60-8048-2D915B335804}" type="presOf" srcId="{B5BBD631-8574-401A-8380-3247FEFAE671}" destId="{1B46B7BA-AF27-43E9-8884-40B49A9BAA8F}" srcOrd="0" destOrd="2" presId="urn:microsoft.com/office/officeart/2005/8/layout/vList5"/>
    <dgm:cxn modelId="{888B1062-6F31-4BE0-933F-114F4AFD4759}" type="presOf" srcId="{2FDCF197-2691-4CED-BA36-14F8583B3144}" destId="{B9844A7D-A3AB-4B2B-B62A-0F5BDB989E89}" srcOrd="0" destOrd="0" presId="urn:microsoft.com/office/officeart/2005/8/layout/vList5"/>
    <dgm:cxn modelId="{49A0617D-F7A6-4494-8EC2-F291DCEE7631}" srcId="{3A3B55C7-24FE-48FB-BF9A-D0917632EB19}" destId="{7C8AB0FE-95B3-41DA-BC52-07F8BBFEB92F}" srcOrd="2" destOrd="0" parTransId="{8D08427C-2D43-45D0-9168-59FAB0D388CA}" sibTransId="{B28E8115-7315-432F-A248-FA4E41670C75}"/>
    <dgm:cxn modelId="{196FFB48-1867-4F10-9AFE-770A7B7B975B}" type="presOf" srcId="{7C8AB0FE-95B3-41DA-BC52-07F8BBFEB92F}" destId="{74CF3988-C91D-47B0-AD36-D3AEA6DB6932}" srcOrd="0" destOrd="2" presId="urn:microsoft.com/office/officeart/2005/8/layout/vList5"/>
    <dgm:cxn modelId="{560F611B-24EB-4EAC-A426-986E6B82413E}" srcId="{01DE3306-088D-431F-98BF-4C180BD37B11}" destId="{CBDB5CB2-222C-4BAC-AEAC-ECC999A30C56}" srcOrd="0" destOrd="0" parTransId="{DBB09811-6208-4175-8325-B144B3487C31}" sibTransId="{D77B6D49-0CBE-4FB4-AB61-595913AAC7E5}"/>
    <dgm:cxn modelId="{B4D32021-FEA6-4356-A870-49261AC9AC16}" type="presOf" srcId="{3A3B55C7-24FE-48FB-BF9A-D0917632EB19}" destId="{B6984793-BDF2-4C20-B73D-064372F91AF2}" srcOrd="0" destOrd="0" presId="urn:microsoft.com/office/officeart/2005/8/layout/vList5"/>
    <dgm:cxn modelId="{720C0A36-E024-48B0-90D6-C1816208D135}" type="presOf" srcId="{0DD655B6-234D-4712-8E0C-BC2A22213179}" destId="{3A20F1FA-AC28-4ABC-851E-B26D710D2500}" srcOrd="0" destOrd="1" presId="urn:microsoft.com/office/officeart/2005/8/layout/vList5"/>
    <dgm:cxn modelId="{3621B149-7771-4FB3-9F91-886D7CAD5CFF}" srcId="{3D25485F-BBE8-4F8C-B880-B7073031757E}" destId="{2FDCF197-2691-4CED-BA36-14F8583B3144}" srcOrd="0" destOrd="0" parTransId="{9B423A5A-F107-449B-BABA-9D1DC60C4351}" sibTransId="{AE0C8746-6581-4808-9EF7-90184E047574}"/>
    <dgm:cxn modelId="{BE83FAF2-9D28-4EF6-80B4-8936D0951A86}" srcId="{3A3B55C7-24FE-48FB-BF9A-D0917632EB19}" destId="{D6D16E4B-4B80-47E4-A6A8-6C324DDA7A3C}" srcOrd="0" destOrd="0" parTransId="{AB1A1F30-EE1A-4F07-ACBF-374CD12B0DA5}" sibTransId="{3616EAD0-5B2E-4650-8D4B-3BA7BAD37835}"/>
    <dgm:cxn modelId="{987EB290-84E5-4DC9-BE99-554EA26BF72F}" type="presOf" srcId="{CBDB5CB2-222C-4BAC-AEAC-ECC999A30C56}" destId="{1B46B7BA-AF27-43E9-8884-40B49A9BAA8F}" srcOrd="0" destOrd="0" presId="urn:microsoft.com/office/officeart/2005/8/layout/vList5"/>
    <dgm:cxn modelId="{CAAB4DC8-5386-4982-ACAD-9E0A164D035C}" srcId="{2FDCF197-2691-4CED-BA36-14F8583B3144}" destId="{0DD655B6-234D-4712-8E0C-BC2A22213179}" srcOrd="1" destOrd="0" parTransId="{9EF047EA-2376-4528-B132-EB01D67F1F8D}" sibTransId="{16DC8C63-405D-4851-AA2B-7AE977C36BD2}"/>
    <dgm:cxn modelId="{11814B7C-9878-4BAF-BD1B-C113886DFDB6}" type="presOf" srcId="{3D25485F-BBE8-4F8C-B880-B7073031757E}" destId="{A9826041-B97F-4CE0-B7A2-471FA01910F8}" srcOrd="0" destOrd="0" presId="urn:microsoft.com/office/officeart/2005/8/layout/vList5"/>
    <dgm:cxn modelId="{180ABA3D-00C8-47A7-8B77-851499DE2B64}" srcId="{3A3B55C7-24FE-48FB-BF9A-D0917632EB19}" destId="{69B16002-CD79-4148-8AC4-FFD3241CF541}" srcOrd="3" destOrd="0" parTransId="{1BEBB802-5E8C-4D5D-9E2C-7AF393366E5F}" sibTransId="{3BC6D486-00EF-4451-BBB3-DD388F469A0A}"/>
    <dgm:cxn modelId="{A60E8DB0-426F-4DCB-9285-654B958667E0}" type="presOf" srcId="{D6D16E4B-4B80-47E4-A6A8-6C324DDA7A3C}" destId="{74CF3988-C91D-47B0-AD36-D3AEA6DB6932}" srcOrd="0" destOrd="0" presId="urn:microsoft.com/office/officeart/2005/8/layout/vList5"/>
    <dgm:cxn modelId="{C156D4C8-3D1B-42E0-A1D8-BD8E92C0195C}" srcId="{3D25485F-BBE8-4F8C-B880-B7073031757E}" destId="{3A3B55C7-24FE-48FB-BF9A-D0917632EB19}" srcOrd="1" destOrd="0" parTransId="{CE7616C7-24EA-40E6-B55A-E75B40DA3658}" sibTransId="{40712D3F-FF4D-42CE-8B92-32F812DABA55}"/>
    <dgm:cxn modelId="{1283F65A-7BD7-4E28-9B90-578DF008356A}" type="presOf" srcId="{58DA8A06-AB84-462E-A6BB-09AF4D6303DE}" destId="{1B46B7BA-AF27-43E9-8884-40B49A9BAA8F}" srcOrd="0" destOrd="1" presId="urn:microsoft.com/office/officeart/2005/8/layout/vList5"/>
    <dgm:cxn modelId="{C29A72C0-E063-471B-88F5-44246A6A3CE3}" srcId="{3D25485F-BBE8-4F8C-B880-B7073031757E}" destId="{01DE3306-088D-431F-98BF-4C180BD37B11}" srcOrd="2" destOrd="0" parTransId="{292E7FA3-07B6-47A5-AEB1-429CA2E2B0BD}" sibTransId="{8248C068-F2A6-41B6-B685-E244216BAFFE}"/>
    <dgm:cxn modelId="{11C11A2D-F61E-4610-925E-3D0CF0711EA1}" srcId="{01DE3306-088D-431F-98BF-4C180BD37B11}" destId="{B5BBD631-8574-401A-8380-3247FEFAE671}" srcOrd="2" destOrd="0" parTransId="{7F4AF843-73AA-4AB6-A63B-86A5D7F08FCD}" sibTransId="{3319303D-44A7-4F7F-B763-59C686EA2710}"/>
    <dgm:cxn modelId="{6BDB2125-4922-4F9C-917C-6D9FDEA9C668}" srcId="{2FDCF197-2691-4CED-BA36-14F8583B3144}" destId="{BF362677-E77E-4FA7-9382-D94253EC84CD}" srcOrd="0" destOrd="0" parTransId="{42985FB7-A765-450B-ADB7-05CB2245C396}" sibTransId="{2CD99DB2-58D5-493A-9BD8-FF1C9C6CC028}"/>
    <dgm:cxn modelId="{867FE885-C1CB-4AAB-8364-ECF700D40DDE}" type="presOf" srcId="{01DE3306-088D-431F-98BF-4C180BD37B11}" destId="{92D6DA55-E209-4E7C-8F25-69D222C20460}" srcOrd="0" destOrd="0" presId="urn:microsoft.com/office/officeart/2005/8/layout/vList5"/>
    <dgm:cxn modelId="{033775F9-5A0A-4E84-B27F-5DD1546D1C4F}" type="presOf" srcId="{BF362677-E77E-4FA7-9382-D94253EC84CD}" destId="{3A20F1FA-AC28-4ABC-851E-B26D710D2500}" srcOrd="0" destOrd="0" presId="urn:microsoft.com/office/officeart/2005/8/layout/vList5"/>
    <dgm:cxn modelId="{FD97AB6C-4E6A-482A-B0CF-70F5B29FD04E}" type="presParOf" srcId="{A9826041-B97F-4CE0-B7A2-471FA01910F8}" destId="{4AED3754-AC90-4F80-B7BD-D917220A6319}" srcOrd="0" destOrd="0" presId="urn:microsoft.com/office/officeart/2005/8/layout/vList5"/>
    <dgm:cxn modelId="{DB85B016-B1D8-46B7-BE9F-88022DF0A986}" type="presParOf" srcId="{4AED3754-AC90-4F80-B7BD-D917220A6319}" destId="{B9844A7D-A3AB-4B2B-B62A-0F5BDB989E89}" srcOrd="0" destOrd="0" presId="urn:microsoft.com/office/officeart/2005/8/layout/vList5"/>
    <dgm:cxn modelId="{D19F8F12-3F05-4BFF-AD1E-8E24C94EFFA4}" type="presParOf" srcId="{4AED3754-AC90-4F80-B7BD-D917220A6319}" destId="{3A20F1FA-AC28-4ABC-851E-B26D710D2500}" srcOrd="1" destOrd="0" presId="urn:microsoft.com/office/officeart/2005/8/layout/vList5"/>
    <dgm:cxn modelId="{224003E3-7DFE-4228-81F0-1EC1A875EC04}" type="presParOf" srcId="{A9826041-B97F-4CE0-B7A2-471FA01910F8}" destId="{D0BCBC34-17A3-49B4-A37A-F1B975B48CD7}" srcOrd="1" destOrd="0" presId="urn:microsoft.com/office/officeart/2005/8/layout/vList5"/>
    <dgm:cxn modelId="{52B3EF7B-DE66-48B5-83B0-0F32C20A57A6}" type="presParOf" srcId="{A9826041-B97F-4CE0-B7A2-471FA01910F8}" destId="{1238395F-4372-45F5-B901-FE2192838AB7}" srcOrd="2" destOrd="0" presId="urn:microsoft.com/office/officeart/2005/8/layout/vList5"/>
    <dgm:cxn modelId="{B0F5F6BA-FBD2-4EC5-A179-DCD8BE0D8C97}" type="presParOf" srcId="{1238395F-4372-45F5-B901-FE2192838AB7}" destId="{B6984793-BDF2-4C20-B73D-064372F91AF2}" srcOrd="0" destOrd="0" presId="urn:microsoft.com/office/officeart/2005/8/layout/vList5"/>
    <dgm:cxn modelId="{5798F064-EF49-4CAA-83DA-B0C60912D460}" type="presParOf" srcId="{1238395F-4372-45F5-B901-FE2192838AB7}" destId="{74CF3988-C91D-47B0-AD36-D3AEA6DB6932}" srcOrd="1" destOrd="0" presId="urn:microsoft.com/office/officeart/2005/8/layout/vList5"/>
    <dgm:cxn modelId="{99EA83AC-E1CA-4906-AEFD-053B2D51D593}" type="presParOf" srcId="{A9826041-B97F-4CE0-B7A2-471FA01910F8}" destId="{4698CA5F-D323-40F7-8340-C4BAC3D449FA}" srcOrd="3" destOrd="0" presId="urn:microsoft.com/office/officeart/2005/8/layout/vList5"/>
    <dgm:cxn modelId="{7EBB6C00-14CB-4FD9-B0A8-BA9A4F4AEEEC}" type="presParOf" srcId="{A9826041-B97F-4CE0-B7A2-471FA01910F8}" destId="{75BAC71D-E668-4FFC-9E51-201D60E4FDA9}" srcOrd="4" destOrd="0" presId="urn:microsoft.com/office/officeart/2005/8/layout/vList5"/>
    <dgm:cxn modelId="{42B99519-F553-42E3-B0A7-68AD12122C49}" type="presParOf" srcId="{75BAC71D-E668-4FFC-9E51-201D60E4FDA9}" destId="{92D6DA55-E209-4E7C-8F25-69D222C20460}" srcOrd="0" destOrd="0" presId="urn:microsoft.com/office/officeart/2005/8/layout/vList5"/>
    <dgm:cxn modelId="{A1025117-E36A-4BEF-8049-01E9CCDD0229}" type="presParOf" srcId="{75BAC71D-E668-4FFC-9E51-201D60E4FDA9}" destId="{1B46B7BA-AF27-43E9-8884-40B49A9BAA8F}" srcOrd="1" destOrd="0" presId="urn:microsoft.com/office/officeart/2005/8/layout/vList5"/>
  </dgm:cxnLst>
  <dgm:bg/>
  <dgm:whole/>
</dgm:dataModel>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5/24/2021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5/24/2021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5/24/2021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5/24/2021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5/24/2021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5/24/2021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5/24/2021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5/24/2021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diagramLayout" Target="../diagrams/layout1.xml"/><Relationship Id="rId7" Type="http://schemas.openxmlformats.org/officeDocument/2006/relationships/diagramLayout" Target="../diagrams/layout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Colors" Target="../diagrams/colors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71600"/>
            <a:ext cx="7406640" cy="1472184"/>
          </a:xfrm>
        </p:spPr>
        <p:txBody>
          <a:bodyPr>
            <a:normAutofit fontScale="90000"/>
          </a:bodyPr>
          <a:lstStyle/>
          <a:p>
            <a:r>
              <a:rPr lang="en-IN" dirty="0" smtClean="0"/>
              <a:t>INFLUENCE OF SYSTEMIC DISEASES AND DISORDERS ON THE PERIODONTIUM.</a:t>
            </a:r>
            <a:endParaRPr lang="en-US" dirty="0"/>
          </a:p>
        </p:txBody>
      </p:sp>
      <p:sp>
        <p:nvSpPr>
          <p:cNvPr id="3" name="Subtitle 2"/>
          <p:cNvSpPr>
            <a:spLocks noGrp="1"/>
          </p:cNvSpPr>
          <p:nvPr>
            <p:ph type="subTitle" idx="1"/>
          </p:nvPr>
        </p:nvSpPr>
        <p:spPr>
          <a:xfrm>
            <a:off x="1295400" y="3657600"/>
            <a:ext cx="7406640" cy="1752600"/>
          </a:xfrm>
        </p:spPr>
        <p:txBody>
          <a:bodyPr/>
          <a:lstStyle/>
          <a:p>
            <a:r>
              <a:rPr lang="en-IN" dirty="0" smtClean="0"/>
              <a:t>GUIDED BY:                                 PRESENTED BY:</a:t>
            </a:r>
          </a:p>
          <a:p>
            <a:r>
              <a:rPr lang="en-IN" dirty="0" smtClean="0"/>
              <a:t>DR.P.SURESH,                                  DR.K.LATHA,</a:t>
            </a:r>
          </a:p>
          <a:p>
            <a:r>
              <a:rPr lang="en-IN" dirty="0" smtClean="0"/>
              <a:t>PROF &amp; HOD.                                  PG STUDENT.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1435100" y="1447800"/>
          <a:ext cx="749935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Role of stress in the complex determinants of periodontal disease:</a:t>
            </a:r>
            <a:endParaRPr lang="en-US" dirty="0"/>
          </a:p>
        </p:txBody>
      </p:sp>
      <p:sp>
        <p:nvSpPr>
          <p:cNvPr id="3" name="Content Placeholder 2"/>
          <p:cNvSpPr>
            <a:spLocks noGrp="1"/>
          </p:cNvSpPr>
          <p:nvPr>
            <p:ph idx="1"/>
          </p:nvPr>
        </p:nvSpPr>
        <p:spPr/>
        <p:txBody>
          <a:bodyPr>
            <a:normAutofit/>
          </a:bodyPr>
          <a:lstStyle/>
          <a:p>
            <a:pPr algn="just"/>
            <a:r>
              <a:rPr lang="en-IN" sz="2400" dirty="0" smtClean="0"/>
              <a:t>Psychological stressors – role in </a:t>
            </a:r>
            <a:r>
              <a:rPr lang="en-IN" sz="2400" dirty="0" err="1" smtClean="0"/>
              <a:t>periodontitis</a:t>
            </a:r>
            <a:r>
              <a:rPr lang="en-IN" sz="2400" dirty="0" smtClean="0"/>
              <a:t>.</a:t>
            </a:r>
          </a:p>
          <a:p>
            <a:pPr algn="just"/>
            <a:r>
              <a:rPr lang="en-IN" sz="2400" dirty="0" smtClean="0"/>
              <a:t>Stressors have impact on the body.</a:t>
            </a:r>
          </a:p>
          <a:p>
            <a:pPr algn="just"/>
            <a:r>
              <a:rPr lang="en-IN" sz="2400" dirty="0" smtClean="0"/>
              <a:t>Types of stress:</a:t>
            </a:r>
          </a:p>
          <a:p>
            <a:pPr lvl="1" algn="just">
              <a:buNone/>
            </a:pPr>
            <a:r>
              <a:rPr lang="en-IN" sz="2000" dirty="0" smtClean="0"/>
              <a:t>Based on duration of exposure  - chronic or acute. </a:t>
            </a:r>
          </a:p>
          <a:p>
            <a:pPr algn="just"/>
            <a:r>
              <a:rPr lang="en-IN" sz="2400" dirty="0" smtClean="0"/>
              <a:t>Stressors – external stimuli that causes stress in an individual &amp; they are 3 types.</a:t>
            </a:r>
          </a:p>
          <a:p>
            <a:pPr algn="just"/>
            <a:r>
              <a:rPr lang="en-IN" sz="2400" dirty="0" smtClean="0"/>
              <a:t>Disasters or Crises:</a:t>
            </a:r>
          </a:p>
          <a:p>
            <a:pPr lvl="1" algn="just"/>
            <a:r>
              <a:rPr lang="en-IN" sz="2000" dirty="0" smtClean="0"/>
              <a:t>An unpredictable event which is completely out of control of the individual.</a:t>
            </a:r>
          </a:p>
          <a:p>
            <a:pPr lvl="1" algn="just"/>
            <a:r>
              <a:rPr lang="en-IN" sz="2000" dirty="0" smtClean="0"/>
              <a:t>Devastating natural disasters.</a:t>
            </a:r>
            <a:endParaRPr lang="en-US" sz="20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IN" dirty="0" smtClean="0"/>
              <a:t>Major life events:</a:t>
            </a:r>
          </a:p>
          <a:p>
            <a:pPr lvl="1">
              <a:buNone/>
            </a:pPr>
            <a:r>
              <a:rPr lang="en-IN" dirty="0" smtClean="0"/>
              <a:t>   These are rare events that can be either positive or negative &amp; include marital separation etc.</a:t>
            </a:r>
          </a:p>
          <a:p>
            <a:r>
              <a:rPr lang="en-IN" dirty="0" smtClean="0"/>
              <a:t>Micro stressors:</a:t>
            </a:r>
          </a:p>
          <a:p>
            <a:pPr lvl="1">
              <a:buNone/>
            </a:pPr>
            <a:r>
              <a:rPr lang="en-IN" dirty="0" smtClean="0"/>
              <a:t>   Accumulation of micro stressors or daily hassles can have the same negative impact on our health as experiencing a major stressful event.</a:t>
            </a:r>
          </a:p>
          <a:p>
            <a:pPr lvl="1">
              <a:buNone/>
            </a:pPr>
            <a:r>
              <a:rPr lang="en-IN" dirty="0" smtClean="0"/>
              <a:t>   They occur in every individuals life, they are different for each individual.</a:t>
            </a:r>
          </a:p>
          <a:p>
            <a:r>
              <a:rPr lang="en-IN" dirty="0" smtClean="0"/>
              <a:t>Acute stressors – short term &amp; time limited events.</a:t>
            </a:r>
          </a:p>
          <a:p>
            <a:r>
              <a:rPr lang="en-IN" dirty="0" smtClean="0"/>
              <a:t>Chronic stressors – long lasting &amp; may not attribute to the discrete events.  </a:t>
            </a:r>
          </a:p>
          <a:p>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800" dirty="0" smtClean="0"/>
              <a:t>Organizational model of stress process is categorized into 3 stages:</a:t>
            </a:r>
          </a:p>
          <a:p>
            <a:pPr lvl="1" algn="just">
              <a:buFont typeface="Wingdings" pitchFamily="2" charset="2"/>
              <a:buChar char="§"/>
            </a:pPr>
            <a:r>
              <a:rPr lang="en-IN" sz="2400" dirty="0" smtClean="0"/>
              <a:t>Exposure to environmental demands or negative life events or stressors.</a:t>
            </a:r>
          </a:p>
          <a:p>
            <a:pPr lvl="1" algn="just">
              <a:buFont typeface="Wingdings" pitchFamily="2" charset="2"/>
              <a:buChar char="§"/>
            </a:pPr>
            <a:r>
              <a:rPr lang="en-IN" sz="2400" dirty="0" smtClean="0"/>
              <a:t>Self-evaluation &amp; appraisal of the stressors, which could elicit negative responses in the absence of coping skills</a:t>
            </a:r>
          </a:p>
          <a:p>
            <a:pPr lvl="1" algn="just">
              <a:buFont typeface="Wingdings" pitchFamily="2" charset="2"/>
              <a:buChar char="§"/>
            </a:pPr>
            <a:r>
              <a:rPr lang="en-IN" sz="2400" dirty="0" smtClean="0"/>
              <a:t>Activation of the biological systems in response to environmental &amp; psychological demand.</a:t>
            </a:r>
          </a:p>
          <a:p>
            <a:pPr algn="just"/>
            <a:endParaRPr lang="en-US" sz="28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Stress assessment:</a:t>
            </a:r>
            <a:endParaRPr lang="en-US" dirty="0"/>
          </a:p>
        </p:txBody>
      </p:sp>
      <p:sp>
        <p:nvSpPr>
          <p:cNvPr id="3" name="Content Placeholder 2"/>
          <p:cNvSpPr>
            <a:spLocks noGrp="1"/>
          </p:cNvSpPr>
          <p:nvPr>
            <p:ph idx="1"/>
          </p:nvPr>
        </p:nvSpPr>
        <p:spPr/>
        <p:txBody>
          <a:bodyPr>
            <a:normAutofit/>
          </a:bodyPr>
          <a:lstStyle/>
          <a:p>
            <a:pPr algn="just"/>
            <a:r>
              <a:rPr lang="en-IN" sz="2400" dirty="0" smtClean="0"/>
              <a:t>They are subjective, objective &amp; physiological/biomedical measures to measure stress response.</a:t>
            </a:r>
          </a:p>
          <a:p>
            <a:pPr algn="just"/>
            <a:r>
              <a:rPr lang="en-IN" sz="2400" dirty="0" smtClean="0"/>
              <a:t>In the absence of a gold standard for measurement of stress, selection of tool depends on the stressor in the study.</a:t>
            </a:r>
          </a:p>
          <a:p>
            <a:pPr algn="just"/>
            <a:r>
              <a:rPr lang="en-IN" sz="2400" dirty="0" smtClean="0"/>
              <a:t>Questionnaires &amp; interviews are the main tools used to assess environmental &amp; self-</a:t>
            </a:r>
            <a:r>
              <a:rPr lang="en-IN" sz="2400" dirty="0" err="1" smtClean="0"/>
              <a:t>percieved</a:t>
            </a:r>
            <a:r>
              <a:rPr lang="en-IN" sz="2400" dirty="0" smtClean="0"/>
              <a:t> stress, while biomarkers or endocrine measures help to quantify physiological or chronic stress.</a:t>
            </a:r>
          </a:p>
          <a:p>
            <a:pPr algn="just">
              <a:buNone/>
            </a:pPr>
            <a:endParaRPr lang="en-US" sz="24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Self reported measures:</a:t>
            </a:r>
            <a:endParaRPr lang="en-US" dirty="0"/>
          </a:p>
        </p:txBody>
      </p:sp>
      <p:sp>
        <p:nvSpPr>
          <p:cNvPr id="3" name="Content Placeholder 2"/>
          <p:cNvSpPr>
            <a:spLocks noGrp="1"/>
          </p:cNvSpPr>
          <p:nvPr>
            <p:ph idx="1"/>
          </p:nvPr>
        </p:nvSpPr>
        <p:spPr/>
        <p:txBody>
          <a:bodyPr>
            <a:normAutofit/>
          </a:bodyPr>
          <a:lstStyle/>
          <a:p>
            <a:pPr algn="just">
              <a:buNone/>
            </a:pPr>
            <a:r>
              <a:rPr lang="en-IN" sz="2800" dirty="0" smtClean="0"/>
              <a:t>Perceived stress scale:</a:t>
            </a:r>
          </a:p>
          <a:p>
            <a:pPr algn="just"/>
            <a:r>
              <a:rPr lang="en-IN" sz="2800" dirty="0" smtClean="0"/>
              <a:t>Most validated tool.</a:t>
            </a:r>
          </a:p>
          <a:p>
            <a:pPr algn="just"/>
            <a:r>
              <a:rPr lang="en-IN" sz="2800" dirty="0" smtClean="0"/>
              <a:t>Strong psychometric properties.</a:t>
            </a:r>
          </a:p>
          <a:p>
            <a:pPr algn="just"/>
            <a:r>
              <a:rPr lang="en-IN" sz="2800" dirty="0" smtClean="0"/>
              <a:t>14 items – for rating stress based on the frequency of difficult events in a period of 1month.</a:t>
            </a:r>
          </a:p>
          <a:p>
            <a:pPr algn="just"/>
            <a:r>
              <a:rPr lang="en-IN" sz="2800" dirty="0" smtClean="0"/>
              <a:t>Two short versions:</a:t>
            </a:r>
          </a:p>
          <a:p>
            <a:pPr lvl="1" algn="just"/>
            <a:r>
              <a:rPr lang="en-IN" sz="2400" dirty="0" smtClean="0"/>
              <a:t>Perceived stress scale – 4</a:t>
            </a:r>
          </a:p>
          <a:p>
            <a:pPr lvl="1" algn="just"/>
            <a:r>
              <a:rPr lang="en-IN" sz="2400" dirty="0" smtClean="0"/>
              <a:t>Perceived stress scale – 10</a:t>
            </a:r>
          </a:p>
          <a:p>
            <a:pPr algn="just"/>
            <a:endParaRPr lang="en-US" sz="28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Stress appraisal measure:</a:t>
            </a:r>
            <a:endParaRPr lang="en-US" dirty="0"/>
          </a:p>
        </p:txBody>
      </p:sp>
      <p:sp>
        <p:nvSpPr>
          <p:cNvPr id="3" name="Content Placeholder 2"/>
          <p:cNvSpPr>
            <a:spLocks noGrp="1"/>
          </p:cNvSpPr>
          <p:nvPr>
            <p:ph idx="1"/>
          </p:nvPr>
        </p:nvSpPr>
        <p:spPr/>
        <p:txBody>
          <a:bodyPr>
            <a:normAutofit/>
          </a:bodyPr>
          <a:lstStyle/>
          <a:p>
            <a:pPr algn="just"/>
            <a:r>
              <a:rPr lang="en-IN" sz="2800" dirty="0" smtClean="0"/>
              <a:t>28 items – based on the different aspects of 6 dimensions of:</a:t>
            </a:r>
          </a:p>
          <a:p>
            <a:pPr lvl="1" algn="just"/>
            <a:r>
              <a:rPr lang="en-IN" sz="2400" dirty="0" smtClean="0"/>
              <a:t>Primary – threat, challenge, centrality.</a:t>
            </a:r>
          </a:p>
          <a:p>
            <a:pPr lvl="1" algn="just"/>
            <a:r>
              <a:rPr lang="en-IN" sz="2400" dirty="0" smtClean="0"/>
              <a:t>Secondary – controlled by self, </a:t>
            </a:r>
          </a:p>
          <a:p>
            <a:pPr lvl="1" algn="just">
              <a:buNone/>
            </a:pPr>
            <a:r>
              <a:rPr lang="en-IN" sz="2400" dirty="0" smtClean="0"/>
              <a:t>                      controlled by others, </a:t>
            </a:r>
          </a:p>
          <a:p>
            <a:pPr lvl="1" algn="just">
              <a:buNone/>
            </a:pPr>
            <a:r>
              <a:rPr lang="en-IN" sz="2400" dirty="0" smtClean="0"/>
              <a:t>                      uncontrolled by anyone.</a:t>
            </a:r>
          </a:p>
          <a:p>
            <a:pPr lvl="1" algn="just">
              <a:buNone/>
            </a:pPr>
            <a:r>
              <a:rPr lang="en-IN" sz="2400" dirty="0" smtClean="0"/>
              <a:t>  Each of this item is rated on a 4 point scale &amp; overall mean rating is obtained.</a:t>
            </a:r>
            <a:endParaRPr lang="en-US" sz="24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Impact of event scale:</a:t>
            </a:r>
            <a:endParaRPr lang="en-US" dirty="0"/>
          </a:p>
        </p:txBody>
      </p:sp>
      <p:sp>
        <p:nvSpPr>
          <p:cNvPr id="3" name="Content Placeholder 2"/>
          <p:cNvSpPr>
            <a:spLocks noGrp="1"/>
          </p:cNvSpPr>
          <p:nvPr>
            <p:ph idx="1"/>
          </p:nvPr>
        </p:nvSpPr>
        <p:spPr/>
        <p:txBody>
          <a:bodyPr>
            <a:normAutofit/>
          </a:bodyPr>
          <a:lstStyle/>
          <a:p>
            <a:pPr algn="just"/>
            <a:r>
              <a:rPr lang="en-IN" sz="2400" dirty="0" smtClean="0"/>
              <a:t>It consist of 22 items.</a:t>
            </a:r>
          </a:p>
          <a:p>
            <a:pPr algn="just"/>
            <a:r>
              <a:rPr lang="en-IN" sz="2400" dirty="0" smtClean="0"/>
              <a:t>Assesses the degree to which a distressful traumatic events impacts an individual.</a:t>
            </a:r>
          </a:p>
          <a:p>
            <a:pPr algn="just"/>
            <a:r>
              <a:rPr lang="en-IN" sz="2400" dirty="0" smtClean="0"/>
              <a:t>An individual should identify a difficult situation in the past week.</a:t>
            </a:r>
          </a:p>
          <a:p>
            <a:pPr algn="just"/>
            <a:r>
              <a:rPr lang="en-IN" sz="2400" dirty="0" smtClean="0"/>
              <a:t>Indicate the difficulty score on a 5 point scale, ranging from “not at all” to “extremely”,  a total score of up to 88 is obtained. </a:t>
            </a:r>
            <a:endParaRPr lang="en-US" sz="24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Life experiences survey: </a:t>
            </a:r>
            <a:endParaRPr lang="en-US" dirty="0"/>
          </a:p>
        </p:txBody>
      </p:sp>
      <p:sp>
        <p:nvSpPr>
          <p:cNvPr id="3" name="Content Placeholder 2"/>
          <p:cNvSpPr>
            <a:spLocks noGrp="1"/>
          </p:cNvSpPr>
          <p:nvPr>
            <p:ph idx="1"/>
          </p:nvPr>
        </p:nvSpPr>
        <p:spPr/>
        <p:txBody>
          <a:bodyPr>
            <a:normAutofit/>
          </a:bodyPr>
          <a:lstStyle/>
          <a:p>
            <a:pPr algn="just"/>
            <a:r>
              <a:rPr lang="en-IN" sz="2400" dirty="0" smtClean="0"/>
              <a:t>60-item self reported structured interview, includes events that typically would be </a:t>
            </a:r>
            <a:r>
              <a:rPr lang="en-IN" sz="2400" dirty="0" err="1" smtClean="0"/>
              <a:t>percieved</a:t>
            </a:r>
            <a:r>
              <a:rPr lang="en-IN" sz="2400" dirty="0" smtClean="0"/>
              <a:t> as negative or positive.</a:t>
            </a:r>
          </a:p>
          <a:p>
            <a:pPr algn="just"/>
            <a:r>
              <a:rPr lang="en-IN" sz="2400" dirty="0" smtClean="0"/>
              <a:t>The experiences are indicated on a 7 point scale.</a:t>
            </a:r>
          </a:p>
          <a:p>
            <a:pPr algn="just"/>
            <a:r>
              <a:rPr lang="en-IN" sz="2400" dirty="0" smtClean="0"/>
              <a:t>The range spans score from extremely negative to no influence to extremely positive.</a:t>
            </a:r>
            <a:endParaRPr lang="en-US" sz="24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Clinical – biochemical measures:</a:t>
            </a:r>
            <a:endParaRPr lang="en-US" dirty="0"/>
          </a:p>
        </p:txBody>
      </p:sp>
      <p:sp>
        <p:nvSpPr>
          <p:cNvPr id="3" name="Content Placeholder 2"/>
          <p:cNvSpPr>
            <a:spLocks noGrp="1"/>
          </p:cNvSpPr>
          <p:nvPr>
            <p:ph idx="1"/>
          </p:nvPr>
        </p:nvSpPr>
        <p:spPr/>
        <p:txBody>
          <a:bodyPr>
            <a:normAutofit fontScale="92500" lnSpcReduction="10000"/>
          </a:bodyPr>
          <a:lstStyle/>
          <a:p>
            <a:pPr algn="just">
              <a:buNone/>
            </a:pPr>
            <a:r>
              <a:rPr lang="en-IN" sz="2400" dirty="0" err="1" smtClean="0"/>
              <a:t>Neuro</a:t>
            </a:r>
            <a:r>
              <a:rPr lang="en-IN" sz="2400" dirty="0" smtClean="0"/>
              <a:t>-endocrine biomarkers:</a:t>
            </a:r>
          </a:p>
          <a:p>
            <a:pPr algn="just"/>
            <a:r>
              <a:rPr lang="en-IN" sz="2400" dirty="0" smtClean="0"/>
              <a:t>Stressors induces chronic physiological stress, there are some systemic level alterations, as well as an increase in the energy production.</a:t>
            </a:r>
          </a:p>
          <a:p>
            <a:pPr algn="just"/>
            <a:r>
              <a:rPr lang="en-IN" sz="2400" dirty="0" err="1" smtClean="0"/>
              <a:t>Neuro</a:t>
            </a:r>
            <a:r>
              <a:rPr lang="en-IN" sz="2400" dirty="0" smtClean="0"/>
              <a:t>-endocrine system is first to be triggered &amp; will initiate the release of endocrine markers which can be detected effectively.</a:t>
            </a:r>
          </a:p>
          <a:p>
            <a:pPr algn="just"/>
            <a:r>
              <a:rPr lang="en-IN" sz="2400" dirty="0" smtClean="0"/>
              <a:t>Various </a:t>
            </a:r>
            <a:r>
              <a:rPr lang="en-IN" sz="2400" dirty="0" err="1" smtClean="0"/>
              <a:t>neuro</a:t>
            </a:r>
            <a:r>
              <a:rPr lang="en-IN" sz="2400" dirty="0" smtClean="0"/>
              <a:t>-endocrine markers are:</a:t>
            </a:r>
          </a:p>
          <a:p>
            <a:pPr algn="just">
              <a:buNone/>
            </a:pPr>
            <a:r>
              <a:rPr lang="en-IN" sz="2400" dirty="0" smtClean="0"/>
              <a:t>    </a:t>
            </a:r>
            <a:r>
              <a:rPr lang="en-IN" sz="2400" dirty="0" err="1" smtClean="0"/>
              <a:t>Cortisol</a:t>
            </a:r>
            <a:r>
              <a:rPr lang="en-IN" sz="2400" dirty="0" smtClean="0"/>
              <a:t>,</a:t>
            </a:r>
          </a:p>
          <a:p>
            <a:pPr algn="just">
              <a:buNone/>
            </a:pPr>
            <a:r>
              <a:rPr lang="en-IN" sz="2400" dirty="0" smtClean="0"/>
              <a:t>    </a:t>
            </a:r>
            <a:r>
              <a:rPr lang="en-IN" sz="2400" dirty="0" err="1" smtClean="0"/>
              <a:t>dehydroepiandrosterone</a:t>
            </a:r>
            <a:r>
              <a:rPr lang="en-IN" sz="2400" dirty="0" smtClean="0"/>
              <a:t>,</a:t>
            </a:r>
          </a:p>
          <a:p>
            <a:pPr algn="just">
              <a:buNone/>
            </a:pPr>
            <a:r>
              <a:rPr lang="en-IN" sz="2400" dirty="0" smtClean="0"/>
              <a:t>    epinephrine,</a:t>
            </a:r>
          </a:p>
          <a:p>
            <a:pPr algn="just">
              <a:buNone/>
            </a:pPr>
            <a:r>
              <a:rPr lang="en-IN" sz="2400" dirty="0" smtClean="0"/>
              <a:t>    </a:t>
            </a:r>
            <a:r>
              <a:rPr lang="en-IN" sz="2400" dirty="0" err="1" smtClean="0"/>
              <a:t>norepinephrine</a:t>
            </a:r>
            <a:endParaRPr lang="en-IN" sz="2400" dirty="0" smtClean="0"/>
          </a:p>
          <a:p>
            <a:pPr algn="just">
              <a:buNone/>
            </a:pPr>
            <a:r>
              <a:rPr lang="en-IN" sz="2400" dirty="0" smtClean="0"/>
              <a:t>    dopamine.</a:t>
            </a:r>
            <a:endParaRPr lang="en-US" sz="24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Cortisol</a:t>
            </a:r>
            <a:r>
              <a:rPr lang="en-IN" dirty="0" smtClean="0"/>
              <a:t> &amp; </a:t>
            </a:r>
            <a:r>
              <a:rPr lang="en-IN" dirty="0" err="1" smtClean="0"/>
              <a:t>dehydroepiandrosterone</a:t>
            </a:r>
            <a:r>
              <a:rPr lang="en-IN" dirty="0" smtClean="0"/>
              <a:t>:</a:t>
            </a:r>
            <a:endParaRPr lang="en-US" dirty="0"/>
          </a:p>
        </p:txBody>
      </p:sp>
      <p:sp>
        <p:nvSpPr>
          <p:cNvPr id="3" name="Content Placeholder 2"/>
          <p:cNvSpPr>
            <a:spLocks noGrp="1"/>
          </p:cNvSpPr>
          <p:nvPr>
            <p:ph idx="1"/>
          </p:nvPr>
        </p:nvSpPr>
        <p:spPr/>
        <p:txBody>
          <a:bodyPr>
            <a:normAutofit/>
          </a:bodyPr>
          <a:lstStyle/>
          <a:p>
            <a:pPr algn="just"/>
            <a:r>
              <a:rPr lang="en-IN" sz="2400" dirty="0" err="1" smtClean="0"/>
              <a:t>Cortisol</a:t>
            </a:r>
            <a:r>
              <a:rPr lang="en-IN" sz="2400" dirty="0" smtClean="0"/>
              <a:t> levels- most frequently used.</a:t>
            </a:r>
          </a:p>
          <a:p>
            <a:pPr algn="just"/>
            <a:r>
              <a:rPr lang="en-IN" sz="2400" dirty="0" smtClean="0"/>
              <a:t>It captures the status of hypothalamic-pituitary-adrenal axis function.</a:t>
            </a:r>
          </a:p>
          <a:p>
            <a:pPr algn="just"/>
            <a:r>
              <a:rPr lang="en-IN" sz="2400" dirty="0" smtClean="0"/>
              <a:t>Blood &amp; saliva.</a:t>
            </a:r>
          </a:p>
          <a:p>
            <a:pPr algn="just"/>
            <a:r>
              <a:rPr lang="en-IN" sz="2400" dirty="0" err="1" smtClean="0"/>
              <a:t>Dehydroepiandrosterone</a:t>
            </a:r>
            <a:r>
              <a:rPr lang="en-IN" sz="2400" dirty="0" smtClean="0"/>
              <a:t> – chronic stress &amp; HPA axis antagonist.</a:t>
            </a:r>
          </a:p>
          <a:p>
            <a:pPr algn="just"/>
            <a:r>
              <a:rPr lang="en-IN" sz="2400" dirty="0" smtClean="0"/>
              <a:t>Diurnal variations.</a:t>
            </a:r>
          </a:p>
          <a:p>
            <a:pPr algn="just"/>
            <a:r>
              <a:rPr lang="en-IN" sz="2400" dirty="0" smtClean="0"/>
              <a:t>Recently – hair samples.</a:t>
            </a:r>
          </a:p>
          <a:p>
            <a:pPr algn="just"/>
            <a:r>
              <a:rPr lang="en-IN" sz="2400" dirty="0" smtClean="0"/>
              <a:t>Level of </a:t>
            </a:r>
            <a:r>
              <a:rPr lang="en-IN" sz="2400" dirty="0" err="1" smtClean="0"/>
              <a:t>cortisol</a:t>
            </a:r>
            <a:r>
              <a:rPr lang="en-IN" sz="2400" dirty="0" smtClean="0"/>
              <a:t> in hair – reflect both acute &amp; chronic stress.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smtClean="0"/>
              <a:t>Type 1 diabetes mellitus, which was formerly known as insulin-dependent diabetes mellitus, is caused by a cell-mediated autoimmune destruction of the insulin producing beta cells of the islets of </a:t>
            </a:r>
            <a:r>
              <a:rPr lang="en-US" sz="2400" dirty="0" err="1" smtClean="0"/>
              <a:t>Langerhans</a:t>
            </a:r>
            <a:r>
              <a:rPr lang="en-US" sz="2400" dirty="0" smtClean="0"/>
              <a:t> in the pancreas, which results in insulin deficiency.</a:t>
            </a:r>
          </a:p>
          <a:p>
            <a:pPr algn="just"/>
            <a:r>
              <a:rPr lang="en-US" sz="2400" dirty="0" smtClean="0"/>
              <a:t>Type 1 diabetes accounts for 5% to 10% of all cases of diabetes and most often occurs in children and young adults. This type of diabetes results from a lack of insulin production, and it is very unstable and difficult to control.</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Epinephrine, Dopamine, </a:t>
            </a:r>
            <a:r>
              <a:rPr lang="en-IN" dirty="0" err="1" smtClean="0"/>
              <a:t>aldosterone</a:t>
            </a:r>
            <a:r>
              <a:rPr lang="en-IN" dirty="0" smtClean="0"/>
              <a:t> &amp; </a:t>
            </a:r>
            <a:r>
              <a:rPr lang="en-IN" dirty="0" err="1" smtClean="0"/>
              <a:t>Norepinephrine</a:t>
            </a:r>
            <a:r>
              <a:rPr lang="en-IN" dirty="0" smtClean="0"/>
              <a:t>.</a:t>
            </a:r>
            <a:endParaRPr lang="en-US" dirty="0"/>
          </a:p>
        </p:txBody>
      </p:sp>
      <p:sp>
        <p:nvSpPr>
          <p:cNvPr id="3" name="Content Placeholder 2"/>
          <p:cNvSpPr>
            <a:spLocks noGrp="1"/>
          </p:cNvSpPr>
          <p:nvPr>
            <p:ph idx="1"/>
          </p:nvPr>
        </p:nvSpPr>
        <p:spPr/>
        <p:txBody>
          <a:bodyPr>
            <a:normAutofit/>
          </a:bodyPr>
          <a:lstStyle/>
          <a:p>
            <a:pPr algn="just"/>
            <a:r>
              <a:rPr lang="en-IN" sz="2400" dirty="0" smtClean="0"/>
              <a:t>These levels increase in response to stress, regardless of type of stress.</a:t>
            </a:r>
          </a:p>
          <a:p>
            <a:pPr algn="just"/>
            <a:r>
              <a:rPr lang="en-IN" sz="2400" dirty="0" err="1" smtClean="0"/>
              <a:t>Norepinephrine</a:t>
            </a:r>
            <a:r>
              <a:rPr lang="en-IN" sz="2400" dirty="0" smtClean="0"/>
              <a:t> – sympathetic nervous system.</a:t>
            </a:r>
          </a:p>
          <a:p>
            <a:pPr algn="just"/>
            <a:r>
              <a:rPr lang="en-IN" sz="2400" dirty="0" smtClean="0"/>
              <a:t>Dopamine – cardiovascular system.</a:t>
            </a:r>
          </a:p>
          <a:p>
            <a:pPr algn="just"/>
            <a:r>
              <a:rPr lang="en-IN" sz="2400" dirty="0" err="1" smtClean="0"/>
              <a:t>Aldosterone</a:t>
            </a:r>
            <a:r>
              <a:rPr lang="en-IN" sz="2400" dirty="0" smtClean="0"/>
              <a:t> – useful to measure the function of the adrenal gland when used in conjugation with others. </a:t>
            </a:r>
            <a:endParaRPr lang="en-US" sz="24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Immunological biomarkers:</a:t>
            </a:r>
            <a:endParaRPr lang="en-US" dirty="0"/>
          </a:p>
        </p:txBody>
      </p:sp>
      <p:sp>
        <p:nvSpPr>
          <p:cNvPr id="3" name="Content Placeholder 2"/>
          <p:cNvSpPr>
            <a:spLocks noGrp="1"/>
          </p:cNvSpPr>
          <p:nvPr>
            <p:ph idx="1"/>
          </p:nvPr>
        </p:nvSpPr>
        <p:spPr/>
        <p:txBody>
          <a:bodyPr>
            <a:noAutofit/>
          </a:bodyPr>
          <a:lstStyle/>
          <a:p>
            <a:pPr algn="just"/>
            <a:r>
              <a:rPr lang="en-IN" sz="2400" dirty="0" smtClean="0"/>
              <a:t>Others – circulating levels of IL-6, TNF-</a:t>
            </a:r>
            <a:r>
              <a:rPr lang="el-GR" sz="2400" dirty="0" smtClean="0"/>
              <a:t>α</a:t>
            </a:r>
            <a:r>
              <a:rPr lang="en-IN" sz="2400" dirty="0" smtClean="0"/>
              <a:t>, CRP &amp; IGF.</a:t>
            </a:r>
          </a:p>
          <a:p>
            <a:pPr algn="just"/>
            <a:r>
              <a:rPr lang="en-IN" sz="2400" dirty="0" smtClean="0"/>
              <a:t>Secretion of immunological biomarkers is altered by chronic exposure to stress.</a:t>
            </a:r>
          </a:p>
          <a:p>
            <a:pPr algn="just"/>
            <a:r>
              <a:rPr lang="en-IN" sz="2400" dirty="0" smtClean="0"/>
              <a:t>IL-6 functions synergistically with TNF-</a:t>
            </a:r>
            <a:r>
              <a:rPr lang="el-GR" sz="2400" dirty="0" smtClean="0"/>
              <a:t>α</a:t>
            </a:r>
            <a:r>
              <a:rPr lang="en-IN" sz="2400" dirty="0" smtClean="0"/>
              <a:t> &amp; IL-1, indirectly captures the dysfunction of HPA axis mediated by </a:t>
            </a:r>
            <a:r>
              <a:rPr lang="en-IN" sz="2400" dirty="0" err="1" smtClean="0"/>
              <a:t>glucocorticoid</a:t>
            </a:r>
            <a:r>
              <a:rPr lang="en-IN" sz="2400" dirty="0" smtClean="0"/>
              <a:t> signalling.</a:t>
            </a:r>
          </a:p>
          <a:p>
            <a:pPr algn="just"/>
            <a:r>
              <a:rPr lang="en-IN" sz="2400" dirty="0" smtClean="0"/>
              <a:t>Levels of CRP - as one the inflammatory responses to chronic stress.</a:t>
            </a:r>
          </a:p>
          <a:p>
            <a:pPr algn="just"/>
            <a:r>
              <a:rPr lang="en-IN" sz="2400" dirty="0" smtClean="0"/>
              <a:t>Not primary indicators.</a:t>
            </a:r>
            <a:endParaRPr lang="en-US" sz="24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Metabolic biomarkers:</a:t>
            </a:r>
            <a:endParaRPr lang="en-US" dirty="0"/>
          </a:p>
        </p:txBody>
      </p:sp>
      <p:sp>
        <p:nvSpPr>
          <p:cNvPr id="3" name="Content Placeholder 2"/>
          <p:cNvSpPr>
            <a:spLocks noGrp="1"/>
          </p:cNvSpPr>
          <p:nvPr>
            <p:ph idx="1"/>
          </p:nvPr>
        </p:nvSpPr>
        <p:spPr/>
        <p:txBody>
          <a:bodyPr>
            <a:normAutofit/>
          </a:bodyPr>
          <a:lstStyle/>
          <a:p>
            <a:pPr algn="just"/>
            <a:r>
              <a:rPr lang="en-IN" sz="2400" dirty="0" smtClean="0"/>
              <a:t>Changes in the metabolism have been used as a secondary &amp; tertiary marker of stress.</a:t>
            </a:r>
          </a:p>
          <a:p>
            <a:pPr algn="just"/>
            <a:r>
              <a:rPr lang="en-IN" sz="2400" dirty="0" smtClean="0"/>
              <a:t>Cholesterol levels, albumin, waist-hip ratio, </a:t>
            </a:r>
            <a:r>
              <a:rPr lang="en-IN" sz="2400" dirty="0" err="1" smtClean="0"/>
              <a:t>glycosylated</a:t>
            </a:r>
            <a:r>
              <a:rPr lang="en-IN" sz="2400" dirty="0" smtClean="0"/>
              <a:t> HB – biomarkers.</a:t>
            </a:r>
          </a:p>
          <a:p>
            <a:pPr algn="just"/>
            <a:r>
              <a:rPr lang="en-IN" sz="2400" dirty="0" smtClean="0"/>
              <a:t>Less reliable &amp; less valid.</a:t>
            </a:r>
            <a:endParaRPr lang="en-US" sz="2400"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Allostatic</a:t>
            </a:r>
            <a:r>
              <a:rPr lang="en-IN" dirty="0" smtClean="0"/>
              <a:t> load:</a:t>
            </a:r>
            <a:endParaRPr lang="en-US" dirty="0"/>
          </a:p>
        </p:txBody>
      </p:sp>
      <p:sp>
        <p:nvSpPr>
          <p:cNvPr id="3" name="Content Placeholder 2"/>
          <p:cNvSpPr>
            <a:spLocks noGrp="1"/>
          </p:cNvSpPr>
          <p:nvPr>
            <p:ph idx="1"/>
          </p:nvPr>
        </p:nvSpPr>
        <p:spPr/>
        <p:txBody>
          <a:bodyPr>
            <a:normAutofit/>
          </a:bodyPr>
          <a:lstStyle/>
          <a:p>
            <a:pPr algn="just"/>
            <a:r>
              <a:rPr lang="en-IN" sz="2400" dirty="0" smtClean="0"/>
              <a:t>A compendium of biomarkers released from different body systems, known as </a:t>
            </a:r>
            <a:r>
              <a:rPr lang="en-IN" sz="2400" dirty="0" err="1" smtClean="0"/>
              <a:t>allostatic</a:t>
            </a:r>
            <a:r>
              <a:rPr lang="en-IN" sz="2400" dirty="0" smtClean="0"/>
              <a:t> load.</a:t>
            </a:r>
          </a:p>
          <a:p>
            <a:pPr algn="just"/>
            <a:r>
              <a:rPr lang="en-IN" sz="2400" dirty="0" smtClean="0"/>
              <a:t>Defined as “ the price the body pays for being forced to adapt to adverse psychological or physical situations &amp; it represents either the presence of too much stress, or the inefficient operation of stress hormone response system.</a:t>
            </a:r>
          </a:p>
          <a:p>
            <a:pPr algn="just"/>
            <a:r>
              <a:rPr lang="en-IN" sz="2400" dirty="0" smtClean="0"/>
              <a:t>Acute stress response – critical for survival</a:t>
            </a:r>
          </a:p>
          <a:p>
            <a:pPr algn="just"/>
            <a:r>
              <a:rPr lang="en-IN" sz="2400" dirty="0" smtClean="0"/>
              <a:t>Chronic exposure – deleterious effects.</a:t>
            </a:r>
          </a:p>
          <a:p>
            <a:pPr algn="just"/>
            <a:r>
              <a:rPr lang="en-IN" sz="2400" dirty="0" smtClean="0"/>
              <a:t>Chronic exposure hinders the physiological regulatory system.  </a:t>
            </a:r>
            <a:endParaRPr lang="en-US" sz="24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Stress &amp; Immune system:</a:t>
            </a:r>
            <a:endParaRPr lang="en-US" dirty="0"/>
          </a:p>
        </p:txBody>
      </p:sp>
      <p:sp>
        <p:nvSpPr>
          <p:cNvPr id="3" name="Content Placeholder 2"/>
          <p:cNvSpPr>
            <a:spLocks noGrp="1"/>
          </p:cNvSpPr>
          <p:nvPr>
            <p:ph idx="1"/>
          </p:nvPr>
        </p:nvSpPr>
        <p:spPr/>
        <p:txBody>
          <a:bodyPr>
            <a:normAutofit/>
          </a:bodyPr>
          <a:lstStyle/>
          <a:p>
            <a:pPr algn="just"/>
            <a:r>
              <a:rPr lang="en-IN" sz="2400" dirty="0" err="1" smtClean="0"/>
              <a:t>Biondi</a:t>
            </a:r>
            <a:r>
              <a:rPr lang="en-IN" sz="2400" dirty="0" smtClean="0"/>
              <a:t>(2001) showed the impact of psychosomatic condition on immune system.</a:t>
            </a:r>
          </a:p>
          <a:p>
            <a:pPr algn="just"/>
            <a:r>
              <a:rPr lang="en-IN" sz="2400" dirty="0" smtClean="0"/>
              <a:t>Down regulation of immune system through – HPA &amp; Sympathetic Adrenal </a:t>
            </a:r>
            <a:r>
              <a:rPr lang="en-IN" sz="2400" dirty="0" err="1" smtClean="0"/>
              <a:t>Medullary</a:t>
            </a:r>
            <a:r>
              <a:rPr lang="en-IN" sz="2400" dirty="0" smtClean="0"/>
              <a:t> Axis.</a:t>
            </a:r>
          </a:p>
          <a:p>
            <a:pPr algn="just"/>
            <a:r>
              <a:rPr lang="en-IN" sz="2400" dirty="0" smtClean="0"/>
              <a:t>HPA &amp; its end product, </a:t>
            </a:r>
            <a:r>
              <a:rPr lang="en-IN" sz="2400" dirty="0" err="1" smtClean="0"/>
              <a:t>cortisol</a:t>
            </a:r>
            <a:r>
              <a:rPr lang="en-IN" sz="2400" dirty="0" smtClean="0"/>
              <a:t> – mediators of its relationship between stressful life experience &amp; health outcome.</a:t>
            </a:r>
          </a:p>
          <a:p>
            <a:pPr algn="just"/>
            <a:r>
              <a:rPr lang="en-IN" sz="2400" dirty="0" err="1" smtClean="0"/>
              <a:t>Crotisol</a:t>
            </a:r>
            <a:r>
              <a:rPr lang="en-IN" sz="2400" dirty="0" smtClean="0"/>
              <a:t> – decrease the </a:t>
            </a:r>
            <a:r>
              <a:rPr lang="en-IN" sz="2400" dirty="0" err="1" smtClean="0"/>
              <a:t>Ig</a:t>
            </a:r>
            <a:r>
              <a:rPr lang="en-IN" sz="2400" dirty="0" smtClean="0"/>
              <a:t> A &amp; </a:t>
            </a:r>
            <a:r>
              <a:rPr lang="en-IN" sz="2400" dirty="0" err="1" smtClean="0"/>
              <a:t>Ig</a:t>
            </a:r>
            <a:r>
              <a:rPr lang="en-IN" sz="2400" dirty="0" smtClean="0"/>
              <a:t> G secretion.</a:t>
            </a:r>
            <a:endParaRPr lang="en-US" sz="2400" dirty="0" smtClean="0"/>
          </a:p>
          <a:p>
            <a:pPr algn="just"/>
            <a:r>
              <a:rPr lang="en-IN" sz="2400" dirty="0" smtClean="0"/>
              <a:t>The systemic reaction produces an interrelated non-specific tissue change resulting from continued exposure to stress is termed as general adaptation syndrome (GAS).</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800" dirty="0" smtClean="0"/>
              <a:t>Three stages of syndrome:</a:t>
            </a:r>
          </a:p>
          <a:p>
            <a:pPr marL="916686" lvl="1" indent="-514350" algn="just">
              <a:buFont typeface="+mj-lt"/>
              <a:buAutoNum type="arabicPeriod"/>
            </a:pPr>
            <a:r>
              <a:rPr lang="en-IN" sz="2400" dirty="0" smtClean="0"/>
              <a:t>The initial response </a:t>
            </a:r>
          </a:p>
          <a:p>
            <a:pPr marL="916686" lvl="1" indent="-514350" algn="just">
              <a:buFont typeface="+mj-lt"/>
              <a:buAutoNum type="arabicPeriod"/>
            </a:pPr>
            <a:r>
              <a:rPr lang="en-IN" sz="2400" dirty="0" smtClean="0"/>
              <a:t>The adaptation of stress</a:t>
            </a:r>
          </a:p>
          <a:p>
            <a:pPr marL="916686" lvl="1" indent="-514350" algn="just">
              <a:buFont typeface="+mj-lt"/>
              <a:buAutoNum type="arabicPeriod"/>
            </a:pPr>
            <a:r>
              <a:rPr lang="en-IN" sz="2400" dirty="0" smtClean="0"/>
              <a:t>The final stage – inability to maintain adaptation to stress.</a:t>
            </a:r>
            <a:endParaRPr lang="en-US" sz="24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1143000"/>
          </a:xfrm>
        </p:spPr>
        <p:txBody>
          <a:bodyPr/>
          <a:lstStyle/>
          <a:p>
            <a:r>
              <a:rPr lang="en-IN" dirty="0" smtClean="0"/>
              <a:t>Mechanism:</a:t>
            </a:r>
            <a:endParaRPr lang="en-US" dirty="0"/>
          </a:p>
        </p:txBody>
      </p:sp>
      <p:sp>
        <p:nvSpPr>
          <p:cNvPr id="3" name="Content Placeholder 2"/>
          <p:cNvSpPr>
            <a:spLocks noGrp="1"/>
          </p:cNvSpPr>
          <p:nvPr>
            <p:ph idx="1"/>
          </p:nvPr>
        </p:nvSpPr>
        <p:spPr/>
        <p:txBody>
          <a:bodyPr>
            <a:normAutofit fontScale="70000" lnSpcReduction="20000"/>
          </a:bodyPr>
          <a:lstStyle/>
          <a:p>
            <a:pPr algn="ctr">
              <a:buNone/>
            </a:pPr>
            <a:r>
              <a:rPr lang="en-IN" dirty="0" smtClean="0"/>
              <a:t>Stress</a:t>
            </a:r>
          </a:p>
          <a:p>
            <a:pPr algn="ctr">
              <a:buNone/>
            </a:pPr>
            <a:endParaRPr lang="en-IN" dirty="0" smtClean="0"/>
          </a:p>
          <a:p>
            <a:pPr algn="ctr">
              <a:buNone/>
            </a:pPr>
            <a:r>
              <a:rPr lang="en-IN" dirty="0" smtClean="0"/>
              <a:t>Hypothalamus</a:t>
            </a:r>
          </a:p>
          <a:p>
            <a:pPr algn="ctr">
              <a:buNone/>
            </a:pPr>
            <a:endParaRPr lang="en-IN" dirty="0" smtClean="0"/>
          </a:p>
          <a:p>
            <a:pPr algn="ctr">
              <a:buNone/>
            </a:pPr>
            <a:r>
              <a:rPr lang="en-IN" dirty="0" err="1" smtClean="0"/>
              <a:t>Corticotropin</a:t>
            </a:r>
            <a:r>
              <a:rPr lang="en-IN" dirty="0" smtClean="0"/>
              <a:t> releasing hormone</a:t>
            </a:r>
          </a:p>
          <a:p>
            <a:pPr algn="ctr">
              <a:buNone/>
            </a:pPr>
            <a:endParaRPr lang="en-IN" dirty="0" smtClean="0"/>
          </a:p>
          <a:p>
            <a:pPr algn="ctr">
              <a:buNone/>
            </a:pPr>
            <a:r>
              <a:rPr lang="en-IN" dirty="0" smtClean="0"/>
              <a:t>Anterior pituitary</a:t>
            </a:r>
          </a:p>
          <a:p>
            <a:pPr algn="ctr">
              <a:buNone/>
            </a:pPr>
            <a:endParaRPr lang="en-IN" dirty="0" smtClean="0"/>
          </a:p>
          <a:p>
            <a:pPr algn="ctr">
              <a:buNone/>
            </a:pPr>
            <a:r>
              <a:rPr lang="en-IN" dirty="0" smtClean="0"/>
              <a:t>ACTH into blood</a:t>
            </a:r>
          </a:p>
          <a:p>
            <a:pPr algn="ctr">
              <a:buNone/>
            </a:pPr>
            <a:endParaRPr lang="en-IN" dirty="0" smtClean="0"/>
          </a:p>
          <a:p>
            <a:pPr algn="ctr">
              <a:buNone/>
            </a:pPr>
            <a:r>
              <a:rPr lang="en-IN" dirty="0" smtClean="0"/>
              <a:t>Adrenal cortex</a:t>
            </a:r>
          </a:p>
          <a:p>
            <a:pPr algn="ctr">
              <a:buNone/>
            </a:pPr>
            <a:endParaRPr lang="en-IN" dirty="0" smtClean="0"/>
          </a:p>
          <a:p>
            <a:pPr algn="ctr">
              <a:buNone/>
            </a:pPr>
            <a:r>
              <a:rPr lang="en-IN" dirty="0" err="1" smtClean="0"/>
              <a:t>Glucocorticoid</a:t>
            </a:r>
            <a:r>
              <a:rPr lang="en-IN" dirty="0" smtClean="0"/>
              <a:t> ( </a:t>
            </a:r>
            <a:r>
              <a:rPr lang="en-IN" dirty="0" err="1" smtClean="0"/>
              <a:t>cortisol</a:t>
            </a:r>
            <a:r>
              <a:rPr lang="en-IN" dirty="0" smtClean="0"/>
              <a:t>)</a:t>
            </a:r>
            <a:endParaRPr lang="en-US" dirty="0"/>
          </a:p>
        </p:txBody>
      </p:sp>
      <p:cxnSp>
        <p:nvCxnSpPr>
          <p:cNvPr id="5" name="Straight Arrow Connector 4"/>
          <p:cNvCxnSpPr/>
          <p:nvPr/>
        </p:nvCxnSpPr>
        <p:spPr>
          <a:xfrm rot="5400000">
            <a:off x="4991100" y="19431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4991894" y="26281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4991894" y="33139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4991894" y="39997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4991894" y="46855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4991894" y="53713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Sympathetic nervous system:</a:t>
            </a:r>
            <a:endParaRPr lang="en-US" dirty="0"/>
          </a:p>
        </p:txBody>
      </p:sp>
      <p:sp>
        <p:nvSpPr>
          <p:cNvPr id="3" name="Content Placeholder 2"/>
          <p:cNvSpPr>
            <a:spLocks noGrp="1"/>
          </p:cNvSpPr>
          <p:nvPr>
            <p:ph idx="1"/>
          </p:nvPr>
        </p:nvSpPr>
        <p:spPr/>
        <p:txBody>
          <a:bodyPr>
            <a:normAutofit/>
          </a:bodyPr>
          <a:lstStyle/>
          <a:p>
            <a:pPr algn="just"/>
            <a:r>
              <a:rPr lang="en-IN" sz="2400" dirty="0" smtClean="0"/>
              <a:t>2</a:t>
            </a:r>
            <a:r>
              <a:rPr lang="en-IN" sz="2400" baseline="30000" dirty="0" smtClean="0"/>
              <a:t>nd</a:t>
            </a:r>
            <a:r>
              <a:rPr lang="en-IN" sz="2400" dirty="0" smtClean="0"/>
              <a:t> pathway.</a:t>
            </a:r>
          </a:p>
          <a:p>
            <a:pPr algn="just"/>
            <a:r>
              <a:rPr lang="en-IN" sz="2400" dirty="0" smtClean="0"/>
              <a:t>Stress acts on ANS by activating </a:t>
            </a:r>
            <a:r>
              <a:rPr lang="en-IN" sz="2400" dirty="0" err="1" smtClean="0"/>
              <a:t>fibers</a:t>
            </a:r>
            <a:r>
              <a:rPr lang="en-IN" sz="2400" dirty="0" smtClean="0"/>
              <a:t> to innervate tissues of immune system.</a:t>
            </a:r>
          </a:p>
          <a:p>
            <a:pPr algn="just"/>
            <a:r>
              <a:rPr lang="en-IN" sz="2400" dirty="0" smtClean="0"/>
              <a:t>Role in regulatory immune cell activation.</a:t>
            </a:r>
          </a:p>
          <a:p>
            <a:pPr algn="just"/>
            <a:r>
              <a:rPr lang="en-IN" sz="2400" dirty="0" smtClean="0"/>
              <a:t>Protective </a:t>
            </a:r>
          </a:p>
          <a:p>
            <a:pPr algn="just"/>
            <a:r>
              <a:rPr lang="en-IN" sz="2400" dirty="0" smtClean="0"/>
              <a:t>Provides energy.</a:t>
            </a:r>
          </a:p>
          <a:p>
            <a:pPr algn="just"/>
            <a:r>
              <a:rPr lang="en-IN" sz="2400" dirty="0" smtClean="0"/>
              <a:t>All these immune responses are critical for normal </a:t>
            </a:r>
            <a:r>
              <a:rPr lang="en-IN" sz="2400" dirty="0" err="1" smtClean="0"/>
              <a:t>immuno</a:t>
            </a:r>
            <a:r>
              <a:rPr lang="en-IN" sz="2400" dirty="0" smtClean="0"/>
              <a:t>-inflammatory responses to “periodontal pathogens”.</a:t>
            </a:r>
            <a:endParaRPr lang="en-US" sz="24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Role of stress in periodontal disease:</a:t>
            </a:r>
            <a:endParaRPr lang="en-US" dirty="0"/>
          </a:p>
        </p:txBody>
      </p:sp>
      <p:sp>
        <p:nvSpPr>
          <p:cNvPr id="3" name="Content Placeholder 2"/>
          <p:cNvSpPr>
            <a:spLocks noGrp="1"/>
          </p:cNvSpPr>
          <p:nvPr>
            <p:ph idx="1"/>
          </p:nvPr>
        </p:nvSpPr>
        <p:spPr/>
        <p:txBody>
          <a:bodyPr>
            <a:normAutofit/>
          </a:bodyPr>
          <a:lstStyle/>
          <a:p>
            <a:pPr algn="just"/>
            <a:r>
              <a:rPr lang="en-IN" sz="2400" dirty="0" smtClean="0"/>
              <a:t>Decreases the salivary flow &amp; increases the plaque formation.</a:t>
            </a:r>
          </a:p>
          <a:p>
            <a:pPr algn="just"/>
            <a:r>
              <a:rPr lang="en-IN" sz="2400" dirty="0" smtClean="0"/>
              <a:t>Studies have shown that psychological factors are predisposing factors for necrotizing </a:t>
            </a:r>
            <a:r>
              <a:rPr lang="en-IN" sz="2400" dirty="0" err="1" smtClean="0"/>
              <a:t>periodontitis</a:t>
            </a:r>
            <a:r>
              <a:rPr lang="en-IN" sz="2400" dirty="0" smtClean="0"/>
              <a:t>.</a:t>
            </a:r>
          </a:p>
          <a:p>
            <a:pPr algn="just">
              <a:buNone/>
            </a:pPr>
            <a:endParaRPr lang="en-US" sz="2400"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IN" dirty="0" smtClean="0"/>
              <a:t>                  Stress</a:t>
            </a:r>
          </a:p>
          <a:p>
            <a:pPr algn="just">
              <a:buNone/>
            </a:pPr>
            <a:endParaRPr lang="en-IN" dirty="0" smtClean="0"/>
          </a:p>
          <a:p>
            <a:pPr algn="just">
              <a:buNone/>
            </a:pPr>
            <a:r>
              <a:rPr lang="en-IN" dirty="0" smtClean="0"/>
              <a:t>           Change in behaviour</a:t>
            </a:r>
          </a:p>
          <a:p>
            <a:pPr algn="just">
              <a:buNone/>
            </a:pPr>
            <a:endParaRPr lang="en-IN" dirty="0" smtClean="0"/>
          </a:p>
          <a:p>
            <a:pPr algn="just">
              <a:buNone/>
            </a:pPr>
            <a:r>
              <a:rPr lang="en-IN" dirty="0" smtClean="0"/>
              <a:t>          Complex interaction </a:t>
            </a:r>
          </a:p>
          <a:p>
            <a:pPr algn="just">
              <a:buNone/>
            </a:pPr>
            <a:endParaRPr lang="en-IN" dirty="0" smtClean="0"/>
          </a:p>
          <a:p>
            <a:pPr algn="just">
              <a:buNone/>
            </a:pPr>
            <a:r>
              <a:rPr lang="en-IN" dirty="0" smtClean="0"/>
              <a:t>        Impact on periodontal health</a:t>
            </a:r>
          </a:p>
        </p:txBody>
      </p:sp>
      <p:cxnSp>
        <p:nvCxnSpPr>
          <p:cNvPr id="5" name="Straight Arrow Connector 4"/>
          <p:cNvCxnSpPr/>
          <p:nvPr/>
        </p:nvCxnSpPr>
        <p:spPr>
          <a:xfrm rot="5400000">
            <a:off x="3848894" y="2399506"/>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a:off x="3848894" y="4609306"/>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3848894" y="3466306"/>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smtClean="0"/>
              <a:t>It has a marked tendency toward ketosis and coma, it is not preceded by obesity, and it requires the injection of insulin to be controlled.</a:t>
            </a:r>
            <a:endParaRPr lang="en-IN" sz="2400" dirty="0" smtClean="0"/>
          </a:p>
          <a:p>
            <a:pPr algn="just"/>
            <a:r>
              <a:rPr lang="en-IN" sz="2400" dirty="0" smtClean="0"/>
              <a:t>Symptoms of type 1 DM are </a:t>
            </a:r>
            <a:r>
              <a:rPr lang="en-IN" sz="2400" dirty="0" err="1" smtClean="0"/>
              <a:t>polyphagia</a:t>
            </a:r>
            <a:r>
              <a:rPr lang="en-IN" sz="2400" dirty="0" smtClean="0"/>
              <a:t>, </a:t>
            </a:r>
            <a:r>
              <a:rPr lang="en-IN" sz="2400" dirty="0" err="1" smtClean="0"/>
              <a:t>polydipsia</a:t>
            </a:r>
            <a:r>
              <a:rPr lang="en-IN" sz="2400" dirty="0" smtClean="0"/>
              <a:t>, </a:t>
            </a:r>
            <a:r>
              <a:rPr lang="en-IN" sz="2400" dirty="0" err="1" smtClean="0"/>
              <a:t>polyuria</a:t>
            </a:r>
            <a:r>
              <a:rPr lang="en-IN" sz="2400" dirty="0" smtClean="0"/>
              <a:t> &amp; predisposition to infections.</a:t>
            </a:r>
          </a:p>
          <a:p>
            <a:pPr algn="just"/>
            <a:r>
              <a:rPr lang="en-US" sz="2400" dirty="0" smtClean="0"/>
              <a:t>Type 2 diabetes mellitus, formerly known as non– insulin-dependent diabetes mellitus, is caused by peripheral resistance to insulin action, impaired insulin secretion, and increased glucose production in the liver.</a:t>
            </a:r>
            <a:endParaRPr lang="en-US" sz="2400"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Effect of pro-inflammatory cytokines &amp; </a:t>
            </a:r>
            <a:r>
              <a:rPr lang="en-IN" dirty="0" err="1" smtClean="0"/>
              <a:t>glucocorticoids</a:t>
            </a:r>
            <a:r>
              <a:rPr lang="en-IN" dirty="0" smtClean="0"/>
              <a:t> in stress:</a:t>
            </a:r>
            <a:endParaRPr lang="en-US" dirty="0"/>
          </a:p>
        </p:txBody>
      </p:sp>
      <p:sp>
        <p:nvSpPr>
          <p:cNvPr id="3" name="Content Placeholder 2"/>
          <p:cNvSpPr>
            <a:spLocks noGrp="1"/>
          </p:cNvSpPr>
          <p:nvPr>
            <p:ph idx="1"/>
          </p:nvPr>
        </p:nvSpPr>
        <p:spPr/>
        <p:txBody>
          <a:bodyPr>
            <a:normAutofit fontScale="77500" lnSpcReduction="20000"/>
          </a:bodyPr>
          <a:lstStyle/>
          <a:p>
            <a:pPr algn="ctr"/>
            <a:endParaRPr lang="en-IN" dirty="0" smtClean="0"/>
          </a:p>
          <a:p>
            <a:pPr algn="ctr">
              <a:buNone/>
            </a:pPr>
            <a:r>
              <a:rPr lang="en-IN" dirty="0" smtClean="0"/>
              <a:t>Stress </a:t>
            </a:r>
          </a:p>
          <a:p>
            <a:pPr algn="ctr">
              <a:buNone/>
            </a:pPr>
            <a:endParaRPr lang="en-IN" dirty="0" smtClean="0"/>
          </a:p>
          <a:p>
            <a:pPr algn="ctr">
              <a:buNone/>
            </a:pPr>
            <a:r>
              <a:rPr lang="en-IN" dirty="0" smtClean="0"/>
              <a:t>ANS</a:t>
            </a:r>
          </a:p>
          <a:p>
            <a:pPr algn="ctr">
              <a:buNone/>
            </a:pPr>
            <a:endParaRPr lang="en-IN" dirty="0" smtClean="0"/>
          </a:p>
          <a:p>
            <a:pPr algn="ctr">
              <a:buNone/>
            </a:pPr>
            <a:r>
              <a:rPr lang="en-IN" dirty="0" smtClean="0"/>
              <a:t>Adrenal medulla</a:t>
            </a:r>
          </a:p>
          <a:p>
            <a:pPr algn="ctr">
              <a:buNone/>
            </a:pPr>
            <a:endParaRPr lang="en-IN" dirty="0" smtClean="0"/>
          </a:p>
          <a:p>
            <a:pPr algn="ctr">
              <a:buNone/>
            </a:pPr>
            <a:r>
              <a:rPr lang="en-IN" dirty="0" smtClean="0"/>
              <a:t>Increase in epinephrine &amp; </a:t>
            </a:r>
            <a:r>
              <a:rPr lang="en-IN" dirty="0" err="1" smtClean="0"/>
              <a:t>norepinephrine</a:t>
            </a:r>
            <a:endParaRPr lang="en-IN" dirty="0" smtClean="0"/>
          </a:p>
          <a:p>
            <a:pPr algn="ctr">
              <a:buNone/>
            </a:pPr>
            <a:endParaRPr lang="en-IN" dirty="0" smtClean="0"/>
          </a:p>
          <a:p>
            <a:pPr algn="ctr">
              <a:buNone/>
            </a:pPr>
            <a:r>
              <a:rPr lang="en-IN" dirty="0" smtClean="0"/>
              <a:t>Alters immune response</a:t>
            </a:r>
          </a:p>
          <a:p>
            <a:pPr algn="ctr">
              <a:buNone/>
            </a:pPr>
            <a:endParaRPr lang="en-IN" dirty="0" smtClean="0"/>
          </a:p>
          <a:p>
            <a:pPr algn="ctr">
              <a:buNone/>
            </a:pPr>
            <a:r>
              <a:rPr lang="en-IN" dirty="0" smtClean="0"/>
              <a:t>Increased periodontal destruction </a:t>
            </a:r>
          </a:p>
          <a:p>
            <a:pPr algn="ctr">
              <a:buNone/>
            </a:pPr>
            <a:endParaRPr lang="en-IN" dirty="0" smtClean="0"/>
          </a:p>
          <a:p>
            <a:pPr algn="ctr">
              <a:buNone/>
            </a:pPr>
            <a:endParaRPr lang="en-IN" dirty="0" smtClean="0"/>
          </a:p>
          <a:p>
            <a:pPr algn="ctr">
              <a:buNone/>
            </a:pPr>
            <a:endParaRPr lang="en-US" dirty="0"/>
          </a:p>
        </p:txBody>
      </p:sp>
      <p:cxnSp>
        <p:nvCxnSpPr>
          <p:cNvPr id="5" name="Straight Arrow Connector 4"/>
          <p:cNvCxnSpPr/>
          <p:nvPr/>
        </p:nvCxnSpPr>
        <p:spPr>
          <a:xfrm rot="5400000">
            <a:off x="4953000" y="2362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4953794" y="31234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4953794" y="39616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4953794" y="46474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4953794" y="54094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Effect of stress on wound healing:</a:t>
            </a:r>
            <a:endParaRPr lang="en-US" dirty="0"/>
          </a:p>
        </p:txBody>
      </p:sp>
      <p:sp>
        <p:nvSpPr>
          <p:cNvPr id="3" name="Content Placeholder 2"/>
          <p:cNvSpPr>
            <a:spLocks noGrp="1"/>
          </p:cNvSpPr>
          <p:nvPr>
            <p:ph idx="1"/>
          </p:nvPr>
        </p:nvSpPr>
        <p:spPr/>
        <p:txBody>
          <a:bodyPr>
            <a:normAutofit fontScale="70000" lnSpcReduction="20000"/>
          </a:bodyPr>
          <a:lstStyle/>
          <a:p>
            <a:pPr algn="ctr">
              <a:buNone/>
            </a:pPr>
            <a:r>
              <a:rPr lang="en-IN" dirty="0" smtClean="0"/>
              <a:t>Stress</a:t>
            </a:r>
          </a:p>
          <a:p>
            <a:pPr algn="ctr">
              <a:buNone/>
            </a:pPr>
            <a:endParaRPr lang="en-IN" dirty="0" smtClean="0"/>
          </a:p>
          <a:p>
            <a:pPr algn="ctr">
              <a:buNone/>
            </a:pPr>
            <a:r>
              <a:rPr lang="en-IN" dirty="0" smtClean="0"/>
              <a:t>Sympathetic nervous system</a:t>
            </a:r>
          </a:p>
          <a:p>
            <a:pPr algn="ctr">
              <a:buNone/>
            </a:pPr>
            <a:endParaRPr lang="en-IN" dirty="0" smtClean="0"/>
          </a:p>
          <a:p>
            <a:pPr algn="ctr">
              <a:buNone/>
            </a:pPr>
            <a:r>
              <a:rPr lang="en-IN" dirty="0" err="1" smtClean="0"/>
              <a:t>Catecholamines</a:t>
            </a:r>
            <a:endParaRPr lang="en-IN" dirty="0" smtClean="0"/>
          </a:p>
          <a:p>
            <a:pPr algn="ctr">
              <a:buNone/>
            </a:pPr>
            <a:endParaRPr lang="en-IN" dirty="0" smtClean="0"/>
          </a:p>
          <a:p>
            <a:pPr algn="ctr">
              <a:buNone/>
            </a:pPr>
            <a:r>
              <a:rPr lang="en-IN" dirty="0" smtClean="0"/>
              <a:t>Alters blood flow</a:t>
            </a:r>
          </a:p>
          <a:p>
            <a:pPr algn="ctr">
              <a:buNone/>
            </a:pPr>
            <a:endParaRPr lang="en-IN" dirty="0" smtClean="0"/>
          </a:p>
          <a:p>
            <a:pPr algn="ctr">
              <a:buNone/>
            </a:pPr>
            <a:r>
              <a:rPr lang="en-IN" dirty="0" smtClean="0"/>
              <a:t>Peripheral vasoconstriction</a:t>
            </a:r>
          </a:p>
          <a:p>
            <a:pPr algn="ctr">
              <a:buNone/>
            </a:pPr>
            <a:endParaRPr lang="en-IN" dirty="0" smtClean="0"/>
          </a:p>
          <a:p>
            <a:pPr algn="ctr">
              <a:buNone/>
            </a:pPr>
            <a:r>
              <a:rPr lang="en-IN" dirty="0" smtClean="0"/>
              <a:t>Oxygen dependent healing mechanism is affected </a:t>
            </a:r>
          </a:p>
          <a:p>
            <a:pPr algn="ctr">
              <a:buNone/>
            </a:pPr>
            <a:endParaRPr lang="en-IN" dirty="0" smtClean="0"/>
          </a:p>
          <a:p>
            <a:pPr algn="ctr">
              <a:buNone/>
            </a:pPr>
            <a:r>
              <a:rPr lang="en-IN" dirty="0" smtClean="0"/>
              <a:t>Impaired wound healing</a:t>
            </a:r>
            <a:endParaRPr lang="en-US" dirty="0"/>
          </a:p>
        </p:txBody>
      </p:sp>
      <p:cxnSp>
        <p:nvCxnSpPr>
          <p:cNvPr id="4" name="Straight Arrow Connector 3"/>
          <p:cNvCxnSpPr/>
          <p:nvPr/>
        </p:nvCxnSpPr>
        <p:spPr>
          <a:xfrm rot="5400000">
            <a:off x="4953794" y="19804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rot="5400000">
            <a:off x="4953794" y="26662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a:off x="4991894" y="33139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4991894" y="39997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4991894" y="46855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4953794" y="54094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Nutritional influences: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IN" dirty="0" smtClean="0"/>
              <a:t>Majority of opinions &amp; research findings regarding the effects of nutrition on oral &amp;  periodontal tissue point follows:</a:t>
            </a:r>
          </a:p>
          <a:p>
            <a:pPr marL="916686" lvl="1" indent="-514350" algn="just">
              <a:buFont typeface="+mj-lt"/>
              <a:buAutoNum type="arabicPeriod"/>
            </a:pPr>
            <a:r>
              <a:rPr lang="en-IN" dirty="0" smtClean="0"/>
              <a:t>No nutritional deficiencies can cause gingivitis &amp; </a:t>
            </a:r>
            <a:r>
              <a:rPr lang="en-IN" dirty="0" err="1" smtClean="0"/>
              <a:t>periodontitis</a:t>
            </a:r>
            <a:r>
              <a:rPr lang="en-IN" dirty="0" smtClean="0"/>
              <a:t>. They affect the condition of the </a:t>
            </a:r>
            <a:r>
              <a:rPr lang="en-IN" dirty="0" err="1" smtClean="0"/>
              <a:t>periodontium</a:t>
            </a:r>
            <a:r>
              <a:rPr lang="en-IN" dirty="0" smtClean="0"/>
              <a:t>.</a:t>
            </a:r>
          </a:p>
          <a:p>
            <a:pPr marL="916686" lvl="1" indent="-514350" algn="just">
              <a:buFont typeface="+mj-lt"/>
              <a:buAutoNum type="arabicPeriod"/>
            </a:pPr>
            <a:r>
              <a:rPr lang="en-IN" dirty="0" smtClean="0"/>
              <a:t>Nutritional deficiencies produce changes in the oral cavity, like tissues of lips, oral mucosa, </a:t>
            </a:r>
            <a:r>
              <a:rPr lang="en-IN" dirty="0" err="1" smtClean="0"/>
              <a:t>gingiva</a:t>
            </a:r>
            <a:r>
              <a:rPr lang="en-IN" dirty="0" smtClean="0"/>
              <a:t> &amp; bone.</a:t>
            </a:r>
          </a:p>
          <a:p>
            <a:pPr marL="642366" indent="-514350" algn="just"/>
            <a:r>
              <a:rPr lang="en-IN" dirty="0" smtClean="0"/>
              <a:t>A 2009 review of literature evaluating the effect of nutritional factors on inflammation demonstrated a subtle shifts in nutritional status – prevalence of </a:t>
            </a:r>
            <a:r>
              <a:rPr lang="en-IN" dirty="0" err="1" smtClean="0"/>
              <a:t>periodontitis</a:t>
            </a:r>
            <a:r>
              <a:rPr lang="en-IN" dirty="0" smtClean="0"/>
              <a:t>.</a:t>
            </a:r>
          </a:p>
          <a:p>
            <a:pPr marL="642366" indent="-514350" algn="just"/>
            <a:r>
              <a:rPr lang="en-IN" dirty="0" smtClean="0"/>
              <a:t>Evidence suggest that effect of nutrition on inflammation is significant. It suggests that diet containing antioxidants are beneficial, high levels refined food. </a:t>
            </a:r>
            <a:endParaRPr lang="en-US" dirty="0" smtClean="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Effects of vitamin deficiencies on </a:t>
            </a:r>
            <a:r>
              <a:rPr lang="en-IN" dirty="0" err="1" smtClean="0"/>
              <a:t>periodontium</a:t>
            </a:r>
            <a:r>
              <a:rPr lang="en-IN" dirty="0" smtClean="0"/>
              <a:t>:</a:t>
            </a:r>
            <a:endParaRPr lang="en-US" dirty="0"/>
          </a:p>
        </p:txBody>
      </p:sp>
      <p:sp>
        <p:nvSpPr>
          <p:cNvPr id="3" name="Content Placeholder 2"/>
          <p:cNvSpPr>
            <a:spLocks noGrp="1"/>
          </p:cNvSpPr>
          <p:nvPr>
            <p:ph idx="1"/>
          </p:nvPr>
        </p:nvSpPr>
        <p:spPr/>
        <p:txBody>
          <a:bodyPr>
            <a:normAutofit/>
          </a:bodyPr>
          <a:lstStyle/>
          <a:p>
            <a:pPr algn="just"/>
            <a:r>
              <a:rPr lang="en-IN" sz="2400" dirty="0" smtClean="0"/>
              <a:t>Fat soluble vitamin deficiency:</a:t>
            </a:r>
          </a:p>
          <a:p>
            <a:pPr algn="just">
              <a:buNone/>
            </a:pPr>
            <a:r>
              <a:rPr lang="en-IN" sz="2400" dirty="0" smtClean="0"/>
              <a:t>Vitamins A, D, E &amp; K.</a:t>
            </a:r>
          </a:p>
          <a:p>
            <a:pPr algn="just">
              <a:buNone/>
            </a:pPr>
            <a:r>
              <a:rPr lang="en-IN" sz="2400" dirty="0" smtClean="0"/>
              <a:t>Vitamin A deficiency:</a:t>
            </a:r>
          </a:p>
          <a:p>
            <a:pPr algn="just"/>
            <a:r>
              <a:rPr lang="en-IN" sz="2400" dirty="0" smtClean="0"/>
              <a:t>Epithelial cells of the skin &amp; mucous membrane.</a:t>
            </a:r>
          </a:p>
          <a:p>
            <a:pPr algn="just"/>
            <a:r>
              <a:rPr lang="en-IN" sz="2400" dirty="0" smtClean="0"/>
              <a:t>Dermatological, mucosal &amp; ocular manifestations.</a:t>
            </a:r>
          </a:p>
          <a:p>
            <a:pPr algn="just"/>
            <a:r>
              <a:rPr lang="en-IN" sz="2400" dirty="0" smtClean="0"/>
              <a:t>Epithelial changes.</a:t>
            </a:r>
          </a:p>
          <a:p>
            <a:pPr algn="just"/>
            <a:r>
              <a:rPr lang="en-IN" sz="2400" dirty="0" smtClean="0"/>
              <a:t>Protection against microbes.</a:t>
            </a:r>
          </a:p>
          <a:p>
            <a:pPr algn="just"/>
            <a:r>
              <a:rPr lang="en-IN" sz="2400" dirty="0" smtClean="0"/>
              <a:t>No evidence.</a:t>
            </a:r>
          </a:p>
          <a:p>
            <a:pPr algn="just"/>
            <a:r>
              <a:rPr lang="en-IN" sz="2400" dirty="0" smtClean="0"/>
              <a:t>Experimental studies in animals results in:</a:t>
            </a:r>
          </a:p>
          <a:p>
            <a:pPr algn="just">
              <a:buNone/>
            </a:pPr>
            <a:r>
              <a:rPr lang="en-IN" sz="2400" dirty="0" smtClean="0"/>
              <a:t>   hyperkeratosis, hyperplasia of </a:t>
            </a:r>
            <a:r>
              <a:rPr lang="en-IN" sz="2400" dirty="0" err="1" smtClean="0"/>
              <a:t>gingiva</a:t>
            </a:r>
            <a:r>
              <a:rPr lang="en-IN" sz="2400" dirty="0" smtClean="0"/>
              <a:t> &amp; increased pocket formation.</a:t>
            </a:r>
            <a:endParaRPr lang="en-US" sz="2400"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Vitamin D deficiency:</a:t>
            </a:r>
            <a:endParaRPr lang="en-US" dirty="0"/>
          </a:p>
        </p:txBody>
      </p:sp>
      <p:sp>
        <p:nvSpPr>
          <p:cNvPr id="3" name="Content Placeholder 2"/>
          <p:cNvSpPr>
            <a:spLocks noGrp="1"/>
          </p:cNvSpPr>
          <p:nvPr>
            <p:ph idx="1"/>
          </p:nvPr>
        </p:nvSpPr>
        <p:spPr/>
        <p:txBody>
          <a:bodyPr>
            <a:normAutofit/>
          </a:bodyPr>
          <a:lstStyle/>
          <a:p>
            <a:pPr algn="just"/>
            <a:r>
              <a:rPr lang="en-IN" sz="2800" dirty="0" smtClean="0"/>
              <a:t>Ca absorption from GIT  &amp; maintenance of Ca-P balance.</a:t>
            </a:r>
          </a:p>
          <a:p>
            <a:pPr algn="just"/>
            <a:r>
              <a:rPr lang="en-IN" sz="2800" dirty="0" smtClean="0"/>
              <a:t>Deficiency results in:</a:t>
            </a:r>
          </a:p>
          <a:p>
            <a:pPr lvl="1" algn="just"/>
            <a:r>
              <a:rPr lang="en-IN" sz="2400" dirty="0" smtClean="0"/>
              <a:t>Rickets – in children</a:t>
            </a:r>
          </a:p>
          <a:p>
            <a:pPr lvl="1" algn="just"/>
            <a:r>
              <a:rPr lang="en-IN" sz="2400" dirty="0" err="1" smtClean="0"/>
              <a:t>Osteomalacia</a:t>
            </a:r>
            <a:r>
              <a:rPr lang="en-IN" sz="2400" dirty="0" smtClean="0"/>
              <a:t> – in adults.</a:t>
            </a:r>
          </a:p>
          <a:p>
            <a:pPr algn="just"/>
            <a:r>
              <a:rPr lang="en-IN" sz="2800" dirty="0" smtClean="0"/>
              <a:t>No studies have demonstrated a relationship between vitamin D deficiency &amp; periodontal disease. </a:t>
            </a:r>
            <a:endParaRPr lang="en-US" sz="2800"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Vitamin E deficiency:</a:t>
            </a:r>
            <a:endParaRPr lang="en-US" dirty="0"/>
          </a:p>
        </p:txBody>
      </p:sp>
      <p:sp>
        <p:nvSpPr>
          <p:cNvPr id="3" name="Content Placeholder 2"/>
          <p:cNvSpPr>
            <a:spLocks noGrp="1"/>
          </p:cNvSpPr>
          <p:nvPr>
            <p:ph idx="1"/>
          </p:nvPr>
        </p:nvSpPr>
        <p:spPr/>
        <p:txBody>
          <a:bodyPr/>
          <a:lstStyle/>
          <a:p>
            <a:pPr algn="just"/>
            <a:r>
              <a:rPr lang="en-IN" dirty="0" smtClean="0"/>
              <a:t>Anti-oxidant.</a:t>
            </a:r>
          </a:p>
          <a:p>
            <a:pPr algn="just"/>
            <a:r>
              <a:rPr lang="en-IN" dirty="0" smtClean="0"/>
              <a:t>Cell membranes – site of damage.</a:t>
            </a:r>
          </a:p>
          <a:p>
            <a:pPr algn="just"/>
            <a:r>
              <a:rPr lang="en-IN" dirty="0" smtClean="0"/>
              <a:t>No relationship.</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Water soluble vitamins:</a:t>
            </a:r>
            <a:endParaRPr lang="en-US" dirty="0"/>
          </a:p>
        </p:txBody>
      </p:sp>
      <p:sp>
        <p:nvSpPr>
          <p:cNvPr id="3" name="Content Placeholder 2"/>
          <p:cNvSpPr>
            <a:spLocks noGrp="1"/>
          </p:cNvSpPr>
          <p:nvPr>
            <p:ph idx="1"/>
          </p:nvPr>
        </p:nvSpPr>
        <p:spPr/>
        <p:txBody>
          <a:bodyPr>
            <a:normAutofit/>
          </a:bodyPr>
          <a:lstStyle/>
          <a:p>
            <a:pPr algn="just"/>
            <a:r>
              <a:rPr lang="en-IN" sz="2400" dirty="0" smtClean="0"/>
              <a:t>Vitamin B &amp; C.</a:t>
            </a:r>
          </a:p>
          <a:p>
            <a:pPr algn="just">
              <a:buNone/>
            </a:pPr>
            <a:r>
              <a:rPr lang="en-IN" sz="2400" dirty="0" smtClean="0"/>
              <a:t>B-Complex deficiency:</a:t>
            </a:r>
          </a:p>
          <a:p>
            <a:pPr algn="just"/>
            <a:r>
              <a:rPr lang="en-IN" sz="2400" dirty="0" smtClean="0"/>
              <a:t>Common oral changes – </a:t>
            </a:r>
            <a:r>
              <a:rPr lang="en-IN" sz="2400" dirty="0" err="1" smtClean="0"/>
              <a:t>glossitis</a:t>
            </a:r>
            <a:r>
              <a:rPr lang="en-IN" sz="2400" dirty="0" smtClean="0"/>
              <a:t>, gingivitis, </a:t>
            </a:r>
            <a:r>
              <a:rPr lang="en-IN" sz="2400" dirty="0" err="1" smtClean="0"/>
              <a:t>glossodynia</a:t>
            </a:r>
            <a:r>
              <a:rPr lang="en-IN" sz="2400" dirty="0" smtClean="0"/>
              <a:t>, angular </a:t>
            </a:r>
            <a:r>
              <a:rPr lang="en-IN" sz="2400" dirty="0" err="1" smtClean="0"/>
              <a:t>cheilitis</a:t>
            </a:r>
            <a:r>
              <a:rPr lang="en-IN" sz="2400" dirty="0" smtClean="0"/>
              <a:t> &amp; inflammation of mucosa.</a:t>
            </a:r>
          </a:p>
          <a:p>
            <a:pPr algn="just"/>
            <a:r>
              <a:rPr lang="en-IN" sz="2400" dirty="0" smtClean="0"/>
              <a:t>Gingivitis – non specific.</a:t>
            </a:r>
          </a:p>
          <a:p>
            <a:pPr algn="just">
              <a:buNone/>
            </a:pPr>
            <a:r>
              <a:rPr lang="en-IN" sz="2400" dirty="0" smtClean="0"/>
              <a:t>Thiamine deficiency:</a:t>
            </a:r>
          </a:p>
          <a:p>
            <a:pPr algn="just">
              <a:buFontTx/>
              <a:buChar char="-"/>
            </a:pPr>
            <a:r>
              <a:rPr lang="en-IN" sz="2400" dirty="0" err="1" smtClean="0"/>
              <a:t>Beri</a:t>
            </a:r>
            <a:r>
              <a:rPr lang="en-IN" sz="2400" dirty="0" smtClean="0"/>
              <a:t> – </a:t>
            </a:r>
            <a:r>
              <a:rPr lang="en-IN" sz="2400" dirty="0" err="1" smtClean="0"/>
              <a:t>beri</a:t>
            </a:r>
            <a:r>
              <a:rPr lang="en-IN" sz="2400" dirty="0" smtClean="0"/>
              <a:t>.</a:t>
            </a:r>
          </a:p>
          <a:p>
            <a:pPr algn="just">
              <a:buFontTx/>
              <a:buChar char="-"/>
            </a:pPr>
            <a:r>
              <a:rPr lang="en-IN" sz="2400" dirty="0" smtClean="0"/>
              <a:t>Paralysis, cardiovascular symptoms, </a:t>
            </a:r>
            <a:r>
              <a:rPr lang="en-IN" sz="2400" dirty="0" err="1" smtClean="0"/>
              <a:t>edema</a:t>
            </a:r>
            <a:r>
              <a:rPr lang="en-IN" sz="2400" dirty="0" smtClean="0"/>
              <a:t>, loss of appetite.</a:t>
            </a:r>
          </a:p>
          <a:p>
            <a:pPr algn="just">
              <a:buFontTx/>
              <a:buChar char="-"/>
            </a:pPr>
            <a:r>
              <a:rPr lang="en-IN" sz="2400" dirty="0" smtClean="0"/>
              <a:t>Oral – hypersensitivity of oral mucosa, vesicles, erosion of oral mucosa.</a:t>
            </a:r>
            <a:endParaRPr lang="en-US" sz="2400"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r>
              <a:rPr lang="en-IN" sz="2800" dirty="0" smtClean="0"/>
              <a:t>Riboflavin deficiency – </a:t>
            </a:r>
            <a:r>
              <a:rPr lang="en-IN" sz="2800" dirty="0" err="1" smtClean="0"/>
              <a:t>glossitis</a:t>
            </a:r>
            <a:r>
              <a:rPr lang="en-IN" sz="2800" dirty="0" smtClean="0"/>
              <a:t>, angular </a:t>
            </a:r>
            <a:r>
              <a:rPr lang="en-IN" sz="2800" dirty="0" err="1" smtClean="0"/>
              <a:t>chielitis</a:t>
            </a:r>
            <a:r>
              <a:rPr lang="en-IN" sz="2800" dirty="0" smtClean="0"/>
              <a:t>, </a:t>
            </a:r>
            <a:r>
              <a:rPr lang="en-IN" sz="2800" dirty="0" err="1" smtClean="0"/>
              <a:t>seborrheic</a:t>
            </a:r>
            <a:r>
              <a:rPr lang="en-IN" sz="2800" dirty="0" smtClean="0"/>
              <a:t> dermatitis &amp; superficial vascularising </a:t>
            </a:r>
            <a:r>
              <a:rPr lang="en-IN" sz="2800" dirty="0" err="1" smtClean="0"/>
              <a:t>keratitis</a:t>
            </a:r>
            <a:r>
              <a:rPr lang="en-IN" sz="2800" dirty="0" smtClean="0"/>
              <a:t>.</a:t>
            </a:r>
          </a:p>
          <a:p>
            <a:pPr lvl="1" algn="just">
              <a:buFontTx/>
              <a:buChar char="-"/>
            </a:pPr>
            <a:r>
              <a:rPr lang="en-IN" sz="2400" dirty="0" err="1" smtClean="0"/>
              <a:t>Glossitis</a:t>
            </a:r>
            <a:r>
              <a:rPr lang="en-IN" sz="2400" dirty="0" smtClean="0"/>
              <a:t> – magenta </a:t>
            </a:r>
            <a:r>
              <a:rPr lang="en-IN" sz="2400" dirty="0" err="1" smtClean="0"/>
              <a:t>colored</a:t>
            </a:r>
            <a:r>
              <a:rPr lang="en-IN" sz="2400" dirty="0" smtClean="0"/>
              <a:t> &amp; atrophy of papillae.</a:t>
            </a:r>
          </a:p>
          <a:p>
            <a:pPr lvl="1" algn="just">
              <a:buFontTx/>
              <a:buChar char="-"/>
            </a:pPr>
            <a:r>
              <a:rPr lang="en-IN" sz="2400" dirty="0" smtClean="0"/>
              <a:t>Severe deficiency – dorsum is flat, dry &amp; often fissured.</a:t>
            </a:r>
          </a:p>
          <a:p>
            <a:pPr lvl="1" algn="just">
              <a:buFontTx/>
              <a:buChar char="-"/>
            </a:pPr>
            <a:r>
              <a:rPr lang="en-IN" sz="2400" dirty="0" smtClean="0"/>
              <a:t>Angular </a:t>
            </a:r>
            <a:r>
              <a:rPr lang="en-IN" sz="2400" dirty="0" err="1" smtClean="0"/>
              <a:t>cheilitis</a:t>
            </a:r>
            <a:r>
              <a:rPr lang="en-IN" sz="2400" dirty="0" smtClean="0"/>
              <a:t>.</a:t>
            </a:r>
          </a:p>
          <a:p>
            <a:pPr lvl="1" algn="just">
              <a:buFontTx/>
              <a:buChar char="-"/>
            </a:pPr>
            <a:endParaRPr lang="en-US" sz="2400"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IN" dirty="0" smtClean="0"/>
              <a:t>Niacin deficiency:</a:t>
            </a:r>
          </a:p>
          <a:p>
            <a:pPr lvl="1" algn="just"/>
            <a:r>
              <a:rPr lang="en-IN" dirty="0" smtClean="0"/>
              <a:t>Pellagra </a:t>
            </a:r>
          </a:p>
          <a:p>
            <a:pPr lvl="1" algn="just"/>
            <a:r>
              <a:rPr lang="en-IN" dirty="0" smtClean="0"/>
              <a:t>Rare </a:t>
            </a:r>
          </a:p>
          <a:p>
            <a:pPr lvl="1" algn="just"/>
            <a:r>
              <a:rPr lang="en-IN" dirty="0" smtClean="0"/>
              <a:t>Earliest signs – </a:t>
            </a:r>
            <a:r>
              <a:rPr lang="en-IN" dirty="0" err="1" smtClean="0"/>
              <a:t>glossitis</a:t>
            </a:r>
            <a:r>
              <a:rPr lang="en-IN" dirty="0" smtClean="0"/>
              <a:t> &amp; </a:t>
            </a:r>
            <a:r>
              <a:rPr lang="en-IN" dirty="0" err="1" smtClean="0"/>
              <a:t>stomatitis</a:t>
            </a:r>
            <a:r>
              <a:rPr lang="en-IN" dirty="0" smtClean="0"/>
              <a:t>.</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800" dirty="0" smtClean="0"/>
              <a:t>Folic acid deficiency:</a:t>
            </a:r>
          </a:p>
          <a:p>
            <a:pPr lvl="1" algn="just"/>
            <a:r>
              <a:rPr lang="en-IN" sz="2400" dirty="0" err="1" smtClean="0"/>
              <a:t>Macrocytic</a:t>
            </a:r>
            <a:r>
              <a:rPr lang="en-IN" sz="2400" dirty="0" smtClean="0"/>
              <a:t> </a:t>
            </a:r>
            <a:r>
              <a:rPr lang="en-IN" sz="2400" dirty="0" err="1" smtClean="0"/>
              <a:t>anemia</a:t>
            </a:r>
            <a:r>
              <a:rPr lang="en-IN" sz="2400" dirty="0" smtClean="0"/>
              <a:t>.</a:t>
            </a:r>
          </a:p>
          <a:p>
            <a:pPr lvl="1" algn="just"/>
            <a:r>
              <a:rPr lang="en-IN" sz="2400" dirty="0" smtClean="0"/>
              <a:t>Oral changes.</a:t>
            </a:r>
          </a:p>
          <a:p>
            <a:pPr lvl="1" algn="just"/>
            <a:r>
              <a:rPr lang="en-IN" sz="2400" dirty="0" smtClean="0"/>
              <a:t>Gastrointestinal lesions</a:t>
            </a:r>
          </a:p>
          <a:p>
            <a:pPr lvl="1" algn="just"/>
            <a:r>
              <a:rPr lang="en-IN" sz="2400" dirty="0" smtClean="0"/>
              <a:t>Diarrhoea</a:t>
            </a:r>
          </a:p>
          <a:p>
            <a:pPr lvl="1" algn="just"/>
            <a:r>
              <a:rPr lang="en-IN" sz="2400" dirty="0" smtClean="0"/>
              <a:t>Intestinal </a:t>
            </a:r>
            <a:r>
              <a:rPr lang="en-IN" sz="2400" dirty="0" err="1" smtClean="0"/>
              <a:t>malabsorption</a:t>
            </a:r>
            <a:endParaRPr lang="en-IN" sz="2400" dirty="0" smtClean="0"/>
          </a:p>
          <a:p>
            <a:pPr lvl="1" algn="just"/>
            <a:r>
              <a:rPr lang="en-IN" sz="2400" dirty="0" smtClean="0"/>
              <a:t>In a series of human studies, Vogel &amp; colleagues a significant reduction in gingival inflammation after systemic or local use of folic acid compared to placebo.</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1524000"/>
            <a:ext cx="7498080" cy="4800600"/>
          </a:xfrm>
        </p:spPr>
        <p:txBody>
          <a:bodyPr>
            <a:normAutofit/>
          </a:bodyPr>
          <a:lstStyle/>
          <a:p>
            <a:pPr algn="just"/>
            <a:r>
              <a:rPr lang="en-US" sz="2400" dirty="0" smtClean="0"/>
              <a:t>Insulin-producing beta cells in the pancreas are not destroyed by cell-mediated autoimmune reaction. It typically begins as insulin resistance, which leads to the reduced pancreas production of insulin as the demand increases. </a:t>
            </a:r>
          </a:p>
          <a:p>
            <a:pPr algn="just"/>
            <a:r>
              <a:rPr lang="en-US" sz="2400" dirty="0" smtClean="0"/>
              <a:t>Type 2 diabetes is the most common form of diabetes, and it accounts for 90-95% of all adult cases.</a:t>
            </a:r>
            <a:endParaRPr lang="en-US" sz="2400"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Vitamin C deficiency:</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IN" dirty="0" smtClean="0"/>
              <a:t>Scurvy</a:t>
            </a:r>
          </a:p>
          <a:p>
            <a:pPr algn="just"/>
            <a:r>
              <a:rPr lang="en-IN" dirty="0" smtClean="0"/>
              <a:t>Hemorrhagic diathesis,</a:t>
            </a:r>
          </a:p>
          <a:p>
            <a:pPr algn="just">
              <a:buNone/>
            </a:pPr>
            <a:r>
              <a:rPr lang="en-IN" dirty="0" smtClean="0"/>
              <a:t>  Delayed wound healing.</a:t>
            </a:r>
          </a:p>
          <a:p>
            <a:pPr algn="just"/>
            <a:r>
              <a:rPr lang="en-IN" dirty="0" smtClean="0"/>
              <a:t>Fruits &amp; vegetables.</a:t>
            </a:r>
          </a:p>
          <a:p>
            <a:pPr algn="just"/>
            <a:r>
              <a:rPr lang="en-IN" dirty="0" smtClean="0"/>
              <a:t>Infants</a:t>
            </a:r>
          </a:p>
          <a:p>
            <a:pPr algn="just"/>
            <a:r>
              <a:rPr lang="en-IN" dirty="0" smtClean="0"/>
              <a:t>Effects collagen.</a:t>
            </a:r>
          </a:p>
          <a:p>
            <a:pPr algn="just"/>
            <a:r>
              <a:rPr lang="en-IN" dirty="0" smtClean="0"/>
              <a:t>Bone </a:t>
            </a:r>
          </a:p>
          <a:p>
            <a:pPr algn="just">
              <a:buNone/>
            </a:pPr>
            <a:r>
              <a:rPr lang="en-IN" dirty="0" smtClean="0"/>
              <a:t>Clinical manifestations:</a:t>
            </a:r>
          </a:p>
          <a:p>
            <a:pPr algn="just"/>
            <a:r>
              <a:rPr lang="en-IN" dirty="0" smtClean="0"/>
              <a:t>Haemorrhagic lesions</a:t>
            </a:r>
          </a:p>
          <a:p>
            <a:pPr algn="just"/>
            <a:r>
              <a:rPr lang="en-IN" dirty="0" err="1" smtClean="0"/>
              <a:t>Petechae</a:t>
            </a:r>
            <a:endParaRPr lang="en-IN" dirty="0" smtClean="0"/>
          </a:p>
          <a:p>
            <a:pPr algn="just"/>
            <a:r>
              <a:rPr lang="en-IN" dirty="0" smtClean="0"/>
              <a:t>Infections</a:t>
            </a:r>
          </a:p>
          <a:p>
            <a:pPr algn="just"/>
            <a:r>
              <a:rPr lang="en-IN" dirty="0" smtClean="0"/>
              <a:t>Impaired wound healing</a:t>
            </a:r>
          </a:p>
          <a:p>
            <a:pPr algn="just"/>
            <a:r>
              <a:rPr lang="en-IN" dirty="0" smtClean="0"/>
              <a:t>Swollen gums</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Possible etiological factors: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IN" dirty="0" err="1" smtClean="0"/>
              <a:t>Vit</a:t>
            </a:r>
            <a:r>
              <a:rPr lang="en-IN" dirty="0" smtClean="0"/>
              <a:t> C may play a role in periodontal disease through one or more of the following mechanism:</a:t>
            </a:r>
          </a:p>
          <a:p>
            <a:pPr lvl="1" algn="just"/>
            <a:r>
              <a:rPr lang="en-IN" dirty="0" smtClean="0"/>
              <a:t>Low levels of </a:t>
            </a:r>
            <a:r>
              <a:rPr lang="en-IN" dirty="0" err="1" smtClean="0"/>
              <a:t>vit</a:t>
            </a:r>
            <a:r>
              <a:rPr lang="en-IN" dirty="0" smtClean="0"/>
              <a:t> C – metabolism of collagen of the </a:t>
            </a:r>
            <a:r>
              <a:rPr lang="en-IN" dirty="0" err="1" smtClean="0"/>
              <a:t>periodontium</a:t>
            </a:r>
            <a:r>
              <a:rPr lang="en-IN" dirty="0" smtClean="0"/>
              <a:t>, thereby affects the tissues regenerative &amp; reparative capacity. No evidence.</a:t>
            </a:r>
          </a:p>
          <a:p>
            <a:pPr lvl="1" algn="just"/>
            <a:r>
              <a:rPr lang="en-IN" dirty="0" smtClean="0"/>
              <a:t>Bone formation.</a:t>
            </a:r>
          </a:p>
          <a:p>
            <a:pPr lvl="1" algn="just"/>
            <a:r>
              <a:rPr lang="en-IN" dirty="0" smtClean="0"/>
              <a:t>Increases permeability of oral mucosa.</a:t>
            </a:r>
          </a:p>
          <a:p>
            <a:pPr lvl="1" algn="just"/>
            <a:r>
              <a:rPr lang="en-IN" dirty="0" smtClean="0"/>
              <a:t>Effects on leukocytes.</a:t>
            </a:r>
          </a:p>
          <a:p>
            <a:pPr lvl="1" algn="just"/>
            <a:r>
              <a:rPr lang="en-IN" dirty="0" smtClean="0"/>
              <a:t>Microvasculature.</a:t>
            </a:r>
          </a:p>
          <a:p>
            <a:pPr lvl="1" algn="just"/>
            <a:r>
              <a:rPr lang="en-IN" dirty="0" smtClean="0"/>
              <a:t>Ecological equilibrium.</a:t>
            </a:r>
          </a:p>
          <a:p>
            <a:pPr lvl="1" algn="just"/>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Epidemiological studies:</a:t>
            </a:r>
            <a:endParaRPr lang="en-US" dirty="0"/>
          </a:p>
        </p:txBody>
      </p:sp>
      <p:sp>
        <p:nvSpPr>
          <p:cNvPr id="3" name="Content Placeholder 2"/>
          <p:cNvSpPr>
            <a:spLocks noGrp="1"/>
          </p:cNvSpPr>
          <p:nvPr>
            <p:ph idx="1"/>
          </p:nvPr>
        </p:nvSpPr>
        <p:spPr/>
        <p:txBody>
          <a:bodyPr>
            <a:normAutofit/>
          </a:bodyPr>
          <a:lstStyle/>
          <a:p>
            <a:pPr algn="just"/>
            <a:r>
              <a:rPr lang="en-IN" sz="2800" dirty="0" smtClean="0"/>
              <a:t>Gingivitis:</a:t>
            </a:r>
          </a:p>
          <a:p>
            <a:pPr lvl="1" algn="just"/>
            <a:r>
              <a:rPr lang="en-IN" sz="2400" dirty="0" smtClean="0"/>
              <a:t>Enlarged, hemorrhagic, bluish red </a:t>
            </a:r>
            <a:r>
              <a:rPr lang="en-IN" sz="2400" dirty="0" err="1" smtClean="0"/>
              <a:t>gingiva</a:t>
            </a:r>
            <a:r>
              <a:rPr lang="en-IN" sz="2400" dirty="0" smtClean="0"/>
              <a:t>. Gingivitis is not caused by </a:t>
            </a:r>
            <a:r>
              <a:rPr lang="en-IN" sz="2400" dirty="0" err="1" smtClean="0"/>
              <a:t>vit</a:t>
            </a:r>
            <a:r>
              <a:rPr lang="en-IN" sz="2400" dirty="0" smtClean="0"/>
              <a:t> C deficiency.</a:t>
            </a:r>
          </a:p>
          <a:p>
            <a:pPr lvl="1" algn="just"/>
            <a:r>
              <a:rPr lang="en-IN" sz="2400" dirty="0" smtClean="0"/>
              <a:t>Increases severity.</a:t>
            </a:r>
          </a:p>
          <a:p>
            <a:pPr lvl="1" algn="just"/>
            <a:r>
              <a:rPr lang="en-IN" sz="2400" dirty="0" smtClean="0"/>
              <a:t>Correcting the deficiency may reduce the severity.</a:t>
            </a:r>
            <a:endParaRPr lang="en-US" sz="2400"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Periodontitis</a:t>
            </a:r>
            <a:r>
              <a:rPr lang="en-IN" dirty="0" smtClean="0"/>
              <a:t>:</a:t>
            </a:r>
            <a:endParaRPr lang="en-US" dirty="0"/>
          </a:p>
        </p:txBody>
      </p:sp>
      <p:sp>
        <p:nvSpPr>
          <p:cNvPr id="3" name="Content Placeholder 2"/>
          <p:cNvSpPr>
            <a:spLocks noGrp="1"/>
          </p:cNvSpPr>
          <p:nvPr>
            <p:ph idx="1"/>
          </p:nvPr>
        </p:nvSpPr>
        <p:spPr/>
        <p:txBody>
          <a:bodyPr>
            <a:normAutofit/>
          </a:bodyPr>
          <a:lstStyle/>
          <a:p>
            <a:pPr algn="just"/>
            <a:r>
              <a:rPr lang="en-IN" sz="2400" dirty="0" smtClean="0"/>
              <a:t>Documented in experimental animals.</a:t>
            </a:r>
          </a:p>
          <a:p>
            <a:pPr algn="just"/>
            <a:r>
              <a:rPr lang="en-IN" sz="2400" dirty="0" smtClean="0"/>
              <a:t>Acute </a:t>
            </a:r>
            <a:r>
              <a:rPr lang="en-IN" sz="2400" dirty="0" err="1" smtClean="0"/>
              <a:t>vit</a:t>
            </a:r>
            <a:r>
              <a:rPr lang="en-IN" sz="2400" dirty="0" smtClean="0"/>
              <a:t> C deficiency – </a:t>
            </a:r>
            <a:r>
              <a:rPr lang="en-IN" sz="2400" dirty="0" err="1" smtClean="0"/>
              <a:t>edema</a:t>
            </a:r>
            <a:r>
              <a:rPr lang="en-IN" sz="2400" dirty="0" smtClean="0"/>
              <a:t> &amp; </a:t>
            </a:r>
            <a:r>
              <a:rPr lang="en-IN" sz="2400" dirty="0" err="1" smtClean="0"/>
              <a:t>hemorrhage</a:t>
            </a:r>
            <a:r>
              <a:rPr lang="en-IN" sz="2400" dirty="0" smtClean="0"/>
              <a:t> in </a:t>
            </a:r>
            <a:r>
              <a:rPr lang="en-IN" sz="2400" dirty="0" err="1" smtClean="0"/>
              <a:t>pdl</a:t>
            </a:r>
            <a:r>
              <a:rPr lang="en-IN" sz="2400" dirty="0" smtClean="0"/>
              <a:t>, osteoporosis of alveolar bone, tooth mobility, </a:t>
            </a:r>
            <a:r>
              <a:rPr lang="en-IN" sz="2400" dirty="0" err="1" smtClean="0"/>
              <a:t>edema</a:t>
            </a:r>
            <a:r>
              <a:rPr lang="en-IN" sz="2400" dirty="0" smtClean="0"/>
              <a:t> &amp; degeneration of collagen </a:t>
            </a:r>
            <a:r>
              <a:rPr lang="en-IN" sz="2400" dirty="0" err="1" smtClean="0"/>
              <a:t>fibers</a:t>
            </a:r>
            <a:r>
              <a:rPr lang="en-IN" sz="2400" dirty="0" smtClean="0"/>
              <a:t> in the </a:t>
            </a:r>
            <a:r>
              <a:rPr lang="en-IN" sz="2400" dirty="0" err="1" smtClean="0"/>
              <a:t>gingiva</a:t>
            </a:r>
            <a:r>
              <a:rPr lang="en-IN" sz="2400" dirty="0" smtClean="0"/>
              <a:t>.</a:t>
            </a:r>
          </a:p>
          <a:p>
            <a:pPr algn="just"/>
            <a:r>
              <a:rPr lang="en-IN" sz="2400" dirty="0" smtClean="0"/>
              <a:t>Impairs gingival healing.</a:t>
            </a:r>
          </a:p>
          <a:p>
            <a:pPr algn="just"/>
            <a:r>
              <a:rPr lang="en-IN" sz="2400" dirty="0" smtClean="0"/>
              <a:t>Periodontal </a:t>
            </a:r>
            <a:r>
              <a:rPr lang="en-IN" sz="2400" dirty="0" err="1" smtClean="0"/>
              <a:t>fibers</a:t>
            </a:r>
            <a:r>
              <a:rPr lang="en-IN" sz="2400" dirty="0" smtClean="0"/>
              <a:t> are least by </a:t>
            </a:r>
            <a:r>
              <a:rPr lang="en-IN" sz="2400" dirty="0" err="1" smtClean="0"/>
              <a:t>vit</a:t>
            </a:r>
            <a:r>
              <a:rPr lang="en-IN" sz="2400" dirty="0" smtClean="0"/>
              <a:t> C deficiency.</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1524000"/>
            <a:ext cx="7498080" cy="4800600"/>
          </a:xfrm>
        </p:spPr>
        <p:txBody>
          <a:bodyPr>
            <a:normAutofit/>
          </a:bodyPr>
          <a:lstStyle/>
          <a:p>
            <a:pPr algn="just"/>
            <a:r>
              <a:rPr lang="en-IN" sz="2400" dirty="0" smtClean="0"/>
              <a:t>A case report by </a:t>
            </a:r>
            <a:r>
              <a:rPr lang="en-IN" sz="2400" dirty="0" err="1" smtClean="0"/>
              <a:t>Charbeneau</a:t>
            </a:r>
            <a:r>
              <a:rPr lang="en-IN" sz="2400" dirty="0" smtClean="0"/>
              <a:t> &amp; Hurt showed worsening of a pre-existing moderate </a:t>
            </a:r>
            <a:r>
              <a:rPr lang="en-IN" sz="2400" dirty="0" err="1" smtClean="0"/>
              <a:t>periodontitis</a:t>
            </a:r>
            <a:r>
              <a:rPr lang="en-IN" sz="2400" dirty="0" smtClean="0"/>
              <a:t> with development of scurvy.</a:t>
            </a:r>
          </a:p>
          <a:p>
            <a:pPr algn="just"/>
            <a:r>
              <a:rPr lang="en-IN" sz="2400" dirty="0" smtClean="0"/>
              <a:t>In a retrospective study of 12,419 adults studied in the Third National Health &amp; Nutrition Examination Survey(NHANES III), Nishida &amp; Colleagues found that there was a weak but statistically significant dose- response relationship between dietary </a:t>
            </a:r>
            <a:r>
              <a:rPr lang="en-IN" sz="2400" dirty="0" err="1" smtClean="0"/>
              <a:t>vit</a:t>
            </a:r>
            <a:r>
              <a:rPr lang="en-IN" sz="2400" dirty="0" smtClean="0"/>
              <a:t> C intake &amp; periodontal disease in current &amp; former smokers as measured by clinical attachment.</a:t>
            </a:r>
            <a:endParaRPr lang="en-US" sz="2400" dirty="0" smtClean="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Protein deficiency:</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IN" dirty="0" smtClean="0"/>
              <a:t>Results in </a:t>
            </a:r>
            <a:r>
              <a:rPr lang="en-IN" dirty="0" err="1" smtClean="0"/>
              <a:t>hypoproteinemia</a:t>
            </a:r>
            <a:r>
              <a:rPr lang="en-IN" dirty="0" smtClean="0"/>
              <a:t> with many pathologic changes like:</a:t>
            </a:r>
          </a:p>
          <a:p>
            <a:pPr lvl="1" algn="just"/>
            <a:r>
              <a:rPr lang="en-IN" dirty="0" smtClean="0"/>
              <a:t>Muscular atrophy,</a:t>
            </a:r>
          </a:p>
          <a:p>
            <a:pPr lvl="1" algn="just"/>
            <a:r>
              <a:rPr lang="en-IN" dirty="0" smtClean="0"/>
              <a:t>Weakness</a:t>
            </a:r>
          </a:p>
          <a:p>
            <a:pPr lvl="1" algn="just"/>
            <a:r>
              <a:rPr lang="en-IN" dirty="0" smtClean="0"/>
              <a:t>Weight loss</a:t>
            </a:r>
          </a:p>
          <a:p>
            <a:pPr lvl="1" algn="just"/>
            <a:r>
              <a:rPr lang="en-IN" dirty="0" err="1" smtClean="0"/>
              <a:t>Leukopenia</a:t>
            </a:r>
            <a:r>
              <a:rPr lang="en-IN" dirty="0" smtClean="0"/>
              <a:t>,</a:t>
            </a:r>
          </a:p>
          <a:p>
            <a:pPr lvl="1" algn="just"/>
            <a:r>
              <a:rPr lang="en-IN" dirty="0" err="1" smtClean="0"/>
              <a:t>Edema</a:t>
            </a:r>
            <a:endParaRPr lang="en-IN" dirty="0" smtClean="0"/>
          </a:p>
          <a:p>
            <a:pPr lvl="1" algn="just"/>
            <a:r>
              <a:rPr lang="en-IN" dirty="0" smtClean="0"/>
              <a:t>Impaired lactation</a:t>
            </a:r>
          </a:p>
          <a:p>
            <a:pPr lvl="1" algn="just"/>
            <a:r>
              <a:rPr lang="en-IN" dirty="0" smtClean="0"/>
              <a:t>Decreased resistance to infections,</a:t>
            </a:r>
          </a:p>
          <a:p>
            <a:pPr lvl="1" algn="just"/>
            <a:r>
              <a:rPr lang="en-IN" dirty="0" smtClean="0"/>
              <a:t>Slow wound healing,</a:t>
            </a:r>
          </a:p>
          <a:p>
            <a:pPr lvl="1" algn="just"/>
            <a:r>
              <a:rPr lang="en-IN" dirty="0" smtClean="0"/>
              <a:t>Reduced ability to form certain hormones &amp; enzymes.</a:t>
            </a:r>
          </a:p>
          <a:p>
            <a:pPr algn="just"/>
            <a:r>
              <a:rPr lang="en-IN" dirty="0" smtClean="0"/>
              <a:t>It causes changes in the </a:t>
            </a:r>
            <a:r>
              <a:rPr lang="en-IN" dirty="0" err="1" smtClean="0"/>
              <a:t>periodontium</a:t>
            </a:r>
            <a:r>
              <a:rPr lang="en-IN" dirty="0" smtClean="0"/>
              <a:t> in experimental animals. </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smtClean="0"/>
              <a:t>Protein deficiency – destructive effects in bacterial plaque &amp; </a:t>
            </a:r>
            <a:r>
              <a:rPr lang="en-IN" sz="2400" dirty="0" err="1" smtClean="0"/>
              <a:t>occlusal</a:t>
            </a:r>
            <a:r>
              <a:rPr lang="en-IN" sz="2400" dirty="0" smtClean="0"/>
              <a:t> trauma on </a:t>
            </a:r>
            <a:r>
              <a:rPr lang="en-IN" sz="2400" dirty="0" err="1" smtClean="0"/>
              <a:t>periodontium</a:t>
            </a:r>
            <a:r>
              <a:rPr lang="en-IN" sz="2400" dirty="0" smtClean="0"/>
              <a:t>, but initiation of gingival inflammation &amp; its severity depends on the plaque.</a:t>
            </a:r>
            <a:endParaRPr lang="en-US" sz="2400"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Medications </a:t>
            </a:r>
            <a:endParaRPr lang="en-US" dirty="0"/>
          </a:p>
        </p:txBody>
      </p:sp>
      <p:sp>
        <p:nvSpPr>
          <p:cNvPr id="3" name="Content Placeholder 2"/>
          <p:cNvSpPr>
            <a:spLocks noGrp="1"/>
          </p:cNvSpPr>
          <p:nvPr>
            <p:ph idx="1"/>
          </p:nvPr>
        </p:nvSpPr>
        <p:spPr/>
        <p:txBody>
          <a:bodyPr>
            <a:normAutofit/>
          </a:bodyPr>
          <a:lstStyle/>
          <a:p>
            <a:pPr algn="just"/>
            <a:r>
              <a:rPr lang="en-IN" sz="2400" dirty="0" smtClean="0"/>
              <a:t>Medications are prescribed for various diseases.</a:t>
            </a:r>
          </a:p>
          <a:p>
            <a:pPr algn="just"/>
            <a:r>
              <a:rPr lang="en-IN" sz="2400" dirty="0" err="1" smtClean="0"/>
              <a:t>Bisphosphonates</a:t>
            </a:r>
            <a:r>
              <a:rPr lang="en-IN" sz="2400" dirty="0" smtClean="0"/>
              <a:t> are a class of drugs – widely used to treat osteoporosis &amp; various types of cancers.</a:t>
            </a:r>
          </a:p>
          <a:p>
            <a:pPr algn="just"/>
            <a:r>
              <a:rPr lang="en-IN" sz="2400" dirty="0" smtClean="0"/>
              <a:t>It is implicated in </a:t>
            </a:r>
            <a:r>
              <a:rPr lang="en-IN" sz="2400" dirty="0" err="1" smtClean="0"/>
              <a:t>osteonecrosis</a:t>
            </a:r>
            <a:r>
              <a:rPr lang="en-IN" sz="2400" dirty="0" smtClean="0"/>
              <a:t> of jaw (ONJ) – A serious condition characterised by non-healing &amp; often painful exposure of non-vital &amp; often sequestrating bone in the jaws.</a:t>
            </a:r>
            <a:endParaRPr lang="en-US" sz="2400"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smtClean="0"/>
              <a:t>Corticosteroids have long been used to suppress the immune system for control &amp; management of auto-immune diseases, during cancer treatment &amp; anti-rejection medication after organ transplantation.</a:t>
            </a:r>
          </a:p>
          <a:p>
            <a:pPr algn="just"/>
            <a:endParaRPr lang="en-US" sz="2400"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Bisphosphonates</a:t>
            </a:r>
            <a:endParaRPr lang="en-US" dirty="0"/>
          </a:p>
        </p:txBody>
      </p:sp>
      <p:sp>
        <p:nvSpPr>
          <p:cNvPr id="3" name="Content Placeholder 2"/>
          <p:cNvSpPr>
            <a:spLocks noGrp="1"/>
          </p:cNvSpPr>
          <p:nvPr>
            <p:ph idx="1"/>
          </p:nvPr>
        </p:nvSpPr>
        <p:spPr/>
        <p:txBody>
          <a:bodyPr>
            <a:normAutofit/>
          </a:bodyPr>
          <a:lstStyle/>
          <a:p>
            <a:pPr algn="just"/>
            <a:r>
              <a:rPr lang="en-IN" sz="2400" dirty="0" smtClean="0"/>
              <a:t>Cancer &amp; Osteoporosis.</a:t>
            </a:r>
          </a:p>
          <a:p>
            <a:pPr algn="just"/>
            <a:r>
              <a:rPr lang="en-IN" sz="2400" dirty="0" smtClean="0"/>
              <a:t>Act by inhibiting </a:t>
            </a:r>
            <a:r>
              <a:rPr lang="en-IN" sz="2400" dirty="0" err="1" smtClean="0"/>
              <a:t>osteoclastic</a:t>
            </a:r>
            <a:r>
              <a:rPr lang="en-IN" sz="2400" dirty="0" smtClean="0"/>
              <a:t> activity, leading to:</a:t>
            </a:r>
          </a:p>
          <a:p>
            <a:pPr lvl="1" algn="just">
              <a:buNone/>
            </a:pPr>
            <a:r>
              <a:rPr lang="en-IN" sz="2000" dirty="0" smtClean="0"/>
              <a:t>Less bone </a:t>
            </a:r>
            <a:r>
              <a:rPr lang="en-IN" sz="2000" dirty="0" err="1" smtClean="0"/>
              <a:t>resorption</a:t>
            </a:r>
            <a:r>
              <a:rPr lang="en-IN" sz="2000" dirty="0" smtClean="0"/>
              <a:t> </a:t>
            </a:r>
          </a:p>
          <a:p>
            <a:pPr lvl="1" algn="just">
              <a:buNone/>
            </a:pPr>
            <a:r>
              <a:rPr lang="en-IN" sz="2000" dirty="0" smtClean="0"/>
              <a:t>Less bone remodelling &amp; </a:t>
            </a:r>
          </a:p>
          <a:p>
            <a:pPr lvl="1" algn="just">
              <a:buNone/>
            </a:pPr>
            <a:r>
              <a:rPr lang="en-IN" sz="2000" dirty="0" smtClean="0"/>
              <a:t>Less bone turnover.</a:t>
            </a:r>
          </a:p>
          <a:p>
            <a:pPr algn="just"/>
            <a:r>
              <a:rPr lang="en-IN" sz="2400" dirty="0" smtClean="0"/>
              <a:t>In cancer treatment, it is aimed at preventing the lethal imbalance of </a:t>
            </a:r>
            <a:r>
              <a:rPr lang="en-IN" sz="2400" dirty="0" err="1" smtClean="0"/>
              <a:t>osteoclastic</a:t>
            </a:r>
            <a:r>
              <a:rPr lang="en-IN" sz="2400" dirty="0" smtClean="0"/>
              <a:t> activity.</a:t>
            </a:r>
          </a:p>
          <a:p>
            <a:pPr algn="just"/>
            <a:r>
              <a:rPr lang="en-IN" sz="2400" dirty="0" smtClean="0"/>
              <a:t>In osteoporosis, the goal is to harness </a:t>
            </a:r>
            <a:r>
              <a:rPr lang="en-IN" sz="2400" dirty="0" err="1" smtClean="0"/>
              <a:t>osteoclastic</a:t>
            </a:r>
            <a:r>
              <a:rPr lang="en-IN" sz="2400" dirty="0" smtClean="0"/>
              <a:t> activity to minimize or prevent bone loss &amp; in many cases to increase the bone mass by creating an advantage to </a:t>
            </a:r>
            <a:r>
              <a:rPr lang="en-IN" sz="2400" dirty="0" err="1" smtClean="0"/>
              <a:t>osteoblasts</a:t>
            </a:r>
            <a:r>
              <a:rPr lang="en-IN" sz="2400" dirty="0" smtClean="0"/>
              <a:t>.</a:t>
            </a:r>
          </a:p>
          <a:p>
            <a:pPr algn="just"/>
            <a:endParaRPr lang="en-IN" sz="2400" dirty="0" smtClean="0"/>
          </a:p>
          <a:p>
            <a:pPr lvl="1" algn="just">
              <a:buNone/>
            </a:pPr>
            <a:endParaRPr lang="en-IN" sz="2000" dirty="0" smtClean="0"/>
          </a:p>
          <a:p>
            <a:pPr lvl="1" algn="just">
              <a:buNone/>
            </a:pPr>
            <a:endParaRPr lang="en-IN" sz="2000" dirty="0" smtClean="0"/>
          </a:p>
          <a:p>
            <a:pPr lvl="1" algn="just">
              <a:buNone/>
            </a:pP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smtClean="0"/>
              <a:t>Type 2 diabetes generally occurs in obese individuals, and it can often be controlled by diet and oral hypoglycemic agents. </a:t>
            </a:r>
          </a:p>
          <a:p>
            <a:pPr algn="just"/>
            <a:r>
              <a:rPr lang="en-US" sz="2400" dirty="0" smtClean="0"/>
              <a:t>Ketosis and coma are uncommon. Type 2 diabetes can manifest with the same symptoms as type 1 diabetes but typically in a less severe form.</a:t>
            </a:r>
          </a:p>
          <a:p>
            <a:pPr algn="just"/>
            <a:r>
              <a:rPr lang="en-US" sz="2400" dirty="0" smtClean="0"/>
              <a:t>Gestational diabetes develops in 2% to 10% of all pregnancies but disappears after delivery.</a:t>
            </a:r>
            <a:endParaRPr lang="en-US" sz="2400"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pPr algn="just"/>
            <a:r>
              <a:rPr lang="en-IN" sz="2400" dirty="0" smtClean="0"/>
              <a:t>Major differences between the </a:t>
            </a:r>
            <a:r>
              <a:rPr lang="en-IN" sz="2400" dirty="0" err="1" smtClean="0"/>
              <a:t>bisphosphonates</a:t>
            </a:r>
            <a:r>
              <a:rPr lang="en-IN" sz="2400" dirty="0" smtClean="0"/>
              <a:t> for cancer &amp; osteoporosis is:</a:t>
            </a:r>
          </a:p>
          <a:p>
            <a:pPr lvl="1" algn="just">
              <a:buNone/>
            </a:pPr>
            <a:r>
              <a:rPr lang="en-IN" sz="2000" dirty="0" smtClean="0"/>
              <a:t> -Potency &amp;  </a:t>
            </a:r>
          </a:p>
          <a:p>
            <a:pPr lvl="1" algn="just">
              <a:buNone/>
            </a:pPr>
            <a:r>
              <a:rPr lang="en-IN" sz="2000" dirty="0" smtClean="0"/>
              <a:t> -Route of administration.</a:t>
            </a:r>
          </a:p>
          <a:p>
            <a:pPr algn="just"/>
            <a:r>
              <a:rPr lang="en-IN" sz="2400" dirty="0" smtClean="0"/>
              <a:t>First synthesised during 1950’s.</a:t>
            </a:r>
          </a:p>
          <a:p>
            <a:pPr algn="just"/>
            <a:r>
              <a:rPr lang="en-IN" sz="2400" dirty="0" smtClean="0"/>
              <a:t>Ability to increase the bone mass was discovered in 1966, their advantage for humans with low bone mass was not appreciated until 1984.</a:t>
            </a:r>
          </a:p>
          <a:p>
            <a:pPr algn="just"/>
            <a:r>
              <a:rPr lang="en-IN" sz="2400" dirty="0" smtClean="0"/>
              <a:t>FDA approved the use of </a:t>
            </a:r>
            <a:r>
              <a:rPr lang="en-IN" sz="2400" dirty="0" err="1" smtClean="0"/>
              <a:t>alendronate</a:t>
            </a:r>
            <a:r>
              <a:rPr lang="en-IN" sz="2400" dirty="0" smtClean="0"/>
              <a:t> for osteoporosis in 1995.</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800" dirty="0" smtClean="0"/>
              <a:t>The chemical structure of </a:t>
            </a:r>
            <a:r>
              <a:rPr lang="en-IN" sz="2800" dirty="0" err="1" smtClean="0"/>
              <a:t>bisphosphonate</a:t>
            </a:r>
            <a:r>
              <a:rPr lang="en-IN" sz="2800" dirty="0" smtClean="0"/>
              <a:t> consist of:</a:t>
            </a:r>
          </a:p>
          <a:p>
            <a:pPr lvl="1" algn="just"/>
            <a:r>
              <a:rPr lang="en-IN" sz="2400" dirty="0" smtClean="0"/>
              <a:t>Two phosphate groups covalently bonded to a central carbon.</a:t>
            </a:r>
          </a:p>
          <a:p>
            <a:pPr lvl="1" algn="just"/>
            <a:r>
              <a:rPr lang="en-IN" sz="2400" dirty="0" smtClean="0"/>
              <a:t>The central carbon also has two side chains – R1 &amp; R2.</a:t>
            </a:r>
          </a:p>
          <a:p>
            <a:pPr lvl="1" algn="just"/>
            <a:r>
              <a:rPr lang="en-IN" sz="2400" dirty="0" smtClean="0"/>
              <a:t>The long R2 chain also influences the mode of action &amp; determines the strength &amp; potency of the medication.</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Structure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524000" y="1524000"/>
            <a:ext cx="6324600" cy="4191000"/>
          </a:xfrm>
          <a:prstGeom prst="rect">
            <a:avLst/>
          </a:prstGeom>
          <a:noFill/>
          <a:ln w="9525">
            <a:noFill/>
            <a:miter lim="800000"/>
            <a:headEnd/>
            <a:tailEnd/>
          </a:ln>
          <a:effectLst/>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IN" dirty="0" err="1" smtClean="0"/>
              <a:t>Bisphosphonates</a:t>
            </a:r>
            <a:r>
              <a:rPr lang="en-IN" dirty="0" smtClean="0"/>
              <a:t> inhibit </a:t>
            </a:r>
            <a:r>
              <a:rPr lang="en-IN" dirty="0" err="1" smtClean="0"/>
              <a:t>osteoclasts</a:t>
            </a:r>
            <a:r>
              <a:rPr lang="en-IN" dirty="0" smtClean="0"/>
              <a:t> by two mechanisms that depends on whether the R2 side chain contain nitrogen.</a:t>
            </a:r>
          </a:p>
          <a:p>
            <a:pPr algn="just"/>
            <a:r>
              <a:rPr lang="en-IN" dirty="0" err="1" smtClean="0"/>
              <a:t>Nonaminobisphosphonates</a:t>
            </a:r>
            <a:r>
              <a:rPr lang="en-IN" dirty="0" smtClean="0"/>
              <a:t> – metabolised by </a:t>
            </a:r>
            <a:r>
              <a:rPr lang="en-IN" dirty="0" err="1" smtClean="0"/>
              <a:t>osteoblasts</a:t>
            </a:r>
            <a:r>
              <a:rPr lang="en-IN" dirty="0" smtClean="0"/>
              <a:t> to form an ATP </a:t>
            </a:r>
            <a:r>
              <a:rPr lang="en-IN" dirty="0" err="1" smtClean="0"/>
              <a:t>analouge</a:t>
            </a:r>
            <a:r>
              <a:rPr lang="en-IN" dirty="0" smtClean="0"/>
              <a:t> that interferes with energy production &amp; cause </a:t>
            </a:r>
            <a:r>
              <a:rPr lang="en-IN" dirty="0" err="1" smtClean="0"/>
              <a:t>osteoclast</a:t>
            </a:r>
            <a:r>
              <a:rPr lang="en-IN" dirty="0" smtClean="0"/>
              <a:t> apoptosis.</a:t>
            </a:r>
          </a:p>
          <a:p>
            <a:pPr algn="just"/>
            <a:r>
              <a:rPr lang="en-IN" dirty="0" err="1" smtClean="0"/>
              <a:t>Aminobisphosphonates</a:t>
            </a:r>
            <a:r>
              <a:rPr lang="en-IN" dirty="0" smtClean="0"/>
              <a:t> are more potent &amp; have multiple effects on </a:t>
            </a:r>
            <a:r>
              <a:rPr lang="en-IN" dirty="0" err="1" smtClean="0"/>
              <a:t>osteoclasts</a:t>
            </a:r>
            <a:r>
              <a:rPr lang="en-IN" dirty="0" smtClean="0"/>
              <a:t>, include the following:</a:t>
            </a:r>
          </a:p>
          <a:p>
            <a:pPr lvl="1" algn="just"/>
            <a:r>
              <a:rPr lang="en-IN" dirty="0" smtClean="0"/>
              <a:t>Inactivation of ATP</a:t>
            </a:r>
          </a:p>
          <a:p>
            <a:pPr lvl="1" algn="just"/>
            <a:r>
              <a:rPr lang="en-IN" dirty="0" err="1" smtClean="0"/>
              <a:t>Osteoclast</a:t>
            </a:r>
            <a:r>
              <a:rPr lang="en-IN" dirty="0" smtClean="0"/>
              <a:t> cytoskeleton disruption</a:t>
            </a:r>
          </a:p>
          <a:p>
            <a:pPr lvl="1" algn="just"/>
            <a:r>
              <a:rPr lang="en-IN" dirty="0" smtClean="0"/>
              <a:t>Impairment of </a:t>
            </a:r>
            <a:r>
              <a:rPr lang="en-IN" dirty="0" err="1" smtClean="0"/>
              <a:t>osteoclast</a:t>
            </a:r>
            <a:r>
              <a:rPr lang="en-IN" dirty="0" smtClean="0"/>
              <a:t> recruitment</a:t>
            </a:r>
          </a:p>
          <a:p>
            <a:pPr lvl="1" algn="just"/>
            <a:r>
              <a:rPr lang="en-IN" dirty="0" smtClean="0"/>
              <a:t>Induction of </a:t>
            </a:r>
            <a:r>
              <a:rPr lang="en-IN" dirty="0" err="1" smtClean="0"/>
              <a:t>osteoblasts</a:t>
            </a:r>
            <a:r>
              <a:rPr lang="en-IN" dirty="0" smtClean="0"/>
              <a:t> to produce </a:t>
            </a:r>
            <a:r>
              <a:rPr lang="en-IN" dirty="0" err="1" smtClean="0"/>
              <a:t>osteoclast</a:t>
            </a:r>
            <a:r>
              <a:rPr lang="en-IN" dirty="0" smtClean="0"/>
              <a:t> inhibiting factor.</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smtClean="0"/>
              <a:t>Anti-angiogenesis</a:t>
            </a:r>
          </a:p>
          <a:p>
            <a:pPr algn="just"/>
            <a:r>
              <a:rPr lang="en-IN" sz="2400" dirty="0" smtClean="0"/>
              <a:t>Growing evidence – affect on soft tissues.</a:t>
            </a:r>
          </a:p>
          <a:p>
            <a:pPr algn="just"/>
            <a:r>
              <a:rPr lang="en-IN" sz="2400" dirty="0" smtClean="0"/>
              <a:t>An in vitro study by Kim &amp; colleagues suggested that </a:t>
            </a:r>
            <a:r>
              <a:rPr lang="en-IN" sz="2400" dirty="0" err="1" smtClean="0"/>
              <a:t>bisphosphonates</a:t>
            </a:r>
            <a:r>
              <a:rPr lang="en-IN" sz="2400" dirty="0" smtClean="0"/>
              <a:t> may act on oral </a:t>
            </a:r>
            <a:r>
              <a:rPr lang="en-IN" sz="2400" dirty="0" err="1" smtClean="0"/>
              <a:t>keratinocytes</a:t>
            </a:r>
            <a:r>
              <a:rPr lang="en-IN" sz="2400" dirty="0" smtClean="0"/>
              <a:t> to impair wound healing by inhibiting epithelial migration &amp; wound closure.</a:t>
            </a:r>
            <a:endParaRPr lang="en-US" sz="2400"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err="1" smtClean="0"/>
              <a:t>Bisphosphonates</a:t>
            </a:r>
            <a:r>
              <a:rPr lang="en-IN" sz="2400" dirty="0" smtClean="0"/>
              <a:t> – affinity for </a:t>
            </a:r>
            <a:r>
              <a:rPr lang="en-IN" sz="2400" dirty="0" err="1" smtClean="0"/>
              <a:t>hydroxyapatite</a:t>
            </a:r>
            <a:r>
              <a:rPr lang="en-IN" sz="2400" dirty="0" smtClean="0"/>
              <a:t>.</a:t>
            </a:r>
          </a:p>
          <a:p>
            <a:pPr algn="just"/>
            <a:r>
              <a:rPr lang="en-IN" sz="2400" dirty="0" smtClean="0"/>
              <a:t>Rapidly absorbed in the bone, especially in areas of high activity, which may explain why </a:t>
            </a:r>
            <a:r>
              <a:rPr lang="en-IN" sz="2400" dirty="0" err="1" smtClean="0"/>
              <a:t>bisphosphonate</a:t>
            </a:r>
            <a:r>
              <a:rPr lang="en-IN" sz="2400" dirty="0" smtClean="0"/>
              <a:t> induced </a:t>
            </a:r>
            <a:r>
              <a:rPr lang="en-IN" sz="2400" dirty="0" err="1" smtClean="0"/>
              <a:t>osteonecrosis</a:t>
            </a:r>
            <a:r>
              <a:rPr lang="en-IN" sz="2400" dirty="0" smtClean="0"/>
              <a:t> is found only in the jaws.</a:t>
            </a:r>
          </a:p>
          <a:p>
            <a:pPr algn="just"/>
            <a:r>
              <a:rPr lang="en-IN" sz="2400" dirty="0" err="1" smtClean="0"/>
              <a:t>Bisphosphonate</a:t>
            </a:r>
            <a:r>
              <a:rPr lang="en-IN" sz="2400" dirty="0" smtClean="0"/>
              <a:t> – incorporated into bone without being metabolized or modified.</a:t>
            </a:r>
          </a:p>
          <a:p>
            <a:pPr algn="just">
              <a:buNone/>
            </a:pPr>
            <a:endParaRPr lang="en-US" sz="2400"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smtClean="0"/>
              <a:t>During </a:t>
            </a:r>
            <a:r>
              <a:rPr lang="en-IN" sz="2400" dirty="0" err="1" smtClean="0"/>
              <a:t>resorption</a:t>
            </a:r>
            <a:r>
              <a:rPr lang="en-IN" sz="2400" dirty="0" smtClean="0"/>
              <a:t> of the bone, the trapped </a:t>
            </a:r>
            <a:r>
              <a:rPr lang="en-IN" sz="2400" dirty="0" err="1" smtClean="0"/>
              <a:t>bisphosphonate</a:t>
            </a:r>
            <a:r>
              <a:rPr lang="en-IN" sz="2400" dirty="0" smtClean="0"/>
              <a:t> is released &amp; able to affect </a:t>
            </a:r>
            <a:r>
              <a:rPr lang="en-IN" sz="2400" dirty="0" err="1" smtClean="0"/>
              <a:t>osteoclats</a:t>
            </a:r>
            <a:r>
              <a:rPr lang="en-IN" sz="2400" dirty="0" smtClean="0"/>
              <a:t> again.</a:t>
            </a:r>
          </a:p>
          <a:p>
            <a:pPr algn="just"/>
            <a:r>
              <a:rPr lang="en-IN" sz="2400" dirty="0" smtClean="0"/>
              <a:t>Half-life – 10 years or longer.</a:t>
            </a:r>
            <a:endParaRPr lang="en-US" sz="2400"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Osteonecrosis</a:t>
            </a:r>
            <a:r>
              <a:rPr lang="en-IN" dirty="0" smtClean="0"/>
              <a:t> of jaw:</a:t>
            </a:r>
            <a:endParaRPr lang="en-US" dirty="0"/>
          </a:p>
        </p:txBody>
      </p:sp>
      <p:sp>
        <p:nvSpPr>
          <p:cNvPr id="3" name="Content Placeholder 2"/>
          <p:cNvSpPr>
            <a:spLocks noGrp="1"/>
          </p:cNvSpPr>
          <p:nvPr>
            <p:ph idx="1"/>
          </p:nvPr>
        </p:nvSpPr>
        <p:spPr/>
        <p:txBody>
          <a:bodyPr>
            <a:normAutofit/>
          </a:bodyPr>
          <a:lstStyle/>
          <a:p>
            <a:pPr algn="just"/>
            <a:r>
              <a:rPr lang="en-IN" sz="2400" dirty="0" smtClean="0"/>
              <a:t>It is associated with </a:t>
            </a:r>
            <a:r>
              <a:rPr lang="en-IN" sz="2400" dirty="0" err="1" smtClean="0"/>
              <a:t>bisphosphonates</a:t>
            </a:r>
            <a:r>
              <a:rPr lang="en-IN" sz="2400" dirty="0" smtClean="0"/>
              <a:t> was first described in 2003 by Marx in a report of 36 patients with </a:t>
            </a:r>
            <a:r>
              <a:rPr lang="en-IN" sz="2400" dirty="0" err="1" smtClean="0"/>
              <a:t>avascular</a:t>
            </a:r>
            <a:r>
              <a:rPr lang="en-IN" sz="2400" dirty="0" smtClean="0"/>
              <a:t> necrosis of the jaw who had been treated with IV </a:t>
            </a:r>
            <a:r>
              <a:rPr lang="en-IN" sz="2400" dirty="0" err="1" smtClean="0"/>
              <a:t>bisphosphonates</a:t>
            </a:r>
            <a:r>
              <a:rPr lang="en-IN" sz="2400" dirty="0" smtClean="0"/>
              <a:t> for malignant tumours.</a:t>
            </a:r>
          </a:p>
          <a:p>
            <a:pPr algn="just"/>
            <a:r>
              <a:rPr lang="en-IN" sz="2400" dirty="0" smtClean="0"/>
              <a:t>Terms used to describe this type ONJ:</a:t>
            </a:r>
          </a:p>
          <a:p>
            <a:pPr lvl="1" algn="just"/>
            <a:r>
              <a:rPr lang="en-IN" sz="2000" dirty="0" err="1" smtClean="0"/>
              <a:t>Avascular</a:t>
            </a:r>
            <a:r>
              <a:rPr lang="en-IN" sz="2000" dirty="0" smtClean="0"/>
              <a:t> necrosis,</a:t>
            </a:r>
          </a:p>
          <a:p>
            <a:pPr lvl="1" algn="just"/>
            <a:r>
              <a:rPr lang="en-IN" sz="2000" dirty="0" err="1" smtClean="0"/>
              <a:t>Bisphosphonate</a:t>
            </a:r>
            <a:r>
              <a:rPr lang="en-IN" sz="2000" dirty="0" smtClean="0"/>
              <a:t> associated ONJ,</a:t>
            </a:r>
          </a:p>
          <a:p>
            <a:pPr lvl="1" algn="just"/>
            <a:r>
              <a:rPr lang="en-IN" sz="2000" dirty="0" err="1" smtClean="0"/>
              <a:t>Bisphosphonate</a:t>
            </a:r>
            <a:r>
              <a:rPr lang="en-IN" sz="2000" dirty="0" smtClean="0"/>
              <a:t> induced ONJ,</a:t>
            </a:r>
          </a:p>
          <a:p>
            <a:pPr lvl="1" algn="just"/>
            <a:r>
              <a:rPr lang="en-IN" sz="2000" dirty="0" err="1" smtClean="0"/>
              <a:t>Bisphosphonate</a:t>
            </a:r>
            <a:r>
              <a:rPr lang="en-IN" sz="2000" dirty="0" smtClean="0"/>
              <a:t> related ONJ (BRONJ).</a:t>
            </a:r>
            <a:endParaRPr lang="en-US" sz="2000"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smtClean="0"/>
              <a:t>The necrotic bone exposure of the jaw (ONJ) is a condition with multiple possible </a:t>
            </a:r>
            <a:r>
              <a:rPr lang="en-IN" sz="2400" dirty="0" err="1" smtClean="0"/>
              <a:t>etiopathogenesis</a:t>
            </a:r>
            <a:r>
              <a:rPr lang="en-IN" sz="2400" dirty="0" smtClean="0"/>
              <a:t>, including </a:t>
            </a:r>
          </a:p>
          <a:p>
            <a:pPr lvl="1" algn="just">
              <a:buFont typeface="Wingdings" pitchFamily="2" charset="2"/>
              <a:buChar char="ü"/>
            </a:pPr>
            <a:r>
              <a:rPr lang="en-IN" sz="2000" dirty="0" smtClean="0"/>
              <a:t>systemic medications, </a:t>
            </a:r>
          </a:p>
          <a:p>
            <a:pPr lvl="1" algn="just">
              <a:buFont typeface="Wingdings" pitchFamily="2" charset="2"/>
              <a:buChar char="ü"/>
            </a:pPr>
            <a:r>
              <a:rPr lang="en-IN" sz="2000" dirty="0" smtClean="0"/>
              <a:t>radiation, </a:t>
            </a:r>
          </a:p>
          <a:p>
            <a:pPr lvl="1" algn="just">
              <a:buFont typeface="Wingdings" pitchFamily="2" charset="2"/>
              <a:buChar char="ü"/>
            </a:pPr>
            <a:r>
              <a:rPr lang="en-IN" sz="2000" dirty="0" smtClean="0"/>
              <a:t>infection, </a:t>
            </a:r>
          </a:p>
          <a:p>
            <a:pPr lvl="1" algn="just">
              <a:buFont typeface="Wingdings" pitchFamily="2" charset="2"/>
              <a:buChar char="ü"/>
            </a:pPr>
            <a:r>
              <a:rPr lang="en-IN" sz="2000" dirty="0" smtClean="0"/>
              <a:t>trauma, </a:t>
            </a:r>
          </a:p>
          <a:p>
            <a:pPr lvl="1" algn="just">
              <a:buFont typeface="Wingdings" pitchFamily="2" charset="2"/>
              <a:buChar char="ü"/>
            </a:pPr>
            <a:r>
              <a:rPr lang="en-IN" sz="2000" dirty="0" smtClean="0"/>
              <a:t>direct chemical toxicity, </a:t>
            </a:r>
          </a:p>
          <a:p>
            <a:pPr lvl="1" algn="just">
              <a:buFont typeface="Wingdings" pitchFamily="2" charset="2"/>
              <a:buChar char="ü"/>
            </a:pPr>
            <a:r>
              <a:rPr lang="en-IN" sz="2000" dirty="0" smtClean="0"/>
              <a:t>other idiopathic mechanisms.</a:t>
            </a:r>
          </a:p>
          <a:p>
            <a:pPr algn="just"/>
            <a:r>
              <a:rPr lang="en-IN" sz="2400" dirty="0" smtClean="0"/>
              <a:t>Diagnosis of BRONJ should be carefully be made.</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t>BRONJ has been </a:t>
            </a:r>
            <a:r>
              <a:rPr lang="en-IN" b="1" dirty="0" smtClean="0"/>
              <a:t>defined</a:t>
            </a:r>
            <a:r>
              <a:rPr lang="en-IN" dirty="0" smtClean="0"/>
              <a:t> as the exposure &amp; necrosis of portions of the jaw bone in patients who have been exposed to </a:t>
            </a:r>
            <a:r>
              <a:rPr lang="en-IN" dirty="0" err="1" smtClean="0"/>
              <a:t>bisphosphonates</a:t>
            </a:r>
            <a:r>
              <a:rPr lang="en-IN" dirty="0" smtClean="0"/>
              <a:t> that has persisted for longer than 8 weeks with no history of radiation therapy of the jaws.  </a:t>
            </a:r>
            <a:endParaRPr lang="en-US" dirty="0" smtClean="0"/>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r>
              <a:rPr lang="en-US" sz="2400" dirty="0" smtClean="0"/>
              <a:t>Women who have had gestational diabetes are at increased risk of developing type 2 diabetes. </a:t>
            </a:r>
          </a:p>
          <a:p>
            <a:pPr algn="just"/>
            <a:r>
              <a:rPr lang="en-US" sz="2400" dirty="0" smtClean="0"/>
              <a:t>Other specific types of diabetes are those associated with diseases that involve the pancreas, experimentally induced diabetes belongs to this group.</a:t>
            </a:r>
            <a:endParaRPr lang="en-US" sz="2400"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Stages of </a:t>
            </a:r>
            <a:r>
              <a:rPr lang="en-IN" dirty="0" err="1" smtClean="0"/>
              <a:t>osteonecrosis</a:t>
            </a:r>
            <a:r>
              <a:rPr lang="en-IN" dirty="0" smtClean="0"/>
              <a:t>:</a:t>
            </a:r>
            <a:endParaRPr lang="en-US" dirty="0"/>
          </a:p>
        </p:txBody>
      </p:sp>
      <p:sp>
        <p:nvSpPr>
          <p:cNvPr id="3" name="Content Placeholder 2"/>
          <p:cNvSpPr>
            <a:spLocks noGrp="1"/>
          </p:cNvSpPr>
          <p:nvPr>
            <p:ph idx="1"/>
          </p:nvPr>
        </p:nvSpPr>
        <p:spPr/>
        <p:txBody>
          <a:bodyPr>
            <a:normAutofit/>
          </a:bodyPr>
          <a:lstStyle/>
          <a:p>
            <a:pPr algn="just"/>
            <a:r>
              <a:rPr lang="en-IN" sz="2800" b="1" dirty="0" smtClean="0"/>
              <a:t>Stage 0:</a:t>
            </a:r>
            <a:r>
              <a:rPr lang="en-IN" sz="2800" dirty="0" smtClean="0"/>
              <a:t> patient at risk, who have been treated with IV </a:t>
            </a:r>
            <a:r>
              <a:rPr lang="en-IN" sz="2800" dirty="0" err="1" smtClean="0"/>
              <a:t>bisphophonates</a:t>
            </a:r>
            <a:r>
              <a:rPr lang="en-IN" sz="2800" dirty="0" smtClean="0"/>
              <a:t> but who have no apparent exposed or necrotic bone.</a:t>
            </a:r>
          </a:p>
          <a:p>
            <a:pPr algn="just"/>
            <a:r>
              <a:rPr lang="en-IN" sz="2800" b="1" dirty="0" smtClean="0"/>
              <a:t>Stage 1:</a:t>
            </a:r>
            <a:r>
              <a:rPr lang="en-IN" sz="2800" dirty="0" smtClean="0"/>
              <a:t> involves exposed or necrotic bone in patients who are asymptomatic with no infection.</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800" b="1" dirty="0" smtClean="0"/>
              <a:t>Stage 2:</a:t>
            </a:r>
            <a:r>
              <a:rPr lang="en-IN" sz="2800" dirty="0" smtClean="0"/>
              <a:t> involves exposed or necrotic bone in patients with pain &amp; clinical evidence of infection.</a:t>
            </a:r>
          </a:p>
          <a:p>
            <a:pPr algn="just"/>
            <a:r>
              <a:rPr lang="en-IN" sz="2800" b="1" dirty="0" smtClean="0"/>
              <a:t>Stage 3:</a:t>
            </a:r>
            <a:r>
              <a:rPr lang="en-IN" sz="2800" dirty="0" smtClean="0"/>
              <a:t> involves exposed or necrotic bone in patients with pain, infection &amp; one or more of the following: pathologic fracture, extra-oral fistula or </a:t>
            </a:r>
            <a:r>
              <a:rPr lang="en-IN" sz="2800" dirty="0" err="1" smtClean="0"/>
              <a:t>osteolysis</a:t>
            </a:r>
            <a:r>
              <a:rPr lang="en-IN" sz="2800" dirty="0" smtClean="0"/>
              <a:t> that extends to the inferior border.</a:t>
            </a:r>
            <a:endParaRPr lang="en-US" sz="2800" dirty="0" smtClean="0"/>
          </a:p>
          <a:p>
            <a:pPr algn="just">
              <a:buNone/>
            </a:pPr>
            <a:endParaRPr lang="en-US" sz="2800"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Clinical manifestations</a:t>
            </a:r>
            <a:endParaRPr lang="en-US" dirty="0"/>
          </a:p>
        </p:txBody>
      </p:sp>
      <p:sp>
        <p:nvSpPr>
          <p:cNvPr id="3" name="Content Placeholder 2"/>
          <p:cNvSpPr>
            <a:spLocks noGrp="1"/>
          </p:cNvSpPr>
          <p:nvPr>
            <p:ph idx="1"/>
          </p:nvPr>
        </p:nvSpPr>
        <p:spPr/>
        <p:txBody>
          <a:bodyPr>
            <a:normAutofit/>
          </a:bodyPr>
          <a:lstStyle/>
          <a:p>
            <a:pPr algn="just"/>
            <a:r>
              <a:rPr lang="en-IN" sz="2400" dirty="0" smtClean="0"/>
              <a:t>Exposed alveolar bone occurs spontaneously or after a traumatic events.</a:t>
            </a:r>
          </a:p>
          <a:p>
            <a:pPr algn="just"/>
            <a:r>
              <a:rPr lang="en-IN" sz="2400" dirty="0" smtClean="0"/>
              <a:t>The site may be painful, with surrounding soft tissue indurations &amp; inflammation.</a:t>
            </a:r>
          </a:p>
          <a:p>
            <a:pPr algn="just"/>
            <a:r>
              <a:rPr lang="en-IN" sz="2400" dirty="0" smtClean="0"/>
              <a:t>Infection with drainage may be present.</a:t>
            </a:r>
            <a:endParaRPr lang="en-IN" sz="2400" dirty="0" smtClean="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066800" y="1905000"/>
            <a:ext cx="3743325" cy="26193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486400" y="1981200"/>
            <a:ext cx="3028950" cy="3838575"/>
          </a:xfrm>
          <a:prstGeom prst="rect">
            <a:avLst/>
          </a:prstGeom>
          <a:noFill/>
          <a:ln w="9525">
            <a:noFill/>
            <a:miter lim="800000"/>
            <a:headEnd/>
            <a:tailEnd/>
          </a:ln>
          <a:effectLst/>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Radiographically</a:t>
            </a:r>
            <a:r>
              <a:rPr lang="en-IN" dirty="0" smtClean="0"/>
              <a:t> </a:t>
            </a:r>
            <a:endParaRPr lang="en-US" dirty="0"/>
          </a:p>
        </p:txBody>
      </p:sp>
      <p:sp>
        <p:nvSpPr>
          <p:cNvPr id="3" name="Content Placeholder 2"/>
          <p:cNvSpPr>
            <a:spLocks noGrp="1"/>
          </p:cNvSpPr>
          <p:nvPr>
            <p:ph idx="1"/>
          </p:nvPr>
        </p:nvSpPr>
        <p:spPr/>
        <p:txBody>
          <a:bodyPr>
            <a:normAutofit/>
          </a:bodyPr>
          <a:lstStyle/>
          <a:p>
            <a:pPr algn="just"/>
            <a:r>
              <a:rPr lang="en-IN" sz="2400" dirty="0" smtClean="0"/>
              <a:t>Lesion appears radiolucent, with sclerosis of lamina </a:t>
            </a:r>
            <a:r>
              <a:rPr lang="en-IN" sz="2400" dirty="0" err="1" smtClean="0"/>
              <a:t>dura</a:t>
            </a:r>
            <a:r>
              <a:rPr lang="en-IN" sz="2400" dirty="0" smtClean="0"/>
              <a:t>, or a widening of the </a:t>
            </a:r>
            <a:r>
              <a:rPr lang="en-IN" sz="2400" dirty="0" err="1" smtClean="0"/>
              <a:t>pdl</a:t>
            </a:r>
            <a:r>
              <a:rPr lang="en-IN" sz="2400" dirty="0" smtClean="0"/>
              <a:t> area where teeth are present.</a:t>
            </a:r>
          </a:p>
          <a:p>
            <a:pPr algn="just">
              <a:buNone/>
            </a:pPr>
            <a:r>
              <a:rPr lang="en-IN" sz="2400" dirty="0" err="1" smtClean="0"/>
              <a:t>Histologically</a:t>
            </a:r>
            <a:r>
              <a:rPr lang="en-IN" sz="2400" dirty="0" smtClean="0"/>
              <a:t> </a:t>
            </a:r>
          </a:p>
          <a:p>
            <a:pPr algn="just">
              <a:buNone/>
            </a:pPr>
            <a:r>
              <a:rPr lang="en-IN" sz="2400" dirty="0" smtClean="0"/>
              <a:t>Bone appears necrotic, with empty lacunae demonstrating a lack of living </a:t>
            </a:r>
            <a:r>
              <a:rPr lang="en-IN" sz="2400" dirty="0" err="1" smtClean="0"/>
              <a:t>osteocytes</a:t>
            </a:r>
            <a:r>
              <a:rPr lang="en-IN" sz="2400" dirty="0" smtClean="0"/>
              <a:t>.</a:t>
            </a:r>
          </a:p>
          <a:p>
            <a:pPr algn="just">
              <a:buNone/>
            </a:pPr>
            <a:r>
              <a:rPr lang="en-IN" sz="2400" dirty="0" smtClean="0"/>
              <a:t>In advanced cases, pathologic fractures may be present through the area of exposed or necrotic bone. </a:t>
            </a:r>
            <a:endParaRPr lang="en-US" sz="2400"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Incidence </a:t>
            </a:r>
            <a:endParaRPr lang="en-US" dirty="0"/>
          </a:p>
        </p:txBody>
      </p:sp>
      <p:sp>
        <p:nvSpPr>
          <p:cNvPr id="3" name="Content Placeholder 2"/>
          <p:cNvSpPr>
            <a:spLocks noGrp="1"/>
          </p:cNvSpPr>
          <p:nvPr>
            <p:ph idx="1"/>
          </p:nvPr>
        </p:nvSpPr>
        <p:spPr/>
        <p:txBody>
          <a:bodyPr>
            <a:normAutofit/>
          </a:bodyPr>
          <a:lstStyle/>
          <a:p>
            <a:pPr algn="just"/>
            <a:r>
              <a:rPr lang="en-IN" sz="2400" dirty="0" smtClean="0"/>
              <a:t>High potency of nitrogen containing </a:t>
            </a:r>
            <a:r>
              <a:rPr lang="en-IN" sz="2400" dirty="0" err="1" smtClean="0"/>
              <a:t>bisphosphonates</a:t>
            </a:r>
            <a:r>
              <a:rPr lang="en-IN" sz="2400" dirty="0" smtClean="0"/>
              <a:t>, like </a:t>
            </a:r>
            <a:r>
              <a:rPr lang="en-IN" sz="2400" dirty="0" err="1" smtClean="0"/>
              <a:t>zolendronate</a:t>
            </a:r>
            <a:r>
              <a:rPr lang="en-IN" sz="2400" dirty="0" smtClean="0"/>
              <a:t> IV for cancer treatment may explain the high incidence of BRONJ compared to osteoporotic patients taking oral </a:t>
            </a:r>
            <a:r>
              <a:rPr lang="en-IN" sz="2400" dirty="0" err="1" smtClean="0"/>
              <a:t>bisphosphonates</a:t>
            </a:r>
            <a:r>
              <a:rPr lang="en-IN" sz="2400" dirty="0" smtClean="0"/>
              <a:t>.</a:t>
            </a:r>
          </a:p>
          <a:p>
            <a:pPr algn="just"/>
            <a:r>
              <a:rPr lang="en-IN" sz="2400" dirty="0" smtClean="0"/>
              <a:t>Incidence among cancer patients may range from 2.5 – 5.4% or from 1 – 10%.</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smtClean="0"/>
              <a:t>Estimation of incidence among patients who are taking oral </a:t>
            </a:r>
            <a:r>
              <a:rPr lang="en-IN" sz="2400" dirty="0" err="1" smtClean="0"/>
              <a:t>bisphosphonates</a:t>
            </a:r>
            <a:r>
              <a:rPr lang="en-IN" sz="2400" dirty="0" smtClean="0"/>
              <a:t> for osteoporosis is more difficult due to large number of patients taking oral </a:t>
            </a:r>
            <a:r>
              <a:rPr lang="en-IN" sz="2400" dirty="0" err="1" smtClean="0"/>
              <a:t>bisphosphonates</a:t>
            </a:r>
            <a:r>
              <a:rPr lang="en-IN" sz="2400" dirty="0" smtClean="0"/>
              <a:t> (appears to be low) &amp; lack of good reporting or documentation.</a:t>
            </a:r>
          </a:p>
          <a:p>
            <a:pPr algn="just"/>
            <a:r>
              <a:rPr lang="en-IN" sz="2400" dirty="0" smtClean="0"/>
              <a:t>Some reports estimate the incidence of BRONJ from oral </a:t>
            </a:r>
            <a:r>
              <a:rPr lang="en-IN" sz="2400" dirty="0" err="1" smtClean="0"/>
              <a:t>bisphosphonates</a:t>
            </a:r>
            <a:r>
              <a:rPr lang="en-IN" sz="2400" dirty="0" smtClean="0"/>
              <a:t> range from 0.007 – 0.04%, other reports suggest a slightly higher incidence range from 0.004 – 0.11%.</a:t>
            </a:r>
            <a:endParaRPr lang="en-US" sz="2400"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Location or site:</a:t>
            </a:r>
            <a:endParaRPr lang="en-US" dirty="0"/>
          </a:p>
        </p:txBody>
      </p:sp>
      <p:sp>
        <p:nvSpPr>
          <p:cNvPr id="3" name="Content Placeholder 2"/>
          <p:cNvSpPr>
            <a:spLocks noGrp="1"/>
          </p:cNvSpPr>
          <p:nvPr>
            <p:ph idx="1"/>
          </p:nvPr>
        </p:nvSpPr>
        <p:spPr/>
        <p:txBody>
          <a:bodyPr>
            <a:normAutofit/>
          </a:bodyPr>
          <a:lstStyle/>
          <a:p>
            <a:pPr algn="just"/>
            <a:r>
              <a:rPr lang="en-IN" sz="2400" dirty="0" smtClean="0"/>
              <a:t>BRONJ lesions occur most often in areas with dense bone &amp; thin overlying mucosa, such as </a:t>
            </a:r>
            <a:r>
              <a:rPr lang="en-IN" sz="2400" dirty="0" err="1" smtClean="0"/>
              <a:t>tori</a:t>
            </a:r>
            <a:r>
              <a:rPr lang="en-IN" sz="2400" dirty="0" smtClean="0"/>
              <a:t>, bony </a:t>
            </a:r>
            <a:r>
              <a:rPr lang="en-IN" sz="2400" dirty="0" err="1" smtClean="0"/>
              <a:t>exostoses</a:t>
            </a:r>
            <a:r>
              <a:rPr lang="en-IN" sz="2400" dirty="0" smtClean="0"/>
              <a:t> &amp;  </a:t>
            </a:r>
            <a:r>
              <a:rPr lang="en-IN" sz="2400" dirty="0" err="1" smtClean="0"/>
              <a:t>mylohyoid</a:t>
            </a:r>
            <a:r>
              <a:rPr lang="en-IN" sz="2400" dirty="0" smtClean="0"/>
              <a:t> ridge.</a:t>
            </a:r>
          </a:p>
          <a:p>
            <a:pPr algn="just"/>
            <a:r>
              <a:rPr lang="en-IN" sz="2400" dirty="0" smtClean="0"/>
              <a:t>Mandible than maxilla </a:t>
            </a:r>
            <a:r>
              <a:rPr lang="en-IN" sz="2400" dirty="0" smtClean="0">
                <a:sym typeface="Wingdings" pitchFamily="2" charset="2"/>
              </a:rPr>
              <a:t> 2:1</a:t>
            </a:r>
          </a:p>
          <a:p>
            <a:pPr algn="just"/>
            <a:r>
              <a:rPr lang="en-IN" sz="2400" dirty="0" smtClean="0">
                <a:sym typeface="Wingdings" pitchFamily="2" charset="2"/>
              </a:rPr>
              <a:t>Work by </a:t>
            </a:r>
            <a:r>
              <a:rPr lang="en-IN" sz="2400" dirty="0" err="1" smtClean="0">
                <a:sym typeface="Wingdings" pitchFamily="2" charset="2"/>
              </a:rPr>
              <a:t>Schaudinn</a:t>
            </a:r>
            <a:r>
              <a:rPr lang="en-IN" sz="2400" dirty="0" smtClean="0">
                <a:sym typeface="Wingdings" pitchFamily="2" charset="2"/>
              </a:rPr>
              <a:t> &amp; colleagues suggests that there may be a toxic threshold of accumulated </a:t>
            </a:r>
            <a:r>
              <a:rPr lang="en-IN" sz="2400" dirty="0" err="1" smtClean="0">
                <a:sym typeface="Wingdings" pitchFamily="2" charset="2"/>
              </a:rPr>
              <a:t>bisphosphonates</a:t>
            </a:r>
            <a:r>
              <a:rPr lang="en-IN" sz="2400" dirty="0" smtClean="0">
                <a:sym typeface="Wingdings" pitchFamily="2" charset="2"/>
              </a:rPr>
              <a:t> in the bone that leads to the induction of BRONJ lesions &amp; measuring or calculating the concentration in the bone may be a means of assessing an individuals risk for the development of BRONJ.</a:t>
            </a:r>
            <a:endParaRPr lang="en-US" sz="2400"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factors:</a:t>
            </a:r>
            <a:endParaRPr lang="en-US" dirty="0"/>
          </a:p>
        </p:txBody>
      </p:sp>
      <p:sp>
        <p:nvSpPr>
          <p:cNvPr id="3" name="Content Placeholder 2"/>
          <p:cNvSpPr>
            <a:spLocks noGrp="1"/>
          </p:cNvSpPr>
          <p:nvPr>
            <p:ph idx="1"/>
          </p:nvPr>
        </p:nvSpPr>
        <p:spPr/>
        <p:txBody>
          <a:bodyPr>
            <a:noAutofit/>
          </a:bodyPr>
          <a:lstStyle/>
          <a:p>
            <a:r>
              <a:rPr lang="en-IN" sz="2800" dirty="0" smtClean="0"/>
              <a:t>In addition to </a:t>
            </a:r>
            <a:r>
              <a:rPr lang="en-IN" sz="2800" dirty="0" err="1" smtClean="0"/>
              <a:t>bisphosphonates</a:t>
            </a:r>
            <a:r>
              <a:rPr lang="en-IN" sz="2800" dirty="0" smtClean="0"/>
              <a:t> therapy, other factors are thought to increase individual susceptibility to BRONJ.</a:t>
            </a:r>
          </a:p>
          <a:p>
            <a:r>
              <a:rPr lang="en-IN" sz="2800" dirty="0" smtClean="0"/>
              <a:t>Potential risk factors are:</a:t>
            </a:r>
          </a:p>
          <a:p>
            <a:pPr lvl="1"/>
            <a:r>
              <a:rPr lang="en-IN" sz="2400" dirty="0" smtClean="0"/>
              <a:t>Systemic corticosteroid therapy,</a:t>
            </a:r>
          </a:p>
          <a:p>
            <a:pPr lvl="1"/>
            <a:r>
              <a:rPr lang="en-IN" sz="2400" dirty="0" smtClean="0"/>
              <a:t>Smoking,</a:t>
            </a:r>
          </a:p>
          <a:p>
            <a:pPr lvl="1"/>
            <a:r>
              <a:rPr lang="en-IN" sz="2400" dirty="0" smtClean="0"/>
              <a:t>Alcohol,</a:t>
            </a:r>
          </a:p>
          <a:p>
            <a:pPr lvl="1"/>
            <a:r>
              <a:rPr lang="en-IN" sz="2400" dirty="0" smtClean="0"/>
              <a:t>Poor oral hygiene, </a:t>
            </a:r>
          </a:p>
          <a:p>
            <a:pPr lvl="1"/>
            <a:r>
              <a:rPr lang="en-IN" sz="2400" dirty="0" smtClean="0"/>
              <a:t>Chemotherapy,</a:t>
            </a:r>
          </a:p>
          <a:p>
            <a:pPr lvl="1"/>
            <a:r>
              <a:rPr lang="en-IN" sz="2400" dirty="0" smtClean="0"/>
              <a:t>Radiotherapy,</a:t>
            </a:r>
          </a:p>
          <a:p>
            <a:pPr lvl="1"/>
            <a:r>
              <a:rPr lang="en-IN" sz="2400" dirty="0" smtClean="0"/>
              <a:t>Diabetes,</a:t>
            </a:r>
          </a:p>
          <a:p>
            <a:pPr lvl="1"/>
            <a:r>
              <a:rPr lang="en-IN" sz="2400" dirty="0" smtClean="0"/>
              <a:t>Hematologic factors.</a:t>
            </a:r>
            <a:endParaRPr lang="en-US" sz="2400"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800" dirty="0" smtClean="0"/>
              <a:t>Precipitating factors:</a:t>
            </a:r>
          </a:p>
          <a:p>
            <a:pPr lvl="1" algn="just"/>
            <a:r>
              <a:rPr lang="en-IN" sz="2400" dirty="0" smtClean="0"/>
              <a:t>Extractions,</a:t>
            </a:r>
          </a:p>
          <a:p>
            <a:pPr lvl="1" algn="just"/>
            <a:r>
              <a:rPr lang="en-IN" sz="2400" dirty="0" smtClean="0"/>
              <a:t>Root canal treatments,</a:t>
            </a:r>
          </a:p>
          <a:p>
            <a:pPr lvl="1" algn="just"/>
            <a:r>
              <a:rPr lang="en-IN" sz="2400" dirty="0" smtClean="0"/>
              <a:t>Periodontal infections,</a:t>
            </a:r>
          </a:p>
          <a:p>
            <a:pPr lvl="1" algn="just"/>
            <a:r>
              <a:rPr lang="en-IN" sz="2400" dirty="0" smtClean="0"/>
              <a:t>Periodontal surgery,</a:t>
            </a:r>
          </a:p>
          <a:p>
            <a:pPr lvl="1" algn="just"/>
            <a:r>
              <a:rPr lang="en-IN" sz="2400" dirty="0" smtClean="0"/>
              <a:t>Dental implant surgery,</a:t>
            </a:r>
          </a:p>
          <a:p>
            <a:pPr lvl="1" algn="just"/>
            <a:r>
              <a:rPr lang="en-IN" sz="2400" dirty="0" smtClean="0"/>
              <a:t>Idiopathic.</a:t>
            </a:r>
          </a:p>
          <a:p>
            <a:pPr algn="just"/>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1524000"/>
            <a:ext cx="7498080" cy="4800600"/>
          </a:xfrm>
        </p:spPr>
        <p:txBody>
          <a:bodyPr>
            <a:normAutofit/>
          </a:bodyPr>
          <a:lstStyle/>
          <a:p>
            <a:pPr algn="just"/>
            <a:r>
              <a:rPr lang="en-US" sz="2800" dirty="0" smtClean="0"/>
              <a:t>Uncontrolled diabetes is associated with several long-term complications, including </a:t>
            </a:r>
          </a:p>
          <a:p>
            <a:pPr lvl="1" algn="just">
              <a:buFont typeface="Wingdings" pitchFamily="2" charset="2"/>
              <a:buChar char="ü"/>
            </a:pPr>
            <a:r>
              <a:rPr lang="en-US" sz="2400" dirty="0" err="1" smtClean="0"/>
              <a:t>Microvascular</a:t>
            </a:r>
            <a:r>
              <a:rPr lang="en-US" sz="2400" dirty="0" smtClean="0"/>
              <a:t> diseases (retinopathy, nephropathy, or neuropathy), </a:t>
            </a:r>
          </a:p>
          <a:p>
            <a:pPr lvl="1" algn="just">
              <a:buFont typeface="Wingdings" pitchFamily="2" charset="2"/>
              <a:buChar char="ü"/>
            </a:pPr>
            <a:r>
              <a:rPr lang="en-US" sz="2400" dirty="0" err="1" smtClean="0"/>
              <a:t>Macrovascular</a:t>
            </a:r>
            <a:r>
              <a:rPr lang="en-US" sz="2400" dirty="0" smtClean="0"/>
              <a:t> diseases (cardiovascular and </a:t>
            </a:r>
            <a:r>
              <a:rPr lang="en-US" sz="2400" dirty="0" err="1" smtClean="0"/>
              <a:t>cerebrovascular</a:t>
            </a:r>
            <a:r>
              <a:rPr lang="en-US" sz="2400" dirty="0" smtClean="0"/>
              <a:t> conditions), </a:t>
            </a:r>
          </a:p>
          <a:p>
            <a:pPr lvl="1" algn="just">
              <a:buFont typeface="Wingdings" pitchFamily="2" charset="2"/>
              <a:buChar char="ü"/>
            </a:pPr>
            <a:r>
              <a:rPr lang="en-US" sz="2400" dirty="0" smtClean="0"/>
              <a:t>Increased susceptibility to infections, and</a:t>
            </a:r>
          </a:p>
          <a:p>
            <a:pPr lvl="1" algn="just">
              <a:buFont typeface="Wingdings" pitchFamily="2" charset="2"/>
              <a:buChar char="ü"/>
            </a:pPr>
            <a:r>
              <a:rPr lang="en-US" sz="2400" dirty="0" smtClean="0"/>
              <a:t>Poor wound healing.</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Bisphosphonates</a:t>
            </a:r>
            <a:r>
              <a:rPr lang="en-IN" dirty="0" smtClean="0"/>
              <a:t> &amp; periodontal bone loss:</a:t>
            </a:r>
            <a:endParaRPr lang="en-US" dirty="0"/>
          </a:p>
        </p:txBody>
      </p:sp>
      <p:sp>
        <p:nvSpPr>
          <p:cNvPr id="3" name="Content Placeholder 2"/>
          <p:cNvSpPr>
            <a:spLocks noGrp="1"/>
          </p:cNvSpPr>
          <p:nvPr>
            <p:ph idx="1"/>
          </p:nvPr>
        </p:nvSpPr>
        <p:spPr/>
        <p:txBody>
          <a:bodyPr>
            <a:noAutofit/>
          </a:bodyPr>
          <a:lstStyle/>
          <a:p>
            <a:pPr algn="just"/>
            <a:r>
              <a:rPr lang="en-IN" sz="2400" dirty="0" smtClean="0"/>
              <a:t>Bone – preserving action </a:t>
            </a:r>
            <a:r>
              <a:rPr lang="en-IN" sz="2400" dirty="0" smtClean="0">
                <a:sym typeface="Wingdings" pitchFamily="2" charset="2"/>
              </a:rPr>
              <a:t> periodontal disease.</a:t>
            </a:r>
          </a:p>
          <a:p>
            <a:pPr algn="just"/>
            <a:r>
              <a:rPr lang="en-IN" sz="2400" dirty="0" smtClean="0">
                <a:sym typeface="Wingdings" pitchFamily="2" charset="2"/>
              </a:rPr>
              <a:t>Topical or systemic use – reduce alveolar bone loss.</a:t>
            </a:r>
          </a:p>
          <a:p>
            <a:pPr algn="just"/>
            <a:r>
              <a:rPr lang="en-IN" sz="2400" dirty="0" smtClean="0">
                <a:sym typeface="Wingdings" pitchFamily="2" charset="2"/>
              </a:rPr>
              <a:t>Bone regeneration.</a:t>
            </a:r>
          </a:p>
          <a:p>
            <a:pPr algn="just"/>
            <a:r>
              <a:rPr lang="en-IN" sz="2400" dirty="0" smtClean="0">
                <a:sym typeface="Wingdings" pitchFamily="2" charset="2"/>
              </a:rPr>
              <a:t>Bone preservation – low doses.</a:t>
            </a:r>
          </a:p>
          <a:p>
            <a:pPr algn="just"/>
            <a:r>
              <a:rPr lang="en-IN" sz="2400" dirty="0" smtClean="0">
                <a:sym typeface="Wingdings" pitchFamily="2" charset="2"/>
              </a:rPr>
              <a:t>In a 2-3 yrs follow up report of four female patients with </a:t>
            </a:r>
            <a:r>
              <a:rPr lang="en-IN" sz="2400" dirty="0" err="1" smtClean="0">
                <a:sym typeface="Wingdings" pitchFamily="2" charset="2"/>
              </a:rPr>
              <a:t>periodontitis</a:t>
            </a:r>
            <a:r>
              <a:rPr lang="en-IN" sz="2400" dirty="0" smtClean="0">
                <a:sym typeface="Wingdings" pitchFamily="2" charset="2"/>
              </a:rPr>
              <a:t> treated with </a:t>
            </a:r>
            <a:r>
              <a:rPr lang="en-IN" sz="2400" dirty="0" err="1" smtClean="0">
                <a:sym typeface="Wingdings" pitchFamily="2" charset="2"/>
              </a:rPr>
              <a:t>etidronate</a:t>
            </a:r>
            <a:r>
              <a:rPr lang="en-IN" sz="2400" dirty="0" smtClean="0">
                <a:sym typeface="Wingdings" pitchFamily="2" charset="2"/>
              </a:rPr>
              <a:t>, the potential of this agent to prevent periodontal bone loss was reported.</a:t>
            </a:r>
          </a:p>
          <a:p>
            <a:pPr algn="just"/>
            <a:r>
              <a:rPr lang="en-IN" sz="2400" dirty="0" err="1" smtClean="0">
                <a:sym typeface="Wingdings" pitchFamily="2" charset="2"/>
              </a:rPr>
              <a:t>Alendronate</a:t>
            </a:r>
            <a:r>
              <a:rPr lang="en-IN" sz="2400" dirty="0" smtClean="0">
                <a:sym typeface="Wingdings" pitchFamily="2" charset="2"/>
              </a:rPr>
              <a:t>.</a:t>
            </a:r>
            <a:endParaRPr lang="en-US" sz="2400"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Corticosteroids:</a:t>
            </a:r>
            <a:endParaRPr lang="en-US" dirty="0"/>
          </a:p>
        </p:txBody>
      </p:sp>
      <p:sp>
        <p:nvSpPr>
          <p:cNvPr id="3" name="Content Placeholder 2"/>
          <p:cNvSpPr>
            <a:spLocks noGrp="1"/>
          </p:cNvSpPr>
          <p:nvPr>
            <p:ph idx="1"/>
          </p:nvPr>
        </p:nvSpPr>
        <p:spPr/>
        <p:txBody>
          <a:bodyPr>
            <a:normAutofit/>
          </a:bodyPr>
          <a:lstStyle/>
          <a:p>
            <a:pPr algn="just"/>
            <a:r>
              <a:rPr lang="en-IN" sz="2400" dirty="0" smtClean="0"/>
              <a:t>Systemic – cortisone &amp; </a:t>
            </a:r>
            <a:r>
              <a:rPr lang="en-IN" sz="2400" dirty="0" err="1" smtClean="0"/>
              <a:t>adrenocorticotropic</a:t>
            </a:r>
            <a:r>
              <a:rPr lang="en-IN" sz="2400" dirty="0" smtClean="0"/>
              <a:t> hormone appears to have no effect on the incidence or severity of gingival or periodontal disease.</a:t>
            </a:r>
          </a:p>
          <a:p>
            <a:pPr algn="just"/>
            <a:r>
              <a:rPr lang="en-IN" sz="2400" dirty="0" smtClean="0"/>
              <a:t>Patients receiving </a:t>
            </a:r>
            <a:r>
              <a:rPr lang="en-IN" sz="2400" dirty="0" err="1" smtClean="0"/>
              <a:t>immuno-suppresive</a:t>
            </a:r>
            <a:r>
              <a:rPr lang="en-IN" sz="2400" dirty="0" smtClean="0"/>
              <a:t> therapy have significantly less gingival inflammation than control subjects with similar amounts of plaque.</a:t>
            </a:r>
          </a:p>
          <a:p>
            <a:pPr algn="just">
              <a:buNone/>
            </a:pPr>
            <a:endParaRPr lang="en-US" sz="2400"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IN" sz="2800" dirty="0" smtClean="0"/>
              <a:t>Exogenous cortisone – adverse effect on bone quality &amp; physiology.</a:t>
            </a:r>
          </a:p>
          <a:p>
            <a:r>
              <a:rPr lang="en-IN" sz="2800" dirty="0" smtClean="0"/>
              <a:t>Systemic administration – experimental animals resulted in osteoporosis of alveolar bone.</a:t>
            </a:r>
            <a:endParaRPr lang="en-US" sz="2800"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Osteoporosis:</a:t>
            </a:r>
            <a:endParaRPr lang="en-US" dirty="0"/>
          </a:p>
        </p:txBody>
      </p:sp>
      <p:sp>
        <p:nvSpPr>
          <p:cNvPr id="3" name="Content Placeholder 2"/>
          <p:cNvSpPr>
            <a:spLocks noGrp="1"/>
          </p:cNvSpPr>
          <p:nvPr>
            <p:ph idx="1"/>
          </p:nvPr>
        </p:nvSpPr>
        <p:spPr/>
        <p:txBody>
          <a:bodyPr>
            <a:noAutofit/>
          </a:bodyPr>
          <a:lstStyle/>
          <a:p>
            <a:pPr algn="just"/>
            <a:r>
              <a:rPr lang="en-IN" sz="2400" dirty="0" smtClean="0"/>
              <a:t>Osteoporosis is a disease characterised by low bone mass &amp; structural deterioration leading to an increased risk of bone fracture.</a:t>
            </a:r>
          </a:p>
          <a:p>
            <a:pPr algn="just"/>
            <a:r>
              <a:rPr lang="en-IN" sz="2400" dirty="0" smtClean="0"/>
              <a:t>Females &gt; males.</a:t>
            </a:r>
          </a:p>
          <a:p>
            <a:pPr algn="just"/>
            <a:r>
              <a:rPr lang="en-IN" sz="2400" dirty="0" smtClean="0"/>
              <a:t>Bone loss greater in women – </a:t>
            </a:r>
            <a:r>
              <a:rPr lang="en-IN" sz="2400" dirty="0" err="1" smtClean="0"/>
              <a:t>peri</a:t>
            </a:r>
            <a:r>
              <a:rPr lang="en-IN" sz="2400" dirty="0" smtClean="0"/>
              <a:t>-menopausal period.</a:t>
            </a:r>
          </a:p>
          <a:p>
            <a:pPr algn="just"/>
            <a:r>
              <a:rPr lang="en-IN" sz="2400" dirty="0" smtClean="0"/>
              <a:t>BMD test – to measure an individuals bone mass.</a:t>
            </a:r>
          </a:p>
          <a:p>
            <a:pPr algn="just"/>
            <a:r>
              <a:rPr lang="en-IN" sz="2400" dirty="0" err="1" smtClean="0"/>
              <a:t>Dexa</a:t>
            </a:r>
            <a:r>
              <a:rPr lang="en-IN" sz="2400" dirty="0" smtClean="0"/>
              <a:t> score or T-score – comparison of patients BMD with healthy 30 yr old adult with peak bone mass. </a:t>
            </a:r>
            <a:endParaRPr lang="en-US" sz="2400"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smtClean="0"/>
              <a:t>WHO defines osteoporosis &amp; </a:t>
            </a:r>
            <a:r>
              <a:rPr lang="en-IN" sz="2400" dirty="0" err="1" smtClean="0"/>
              <a:t>osteopenia</a:t>
            </a:r>
            <a:r>
              <a:rPr lang="en-IN" sz="2400" dirty="0" smtClean="0"/>
              <a:t> by measures of standard deviation rather than comparison with a normal healthy, young adult.</a:t>
            </a:r>
          </a:p>
          <a:p>
            <a:pPr algn="just"/>
            <a:endParaRPr lang="en-IN" sz="2400" dirty="0" smtClean="0"/>
          </a:p>
          <a:p>
            <a:pPr algn="just"/>
            <a:r>
              <a:rPr lang="en-IN" sz="2400" dirty="0" smtClean="0"/>
              <a:t>T – score </a:t>
            </a:r>
            <a:r>
              <a:rPr lang="en-IN" sz="2400" dirty="0" smtClean="0">
                <a:sym typeface="Wingdings" pitchFamily="2" charset="2"/>
              </a:rPr>
              <a:t>         +1 to –1  normal,</a:t>
            </a:r>
          </a:p>
          <a:p>
            <a:pPr algn="just">
              <a:buNone/>
            </a:pPr>
            <a:r>
              <a:rPr lang="en-IN" sz="2400" dirty="0" smtClean="0">
                <a:sym typeface="Wingdings" pitchFamily="2" charset="2"/>
              </a:rPr>
              <a:t>                   - 2 to – 2.5  low bone density or </a:t>
            </a:r>
            <a:r>
              <a:rPr lang="en-IN" sz="2400" dirty="0" err="1" smtClean="0">
                <a:sym typeface="Wingdings" pitchFamily="2" charset="2"/>
              </a:rPr>
              <a:t>osteopenia</a:t>
            </a:r>
            <a:r>
              <a:rPr lang="en-IN" sz="2400" dirty="0" smtClean="0">
                <a:sym typeface="Wingdings" pitchFamily="2" charset="2"/>
              </a:rPr>
              <a:t>.</a:t>
            </a:r>
          </a:p>
          <a:p>
            <a:pPr algn="just">
              <a:buNone/>
            </a:pPr>
            <a:r>
              <a:rPr lang="en-IN" sz="2400" dirty="0" smtClean="0">
                <a:sym typeface="Wingdings" pitchFamily="2" charset="2"/>
              </a:rPr>
              <a:t>                                  &lt; - 2.5  osteoporosis.</a:t>
            </a:r>
            <a:endParaRPr lang="en-US" sz="2400"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smtClean="0"/>
              <a:t>All bone affected by osteoporosis are susceptible to fracture.</a:t>
            </a:r>
          </a:p>
          <a:p>
            <a:pPr algn="just"/>
            <a:r>
              <a:rPr lang="en-IN" sz="2400" dirty="0" smtClean="0"/>
              <a:t>Pelvis &amp; Vertebrae.</a:t>
            </a:r>
          </a:p>
          <a:p>
            <a:pPr algn="just"/>
            <a:r>
              <a:rPr lang="en-IN" sz="2400" dirty="0" smtClean="0"/>
              <a:t>There may be a relationship between osteoporosis </a:t>
            </a:r>
            <a:r>
              <a:rPr lang="en-US" sz="2400" dirty="0" smtClean="0"/>
              <a:t>&amp; </a:t>
            </a:r>
            <a:r>
              <a:rPr lang="en-US" sz="2400" dirty="0" err="1" smtClean="0"/>
              <a:t>periodontitis</a:t>
            </a:r>
            <a:r>
              <a:rPr lang="en-US" sz="2400" dirty="0" smtClean="0"/>
              <a:t>.</a:t>
            </a:r>
          </a:p>
          <a:p>
            <a:pPr algn="just"/>
            <a:r>
              <a:rPr lang="en-IN" sz="2400" dirty="0" smtClean="0"/>
              <a:t>Both are chronic, multi-factorial diseases that result in bone loss &amp; in each condition it is exacerbated by local &amp; systemic factors.</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r>
              <a:rPr lang="en-IN" sz="2400" dirty="0" smtClean="0"/>
              <a:t>Gender, </a:t>
            </a:r>
          </a:p>
          <a:p>
            <a:pPr algn="just"/>
            <a:r>
              <a:rPr lang="en-IN" sz="2400" dirty="0" smtClean="0"/>
              <a:t>Genetic predisposition, </a:t>
            </a:r>
          </a:p>
          <a:p>
            <a:pPr algn="just"/>
            <a:r>
              <a:rPr lang="en-IN" sz="2400" dirty="0" smtClean="0"/>
              <a:t>Inactivity, </a:t>
            </a:r>
          </a:p>
          <a:p>
            <a:pPr algn="just"/>
            <a:r>
              <a:rPr lang="en-IN" sz="2400" dirty="0" smtClean="0"/>
              <a:t>Deficient diet, </a:t>
            </a:r>
          </a:p>
          <a:p>
            <a:pPr algn="just"/>
            <a:r>
              <a:rPr lang="en-IN" sz="2400" dirty="0" smtClean="0"/>
              <a:t>Alcohol, </a:t>
            </a:r>
          </a:p>
          <a:p>
            <a:pPr algn="just"/>
            <a:r>
              <a:rPr lang="en-IN" sz="2400" dirty="0" smtClean="0"/>
              <a:t>Smoking, </a:t>
            </a:r>
          </a:p>
          <a:p>
            <a:pPr algn="just"/>
            <a:r>
              <a:rPr lang="en-IN" sz="2400" dirty="0" smtClean="0"/>
              <a:t>Hormones &amp; </a:t>
            </a:r>
          </a:p>
          <a:p>
            <a:pPr algn="just"/>
            <a:r>
              <a:rPr lang="en-IN" sz="2400" dirty="0" smtClean="0"/>
              <a:t>Medications put individuals at risk for osteoporosis, some of these act as risk factors for </a:t>
            </a:r>
            <a:r>
              <a:rPr lang="en-IN" sz="2400" dirty="0" err="1" smtClean="0"/>
              <a:t>periodontitis</a:t>
            </a:r>
            <a:r>
              <a:rPr lang="en-IN" sz="2400" dirty="0" smtClean="0"/>
              <a:t> as well.</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r>
              <a:rPr lang="en-IN" sz="2400" dirty="0" smtClean="0"/>
              <a:t>A study by elder &amp; colleagues failed to show a correlation between lumbar BMD &amp; clinical parameters </a:t>
            </a:r>
            <a:r>
              <a:rPr lang="en-IN" sz="2400" dirty="0" err="1" smtClean="0"/>
              <a:t>periodontitis</a:t>
            </a:r>
            <a:r>
              <a:rPr lang="en-IN" sz="2400" dirty="0" smtClean="0"/>
              <a:t> in dentate group of 286 females between age of 46 &amp; 55 yrs. They used intra-oral periodontal examinations &amp; bitewing radiographs to assess clinical parameters of </a:t>
            </a:r>
            <a:r>
              <a:rPr lang="en-IN" sz="2400" dirty="0" err="1" smtClean="0"/>
              <a:t>periodontitis</a:t>
            </a:r>
            <a:r>
              <a:rPr lang="en-IN" sz="2400" dirty="0" smtClean="0"/>
              <a:t> &amp; </a:t>
            </a:r>
            <a:r>
              <a:rPr lang="en-IN" sz="2400" dirty="0" err="1" smtClean="0"/>
              <a:t>interpoximal</a:t>
            </a:r>
            <a:r>
              <a:rPr lang="en-IN" sz="2400" dirty="0" smtClean="0"/>
              <a:t> alveolar bone loss.</a:t>
            </a:r>
          </a:p>
          <a:p>
            <a:pPr algn="just"/>
            <a:r>
              <a:rPr lang="en-IN" sz="2400" dirty="0" smtClean="0"/>
              <a:t>This study included edentulous &amp; dentate subjects, suggesting that neither </a:t>
            </a:r>
            <a:r>
              <a:rPr lang="en-IN" sz="2400" dirty="0" err="1" smtClean="0"/>
              <a:t>periodontitis</a:t>
            </a:r>
            <a:r>
              <a:rPr lang="en-IN" sz="2400" dirty="0" smtClean="0"/>
              <a:t> nor tooth loss was related to osteoporosis.  </a:t>
            </a:r>
            <a:endParaRPr lang="en-US" sz="2400" dirty="0" smtClean="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smtClean="0"/>
              <a:t>Most studies citing a positive correlation between osteoporosis &amp; </a:t>
            </a:r>
            <a:r>
              <a:rPr lang="en-IN" sz="2400" dirty="0" err="1" smtClean="0"/>
              <a:t>periodontitis</a:t>
            </a:r>
            <a:r>
              <a:rPr lang="en-IN" sz="2400" dirty="0" smtClean="0"/>
              <a:t> are cross-sectional studies of post-menopausal females.</a:t>
            </a:r>
          </a:p>
          <a:p>
            <a:pPr algn="just"/>
            <a:r>
              <a:rPr lang="en-IN" sz="2400" dirty="0" err="1" smtClean="0"/>
              <a:t>Klemetti</a:t>
            </a:r>
            <a:r>
              <a:rPr lang="en-IN" sz="2400" dirty="0" smtClean="0"/>
              <a:t> &amp; colleagues evaluated 227 healthy post menopausal women between the ages of 48 &amp; 56 yrs &amp; found that women with higher skeletal BMD were more likely to retain their teeth in the presence of </a:t>
            </a:r>
            <a:r>
              <a:rPr lang="en-IN" sz="2400" dirty="0" err="1" smtClean="0"/>
              <a:t>periodontitis</a:t>
            </a:r>
            <a:r>
              <a:rPr lang="en-IN" sz="2400" dirty="0" smtClean="0"/>
              <a:t>.</a:t>
            </a:r>
            <a:endParaRPr lang="en-US" sz="2400"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err="1" smtClean="0"/>
              <a:t>Tezal</a:t>
            </a:r>
            <a:r>
              <a:rPr lang="en-IN" sz="2400" dirty="0" smtClean="0"/>
              <a:t> &amp; colleagues concluded that skeletal BMD is related to alveolar bone loss, &amp; to a lesser extent to clinical attachment loss, thereby implicating postmenopausal </a:t>
            </a:r>
            <a:r>
              <a:rPr lang="en-IN" sz="2400" dirty="0" err="1" smtClean="0"/>
              <a:t>osteopenia</a:t>
            </a:r>
            <a:r>
              <a:rPr lang="en-IN" sz="2400" dirty="0" smtClean="0"/>
              <a:t> as risk indicator for periodontal disease.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Oral manifestations:</a:t>
            </a:r>
            <a:endParaRPr lang="en-US" dirty="0"/>
          </a:p>
        </p:txBody>
      </p:sp>
      <p:sp>
        <p:nvSpPr>
          <p:cNvPr id="3" name="Content Placeholder 2"/>
          <p:cNvSpPr>
            <a:spLocks noGrp="1"/>
          </p:cNvSpPr>
          <p:nvPr>
            <p:ph idx="1"/>
          </p:nvPr>
        </p:nvSpPr>
        <p:spPr/>
        <p:txBody>
          <a:bodyPr>
            <a:normAutofit/>
          </a:bodyPr>
          <a:lstStyle/>
          <a:p>
            <a:pPr algn="just"/>
            <a:r>
              <a:rPr lang="en-US" sz="2400" dirty="0" smtClean="0"/>
              <a:t>Numerous oral changes have been described in patients with diabetes, including </a:t>
            </a:r>
            <a:r>
              <a:rPr lang="en-US" sz="2400" dirty="0" err="1" smtClean="0"/>
              <a:t>cheilosis</a:t>
            </a:r>
            <a:r>
              <a:rPr lang="en-US" sz="2400" dirty="0" smtClean="0"/>
              <a:t>, mucosal drying and cracking, burning mouth and tongue, diminished salivary flow, and alterations in the flora of the oral cavity, with greater predominance of Candida </a:t>
            </a:r>
            <a:r>
              <a:rPr lang="en-US" sz="2400" dirty="0" err="1" smtClean="0"/>
              <a:t>albicans</a:t>
            </a:r>
            <a:r>
              <a:rPr lang="en-US" sz="2400" dirty="0" smtClean="0"/>
              <a:t>, hemolytic streptococci, and staphylococci.  </a:t>
            </a:r>
          </a:p>
          <a:p>
            <a:pPr algn="just"/>
            <a:r>
              <a:rPr lang="en-US" sz="2400" dirty="0" smtClean="0"/>
              <a:t>An increased rate of dental caries has also been observed in patients with poorly controlled diabetes.</a:t>
            </a:r>
            <a:endParaRPr lang="en-US" sz="2400"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Congenital Heart Disease:</a:t>
            </a:r>
            <a:endParaRPr lang="en-US" dirty="0"/>
          </a:p>
        </p:txBody>
      </p:sp>
      <p:sp>
        <p:nvSpPr>
          <p:cNvPr id="3" name="Content Placeholder 2"/>
          <p:cNvSpPr>
            <a:spLocks noGrp="1"/>
          </p:cNvSpPr>
          <p:nvPr>
            <p:ph idx="1"/>
          </p:nvPr>
        </p:nvSpPr>
        <p:spPr/>
        <p:txBody>
          <a:bodyPr>
            <a:normAutofit/>
          </a:bodyPr>
          <a:lstStyle/>
          <a:p>
            <a:pPr algn="just"/>
            <a:r>
              <a:rPr lang="en-IN" sz="2400" dirty="0" smtClean="0"/>
              <a:t>1% of live births.</a:t>
            </a:r>
          </a:p>
          <a:p>
            <a:pPr algn="just"/>
            <a:r>
              <a:rPr lang="en-IN" sz="2400" dirty="0" smtClean="0"/>
              <a:t>40% of individuals born with heart defects – die without treatment.</a:t>
            </a:r>
          </a:p>
          <a:p>
            <a:pPr algn="just"/>
            <a:r>
              <a:rPr lang="en-IN" sz="2400" dirty="0" smtClean="0"/>
              <a:t>Cardiac defects may involve the heart, the adjacent vessels, or a combination of both.</a:t>
            </a:r>
          </a:p>
          <a:p>
            <a:pPr algn="just"/>
            <a:r>
              <a:rPr lang="en-IN" sz="2400" dirty="0" smtClean="0"/>
              <a:t>Most striking feature – cyanosis.</a:t>
            </a:r>
          </a:p>
          <a:p>
            <a:pPr algn="just"/>
            <a:r>
              <a:rPr lang="en-IN" sz="2400" dirty="0" smtClean="0"/>
              <a:t>In severe cases, cyanosis is obvious at birth, particularly in cases of </a:t>
            </a:r>
            <a:r>
              <a:rPr lang="en-IN" sz="2400" dirty="0" err="1" smtClean="0"/>
              <a:t>Tetralogy</a:t>
            </a:r>
            <a:r>
              <a:rPr lang="en-IN" sz="2400" dirty="0" smtClean="0"/>
              <a:t> of </a:t>
            </a:r>
            <a:r>
              <a:rPr lang="en-IN" sz="2400" dirty="0" err="1" smtClean="0"/>
              <a:t>Fallot</a:t>
            </a:r>
            <a:r>
              <a:rPr lang="en-IN" sz="2400" dirty="0" smtClean="0"/>
              <a:t>. </a:t>
            </a:r>
            <a:endParaRPr lang="en-US" sz="2400"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smtClean="0"/>
              <a:t>Chronic hypoxia causes impaired development, compensatory </a:t>
            </a:r>
            <a:r>
              <a:rPr lang="en-IN" sz="2400" dirty="0" err="1" smtClean="0"/>
              <a:t>polycythemia</a:t>
            </a:r>
            <a:r>
              <a:rPr lang="en-IN" sz="2400" dirty="0" smtClean="0"/>
              <a:t> &amp; clubbing </a:t>
            </a:r>
            <a:r>
              <a:rPr lang="en-IN" sz="2400" dirty="0" err="1" smtClean="0"/>
              <a:t>edema</a:t>
            </a:r>
            <a:r>
              <a:rPr lang="en-IN" sz="2400" dirty="0" smtClean="0"/>
              <a:t> of toes &amp; fingers.</a:t>
            </a:r>
          </a:p>
          <a:p>
            <a:pPr algn="just"/>
            <a:r>
              <a:rPr lang="en-IN" sz="2400" dirty="0" smtClean="0"/>
              <a:t>Patients with congenital heart diseases are at risk for infective </a:t>
            </a:r>
            <a:r>
              <a:rPr lang="en-IN" sz="2400" dirty="0" err="1" smtClean="0"/>
              <a:t>endocarditis</a:t>
            </a:r>
            <a:r>
              <a:rPr lang="en-IN" sz="2400" dirty="0" smtClean="0"/>
              <a:t>. </a:t>
            </a:r>
          </a:p>
          <a:p>
            <a:pPr algn="just"/>
            <a:r>
              <a:rPr lang="en-IN" sz="2400" dirty="0" smtClean="0"/>
              <a:t>The need for prophylactic antibiotics should be evaluated before dental therapy.</a:t>
            </a:r>
          </a:p>
          <a:p>
            <a:pPr algn="just"/>
            <a:endParaRPr lang="en-US" sz="2400"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Tetralogy</a:t>
            </a:r>
            <a:r>
              <a:rPr lang="en-IN" dirty="0" smtClean="0"/>
              <a:t> of </a:t>
            </a:r>
            <a:r>
              <a:rPr lang="en-IN" dirty="0" err="1" smtClean="0"/>
              <a:t>Fallot</a:t>
            </a:r>
            <a:r>
              <a:rPr lang="en-IN" dirty="0" smtClean="0"/>
              <a:t>:</a:t>
            </a:r>
            <a:endParaRPr lang="en-US" dirty="0"/>
          </a:p>
        </p:txBody>
      </p:sp>
      <p:sp>
        <p:nvSpPr>
          <p:cNvPr id="3" name="Content Placeholder 2"/>
          <p:cNvSpPr>
            <a:spLocks noGrp="1"/>
          </p:cNvSpPr>
          <p:nvPr>
            <p:ph idx="1"/>
          </p:nvPr>
        </p:nvSpPr>
        <p:spPr/>
        <p:txBody>
          <a:bodyPr>
            <a:normAutofit/>
          </a:bodyPr>
          <a:lstStyle/>
          <a:p>
            <a:pPr algn="just"/>
            <a:r>
              <a:rPr lang="en-IN" sz="2400" dirty="0" smtClean="0"/>
              <a:t>Characterised by four cardiac defects:</a:t>
            </a:r>
          </a:p>
          <a:p>
            <a:pPr lvl="1" algn="just">
              <a:buFont typeface="Wingdings" pitchFamily="2" charset="2"/>
              <a:buChar char="Ø"/>
            </a:pPr>
            <a:r>
              <a:rPr lang="en-IN" sz="2000" dirty="0" smtClean="0"/>
              <a:t>Ventricular </a:t>
            </a:r>
            <a:r>
              <a:rPr lang="en-IN" sz="2000" dirty="0" err="1" smtClean="0"/>
              <a:t>septal</a:t>
            </a:r>
            <a:r>
              <a:rPr lang="en-IN" sz="2000" dirty="0" smtClean="0"/>
              <a:t> defect</a:t>
            </a:r>
          </a:p>
          <a:p>
            <a:pPr lvl="1" algn="just">
              <a:buFont typeface="Wingdings" pitchFamily="2" charset="2"/>
              <a:buChar char="Ø"/>
            </a:pPr>
            <a:r>
              <a:rPr lang="en-IN" sz="2000" dirty="0" smtClean="0"/>
              <a:t>Pulmonary </a:t>
            </a:r>
            <a:r>
              <a:rPr lang="en-IN" sz="2000" dirty="0" err="1" smtClean="0"/>
              <a:t>stenosis</a:t>
            </a:r>
            <a:endParaRPr lang="en-IN" sz="2000" dirty="0" smtClean="0"/>
          </a:p>
          <a:p>
            <a:pPr lvl="1" algn="just">
              <a:buFont typeface="Wingdings" pitchFamily="2" charset="2"/>
              <a:buChar char="Ø"/>
            </a:pPr>
            <a:r>
              <a:rPr lang="en-IN" sz="2000" dirty="0" err="1" smtClean="0"/>
              <a:t>Malposition</a:t>
            </a:r>
            <a:r>
              <a:rPr lang="en-IN" sz="2000" dirty="0" smtClean="0"/>
              <a:t> of the aorta to the right</a:t>
            </a:r>
          </a:p>
          <a:p>
            <a:pPr lvl="1" algn="just">
              <a:buFont typeface="Wingdings" pitchFamily="2" charset="2"/>
              <a:buChar char="Ø"/>
            </a:pPr>
            <a:r>
              <a:rPr lang="en-IN" sz="2000" dirty="0" smtClean="0"/>
              <a:t>Compensatory right ventricular </a:t>
            </a:r>
            <a:r>
              <a:rPr lang="en-IN" sz="2000" dirty="0" err="1" smtClean="0"/>
              <a:t>enlargment</a:t>
            </a:r>
            <a:r>
              <a:rPr lang="en-IN" sz="2000" dirty="0" smtClean="0"/>
              <a:t>.</a:t>
            </a:r>
          </a:p>
          <a:p>
            <a:pPr algn="just"/>
            <a:r>
              <a:rPr lang="en-IN" sz="2400" dirty="0" smtClean="0"/>
              <a:t>Clinical features:</a:t>
            </a:r>
          </a:p>
          <a:p>
            <a:pPr lvl="1" algn="just">
              <a:buFont typeface="Wingdings" pitchFamily="2" charset="2"/>
              <a:buChar char="ü"/>
            </a:pPr>
            <a:r>
              <a:rPr lang="en-IN" sz="2000" dirty="0" smtClean="0"/>
              <a:t>Severe cyanosis</a:t>
            </a:r>
          </a:p>
          <a:p>
            <a:pPr lvl="1" algn="just">
              <a:buFont typeface="Wingdings" pitchFamily="2" charset="2"/>
              <a:buChar char="ü"/>
            </a:pPr>
            <a:r>
              <a:rPr lang="en-IN" sz="2000" dirty="0" smtClean="0"/>
              <a:t>Audible heart murmurs</a:t>
            </a:r>
          </a:p>
          <a:p>
            <a:pPr lvl="1" algn="just">
              <a:buFont typeface="Wingdings" pitchFamily="2" charset="2"/>
              <a:buChar char="ü"/>
            </a:pPr>
            <a:r>
              <a:rPr lang="en-IN" sz="2000" dirty="0" smtClean="0"/>
              <a:t>Breathlessness.</a:t>
            </a:r>
          </a:p>
          <a:p>
            <a:pPr lvl="1" algn="just">
              <a:buFont typeface="Wingdings" pitchFamily="2" charset="2"/>
              <a:buChar char="ü"/>
            </a:pPr>
            <a:r>
              <a:rPr lang="en-IN" sz="2000" dirty="0" smtClean="0"/>
              <a:t>Cerebral anoxia &amp; syncope may occur.</a:t>
            </a:r>
            <a:endParaRPr lang="en-US" sz="2000"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smtClean="0"/>
              <a:t>Oral manifestations:</a:t>
            </a:r>
          </a:p>
          <a:p>
            <a:pPr lvl="1" algn="just">
              <a:buFont typeface="Wingdings" pitchFamily="2" charset="2"/>
              <a:buChar char="§"/>
            </a:pPr>
            <a:r>
              <a:rPr lang="en-IN" sz="2000" dirty="0" smtClean="0"/>
              <a:t>Purplish red discoloration of lips &amp; the </a:t>
            </a:r>
            <a:r>
              <a:rPr lang="en-IN" sz="2000" dirty="0" err="1" smtClean="0"/>
              <a:t>gingiva</a:t>
            </a:r>
            <a:r>
              <a:rPr lang="en-IN" sz="2000" dirty="0" smtClean="0"/>
              <a:t>.</a:t>
            </a:r>
          </a:p>
          <a:p>
            <a:pPr lvl="1" algn="just">
              <a:buFont typeface="Wingdings" pitchFamily="2" charset="2"/>
              <a:buChar char="§"/>
            </a:pPr>
            <a:r>
              <a:rPr lang="en-IN" sz="2000" dirty="0" smtClean="0"/>
              <a:t>Severe marginal gingivitis </a:t>
            </a:r>
          </a:p>
          <a:p>
            <a:pPr lvl="1" algn="just">
              <a:buFont typeface="Wingdings" pitchFamily="2" charset="2"/>
              <a:buChar char="§"/>
            </a:pPr>
            <a:r>
              <a:rPr lang="en-IN" sz="2000" dirty="0" smtClean="0"/>
              <a:t>Periodontal destruction.</a:t>
            </a:r>
          </a:p>
          <a:p>
            <a:pPr lvl="1" algn="just">
              <a:buFont typeface="Wingdings" pitchFamily="2" charset="2"/>
              <a:buChar char="§"/>
            </a:pPr>
            <a:r>
              <a:rPr lang="en-IN" sz="2000" dirty="0" smtClean="0"/>
              <a:t>The discoloration of the lips &amp; the </a:t>
            </a:r>
            <a:r>
              <a:rPr lang="en-IN" sz="2000" dirty="0" err="1" smtClean="0"/>
              <a:t>gingiva</a:t>
            </a:r>
            <a:r>
              <a:rPr lang="en-IN" sz="2000" dirty="0" smtClean="0"/>
              <a:t> corresponds to cyanosis &amp; it returns to normal after corrective heart surgery.</a:t>
            </a:r>
          </a:p>
          <a:p>
            <a:pPr lvl="1" algn="just">
              <a:buFont typeface="Wingdings" pitchFamily="2" charset="2"/>
              <a:buChar char="§"/>
            </a:pPr>
            <a:r>
              <a:rPr lang="en-IN" sz="2000" dirty="0" smtClean="0"/>
              <a:t>Tongue appears coated, fissured &amp; </a:t>
            </a:r>
            <a:r>
              <a:rPr lang="en-IN" sz="2000" dirty="0" err="1" smtClean="0"/>
              <a:t>edematous</a:t>
            </a:r>
            <a:r>
              <a:rPr lang="en-IN" sz="2000" dirty="0" smtClean="0"/>
              <a:t> &amp; there is extreme reddening of </a:t>
            </a:r>
            <a:r>
              <a:rPr lang="en-IN" sz="2000" dirty="0" err="1" smtClean="0"/>
              <a:t>fungiform</a:t>
            </a:r>
            <a:r>
              <a:rPr lang="en-IN" sz="2000" dirty="0" smtClean="0"/>
              <a:t> &amp; </a:t>
            </a:r>
            <a:r>
              <a:rPr lang="en-IN" sz="2000" dirty="0" err="1" smtClean="0"/>
              <a:t>filiform</a:t>
            </a:r>
            <a:r>
              <a:rPr lang="en-IN" sz="2000" dirty="0" smtClean="0"/>
              <a:t> papillae.</a:t>
            </a:r>
            <a:endParaRPr lang="en-US" sz="2000"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Eisenmenger</a:t>
            </a:r>
            <a:r>
              <a:rPr lang="en-IN" dirty="0" smtClean="0"/>
              <a:t> syndrome:</a:t>
            </a:r>
            <a:endParaRPr lang="en-US" dirty="0"/>
          </a:p>
        </p:txBody>
      </p:sp>
      <p:sp>
        <p:nvSpPr>
          <p:cNvPr id="3" name="Content Placeholder 2"/>
          <p:cNvSpPr>
            <a:spLocks noGrp="1"/>
          </p:cNvSpPr>
          <p:nvPr>
            <p:ph idx="1"/>
          </p:nvPr>
        </p:nvSpPr>
        <p:spPr/>
        <p:txBody>
          <a:bodyPr>
            <a:normAutofit/>
          </a:bodyPr>
          <a:lstStyle/>
          <a:p>
            <a:pPr algn="just"/>
            <a:r>
              <a:rPr lang="en-IN" sz="2400" dirty="0" smtClean="0"/>
              <a:t>In patients with ventricular </a:t>
            </a:r>
            <a:r>
              <a:rPr lang="en-IN" sz="2400" dirty="0" err="1" smtClean="0"/>
              <a:t>septal</a:t>
            </a:r>
            <a:r>
              <a:rPr lang="en-IN" sz="2400" dirty="0" smtClean="0"/>
              <a:t> defects, about half of those with large defects ( </a:t>
            </a:r>
            <a:r>
              <a:rPr lang="en-IN" sz="2400" dirty="0" err="1" smtClean="0"/>
              <a:t>i.e</a:t>
            </a:r>
            <a:r>
              <a:rPr lang="en-IN" sz="2400" dirty="0" smtClean="0"/>
              <a:t> &gt;1.5 cm in diameter) develop </a:t>
            </a:r>
            <a:r>
              <a:rPr lang="en-IN" sz="2400" dirty="0" err="1" smtClean="0"/>
              <a:t>Eisenmenger</a:t>
            </a:r>
            <a:r>
              <a:rPr lang="en-IN" sz="2400" dirty="0" smtClean="0"/>
              <a:t> Syndrome.</a:t>
            </a:r>
          </a:p>
          <a:p>
            <a:pPr algn="just"/>
            <a:r>
              <a:rPr lang="en-IN" sz="2400" dirty="0" smtClean="0"/>
              <a:t>It is distinguished by a greater blood flow from the stronger left ventricle to right ventricle (backward flow), through the </a:t>
            </a:r>
            <a:r>
              <a:rPr lang="en-IN" sz="2400" dirty="0" err="1" smtClean="0"/>
              <a:t>septal</a:t>
            </a:r>
            <a:r>
              <a:rPr lang="en-IN" sz="2400" dirty="0" smtClean="0"/>
              <a:t> defects.</a:t>
            </a:r>
          </a:p>
          <a:p>
            <a:pPr algn="just"/>
            <a:r>
              <a:rPr lang="en-IN" sz="2400" dirty="0" smtClean="0"/>
              <a:t>This causes increased pulmonary blood flow, which leads to pulmonary fibrosis, small vessel occlusion &amp; high pulmonary vascular resistance.</a:t>
            </a:r>
          </a:p>
          <a:p>
            <a:pPr algn="just"/>
            <a:r>
              <a:rPr lang="en-IN" sz="2400" dirty="0" smtClean="0"/>
              <a:t>With increasing pulmonary resistance, the right ventricle hypertrophies, the shunt becomes bidirectional, &amp; ultimately blood flow is reversed.</a:t>
            </a:r>
            <a:endParaRPr lang="en-US" sz="2400"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smtClean="0"/>
              <a:t>In untreated patients a gradual increase in cyanosis over many years that eventually leads to cardiac failure.</a:t>
            </a:r>
          </a:p>
          <a:p>
            <a:pPr algn="just"/>
            <a:r>
              <a:rPr lang="en-IN" sz="2400" dirty="0" smtClean="0"/>
              <a:t>Cyanosis of lips, cheeks &amp; </a:t>
            </a:r>
            <a:r>
              <a:rPr lang="en-IN" sz="2400" dirty="0" err="1" smtClean="0"/>
              <a:t>buccal</a:t>
            </a:r>
            <a:r>
              <a:rPr lang="en-IN" sz="2400" dirty="0" smtClean="0"/>
              <a:t> mucosa is observed, but it is much less severe than in those with </a:t>
            </a:r>
            <a:r>
              <a:rPr lang="en-IN" sz="2400" dirty="0" err="1" smtClean="0"/>
              <a:t>Tetralogy</a:t>
            </a:r>
            <a:r>
              <a:rPr lang="en-IN" sz="2400" dirty="0" smtClean="0"/>
              <a:t> of </a:t>
            </a:r>
            <a:r>
              <a:rPr lang="en-IN" sz="2400" dirty="0" err="1" smtClean="0"/>
              <a:t>Fallot</a:t>
            </a:r>
            <a:r>
              <a:rPr lang="en-IN" sz="2400" dirty="0" smtClean="0"/>
              <a:t>.</a:t>
            </a:r>
          </a:p>
          <a:p>
            <a:pPr algn="just"/>
            <a:r>
              <a:rPr lang="en-IN" sz="2400" dirty="0" smtClean="0"/>
              <a:t>Severe, generalised </a:t>
            </a:r>
            <a:r>
              <a:rPr lang="en-IN" sz="2400" dirty="0" err="1" smtClean="0"/>
              <a:t>periodontitis</a:t>
            </a:r>
            <a:r>
              <a:rPr lang="en-IN" sz="2400" dirty="0" smtClean="0"/>
              <a:t> has been reported in patients with </a:t>
            </a:r>
            <a:r>
              <a:rPr lang="en-IN" sz="2400" dirty="0" err="1" smtClean="0"/>
              <a:t>Eissenmenger</a:t>
            </a:r>
            <a:r>
              <a:rPr lang="en-IN" sz="2400" dirty="0" smtClean="0"/>
              <a:t> Syndrome.</a:t>
            </a:r>
            <a:endParaRPr lang="en-US" sz="2400"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Hypophosphatasia</a:t>
            </a:r>
            <a:r>
              <a:rPr lang="en-IN" dirty="0" smtClean="0"/>
              <a:t>:</a:t>
            </a:r>
            <a:endParaRPr lang="en-US" dirty="0"/>
          </a:p>
        </p:txBody>
      </p:sp>
      <p:sp>
        <p:nvSpPr>
          <p:cNvPr id="3" name="Content Placeholder 2"/>
          <p:cNvSpPr>
            <a:spLocks noGrp="1"/>
          </p:cNvSpPr>
          <p:nvPr>
            <p:ph idx="1"/>
          </p:nvPr>
        </p:nvSpPr>
        <p:spPr/>
        <p:txBody>
          <a:bodyPr>
            <a:normAutofit/>
          </a:bodyPr>
          <a:lstStyle/>
          <a:p>
            <a:pPr algn="just"/>
            <a:r>
              <a:rPr lang="en-IN" sz="2400" dirty="0" smtClean="0"/>
              <a:t>It is a rare familial skeletal disease characterised by rickets, poor clinical bone formation, </a:t>
            </a:r>
            <a:r>
              <a:rPr lang="en-IN" sz="2400" dirty="0" err="1" smtClean="0"/>
              <a:t>craniostenosis</a:t>
            </a:r>
            <a:r>
              <a:rPr lang="en-IN" sz="2400" dirty="0" smtClean="0"/>
              <a:t> &amp; the premature loss of the primary teeth, particularly the incisors.</a:t>
            </a:r>
          </a:p>
          <a:p>
            <a:pPr algn="just"/>
            <a:r>
              <a:rPr lang="en-IN" sz="2400" dirty="0" smtClean="0"/>
              <a:t>The patients have a low level of serum alkaline </a:t>
            </a:r>
            <a:r>
              <a:rPr lang="en-IN" sz="2400" dirty="0" err="1" smtClean="0"/>
              <a:t>phosphatase</a:t>
            </a:r>
            <a:r>
              <a:rPr lang="en-IN" sz="2400" dirty="0" smtClean="0"/>
              <a:t>, &amp; </a:t>
            </a:r>
            <a:r>
              <a:rPr lang="en-IN" sz="2400" dirty="0" err="1" smtClean="0"/>
              <a:t>phosphoethanolamine</a:t>
            </a:r>
            <a:r>
              <a:rPr lang="en-IN" sz="2400" dirty="0" smtClean="0"/>
              <a:t> is present in serum &amp; urine.</a:t>
            </a:r>
          </a:p>
          <a:p>
            <a:pPr algn="just"/>
            <a:endParaRPr lang="en-US" sz="2400"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smtClean="0"/>
              <a:t>Teeth are lost with no clinical evidence of inflammation, they show reduced </a:t>
            </a:r>
            <a:r>
              <a:rPr lang="en-IN" sz="2400" dirty="0" err="1" smtClean="0"/>
              <a:t>cementum</a:t>
            </a:r>
            <a:r>
              <a:rPr lang="en-IN" sz="2400" dirty="0" smtClean="0"/>
              <a:t> formation.</a:t>
            </a:r>
          </a:p>
          <a:p>
            <a:pPr algn="just"/>
            <a:r>
              <a:rPr lang="en-IN" sz="2400" dirty="0" smtClean="0"/>
              <a:t>In patients with minimal bone abnormalities, the premature loss of deciduous teeth may be the only symptom of </a:t>
            </a:r>
            <a:r>
              <a:rPr lang="en-IN" sz="2400" dirty="0" err="1" smtClean="0"/>
              <a:t>hypophosphatasia</a:t>
            </a:r>
            <a:r>
              <a:rPr lang="en-IN" sz="2400" dirty="0" smtClean="0"/>
              <a:t>.</a:t>
            </a:r>
          </a:p>
          <a:p>
            <a:pPr algn="just"/>
            <a:r>
              <a:rPr lang="en-IN" sz="2400" dirty="0" smtClean="0"/>
              <a:t>In adolescents, this disease resembles localised aggressive </a:t>
            </a:r>
            <a:r>
              <a:rPr lang="en-IN" sz="2400" dirty="0" err="1" smtClean="0"/>
              <a:t>periodontitis</a:t>
            </a:r>
            <a:r>
              <a:rPr lang="en-IN" sz="2400" dirty="0" smtClean="0"/>
              <a:t>.</a:t>
            </a:r>
            <a:endParaRPr lang="en-US" sz="2400"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Metal Intoxications:</a:t>
            </a:r>
            <a:endParaRPr lang="en-US" dirty="0"/>
          </a:p>
        </p:txBody>
      </p:sp>
      <p:sp>
        <p:nvSpPr>
          <p:cNvPr id="3" name="Content Placeholder 2"/>
          <p:cNvSpPr>
            <a:spLocks noGrp="1"/>
          </p:cNvSpPr>
          <p:nvPr>
            <p:ph idx="1"/>
          </p:nvPr>
        </p:nvSpPr>
        <p:spPr/>
        <p:txBody>
          <a:bodyPr>
            <a:noAutofit/>
          </a:bodyPr>
          <a:lstStyle/>
          <a:p>
            <a:pPr algn="just"/>
            <a:r>
              <a:rPr lang="en-IN" sz="2400" dirty="0" smtClean="0"/>
              <a:t>Ingestion of metals like mercury, lead &amp; bismuth in medicinal compounds &amp; through industrial contact may result in oral manifestations caused either by intoxication or absorption without evidence of toxicity.</a:t>
            </a:r>
          </a:p>
          <a:p>
            <a:pPr algn="just">
              <a:buNone/>
            </a:pPr>
            <a:r>
              <a:rPr lang="en-IN" sz="2400" dirty="0" smtClean="0"/>
              <a:t>BISMUTH INTOXICATION:</a:t>
            </a:r>
          </a:p>
          <a:p>
            <a:pPr algn="just"/>
            <a:r>
              <a:rPr lang="en-IN" sz="2400" dirty="0" smtClean="0"/>
              <a:t>Gastrointestinal disturbances, nausea, vomiting, jaundice as well as ulcerative </a:t>
            </a:r>
            <a:r>
              <a:rPr lang="en-IN" sz="2400" dirty="0" err="1" smtClean="0"/>
              <a:t>gingivostomatitis</a:t>
            </a:r>
            <a:r>
              <a:rPr lang="en-IN" sz="2400" dirty="0" smtClean="0"/>
              <a:t>.</a:t>
            </a:r>
          </a:p>
          <a:p>
            <a:pPr algn="just"/>
            <a:r>
              <a:rPr lang="en-IN" sz="2400" dirty="0" smtClean="0"/>
              <a:t>Pigmentation &amp; metallic taste &amp; burning sensation of oral mucosa.</a:t>
            </a:r>
          </a:p>
          <a:p>
            <a:pPr algn="just"/>
            <a:r>
              <a:rPr lang="en-IN" sz="2400" dirty="0" smtClean="0"/>
              <a:t>Tongue – sore &amp; inflamed.</a:t>
            </a:r>
          </a:p>
          <a:p>
            <a:pPr algn="just"/>
            <a:r>
              <a:rPr lang="en-IN" sz="2400" dirty="0" err="1" smtClean="0"/>
              <a:t>Utricaria</a:t>
            </a:r>
            <a:r>
              <a:rPr lang="en-IN" sz="2400" dirty="0" smtClean="0"/>
              <a:t>, </a:t>
            </a:r>
            <a:r>
              <a:rPr lang="en-IN" sz="2400" dirty="0" err="1" smtClean="0"/>
              <a:t>exanthematous</a:t>
            </a:r>
            <a:r>
              <a:rPr lang="en-IN" sz="2400" dirty="0" smtClean="0"/>
              <a:t> eruptions, </a:t>
            </a:r>
            <a:r>
              <a:rPr lang="en-IN" sz="2400" dirty="0" err="1" smtClean="0"/>
              <a:t>bullous</a:t>
            </a:r>
            <a:r>
              <a:rPr lang="en-IN" sz="2400" dirty="0" smtClean="0"/>
              <a:t> &amp; </a:t>
            </a:r>
            <a:r>
              <a:rPr lang="en-IN" sz="2400" dirty="0" err="1" smtClean="0"/>
              <a:t>pruritic</a:t>
            </a:r>
            <a:r>
              <a:rPr lang="en-IN" sz="2400" dirty="0" smtClean="0"/>
              <a:t> lesions, herpes zoster like eruptions.</a:t>
            </a:r>
            <a:endParaRPr lang="en-US" sz="2400"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smtClean="0"/>
              <a:t>Acute condition – less frequent, accompanied by </a:t>
            </a:r>
            <a:r>
              <a:rPr lang="en-IN" sz="2400" dirty="0" err="1" smtClean="0"/>
              <a:t>mythemoglobin</a:t>
            </a:r>
            <a:r>
              <a:rPr lang="en-IN" sz="2400" dirty="0" smtClean="0"/>
              <a:t> formation, cyanosis &amp; dyspnoea.</a:t>
            </a:r>
          </a:p>
          <a:p>
            <a:pPr algn="just">
              <a:buNone/>
            </a:pPr>
            <a:r>
              <a:rPr lang="en-IN" sz="2400" dirty="0" smtClean="0"/>
              <a:t>Oral manifestations:</a:t>
            </a:r>
          </a:p>
          <a:p>
            <a:pPr algn="just"/>
            <a:r>
              <a:rPr lang="en-IN" sz="2400" dirty="0" smtClean="0"/>
              <a:t>Narrow, bluish-black discoloration of gingival margin in areas of pre existing gingival inflammation.</a:t>
            </a:r>
          </a:p>
          <a:p>
            <a:pPr algn="just"/>
            <a:r>
              <a:rPr lang="en-IN" sz="2400" dirty="0" smtClean="0"/>
              <a:t>Bismuth pigmentation – linear form if the marginal </a:t>
            </a:r>
            <a:r>
              <a:rPr lang="en-IN" sz="2400" dirty="0" err="1" smtClean="0"/>
              <a:t>gingiva</a:t>
            </a:r>
            <a:r>
              <a:rPr lang="en-IN" sz="2400" dirty="0" smtClean="0"/>
              <a:t> is inflamed.</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smtClean="0"/>
              <a:t>It is important to note that these changes are not always present, and that they are not </a:t>
            </a:r>
            <a:r>
              <a:rPr lang="en-US" sz="2400" dirty="0" err="1" smtClean="0"/>
              <a:t>pathognomonic</a:t>
            </a:r>
            <a:r>
              <a:rPr lang="en-US" sz="2400" dirty="0" smtClean="0"/>
              <a:t> for diabetes.</a:t>
            </a:r>
          </a:p>
          <a:p>
            <a:pPr algn="just"/>
            <a:r>
              <a:rPr lang="en-US" sz="2400" dirty="0" smtClean="0"/>
              <a:t>These changes are less likely to be observed in patients with well controlled diabetes. </a:t>
            </a:r>
          </a:p>
          <a:p>
            <a:pPr algn="just"/>
            <a:r>
              <a:rPr lang="en-US" sz="2400" dirty="0" smtClean="0"/>
              <a:t>Individuals with controlled diabetes have a normal tissue response, a normally developed dentition, a normal defense against infections, and no increase in the incidence of caries. </a:t>
            </a:r>
            <a:endParaRPr lang="en-US" sz="2400"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Lead intoxication:</a:t>
            </a:r>
            <a:endParaRPr lang="en-US" dirty="0"/>
          </a:p>
        </p:txBody>
      </p:sp>
      <p:sp>
        <p:nvSpPr>
          <p:cNvPr id="3" name="Content Placeholder 2"/>
          <p:cNvSpPr>
            <a:spLocks noGrp="1"/>
          </p:cNvSpPr>
          <p:nvPr>
            <p:ph idx="1"/>
          </p:nvPr>
        </p:nvSpPr>
        <p:spPr/>
        <p:txBody>
          <a:bodyPr>
            <a:normAutofit/>
          </a:bodyPr>
          <a:lstStyle/>
          <a:p>
            <a:pPr algn="just"/>
            <a:r>
              <a:rPr lang="en-IN" sz="2400" dirty="0" smtClean="0"/>
              <a:t>It is slowly absorbed, toxic symptoms are not definitive.</a:t>
            </a:r>
          </a:p>
          <a:p>
            <a:pPr algn="just"/>
            <a:r>
              <a:rPr lang="en-IN" sz="2400" dirty="0" smtClean="0"/>
              <a:t>Pallor of the face &amp; lip &amp; gastrointestinal symptoms that consists of nausea, vomiting, loss of appetite &amp; abdominal colic.</a:t>
            </a:r>
          </a:p>
          <a:p>
            <a:pPr algn="just"/>
            <a:r>
              <a:rPr lang="en-IN" sz="2400" dirty="0" smtClean="0"/>
              <a:t>Peripheral neuritis, </a:t>
            </a:r>
            <a:r>
              <a:rPr lang="en-IN" sz="2400" dirty="0" err="1" smtClean="0"/>
              <a:t>psychologic</a:t>
            </a:r>
            <a:r>
              <a:rPr lang="en-IN" sz="2400" dirty="0" smtClean="0"/>
              <a:t> disorders, encephalitis are reported.</a:t>
            </a:r>
          </a:p>
          <a:p>
            <a:pPr algn="just">
              <a:buNone/>
            </a:pPr>
            <a:r>
              <a:rPr lang="en-IN" sz="2400" dirty="0" smtClean="0"/>
              <a:t>Oral signs:</a:t>
            </a:r>
          </a:p>
          <a:p>
            <a:pPr algn="just"/>
            <a:r>
              <a:rPr lang="en-IN" sz="2400" dirty="0" smtClean="0"/>
              <a:t>Salivation, coated tongue, a peculiar sweetish taste, gingival pigmentation &amp; ulceration.</a:t>
            </a:r>
          </a:p>
          <a:p>
            <a:pPr algn="just"/>
            <a:r>
              <a:rPr lang="en-IN" sz="2400" dirty="0" smtClean="0"/>
              <a:t>Gingival pigmentation is linear ( </a:t>
            </a:r>
            <a:r>
              <a:rPr lang="en-IN" sz="2400" dirty="0" err="1" smtClean="0"/>
              <a:t>burtonian</a:t>
            </a:r>
            <a:r>
              <a:rPr lang="en-IN" sz="2400" dirty="0" smtClean="0"/>
              <a:t> line), steel gray &amp; associated with local inflammation.</a:t>
            </a:r>
            <a:endParaRPr lang="en-US" sz="2400"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Mercury intoxication:</a:t>
            </a:r>
            <a:endParaRPr lang="en-US" dirty="0"/>
          </a:p>
        </p:txBody>
      </p:sp>
      <p:sp>
        <p:nvSpPr>
          <p:cNvPr id="3" name="Content Placeholder 2"/>
          <p:cNvSpPr>
            <a:spLocks noGrp="1"/>
          </p:cNvSpPr>
          <p:nvPr>
            <p:ph idx="1"/>
          </p:nvPr>
        </p:nvSpPr>
        <p:spPr/>
        <p:txBody>
          <a:bodyPr>
            <a:normAutofit/>
          </a:bodyPr>
          <a:lstStyle/>
          <a:p>
            <a:pPr algn="just"/>
            <a:r>
              <a:rPr lang="en-IN" sz="2400" dirty="0" smtClean="0"/>
              <a:t>Headache, insomnia, cardiovascular symptoms, pronounced salivation (</a:t>
            </a:r>
            <a:r>
              <a:rPr lang="en-IN" sz="2400" dirty="0" err="1" smtClean="0"/>
              <a:t>ptyalism</a:t>
            </a:r>
            <a:r>
              <a:rPr lang="en-IN" sz="2400" dirty="0" smtClean="0"/>
              <a:t>) &amp; metallic taste.</a:t>
            </a:r>
          </a:p>
          <a:p>
            <a:pPr algn="just"/>
            <a:r>
              <a:rPr lang="en-IN" sz="2400" dirty="0" smtClean="0"/>
              <a:t>Gingival pigmentation.</a:t>
            </a:r>
          </a:p>
          <a:p>
            <a:pPr algn="just"/>
            <a:r>
              <a:rPr lang="en-IN" sz="2400" dirty="0" smtClean="0"/>
              <a:t>Metal </a:t>
            </a:r>
            <a:r>
              <a:rPr lang="en-IN" sz="2400" dirty="0" err="1" smtClean="0"/>
              <a:t>sulfide</a:t>
            </a:r>
            <a:r>
              <a:rPr lang="en-IN" sz="2400" dirty="0" smtClean="0"/>
              <a:t> – act as irritant, accentuate the pre-existing inflammation, leading to notable gingival ulceration &amp; also the mucosa &amp; may cause destruction of underlying bone.</a:t>
            </a:r>
          </a:p>
          <a:p>
            <a:pPr algn="just"/>
            <a:endParaRPr lang="en-US" sz="2400"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chemicals:</a:t>
            </a:r>
            <a:endParaRPr lang="en-US" dirty="0"/>
          </a:p>
        </p:txBody>
      </p:sp>
      <p:sp>
        <p:nvSpPr>
          <p:cNvPr id="3" name="Content Placeholder 2"/>
          <p:cNvSpPr>
            <a:spLocks noGrp="1"/>
          </p:cNvSpPr>
          <p:nvPr>
            <p:ph idx="1"/>
          </p:nvPr>
        </p:nvSpPr>
        <p:spPr/>
        <p:txBody>
          <a:bodyPr>
            <a:normAutofit/>
          </a:bodyPr>
          <a:lstStyle/>
          <a:p>
            <a:pPr algn="just"/>
            <a:r>
              <a:rPr lang="en-IN" sz="2400" dirty="0" smtClean="0"/>
              <a:t>Others like – phosphorous, arsenic, chromium, cause necrosis of the alveolar bone, with loosening &amp; exfoliation of the teeth.</a:t>
            </a:r>
          </a:p>
          <a:p>
            <a:pPr algn="just"/>
            <a:r>
              <a:rPr lang="en-IN" sz="2400" dirty="0" smtClean="0"/>
              <a:t>Inflammation &amp; ulceration of </a:t>
            </a:r>
            <a:r>
              <a:rPr lang="en-IN" sz="2400" dirty="0" err="1" smtClean="0"/>
              <a:t>gingiva</a:t>
            </a:r>
            <a:r>
              <a:rPr lang="en-IN" sz="2400" dirty="0" smtClean="0"/>
              <a:t> are usually associated with destruction off the underlying tissues.</a:t>
            </a:r>
          </a:p>
          <a:p>
            <a:pPr algn="just"/>
            <a:r>
              <a:rPr lang="en-IN" sz="2400" dirty="0" smtClean="0"/>
              <a:t>Benzene intoxication is accompanied by gingival bleeding &amp; ulceration with destruction of the underlying bone. </a:t>
            </a:r>
            <a:endParaRPr lang="en-US" sz="2400"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normAutofit/>
          </a:bodyPr>
          <a:lstStyle/>
          <a:p>
            <a:pPr algn="just"/>
            <a:r>
              <a:rPr lang="en-IN" sz="2400" dirty="0" smtClean="0"/>
              <a:t>Carranza’s clinical </a:t>
            </a:r>
            <a:r>
              <a:rPr lang="en-IN" sz="2400" dirty="0" err="1" smtClean="0"/>
              <a:t>periodontology</a:t>
            </a:r>
            <a:r>
              <a:rPr lang="en-IN" sz="2400" dirty="0" smtClean="0"/>
              <a:t>, 13</a:t>
            </a:r>
            <a:r>
              <a:rPr lang="en-IN" sz="2400" baseline="30000" dirty="0" smtClean="0"/>
              <a:t>th</a:t>
            </a:r>
            <a:r>
              <a:rPr lang="en-IN" sz="2400" dirty="0" smtClean="0"/>
              <a:t> edition.</a:t>
            </a:r>
          </a:p>
          <a:p>
            <a:pPr algn="just"/>
            <a:endParaRPr lang="en-IN" sz="2400" dirty="0" smtClean="0"/>
          </a:p>
          <a:p>
            <a:pPr algn="just"/>
            <a:r>
              <a:rPr lang="en-IN" sz="2400" dirty="0" err="1" smtClean="0"/>
              <a:t>Polak</a:t>
            </a:r>
            <a:r>
              <a:rPr lang="en-IN" sz="2400" dirty="0" smtClean="0"/>
              <a:t> D, </a:t>
            </a:r>
            <a:r>
              <a:rPr lang="en-IN" sz="2400" dirty="0" err="1" smtClean="0"/>
              <a:t>Sanui</a:t>
            </a:r>
            <a:r>
              <a:rPr lang="en-IN" sz="2400" dirty="0" smtClean="0"/>
              <a:t> T, Nishimura F, </a:t>
            </a:r>
            <a:r>
              <a:rPr lang="en-IN" sz="2400" dirty="0" err="1" smtClean="0"/>
              <a:t>Shapira</a:t>
            </a:r>
            <a:r>
              <a:rPr lang="en-IN" sz="2400" dirty="0" smtClean="0"/>
              <a:t> L : Diabetes as a risk factor for periodontal disease – plausible mechanisms; </a:t>
            </a:r>
            <a:r>
              <a:rPr lang="en-IN" sz="2400" dirty="0" err="1" smtClean="0"/>
              <a:t>Periodontol</a:t>
            </a:r>
            <a:r>
              <a:rPr lang="en-IN" sz="2400" dirty="0" smtClean="0"/>
              <a:t> 2000. 2020;83:46-58.</a:t>
            </a:r>
          </a:p>
          <a:p>
            <a:pPr algn="just"/>
            <a:r>
              <a:rPr lang="en-IN" sz="2400" dirty="0" err="1" smtClean="0"/>
              <a:t>Mealey</a:t>
            </a:r>
            <a:r>
              <a:rPr lang="en-IN" sz="2400" dirty="0" smtClean="0"/>
              <a:t> BL, Moritz AJ. Hormonal influences: effects of diabetes mellitus and endogenous female sex steroid hormones on the </a:t>
            </a:r>
            <a:r>
              <a:rPr lang="en-IN" sz="2400" dirty="0" err="1" smtClean="0"/>
              <a:t>periodontium</a:t>
            </a:r>
            <a:r>
              <a:rPr lang="en-IN" sz="2400" dirty="0" smtClean="0"/>
              <a:t>. </a:t>
            </a:r>
            <a:r>
              <a:rPr lang="en-IN" sz="2400" dirty="0" err="1" smtClean="0"/>
              <a:t>Periodontol</a:t>
            </a:r>
            <a:r>
              <a:rPr lang="en-IN" sz="2400" dirty="0" smtClean="0"/>
              <a:t> 2000. 2003;32:59-81.</a:t>
            </a: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err="1" smtClean="0"/>
              <a:t>Guncu</a:t>
            </a:r>
            <a:r>
              <a:rPr lang="en-IN" sz="2400" dirty="0" smtClean="0"/>
              <a:t> </a:t>
            </a:r>
            <a:r>
              <a:rPr lang="en-IN" sz="2400" dirty="0" smtClean="0"/>
              <a:t>GN, </a:t>
            </a:r>
            <a:r>
              <a:rPr lang="en-IN" sz="2400" dirty="0" err="1" smtClean="0"/>
              <a:t>Tozum</a:t>
            </a:r>
            <a:r>
              <a:rPr lang="en-IN" sz="2400" dirty="0" smtClean="0"/>
              <a:t> TF, </a:t>
            </a:r>
            <a:r>
              <a:rPr lang="en-IN" sz="2400" dirty="0" err="1" smtClean="0"/>
              <a:t>Caglayam</a:t>
            </a:r>
            <a:r>
              <a:rPr lang="en-IN" sz="2400" dirty="0" smtClean="0"/>
              <a:t> F. Effects of endogenous sex hormones on the </a:t>
            </a:r>
            <a:r>
              <a:rPr lang="en-IN" sz="2400" dirty="0" err="1" smtClean="0"/>
              <a:t>periodontium</a:t>
            </a:r>
            <a:r>
              <a:rPr lang="en-IN" sz="2400" dirty="0" smtClean="0"/>
              <a:t> – Review of Literature:  </a:t>
            </a:r>
            <a:r>
              <a:rPr lang="en-IN" sz="2400" dirty="0" err="1" smtClean="0"/>
              <a:t>Austrailian</a:t>
            </a:r>
            <a:r>
              <a:rPr lang="en-IN" sz="2400" dirty="0" smtClean="0"/>
              <a:t> Dental Journal 2005; 50;(3): 138-145.</a:t>
            </a:r>
          </a:p>
          <a:p>
            <a:pPr algn="just"/>
            <a:r>
              <a:rPr lang="en-IN" sz="2400" dirty="0" err="1" smtClean="0"/>
              <a:t>Jepsen</a:t>
            </a:r>
            <a:r>
              <a:rPr lang="en-IN" sz="2400" dirty="0" smtClean="0"/>
              <a:t> S, </a:t>
            </a:r>
            <a:r>
              <a:rPr lang="en-IN" sz="2400" dirty="0" err="1" smtClean="0"/>
              <a:t>Suvan</a:t>
            </a:r>
            <a:r>
              <a:rPr lang="en-IN" sz="2400" dirty="0" smtClean="0"/>
              <a:t> J, </a:t>
            </a:r>
            <a:r>
              <a:rPr lang="en-IN" sz="2400" dirty="0" err="1" smtClean="0"/>
              <a:t>Deschner</a:t>
            </a:r>
            <a:r>
              <a:rPr lang="en-IN" sz="2400" dirty="0" smtClean="0"/>
              <a:t> J.  The association of periodontal diseases with metabolic syndrome and obesity. </a:t>
            </a:r>
            <a:r>
              <a:rPr lang="en-IN" sz="2400" dirty="0" err="1" smtClean="0"/>
              <a:t>Periodontol</a:t>
            </a:r>
            <a:r>
              <a:rPr lang="en-IN" sz="2400" dirty="0" smtClean="0"/>
              <a:t> 2000. 2020;83:125-153</a:t>
            </a:r>
          </a:p>
          <a:p>
            <a:pPr algn="just"/>
            <a:endParaRPr lang="en-US" sz="2400" dirty="0" smtClean="0"/>
          </a:p>
          <a:p>
            <a:pPr algn="just"/>
            <a:endParaRPr lang="en-US" sz="2400" dirty="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err="1" smtClean="0"/>
              <a:t>Sabbah</a:t>
            </a:r>
            <a:r>
              <a:rPr lang="en-IN" sz="2400" dirty="0" smtClean="0"/>
              <a:t> W, </a:t>
            </a:r>
            <a:r>
              <a:rPr lang="en-IN" sz="2400" dirty="0" err="1" smtClean="0"/>
              <a:t>Gomaa</a:t>
            </a:r>
            <a:r>
              <a:rPr lang="en-IN" sz="2400" dirty="0" smtClean="0"/>
              <a:t> N, </a:t>
            </a:r>
            <a:r>
              <a:rPr lang="en-IN" sz="2400" dirty="0" err="1" smtClean="0"/>
              <a:t>Gireesh</a:t>
            </a:r>
            <a:r>
              <a:rPr lang="en-IN" sz="2400" dirty="0" smtClean="0"/>
              <a:t> A. Stress, </a:t>
            </a:r>
            <a:r>
              <a:rPr lang="en-IN" sz="2400" dirty="0" err="1" smtClean="0"/>
              <a:t>allostatic</a:t>
            </a:r>
            <a:r>
              <a:rPr lang="en-IN" sz="2400" dirty="0" smtClean="0"/>
              <a:t> load, &amp; Periodontal diseases. </a:t>
            </a:r>
            <a:r>
              <a:rPr lang="en-IN" sz="2400" dirty="0" err="1" smtClean="0"/>
              <a:t>Periodontol</a:t>
            </a:r>
            <a:r>
              <a:rPr lang="en-IN" sz="2400" dirty="0" smtClean="0"/>
              <a:t> 2000. 2018;78:154-161.</a:t>
            </a:r>
          </a:p>
          <a:p>
            <a:pPr algn="just"/>
            <a:r>
              <a:rPr lang="en-IN" sz="2400" dirty="0" err="1" smtClean="0"/>
              <a:t>Malathi</a:t>
            </a:r>
            <a:r>
              <a:rPr lang="en-IN" sz="2400" dirty="0" smtClean="0"/>
              <a:t> K, </a:t>
            </a:r>
            <a:r>
              <a:rPr lang="en-IN" sz="2400" dirty="0" err="1" smtClean="0"/>
              <a:t>Sabale</a:t>
            </a:r>
            <a:r>
              <a:rPr lang="en-IN" sz="2400" dirty="0" smtClean="0"/>
              <a:t> D. Stress and </a:t>
            </a:r>
            <a:r>
              <a:rPr lang="en-IN" sz="2400" dirty="0" err="1" smtClean="0"/>
              <a:t>Periodontitis</a:t>
            </a:r>
            <a:r>
              <a:rPr lang="en-IN" sz="2400" dirty="0" smtClean="0"/>
              <a:t>: A review. IOSR – JDMA. 2013;9(4):54-57.</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smtClean="0"/>
              <a:t>The most striking changes in patients with uncontrolled diabetes are the reductions in the defense mechanisms and the increased susceptibility to infections, which lead to destructive periodontal disease. </a:t>
            </a:r>
          </a:p>
          <a:p>
            <a:pPr algn="just"/>
            <a:r>
              <a:rPr lang="en-US" sz="2400" dirty="0" smtClean="0"/>
              <a:t>In fact, periodontal disease is considered to be the sixth complication of diabetes. </a:t>
            </a:r>
          </a:p>
          <a:p>
            <a:pPr algn="just"/>
            <a:r>
              <a:rPr lang="en-US" sz="2400" dirty="0" err="1" smtClean="0"/>
              <a:t>Periodontitis</a:t>
            </a:r>
            <a:r>
              <a:rPr lang="en-US" sz="2400" dirty="0" smtClean="0"/>
              <a:t> in patients with type 1 diabetes appears to start after the age of 12 years, and it has a fivefold increased prevalence in teenagers.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US" dirty="0"/>
          </a:p>
        </p:txBody>
      </p:sp>
      <p:sp>
        <p:nvSpPr>
          <p:cNvPr id="3" name="Content Placeholder 2"/>
          <p:cNvSpPr>
            <a:spLocks noGrp="1"/>
          </p:cNvSpPr>
          <p:nvPr>
            <p:ph idx="1"/>
          </p:nvPr>
        </p:nvSpPr>
        <p:spPr/>
        <p:txBody>
          <a:bodyPr>
            <a:normAutofit lnSpcReduction="10000"/>
          </a:bodyPr>
          <a:lstStyle/>
          <a:p>
            <a:r>
              <a:rPr lang="en-IN" dirty="0" smtClean="0"/>
              <a:t>INTRODUCTION</a:t>
            </a:r>
          </a:p>
          <a:p>
            <a:r>
              <a:rPr lang="en-IN" dirty="0" smtClean="0"/>
              <a:t>ENDOCRINE DISORDERS</a:t>
            </a:r>
          </a:p>
          <a:p>
            <a:r>
              <a:rPr lang="en-IN" dirty="0" smtClean="0"/>
              <a:t>HORMONAL CHANGES</a:t>
            </a:r>
          </a:p>
          <a:p>
            <a:r>
              <a:rPr lang="en-IN" dirty="0" smtClean="0"/>
              <a:t>METABOLIC SYNDROME</a:t>
            </a:r>
          </a:p>
          <a:p>
            <a:r>
              <a:rPr lang="en-IN" dirty="0" smtClean="0"/>
              <a:t>OBESITY</a:t>
            </a:r>
          </a:p>
          <a:p>
            <a:r>
              <a:rPr lang="en-IN" dirty="0" smtClean="0"/>
              <a:t>HEMATOLOGICAL DISORDERS &amp; IMMUNE DEFICIENCIES</a:t>
            </a:r>
          </a:p>
          <a:p>
            <a:r>
              <a:rPr lang="en-IN" dirty="0" smtClean="0"/>
              <a:t>STRESS &amp; PSYCHOLOGICAL DISORDERS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1524000"/>
            <a:ext cx="7498080" cy="4800600"/>
          </a:xfrm>
        </p:spPr>
        <p:txBody>
          <a:bodyPr>
            <a:noAutofit/>
          </a:bodyPr>
          <a:lstStyle/>
          <a:p>
            <a:pPr algn="just"/>
            <a:r>
              <a:rPr lang="en-US" sz="2400" dirty="0" smtClean="0"/>
              <a:t>The prevalence of </a:t>
            </a:r>
            <a:r>
              <a:rPr lang="en-US" sz="2400" dirty="0" err="1" smtClean="0"/>
              <a:t>periodontitis</a:t>
            </a:r>
            <a:r>
              <a:rPr lang="en-US" sz="2400" dirty="0" smtClean="0"/>
              <a:t> has been reported as 9.8% in 13- to 18-year-old patients, and it increases to 39% in those who are 19 years old and older.</a:t>
            </a:r>
          </a:p>
          <a:p>
            <a:pPr algn="just"/>
            <a:r>
              <a:rPr lang="en-US" sz="2400" dirty="0" smtClean="0"/>
              <a:t>Periodontal disease in patients with diabetes follows no consistent or distinct pattern. </a:t>
            </a:r>
          </a:p>
          <a:p>
            <a:pPr algn="just"/>
            <a:r>
              <a:rPr lang="en-US" sz="2400" dirty="0" smtClean="0"/>
              <a:t>Severe gingival inflammation, deep periodontal pockets, rapid bone loss, and frequent periodontal abscesses often occur in patients with poorly controlled diabetes and poor oral hygiene.</a:t>
            </a:r>
          </a:p>
          <a:p>
            <a:pPr algn="just"/>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295400" y="457200"/>
            <a:ext cx="7467599"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Bacterial Pathogens:</a:t>
            </a:r>
            <a:endParaRPr lang="en-US" dirty="0"/>
          </a:p>
        </p:txBody>
      </p:sp>
      <p:sp>
        <p:nvSpPr>
          <p:cNvPr id="3" name="Content Placeholder 2"/>
          <p:cNvSpPr>
            <a:spLocks noGrp="1"/>
          </p:cNvSpPr>
          <p:nvPr>
            <p:ph idx="1"/>
          </p:nvPr>
        </p:nvSpPr>
        <p:spPr/>
        <p:txBody>
          <a:bodyPr>
            <a:normAutofit/>
          </a:bodyPr>
          <a:lstStyle/>
          <a:p>
            <a:pPr algn="just"/>
            <a:r>
              <a:rPr lang="en-IN" sz="2400" dirty="0" smtClean="0"/>
              <a:t>The glucose content of GCF &amp; blood is higher in individuals with diabetes than in those without diabetes with similar Plaque &amp; Gingival Index scores.</a:t>
            </a:r>
          </a:p>
          <a:p>
            <a:pPr algn="just"/>
            <a:r>
              <a:rPr lang="en-IN" sz="2400" dirty="0" smtClean="0"/>
              <a:t>These increased levels of glucose could change the environment of </a:t>
            </a:r>
            <a:r>
              <a:rPr lang="en-IN" sz="2400" dirty="0" err="1" smtClean="0"/>
              <a:t>microflora</a:t>
            </a:r>
            <a:r>
              <a:rPr lang="en-IN" sz="2400" dirty="0" smtClean="0"/>
              <a:t>, including quantitative changes in the bacterial severity of periodontal diseases. </a:t>
            </a:r>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smtClean="0"/>
              <a:t>In patients with type 1 DM &amp; </a:t>
            </a:r>
            <a:r>
              <a:rPr lang="en-IN" sz="2400" dirty="0" err="1" smtClean="0"/>
              <a:t>Periodontitis</a:t>
            </a:r>
            <a:r>
              <a:rPr lang="en-IN" sz="2400" dirty="0" smtClean="0"/>
              <a:t> are reported to compose of </a:t>
            </a:r>
            <a:r>
              <a:rPr lang="en-IN" sz="2400" dirty="0" err="1" smtClean="0"/>
              <a:t>subgingival</a:t>
            </a:r>
            <a:r>
              <a:rPr lang="en-IN" sz="2400" dirty="0" smtClean="0"/>
              <a:t> flora like;</a:t>
            </a:r>
          </a:p>
          <a:p>
            <a:pPr algn="just">
              <a:buNone/>
            </a:pPr>
            <a:r>
              <a:rPr lang="en-IN" sz="2400" dirty="0" smtClean="0"/>
              <a:t>      </a:t>
            </a:r>
            <a:r>
              <a:rPr lang="en-IN" sz="2400" dirty="0" err="1" smtClean="0"/>
              <a:t>Capnocytophaga</a:t>
            </a:r>
            <a:r>
              <a:rPr lang="en-IN" sz="2400" dirty="0" smtClean="0"/>
              <a:t>,</a:t>
            </a:r>
          </a:p>
          <a:p>
            <a:pPr algn="just">
              <a:buNone/>
            </a:pPr>
            <a:r>
              <a:rPr lang="en-IN" sz="2400" dirty="0" smtClean="0"/>
              <a:t>      Anaerobic </a:t>
            </a:r>
            <a:r>
              <a:rPr lang="en-IN" sz="2400" dirty="0" err="1" smtClean="0"/>
              <a:t>vibrios</a:t>
            </a:r>
            <a:r>
              <a:rPr lang="en-IN" sz="2400" dirty="0" smtClean="0"/>
              <a:t>,</a:t>
            </a:r>
          </a:p>
          <a:p>
            <a:pPr algn="just">
              <a:buNone/>
            </a:pPr>
            <a:r>
              <a:rPr lang="en-IN" sz="2400" dirty="0" smtClean="0"/>
              <a:t>      </a:t>
            </a:r>
            <a:r>
              <a:rPr lang="en-IN" sz="2400" dirty="0" err="1" smtClean="0"/>
              <a:t>Actinomyces</a:t>
            </a:r>
            <a:r>
              <a:rPr lang="en-IN" sz="2400" dirty="0" smtClean="0"/>
              <a:t> </a:t>
            </a:r>
            <a:r>
              <a:rPr lang="en-IN" sz="2400" dirty="0" err="1" smtClean="0"/>
              <a:t>sps</a:t>
            </a:r>
            <a:r>
              <a:rPr lang="en-IN" sz="2400" dirty="0" smtClean="0"/>
              <a:t>.</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smtClean="0"/>
              <a:t>In some studies they have stated that, </a:t>
            </a:r>
            <a:r>
              <a:rPr lang="en-IN" sz="2400" dirty="0" err="1" smtClean="0"/>
              <a:t>P.g</a:t>
            </a:r>
            <a:r>
              <a:rPr lang="en-IN" sz="2400" dirty="0" smtClean="0"/>
              <a:t>, </a:t>
            </a:r>
            <a:r>
              <a:rPr lang="en-IN" sz="2400" dirty="0" err="1" smtClean="0"/>
              <a:t>P.i</a:t>
            </a:r>
            <a:r>
              <a:rPr lang="en-IN" sz="2400" dirty="0" smtClean="0"/>
              <a:t>, </a:t>
            </a:r>
            <a:r>
              <a:rPr lang="en-IN" sz="2400" dirty="0" err="1" smtClean="0"/>
              <a:t>A.a</a:t>
            </a:r>
            <a:r>
              <a:rPr lang="en-IN" sz="2400" dirty="0" smtClean="0"/>
              <a:t> – common </a:t>
            </a:r>
            <a:r>
              <a:rPr lang="en-IN" sz="2400" dirty="0" err="1" smtClean="0"/>
              <a:t>periodontopathogens</a:t>
            </a:r>
            <a:r>
              <a:rPr lang="en-IN" sz="2400" dirty="0" smtClean="0"/>
              <a:t> in non-diabetics, but in diabetics they are low in number.</a:t>
            </a:r>
          </a:p>
          <a:p>
            <a:pPr algn="just"/>
            <a:r>
              <a:rPr lang="en-IN" sz="2400" dirty="0" err="1" smtClean="0"/>
              <a:t>Mandell</a:t>
            </a:r>
            <a:r>
              <a:rPr lang="en-IN" sz="2400" dirty="0" smtClean="0"/>
              <a:t> RL et al conducted a study on a group of poorly controlled type 1 diabetics and found scarce </a:t>
            </a:r>
            <a:r>
              <a:rPr lang="en-IN" sz="2400" dirty="0" err="1" smtClean="0"/>
              <a:t>Capnocytophaga</a:t>
            </a:r>
            <a:r>
              <a:rPr lang="en-IN" sz="2400" dirty="0" smtClean="0"/>
              <a:t> &amp; abundant </a:t>
            </a:r>
            <a:r>
              <a:rPr lang="en-IN" sz="2400" dirty="0" err="1" smtClean="0"/>
              <a:t>A.a</a:t>
            </a:r>
            <a:r>
              <a:rPr lang="en-IN" sz="2400" dirty="0" smtClean="0"/>
              <a:t> &amp; black pigmented </a:t>
            </a:r>
            <a:r>
              <a:rPr lang="en-IN" sz="2400" dirty="0" err="1" smtClean="0"/>
              <a:t>bacteroids</a:t>
            </a:r>
            <a:r>
              <a:rPr lang="en-IN" sz="2400" dirty="0" smtClean="0"/>
              <a:t> like </a:t>
            </a:r>
            <a:r>
              <a:rPr lang="en-IN" sz="2400" dirty="0" err="1" smtClean="0"/>
              <a:t>P.i</a:t>
            </a:r>
            <a:r>
              <a:rPr lang="en-IN" sz="2400" dirty="0" smtClean="0"/>
              <a:t>, </a:t>
            </a:r>
            <a:r>
              <a:rPr lang="en-IN" sz="2400" dirty="0" err="1" smtClean="0"/>
              <a:t>P.melanogenica</a:t>
            </a:r>
            <a:r>
              <a:rPr lang="en-IN" sz="2400" dirty="0" smtClean="0"/>
              <a:t>, </a:t>
            </a:r>
            <a:r>
              <a:rPr lang="en-IN" sz="2400" dirty="0" err="1" smtClean="0"/>
              <a:t>Camphylobacter</a:t>
            </a:r>
            <a:r>
              <a:rPr lang="en-IN" sz="2400" dirty="0" smtClean="0"/>
              <a:t> rectus.</a:t>
            </a:r>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IN" sz="2400" dirty="0" smtClean="0"/>
              <a:t>The results suggest an altered flora in the periodontal pocket of the patients with diabetes.</a:t>
            </a:r>
          </a:p>
          <a:p>
            <a:r>
              <a:rPr lang="en-IN" sz="2400" dirty="0" smtClean="0"/>
              <a:t>The exact role of these micro-organisms has not been determined.</a:t>
            </a:r>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Mechanism of Interactions:</a:t>
            </a:r>
            <a:endParaRPr lang="en-US" dirty="0"/>
          </a:p>
        </p:txBody>
      </p:sp>
      <p:graphicFrame>
        <p:nvGraphicFramePr>
          <p:cNvPr id="4" name="Content Placeholder 3"/>
          <p:cNvGraphicFramePr>
            <a:graphicFrameLocks noGrp="1"/>
          </p:cNvGraphicFramePr>
          <p:nvPr>
            <p:ph idx="1"/>
          </p:nvPr>
        </p:nvGraphicFramePr>
        <p:xfrm>
          <a:off x="1435100" y="1447800"/>
          <a:ext cx="749935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Grp="1" noChangeAspect="1" noChangeArrowheads="1"/>
          </p:cNvPicPr>
          <p:nvPr>
            <p:ph idx="1"/>
          </p:nvPr>
        </p:nvPicPr>
        <p:blipFill>
          <a:blip r:embed="rId2"/>
          <a:srcRect/>
          <a:stretch>
            <a:fillRect/>
          </a:stretch>
        </p:blipFill>
        <p:spPr bwMode="auto">
          <a:xfrm>
            <a:off x="1066800" y="381000"/>
            <a:ext cx="7848599" cy="640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Neutrophil</a:t>
            </a:r>
            <a:r>
              <a:rPr lang="en-IN" dirty="0" smtClean="0"/>
              <a:t> Function:</a:t>
            </a:r>
            <a:endParaRPr lang="en-US" dirty="0"/>
          </a:p>
        </p:txBody>
      </p:sp>
      <p:sp>
        <p:nvSpPr>
          <p:cNvPr id="3" name="Content Placeholder 2"/>
          <p:cNvSpPr>
            <a:spLocks noGrp="1"/>
          </p:cNvSpPr>
          <p:nvPr>
            <p:ph idx="1"/>
          </p:nvPr>
        </p:nvSpPr>
        <p:spPr/>
        <p:txBody>
          <a:bodyPr>
            <a:normAutofit/>
          </a:bodyPr>
          <a:lstStyle/>
          <a:p>
            <a:pPr algn="just"/>
            <a:r>
              <a:rPr lang="en-IN" sz="2400" dirty="0" smtClean="0"/>
              <a:t>Increased susceptibility of diabetic patients to infections has been hypothesised as being caused by </a:t>
            </a:r>
            <a:r>
              <a:rPr lang="en-IN" sz="2400" dirty="0" err="1" smtClean="0"/>
              <a:t>neutrophil</a:t>
            </a:r>
            <a:r>
              <a:rPr lang="en-IN" sz="2400" dirty="0" smtClean="0"/>
              <a:t> deficiencies that cause</a:t>
            </a:r>
          </a:p>
          <a:p>
            <a:pPr algn="just">
              <a:buNone/>
            </a:pPr>
            <a:r>
              <a:rPr lang="en-IN" sz="2400" dirty="0" smtClean="0"/>
              <a:t>           -impaired </a:t>
            </a:r>
            <a:r>
              <a:rPr lang="en-IN" sz="2400" dirty="0" err="1" smtClean="0"/>
              <a:t>chemotaxis</a:t>
            </a:r>
            <a:r>
              <a:rPr lang="en-IN" sz="2400" dirty="0" smtClean="0"/>
              <a:t>, </a:t>
            </a:r>
          </a:p>
          <a:p>
            <a:pPr algn="just">
              <a:buNone/>
            </a:pPr>
            <a:r>
              <a:rPr lang="en-IN" sz="2400" dirty="0" smtClean="0"/>
              <a:t>           -defective </a:t>
            </a:r>
            <a:r>
              <a:rPr lang="en-IN" sz="2400" dirty="0" err="1" smtClean="0"/>
              <a:t>phagocytosis</a:t>
            </a:r>
            <a:endParaRPr lang="en-IN" sz="2400" dirty="0" smtClean="0"/>
          </a:p>
          <a:p>
            <a:pPr algn="just">
              <a:buNone/>
            </a:pPr>
            <a:r>
              <a:rPr lang="en-IN" sz="2400" dirty="0" smtClean="0"/>
              <a:t>           -impaired adhesion</a:t>
            </a:r>
            <a:endParaRPr lang="en-IN" sz="2000" dirty="0" smtClean="0"/>
          </a:p>
          <a:p>
            <a:pPr algn="just"/>
            <a:r>
              <a:rPr lang="en-IN" sz="2400" dirty="0" smtClean="0"/>
              <a:t>In poorly controlled diabetics, the functions of </a:t>
            </a:r>
            <a:r>
              <a:rPr lang="en-IN" sz="2400" dirty="0" err="1" smtClean="0"/>
              <a:t>neutrophils</a:t>
            </a:r>
            <a:r>
              <a:rPr lang="en-IN" sz="2400" dirty="0" smtClean="0"/>
              <a:t>, </a:t>
            </a:r>
            <a:r>
              <a:rPr lang="en-IN" sz="2400" dirty="0" err="1" smtClean="0"/>
              <a:t>monocytes</a:t>
            </a:r>
            <a:r>
              <a:rPr lang="en-IN" sz="2400" dirty="0" smtClean="0"/>
              <a:t> &amp; macrophages are impaired.</a:t>
            </a:r>
          </a:p>
          <a:p>
            <a:pPr algn="just"/>
            <a:r>
              <a:rPr lang="en-IN" sz="2400" dirty="0" smtClean="0"/>
              <a:t>It results in diminished primary defences mounted by </a:t>
            </a:r>
            <a:r>
              <a:rPr lang="en-IN" sz="2400" dirty="0" err="1" smtClean="0"/>
              <a:t>neutrophils</a:t>
            </a:r>
            <a:r>
              <a:rPr lang="en-IN" sz="2400" dirty="0" smtClean="0"/>
              <a:t> against periodontal pathogens.</a:t>
            </a:r>
            <a:endParaRPr lang="en-IN" sz="24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Altered Collagen Metabolism:</a:t>
            </a:r>
            <a:endParaRPr lang="en-US" dirty="0"/>
          </a:p>
        </p:txBody>
      </p:sp>
      <p:sp>
        <p:nvSpPr>
          <p:cNvPr id="3" name="Content Placeholder 2"/>
          <p:cNvSpPr>
            <a:spLocks noGrp="1"/>
          </p:cNvSpPr>
          <p:nvPr>
            <p:ph idx="1"/>
          </p:nvPr>
        </p:nvSpPr>
        <p:spPr/>
        <p:txBody>
          <a:bodyPr>
            <a:normAutofit/>
          </a:bodyPr>
          <a:lstStyle/>
          <a:p>
            <a:pPr algn="just"/>
            <a:r>
              <a:rPr lang="en-IN" sz="2400" dirty="0" smtClean="0"/>
              <a:t>Chronic </a:t>
            </a:r>
            <a:r>
              <a:rPr lang="en-IN" sz="2400" dirty="0" err="1" smtClean="0"/>
              <a:t>Hyperglycemia</a:t>
            </a:r>
            <a:r>
              <a:rPr lang="en-IN" sz="2400" dirty="0" smtClean="0"/>
              <a:t> impairs the collagen structure &amp; function.</a:t>
            </a:r>
          </a:p>
          <a:p>
            <a:pPr algn="just"/>
            <a:r>
              <a:rPr lang="en-IN" sz="2400" dirty="0" smtClean="0"/>
              <a:t>Decreased collagen </a:t>
            </a:r>
            <a:r>
              <a:rPr lang="en-IN" sz="2400" dirty="0" err="1" smtClean="0"/>
              <a:t>systhesis</a:t>
            </a:r>
            <a:r>
              <a:rPr lang="en-IN" sz="2400" dirty="0" smtClean="0"/>
              <a:t>,</a:t>
            </a:r>
            <a:r>
              <a:rPr lang="en-US" sz="2400" dirty="0" smtClean="0"/>
              <a:t> osteoporosis,  reduction in alveolar bone height are demonstrated in diabetic animals.</a:t>
            </a:r>
          </a:p>
          <a:p>
            <a:pPr algn="just"/>
            <a:r>
              <a:rPr lang="en-IN" sz="2400" dirty="0" smtClean="0"/>
              <a:t>It adversely affects the synthesis, maturation of collagen &amp; extracellular matrix.</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1524000"/>
            <a:ext cx="7498080" cy="4800600"/>
          </a:xfrm>
        </p:spPr>
        <p:txBody>
          <a:bodyPr/>
          <a:lstStyle/>
          <a:p>
            <a:r>
              <a:rPr lang="en-IN" dirty="0" smtClean="0"/>
              <a:t>NUTRITIONAL INFLUENCES</a:t>
            </a:r>
          </a:p>
          <a:p>
            <a:r>
              <a:rPr lang="en-IN" dirty="0" smtClean="0"/>
              <a:t>MEDICATIONS</a:t>
            </a:r>
          </a:p>
          <a:p>
            <a:r>
              <a:rPr lang="en-IN" dirty="0" smtClean="0"/>
              <a:t>OSTEOPOROSIS</a:t>
            </a:r>
          </a:p>
          <a:p>
            <a:r>
              <a:rPr lang="en-IN" dirty="0" smtClean="0"/>
              <a:t>CONGENITAL HEART DISEASES</a:t>
            </a:r>
          </a:p>
          <a:p>
            <a:r>
              <a:rPr lang="en-IN" dirty="0" smtClean="0"/>
              <a:t>METAL INTOXICATION</a:t>
            </a:r>
          </a:p>
          <a:p>
            <a:r>
              <a:rPr lang="en-IN" dirty="0" smtClean="0"/>
              <a:t>REFERENCES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1524000"/>
            <a:ext cx="7498080" cy="4800600"/>
          </a:xfrm>
        </p:spPr>
        <p:txBody>
          <a:bodyPr>
            <a:normAutofit/>
          </a:bodyPr>
          <a:lstStyle/>
          <a:p>
            <a:pPr algn="just"/>
            <a:r>
              <a:rPr lang="en-IN" sz="2400" dirty="0" smtClean="0"/>
              <a:t>Numerous proteins &amp; matrix molecules undergo a non-enzymatic </a:t>
            </a:r>
            <a:r>
              <a:rPr lang="en-IN" sz="2400" dirty="0" err="1" smtClean="0"/>
              <a:t>glycosylation</a:t>
            </a:r>
            <a:r>
              <a:rPr lang="en-IN" sz="2400" dirty="0" smtClean="0"/>
              <a:t>, and forms Advanced </a:t>
            </a:r>
            <a:r>
              <a:rPr lang="en-IN" sz="2400" dirty="0" err="1" smtClean="0"/>
              <a:t>Glycation</a:t>
            </a:r>
            <a:r>
              <a:rPr lang="en-IN" sz="2400" dirty="0" smtClean="0"/>
              <a:t> End- Products (AGEs).</a:t>
            </a:r>
          </a:p>
          <a:p>
            <a:pPr algn="just"/>
            <a:r>
              <a:rPr lang="en-IN" sz="2400" dirty="0" smtClean="0"/>
              <a:t>AGEs formation occurs at normal glucose level as well, in </a:t>
            </a:r>
            <a:r>
              <a:rPr lang="en-IN" sz="2400" dirty="0" err="1" smtClean="0"/>
              <a:t>hyperglycemic</a:t>
            </a:r>
            <a:r>
              <a:rPr lang="en-IN" sz="2400" dirty="0" smtClean="0"/>
              <a:t> environments it forms in excess.</a:t>
            </a:r>
            <a:endParaRPr 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smtClean="0"/>
              <a:t>The collagen is cross-linked by AGE formation, which makes collagen less soluble &amp; less likely to be repaired or replaced.</a:t>
            </a:r>
          </a:p>
          <a:p>
            <a:pPr algn="just"/>
            <a:r>
              <a:rPr lang="en-IN" sz="2400" dirty="0" smtClean="0"/>
              <a:t>Cellular migration through  cross-linked collagen is impeded &amp; more importantly tissue integrity is impaired as a result of damaged  collagen that remains in tissue for longer periods.</a:t>
            </a:r>
            <a:endParaRPr 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r>
              <a:rPr lang="en-IN" sz="2400" dirty="0" smtClean="0"/>
              <a:t>As a result, collagen in the tissues of patients with poorly controlled diabetes in older &amp; more susceptible to pathogenic breakdown.</a:t>
            </a:r>
          </a:p>
          <a:p>
            <a:pPr algn="just"/>
            <a:r>
              <a:rPr lang="en-IN" sz="2400" dirty="0" smtClean="0"/>
              <a:t>AGE &amp; Receptors of AGE’s (RAGE’S) play central role in the classical complications of diabetes &amp; also in progression of the periodontal disease.</a:t>
            </a:r>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smtClean="0"/>
              <a:t>AGE’s may exert their biological effects in tissues by receptor independent or receptor dependent pathways.</a:t>
            </a:r>
          </a:p>
          <a:p>
            <a:pPr algn="just"/>
            <a:r>
              <a:rPr lang="en-IN" sz="2400" dirty="0" smtClean="0"/>
              <a:t>In receptor independent pathways,  AGE’s may directly show impact on the structural integrity of the vessel wall &amp; underlying basement membrane, in particular, excessive cross-linking of matrix molecules (</a:t>
            </a:r>
            <a:r>
              <a:rPr lang="en-IN" sz="2400" dirty="0" err="1" smtClean="0"/>
              <a:t>i.e</a:t>
            </a:r>
            <a:r>
              <a:rPr lang="en-IN" sz="2400" dirty="0" smtClean="0"/>
              <a:t> collagen) can lead to an alteration of matrix – matrix &amp; matrix – cell interactions. </a:t>
            </a:r>
            <a:endParaRPr lang="en-US"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smtClean="0"/>
              <a:t>In receptor dependent pathway, it is well established that AGE’s may also exert their pathogenic effects by engagement of cellular binding sites/ receptors.</a:t>
            </a:r>
          </a:p>
          <a:p>
            <a:pPr algn="just"/>
            <a:r>
              <a:rPr lang="en-IN" sz="2400" dirty="0" smtClean="0"/>
              <a:t>To date, the most extensively studied is receptor for AGE (RAGE), but other binding proteins receptors include AGE receptors 1,2 and 3 and the </a:t>
            </a:r>
            <a:r>
              <a:rPr lang="en-IN" sz="2400" dirty="0" err="1" smtClean="0"/>
              <a:t>ezrin</a:t>
            </a:r>
            <a:r>
              <a:rPr lang="en-IN" sz="2400" dirty="0" smtClean="0"/>
              <a:t>, </a:t>
            </a:r>
            <a:r>
              <a:rPr lang="en-IN" sz="2400" dirty="0" err="1" smtClean="0"/>
              <a:t>radixin</a:t>
            </a:r>
            <a:r>
              <a:rPr lang="en-IN" sz="2400" dirty="0" smtClean="0"/>
              <a:t> &amp; </a:t>
            </a:r>
            <a:r>
              <a:rPr lang="en-IN" sz="2400" dirty="0" err="1" smtClean="0"/>
              <a:t>moesin</a:t>
            </a:r>
            <a:r>
              <a:rPr lang="en-IN" sz="2400" dirty="0" smtClean="0"/>
              <a:t> family.</a:t>
            </a:r>
          </a:p>
          <a:p>
            <a:pPr algn="just"/>
            <a:r>
              <a:rPr lang="en-IN" sz="2400" dirty="0" smtClean="0"/>
              <a:t>These receptors are responsible for a range of functions in diabetic tissues, including modulation of cellular properties by receptor triggered signal transduction upon AGE engagement, as well as removal &amp; detoxification of AGE’s.</a:t>
            </a:r>
            <a:endParaRPr lang="en-US" sz="24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Diabetes &amp; Periodontal  Diseases:</a:t>
            </a:r>
            <a:endParaRPr lang="en-US" dirty="0"/>
          </a:p>
        </p:txBody>
      </p:sp>
      <p:sp>
        <p:nvSpPr>
          <p:cNvPr id="3" name="Content Placeholder 2"/>
          <p:cNvSpPr>
            <a:spLocks noGrp="1"/>
          </p:cNvSpPr>
          <p:nvPr>
            <p:ph idx="1"/>
          </p:nvPr>
        </p:nvSpPr>
        <p:spPr/>
        <p:txBody>
          <a:bodyPr>
            <a:normAutofit/>
          </a:bodyPr>
          <a:lstStyle/>
          <a:p>
            <a:pPr algn="just"/>
            <a:r>
              <a:rPr lang="en-IN" sz="2400" dirty="0" err="1" smtClean="0"/>
              <a:t>Gusberti</a:t>
            </a:r>
            <a:r>
              <a:rPr lang="en-IN" sz="2400" dirty="0" smtClean="0"/>
              <a:t> et al conducted a study in a group of children with type 1 DM, before puberty – poorly controlled DM children had a higher incidence &amp; severity of gingival inflammation than the well controlled children.</a:t>
            </a:r>
          </a:p>
          <a:p>
            <a:pPr algn="just"/>
            <a:r>
              <a:rPr lang="en-IN" sz="2400" dirty="0" smtClean="0"/>
              <a:t>During puberty, there is a general increase in gingivitis independent  of </a:t>
            </a:r>
            <a:r>
              <a:rPr lang="en-IN" sz="2400" dirty="0" err="1" smtClean="0"/>
              <a:t>glycemia</a:t>
            </a:r>
            <a:r>
              <a:rPr lang="en-IN" sz="2400" dirty="0" smtClean="0"/>
              <a:t>.  </a:t>
            </a:r>
          </a:p>
          <a:p>
            <a:pPr algn="just"/>
            <a:r>
              <a:rPr lang="en-IN" sz="2400" dirty="0" err="1" smtClean="0"/>
              <a:t>Cianciola</a:t>
            </a:r>
            <a:r>
              <a:rPr lang="en-IN" sz="2400" dirty="0" smtClean="0"/>
              <a:t> et al confirmed that an increase in gingivitis in type 1 DM children after age of 11 when compared with non-diabetic controls.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1524000"/>
            <a:ext cx="7498080" cy="4800600"/>
          </a:xfrm>
        </p:spPr>
        <p:txBody>
          <a:bodyPr>
            <a:normAutofit/>
          </a:bodyPr>
          <a:lstStyle/>
          <a:p>
            <a:pPr algn="just"/>
            <a:r>
              <a:rPr lang="en-IN" sz="2400" dirty="0" smtClean="0"/>
              <a:t>In a study of Pima Indians of Arizona, poor </a:t>
            </a:r>
            <a:r>
              <a:rPr lang="en-IN" sz="2400" dirty="0" err="1" smtClean="0"/>
              <a:t>glycemic</a:t>
            </a:r>
            <a:r>
              <a:rPr lang="en-IN" sz="2400" dirty="0" smtClean="0"/>
              <a:t> control of type 2 diabetics was associated with significantly increased risk of progressive bone loss compared to non diabetic subjects. These differences were most pronounced in younger individuals.</a:t>
            </a:r>
            <a:endParaRPr 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435608" y="1524000"/>
            <a:ext cx="7498080" cy="4800600"/>
          </a:xfrm>
        </p:spPr>
        <p:txBody>
          <a:bodyPr>
            <a:normAutofit/>
          </a:bodyPr>
          <a:lstStyle/>
          <a:p>
            <a:pPr algn="just"/>
            <a:r>
              <a:rPr lang="en-IN" sz="2400" dirty="0" err="1" smtClean="0"/>
              <a:t>Tervonen</a:t>
            </a:r>
            <a:r>
              <a:rPr lang="en-IN" sz="2400" dirty="0" smtClean="0"/>
              <a:t> et al found a trend towards increasing prevalence of alveolar bone loss as </a:t>
            </a:r>
            <a:r>
              <a:rPr lang="en-IN" sz="2400" dirty="0" err="1" smtClean="0"/>
              <a:t>glycemic</a:t>
            </a:r>
            <a:r>
              <a:rPr lang="en-IN" sz="2400" dirty="0" smtClean="0"/>
              <a:t> control worsened. The mean percentage of sites with &gt;15% bone loss went from 28% in well controlled type 1 diabetics to 44% in poorly controlled subjects. However, the difference did not reach statistical significance, due to the small size of the study population.</a:t>
            </a:r>
            <a:endParaRPr 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smtClean="0"/>
              <a:t>The cumulative effects of altered cellular response to local factors, impaired tissue integrity &amp; altered collagen metabolism undoubtedly play a significant role in the susceptibility of patients with diabetes to infections &amp; destructive periodontal disease.</a:t>
            </a:r>
            <a:endParaRPr lang="en-US"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Hormonal Influences</a:t>
            </a:r>
            <a:endParaRPr lang="en-US" dirty="0"/>
          </a:p>
        </p:txBody>
      </p:sp>
      <p:sp>
        <p:nvSpPr>
          <p:cNvPr id="3" name="Content Placeholder 2"/>
          <p:cNvSpPr>
            <a:spLocks noGrp="1"/>
          </p:cNvSpPr>
          <p:nvPr>
            <p:ph idx="1"/>
          </p:nvPr>
        </p:nvSpPr>
        <p:spPr>
          <a:xfrm>
            <a:off x="1435608" y="1524000"/>
            <a:ext cx="7498080" cy="4800600"/>
          </a:xfrm>
        </p:spPr>
        <p:txBody>
          <a:bodyPr>
            <a:normAutofit/>
          </a:bodyPr>
          <a:lstStyle/>
          <a:p>
            <a:pPr algn="just"/>
            <a:r>
              <a:rPr lang="en-IN" sz="2400" dirty="0" smtClean="0"/>
              <a:t>Hormones are specific regulatory molecules that modulate reproduction, growth &amp; development and the maintenance of internal environment as well as energy production, utilization &amp; storage.</a:t>
            </a:r>
          </a:p>
          <a:p>
            <a:pPr algn="just"/>
            <a:r>
              <a:rPr lang="en-IN" sz="2400" dirty="0" smtClean="0"/>
              <a:t>Hormones are classified into four groups based on their chemical structure are steroids, glycoprotein's, polypeptides and amines.</a:t>
            </a:r>
          </a:p>
          <a:p>
            <a:pPr algn="just"/>
            <a:r>
              <a:rPr lang="en-IN" sz="2400" dirty="0" smtClean="0"/>
              <a:t>They also have potent effects on the nervous system &amp; cardiovascular system &amp; on major determinants of the development &amp; integrity of skeletal &amp; oral cavity including periodontal tissues.</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idx="1"/>
          </p:nvPr>
        </p:nvSpPr>
        <p:spPr/>
        <p:txBody>
          <a:bodyPr>
            <a:normAutofit/>
          </a:bodyPr>
          <a:lstStyle/>
          <a:p>
            <a:pPr algn="just"/>
            <a:r>
              <a:rPr lang="en-US" sz="2400" dirty="0" smtClean="0"/>
              <a:t>Many systemic diseases, disorders have been implicated as risk indicators or risk factors in periodontal disease. </a:t>
            </a:r>
          </a:p>
          <a:p>
            <a:pPr algn="just"/>
            <a:r>
              <a:rPr lang="en-US" sz="2400" dirty="0" smtClean="0"/>
              <a:t>Clinical and basic science research over the past several decades has led to an improved understanding of and appreciation for the complexity and pathogenesis of periodontal diseases.</a:t>
            </a:r>
            <a:endParaRPr lang="en-US"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Androgens (Testosterone)</a:t>
            </a:r>
            <a:endParaRPr lang="en-US" dirty="0"/>
          </a:p>
        </p:txBody>
      </p:sp>
      <p:sp>
        <p:nvSpPr>
          <p:cNvPr id="3" name="Content Placeholder 2"/>
          <p:cNvSpPr>
            <a:spLocks noGrp="1"/>
          </p:cNvSpPr>
          <p:nvPr>
            <p:ph idx="1"/>
          </p:nvPr>
        </p:nvSpPr>
        <p:spPr>
          <a:xfrm>
            <a:off x="1295400" y="1371600"/>
            <a:ext cx="7498080" cy="4800600"/>
          </a:xfrm>
        </p:spPr>
        <p:txBody>
          <a:bodyPr>
            <a:normAutofit/>
          </a:bodyPr>
          <a:lstStyle/>
          <a:p>
            <a:pPr algn="just"/>
            <a:r>
              <a:rPr lang="en-IN" sz="2400" dirty="0" smtClean="0"/>
              <a:t>Androgens are associated with normal spermatogenesis and development of secondary sexual characteristics in puberty.</a:t>
            </a:r>
          </a:p>
          <a:p>
            <a:pPr algn="just"/>
            <a:r>
              <a:rPr lang="en-IN" sz="2400" dirty="0" smtClean="0"/>
              <a:t>Two types:</a:t>
            </a:r>
          </a:p>
          <a:p>
            <a:pPr lvl="1" algn="just">
              <a:buNone/>
            </a:pPr>
            <a:r>
              <a:rPr lang="en-IN" sz="2000" dirty="0" err="1" smtClean="0"/>
              <a:t>Gonadal</a:t>
            </a:r>
            <a:r>
              <a:rPr lang="en-IN" sz="2000" dirty="0" smtClean="0"/>
              <a:t> androgens – </a:t>
            </a:r>
            <a:r>
              <a:rPr lang="en-IN" sz="2000" dirty="0" err="1" smtClean="0"/>
              <a:t>dihydrotesterone</a:t>
            </a:r>
            <a:r>
              <a:rPr lang="en-IN" sz="2000" dirty="0" smtClean="0"/>
              <a:t>(DHT</a:t>
            </a:r>
            <a:r>
              <a:rPr lang="en-US" sz="2000" dirty="0" smtClean="0"/>
              <a:t>)</a:t>
            </a:r>
          </a:p>
          <a:p>
            <a:pPr lvl="1" algn="just">
              <a:buNone/>
            </a:pPr>
            <a:r>
              <a:rPr lang="en-IN" sz="2000" dirty="0" smtClean="0"/>
              <a:t>Adrenal androgens – </a:t>
            </a:r>
            <a:r>
              <a:rPr lang="en-IN" sz="2000" dirty="0" err="1" smtClean="0"/>
              <a:t>dehydroepiandrosterone</a:t>
            </a:r>
            <a:r>
              <a:rPr lang="en-IN" sz="2000" dirty="0" smtClean="0"/>
              <a:t>.</a:t>
            </a:r>
          </a:p>
          <a:p>
            <a:pPr algn="just"/>
            <a:r>
              <a:rPr lang="en-IN" sz="2400" dirty="0" smtClean="0"/>
              <a:t>The former one is more active.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r>
              <a:rPr lang="en-IN" sz="2400" dirty="0" smtClean="0"/>
              <a:t>Androgens play important role in:</a:t>
            </a:r>
          </a:p>
          <a:p>
            <a:pPr marL="596646" indent="-514350" algn="just">
              <a:buFont typeface="+mj-lt"/>
              <a:buAutoNum type="arabicPeriod"/>
            </a:pPr>
            <a:r>
              <a:rPr lang="en-IN" sz="2400" dirty="0" smtClean="0"/>
              <a:t>Maintenance of bone mass</a:t>
            </a:r>
          </a:p>
          <a:p>
            <a:pPr marL="596646" indent="-514350" algn="just">
              <a:buFont typeface="+mj-lt"/>
              <a:buAutoNum type="arabicPeriod"/>
            </a:pPr>
            <a:r>
              <a:rPr lang="en-IN" sz="2400" dirty="0" smtClean="0"/>
              <a:t>Inhibit </a:t>
            </a:r>
            <a:r>
              <a:rPr lang="en-IN" sz="2400" dirty="0" err="1" smtClean="0"/>
              <a:t>osteoclastic</a:t>
            </a:r>
            <a:r>
              <a:rPr lang="en-IN" sz="2400" dirty="0" smtClean="0"/>
              <a:t> function</a:t>
            </a:r>
          </a:p>
          <a:p>
            <a:pPr marL="596646" indent="-514350" algn="just">
              <a:buFont typeface="+mj-lt"/>
              <a:buAutoNum type="arabicPeriod"/>
            </a:pPr>
            <a:r>
              <a:rPr lang="en-IN" sz="2400" dirty="0" smtClean="0"/>
              <a:t>Inhibit prostaglandin synthesis</a:t>
            </a:r>
          </a:p>
          <a:p>
            <a:pPr marL="596646" indent="-514350" algn="just">
              <a:buFont typeface="+mj-lt"/>
              <a:buAutoNum type="arabicPeriod"/>
            </a:pPr>
            <a:r>
              <a:rPr lang="en-IN" sz="2400" dirty="0" smtClean="0"/>
              <a:t>Reduced IL-6 production during inflammation.</a:t>
            </a:r>
            <a:endParaRPr lang="en-US"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r>
              <a:rPr lang="en-IN" sz="2400" dirty="0" smtClean="0"/>
              <a:t>Adrenal androgen &amp; </a:t>
            </a:r>
            <a:r>
              <a:rPr lang="en-IN" sz="2400" dirty="0" err="1" smtClean="0"/>
              <a:t>androstenedione</a:t>
            </a:r>
            <a:r>
              <a:rPr lang="en-IN" sz="2400" dirty="0" smtClean="0"/>
              <a:t> are converted to testosterone &amp; </a:t>
            </a:r>
            <a:r>
              <a:rPr lang="en-IN" sz="2400" dirty="0" err="1" smtClean="0"/>
              <a:t>estrogen</a:t>
            </a:r>
            <a:r>
              <a:rPr lang="en-IN" sz="2400" dirty="0" smtClean="0"/>
              <a:t> in the circulation &amp; represent important source of </a:t>
            </a:r>
            <a:r>
              <a:rPr lang="en-IN" sz="2400" dirty="0" err="1" smtClean="0"/>
              <a:t>estrogen</a:t>
            </a:r>
            <a:r>
              <a:rPr lang="en-IN" sz="2400" dirty="0" smtClean="0"/>
              <a:t> in men &amp; post menopausal women.</a:t>
            </a:r>
          </a:p>
          <a:p>
            <a:pPr algn="just"/>
            <a:r>
              <a:rPr lang="en-IN" sz="2400" dirty="0" smtClean="0"/>
              <a:t>Testosterone stimulates bone cell proliferation &amp; differentiation &amp; therefore has a positive effect on bone metabolism.</a:t>
            </a:r>
          </a:p>
          <a:p>
            <a:pPr algn="just"/>
            <a:r>
              <a:rPr lang="en-IN" sz="2400" dirty="0" smtClean="0"/>
              <a:t>Testosterone receptors are found in periodontal tissues &amp; the number of receptors on fibroblasts tend to increase in inflamed or overgrown </a:t>
            </a:r>
            <a:r>
              <a:rPr lang="en-IN" sz="2400" dirty="0" err="1" smtClean="0"/>
              <a:t>gingiva</a:t>
            </a:r>
            <a:r>
              <a:rPr lang="en-IN" sz="2400" dirty="0" smtClean="0"/>
              <a:t>.</a:t>
            </a:r>
            <a:endParaRPr lang="en-US" sz="2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r>
              <a:rPr lang="en-IN" sz="2400" dirty="0" smtClean="0"/>
              <a:t>Parker et al demonstrated that increasing DHT concentrations progressively reduced IL-6 production by gingival cells isolated from normal individuals &amp; patients with gingival inflammation &amp; gingival hyperplasia.</a:t>
            </a:r>
          </a:p>
          <a:p>
            <a:pPr algn="just"/>
            <a:r>
              <a:rPr lang="en-IN" sz="2400" dirty="0" err="1" smtClean="0"/>
              <a:t>Gornstein</a:t>
            </a:r>
            <a:r>
              <a:rPr lang="en-IN" sz="2400" dirty="0" smtClean="0"/>
              <a:t> et al found the androgen receptors on both human gingival &amp; </a:t>
            </a:r>
            <a:r>
              <a:rPr lang="en-IN" sz="2400" dirty="0" err="1" smtClean="0"/>
              <a:t>pdl</a:t>
            </a:r>
            <a:r>
              <a:rPr lang="en-IN" sz="2400" dirty="0" smtClean="0"/>
              <a:t> fibroblasts &amp; androgens reduced IL-6 production by cells having these receptors. Testosterone has inhibitory effects in </a:t>
            </a:r>
            <a:r>
              <a:rPr lang="en-IN" sz="2400" dirty="0" err="1" smtClean="0"/>
              <a:t>cyclo-oxygenase</a:t>
            </a:r>
            <a:r>
              <a:rPr lang="en-IN" sz="2400" dirty="0" smtClean="0"/>
              <a:t> pathway of </a:t>
            </a:r>
            <a:r>
              <a:rPr lang="en-IN" sz="2400" dirty="0" err="1" smtClean="0"/>
              <a:t>arachidonic</a:t>
            </a:r>
            <a:r>
              <a:rPr lang="en-IN" sz="2400" dirty="0" smtClean="0"/>
              <a:t> acid metabolism in the </a:t>
            </a:r>
            <a:r>
              <a:rPr lang="en-IN" sz="2400" dirty="0" err="1" smtClean="0"/>
              <a:t>gingiva</a:t>
            </a:r>
            <a:r>
              <a:rPr lang="en-IN" sz="2400" dirty="0" smtClean="0"/>
              <a:t>.</a:t>
            </a:r>
            <a:endParaRPr lang="en-US"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1524000"/>
            <a:ext cx="7498080" cy="4800600"/>
          </a:xfrm>
        </p:spPr>
        <p:txBody>
          <a:bodyPr>
            <a:normAutofit/>
          </a:bodyPr>
          <a:lstStyle/>
          <a:p>
            <a:pPr algn="just"/>
            <a:r>
              <a:rPr lang="en-IN" sz="2400" dirty="0" smtClean="0"/>
              <a:t>An effective way to analyze the effect of androgens on the bone metabolism is the evaluation of bone remodelling biochemical biomarkers.</a:t>
            </a:r>
          </a:p>
          <a:p>
            <a:pPr algn="just"/>
            <a:r>
              <a:rPr lang="en-IN" sz="2400" dirty="0" err="1" smtClean="0"/>
              <a:t>Osteoprotegerin</a:t>
            </a:r>
            <a:r>
              <a:rPr lang="en-IN" sz="2400" dirty="0" smtClean="0"/>
              <a:t> (OPG):</a:t>
            </a:r>
          </a:p>
          <a:p>
            <a:pPr lvl="1" algn="just">
              <a:buFont typeface="Wingdings" pitchFamily="2" charset="2"/>
              <a:buChar char="ü"/>
            </a:pPr>
            <a:r>
              <a:rPr lang="en-IN" sz="2000" dirty="0" smtClean="0"/>
              <a:t>Implicated in pathogenesis &amp; other metabolic bone diseases.</a:t>
            </a:r>
          </a:p>
          <a:p>
            <a:pPr lvl="1" algn="just">
              <a:buFont typeface="Wingdings" pitchFamily="2" charset="2"/>
              <a:buChar char="ü"/>
            </a:pPr>
            <a:r>
              <a:rPr lang="en-IN" sz="2000" dirty="0" smtClean="0"/>
              <a:t>Inhibits </a:t>
            </a:r>
            <a:r>
              <a:rPr lang="en-IN" sz="2000" dirty="0" err="1" smtClean="0"/>
              <a:t>osteoclast</a:t>
            </a:r>
            <a:r>
              <a:rPr lang="en-IN" sz="2000" dirty="0" smtClean="0"/>
              <a:t> formation &amp; activation of neutralizing factors of its co-</a:t>
            </a:r>
            <a:r>
              <a:rPr lang="en-IN" sz="2000" dirty="0" err="1" smtClean="0"/>
              <a:t>ligand</a:t>
            </a:r>
            <a:r>
              <a:rPr lang="en-IN" sz="2000" dirty="0" smtClean="0"/>
              <a:t>.</a:t>
            </a:r>
          </a:p>
          <a:p>
            <a:pPr lvl="1" algn="just">
              <a:buFont typeface="Wingdings" pitchFamily="2" charset="2"/>
              <a:buChar char="ü"/>
            </a:pPr>
            <a:r>
              <a:rPr lang="en-IN" sz="2000" dirty="0" smtClean="0"/>
              <a:t>During disease progression, OPG action is associated with reduction in the loss of bone mineral density.</a:t>
            </a:r>
          </a:p>
          <a:p>
            <a:pPr lvl="1" algn="just">
              <a:buFont typeface="Wingdings" pitchFamily="2" charset="2"/>
              <a:buChar char="ü"/>
            </a:pPr>
            <a:r>
              <a:rPr lang="en-IN" sz="2000" dirty="0" smtClean="0"/>
              <a:t>The serum concentration of OPG increases with age. </a:t>
            </a:r>
            <a:endParaRPr lang="en-US" sz="20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Estrogen</a:t>
            </a:r>
            <a:r>
              <a:rPr lang="en-IN" dirty="0" smtClean="0"/>
              <a:t> &amp; Progesterone:</a:t>
            </a:r>
            <a:endParaRPr lang="en-US" dirty="0"/>
          </a:p>
        </p:txBody>
      </p:sp>
      <p:sp>
        <p:nvSpPr>
          <p:cNvPr id="3" name="Content Placeholder 2"/>
          <p:cNvSpPr>
            <a:spLocks noGrp="1"/>
          </p:cNvSpPr>
          <p:nvPr>
            <p:ph idx="1"/>
          </p:nvPr>
        </p:nvSpPr>
        <p:spPr/>
        <p:txBody>
          <a:bodyPr>
            <a:normAutofit/>
          </a:bodyPr>
          <a:lstStyle/>
          <a:p>
            <a:pPr algn="just"/>
            <a:r>
              <a:rPr lang="en-IN" sz="2400" dirty="0" err="1" smtClean="0"/>
              <a:t>Estradiol</a:t>
            </a:r>
            <a:r>
              <a:rPr lang="en-IN" sz="2400" dirty="0" smtClean="0"/>
              <a:t> – principal premenopausal </a:t>
            </a:r>
            <a:r>
              <a:rPr lang="en-IN" sz="2400" dirty="0" err="1" smtClean="0"/>
              <a:t>estrogen</a:t>
            </a:r>
            <a:r>
              <a:rPr lang="en-IN" sz="2400" dirty="0" smtClean="0"/>
              <a:t> produced by the ovary.</a:t>
            </a:r>
          </a:p>
          <a:p>
            <a:pPr algn="just"/>
            <a:r>
              <a:rPr lang="en-IN" sz="2400" dirty="0" smtClean="0"/>
              <a:t>Placenta &amp; peripheral tissue.</a:t>
            </a:r>
          </a:p>
          <a:p>
            <a:pPr algn="just"/>
            <a:r>
              <a:rPr lang="en-IN" sz="2400" dirty="0" smtClean="0"/>
              <a:t>Crucial role – many vital activities;</a:t>
            </a:r>
          </a:p>
          <a:p>
            <a:pPr lvl="1" algn="just">
              <a:buFont typeface="Wingdings" pitchFamily="2" charset="2"/>
              <a:buChar char="§"/>
            </a:pPr>
            <a:r>
              <a:rPr lang="en-IN" sz="2000" dirty="0" smtClean="0"/>
              <a:t>Development &amp; maintenance of secondary sexual characters.</a:t>
            </a:r>
          </a:p>
          <a:p>
            <a:pPr lvl="1" algn="just">
              <a:buFont typeface="Wingdings" pitchFamily="2" charset="2"/>
              <a:buChar char="§"/>
            </a:pPr>
            <a:r>
              <a:rPr lang="en-IN" sz="2000" dirty="0" smtClean="0"/>
              <a:t>Uterine growth.</a:t>
            </a:r>
          </a:p>
          <a:p>
            <a:pPr lvl="1" algn="just">
              <a:buFont typeface="Wingdings" pitchFamily="2" charset="2"/>
              <a:buChar char="§"/>
            </a:pPr>
            <a:r>
              <a:rPr lang="en-IN" sz="2000" dirty="0" err="1" smtClean="0"/>
              <a:t>Pulsatile</a:t>
            </a:r>
            <a:r>
              <a:rPr lang="en-IN" sz="2000" dirty="0" smtClean="0"/>
              <a:t> release of LH from anterior pituitary.</a:t>
            </a:r>
          </a:p>
          <a:p>
            <a:pPr lvl="1" algn="just">
              <a:buFont typeface="Wingdings" pitchFamily="2" charset="2"/>
              <a:buChar char="§"/>
            </a:pPr>
            <a:r>
              <a:rPr lang="en-IN" sz="2000" dirty="0" smtClean="0"/>
              <a:t>Development of peripheral skeleton.</a:t>
            </a:r>
            <a:endParaRPr lang="en-US" sz="20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pPr algn="just"/>
            <a:r>
              <a:rPr lang="en-IN" sz="2400" dirty="0" smtClean="0"/>
              <a:t>Progesterone – secreted by :</a:t>
            </a:r>
          </a:p>
          <a:p>
            <a:pPr algn="just">
              <a:buNone/>
            </a:pPr>
            <a:r>
              <a:rPr lang="en-IN" sz="2400" dirty="0" smtClean="0"/>
              <a:t>                                   Corpus </a:t>
            </a:r>
            <a:r>
              <a:rPr lang="en-IN" sz="2400" dirty="0" err="1" smtClean="0"/>
              <a:t>luteum</a:t>
            </a:r>
            <a:r>
              <a:rPr lang="en-IN" sz="2400" dirty="0" smtClean="0"/>
              <a:t>,</a:t>
            </a:r>
          </a:p>
          <a:p>
            <a:pPr algn="just">
              <a:buNone/>
            </a:pPr>
            <a:r>
              <a:rPr lang="en-IN" sz="2400" dirty="0" smtClean="0"/>
              <a:t>                                   Placenta,</a:t>
            </a:r>
          </a:p>
          <a:p>
            <a:pPr algn="just">
              <a:buNone/>
            </a:pPr>
            <a:r>
              <a:rPr lang="en-IN" sz="2400" dirty="0" smtClean="0"/>
              <a:t>                                   Adrenal cortex.</a:t>
            </a:r>
          </a:p>
          <a:p>
            <a:pPr algn="just"/>
            <a:r>
              <a:rPr lang="en-IN" sz="2400" dirty="0" smtClean="0"/>
              <a:t>It is active in bone metabolism.</a:t>
            </a:r>
          </a:p>
          <a:p>
            <a:pPr algn="just"/>
            <a:r>
              <a:rPr lang="en-IN" sz="2400" dirty="0" smtClean="0"/>
              <a:t>Coupling – engaging </a:t>
            </a:r>
            <a:r>
              <a:rPr lang="en-IN" sz="2400" dirty="0" err="1" smtClean="0"/>
              <a:t>osteoblast</a:t>
            </a:r>
            <a:r>
              <a:rPr lang="en-IN" sz="2400" dirty="0" smtClean="0"/>
              <a:t> receptors.</a:t>
            </a:r>
          </a:p>
          <a:p>
            <a:pPr algn="just"/>
            <a:r>
              <a:rPr lang="en-IN" sz="2400" dirty="0" smtClean="0"/>
              <a:t>Receptors for both are demonstrated in the </a:t>
            </a:r>
            <a:r>
              <a:rPr lang="en-IN" sz="2400" dirty="0" err="1" smtClean="0"/>
              <a:t>gingiva</a:t>
            </a:r>
            <a:r>
              <a:rPr lang="en-IN" sz="2400" dirty="0" smtClean="0"/>
              <a:t>.</a:t>
            </a:r>
          </a:p>
          <a:p>
            <a:pPr algn="just"/>
            <a:r>
              <a:rPr lang="en-IN" sz="2400" dirty="0" err="1" smtClean="0"/>
              <a:t>Estrogen</a:t>
            </a:r>
            <a:r>
              <a:rPr lang="en-IN" sz="2400" dirty="0" smtClean="0"/>
              <a:t> receptors – </a:t>
            </a:r>
            <a:r>
              <a:rPr lang="en-IN" sz="2400" dirty="0" err="1" smtClean="0"/>
              <a:t>periosteal</a:t>
            </a:r>
            <a:r>
              <a:rPr lang="en-IN" sz="2400" dirty="0" smtClean="0"/>
              <a:t> fibroblasts, scattered fibroblasts of the lamina </a:t>
            </a:r>
            <a:r>
              <a:rPr lang="en-IN" sz="2400" dirty="0" err="1" smtClean="0"/>
              <a:t>propria</a:t>
            </a:r>
            <a:r>
              <a:rPr lang="en-IN" sz="2400" dirty="0" smtClean="0"/>
              <a:t> &amp; </a:t>
            </a:r>
            <a:r>
              <a:rPr lang="en-IN" sz="2400" dirty="0" err="1" smtClean="0"/>
              <a:t>pdl</a:t>
            </a:r>
            <a:r>
              <a:rPr lang="en-IN" sz="2400" dirty="0" smtClean="0"/>
              <a:t> fibroblasts &amp; </a:t>
            </a:r>
            <a:r>
              <a:rPr lang="en-IN" sz="2400" dirty="0" err="1" smtClean="0"/>
              <a:t>osteoblasts</a:t>
            </a:r>
            <a:r>
              <a:rPr lang="en-IN" sz="2400" dirty="0" smtClean="0"/>
              <a:t>.</a:t>
            </a:r>
          </a:p>
          <a:p>
            <a:pPr algn="just"/>
            <a:endParaRPr lang="en-US"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Effects of </a:t>
            </a:r>
            <a:r>
              <a:rPr lang="en-IN" dirty="0" err="1" smtClean="0"/>
              <a:t>Estrogen</a:t>
            </a:r>
            <a:r>
              <a:rPr lang="en-IN" dirty="0" smtClean="0"/>
              <a:t> on the </a:t>
            </a:r>
            <a:r>
              <a:rPr lang="en-IN" dirty="0" err="1" smtClean="0"/>
              <a:t>Periodontium</a:t>
            </a:r>
            <a:endParaRPr lang="en-US" dirty="0"/>
          </a:p>
        </p:txBody>
      </p:sp>
      <p:sp>
        <p:nvSpPr>
          <p:cNvPr id="3" name="Content Placeholder 2"/>
          <p:cNvSpPr>
            <a:spLocks noGrp="1"/>
          </p:cNvSpPr>
          <p:nvPr>
            <p:ph idx="1"/>
          </p:nvPr>
        </p:nvSpPr>
        <p:spPr/>
        <p:txBody>
          <a:bodyPr>
            <a:normAutofit/>
          </a:bodyPr>
          <a:lstStyle/>
          <a:p>
            <a:pPr algn="just"/>
            <a:r>
              <a:rPr lang="en-IN" sz="2400" dirty="0" smtClean="0"/>
              <a:t>Decreases keratinisation</a:t>
            </a:r>
          </a:p>
          <a:p>
            <a:pPr algn="just"/>
            <a:r>
              <a:rPr lang="en-IN" sz="2400" dirty="0" smtClean="0"/>
              <a:t>Increases cellular proliferation.</a:t>
            </a:r>
          </a:p>
          <a:p>
            <a:pPr algn="just"/>
            <a:r>
              <a:rPr lang="en-IN" sz="2400" dirty="0" smtClean="0"/>
              <a:t>Stimulates </a:t>
            </a:r>
            <a:r>
              <a:rPr lang="en-IN" sz="2400" dirty="0" err="1" smtClean="0"/>
              <a:t>neutrophil</a:t>
            </a:r>
            <a:r>
              <a:rPr lang="en-IN" sz="2400" dirty="0" smtClean="0"/>
              <a:t> </a:t>
            </a:r>
            <a:r>
              <a:rPr lang="en-IN" sz="2400" dirty="0" err="1" smtClean="0"/>
              <a:t>phagocytosis</a:t>
            </a:r>
            <a:r>
              <a:rPr lang="en-IN" sz="2400" dirty="0" smtClean="0"/>
              <a:t>.</a:t>
            </a:r>
          </a:p>
          <a:p>
            <a:pPr algn="just"/>
            <a:r>
              <a:rPr lang="en-IN" sz="2400" dirty="0" smtClean="0"/>
              <a:t>Inhibits </a:t>
            </a:r>
            <a:r>
              <a:rPr lang="en-IN" sz="2400" dirty="0" err="1" smtClean="0"/>
              <a:t>neutrophil</a:t>
            </a:r>
            <a:r>
              <a:rPr lang="en-IN" sz="2400" dirty="0" smtClean="0"/>
              <a:t> </a:t>
            </a:r>
            <a:r>
              <a:rPr lang="en-IN" sz="2400" dirty="0" err="1" smtClean="0"/>
              <a:t>chemotaxis</a:t>
            </a:r>
            <a:r>
              <a:rPr lang="en-IN" sz="2400" dirty="0" smtClean="0"/>
              <a:t>.</a:t>
            </a:r>
          </a:p>
          <a:p>
            <a:pPr algn="just"/>
            <a:r>
              <a:rPr lang="en-IN" sz="2400" dirty="0" smtClean="0"/>
              <a:t>Suppress leukocyte production.</a:t>
            </a:r>
          </a:p>
          <a:p>
            <a:pPr algn="just"/>
            <a:r>
              <a:rPr lang="en-IN" sz="2400" dirty="0" smtClean="0"/>
              <a:t>Inhibits pro-inflammatory cytokines.</a:t>
            </a:r>
          </a:p>
          <a:p>
            <a:pPr algn="just"/>
            <a:r>
              <a:rPr lang="en-IN" sz="2400" dirty="0" smtClean="0"/>
              <a:t>Reduces T-cell mediated inflammation.</a:t>
            </a:r>
          </a:p>
          <a:p>
            <a:pPr algn="just"/>
            <a:r>
              <a:rPr lang="en-IN" sz="2400" dirty="0" smtClean="0"/>
              <a:t>Stimulates proliferation of the gingival fibroblasts.</a:t>
            </a:r>
          </a:p>
          <a:p>
            <a:pPr algn="just"/>
            <a:r>
              <a:rPr lang="en-IN" sz="2400" dirty="0" smtClean="0"/>
              <a:t>Stimulates synthesis &amp; maturation of gingival CT.</a:t>
            </a:r>
          </a:p>
          <a:p>
            <a:pPr algn="just"/>
            <a:r>
              <a:rPr lang="en-IN" sz="2400" dirty="0" smtClean="0"/>
              <a:t>Increases the amount of gingival inflammation with no increase in plaque.</a:t>
            </a:r>
            <a:endParaRPr lang="en-US" sz="24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Effects of Progesterone on the </a:t>
            </a:r>
            <a:r>
              <a:rPr lang="en-IN" dirty="0" err="1" smtClean="0"/>
              <a:t>Periodontium</a:t>
            </a:r>
            <a:r>
              <a:rPr lang="en-IN" dirty="0" smtClean="0"/>
              <a:t>:</a:t>
            </a:r>
            <a:endParaRPr lang="en-US" dirty="0"/>
          </a:p>
        </p:txBody>
      </p:sp>
      <p:sp>
        <p:nvSpPr>
          <p:cNvPr id="3" name="Content Placeholder 2"/>
          <p:cNvSpPr>
            <a:spLocks noGrp="1"/>
          </p:cNvSpPr>
          <p:nvPr>
            <p:ph idx="1"/>
          </p:nvPr>
        </p:nvSpPr>
        <p:spPr/>
        <p:txBody>
          <a:bodyPr>
            <a:normAutofit/>
          </a:bodyPr>
          <a:lstStyle/>
          <a:p>
            <a:pPr algn="just"/>
            <a:r>
              <a:rPr lang="en-IN" sz="2400" dirty="0" smtClean="0"/>
              <a:t>Increase </a:t>
            </a:r>
            <a:r>
              <a:rPr lang="en-IN" sz="2400" dirty="0" err="1" smtClean="0"/>
              <a:t>vasodilation</a:t>
            </a:r>
            <a:r>
              <a:rPr lang="en-IN" sz="2400" dirty="0" smtClean="0"/>
              <a:t> &amp; permeability.</a:t>
            </a:r>
          </a:p>
          <a:p>
            <a:pPr algn="just"/>
            <a:r>
              <a:rPr lang="en-IN" sz="2400" dirty="0" smtClean="0"/>
              <a:t>Increases the production of prostaglandins.</a:t>
            </a:r>
          </a:p>
          <a:p>
            <a:pPr algn="just"/>
            <a:r>
              <a:rPr lang="en-IN" sz="2400" dirty="0" smtClean="0"/>
              <a:t>Increases </a:t>
            </a:r>
            <a:r>
              <a:rPr lang="en-IN" sz="2400" dirty="0" err="1" smtClean="0"/>
              <a:t>neutrophil</a:t>
            </a:r>
            <a:r>
              <a:rPr lang="en-IN" sz="2400" dirty="0" smtClean="0"/>
              <a:t> &amp; prostaglandin E2 in the GCF.</a:t>
            </a:r>
          </a:p>
          <a:p>
            <a:pPr algn="just"/>
            <a:r>
              <a:rPr lang="en-IN" sz="2400" dirty="0" smtClean="0"/>
              <a:t>Reduces </a:t>
            </a:r>
            <a:r>
              <a:rPr lang="en-IN" sz="2400" dirty="0" err="1" smtClean="0"/>
              <a:t>glucocorticoids</a:t>
            </a:r>
            <a:r>
              <a:rPr lang="en-IN" sz="2400" dirty="0" smtClean="0"/>
              <a:t> anti-inflammatory effect.</a:t>
            </a:r>
          </a:p>
          <a:p>
            <a:pPr algn="just"/>
            <a:r>
              <a:rPr lang="en-IN" sz="2400" dirty="0" smtClean="0"/>
              <a:t>Inhibits collagen &amp; non-collagen synthesis in </a:t>
            </a:r>
            <a:r>
              <a:rPr lang="en-IN" sz="2400" dirty="0" err="1" smtClean="0"/>
              <a:t>pdl</a:t>
            </a:r>
            <a:r>
              <a:rPr lang="en-IN" sz="2400" dirty="0" smtClean="0"/>
              <a:t> fibroblast.</a:t>
            </a:r>
          </a:p>
          <a:p>
            <a:pPr algn="just"/>
            <a:r>
              <a:rPr lang="en-IN" sz="2400" dirty="0" smtClean="0"/>
              <a:t>Inhibits proliferation of human gingival fibroblasts.</a:t>
            </a:r>
          </a:p>
          <a:p>
            <a:pPr algn="just"/>
            <a:r>
              <a:rPr lang="en-IN" sz="2400" dirty="0" smtClean="0"/>
              <a:t>Alters rate &amp; pattern of collagen production in the </a:t>
            </a:r>
            <a:r>
              <a:rPr lang="en-IN" sz="2400" dirty="0" err="1" smtClean="0"/>
              <a:t>gingiva</a:t>
            </a:r>
            <a:r>
              <a:rPr lang="en-IN" sz="2400" dirty="0" smtClean="0"/>
              <a:t>.</a:t>
            </a:r>
          </a:p>
          <a:p>
            <a:pPr algn="just"/>
            <a:r>
              <a:rPr lang="en-IN" sz="2400" dirty="0" smtClean="0"/>
              <a:t>Increases metabolic breakdown of </a:t>
            </a:r>
            <a:r>
              <a:rPr lang="en-IN" sz="2400" dirty="0" err="1" smtClean="0"/>
              <a:t>folate</a:t>
            </a:r>
            <a:r>
              <a:rPr lang="en-IN" sz="2400" dirty="0" smtClean="0"/>
              <a:t>. </a:t>
            </a:r>
            <a:endParaRPr lang="en-US" sz="2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Periodontal manifestations of various stages:</a:t>
            </a:r>
            <a:endParaRPr lang="en-US" dirty="0"/>
          </a:p>
        </p:txBody>
      </p:sp>
      <p:sp>
        <p:nvSpPr>
          <p:cNvPr id="3" name="Content Placeholder 2"/>
          <p:cNvSpPr>
            <a:spLocks noGrp="1"/>
          </p:cNvSpPr>
          <p:nvPr>
            <p:ph idx="1"/>
          </p:nvPr>
        </p:nvSpPr>
        <p:spPr/>
        <p:txBody>
          <a:bodyPr>
            <a:normAutofit/>
          </a:bodyPr>
          <a:lstStyle/>
          <a:p>
            <a:pPr algn="just">
              <a:buNone/>
            </a:pPr>
            <a:r>
              <a:rPr lang="en-IN" sz="2400" dirty="0" smtClean="0"/>
              <a:t>PUBERTY:</a:t>
            </a:r>
          </a:p>
          <a:p>
            <a:pPr algn="just">
              <a:buFont typeface="Arial" pitchFamily="34" charset="0"/>
              <a:buChar char="•"/>
            </a:pPr>
            <a:r>
              <a:rPr lang="en-IN" sz="2400" dirty="0" smtClean="0"/>
              <a:t>It marks the initiation of changes from maturation into adulthood.</a:t>
            </a:r>
          </a:p>
          <a:p>
            <a:pPr algn="just">
              <a:buFont typeface="Arial" pitchFamily="34" charset="0"/>
              <a:buChar char="•"/>
            </a:pPr>
            <a:r>
              <a:rPr lang="en-IN" sz="2400" dirty="0" smtClean="0"/>
              <a:t>It is associated with a major increase in the secretion of the sex steroid hormones:</a:t>
            </a:r>
          </a:p>
          <a:p>
            <a:pPr algn="just">
              <a:buNone/>
            </a:pPr>
            <a:r>
              <a:rPr lang="en-IN" sz="2400" dirty="0" smtClean="0"/>
              <a:t>                                    Testosterone</a:t>
            </a:r>
          </a:p>
          <a:p>
            <a:pPr algn="just">
              <a:buNone/>
            </a:pPr>
            <a:r>
              <a:rPr lang="en-IN" sz="2400" dirty="0" smtClean="0"/>
              <a:t>                                    </a:t>
            </a:r>
            <a:r>
              <a:rPr lang="en-IN" sz="2400" dirty="0" err="1" smtClean="0"/>
              <a:t>Estradiol</a:t>
            </a:r>
            <a:endParaRPr lang="en-IN" sz="2400" dirty="0" smtClean="0"/>
          </a:p>
          <a:p>
            <a:pPr algn="just">
              <a:buFont typeface="Arial" pitchFamily="34" charset="0"/>
              <a:buChar char="•"/>
            </a:pPr>
            <a:r>
              <a:rPr lang="en-IN" sz="2400" dirty="0" smtClean="0"/>
              <a:t>Several cross – sectional &amp; longitudinal studies have demonstrated an increase in gingival inflammation without increase in plaque levels.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smtClean="0"/>
              <a:t>There is clear evidence for a bacterial etiology and there are specific bacteria (periodontal pathogens) associated with destructive periodontal disease, the presence of these pathogens does not invariably cause disease.</a:t>
            </a:r>
          </a:p>
          <a:p>
            <a:pPr algn="just"/>
            <a:r>
              <a:rPr lang="en-US" sz="2400" dirty="0" smtClean="0"/>
              <a:t>Their absence, on the other hand, appears to be consistent with periodontal health. </a:t>
            </a:r>
            <a:endParaRPr lang="en-US"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buFont typeface="Arial" pitchFamily="34" charset="0"/>
              <a:buChar char="•"/>
            </a:pPr>
            <a:r>
              <a:rPr lang="en-IN" sz="2400" dirty="0" smtClean="0"/>
              <a:t>Increased gingival inflammation- positively correlated with an increase in serum </a:t>
            </a:r>
            <a:r>
              <a:rPr lang="en-IN" sz="2400" dirty="0" err="1" smtClean="0"/>
              <a:t>estradiol</a:t>
            </a:r>
            <a:r>
              <a:rPr lang="en-IN" sz="2400" dirty="0" smtClean="0"/>
              <a:t> &amp; progesterone.</a:t>
            </a:r>
          </a:p>
          <a:p>
            <a:pPr algn="just">
              <a:buFont typeface="Arial" pitchFamily="34" charset="0"/>
              <a:buChar char="•"/>
            </a:pPr>
            <a:r>
              <a:rPr lang="en-IN" sz="2400" dirty="0" smtClean="0"/>
              <a:t>A higher incidence of black-pigmented </a:t>
            </a:r>
            <a:r>
              <a:rPr lang="en-IN" sz="2400" dirty="0" err="1" smtClean="0"/>
              <a:t>bacteroids</a:t>
            </a:r>
            <a:r>
              <a:rPr lang="en-IN" sz="2400" dirty="0" smtClean="0"/>
              <a:t> &amp; higher populations of other gram –</a:t>
            </a:r>
            <a:r>
              <a:rPr lang="en-IN" sz="2400" dirty="0" err="1" smtClean="0"/>
              <a:t>ve</a:t>
            </a:r>
            <a:r>
              <a:rPr lang="en-IN" sz="2400" dirty="0" smtClean="0"/>
              <a:t> rods in sub-gingival </a:t>
            </a:r>
            <a:r>
              <a:rPr lang="en-IN" sz="2400" dirty="0" err="1" smtClean="0"/>
              <a:t>microflora</a:t>
            </a:r>
            <a:r>
              <a:rPr lang="en-IN" sz="2400" dirty="0" smtClean="0"/>
              <a:t> compared to healthy sites.</a:t>
            </a:r>
            <a:endParaRPr lang="en-US" sz="2400" dirty="0" smtClean="0"/>
          </a:p>
          <a:p>
            <a:pPr algn="just"/>
            <a:endParaRPr lang="en-US" sz="24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722687" y="1524000"/>
            <a:ext cx="5040313"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Menstruation </a:t>
            </a:r>
            <a:endParaRPr lang="en-US" dirty="0"/>
          </a:p>
        </p:txBody>
      </p:sp>
      <p:sp>
        <p:nvSpPr>
          <p:cNvPr id="3" name="Content Placeholder 2"/>
          <p:cNvSpPr>
            <a:spLocks noGrp="1"/>
          </p:cNvSpPr>
          <p:nvPr>
            <p:ph idx="1"/>
          </p:nvPr>
        </p:nvSpPr>
        <p:spPr>
          <a:xfrm>
            <a:off x="1435608" y="1219200"/>
            <a:ext cx="7498080" cy="5029200"/>
          </a:xfrm>
        </p:spPr>
        <p:txBody>
          <a:bodyPr>
            <a:noAutofit/>
          </a:bodyPr>
          <a:lstStyle/>
          <a:p>
            <a:pPr algn="just"/>
            <a:r>
              <a:rPr lang="en-IN" sz="2400" dirty="0" smtClean="0"/>
              <a:t>The onset of increased production &amp; secretion of </a:t>
            </a:r>
            <a:r>
              <a:rPr lang="en-IN" sz="2400" dirty="0" err="1" smtClean="0"/>
              <a:t>estrogen</a:t>
            </a:r>
            <a:r>
              <a:rPr lang="en-IN" sz="2400" dirty="0" smtClean="0"/>
              <a:t> &amp; progesterone in a cyclic manner accompanies the onset of puberty &amp; is referred  to as the reproductive or menstrual cycle.</a:t>
            </a:r>
          </a:p>
          <a:p>
            <a:pPr algn="just"/>
            <a:r>
              <a:rPr lang="en-IN" sz="2400" dirty="0" smtClean="0"/>
              <a:t>Normal reproductive cycle – 28 days.</a:t>
            </a:r>
          </a:p>
          <a:p>
            <a:pPr algn="just"/>
            <a:r>
              <a:rPr lang="en-IN" sz="2400" dirty="0" smtClean="0"/>
              <a:t>Reproductive cycle – four phases.</a:t>
            </a:r>
          </a:p>
          <a:p>
            <a:pPr algn="just"/>
            <a:r>
              <a:rPr lang="en-IN" sz="2400" dirty="0" smtClean="0"/>
              <a:t>Follicular phase – </a:t>
            </a:r>
          </a:p>
          <a:p>
            <a:pPr algn="just">
              <a:buNone/>
            </a:pPr>
            <a:r>
              <a:rPr lang="en-IN" sz="2400" dirty="0" smtClean="0"/>
              <a:t>   FSH &amp; </a:t>
            </a:r>
            <a:r>
              <a:rPr lang="en-IN" sz="2400" dirty="0" err="1" smtClean="0"/>
              <a:t>estrogen</a:t>
            </a:r>
            <a:r>
              <a:rPr lang="en-IN" sz="2400" dirty="0" smtClean="0"/>
              <a:t> levels are increased.</a:t>
            </a:r>
          </a:p>
          <a:p>
            <a:pPr algn="just">
              <a:buNone/>
            </a:pPr>
            <a:r>
              <a:rPr lang="en-IN" sz="2400" dirty="0" smtClean="0"/>
              <a:t>   </a:t>
            </a:r>
            <a:r>
              <a:rPr lang="en-IN" sz="2400" dirty="0" err="1" smtClean="0"/>
              <a:t>estrogen</a:t>
            </a:r>
            <a:r>
              <a:rPr lang="en-IN" sz="2400" dirty="0" smtClean="0"/>
              <a:t> peaks around 2 days before ovulation.</a:t>
            </a:r>
          </a:p>
          <a:p>
            <a:pPr algn="just"/>
            <a:r>
              <a:rPr lang="en-IN" sz="2400" dirty="0" err="1" smtClean="0"/>
              <a:t>Secretory</a:t>
            </a:r>
            <a:r>
              <a:rPr lang="en-IN" sz="2400" dirty="0" smtClean="0"/>
              <a:t> phase – </a:t>
            </a:r>
          </a:p>
          <a:p>
            <a:pPr algn="just">
              <a:buNone/>
            </a:pPr>
            <a:r>
              <a:rPr lang="en-IN" sz="2400" dirty="0" smtClean="0"/>
              <a:t>   begins on day 14 of the cycle</a:t>
            </a:r>
          </a:p>
          <a:p>
            <a:pPr algn="just">
              <a:buNone/>
            </a:pPr>
            <a:r>
              <a:rPr lang="en-IN" sz="2400" dirty="0" smtClean="0"/>
              <a:t>   synthesis &amp; release of </a:t>
            </a:r>
            <a:r>
              <a:rPr lang="en-IN" sz="2400" dirty="0" err="1" smtClean="0"/>
              <a:t>estrogen</a:t>
            </a:r>
            <a:r>
              <a:rPr lang="en-IN" sz="2400" dirty="0" smtClean="0"/>
              <a:t>  &amp; progesterone by follicular cells.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Pregnancy </a:t>
            </a:r>
            <a:endParaRPr lang="en-US" dirty="0"/>
          </a:p>
        </p:txBody>
      </p:sp>
      <p:sp>
        <p:nvSpPr>
          <p:cNvPr id="3" name="Content Placeholder 2"/>
          <p:cNvSpPr>
            <a:spLocks noGrp="1"/>
          </p:cNvSpPr>
          <p:nvPr>
            <p:ph idx="1"/>
          </p:nvPr>
        </p:nvSpPr>
        <p:spPr/>
        <p:txBody>
          <a:bodyPr>
            <a:noAutofit/>
          </a:bodyPr>
          <a:lstStyle/>
          <a:p>
            <a:pPr algn="just"/>
            <a:r>
              <a:rPr lang="en-IN" sz="2400" dirty="0" smtClean="0"/>
              <a:t>Gingival changes in pregnancy – late 1800’s.</a:t>
            </a:r>
          </a:p>
          <a:p>
            <a:pPr algn="just"/>
            <a:r>
              <a:rPr lang="en-IN" sz="2400" dirty="0" smtClean="0"/>
              <a:t>Pregnancy itself does not cause gingivitis, it is caused by bacterial plaque.</a:t>
            </a:r>
          </a:p>
          <a:p>
            <a:pPr algn="just"/>
            <a:r>
              <a:rPr lang="en-IN" sz="2400" dirty="0" smtClean="0"/>
              <a:t>The hormonal changes in pregnancy accentuate the gingival response to plaque &amp; modify the clinical presentation.</a:t>
            </a:r>
          </a:p>
          <a:p>
            <a:pPr algn="just"/>
            <a:r>
              <a:rPr lang="en-IN" sz="2400" dirty="0" smtClean="0"/>
              <a:t>Incidence of gingivitis in pregnancy – 50-100%.</a:t>
            </a:r>
          </a:p>
          <a:p>
            <a:pPr algn="just"/>
            <a:r>
              <a:rPr lang="en-IN" sz="2400" dirty="0" smtClean="0"/>
              <a:t>Tooth mobility, pocket depth &amp; gingival fluids are increased during pregnancy.</a:t>
            </a:r>
          </a:p>
          <a:p>
            <a:pPr algn="just"/>
            <a:r>
              <a:rPr lang="en-IN" sz="2400" dirty="0" smtClean="0"/>
              <a:t>It affects the severity of the previously inflamed areas, but does not effect healthy </a:t>
            </a:r>
            <a:r>
              <a:rPr lang="en-IN" sz="2400" dirty="0" err="1" smtClean="0"/>
              <a:t>gingiva</a:t>
            </a:r>
            <a:r>
              <a:rPr lang="en-IN" sz="2400" dirty="0" smtClean="0"/>
              <a:t>.</a:t>
            </a:r>
          </a:p>
          <a:p>
            <a:pPr algn="just"/>
            <a:r>
              <a:rPr lang="en-IN" sz="2400" dirty="0" smtClean="0"/>
              <a:t>Severity increases – 2</a:t>
            </a:r>
            <a:r>
              <a:rPr lang="en-IN" sz="2400" baseline="30000" dirty="0" smtClean="0"/>
              <a:t>nd</a:t>
            </a:r>
            <a:r>
              <a:rPr lang="en-IN" sz="2400" dirty="0" smtClean="0"/>
              <a:t> &amp; 3</a:t>
            </a:r>
            <a:r>
              <a:rPr lang="en-IN" sz="2400" baseline="30000" dirty="0" smtClean="0"/>
              <a:t>rd  </a:t>
            </a:r>
            <a:r>
              <a:rPr lang="en-IN" sz="2400" dirty="0" smtClean="0"/>
              <a:t> trimesters.</a:t>
            </a:r>
          </a:p>
          <a:p>
            <a:pPr algn="just"/>
            <a:r>
              <a:rPr lang="en-IN" sz="2400" dirty="0" smtClean="0"/>
              <a:t>More severe in 8</a:t>
            </a:r>
            <a:r>
              <a:rPr lang="en-IN" sz="2400" baseline="30000" dirty="0" smtClean="0"/>
              <a:t>th</a:t>
            </a:r>
            <a:r>
              <a:rPr lang="en-IN" sz="2400" dirty="0" smtClean="0"/>
              <a:t> </a:t>
            </a:r>
            <a:r>
              <a:rPr lang="en-IN" sz="2400" dirty="0" err="1" smtClean="0"/>
              <a:t>mon</a:t>
            </a:r>
            <a:r>
              <a:rPr lang="en-IN" sz="2400" dirty="0" smtClean="0"/>
              <a:t> &amp; decreases during 9</a:t>
            </a:r>
            <a:r>
              <a:rPr lang="en-IN" sz="2400" baseline="30000" dirty="0" smtClean="0"/>
              <a:t>th</a:t>
            </a:r>
            <a:r>
              <a:rPr lang="en-IN" sz="2400" dirty="0" smtClean="0"/>
              <a:t> </a:t>
            </a:r>
            <a:r>
              <a:rPr lang="en-IN" sz="2400" dirty="0" err="1" smtClean="0"/>
              <a:t>mon</a:t>
            </a:r>
            <a:r>
              <a:rPr lang="en-IN" sz="2400" dirty="0" smtClean="0"/>
              <a:t>.  </a:t>
            </a:r>
            <a:endParaRPr lang="en-US" sz="24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990600"/>
            <a:ext cx="7498080" cy="4800600"/>
          </a:xfrm>
        </p:spPr>
        <p:txBody>
          <a:bodyPr>
            <a:noAutofit/>
          </a:bodyPr>
          <a:lstStyle/>
          <a:p>
            <a:pPr algn="just"/>
            <a:r>
              <a:rPr lang="en-IN" sz="2400" dirty="0" smtClean="0"/>
              <a:t>The marginal </a:t>
            </a:r>
            <a:r>
              <a:rPr lang="en-IN" sz="2400" dirty="0" err="1" smtClean="0"/>
              <a:t>gingiva</a:t>
            </a:r>
            <a:r>
              <a:rPr lang="en-IN" sz="2400" dirty="0" smtClean="0"/>
              <a:t> &amp; </a:t>
            </a:r>
            <a:r>
              <a:rPr lang="en-IN" sz="2400" dirty="0" err="1" smtClean="0"/>
              <a:t>interdental</a:t>
            </a:r>
            <a:r>
              <a:rPr lang="en-IN" sz="2400" dirty="0" smtClean="0"/>
              <a:t> </a:t>
            </a:r>
            <a:r>
              <a:rPr lang="en-IN" sz="2400" dirty="0" err="1" smtClean="0"/>
              <a:t>gingiva</a:t>
            </a:r>
            <a:r>
              <a:rPr lang="en-IN" sz="2400" dirty="0" smtClean="0"/>
              <a:t> are </a:t>
            </a:r>
            <a:r>
              <a:rPr lang="en-IN" sz="2400" dirty="0" err="1" smtClean="0"/>
              <a:t>edematous</a:t>
            </a:r>
            <a:r>
              <a:rPr lang="en-IN" sz="2400" dirty="0" smtClean="0"/>
              <a:t> &amp; pit on pressure.</a:t>
            </a:r>
          </a:p>
          <a:p>
            <a:pPr algn="just"/>
            <a:r>
              <a:rPr lang="en-IN" sz="2400" dirty="0" smtClean="0"/>
              <a:t>It appear smooth &amp; shiny, soft &amp; friable &amp; sometimes – raspberry like appearance.</a:t>
            </a:r>
          </a:p>
          <a:p>
            <a:pPr algn="just"/>
            <a:r>
              <a:rPr lang="en-IN" sz="2400" dirty="0" smtClean="0"/>
              <a:t>Extreme redness results from marked </a:t>
            </a:r>
            <a:r>
              <a:rPr lang="en-IN" sz="2400" dirty="0" err="1" smtClean="0"/>
              <a:t>vascularity</a:t>
            </a:r>
            <a:r>
              <a:rPr lang="en-IN" sz="2400" dirty="0" smtClean="0"/>
              <a:t> &amp; an increased tendency to bleed.</a:t>
            </a:r>
          </a:p>
          <a:p>
            <a:pPr algn="just"/>
            <a:r>
              <a:rPr lang="en-IN" sz="2400" dirty="0" smtClean="0"/>
              <a:t>In some cases, the inflamed </a:t>
            </a:r>
            <a:r>
              <a:rPr lang="en-IN" sz="2400" dirty="0" err="1" smtClean="0"/>
              <a:t>gingiva</a:t>
            </a:r>
            <a:r>
              <a:rPr lang="en-IN" sz="2400" dirty="0" smtClean="0"/>
              <a:t> forms discrete tumour-like masses called as “pregnancy tumours”.</a:t>
            </a:r>
          </a:p>
          <a:p>
            <a:pPr algn="just"/>
            <a:r>
              <a:rPr lang="en-IN" sz="2400" dirty="0" err="1" smtClean="0"/>
              <a:t>Kornman</a:t>
            </a:r>
            <a:r>
              <a:rPr lang="en-IN" sz="2400" dirty="0" smtClean="0"/>
              <a:t> &amp; </a:t>
            </a:r>
            <a:r>
              <a:rPr lang="en-IN" sz="2400" dirty="0" err="1" smtClean="0"/>
              <a:t>Loesche</a:t>
            </a:r>
            <a:r>
              <a:rPr lang="en-IN" sz="2400" dirty="0" smtClean="0"/>
              <a:t> reported that the sub-gingival flora changes to a more anaerobic flora as pregnancy progresses. </a:t>
            </a:r>
          </a:p>
          <a:p>
            <a:pPr algn="just"/>
            <a:r>
              <a:rPr lang="en-IN" sz="2400" dirty="0" err="1" smtClean="0"/>
              <a:t>P.intermedia</a:t>
            </a:r>
            <a:r>
              <a:rPr lang="en-IN" sz="2400" dirty="0" smtClean="0"/>
              <a:t> appears to be the only microbes that increases significantly &amp; appears to be associated with elevations in systemic levels of hormones. </a:t>
            </a:r>
            <a:endParaRPr lang="en-US" sz="24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371600" y="1595438"/>
            <a:ext cx="7086599" cy="40433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Hormonal contraceptives: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IN" dirty="0" smtClean="0"/>
              <a:t>The agents are based on the effects of gestational hormones that stimulate a state of pregnancy to prevent ovulation.</a:t>
            </a:r>
          </a:p>
          <a:p>
            <a:pPr algn="just"/>
            <a:r>
              <a:rPr lang="en-IN" dirty="0" smtClean="0"/>
              <a:t>Oral contraceptives (OC’s) are one of the most commonly used classes of drugs.</a:t>
            </a:r>
          </a:p>
          <a:p>
            <a:pPr algn="just"/>
            <a:r>
              <a:rPr lang="en-IN" dirty="0" smtClean="0"/>
              <a:t>Current OC’s consists of low doses of estrogens (0.05 mg/day) &amp; </a:t>
            </a:r>
            <a:r>
              <a:rPr lang="en-IN" dirty="0" err="1" smtClean="0"/>
              <a:t>progestins</a:t>
            </a:r>
            <a:r>
              <a:rPr lang="en-IN" dirty="0" smtClean="0"/>
              <a:t> (1.5 mg/day).</a:t>
            </a:r>
          </a:p>
          <a:p>
            <a:pPr algn="just"/>
            <a:r>
              <a:rPr lang="en-IN" dirty="0" smtClean="0"/>
              <a:t>Gingival tissues may have an exaggerated response to local irritants. </a:t>
            </a:r>
          </a:p>
          <a:p>
            <a:pPr algn="just"/>
            <a:r>
              <a:rPr lang="en-IN" dirty="0" smtClean="0"/>
              <a:t>Inflammation – ranges from mild to severe.</a:t>
            </a:r>
          </a:p>
          <a:p>
            <a:pPr algn="just"/>
            <a:r>
              <a:rPr lang="en-IN" dirty="0" smtClean="0"/>
              <a:t>There may be spotty </a:t>
            </a:r>
            <a:r>
              <a:rPr lang="en-IN" dirty="0" err="1" smtClean="0"/>
              <a:t>melanotic</a:t>
            </a:r>
            <a:r>
              <a:rPr lang="en-IN" dirty="0" smtClean="0"/>
              <a:t> pigmentation of the skin with the use of OC’s.</a:t>
            </a:r>
          </a:p>
          <a:p>
            <a:pPr algn="just"/>
            <a:r>
              <a:rPr lang="en-IN" dirty="0" smtClean="0"/>
              <a:t>A 50% increase in </a:t>
            </a:r>
            <a:r>
              <a:rPr lang="en-IN" dirty="0" err="1" smtClean="0"/>
              <a:t>gcf</a:t>
            </a:r>
            <a:r>
              <a:rPr lang="en-IN" dirty="0" smtClean="0"/>
              <a:t> volume is reported in women using OC’s for a period of 12 yrs compared with women who do not use them.</a:t>
            </a:r>
          </a:p>
          <a:p>
            <a:pPr algn="just"/>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IN" dirty="0" err="1" smtClean="0"/>
              <a:t>Kalkwarf</a:t>
            </a:r>
            <a:r>
              <a:rPr lang="en-IN" dirty="0" smtClean="0"/>
              <a:t> reported that the response might be due to alterations of microvasculature, increased gingival permeability and increased synthesis of prostaglandins.</a:t>
            </a:r>
          </a:p>
          <a:p>
            <a:pPr algn="just"/>
            <a:r>
              <a:rPr lang="en-IN" dirty="0" smtClean="0"/>
              <a:t>There are no significant differences in PI &amp; GI scores &amp; attachment level between OC group &amp; Control group.</a:t>
            </a:r>
          </a:p>
          <a:p>
            <a:pPr algn="just"/>
            <a:r>
              <a:rPr lang="en-IN" dirty="0" smtClean="0"/>
              <a:t>A 16x increase in </a:t>
            </a:r>
            <a:r>
              <a:rPr lang="en-IN" dirty="0" err="1" smtClean="0"/>
              <a:t>bacteroides</a:t>
            </a:r>
            <a:r>
              <a:rPr lang="en-IN" dirty="0" smtClean="0"/>
              <a:t> </a:t>
            </a:r>
            <a:r>
              <a:rPr lang="en-IN" dirty="0" err="1" smtClean="0"/>
              <a:t>sps</a:t>
            </a:r>
            <a:r>
              <a:rPr lang="en-IN" dirty="0" smtClean="0"/>
              <a:t> has been noted in the OC user group versus control group.</a:t>
            </a:r>
          </a:p>
          <a:p>
            <a:pPr algn="just"/>
            <a:r>
              <a:rPr lang="en-IN" dirty="0" smtClean="0"/>
              <a:t>Women taking OC’s experience a two fold increase in the incidence of localised </a:t>
            </a:r>
            <a:r>
              <a:rPr lang="en-IN" dirty="0" err="1" smtClean="0"/>
              <a:t>osteitis</a:t>
            </a:r>
            <a:r>
              <a:rPr lang="en-IN" dirty="0" smtClean="0"/>
              <a:t> following extraction of man 3</a:t>
            </a:r>
            <a:r>
              <a:rPr lang="en-IN" baseline="30000" dirty="0" smtClean="0"/>
              <a:t>rd</a:t>
            </a:r>
            <a:r>
              <a:rPr lang="en-IN" dirty="0" smtClean="0"/>
              <a:t> molar.</a:t>
            </a:r>
          </a:p>
          <a:p>
            <a:pPr algn="just"/>
            <a:r>
              <a:rPr lang="en-IN" dirty="0" smtClean="0"/>
              <a:t>The </a:t>
            </a:r>
            <a:r>
              <a:rPr lang="en-IN" dirty="0" err="1" smtClean="0"/>
              <a:t>estrogen</a:t>
            </a:r>
            <a:r>
              <a:rPr lang="en-IN" dirty="0" smtClean="0"/>
              <a:t> in OC causes a variation in the coagulation &amp; </a:t>
            </a:r>
            <a:r>
              <a:rPr lang="en-IN" dirty="0" err="1" smtClean="0"/>
              <a:t>fibrinolytic</a:t>
            </a:r>
            <a:r>
              <a:rPr lang="en-IN" dirty="0" smtClean="0"/>
              <a:t> factors in women taking them leading greater incidence of clot </a:t>
            </a:r>
            <a:r>
              <a:rPr lang="en-IN" dirty="0" err="1" smtClean="0"/>
              <a:t>lysis</a:t>
            </a:r>
            <a:r>
              <a:rPr lang="en-IN" dirty="0" smtClean="0"/>
              <a:t>. </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Menopause or Post Menopause:</a:t>
            </a:r>
            <a:endParaRPr lang="en-US" dirty="0"/>
          </a:p>
        </p:txBody>
      </p:sp>
      <p:sp>
        <p:nvSpPr>
          <p:cNvPr id="3" name="Content Placeholder 2"/>
          <p:cNvSpPr>
            <a:spLocks noGrp="1"/>
          </p:cNvSpPr>
          <p:nvPr>
            <p:ph idx="1"/>
          </p:nvPr>
        </p:nvSpPr>
        <p:spPr/>
        <p:txBody>
          <a:bodyPr>
            <a:normAutofit/>
          </a:bodyPr>
          <a:lstStyle/>
          <a:p>
            <a:pPr algn="just"/>
            <a:r>
              <a:rPr lang="en-IN" sz="2400" dirty="0" smtClean="0"/>
              <a:t>During menopause the usual rhythmic hormonal fluctuations of the female cycle are ended as </a:t>
            </a:r>
            <a:r>
              <a:rPr lang="en-IN" sz="2400" dirty="0" err="1" smtClean="0"/>
              <a:t>estradiol</a:t>
            </a:r>
            <a:r>
              <a:rPr lang="en-IN" sz="2400" dirty="0" smtClean="0"/>
              <a:t> ceases to be the major circulating </a:t>
            </a:r>
            <a:r>
              <a:rPr lang="en-IN" sz="2400" dirty="0" err="1" smtClean="0"/>
              <a:t>estrogen</a:t>
            </a:r>
            <a:r>
              <a:rPr lang="en-IN" sz="2400" dirty="0" smtClean="0"/>
              <a:t>.</a:t>
            </a:r>
          </a:p>
          <a:p>
            <a:pPr algn="just"/>
            <a:r>
              <a:rPr lang="en-IN" sz="2400" dirty="0" smtClean="0"/>
              <a:t>45-55 yrs of age.</a:t>
            </a:r>
          </a:p>
          <a:p>
            <a:pPr algn="just"/>
            <a:r>
              <a:rPr lang="en-IN" sz="2400" dirty="0" smtClean="0"/>
              <a:t>The levels of </a:t>
            </a:r>
            <a:r>
              <a:rPr lang="en-IN" sz="2400" dirty="0" err="1" smtClean="0"/>
              <a:t>estrogen</a:t>
            </a:r>
            <a:r>
              <a:rPr lang="en-IN" sz="2400" dirty="0" smtClean="0"/>
              <a:t> begin to drop mainly during the late follicular &amp; </a:t>
            </a:r>
            <a:r>
              <a:rPr lang="en-IN" sz="2400" dirty="0" err="1" smtClean="0"/>
              <a:t>luteal</a:t>
            </a:r>
            <a:r>
              <a:rPr lang="en-IN" sz="2400" dirty="0" smtClean="0"/>
              <a:t> phase of the menstrual cycle when women approach menopause.</a:t>
            </a:r>
          </a:p>
          <a:p>
            <a:pPr algn="just">
              <a:buNone/>
            </a:pPr>
            <a:r>
              <a:rPr lang="en-IN" sz="2400" dirty="0" smtClean="0"/>
              <a:t> </a:t>
            </a:r>
          </a:p>
          <a:p>
            <a:pPr algn="just">
              <a:buNone/>
            </a:pPr>
            <a:endParaRPr lang="en-US" sz="24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smtClean="0"/>
              <a:t>Katz &amp; Epstein suggested that peripheral conversion of androgens to estrogens might be the main factor for protecting bone.</a:t>
            </a:r>
          </a:p>
          <a:p>
            <a:pPr algn="just"/>
            <a:r>
              <a:rPr lang="en-IN" sz="2400" dirty="0" smtClean="0"/>
              <a:t>Women can develop </a:t>
            </a:r>
            <a:r>
              <a:rPr lang="en-IN" sz="2400" dirty="0" err="1" smtClean="0"/>
              <a:t>gingivostomatitis</a:t>
            </a:r>
            <a:r>
              <a:rPr lang="en-IN" sz="2400" dirty="0" smtClean="0"/>
              <a:t> during menopause or post-menopausal period.</a:t>
            </a:r>
          </a:p>
          <a:p>
            <a:pPr algn="just"/>
            <a:r>
              <a:rPr lang="en-IN" sz="2400" dirty="0" smtClean="0"/>
              <a:t>Oral disturbances are not a common feature of menopause.</a:t>
            </a:r>
          </a:p>
          <a:p>
            <a:pPr algn="just"/>
            <a:r>
              <a:rPr lang="en-IN" sz="2400" dirty="0" smtClean="0"/>
              <a:t>The </a:t>
            </a:r>
            <a:r>
              <a:rPr lang="en-IN" sz="2400" dirty="0" err="1" smtClean="0"/>
              <a:t>gingiva</a:t>
            </a:r>
            <a:r>
              <a:rPr lang="en-IN" sz="2400" dirty="0" smtClean="0"/>
              <a:t> &amp; remaining oral mucosa are dry  &amp; shiny, they may vary in </a:t>
            </a:r>
            <a:r>
              <a:rPr lang="en-IN" sz="2400" dirty="0" err="1" smtClean="0"/>
              <a:t>color</a:t>
            </a:r>
            <a:r>
              <a:rPr lang="en-IN" sz="2400" dirty="0" smtClean="0"/>
              <a:t> from abnormal paleness to redness &amp; they may bleed easily.</a:t>
            </a:r>
          </a:p>
          <a:p>
            <a:pPr algn="just"/>
            <a:r>
              <a:rPr lang="en-IN" sz="2400" dirty="0" smtClean="0"/>
              <a:t>Fissuring in </a:t>
            </a:r>
            <a:r>
              <a:rPr lang="en-IN" sz="2400" dirty="0" err="1" smtClean="0"/>
              <a:t>mucobuccal</a:t>
            </a:r>
            <a:r>
              <a:rPr lang="en-IN" sz="2400" dirty="0" smtClean="0"/>
              <a:t> fold in some women &amp; comparable changes may be seen in vaginal mucosa.</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1524000"/>
            <a:ext cx="7498080" cy="4800600"/>
          </a:xfrm>
        </p:spPr>
        <p:txBody>
          <a:bodyPr>
            <a:normAutofit/>
          </a:bodyPr>
          <a:lstStyle/>
          <a:p>
            <a:pPr algn="just"/>
            <a:r>
              <a:rPr lang="en-US" sz="2400" dirty="0" smtClean="0"/>
              <a:t>Systemic diseases, disorders, and conditions alter host tissues and physiology, which may impair the host's barrier function and immune defense against periodontal pathogens, thereby creating the opportunity for destructive periodontal disease to progress.</a:t>
            </a:r>
          </a:p>
          <a:p>
            <a:pPr algn="just"/>
            <a:r>
              <a:rPr lang="en-US" sz="2400" dirty="0" smtClean="0"/>
              <a:t>Evidence also suggests that periodontal infections can adversely affect systemic health with manifestations such as coronary heart disease, stroke, diabetes, preterm labor, low-birth-weight delivery, and respiratory disease.  </a:t>
            </a:r>
            <a:endParaRPr lang="en-US" sz="24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smtClean="0"/>
              <a:t>Microscopically, </a:t>
            </a:r>
            <a:r>
              <a:rPr lang="en-IN" sz="2400" dirty="0" err="1" smtClean="0"/>
              <a:t>gingiva</a:t>
            </a:r>
            <a:r>
              <a:rPr lang="en-IN" sz="2400" dirty="0" smtClean="0"/>
              <a:t> exhibits atrophy of the germinal &amp; prickle cell layers of the epithelium &amp; in some patients, area of ulcerative.</a:t>
            </a:r>
          </a:p>
          <a:p>
            <a:pPr algn="just"/>
            <a:r>
              <a:rPr lang="en-IN" sz="2400" dirty="0" smtClean="0"/>
              <a:t>Dry, burning sensations &amp; extreme sensitivity to thermal changes in the oral mucosa.</a:t>
            </a:r>
          </a:p>
          <a:p>
            <a:pPr algn="just"/>
            <a:r>
              <a:rPr lang="en-IN" sz="2400" dirty="0" smtClean="0"/>
              <a:t>Taste disturbances.</a:t>
            </a:r>
          </a:p>
          <a:p>
            <a:pPr algn="just"/>
            <a:r>
              <a:rPr lang="en-IN" sz="2400" dirty="0" smtClean="0"/>
              <a:t>Post menopausal period – increased risk for osteoporotic factors &amp; others.</a:t>
            </a:r>
            <a:endParaRPr lang="en-US" sz="24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Hyperparathyroidism </a:t>
            </a:r>
            <a:endParaRPr lang="en-US" dirty="0"/>
          </a:p>
        </p:txBody>
      </p:sp>
      <p:sp>
        <p:nvSpPr>
          <p:cNvPr id="3" name="Content Placeholder 2"/>
          <p:cNvSpPr>
            <a:spLocks noGrp="1"/>
          </p:cNvSpPr>
          <p:nvPr>
            <p:ph idx="1"/>
          </p:nvPr>
        </p:nvSpPr>
        <p:spPr/>
        <p:txBody>
          <a:bodyPr>
            <a:noAutofit/>
          </a:bodyPr>
          <a:lstStyle/>
          <a:p>
            <a:pPr algn="just"/>
            <a:r>
              <a:rPr lang="en-IN" sz="2400" dirty="0" smtClean="0"/>
              <a:t>PTH </a:t>
            </a:r>
            <a:r>
              <a:rPr lang="en-IN" sz="2400" dirty="0" err="1" smtClean="0"/>
              <a:t>hypersecretion</a:t>
            </a:r>
            <a:r>
              <a:rPr lang="en-IN" sz="2400" dirty="0" smtClean="0"/>
              <a:t> – generalised demineralization of the skeleton, </a:t>
            </a:r>
          </a:p>
          <a:p>
            <a:pPr algn="just">
              <a:buNone/>
            </a:pPr>
            <a:r>
              <a:rPr lang="en-IN" sz="2400" dirty="0" smtClean="0"/>
              <a:t>   increased </a:t>
            </a:r>
            <a:r>
              <a:rPr lang="en-IN" sz="2400" dirty="0" err="1" smtClean="0"/>
              <a:t>osteoclasis</a:t>
            </a:r>
            <a:r>
              <a:rPr lang="en-IN" sz="2400" dirty="0" smtClean="0"/>
              <a:t> with proliferation of the connective tissue in the enlarged marrow spaces &amp; the formation of bone cysts &amp; giant cell tumours.</a:t>
            </a:r>
          </a:p>
          <a:p>
            <a:pPr algn="just"/>
            <a:r>
              <a:rPr lang="en-IN" sz="2400" dirty="0" smtClean="0"/>
              <a:t>This disease is called as </a:t>
            </a:r>
            <a:r>
              <a:rPr lang="en-IN" sz="2400" dirty="0" err="1" smtClean="0"/>
              <a:t>osteitis</a:t>
            </a:r>
            <a:r>
              <a:rPr lang="en-IN" sz="2400" dirty="0" smtClean="0"/>
              <a:t> </a:t>
            </a:r>
            <a:r>
              <a:rPr lang="en-IN" sz="2400" dirty="0" err="1" smtClean="0"/>
              <a:t>fibrosa</a:t>
            </a:r>
            <a:r>
              <a:rPr lang="en-IN" sz="2400" dirty="0" smtClean="0"/>
              <a:t> </a:t>
            </a:r>
            <a:r>
              <a:rPr lang="en-IN" sz="2400" dirty="0" err="1" smtClean="0"/>
              <a:t>cystica</a:t>
            </a:r>
            <a:r>
              <a:rPr lang="en-IN" sz="2400" dirty="0" smtClean="0"/>
              <a:t> or Von Recklinghausen bone disease.</a:t>
            </a:r>
          </a:p>
          <a:p>
            <a:pPr algn="just"/>
            <a:r>
              <a:rPr lang="en-IN" sz="2400" dirty="0" smtClean="0"/>
              <a:t>Loss of lamina </a:t>
            </a:r>
            <a:r>
              <a:rPr lang="en-IN" sz="2400" dirty="0" err="1" smtClean="0"/>
              <a:t>dura</a:t>
            </a:r>
            <a:r>
              <a:rPr lang="en-IN" sz="2400" dirty="0" smtClean="0"/>
              <a:t>,</a:t>
            </a:r>
          </a:p>
          <a:p>
            <a:pPr algn="just">
              <a:buNone/>
            </a:pPr>
            <a:r>
              <a:rPr lang="en-IN" sz="2400" dirty="0" smtClean="0"/>
              <a:t>   Giant cell tumour in jaws – late signs of </a:t>
            </a:r>
            <a:r>
              <a:rPr lang="en-IN" sz="2400" dirty="0" err="1" smtClean="0"/>
              <a:t>hyperparathyroid</a:t>
            </a:r>
            <a:r>
              <a:rPr lang="en-IN" sz="2400" dirty="0" smtClean="0"/>
              <a:t> bone disease.</a:t>
            </a:r>
          </a:p>
          <a:p>
            <a:pPr algn="just"/>
            <a:endParaRPr lang="en-US" sz="24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smtClean="0"/>
              <a:t>Reports suggest – 25-50% of patients with hyperparathyroidism have associated with oral changes like:</a:t>
            </a:r>
          </a:p>
          <a:p>
            <a:pPr algn="just">
              <a:buNone/>
            </a:pPr>
            <a:r>
              <a:rPr lang="en-IN" sz="2400" dirty="0" smtClean="0"/>
              <a:t>     malocclusion, tooth mobility, radiographic evidence of alveolar osteoporosis with closely meshed </a:t>
            </a:r>
            <a:r>
              <a:rPr lang="en-IN" sz="2400" dirty="0" err="1" smtClean="0"/>
              <a:t>trabeculae</a:t>
            </a:r>
            <a:r>
              <a:rPr lang="en-IN" sz="2400" dirty="0" smtClean="0"/>
              <a:t>, widening of </a:t>
            </a:r>
            <a:r>
              <a:rPr lang="en-IN" sz="2400" dirty="0" err="1" smtClean="0"/>
              <a:t>pdl</a:t>
            </a:r>
            <a:r>
              <a:rPr lang="en-IN" sz="2400" dirty="0" smtClean="0"/>
              <a:t> space, absence of lamina </a:t>
            </a:r>
            <a:r>
              <a:rPr lang="en-IN" sz="2400" dirty="0" err="1" smtClean="0"/>
              <a:t>dura</a:t>
            </a:r>
            <a:r>
              <a:rPr lang="en-IN" sz="2400" dirty="0" smtClean="0"/>
              <a:t>, radiolucent cyst like spaces.</a:t>
            </a:r>
          </a:p>
          <a:p>
            <a:pPr algn="just"/>
            <a:r>
              <a:rPr lang="en-IN" sz="2400" dirty="0" smtClean="0"/>
              <a:t>Bone cyst may be filled with fibrous tissue with abundant </a:t>
            </a:r>
            <a:r>
              <a:rPr lang="en-IN" sz="2400" dirty="0" err="1" smtClean="0"/>
              <a:t>hemosiderin</a:t>
            </a:r>
            <a:r>
              <a:rPr lang="en-IN" sz="2400" dirty="0" smtClean="0"/>
              <a:t> – laden macrophages &amp; </a:t>
            </a:r>
            <a:r>
              <a:rPr lang="en-IN" sz="2400" dirty="0" err="1" smtClean="0"/>
              <a:t>gaint</a:t>
            </a:r>
            <a:r>
              <a:rPr lang="en-IN" sz="2400" dirty="0" smtClean="0"/>
              <a:t> cells. These cysts are called Brown tumours, but they are not tumours.</a:t>
            </a:r>
          </a:p>
          <a:p>
            <a:pPr algn="just"/>
            <a:endParaRPr lang="en-US" sz="24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Metabolic syndrome &amp; Obesity</a:t>
            </a:r>
            <a:endParaRPr lang="en-US" dirty="0"/>
          </a:p>
        </p:txBody>
      </p:sp>
      <p:sp>
        <p:nvSpPr>
          <p:cNvPr id="3" name="Content Placeholder 2"/>
          <p:cNvSpPr>
            <a:spLocks noGrp="1"/>
          </p:cNvSpPr>
          <p:nvPr>
            <p:ph idx="1"/>
          </p:nvPr>
        </p:nvSpPr>
        <p:spPr/>
        <p:txBody>
          <a:bodyPr>
            <a:normAutofit/>
          </a:bodyPr>
          <a:lstStyle/>
          <a:p>
            <a:pPr algn="just"/>
            <a:r>
              <a:rPr lang="en-IN" sz="2400" dirty="0" smtClean="0"/>
              <a:t>Metabolic syndrome is a term used to describe a condition of abnormal obesity combined with two or more of the following metabolic disturbances:</a:t>
            </a:r>
          </a:p>
          <a:p>
            <a:pPr lvl="1" algn="just">
              <a:buFont typeface="Wingdings" pitchFamily="2" charset="2"/>
              <a:buChar char="q"/>
            </a:pPr>
            <a:r>
              <a:rPr lang="en-IN" sz="2000" dirty="0" smtClean="0"/>
              <a:t>Hypertension</a:t>
            </a:r>
          </a:p>
          <a:p>
            <a:pPr lvl="1" algn="just">
              <a:buFont typeface="Wingdings" pitchFamily="2" charset="2"/>
              <a:buChar char="q"/>
            </a:pPr>
            <a:r>
              <a:rPr lang="en-IN" sz="2000" dirty="0" err="1" smtClean="0"/>
              <a:t>Dyslipidemia</a:t>
            </a:r>
            <a:endParaRPr lang="en-IN" sz="2000" dirty="0" smtClean="0"/>
          </a:p>
          <a:p>
            <a:pPr lvl="1" algn="just">
              <a:buFont typeface="Wingdings" pitchFamily="2" charset="2"/>
              <a:buChar char="q"/>
            </a:pPr>
            <a:r>
              <a:rPr lang="en-IN" sz="2000" dirty="0" err="1" smtClean="0"/>
              <a:t>Hyperglycemia</a:t>
            </a:r>
            <a:endParaRPr lang="en-IN" sz="2000" dirty="0" smtClean="0"/>
          </a:p>
          <a:p>
            <a:pPr algn="just">
              <a:buFont typeface="Arial" pitchFamily="34" charset="0"/>
              <a:buChar char="•"/>
            </a:pPr>
            <a:r>
              <a:rPr lang="en-IN" sz="2400" dirty="0" smtClean="0"/>
              <a:t>Metabolic syndrome leads to an increased risk of diabetes &amp; cardiovascular disease.</a:t>
            </a:r>
          </a:p>
          <a:p>
            <a:pPr algn="just">
              <a:buFont typeface="Arial" pitchFamily="34" charset="0"/>
              <a:buChar char="•"/>
            </a:pPr>
            <a:r>
              <a:rPr lang="en-IN" sz="2400" dirty="0" smtClean="0"/>
              <a:t>A bidirectional relationship between periodontal disease &amp; metabolic syndrome/obesity has been suggested.</a:t>
            </a:r>
          </a:p>
          <a:p>
            <a:pPr algn="just">
              <a:buNone/>
            </a:pPr>
            <a:r>
              <a:rPr lang="en-IN" sz="2400" dirty="0" smtClean="0"/>
              <a:t> </a:t>
            </a:r>
            <a:endParaRPr lang="en-US" sz="24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smtClean="0"/>
              <a:t>Obesity is defined as abnormal or excessive fat accumulation that presents a risk to health.</a:t>
            </a:r>
          </a:p>
          <a:p>
            <a:pPr algn="just"/>
            <a:r>
              <a:rPr lang="en-IN" sz="2400" dirty="0" smtClean="0"/>
              <a:t>It is also considered to be a complex multi-factorial chronic disease.</a:t>
            </a:r>
          </a:p>
          <a:p>
            <a:pPr algn="just">
              <a:buNone/>
            </a:pPr>
            <a:endParaRPr lang="en-US" sz="24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Mechanism by which obesity poses a risk for </a:t>
            </a:r>
            <a:r>
              <a:rPr lang="en-IN" dirty="0" err="1" smtClean="0"/>
              <a:t>periodontitis</a:t>
            </a:r>
            <a:r>
              <a:rPr lang="en-IN" dirty="0" smtClean="0"/>
              <a: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447800" y="1600200"/>
            <a:ext cx="716280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Inflammation </a:t>
            </a:r>
            <a:endParaRPr lang="en-US" dirty="0"/>
          </a:p>
        </p:txBody>
      </p:sp>
      <p:sp>
        <p:nvSpPr>
          <p:cNvPr id="3" name="Content Placeholder 2"/>
          <p:cNvSpPr>
            <a:spLocks noGrp="1"/>
          </p:cNvSpPr>
          <p:nvPr>
            <p:ph idx="1"/>
          </p:nvPr>
        </p:nvSpPr>
        <p:spPr/>
        <p:txBody>
          <a:bodyPr>
            <a:normAutofit/>
          </a:bodyPr>
          <a:lstStyle/>
          <a:p>
            <a:pPr algn="just"/>
            <a:r>
              <a:rPr lang="en-IN" sz="2400" dirty="0" smtClean="0"/>
              <a:t>Obesity – excess of adipose tissue, </a:t>
            </a:r>
            <a:r>
              <a:rPr lang="en-IN" sz="2400" dirty="0" err="1" smtClean="0"/>
              <a:t>i.e</a:t>
            </a:r>
            <a:r>
              <a:rPr lang="en-IN" sz="2400" dirty="0" smtClean="0"/>
              <a:t> </a:t>
            </a:r>
            <a:r>
              <a:rPr lang="en-IN" sz="2400" dirty="0" err="1" smtClean="0"/>
              <a:t>adipocytes</a:t>
            </a:r>
            <a:r>
              <a:rPr lang="en-IN" sz="2400" dirty="0" smtClean="0"/>
              <a:t> are increased in number &amp; volume.</a:t>
            </a:r>
          </a:p>
          <a:p>
            <a:pPr algn="just"/>
            <a:r>
              <a:rPr lang="en-IN" sz="2400" dirty="0" smtClean="0"/>
              <a:t>Adipose tissue – also source for several pro-inflammatory mediators like </a:t>
            </a:r>
            <a:r>
              <a:rPr lang="en-IN" sz="2400" dirty="0" err="1" smtClean="0"/>
              <a:t>adipokines</a:t>
            </a:r>
            <a:r>
              <a:rPr lang="en-IN" sz="2400" dirty="0" smtClean="0"/>
              <a:t>.</a:t>
            </a:r>
          </a:p>
          <a:p>
            <a:pPr algn="just"/>
            <a:r>
              <a:rPr lang="en-IN" sz="2400" dirty="0" err="1" smtClean="0"/>
              <a:t>Adipokines</a:t>
            </a:r>
            <a:r>
              <a:rPr lang="en-IN" sz="2400" dirty="0" smtClean="0"/>
              <a:t> – cytokines which are produced by </a:t>
            </a:r>
            <a:r>
              <a:rPr lang="en-IN" sz="2400" dirty="0" err="1" smtClean="0"/>
              <a:t>adipocyte</a:t>
            </a:r>
            <a:r>
              <a:rPr lang="en-IN" sz="2400" dirty="0" smtClean="0"/>
              <a:t> fraction, also by non-</a:t>
            </a:r>
            <a:r>
              <a:rPr lang="en-IN" sz="2400" dirty="0" err="1" smtClean="0"/>
              <a:t>adipocyte</a:t>
            </a:r>
            <a:r>
              <a:rPr lang="en-IN" sz="2400" dirty="0" smtClean="0"/>
              <a:t> fraction as well.</a:t>
            </a:r>
          </a:p>
          <a:p>
            <a:pPr algn="just"/>
            <a:r>
              <a:rPr lang="en-IN" sz="2400" dirty="0" smtClean="0"/>
              <a:t>Besides insulin sensitivity &amp; energy expenditure, they also regulate inflammatory &amp; wound healing process.</a:t>
            </a:r>
          </a:p>
          <a:p>
            <a:pPr algn="just"/>
            <a:r>
              <a:rPr lang="en-IN" sz="2400" dirty="0" err="1" smtClean="0"/>
              <a:t>Adiponectin</a:t>
            </a:r>
            <a:r>
              <a:rPr lang="en-IN" sz="2400" dirty="0" smtClean="0"/>
              <a:t> – anti-inflammatory </a:t>
            </a:r>
          </a:p>
          <a:p>
            <a:pPr algn="just"/>
            <a:r>
              <a:rPr lang="en-IN" sz="2400" dirty="0" err="1" smtClean="0"/>
              <a:t>Visfatin</a:t>
            </a:r>
            <a:r>
              <a:rPr lang="en-IN" sz="2400" dirty="0" smtClean="0"/>
              <a:t>, </a:t>
            </a:r>
            <a:r>
              <a:rPr lang="en-IN" sz="2400" dirty="0" err="1" smtClean="0"/>
              <a:t>leptin</a:t>
            </a:r>
            <a:r>
              <a:rPr lang="en-IN" sz="2400" dirty="0" smtClean="0"/>
              <a:t> &amp; </a:t>
            </a:r>
            <a:r>
              <a:rPr lang="en-IN" sz="2400" dirty="0" err="1" smtClean="0"/>
              <a:t>resistin</a:t>
            </a:r>
            <a:r>
              <a:rPr lang="en-IN" sz="2400" dirty="0" smtClean="0"/>
              <a:t> – pro-inflammatory effects.</a:t>
            </a:r>
            <a:endParaRPr lang="en-US" sz="24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smtClean="0"/>
              <a:t>Obesity – imbalance between pro &amp; anti-inflammatory </a:t>
            </a:r>
            <a:r>
              <a:rPr lang="en-IN" sz="2400" dirty="0" err="1" smtClean="0"/>
              <a:t>adipokines</a:t>
            </a:r>
            <a:r>
              <a:rPr lang="en-IN" sz="2400" dirty="0" smtClean="0"/>
              <a:t>.</a:t>
            </a:r>
          </a:p>
          <a:p>
            <a:pPr algn="just"/>
            <a:r>
              <a:rPr lang="en-IN" sz="2400" dirty="0" smtClean="0"/>
              <a:t>Example:</a:t>
            </a:r>
          </a:p>
          <a:p>
            <a:pPr algn="just">
              <a:buNone/>
            </a:pPr>
            <a:r>
              <a:rPr lang="en-IN" sz="2400" dirty="0" err="1" smtClean="0"/>
              <a:t>Zuza</a:t>
            </a:r>
            <a:r>
              <a:rPr lang="en-IN" sz="2400" dirty="0" smtClean="0"/>
              <a:t> et al found higher serum levels of IL-1</a:t>
            </a:r>
            <a:r>
              <a:rPr lang="el-GR" sz="2400" dirty="0" smtClean="0"/>
              <a:t>β</a:t>
            </a:r>
            <a:r>
              <a:rPr lang="en-IN" sz="2400" dirty="0" smtClean="0"/>
              <a:t>, IL-6 &amp; TNF-</a:t>
            </a:r>
            <a:r>
              <a:rPr lang="el-GR" sz="2400" dirty="0" smtClean="0"/>
              <a:t>α</a:t>
            </a:r>
            <a:r>
              <a:rPr lang="en-IN" sz="2400" dirty="0" smtClean="0"/>
              <a:t> in obese subjects compared to individuals with normal weight.</a:t>
            </a:r>
          </a:p>
          <a:p>
            <a:pPr algn="just">
              <a:buNone/>
            </a:pPr>
            <a:r>
              <a:rPr lang="en-IN" sz="2400" dirty="0" smtClean="0"/>
              <a:t>These cytokines promote recruitment of </a:t>
            </a:r>
            <a:r>
              <a:rPr lang="en-IN" sz="2400" dirty="0" err="1" smtClean="0"/>
              <a:t>immuno</a:t>
            </a:r>
            <a:r>
              <a:rPr lang="en-IN" sz="2400" dirty="0" smtClean="0"/>
              <a:t>-inflammatory cells &amp; production of proteases &amp; bone </a:t>
            </a:r>
            <a:r>
              <a:rPr lang="en-IN" sz="2400" dirty="0" err="1" smtClean="0"/>
              <a:t>resorption</a:t>
            </a:r>
            <a:r>
              <a:rPr lang="en-IN" sz="2400" dirty="0" smtClean="0"/>
              <a:t>.</a:t>
            </a:r>
          </a:p>
          <a:p>
            <a:pPr algn="just">
              <a:buNone/>
            </a:pPr>
            <a:r>
              <a:rPr lang="en-IN" sz="2400" dirty="0" err="1" smtClean="0"/>
              <a:t>Adipokines</a:t>
            </a:r>
            <a:r>
              <a:rPr lang="en-IN" sz="2400" dirty="0" smtClean="0"/>
              <a:t> like </a:t>
            </a:r>
            <a:r>
              <a:rPr lang="en-IN" sz="2400" dirty="0" err="1" smtClean="0"/>
              <a:t>visfatin</a:t>
            </a:r>
            <a:r>
              <a:rPr lang="en-IN" sz="2400" dirty="0" smtClean="0"/>
              <a:t> enhances inflammation through cc-</a:t>
            </a:r>
            <a:r>
              <a:rPr lang="en-IN" sz="2400" dirty="0" err="1" smtClean="0"/>
              <a:t>chemokine</a:t>
            </a:r>
            <a:r>
              <a:rPr lang="en-IN" sz="2400" dirty="0" smtClean="0"/>
              <a:t> </a:t>
            </a:r>
            <a:r>
              <a:rPr lang="en-IN" sz="2400" dirty="0" err="1" smtClean="0"/>
              <a:t>ligand</a:t>
            </a:r>
            <a:r>
              <a:rPr lang="en-IN" sz="2400" dirty="0" smtClean="0"/>
              <a:t> 2 &amp; MMP-1.</a:t>
            </a:r>
            <a:endParaRPr lang="en-US" sz="24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r>
              <a:rPr lang="en-IN" sz="2400" dirty="0" err="1" smtClean="0"/>
              <a:t>Ghrelin</a:t>
            </a:r>
            <a:r>
              <a:rPr lang="en-IN" sz="2400" dirty="0" smtClean="0"/>
              <a:t> – an appetite hormone, anti-inflammatory in nature that stimulate appetite.</a:t>
            </a:r>
          </a:p>
          <a:p>
            <a:pPr algn="just"/>
            <a:r>
              <a:rPr lang="en-IN" sz="2400" dirty="0" smtClean="0"/>
              <a:t>It is originally identified as a hormone secreted mainly by gastrointestinal cells, plays critical role in physiological process like food intake, energy balance, as well as sleep &amp; memory.</a:t>
            </a:r>
          </a:p>
          <a:p>
            <a:pPr algn="just"/>
            <a:r>
              <a:rPr lang="en-IN" sz="2400" dirty="0" smtClean="0"/>
              <a:t>It was found in </a:t>
            </a:r>
            <a:r>
              <a:rPr lang="en-IN" sz="2400" dirty="0" err="1" smtClean="0"/>
              <a:t>gcf</a:t>
            </a:r>
            <a:r>
              <a:rPr lang="en-IN" sz="2400" dirty="0" smtClean="0"/>
              <a:t> &amp; saliva as well as in several cells &amp; tissues like IEE, </a:t>
            </a:r>
            <a:r>
              <a:rPr lang="en-IN" sz="2400" dirty="0" err="1" smtClean="0"/>
              <a:t>mesenchymal</a:t>
            </a:r>
            <a:r>
              <a:rPr lang="en-IN" sz="2400" dirty="0" smtClean="0"/>
              <a:t> cells, </a:t>
            </a:r>
            <a:r>
              <a:rPr lang="en-IN" sz="2400" dirty="0" err="1" smtClean="0"/>
              <a:t>ameloblasts</a:t>
            </a:r>
            <a:r>
              <a:rPr lang="en-IN" sz="2400" dirty="0" smtClean="0"/>
              <a:t>, </a:t>
            </a:r>
            <a:r>
              <a:rPr lang="en-IN" sz="2400" dirty="0" err="1" smtClean="0"/>
              <a:t>odontoblasts</a:t>
            </a:r>
            <a:r>
              <a:rPr lang="en-IN" sz="2400" dirty="0" smtClean="0"/>
              <a:t> &amp; HERS.</a:t>
            </a:r>
          </a:p>
          <a:p>
            <a:pPr algn="just"/>
            <a:r>
              <a:rPr lang="en-IN" sz="2400" dirty="0" smtClean="0"/>
              <a:t>It mediates its action by binding to the growth hormone </a:t>
            </a:r>
            <a:r>
              <a:rPr lang="en-IN" sz="2400" dirty="0" err="1" smtClean="0"/>
              <a:t>secretogogue</a:t>
            </a:r>
            <a:r>
              <a:rPr lang="en-IN" sz="2400" dirty="0" smtClean="0"/>
              <a:t> receptors present in hypothalamus, pituitary, pancreas, heart, salivary glands, stomach &amp; many other organs.</a:t>
            </a:r>
            <a:endParaRPr lang="en-US" sz="24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smtClean="0"/>
              <a:t>Recently, it is found that growth hormone </a:t>
            </a:r>
            <a:r>
              <a:rPr lang="en-US" sz="2400" dirty="0" err="1" smtClean="0"/>
              <a:t>secretogogue</a:t>
            </a:r>
            <a:r>
              <a:rPr lang="en-US" sz="2400" dirty="0" smtClean="0"/>
              <a:t> receptor is also expressed &amp; regulated in periodontal cells.</a:t>
            </a:r>
          </a:p>
          <a:p>
            <a:pPr algn="just"/>
            <a:r>
              <a:rPr lang="en-IN" sz="2400" dirty="0" smtClean="0"/>
              <a:t>Serum levels of </a:t>
            </a:r>
            <a:r>
              <a:rPr lang="en-IN" sz="2400" dirty="0" err="1" smtClean="0"/>
              <a:t>ghrelin</a:t>
            </a:r>
            <a:r>
              <a:rPr lang="en-IN" sz="2400" dirty="0" smtClean="0"/>
              <a:t> is reduced in obesity resulting in enhanced periodontal inflammation &amp; destruction in obese individuals.</a:t>
            </a:r>
          </a:p>
          <a:p>
            <a:pPr algn="just">
              <a:buNone/>
            </a:pPr>
            <a:endParaRPr lang="en-IN" sz="2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ENDOCRINE DISORDERS</a:t>
            </a:r>
            <a:endParaRPr lang="en-US" dirty="0"/>
          </a:p>
        </p:txBody>
      </p:sp>
      <p:sp>
        <p:nvSpPr>
          <p:cNvPr id="3" name="Content Placeholder 2"/>
          <p:cNvSpPr>
            <a:spLocks noGrp="1"/>
          </p:cNvSpPr>
          <p:nvPr>
            <p:ph idx="1"/>
          </p:nvPr>
        </p:nvSpPr>
        <p:spPr/>
        <p:txBody>
          <a:bodyPr>
            <a:normAutofit/>
          </a:bodyPr>
          <a:lstStyle/>
          <a:p>
            <a:pPr algn="just"/>
            <a:r>
              <a:rPr lang="en-US" sz="2400" dirty="0" smtClean="0"/>
              <a:t>Endocrine diseases such as diabetes affect the condition of the </a:t>
            </a:r>
            <a:r>
              <a:rPr lang="en-US" sz="2400" dirty="0" err="1" smtClean="0"/>
              <a:t>periodontium</a:t>
            </a:r>
            <a:r>
              <a:rPr lang="en-US" sz="2400" dirty="0" smtClean="0"/>
              <a:t>.</a:t>
            </a:r>
          </a:p>
          <a:p>
            <a:pPr algn="just"/>
            <a:r>
              <a:rPr lang="en-IN" sz="2400" dirty="0" smtClean="0"/>
              <a:t>This affect the tissues directly, modify the tissue response to local factors, &amp; produce anatomic changes in the </a:t>
            </a:r>
            <a:r>
              <a:rPr lang="en-IN" sz="2400" dirty="0" err="1" smtClean="0"/>
              <a:t>gingiva</a:t>
            </a:r>
            <a:r>
              <a:rPr lang="en-IN" sz="2400" dirty="0" smtClean="0"/>
              <a:t> that favours the plaque accumulation &amp; disease progression.</a:t>
            </a:r>
            <a:endParaRPr lang="en-US" sz="24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r>
              <a:rPr lang="en-IN" sz="2400" dirty="0" smtClean="0"/>
              <a:t>Obesity causes production of ROS &amp; reduce the antioxidant capacity. </a:t>
            </a:r>
          </a:p>
          <a:p>
            <a:pPr algn="just"/>
            <a:r>
              <a:rPr lang="en-IN" sz="2400" dirty="0" smtClean="0"/>
              <a:t>Obesity associated oxidative stress might be another potential mechanism for periodontal inflammatory progression.</a:t>
            </a:r>
          </a:p>
          <a:p>
            <a:pPr algn="just"/>
            <a:r>
              <a:rPr lang="en-IN" sz="2400" dirty="0" smtClean="0"/>
              <a:t>Free Fatty Acid either derived from adipose tissue or diet also increased in obese individuals &amp; exert pro-inflammatory effects.</a:t>
            </a:r>
          </a:p>
          <a:p>
            <a:pPr algn="just"/>
            <a:r>
              <a:rPr lang="en-IN" sz="2400" dirty="0" smtClean="0"/>
              <a:t>An increase in FFA levels in obesity might also promote periodontal inflammation &amp; destruction.</a:t>
            </a:r>
            <a:endParaRPr lang="en-US" sz="24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smtClean="0"/>
              <a:t>Obesity also increases the risk of periodontal inflammation through DM.</a:t>
            </a:r>
            <a:br>
              <a:rPr lang="en-IN" sz="2800" dirty="0" smtClean="0"/>
            </a:br>
            <a:endParaRPr lang="en-US" sz="2800" dirty="0"/>
          </a:p>
        </p:txBody>
      </p:sp>
      <p:sp>
        <p:nvSpPr>
          <p:cNvPr id="3" name="Content Placeholder 2"/>
          <p:cNvSpPr>
            <a:spLocks noGrp="1"/>
          </p:cNvSpPr>
          <p:nvPr>
            <p:ph idx="1"/>
          </p:nvPr>
        </p:nvSpPr>
        <p:spPr/>
        <p:txBody>
          <a:bodyPr>
            <a:normAutofit fontScale="55000" lnSpcReduction="20000"/>
          </a:bodyPr>
          <a:lstStyle/>
          <a:p>
            <a:pPr algn="just">
              <a:buNone/>
            </a:pPr>
            <a:r>
              <a:rPr lang="en-IN" dirty="0" smtClean="0"/>
              <a:t>                  Elevated pro-inflammatory cytokines</a:t>
            </a:r>
          </a:p>
          <a:p>
            <a:pPr algn="just">
              <a:buNone/>
            </a:pPr>
            <a:endParaRPr lang="en-IN" dirty="0" smtClean="0"/>
          </a:p>
          <a:p>
            <a:pPr algn="just">
              <a:buNone/>
            </a:pPr>
            <a:r>
              <a:rPr lang="en-IN" dirty="0" smtClean="0"/>
              <a:t>                           Inhibit insulin receptors</a:t>
            </a:r>
          </a:p>
          <a:p>
            <a:pPr algn="just">
              <a:buNone/>
            </a:pPr>
            <a:endParaRPr lang="en-IN" dirty="0" smtClean="0"/>
          </a:p>
          <a:p>
            <a:pPr algn="just">
              <a:buNone/>
            </a:pPr>
            <a:r>
              <a:rPr lang="en-IN" dirty="0" smtClean="0"/>
              <a:t>                            Increases glucose levels</a:t>
            </a:r>
          </a:p>
          <a:p>
            <a:pPr algn="just">
              <a:buNone/>
            </a:pPr>
            <a:endParaRPr lang="en-IN" dirty="0" smtClean="0"/>
          </a:p>
          <a:p>
            <a:pPr algn="just">
              <a:buNone/>
            </a:pPr>
            <a:r>
              <a:rPr lang="en-IN" dirty="0" smtClean="0"/>
              <a:t>                           </a:t>
            </a:r>
            <a:r>
              <a:rPr lang="en-IN" dirty="0" err="1" smtClean="0"/>
              <a:t>Hyperglycemia</a:t>
            </a:r>
            <a:r>
              <a:rPr lang="en-IN" dirty="0" smtClean="0"/>
              <a:t>/diabetes</a:t>
            </a:r>
          </a:p>
          <a:p>
            <a:pPr algn="just">
              <a:buNone/>
            </a:pPr>
            <a:endParaRPr lang="en-IN" dirty="0" smtClean="0"/>
          </a:p>
          <a:p>
            <a:pPr algn="just">
              <a:buNone/>
            </a:pPr>
            <a:r>
              <a:rPr lang="en-IN" dirty="0" smtClean="0"/>
              <a:t>                               AGE’s formation</a:t>
            </a:r>
          </a:p>
          <a:p>
            <a:pPr algn="just">
              <a:buNone/>
            </a:pPr>
            <a:endParaRPr lang="en-IN" dirty="0" smtClean="0"/>
          </a:p>
          <a:p>
            <a:pPr algn="just">
              <a:buNone/>
            </a:pPr>
            <a:r>
              <a:rPr lang="en-IN" dirty="0" smtClean="0"/>
              <a:t>              Causal relationship between DM&amp; </a:t>
            </a:r>
            <a:r>
              <a:rPr lang="en-IN" dirty="0" err="1" smtClean="0"/>
              <a:t>periodontitis</a:t>
            </a:r>
            <a:endParaRPr lang="en-IN" dirty="0" smtClean="0"/>
          </a:p>
          <a:p>
            <a:pPr algn="just">
              <a:buNone/>
            </a:pPr>
            <a:endParaRPr lang="en-IN" dirty="0" smtClean="0"/>
          </a:p>
          <a:p>
            <a:pPr algn="just">
              <a:buNone/>
            </a:pPr>
            <a:r>
              <a:rPr lang="en-IN" dirty="0" smtClean="0"/>
              <a:t>                 AGE’s cause pro-inflammatory mediators</a:t>
            </a:r>
          </a:p>
          <a:p>
            <a:pPr algn="just">
              <a:buNone/>
            </a:pPr>
            <a:endParaRPr lang="en-IN" dirty="0" smtClean="0"/>
          </a:p>
          <a:p>
            <a:pPr algn="just">
              <a:buNone/>
            </a:pPr>
            <a:r>
              <a:rPr lang="en-IN" dirty="0" smtClean="0"/>
              <a:t> Cross – linking of collagen &amp; degradation &amp; </a:t>
            </a:r>
            <a:r>
              <a:rPr lang="en-IN" dirty="0" err="1" smtClean="0"/>
              <a:t>resorption</a:t>
            </a:r>
            <a:r>
              <a:rPr lang="en-IN" dirty="0" smtClean="0"/>
              <a:t> of periodontal tissues.</a:t>
            </a:r>
          </a:p>
          <a:p>
            <a:pPr algn="just">
              <a:buNone/>
            </a:pPr>
            <a:endParaRPr lang="en-IN" dirty="0" smtClean="0"/>
          </a:p>
          <a:p>
            <a:pPr algn="just">
              <a:buNone/>
            </a:pPr>
            <a:endParaRPr lang="en-IN" dirty="0" smtClean="0"/>
          </a:p>
          <a:p>
            <a:pPr algn="just">
              <a:buNone/>
            </a:pPr>
            <a:endParaRPr lang="en-IN" dirty="0" smtClean="0"/>
          </a:p>
          <a:p>
            <a:pPr algn="just">
              <a:buNone/>
            </a:pPr>
            <a:endParaRPr lang="en-IN" dirty="0" smtClean="0"/>
          </a:p>
          <a:p>
            <a:pPr algn="just">
              <a:buNone/>
            </a:pPr>
            <a:endParaRPr lang="en-US" dirty="0"/>
          </a:p>
        </p:txBody>
      </p:sp>
      <p:cxnSp>
        <p:nvCxnSpPr>
          <p:cNvPr id="5" name="Straight Arrow Connector 4"/>
          <p:cNvCxnSpPr/>
          <p:nvPr/>
        </p:nvCxnSpPr>
        <p:spPr>
          <a:xfrm rot="5400000">
            <a:off x="4191794" y="19042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a:off x="4191794" y="24376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4191794" y="31234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4191794" y="36568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4191794" y="42664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4191794" y="48760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4191794" y="54856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Immunodeficiency:</a:t>
            </a:r>
            <a:endParaRPr lang="en-US" dirty="0"/>
          </a:p>
        </p:txBody>
      </p:sp>
      <p:sp>
        <p:nvSpPr>
          <p:cNvPr id="3" name="Content Placeholder 2"/>
          <p:cNvSpPr>
            <a:spLocks noGrp="1"/>
          </p:cNvSpPr>
          <p:nvPr>
            <p:ph idx="1"/>
          </p:nvPr>
        </p:nvSpPr>
        <p:spPr/>
        <p:txBody>
          <a:bodyPr>
            <a:noAutofit/>
          </a:bodyPr>
          <a:lstStyle/>
          <a:p>
            <a:pPr algn="just"/>
            <a:r>
              <a:rPr lang="en-IN" sz="2400" dirty="0" smtClean="0"/>
              <a:t>The immune response to periodontal bacteria in the disrupted in obesity.</a:t>
            </a:r>
          </a:p>
          <a:p>
            <a:pPr algn="just"/>
            <a:r>
              <a:rPr lang="en-IN" sz="2400" dirty="0" smtClean="0"/>
              <a:t>Bacteria activate the </a:t>
            </a:r>
            <a:r>
              <a:rPr lang="en-IN" sz="2400" dirty="0" err="1" smtClean="0"/>
              <a:t>immuno</a:t>
            </a:r>
            <a:r>
              <a:rPr lang="en-IN" sz="2400" dirty="0" smtClean="0"/>
              <a:t>-inflammatory cells of the host by binding to TLR.</a:t>
            </a:r>
          </a:p>
          <a:p>
            <a:pPr algn="just"/>
            <a:r>
              <a:rPr lang="en-IN" sz="2400" dirty="0" smtClean="0"/>
              <a:t>In a chronic exposure of these receptors to bacteria, a constant stimulation occurs causing  the development of tolerance.</a:t>
            </a:r>
          </a:p>
          <a:p>
            <a:pPr algn="just"/>
            <a:r>
              <a:rPr lang="en-IN" sz="2400" dirty="0" smtClean="0"/>
              <a:t>FFA may also bind to TLR in obesity &amp; promote tolerance &amp; result in no appropriate response to microbial attack, facilitating periodontal destruction.</a:t>
            </a:r>
          </a:p>
          <a:p>
            <a:pPr algn="just"/>
            <a:r>
              <a:rPr lang="en-IN" sz="2400" dirty="0" smtClean="0"/>
              <a:t>Huang et al concluded from a preclinical study that obesity may paralyse the innate immune response of </a:t>
            </a:r>
            <a:r>
              <a:rPr lang="en-IN" sz="2400" dirty="0" err="1" smtClean="0"/>
              <a:t>periodontium</a:t>
            </a:r>
            <a:r>
              <a:rPr lang="en-IN" sz="2400" dirty="0" smtClean="0"/>
              <a:t> via  attenuating infiltration &amp; activation of macrophages.</a:t>
            </a:r>
          </a:p>
          <a:p>
            <a:pPr algn="just"/>
            <a:endParaRPr lang="en-US" sz="24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Impairment of microcirculation:</a:t>
            </a:r>
            <a:endParaRPr lang="en-US" dirty="0"/>
          </a:p>
        </p:txBody>
      </p:sp>
      <p:sp>
        <p:nvSpPr>
          <p:cNvPr id="3" name="Content Placeholder 2"/>
          <p:cNvSpPr>
            <a:spLocks noGrp="1"/>
          </p:cNvSpPr>
          <p:nvPr>
            <p:ph idx="1"/>
          </p:nvPr>
        </p:nvSpPr>
        <p:spPr/>
        <p:txBody>
          <a:bodyPr>
            <a:normAutofit/>
          </a:bodyPr>
          <a:lstStyle/>
          <a:p>
            <a:pPr algn="just"/>
            <a:r>
              <a:rPr lang="en-IN" sz="2400" dirty="0" smtClean="0"/>
              <a:t>A study by Lin et al suggests that obesity may also contribute to </a:t>
            </a:r>
            <a:r>
              <a:rPr lang="en-IN" sz="2400" dirty="0" err="1" smtClean="0"/>
              <a:t>periodontitis</a:t>
            </a:r>
            <a:r>
              <a:rPr lang="en-IN" sz="2400" dirty="0" smtClean="0"/>
              <a:t> by affecting the gingival vascular supply &amp; microcirculation.</a:t>
            </a:r>
          </a:p>
          <a:p>
            <a:pPr algn="just"/>
            <a:r>
              <a:rPr lang="en-IN" sz="2400" dirty="0" smtClean="0"/>
              <a:t>Gingival biopsy – in obese &amp; normal subjects, showed that the basement membrane thickness of terminal arterioles was increased in obesity.</a:t>
            </a:r>
          </a:p>
          <a:p>
            <a:pPr algn="just"/>
            <a:r>
              <a:rPr lang="en-IN" sz="2400" dirty="0" smtClean="0"/>
              <a:t>Elevated levels of </a:t>
            </a:r>
            <a:r>
              <a:rPr lang="en-IN" sz="2400" dirty="0" err="1" smtClean="0"/>
              <a:t>plasminogen</a:t>
            </a:r>
            <a:r>
              <a:rPr lang="en-IN" sz="2400" dirty="0" smtClean="0"/>
              <a:t> activator inhibitor-1is seen – prevents </a:t>
            </a:r>
            <a:r>
              <a:rPr lang="en-IN" sz="2400" dirty="0" err="1" smtClean="0"/>
              <a:t>fibrinolysis</a:t>
            </a:r>
            <a:r>
              <a:rPr lang="en-IN" sz="2400" dirty="0" smtClean="0"/>
              <a:t>, in the serum of obese individuals.</a:t>
            </a:r>
            <a:endParaRPr lang="en-US" sz="24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Overgrowth of microbial pathogens:</a:t>
            </a:r>
            <a:endParaRPr lang="en-US" dirty="0"/>
          </a:p>
        </p:txBody>
      </p:sp>
      <p:sp>
        <p:nvSpPr>
          <p:cNvPr id="3" name="Content Placeholder 2"/>
          <p:cNvSpPr>
            <a:spLocks noGrp="1"/>
          </p:cNvSpPr>
          <p:nvPr>
            <p:ph idx="1"/>
          </p:nvPr>
        </p:nvSpPr>
        <p:spPr/>
        <p:txBody>
          <a:bodyPr>
            <a:normAutofit/>
          </a:bodyPr>
          <a:lstStyle/>
          <a:p>
            <a:pPr algn="just"/>
            <a:r>
              <a:rPr lang="en-IN" sz="2400" dirty="0" smtClean="0"/>
              <a:t>In the </a:t>
            </a:r>
            <a:r>
              <a:rPr lang="en-IN" sz="2400" dirty="0" err="1" smtClean="0"/>
              <a:t>subgingival</a:t>
            </a:r>
            <a:r>
              <a:rPr lang="en-IN" sz="2400" dirty="0" smtClean="0"/>
              <a:t> </a:t>
            </a:r>
            <a:r>
              <a:rPr lang="en-IN" sz="2400" dirty="0" err="1" smtClean="0"/>
              <a:t>biofilms</a:t>
            </a:r>
            <a:r>
              <a:rPr lang="en-IN" sz="2400" dirty="0" smtClean="0"/>
              <a:t> of </a:t>
            </a:r>
            <a:r>
              <a:rPr lang="en-IN" sz="2400" dirty="0" err="1" smtClean="0"/>
              <a:t>periodontally</a:t>
            </a:r>
            <a:r>
              <a:rPr lang="en-IN" sz="2400" dirty="0" smtClean="0"/>
              <a:t> healthy or gingivitis individuals, </a:t>
            </a:r>
            <a:r>
              <a:rPr lang="en-IN" sz="2400" dirty="0" err="1" smtClean="0"/>
              <a:t>Tannerella</a:t>
            </a:r>
            <a:r>
              <a:rPr lang="en-IN" sz="2400" dirty="0" smtClean="0"/>
              <a:t> forsythia is found in greater proportions in obese subjects.</a:t>
            </a:r>
          </a:p>
          <a:p>
            <a:pPr algn="just"/>
            <a:r>
              <a:rPr lang="en-IN" sz="2400" dirty="0" smtClean="0"/>
              <a:t>Al-</a:t>
            </a:r>
            <a:r>
              <a:rPr lang="en-IN" sz="2400" dirty="0" err="1" smtClean="0"/>
              <a:t>Rawi</a:t>
            </a:r>
            <a:r>
              <a:rPr lang="en-IN" sz="2400" dirty="0" smtClean="0"/>
              <a:t> &amp; Al-</a:t>
            </a:r>
            <a:r>
              <a:rPr lang="en-IN" sz="2400" dirty="0" err="1" smtClean="0"/>
              <a:t>Marzooq</a:t>
            </a:r>
            <a:r>
              <a:rPr lang="en-IN" sz="2400" dirty="0" smtClean="0"/>
              <a:t> found </a:t>
            </a:r>
            <a:r>
              <a:rPr lang="en-IN" sz="2400" dirty="0" err="1" smtClean="0"/>
              <a:t>Tanerella</a:t>
            </a:r>
            <a:r>
              <a:rPr lang="en-IN" sz="2400" dirty="0" smtClean="0"/>
              <a:t> forsythia as well as </a:t>
            </a:r>
            <a:r>
              <a:rPr lang="en-IN" sz="2400" dirty="0" err="1" smtClean="0"/>
              <a:t>Fusobacterium</a:t>
            </a:r>
            <a:r>
              <a:rPr lang="en-IN" sz="2400" dirty="0" smtClean="0"/>
              <a:t> </a:t>
            </a:r>
            <a:r>
              <a:rPr lang="en-IN" sz="2400" dirty="0" err="1" smtClean="0"/>
              <a:t>sps</a:t>
            </a:r>
            <a:r>
              <a:rPr lang="en-IN" sz="2400" dirty="0" smtClean="0"/>
              <a:t> &amp; </a:t>
            </a:r>
            <a:r>
              <a:rPr lang="en-IN" sz="2400" dirty="0" err="1" smtClean="0"/>
              <a:t>P.gingivalis</a:t>
            </a:r>
            <a:r>
              <a:rPr lang="en-IN" sz="2400" dirty="0" smtClean="0"/>
              <a:t> in significantly higher quantities in obese subjects than non-obese.</a:t>
            </a:r>
          </a:p>
          <a:p>
            <a:pPr algn="just">
              <a:buNone/>
            </a:pPr>
            <a:r>
              <a:rPr lang="en-IN" sz="2400" b="1" dirty="0" smtClean="0">
                <a:solidFill>
                  <a:schemeClr val="tx2">
                    <a:lumMod val="75000"/>
                  </a:schemeClr>
                </a:solidFill>
              </a:rPr>
              <a:t>HYPOSALIVATION/ XEROSTOMIA:</a:t>
            </a:r>
          </a:p>
          <a:p>
            <a:pPr algn="just"/>
            <a:r>
              <a:rPr lang="en-IN" sz="2400" dirty="0" smtClean="0">
                <a:solidFill>
                  <a:schemeClr val="tx2">
                    <a:lumMod val="75000"/>
                  </a:schemeClr>
                </a:solidFill>
              </a:rPr>
              <a:t>Another mechanism </a:t>
            </a:r>
          </a:p>
          <a:p>
            <a:pPr algn="just"/>
            <a:r>
              <a:rPr lang="en-IN" sz="2400" dirty="0" smtClean="0">
                <a:solidFill>
                  <a:schemeClr val="tx2">
                    <a:lumMod val="75000"/>
                  </a:schemeClr>
                </a:solidFill>
              </a:rPr>
              <a:t>Prevalent in obesity</a:t>
            </a:r>
          </a:p>
          <a:p>
            <a:pPr algn="just"/>
            <a:r>
              <a:rPr lang="en-IN" sz="2400" dirty="0" smtClean="0">
                <a:solidFill>
                  <a:schemeClr val="tx2">
                    <a:lumMod val="75000"/>
                  </a:schemeClr>
                </a:solidFill>
              </a:rPr>
              <a:t>Promotes plaque accumulation their by cause periodontal inflammation.</a:t>
            </a:r>
          </a:p>
          <a:p>
            <a:pPr algn="just">
              <a:buNone/>
            </a:pPr>
            <a:endParaRPr lang="en-IN" sz="2400" dirty="0" smtClean="0">
              <a:solidFill>
                <a:schemeClr val="tx2">
                  <a:lumMod val="75000"/>
                </a:schemeClr>
              </a:solidFill>
            </a:endParaRPr>
          </a:p>
          <a:p>
            <a:pPr algn="just"/>
            <a:endParaRPr lang="en-US" sz="2400" b="1"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Hematological</a:t>
            </a:r>
            <a:r>
              <a:rPr lang="en-IN" dirty="0" smtClean="0"/>
              <a:t> disorders &amp; Immune deficiencies:</a:t>
            </a:r>
            <a:endParaRPr lang="en-US" dirty="0"/>
          </a:p>
        </p:txBody>
      </p:sp>
      <p:sp>
        <p:nvSpPr>
          <p:cNvPr id="3" name="Content Placeholder 2"/>
          <p:cNvSpPr>
            <a:spLocks noGrp="1"/>
          </p:cNvSpPr>
          <p:nvPr>
            <p:ph idx="1"/>
          </p:nvPr>
        </p:nvSpPr>
        <p:spPr/>
        <p:txBody>
          <a:bodyPr>
            <a:noAutofit/>
          </a:bodyPr>
          <a:lstStyle/>
          <a:p>
            <a:pPr algn="just"/>
            <a:r>
              <a:rPr lang="en-IN" sz="2400" dirty="0" smtClean="0"/>
              <a:t>Blood cells -  maintenance of </a:t>
            </a:r>
            <a:r>
              <a:rPr lang="en-IN" sz="2400" dirty="0" err="1" smtClean="0"/>
              <a:t>periodontium</a:t>
            </a:r>
            <a:r>
              <a:rPr lang="en-IN" sz="2400" dirty="0" smtClean="0"/>
              <a:t>.</a:t>
            </a:r>
          </a:p>
          <a:p>
            <a:pPr algn="just"/>
            <a:r>
              <a:rPr lang="en-IN" sz="2400" dirty="0" smtClean="0"/>
              <a:t>WBC – cellular defence against microbes,</a:t>
            </a:r>
          </a:p>
          <a:p>
            <a:pPr algn="just">
              <a:buNone/>
            </a:pPr>
            <a:r>
              <a:rPr lang="en-IN" sz="2400" dirty="0" smtClean="0"/>
              <a:t>           release pro-inflammatory cytokines.</a:t>
            </a:r>
          </a:p>
          <a:p>
            <a:pPr algn="just"/>
            <a:r>
              <a:rPr lang="en-IN" sz="2400" dirty="0" smtClean="0"/>
              <a:t>RBC – gaseous exchange &amp; nutrient supply to tissue.</a:t>
            </a:r>
          </a:p>
          <a:p>
            <a:pPr algn="just"/>
            <a:r>
              <a:rPr lang="en-IN" sz="2400" dirty="0" smtClean="0"/>
              <a:t>Platelets – normal haemostasis,</a:t>
            </a:r>
          </a:p>
          <a:p>
            <a:pPr algn="just">
              <a:buNone/>
            </a:pPr>
            <a:r>
              <a:rPr lang="en-IN" sz="2400" dirty="0" smtClean="0"/>
              <a:t>    recruitment of cells during inflammation &amp; wound healing.</a:t>
            </a:r>
          </a:p>
          <a:p>
            <a:pPr algn="just"/>
            <a:r>
              <a:rPr lang="en-IN" sz="2400" dirty="0" smtClean="0"/>
              <a:t>Disorders of any blood cells or blood forming organs – profound effect on </a:t>
            </a:r>
            <a:r>
              <a:rPr lang="en-IN" sz="2400" dirty="0" err="1" smtClean="0"/>
              <a:t>periodontium</a:t>
            </a:r>
            <a:r>
              <a:rPr lang="en-IN" sz="2400" dirty="0" smtClean="0"/>
              <a:t>.</a:t>
            </a:r>
          </a:p>
          <a:p>
            <a:pPr algn="just"/>
            <a:r>
              <a:rPr lang="en-IN" sz="2400" dirty="0" smtClean="0"/>
              <a:t>Hemorrhagic tendencies – normal mechanism are disturbed.</a:t>
            </a:r>
          </a:p>
          <a:p>
            <a:pPr algn="just"/>
            <a:r>
              <a:rPr lang="en-IN" sz="2400" dirty="0" smtClean="0"/>
              <a:t>Abnormal bleeding from </a:t>
            </a:r>
            <a:r>
              <a:rPr lang="en-IN" sz="2400" dirty="0" err="1" smtClean="0"/>
              <a:t>gingiva</a:t>
            </a:r>
            <a:r>
              <a:rPr lang="en-IN" sz="2400" dirty="0" smtClean="0"/>
              <a:t> or other areas of the mucosa is difficult to control is a important clinical sign.</a:t>
            </a:r>
          </a:p>
          <a:p>
            <a:pPr algn="just"/>
            <a:endParaRPr lang="en-US" sz="24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IN" dirty="0" err="1" smtClean="0"/>
              <a:t>Petechiae</a:t>
            </a:r>
            <a:r>
              <a:rPr lang="en-IN" dirty="0" smtClean="0"/>
              <a:t>, </a:t>
            </a:r>
            <a:r>
              <a:rPr lang="en-IN" dirty="0" err="1" smtClean="0"/>
              <a:t>ecchymosis</a:t>
            </a:r>
            <a:r>
              <a:rPr lang="en-IN" dirty="0" smtClean="0"/>
              <a:t> of soft palate – signs of bleeding disorders.</a:t>
            </a:r>
          </a:p>
          <a:p>
            <a:pPr algn="just"/>
            <a:r>
              <a:rPr lang="en-IN" dirty="0" smtClean="0"/>
              <a:t>Diagnose.</a:t>
            </a:r>
          </a:p>
          <a:p>
            <a:pPr algn="just"/>
            <a:r>
              <a:rPr lang="en-IN" dirty="0" smtClean="0"/>
              <a:t>Deficiencies in host immune response lead to destructive periodontal lesions.</a:t>
            </a:r>
          </a:p>
          <a:p>
            <a:pPr algn="just"/>
            <a:r>
              <a:rPr lang="en-IN" dirty="0" smtClean="0"/>
              <a:t>They are:</a:t>
            </a:r>
          </a:p>
          <a:p>
            <a:pPr lvl="1" algn="just">
              <a:buFont typeface="Wingdings" pitchFamily="2" charset="2"/>
              <a:buChar char="Ø"/>
            </a:pPr>
            <a:r>
              <a:rPr lang="en-IN" dirty="0" smtClean="0"/>
              <a:t>Primary – inherited</a:t>
            </a:r>
          </a:p>
          <a:p>
            <a:pPr lvl="1" algn="just">
              <a:buFont typeface="Wingdings" pitchFamily="2" charset="2"/>
              <a:buChar char="Ø"/>
            </a:pPr>
            <a:r>
              <a:rPr lang="en-IN" dirty="0" smtClean="0"/>
              <a:t>Secondary – acquired</a:t>
            </a:r>
          </a:p>
          <a:p>
            <a:pPr lvl="2" algn="just">
              <a:buFont typeface="Wingdings" pitchFamily="2" charset="2"/>
              <a:buChar char="ü"/>
            </a:pPr>
            <a:r>
              <a:rPr lang="en-IN" dirty="0" smtClean="0"/>
              <a:t>Immunosuppressive drugs</a:t>
            </a:r>
          </a:p>
          <a:p>
            <a:pPr lvl="2" algn="just">
              <a:buFont typeface="Wingdings" pitchFamily="2" charset="2"/>
              <a:buChar char="ü"/>
            </a:pPr>
            <a:r>
              <a:rPr lang="en-IN" dirty="0" smtClean="0"/>
              <a:t>Pathologic destruction of lymphoid system.</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err="1" smtClean="0"/>
              <a:t>Leukemia</a:t>
            </a:r>
            <a:endParaRPr lang="en-IN" sz="2400" dirty="0" smtClean="0"/>
          </a:p>
          <a:p>
            <a:pPr algn="just"/>
            <a:r>
              <a:rPr lang="en-IN" sz="2400" dirty="0" err="1" smtClean="0"/>
              <a:t>Hodgkins</a:t>
            </a:r>
            <a:r>
              <a:rPr lang="en-IN" sz="2400" dirty="0" smtClean="0"/>
              <a:t> disease</a:t>
            </a:r>
          </a:p>
          <a:p>
            <a:pPr algn="just"/>
            <a:r>
              <a:rPr lang="en-IN" sz="2400" dirty="0" smtClean="0"/>
              <a:t>Lymphomas</a:t>
            </a:r>
          </a:p>
          <a:p>
            <a:pPr algn="just"/>
            <a:r>
              <a:rPr lang="en-IN" sz="2400" dirty="0" smtClean="0"/>
              <a:t>Multiple </a:t>
            </a:r>
            <a:r>
              <a:rPr lang="en-IN" sz="2400" dirty="0" err="1" smtClean="0"/>
              <a:t>myloma</a:t>
            </a:r>
            <a:r>
              <a:rPr lang="en-IN" sz="2400" dirty="0" smtClean="0"/>
              <a:t> </a:t>
            </a:r>
          </a:p>
          <a:p>
            <a:pPr algn="just"/>
            <a:r>
              <a:rPr lang="en-IN" sz="2400" dirty="0" smtClean="0"/>
              <a:t>All the above are secondary immunodeficiency disorders.</a:t>
            </a:r>
            <a:endParaRPr lang="en-US" sz="2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Leukocyte (</a:t>
            </a:r>
            <a:r>
              <a:rPr lang="en-IN" dirty="0" err="1" smtClean="0"/>
              <a:t>neutrophil</a:t>
            </a:r>
            <a:r>
              <a:rPr lang="en-IN" dirty="0" smtClean="0"/>
              <a:t>) disorders:</a:t>
            </a:r>
            <a:endParaRPr lang="en-US" dirty="0"/>
          </a:p>
        </p:txBody>
      </p:sp>
      <p:sp>
        <p:nvSpPr>
          <p:cNvPr id="3" name="Content Placeholder 2"/>
          <p:cNvSpPr>
            <a:spLocks noGrp="1"/>
          </p:cNvSpPr>
          <p:nvPr>
            <p:ph idx="1"/>
          </p:nvPr>
        </p:nvSpPr>
        <p:spPr/>
        <p:txBody>
          <a:bodyPr>
            <a:normAutofit/>
          </a:bodyPr>
          <a:lstStyle/>
          <a:p>
            <a:pPr algn="just"/>
            <a:r>
              <a:rPr lang="en-IN" sz="2400" dirty="0" smtClean="0"/>
              <a:t>It affects the production or function of leukocytes &amp; may result in severe periodontal destruction.</a:t>
            </a:r>
          </a:p>
          <a:p>
            <a:pPr algn="just"/>
            <a:r>
              <a:rPr lang="en-IN" sz="2400" dirty="0" err="1" smtClean="0"/>
              <a:t>Neutrophils</a:t>
            </a:r>
            <a:r>
              <a:rPr lang="en-IN" sz="2400" dirty="0" smtClean="0"/>
              <a:t> – first line of defence.</a:t>
            </a:r>
          </a:p>
          <a:p>
            <a:pPr algn="just"/>
            <a:r>
              <a:rPr lang="en-IN" sz="2400" dirty="0" smtClean="0"/>
              <a:t>Quantitative deficiency (</a:t>
            </a:r>
            <a:r>
              <a:rPr lang="en-IN" sz="2400" dirty="0" err="1" smtClean="0"/>
              <a:t>neutropenia</a:t>
            </a:r>
            <a:r>
              <a:rPr lang="en-IN" sz="2400" dirty="0" smtClean="0"/>
              <a:t>, </a:t>
            </a:r>
            <a:r>
              <a:rPr lang="en-IN" sz="2400" dirty="0" err="1" smtClean="0"/>
              <a:t>agranulocytosis</a:t>
            </a:r>
            <a:r>
              <a:rPr lang="en-IN" sz="2400" dirty="0" smtClean="0"/>
              <a:t>)– more generalised periodontal destruction.</a:t>
            </a:r>
          </a:p>
          <a:p>
            <a:pPr algn="just"/>
            <a:endParaRPr lang="en-US" sz="24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Neutropenia</a:t>
            </a:r>
            <a:r>
              <a:rPr lang="en-IN" dirty="0" smtClean="0"/>
              <a:t> </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IN" dirty="0" smtClean="0"/>
              <a:t>Low level of circulating </a:t>
            </a:r>
            <a:r>
              <a:rPr lang="en-IN" dirty="0" err="1" smtClean="0"/>
              <a:t>neutrophils</a:t>
            </a:r>
            <a:r>
              <a:rPr lang="en-IN" dirty="0" smtClean="0"/>
              <a:t>.</a:t>
            </a:r>
          </a:p>
          <a:p>
            <a:pPr algn="just"/>
            <a:r>
              <a:rPr lang="en-IN" dirty="0" smtClean="0"/>
              <a:t>Causes:</a:t>
            </a:r>
          </a:p>
          <a:p>
            <a:pPr lvl="1" algn="just">
              <a:buFont typeface="Wingdings" pitchFamily="2" charset="2"/>
              <a:buChar char="Ø"/>
            </a:pPr>
            <a:r>
              <a:rPr lang="en-IN" dirty="0" smtClean="0"/>
              <a:t>Diseases</a:t>
            </a:r>
          </a:p>
          <a:p>
            <a:pPr lvl="1" algn="just">
              <a:buFont typeface="Wingdings" pitchFamily="2" charset="2"/>
              <a:buChar char="Ø"/>
            </a:pPr>
            <a:r>
              <a:rPr lang="en-IN" dirty="0" smtClean="0"/>
              <a:t>Medications</a:t>
            </a:r>
          </a:p>
          <a:p>
            <a:pPr lvl="1" algn="just">
              <a:buFont typeface="Wingdings" pitchFamily="2" charset="2"/>
              <a:buChar char="Ø"/>
            </a:pPr>
            <a:r>
              <a:rPr lang="en-IN" dirty="0" smtClean="0"/>
              <a:t>Chemicals</a:t>
            </a:r>
          </a:p>
          <a:p>
            <a:pPr lvl="1" algn="just">
              <a:buFont typeface="Wingdings" pitchFamily="2" charset="2"/>
              <a:buChar char="Ø"/>
            </a:pPr>
            <a:r>
              <a:rPr lang="en-IN" dirty="0" smtClean="0"/>
              <a:t>Infections</a:t>
            </a:r>
          </a:p>
          <a:p>
            <a:pPr lvl="1" algn="just">
              <a:buFont typeface="Wingdings" pitchFamily="2" charset="2"/>
              <a:buChar char="Ø"/>
            </a:pPr>
            <a:r>
              <a:rPr lang="en-IN" dirty="0" smtClean="0"/>
              <a:t>Idiopathic conditions</a:t>
            </a:r>
          </a:p>
          <a:p>
            <a:pPr lvl="1" algn="just">
              <a:buFont typeface="Wingdings" pitchFamily="2" charset="2"/>
              <a:buChar char="Ø"/>
            </a:pPr>
            <a:r>
              <a:rPr lang="en-IN" dirty="0" smtClean="0"/>
              <a:t>Hereditary conditions.</a:t>
            </a:r>
          </a:p>
          <a:p>
            <a:pPr algn="just"/>
            <a:r>
              <a:rPr lang="en-IN" dirty="0" smtClean="0"/>
              <a:t>Can be Chronic or Cyclic &amp; Severe or Benign.</a:t>
            </a:r>
          </a:p>
          <a:p>
            <a:pPr algn="just"/>
            <a:r>
              <a:rPr lang="en-IN" dirty="0" smtClean="0"/>
              <a:t>Affects one in three patients receiving chemotherapy for cancer.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DIABETES MELLITUS</a:t>
            </a:r>
            <a:endParaRPr lang="en-US" dirty="0"/>
          </a:p>
        </p:txBody>
      </p:sp>
      <p:sp>
        <p:nvSpPr>
          <p:cNvPr id="3" name="Content Placeholder 2"/>
          <p:cNvSpPr>
            <a:spLocks noGrp="1"/>
          </p:cNvSpPr>
          <p:nvPr>
            <p:ph idx="1"/>
          </p:nvPr>
        </p:nvSpPr>
        <p:spPr/>
        <p:txBody>
          <a:bodyPr>
            <a:normAutofit/>
          </a:bodyPr>
          <a:lstStyle/>
          <a:p>
            <a:pPr algn="just"/>
            <a:r>
              <a:rPr lang="en-IN" sz="2400" dirty="0" smtClean="0"/>
              <a:t>DM is a complex metabolic disorder of chronic </a:t>
            </a:r>
            <a:r>
              <a:rPr lang="en-IN" sz="2400" dirty="0" err="1" smtClean="0"/>
              <a:t>hyperglycemia</a:t>
            </a:r>
            <a:r>
              <a:rPr lang="en-IN" sz="2400" dirty="0" smtClean="0"/>
              <a:t>. </a:t>
            </a:r>
            <a:r>
              <a:rPr lang="en-US" sz="2400" dirty="0" smtClean="0"/>
              <a:t>Diminished insulin production, impaired insulin action, or a combination of both result in the inability of glucose to be transported from the bloodstream into the tissues, which in turn results in high blood glucose levels .</a:t>
            </a:r>
          </a:p>
          <a:p>
            <a:pPr algn="just"/>
            <a:r>
              <a:rPr lang="en-US" sz="2400" dirty="0" smtClean="0"/>
              <a:t>Lipid and protein metabolism are altered in diabetes as well.</a:t>
            </a:r>
          </a:p>
          <a:p>
            <a:pPr algn="just"/>
            <a:endParaRPr lang="en-US" sz="2400"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smtClean="0"/>
              <a:t>Absolute </a:t>
            </a:r>
            <a:r>
              <a:rPr lang="en-IN" sz="2400" dirty="0" err="1" smtClean="0"/>
              <a:t>Neutrophil</a:t>
            </a:r>
            <a:r>
              <a:rPr lang="en-IN" sz="2400" dirty="0" smtClean="0"/>
              <a:t> Count(ANC) of 1000 – 1500 cells/µl </a:t>
            </a:r>
            <a:r>
              <a:rPr lang="en-IN" sz="2400" dirty="0" smtClean="0">
                <a:sym typeface="Wingdings" pitchFamily="2" charset="2"/>
              </a:rPr>
              <a:t> mild</a:t>
            </a:r>
          </a:p>
          <a:p>
            <a:pPr algn="just">
              <a:buNone/>
            </a:pPr>
            <a:r>
              <a:rPr lang="en-IN" sz="2400" dirty="0" smtClean="0">
                <a:sym typeface="Wingdings" pitchFamily="2" charset="2"/>
              </a:rPr>
              <a:t>   500 – 1000 cells/µl   moderate</a:t>
            </a:r>
          </a:p>
          <a:p>
            <a:pPr algn="just">
              <a:buNone/>
            </a:pPr>
            <a:r>
              <a:rPr lang="en-IN" sz="2400" dirty="0" smtClean="0">
                <a:sym typeface="Wingdings" pitchFamily="2" charset="2"/>
              </a:rPr>
              <a:t>   &lt; 500 cells/µl          severe </a:t>
            </a:r>
            <a:r>
              <a:rPr lang="en-IN" sz="2400" dirty="0" err="1" smtClean="0">
                <a:sym typeface="Wingdings" pitchFamily="2" charset="2"/>
              </a:rPr>
              <a:t>neutropenia</a:t>
            </a:r>
            <a:endParaRPr lang="en-IN" sz="2400" dirty="0" smtClean="0">
              <a:sym typeface="Wingdings" pitchFamily="2" charset="2"/>
            </a:endParaRPr>
          </a:p>
          <a:p>
            <a:pPr algn="just"/>
            <a:r>
              <a:rPr lang="en-IN" sz="2400" dirty="0" smtClean="0">
                <a:sym typeface="Wingdings" pitchFamily="2" charset="2"/>
              </a:rPr>
              <a:t>Severe </a:t>
            </a:r>
            <a:r>
              <a:rPr lang="en-IN" sz="2400" dirty="0" err="1" smtClean="0">
                <a:sym typeface="Wingdings" pitchFamily="2" charset="2"/>
              </a:rPr>
              <a:t>neutropenia</a:t>
            </a:r>
            <a:r>
              <a:rPr lang="en-IN" sz="2400" dirty="0" smtClean="0">
                <a:sym typeface="Wingdings" pitchFamily="2" charset="2"/>
              </a:rPr>
              <a:t> – it is difficult to manage infections &amp; may be life threatening.</a:t>
            </a:r>
          </a:p>
          <a:p>
            <a:pPr algn="just"/>
            <a:endParaRPr lang="en-US" sz="2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Agranulocytosis</a:t>
            </a:r>
            <a:r>
              <a:rPr lang="en-IN" dirty="0" smtClean="0"/>
              <a:t> </a:t>
            </a:r>
            <a:endParaRPr lang="en-US" dirty="0"/>
          </a:p>
        </p:txBody>
      </p:sp>
      <p:sp>
        <p:nvSpPr>
          <p:cNvPr id="3" name="Content Placeholder 2"/>
          <p:cNvSpPr>
            <a:spLocks noGrp="1"/>
          </p:cNvSpPr>
          <p:nvPr>
            <p:ph idx="1"/>
          </p:nvPr>
        </p:nvSpPr>
        <p:spPr/>
        <p:txBody>
          <a:bodyPr>
            <a:normAutofit/>
          </a:bodyPr>
          <a:lstStyle/>
          <a:p>
            <a:pPr algn="just"/>
            <a:r>
              <a:rPr lang="en-IN" sz="2400" dirty="0" smtClean="0"/>
              <a:t>It is more severe </a:t>
            </a:r>
            <a:r>
              <a:rPr lang="en-IN" sz="2400" dirty="0" err="1" smtClean="0"/>
              <a:t>neutropenia</a:t>
            </a:r>
            <a:r>
              <a:rPr lang="en-IN" sz="2400" dirty="0" smtClean="0"/>
              <a:t> that involves deficient in </a:t>
            </a:r>
            <a:r>
              <a:rPr lang="en-IN" sz="2400" dirty="0" err="1" smtClean="0"/>
              <a:t>basophils</a:t>
            </a:r>
            <a:r>
              <a:rPr lang="en-IN" sz="2400" dirty="0" smtClean="0"/>
              <a:t> &amp; </a:t>
            </a:r>
            <a:r>
              <a:rPr lang="en-IN" sz="2400" dirty="0" err="1" smtClean="0"/>
              <a:t>eosinophils</a:t>
            </a:r>
            <a:r>
              <a:rPr lang="en-IN" sz="2400" dirty="0" smtClean="0"/>
              <a:t>.</a:t>
            </a:r>
          </a:p>
          <a:p>
            <a:pPr algn="just"/>
            <a:r>
              <a:rPr lang="en-IN" sz="2400" dirty="0" err="1" smtClean="0"/>
              <a:t>Agranulocytosis</a:t>
            </a:r>
            <a:r>
              <a:rPr lang="en-IN" sz="2400" dirty="0" smtClean="0"/>
              <a:t> is defined as a ANC of &lt; 100 cells/µl. </a:t>
            </a:r>
          </a:p>
          <a:p>
            <a:pPr algn="just"/>
            <a:r>
              <a:rPr lang="en-IN" sz="2400" dirty="0" smtClean="0"/>
              <a:t>Characterized by a reduction in circulating granulocytes &amp; results in severe infections including ulcerative necrotizing lesions of oral mucosa, the skin &amp; gastrointestinal or genitourinary tracts.</a:t>
            </a:r>
          </a:p>
          <a:p>
            <a:pPr algn="just"/>
            <a:r>
              <a:rPr lang="en-IN" sz="2400" dirty="0" smtClean="0"/>
              <a:t>Less severe form of the disease are </a:t>
            </a:r>
            <a:r>
              <a:rPr lang="en-IN" sz="2400" dirty="0" err="1" smtClean="0"/>
              <a:t>neutropenia</a:t>
            </a:r>
            <a:r>
              <a:rPr lang="en-IN" sz="2400" dirty="0" smtClean="0"/>
              <a:t> or </a:t>
            </a:r>
            <a:r>
              <a:rPr lang="en-IN" sz="2400" dirty="0" err="1" smtClean="0"/>
              <a:t>agranulocytopenia</a:t>
            </a:r>
            <a:r>
              <a:rPr lang="en-IN" sz="2400" dirty="0" smtClean="0"/>
              <a:t>.</a:t>
            </a:r>
          </a:p>
          <a:p>
            <a:pPr algn="just"/>
            <a:r>
              <a:rPr lang="en-IN" sz="2400" dirty="0" smtClean="0"/>
              <a:t>Drug idiosyncrasy – most common cause. </a:t>
            </a:r>
            <a:endParaRPr lang="en-US" sz="2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1524000"/>
            <a:ext cx="7498080" cy="4800600"/>
          </a:xfrm>
        </p:spPr>
        <p:txBody>
          <a:bodyPr>
            <a:normAutofit fontScale="77500" lnSpcReduction="20000"/>
          </a:bodyPr>
          <a:lstStyle/>
          <a:p>
            <a:pPr algn="just"/>
            <a:r>
              <a:rPr lang="en-IN" dirty="0" smtClean="0"/>
              <a:t>Drugs like </a:t>
            </a:r>
          </a:p>
          <a:p>
            <a:pPr lvl="1" algn="just">
              <a:buFont typeface="Wingdings" pitchFamily="2" charset="2"/>
              <a:buChar char="§"/>
            </a:pPr>
            <a:r>
              <a:rPr lang="en-IN" dirty="0" err="1" smtClean="0"/>
              <a:t>Aminopyrine</a:t>
            </a:r>
            <a:endParaRPr lang="en-IN" dirty="0" smtClean="0"/>
          </a:p>
          <a:p>
            <a:pPr lvl="1" algn="just">
              <a:buFont typeface="Wingdings" pitchFamily="2" charset="2"/>
              <a:buChar char="§"/>
            </a:pPr>
            <a:r>
              <a:rPr lang="en-IN" dirty="0" smtClean="0"/>
              <a:t>Barbiturates</a:t>
            </a:r>
          </a:p>
          <a:p>
            <a:pPr lvl="1" algn="just">
              <a:buFont typeface="Wingdings" pitchFamily="2" charset="2"/>
              <a:buChar char="§"/>
            </a:pPr>
            <a:r>
              <a:rPr lang="en-IN" dirty="0" smtClean="0"/>
              <a:t>Benzene derivatives</a:t>
            </a:r>
          </a:p>
          <a:p>
            <a:pPr lvl="1" algn="just">
              <a:buFont typeface="Wingdings" pitchFamily="2" charset="2"/>
              <a:buChar char="§"/>
            </a:pPr>
            <a:r>
              <a:rPr lang="en-IN" dirty="0" err="1" smtClean="0"/>
              <a:t>Sulfonamides</a:t>
            </a:r>
            <a:endParaRPr lang="en-IN" dirty="0" smtClean="0"/>
          </a:p>
          <a:p>
            <a:pPr lvl="1" algn="just">
              <a:buFont typeface="Wingdings" pitchFamily="2" charset="2"/>
              <a:buChar char="§"/>
            </a:pPr>
            <a:r>
              <a:rPr lang="en-IN" dirty="0" smtClean="0"/>
              <a:t>Gold salts</a:t>
            </a:r>
          </a:p>
          <a:p>
            <a:pPr lvl="1" algn="just">
              <a:buFont typeface="Wingdings" pitchFamily="2" charset="2"/>
              <a:buChar char="§"/>
            </a:pPr>
            <a:r>
              <a:rPr lang="en-IN" dirty="0" smtClean="0"/>
              <a:t>Arsenical agents cause </a:t>
            </a:r>
            <a:r>
              <a:rPr lang="en-IN" dirty="0" err="1" smtClean="0"/>
              <a:t>agranulocytosis</a:t>
            </a:r>
            <a:r>
              <a:rPr lang="en-IN" dirty="0" smtClean="0"/>
              <a:t>.</a:t>
            </a:r>
          </a:p>
          <a:p>
            <a:pPr algn="just"/>
            <a:r>
              <a:rPr lang="en-IN" dirty="0" smtClean="0"/>
              <a:t>It may occur as acute or chronic or periodic.</a:t>
            </a:r>
          </a:p>
          <a:p>
            <a:pPr algn="just"/>
            <a:r>
              <a:rPr lang="en-IN" dirty="0" smtClean="0"/>
              <a:t>The onset of disease is accompanied by </a:t>
            </a:r>
          </a:p>
          <a:p>
            <a:pPr algn="just">
              <a:buNone/>
            </a:pPr>
            <a:r>
              <a:rPr lang="en-IN" dirty="0" smtClean="0"/>
              <a:t>                                               Fever,</a:t>
            </a:r>
          </a:p>
          <a:p>
            <a:pPr algn="just">
              <a:buNone/>
            </a:pPr>
            <a:r>
              <a:rPr lang="en-IN" dirty="0" smtClean="0"/>
              <a:t>                                               Malaise,</a:t>
            </a:r>
          </a:p>
          <a:p>
            <a:pPr algn="just">
              <a:buNone/>
            </a:pPr>
            <a:r>
              <a:rPr lang="en-IN" dirty="0" smtClean="0"/>
              <a:t>                                               Generalised weakness,</a:t>
            </a:r>
          </a:p>
          <a:p>
            <a:pPr algn="just">
              <a:buNone/>
            </a:pPr>
            <a:r>
              <a:rPr lang="en-IN" dirty="0" smtClean="0"/>
              <a:t>                                               Sore throat.</a:t>
            </a:r>
          </a:p>
          <a:p>
            <a:pPr algn="just"/>
            <a:endParaRPr lang="en-IN" dirty="0" smtClean="0"/>
          </a:p>
          <a:p>
            <a:pPr algn="just">
              <a:buFont typeface="Wingdings" pitchFamily="2" charset="2"/>
              <a:buChar char="§"/>
            </a:pP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smtClean="0"/>
              <a:t>Ulcerations of oral mucosa, </a:t>
            </a:r>
            <a:r>
              <a:rPr lang="en-US" sz="2400" dirty="0" err="1" smtClean="0"/>
              <a:t>oropharynx</a:t>
            </a:r>
            <a:r>
              <a:rPr lang="en-US" sz="2400" dirty="0" smtClean="0"/>
              <a:t> &amp; throat.</a:t>
            </a:r>
          </a:p>
          <a:p>
            <a:pPr algn="just"/>
            <a:r>
              <a:rPr lang="en-US" sz="2400" dirty="0" smtClean="0"/>
              <a:t>The mucosa exhibits isolated necrotic patches that are black &amp; gray &amp; demarcated from adjacent area.</a:t>
            </a:r>
          </a:p>
          <a:p>
            <a:pPr algn="just"/>
            <a:r>
              <a:rPr lang="en-US" sz="2400" dirty="0" smtClean="0"/>
              <a:t>Absence of a notable inflammatory reaction caused by lack of granulocytes.</a:t>
            </a:r>
          </a:p>
          <a:p>
            <a:pPr algn="just"/>
            <a:r>
              <a:rPr lang="en-US" sz="2400" dirty="0" smtClean="0"/>
              <a:t>Clinical features – gingival hemorrhage, necrosis, increased salivation, fetid odor.</a:t>
            </a:r>
          </a:p>
          <a:p>
            <a:pPr algn="just"/>
            <a:r>
              <a:rPr lang="en-US" sz="2400" dirty="0" smtClean="0"/>
              <a:t>In cyclic </a:t>
            </a:r>
            <a:r>
              <a:rPr lang="en-US" sz="2400" dirty="0" err="1" smtClean="0"/>
              <a:t>neutropenia</a:t>
            </a:r>
            <a:r>
              <a:rPr lang="en-US" sz="2400" dirty="0" smtClean="0"/>
              <a:t>, gingival changes recur with recurrent exacerbation of disease.</a:t>
            </a:r>
          </a:p>
          <a:p>
            <a:pPr algn="just"/>
            <a:r>
              <a:rPr lang="en-US" sz="2400" dirty="0" smtClean="0"/>
              <a:t>Generalized aggressive </a:t>
            </a:r>
            <a:r>
              <a:rPr lang="en-US" sz="2400" dirty="0" err="1" smtClean="0"/>
              <a:t>periodontitis</a:t>
            </a:r>
            <a:r>
              <a:rPr lang="en-US" sz="2400" dirty="0" smtClean="0"/>
              <a:t>.</a:t>
            </a:r>
            <a:endParaRPr lang="en-US" sz="24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Leukemia </a:t>
            </a:r>
            <a:endParaRPr lang="en-US" dirty="0"/>
          </a:p>
        </p:txBody>
      </p:sp>
      <p:sp>
        <p:nvSpPr>
          <p:cNvPr id="3" name="Content Placeholder 2"/>
          <p:cNvSpPr>
            <a:spLocks noGrp="1"/>
          </p:cNvSpPr>
          <p:nvPr>
            <p:ph idx="1"/>
          </p:nvPr>
        </p:nvSpPr>
        <p:spPr/>
        <p:txBody>
          <a:bodyPr>
            <a:normAutofit/>
          </a:bodyPr>
          <a:lstStyle/>
          <a:p>
            <a:pPr algn="just"/>
            <a:r>
              <a:rPr lang="en-US" sz="2800" dirty="0" smtClean="0"/>
              <a:t>It is a malignant neoplasm of WBC precursors characterized by</a:t>
            </a:r>
          </a:p>
          <a:p>
            <a:pPr lvl="1" algn="just">
              <a:buFont typeface="Wingdings" pitchFamily="2" charset="2"/>
              <a:buChar char="§"/>
            </a:pPr>
            <a:r>
              <a:rPr lang="en-US" sz="2400" dirty="0" smtClean="0"/>
              <a:t>Diffuse replacement of the bone marrow with proliferative leukemic cells.</a:t>
            </a:r>
          </a:p>
          <a:p>
            <a:pPr lvl="1" algn="just">
              <a:buFont typeface="Wingdings" pitchFamily="2" charset="2"/>
              <a:buChar char="§"/>
            </a:pPr>
            <a:r>
              <a:rPr lang="en-US" sz="2400" dirty="0" smtClean="0"/>
              <a:t>Abnormal number &amp; form of immature WBCs in the circulating blood.</a:t>
            </a:r>
          </a:p>
          <a:p>
            <a:pPr lvl="1" algn="just">
              <a:buFont typeface="Wingdings" pitchFamily="2" charset="2"/>
              <a:buChar char="§"/>
            </a:pPr>
            <a:r>
              <a:rPr lang="en-US" sz="2400" dirty="0" smtClean="0"/>
              <a:t>Widespread infiltrations in the liver, spleen, lymph nodes &amp; other body sites.</a:t>
            </a:r>
          </a:p>
          <a:p>
            <a:pPr algn="just"/>
            <a:r>
              <a:rPr lang="en-US" sz="2800" dirty="0" smtClean="0"/>
              <a:t>Acc to cell type          lymphocytic                      </a:t>
            </a:r>
          </a:p>
          <a:p>
            <a:pPr algn="just">
              <a:buNone/>
            </a:pPr>
            <a:r>
              <a:rPr lang="en-US" sz="2800" dirty="0" smtClean="0"/>
              <a:t>                                    </a:t>
            </a:r>
            <a:r>
              <a:rPr lang="en-US" sz="2800" dirty="0" err="1" smtClean="0"/>
              <a:t>myelogenous</a:t>
            </a:r>
            <a:r>
              <a:rPr lang="en-US" sz="2800" dirty="0" smtClean="0"/>
              <a:t>.</a:t>
            </a:r>
          </a:p>
        </p:txBody>
      </p:sp>
      <p:cxnSp>
        <p:nvCxnSpPr>
          <p:cNvPr id="10" name="Straight Arrow Connector 9"/>
          <p:cNvCxnSpPr/>
          <p:nvPr/>
        </p:nvCxnSpPr>
        <p:spPr>
          <a:xfrm>
            <a:off x="4343400" y="51054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343400" y="57150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4038997" y="5409803"/>
            <a:ext cx="609600" cy="79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err="1" smtClean="0"/>
              <a:t>Monocytic</a:t>
            </a:r>
            <a:r>
              <a:rPr lang="en-US" dirty="0" smtClean="0"/>
              <a:t> leukemia is a sub-group of </a:t>
            </a:r>
            <a:r>
              <a:rPr lang="en-US" dirty="0" err="1" smtClean="0"/>
              <a:t>myelogenous</a:t>
            </a:r>
            <a:r>
              <a:rPr lang="en-US" dirty="0" smtClean="0"/>
              <a:t>.</a:t>
            </a:r>
          </a:p>
          <a:p>
            <a:pPr algn="just"/>
            <a:r>
              <a:rPr lang="en-US" dirty="0" smtClean="0"/>
              <a:t>Lymphocytic means that the malignant changes in the cells that form lymphocytes.</a:t>
            </a:r>
          </a:p>
          <a:p>
            <a:pPr algn="just"/>
            <a:r>
              <a:rPr lang="en-US" dirty="0" err="1" smtClean="0"/>
              <a:t>Myelogenous</a:t>
            </a:r>
            <a:r>
              <a:rPr lang="en-US" dirty="0" smtClean="0"/>
              <a:t> – malignant changes in cells normally form RBC, some WBC &amp; platelets.</a:t>
            </a:r>
          </a:p>
          <a:p>
            <a:pPr algn="just"/>
            <a:r>
              <a:rPr lang="en-US" dirty="0" err="1" smtClean="0"/>
              <a:t>Leukemias</a:t>
            </a:r>
            <a:r>
              <a:rPr lang="en-US" dirty="0" smtClean="0"/>
              <a:t> can be:</a:t>
            </a:r>
          </a:p>
          <a:p>
            <a:pPr lvl="1" algn="just"/>
            <a:r>
              <a:rPr lang="en-US" dirty="0" smtClean="0"/>
              <a:t>Acute </a:t>
            </a:r>
          </a:p>
          <a:p>
            <a:pPr lvl="1" algn="just"/>
            <a:r>
              <a:rPr lang="en-US" dirty="0" smtClean="0"/>
              <a:t>Sub acute </a:t>
            </a:r>
          </a:p>
          <a:p>
            <a:pPr lvl="1" algn="just"/>
            <a:r>
              <a:rPr lang="en-US" dirty="0" smtClean="0"/>
              <a:t>Chronic</a:t>
            </a:r>
          </a:p>
          <a:p>
            <a:pPr algn="just"/>
            <a:r>
              <a:rPr lang="en-US" dirty="0" smtClean="0"/>
              <a:t>Acute form:</a:t>
            </a:r>
          </a:p>
          <a:p>
            <a:pPr algn="just">
              <a:buNone/>
            </a:pPr>
            <a:r>
              <a:rPr lang="en-US" dirty="0" smtClean="0"/>
              <a:t>    primitive blast cells released into peripheral circulation are immature &amp; non functional.</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r>
              <a:rPr lang="en-US" sz="2400" dirty="0" smtClean="0"/>
              <a:t>Chronic form:</a:t>
            </a:r>
          </a:p>
          <a:p>
            <a:pPr algn="just">
              <a:buNone/>
            </a:pPr>
            <a:r>
              <a:rPr lang="en-US" sz="2400" dirty="0" smtClean="0"/>
              <a:t>    abnormal cells tend to be more mature &amp; to have normal morphologic characteristics &amp; functional when released into circulation.</a:t>
            </a:r>
          </a:p>
          <a:p>
            <a:pPr algn="just"/>
            <a:r>
              <a:rPr lang="en-US" sz="2400" dirty="0" smtClean="0"/>
              <a:t>All </a:t>
            </a:r>
            <a:r>
              <a:rPr lang="en-US" sz="2400" dirty="0" err="1" smtClean="0"/>
              <a:t>leukemias</a:t>
            </a:r>
            <a:r>
              <a:rPr lang="en-US" sz="2400" dirty="0" smtClean="0"/>
              <a:t> tend to displace normal components of bone marrow elements with leukemic cells, resulting in decrease in RBC production &amp; WBC &amp; platelet, resulting in anemia, leucopenia, thrombocytopenia.</a:t>
            </a:r>
          </a:p>
          <a:p>
            <a:pPr algn="just"/>
            <a:r>
              <a:rPr lang="en-US" sz="2400" dirty="0" smtClean="0"/>
              <a:t>Anemia – poor tissue oxygenation, making tissue more friable &amp; susceptible to breakdown.</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smtClean="0"/>
              <a:t>Decrease in WBCs in circulation leads to poor cellular defense &amp; increased susceptibility to infections.</a:t>
            </a:r>
          </a:p>
          <a:p>
            <a:pPr algn="just"/>
            <a:r>
              <a:rPr lang="en-US" sz="2400" dirty="0" smtClean="0"/>
              <a:t>Thrombocytopenia – bleeding tendency, occurs in any tissue but in particular affects the oral cavity, especially gingival </a:t>
            </a:r>
            <a:r>
              <a:rPr lang="en-US" sz="2400" dirty="0" err="1" smtClean="0"/>
              <a:t>sulcus</a:t>
            </a:r>
            <a:r>
              <a:rPr lang="en-US" sz="2400" dirty="0" smtClean="0"/>
              <a:t>.</a:t>
            </a:r>
          </a:p>
          <a:p>
            <a:pPr algn="just"/>
            <a:r>
              <a:rPr lang="en-US" sz="2400" dirty="0" err="1" smtClean="0"/>
              <a:t>Aleukemic</a:t>
            </a:r>
            <a:r>
              <a:rPr lang="en-US" sz="2400" dirty="0" smtClean="0"/>
              <a:t> leukemia – normal blood counts while leukemic cells reside primarily in the bone marrow.</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dirty="0" err="1" smtClean="0"/>
              <a:t>periodontium</a:t>
            </a:r>
            <a:r>
              <a:rPr lang="en-US" dirty="0" smtClean="0"/>
              <a:t> in leukemic patients:</a:t>
            </a:r>
            <a:endParaRPr lang="en-US" dirty="0"/>
          </a:p>
        </p:txBody>
      </p:sp>
      <p:sp>
        <p:nvSpPr>
          <p:cNvPr id="3" name="Content Placeholder 2"/>
          <p:cNvSpPr>
            <a:spLocks noGrp="1"/>
          </p:cNvSpPr>
          <p:nvPr>
            <p:ph idx="1"/>
          </p:nvPr>
        </p:nvSpPr>
        <p:spPr/>
        <p:txBody>
          <a:bodyPr>
            <a:normAutofit/>
          </a:bodyPr>
          <a:lstStyle/>
          <a:p>
            <a:pPr algn="just"/>
            <a:r>
              <a:rPr lang="en-US" sz="2400" dirty="0" smtClean="0"/>
              <a:t>Oral &amp; periodontal manifestations of leukemia may include leukemic infiltration, bleeding, oral ulcerations &amp; infections.</a:t>
            </a:r>
          </a:p>
          <a:p>
            <a:pPr algn="just"/>
            <a:r>
              <a:rPr lang="en-US" sz="2400" dirty="0" smtClean="0"/>
              <a:t>Expression of these signs is more common with acute &amp; sub acute forms of leukemia than in chronic forms.</a:t>
            </a:r>
            <a:endParaRPr lang="en-US" sz="24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Leukemic Infiltration:</a:t>
            </a:r>
            <a:endParaRPr lang="en-US" dirty="0"/>
          </a:p>
        </p:txBody>
      </p:sp>
      <p:sp>
        <p:nvSpPr>
          <p:cNvPr id="3" name="Content Placeholder 2"/>
          <p:cNvSpPr>
            <a:spLocks noGrp="1"/>
          </p:cNvSpPr>
          <p:nvPr>
            <p:ph idx="1"/>
          </p:nvPr>
        </p:nvSpPr>
        <p:spPr/>
        <p:txBody>
          <a:bodyPr>
            <a:normAutofit/>
          </a:bodyPr>
          <a:lstStyle/>
          <a:p>
            <a:pPr algn="just"/>
            <a:r>
              <a:rPr lang="en-US" sz="2400" dirty="0" smtClean="0"/>
              <a:t>Leukemic cells infiltrate the </a:t>
            </a:r>
            <a:r>
              <a:rPr lang="en-US" sz="2400" dirty="0" err="1" smtClean="0"/>
              <a:t>gingiva</a:t>
            </a:r>
            <a:r>
              <a:rPr lang="en-US" sz="2400" dirty="0" smtClean="0"/>
              <a:t> &amp; less frequently alveolar bone.</a:t>
            </a:r>
          </a:p>
          <a:p>
            <a:pPr algn="just"/>
            <a:r>
              <a:rPr lang="en-US" sz="2400" dirty="0" smtClean="0"/>
              <a:t>Gingival infiltration often results in leukemic gingival enlargement.</a:t>
            </a:r>
          </a:p>
          <a:p>
            <a:pPr algn="just"/>
            <a:r>
              <a:rPr lang="en-US" sz="2400" dirty="0" smtClean="0"/>
              <a:t>A study of 1076 adult patients with leukemia showed 3.6% of patients with teeth had leukemic gingival proliferation.</a:t>
            </a:r>
          </a:p>
          <a:p>
            <a:pPr algn="just"/>
            <a:r>
              <a:rPr lang="en-IN" sz="2400" dirty="0" smtClean="0"/>
              <a:t>Highest incidence – acute </a:t>
            </a:r>
            <a:r>
              <a:rPr lang="en-IN" sz="2400" dirty="0" err="1" smtClean="0"/>
              <a:t>monocytic</a:t>
            </a:r>
            <a:r>
              <a:rPr lang="en-IN" sz="2400" dirty="0" smtClean="0"/>
              <a:t> (66.7%).</a:t>
            </a:r>
            <a:endParaRPr lang="en-US" sz="2400" dirty="0" smtClean="0"/>
          </a:p>
          <a:p>
            <a:pPr algn="just">
              <a:buNone/>
            </a:pPr>
            <a:r>
              <a:rPr lang="en-IN" sz="2400" dirty="0" smtClean="0"/>
              <a:t>   Acute </a:t>
            </a:r>
            <a:r>
              <a:rPr lang="en-IN" sz="2400" dirty="0" err="1" smtClean="0"/>
              <a:t>myelocytic-monocytic</a:t>
            </a:r>
            <a:r>
              <a:rPr lang="en-IN" sz="2400" dirty="0" smtClean="0"/>
              <a:t> </a:t>
            </a:r>
            <a:r>
              <a:rPr lang="en-IN" sz="2400" dirty="0" err="1" smtClean="0"/>
              <a:t>leukemia</a:t>
            </a:r>
            <a:r>
              <a:rPr lang="en-IN" sz="2400" dirty="0" smtClean="0"/>
              <a:t> (18.7%)</a:t>
            </a:r>
          </a:p>
          <a:p>
            <a:pPr algn="just">
              <a:buNone/>
            </a:pPr>
            <a:r>
              <a:rPr lang="en-IN" sz="2400" dirty="0" smtClean="0"/>
              <a:t>   Acute </a:t>
            </a:r>
            <a:r>
              <a:rPr lang="en-IN" sz="2400" dirty="0" err="1" smtClean="0"/>
              <a:t>myelocytic</a:t>
            </a:r>
            <a:r>
              <a:rPr lang="en-IN" sz="2400" dirty="0" smtClean="0"/>
              <a:t> </a:t>
            </a:r>
            <a:r>
              <a:rPr lang="en-IN" sz="2400" dirty="0" err="1" smtClean="0"/>
              <a:t>leukemia</a:t>
            </a:r>
            <a:r>
              <a:rPr lang="en-IN" sz="2400" dirty="0" smtClean="0"/>
              <a:t> (3.7%).</a:t>
            </a:r>
          </a:p>
          <a:p>
            <a:pPr algn="just"/>
            <a:r>
              <a:rPr lang="en-IN" sz="2400" dirty="0" err="1" smtClean="0"/>
              <a:t>Monocytic</a:t>
            </a:r>
            <a:r>
              <a:rPr lang="en-IN" sz="2400" dirty="0" smtClean="0"/>
              <a:t> </a:t>
            </a:r>
            <a:r>
              <a:rPr lang="en-IN" sz="2400" dirty="0" err="1" smtClean="0"/>
              <a:t>leukemia</a:t>
            </a:r>
            <a:r>
              <a:rPr lang="en-IN" sz="2400" dirty="0" smtClean="0"/>
              <a:t> – extremely rare.</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Classification of DM:</a:t>
            </a:r>
            <a:endParaRPr lang="en-US" dirty="0"/>
          </a:p>
        </p:txBody>
      </p:sp>
      <p:graphicFrame>
        <p:nvGraphicFramePr>
          <p:cNvPr id="4" name="Content Placeholder 3"/>
          <p:cNvGraphicFramePr>
            <a:graphicFrameLocks noGrp="1"/>
          </p:cNvGraphicFramePr>
          <p:nvPr>
            <p:ph idx="1"/>
          </p:nvPr>
        </p:nvGraphicFramePr>
        <p:xfrm>
          <a:off x="1435100" y="1447800"/>
          <a:ext cx="749935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r>
              <a:rPr lang="en-IN" sz="2400" dirty="0" smtClean="0"/>
              <a:t>Leukemic gingival enlargement- basic infiltration of gingival corium by leukemic cells that increases gingival thickness &amp; creates gingival pockets with plaque accumulations at late stage, initiating secondary inflammation &amp; cause enlargement of </a:t>
            </a:r>
            <a:r>
              <a:rPr lang="en-IN" sz="2400" dirty="0" err="1" smtClean="0"/>
              <a:t>gingiva</a:t>
            </a:r>
            <a:r>
              <a:rPr lang="en-IN" sz="2400" dirty="0" smtClean="0"/>
              <a:t>.</a:t>
            </a:r>
          </a:p>
          <a:p>
            <a:pPr algn="just"/>
            <a:r>
              <a:rPr lang="en-IN" sz="2400" dirty="0" smtClean="0"/>
              <a:t>It may be localised to </a:t>
            </a:r>
            <a:r>
              <a:rPr lang="en-IN" sz="2400" dirty="0" err="1" smtClean="0"/>
              <a:t>interdental</a:t>
            </a:r>
            <a:r>
              <a:rPr lang="en-IN" sz="2400" dirty="0" smtClean="0"/>
              <a:t> papilla area or may include marginal </a:t>
            </a:r>
            <a:r>
              <a:rPr lang="en-IN" sz="2400" dirty="0" err="1" smtClean="0"/>
              <a:t>gingiva</a:t>
            </a:r>
            <a:r>
              <a:rPr lang="en-IN" sz="2400" dirty="0" smtClean="0"/>
              <a:t> &amp; partially cover the crown of the teeth.</a:t>
            </a:r>
          </a:p>
          <a:p>
            <a:pPr algn="just"/>
            <a:r>
              <a:rPr lang="en-IN" sz="2400" dirty="0" smtClean="0"/>
              <a:t>Clinically, </a:t>
            </a:r>
            <a:r>
              <a:rPr lang="en-IN" sz="2400" dirty="0" err="1" smtClean="0"/>
              <a:t>gingiva</a:t>
            </a:r>
            <a:r>
              <a:rPr lang="en-IN" sz="2400" dirty="0" smtClean="0"/>
              <a:t> appears bluish red &amp; cyanotic with rounding &amp; tenseness of gingival margin.</a:t>
            </a:r>
          </a:p>
          <a:p>
            <a:pPr algn="just"/>
            <a:r>
              <a:rPr lang="en-IN" sz="2400" dirty="0" smtClean="0"/>
              <a:t>Leukemic cells in dermal &amp; subcutaneous connective tissue – leukemic cutis, it forms elevated &amp; flat </a:t>
            </a:r>
            <a:r>
              <a:rPr lang="en-IN" sz="2400" dirty="0" err="1" smtClean="0"/>
              <a:t>macules</a:t>
            </a:r>
            <a:r>
              <a:rPr lang="en-IN" sz="2400" dirty="0" smtClean="0"/>
              <a:t> &amp; papules.</a:t>
            </a:r>
            <a:endParaRPr lang="en-US" sz="24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2620918" y="1447800"/>
            <a:ext cx="5127713" cy="4800600"/>
          </a:xfrm>
          <a:prstGeom prst="rect">
            <a:avLst/>
          </a:prstGeom>
          <a:noFill/>
          <a:ln w="9525">
            <a:noFill/>
            <a:miter lim="800000"/>
            <a:headEnd/>
            <a:tailEnd/>
          </a:ln>
          <a:effec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IN" sz="2400" dirty="0" smtClean="0"/>
              <a:t>Microscopically, </a:t>
            </a:r>
            <a:r>
              <a:rPr lang="en-IN" sz="2400" dirty="0" err="1" smtClean="0"/>
              <a:t>gingiva</a:t>
            </a:r>
            <a:r>
              <a:rPr lang="en-IN" sz="2400" dirty="0" smtClean="0"/>
              <a:t> exhibits a dense, diffuse infiltration of predominantly immature leukocytes in attached &amp; marginal </a:t>
            </a:r>
            <a:r>
              <a:rPr lang="en-IN" sz="2400" dirty="0" err="1" smtClean="0"/>
              <a:t>gingiva</a:t>
            </a:r>
            <a:r>
              <a:rPr lang="en-IN" sz="2400" dirty="0" smtClean="0"/>
              <a:t>.</a:t>
            </a:r>
          </a:p>
          <a:p>
            <a:pPr algn="just"/>
            <a:r>
              <a:rPr lang="en-IN" sz="2400" dirty="0" smtClean="0"/>
              <a:t>Connective tissue components are displaced by leukemic cells.</a:t>
            </a:r>
          </a:p>
          <a:p>
            <a:pPr algn="just"/>
            <a:r>
              <a:rPr lang="en-IN" sz="2400" dirty="0" smtClean="0"/>
              <a:t>Reticular layer – dense cellular accumulations.</a:t>
            </a:r>
          </a:p>
          <a:p>
            <a:pPr algn="just"/>
            <a:r>
              <a:rPr lang="en-IN" sz="2400" dirty="0" smtClean="0"/>
              <a:t>Papillary layer – few leukocytes.</a:t>
            </a:r>
          </a:p>
          <a:p>
            <a:pPr algn="just"/>
            <a:r>
              <a:rPr lang="en-IN" sz="2400" dirty="0" smtClean="0"/>
              <a:t>Blood vessels – distended &amp; predominantly leukemic cells &amp; reduced RBC.</a:t>
            </a:r>
          </a:p>
          <a:p>
            <a:pPr algn="just"/>
            <a:r>
              <a:rPr lang="en-IN" sz="2400" dirty="0" smtClean="0"/>
              <a:t>Epithelium – thinned &amp; </a:t>
            </a:r>
            <a:r>
              <a:rPr lang="en-IN" sz="2400" dirty="0" err="1" smtClean="0"/>
              <a:t>hyperplastic</a:t>
            </a:r>
            <a:r>
              <a:rPr lang="en-IN" sz="2400" dirty="0" smtClean="0"/>
              <a:t>.</a:t>
            </a:r>
          </a:p>
          <a:p>
            <a:pPr algn="just"/>
            <a:r>
              <a:rPr lang="en-IN" sz="2400" dirty="0" smtClean="0"/>
              <a:t>Common findings are degeneration associated intercellular &amp; intracellular </a:t>
            </a:r>
            <a:r>
              <a:rPr lang="en-IN" sz="2400" dirty="0" err="1" smtClean="0"/>
              <a:t>edema</a:t>
            </a:r>
            <a:r>
              <a:rPr lang="en-IN" sz="2400" dirty="0" smtClean="0"/>
              <a:t> &amp; </a:t>
            </a:r>
            <a:r>
              <a:rPr lang="en-IN" sz="2400" dirty="0" err="1" smtClean="0"/>
              <a:t>leukocytic</a:t>
            </a:r>
            <a:r>
              <a:rPr lang="en-IN" sz="2400" dirty="0" smtClean="0"/>
              <a:t> infiltration with decreased surface </a:t>
            </a:r>
            <a:r>
              <a:rPr lang="en-IN" sz="2400" dirty="0" err="1" smtClean="0"/>
              <a:t>keratinization</a:t>
            </a:r>
            <a:r>
              <a:rPr lang="en-IN" sz="2400" dirty="0" smtClean="0"/>
              <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Bleeding </a:t>
            </a:r>
            <a:endParaRPr lang="en-US" dirty="0"/>
          </a:p>
        </p:txBody>
      </p:sp>
      <p:sp>
        <p:nvSpPr>
          <p:cNvPr id="3" name="Content Placeholder 2"/>
          <p:cNvSpPr>
            <a:spLocks noGrp="1"/>
          </p:cNvSpPr>
          <p:nvPr>
            <p:ph idx="1"/>
          </p:nvPr>
        </p:nvSpPr>
        <p:spPr/>
        <p:txBody>
          <a:bodyPr>
            <a:noAutofit/>
          </a:bodyPr>
          <a:lstStyle/>
          <a:p>
            <a:pPr algn="just"/>
            <a:r>
              <a:rPr lang="en-IN" sz="2400" dirty="0" smtClean="0"/>
              <a:t>Gingival haemorrhage is common finding in leukemic patients, even in the absence of clinically detectable gingivitis.</a:t>
            </a:r>
          </a:p>
          <a:p>
            <a:pPr algn="just"/>
            <a:r>
              <a:rPr lang="en-IN" sz="2400" dirty="0" smtClean="0"/>
              <a:t>Bleeding </a:t>
            </a:r>
            <a:r>
              <a:rPr lang="en-IN" sz="2400" dirty="0" err="1" smtClean="0"/>
              <a:t>gingiva</a:t>
            </a:r>
            <a:r>
              <a:rPr lang="en-IN" sz="2400" dirty="0" smtClean="0"/>
              <a:t> is common finding in leukemic patients.</a:t>
            </a:r>
          </a:p>
          <a:p>
            <a:pPr algn="just"/>
            <a:r>
              <a:rPr lang="en-IN" sz="2400" dirty="0" smtClean="0"/>
              <a:t>It is caused by thrombocytopenia result of replacement of marrow cells with leukemic cells &amp; their products.</a:t>
            </a:r>
          </a:p>
          <a:p>
            <a:pPr algn="just"/>
            <a:r>
              <a:rPr lang="en-IN" sz="2400" dirty="0" smtClean="0"/>
              <a:t>Bleeding tendency can also occur in skin &amp; throughout the oral mucosa, </a:t>
            </a:r>
            <a:r>
              <a:rPr lang="en-IN" sz="2400" dirty="0" err="1" smtClean="0"/>
              <a:t>petechiae</a:t>
            </a:r>
            <a:r>
              <a:rPr lang="en-IN" sz="2400" dirty="0" smtClean="0"/>
              <a:t> are found with or without leukemic infiltrates.</a:t>
            </a:r>
            <a:endParaRPr lang="en-US" sz="24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565057" y="1695450"/>
            <a:ext cx="3495675" cy="24955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181600" y="1905000"/>
            <a:ext cx="3409950" cy="2286000"/>
          </a:xfrm>
          <a:prstGeom prst="rect">
            <a:avLst/>
          </a:prstGeom>
          <a:noFill/>
          <a:ln w="9525">
            <a:noFill/>
            <a:miter lim="800000"/>
            <a:headEnd/>
            <a:tailEnd/>
          </a:ln>
          <a:effec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sz="2400" dirty="0" smtClean="0"/>
              <a:t>Diffuse </a:t>
            </a:r>
            <a:r>
              <a:rPr lang="en-IN" sz="2400" dirty="0" err="1" smtClean="0"/>
              <a:t>submucosal</a:t>
            </a:r>
            <a:r>
              <a:rPr lang="en-IN" sz="2400" dirty="0" smtClean="0"/>
              <a:t> bleeding manifests as </a:t>
            </a:r>
            <a:r>
              <a:rPr lang="en-IN" sz="2400" dirty="0" err="1" smtClean="0"/>
              <a:t>echymosis</a:t>
            </a:r>
            <a:r>
              <a:rPr lang="en-IN" sz="2400" dirty="0" smtClean="0"/>
              <a:t>.</a:t>
            </a:r>
          </a:p>
          <a:p>
            <a:pPr algn="just"/>
            <a:r>
              <a:rPr lang="en-IN" sz="2400" dirty="0" smtClean="0"/>
              <a:t>Oral bleeding reported in 17.7% acute leukemic patients &amp; 4.4% chronic leukemic patients.</a:t>
            </a:r>
          </a:p>
          <a:p>
            <a:pPr algn="just"/>
            <a:r>
              <a:rPr lang="en-IN" sz="2400" dirty="0" smtClean="0"/>
              <a:t>Bleeding may also be side effect of the chemotherapeutic agents used to treat </a:t>
            </a:r>
            <a:r>
              <a:rPr lang="en-IN" sz="2400" dirty="0" err="1" smtClean="0"/>
              <a:t>leukemia</a:t>
            </a:r>
            <a:r>
              <a:rPr lang="en-IN" sz="2400" dirty="0" smtClean="0"/>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Antibody Deficiency Disorder:</a:t>
            </a:r>
            <a:endParaRPr lang="en-US" dirty="0"/>
          </a:p>
        </p:txBody>
      </p:sp>
      <p:sp>
        <p:nvSpPr>
          <p:cNvPr id="3" name="Content Placeholder 2"/>
          <p:cNvSpPr>
            <a:spLocks noGrp="1"/>
          </p:cNvSpPr>
          <p:nvPr>
            <p:ph idx="1"/>
          </p:nvPr>
        </p:nvSpPr>
        <p:spPr/>
        <p:txBody>
          <a:bodyPr>
            <a:normAutofit/>
          </a:bodyPr>
          <a:lstStyle/>
          <a:p>
            <a:pPr algn="just"/>
            <a:r>
              <a:rPr lang="en-IN" sz="2400" dirty="0" err="1" smtClean="0"/>
              <a:t>Agammaglobulinemia</a:t>
            </a:r>
            <a:r>
              <a:rPr lang="en-IN" sz="2400" dirty="0" smtClean="0"/>
              <a:t> or </a:t>
            </a:r>
            <a:r>
              <a:rPr lang="en-IN" sz="2400" dirty="0" err="1" smtClean="0"/>
              <a:t>Hypogammaglobulinemia</a:t>
            </a:r>
            <a:r>
              <a:rPr lang="en-IN" sz="2400" dirty="0" smtClean="0"/>
              <a:t> is an immune deficiency caused by a deficiency that results from inadequate antibody production  of B cell</a:t>
            </a:r>
            <a:r>
              <a:rPr lang="en-US" sz="2400" dirty="0" smtClean="0"/>
              <a:t>s.</a:t>
            </a:r>
          </a:p>
          <a:p>
            <a:pPr algn="just"/>
            <a:r>
              <a:rPr lang="en-IN" sz="2400" dirty="0" smtClean="0"/>
              <a:t>Congenital – X linked or Burton </a:t>
            </a:r>
            <a:r>
              <a:rPr lang="en-IN" sz="2400" dirty="0" err="1" smtClean="0"/>
              <a:t>agammaglobulinemia</a:t>
            </a:r>
            <a:r>
              <a:rPr lang="en-IN" sz="2400" dirty="0" smtClean="0"/>
              <a:t>.</a:t>
            </a:r>
          </a:p>
          <a:p>
            <a:pPr algn="just"/>
            <a:r>
              <a:rPr lang="en-IN" sz="2400" dirty="0" smtClean="0"/>
              <a:t>Acquired – common variable immunodeficiency.</a:t>
            </a:r>
            <a:endParaRPr lang="en-US" sz="24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Congenital </a:t>
            </a:r>
            <a:r>
              <a:rPr lang="en-IN" dirty="0" err="1" smtClean="0"/>
              <a:t>agammaglobulinemia</a:t>
            </a:r>
            <a:r>
              <a:rPr lang="en-IN" dirty="0" smtClean="0"/>
              <a:t>:</a:t>
            </a:r>
            <a:endParaRPr lang="en-US" dirty="0"/>
          </a:p>
        </p:txBody>
      </p:sp>
      <p:sp>
        <p:nvSpPr>
          <p:cNvPr id="3" name="Content Placeholder 2"/>
          <p:cNvSpPr>
            <a:spLocks noGrp="1"/>
          </p:cNvSpPr>
          <p:nvPr>
            <p:ph idx="1"/>
          </p:nvPr>
        </p:nvSpPr>
        <p:spPr>
          <a:xfrm>
            <a:off x="1435608" y="1524000"/>
            <a:ext cx="7498080" cy="4800600"/>
          </a:xfrm>
        </p:spPr>
        <p:txBody>
          <a:bodyPr>
            <a:normAutofit/>
          </a:bodyPr>
          <a:lstStyle/>
          <a:p>
            <a:pPr algn="just"/>
            <a:r>
              <a:rPr lang="en-IN" sz="2400" dirty="0" smtClean="0"/>
              <a:t>X linked recessive gene( Burton tyrosine </a:t>
            </a:r>
            <a:r>
              <a:rPr lang="en-IN" sz="2400" dirty="0" err="1" smtClean="0"/>
              <a:t>kinase</a:t>
            </a:r>
            <a:r>
              <a:rPr lang="en-IN" sz="2400" dirty="0" smtClean="0"/>
              <a:t>).</a:t>
            </a:r>
          </a:p>
          <a:p>
            <a:pPr algn="just"/>
            <a:r>
              <a:rPr lang="en-IN" sz="2400" dirty="0" smtClean="0"/>
              <a:t>1 in 1 </a:t>
            </a:r>
            <a:r>
              <a:rPr lang="en-IN" sz="2400" dirty="0" err="1" smtClean="0"/>
              <a:t>lakh</a:t>
            </a:r>
            <a:r>
              <a:rPr lang="en-IN" sz="2400" dirty="0" smtClean="0"/>
              <a:t>.</a:t>
            </a:r>
          </a:p>
          <a:p>
            <a:pPr algn="just"/>
            <a:r>
              <a:rPr lang="en-IN" sz="2400" dirty="0" smtClean="0"/>
              <a:t>Only males are affected.</a:t>
            </a:r>
          </a:p>
          <a:p>
            <a:pPr algn="just"/>
            <a:r>
              <a:rPr lang="en-IN" sz="2400" dirty="0" smtClean="0"/>
              <a:t>The gene is responsible for B cell development.</a:t>
            </a:r>
          </a:p>
          <a:p>
            <a:pPr algn="just"/>
            <a:r>
              <a:rPr lang="en-IN" sz="2400" dirty="0" smtClean="0"/>
              <a:t>Absence of mature B cells – lack lymphoid tissue &amp; fail to develop plasma cells.</a:t>
            </a:r>
          </a:p>
          <a:p>
            <a:pPr algn="just"/>
            <a:r>
              <a:rPr lang="en-IN" sz="2400" dirty="0" smtClean="0"/>
              <a:t>Thus, production of antibodies is deficient.</a:t>
            </a:r>
          </a:p>
          <a:p>
            <a:pPr algn="just"/>
            <a:r>
              <a:rPr lang="en-IN" sz="2400" dirty="0" smtClean="0"/>
              <a:t>German centres (for B cells) are poorly developed in all lymphoid tissues.</a:t>
            </a:r>
          </a:p>
          <a:p>
            <a:pPr algn="just"/>
            <a:r>
              <a:rPr lang="en-IN" sz="2400" dirty="0" smtClean="0"/>
              <a:t>Tonsils, adenoids &amp; peripheral lymph nodes are small or absent.</a:t>
            </a:r>
          </a:p>
          <a:p>
            <a:pPr algn="just">
              <a:buNone/>
            </a:pPr>
            <a:endParaRPr lang="en-US" sz="24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Acquired or Late onset </a:t>
            </a:r>
            <a:r>
              <a:rPr lang="en-IN" dirty="0" err="1" smtClean="0"/>
              <a:t>Agammaglobulinemia</a:t>
            </a:r>
            <a:r>
              <a:rPr lang="en-IN" dirty="0" smtClean="0"/>
              <a:t>:</a:t>
            </a:r>
            <a:endParaRPr lang="en-US" dirty="0"/>
          </a:p>
        </p:txBody>
      </p:sp>
      <p:sp>
        <p:nvSpPr>
          <p:cNvPr id="3" name="Content Placeholder 2"/>
          <p:cNvSpPr>
            <a:spLocks noGrp="1"/>
          </p:cNvSpPr>
          <p:nvPr>
            <p:ph idx="1"/>
          </p:nvPr>
        </p:nvSpPr>
        <p:spPr/>
        <p:txBody>
          <a:bodyPr>
            <a:normAutofit/>
          </a:bodyPr>
          <a:lstStyle/>
          <a:p>
            <a:pPr algn="just"/>
            <a:r>
              <a:rPr lang="en-IN" sz="2400" dirty="0" smtClean="0"/>
              <a:t>Is most often known as common variable immunodeficiency disease(CVID).</a:t>
            </a:r>
          </a:p>
          <a:p>
            <a:pPr algn="just"/>
            <a:r>
              <a:rPr lang="en-IN" sz="2400" dirty="0" smtClean="0"/>
              <a:t>Onset of recurrent bacterial infections during second &amp; third  decades due to decrease in antibodies.</a:t>
            </a:r>
          </a:p>
          <a:p>
            <a:pPr algn="just"/>
            <a:r>
              <a:rPr lang="en-IN" sz="2400" dirty="0" smtClean="0"/>
              <a:t>Basic defect is the failure of B-lymphocyte differentiation into plasma cells.</a:t>
            </a:r>
          </a:p>
          <a:p>
            <a:pPr algn="just"/>
            <a:r>
              <a:rPr lang="en-IN" sz="2400" dirty="0" smtClean="0"/>
              <a:t>Enlargement of spleen &amp; swollen glands or lymph nodes is seen.</a:t>
            </a:r>
          </a:p>
          <a:p>
            <a:pPr algn="just"/>
            <a:r>
              <a:rPr lang="en-IN" sz="2400" dirty="0" smtClean="0"/>
              <a:t>Both male &amp; female are susceptible. </a:t>
            </a:r>
            <a:endParaRPr lang="en-US" sz="24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Stress &amp; Psychosomatic Disorders:</a:t>
            </a:r>
            <a:endParaRPr lang="en-US" dirty="0"/>
          </a:p>
        </p:txBody>
      </p:sp>
      <p:sp>
        <p:nvSpPr>
          <p:cNvPr id="3" name="Content Placeholder 2"/>
          <p:cNvSpPr>
            <a:spLocks noGrp="1"/>
          </p:cNvSpPr>
          <p:nvPr>
            <p:ph idx="1"/>
          </p:nvPr>
        </p:nvSpPr>
        <p:spPr/>
        <p:txBody>
          <a:bodyPr>
            <a:normAutofit/>
          </a:bodyPr>
          <a:lstStyle/>
          <a:p>
            <a:pPr algn="just"/>
            <a:r>
              <a:rPr lang="en-IN" sz="2400" dirty="0" smtClean="0"/>
              <a:t>Risk factor</a:t>
            </a:r>
          </a:p>
          <a:p>
            <a:pPr algn="just"/>
            <a:r>
              <a:rPr lang="en-IN" sz="2400" dirty="0" smtClean="0"/>
              <a:t>Stress affects health through different pathways, resulting in biological impact on the auto-immune &amp; endocrine systems &amp; on metabolism.</a:t>
            </a:r>
          </a:p>
          <a:p>
            <a:pPr algn="just"/>
            <a:r>
              <a:rPr lang="en-IN" sz="2400" dirty="0" smtClean="0"/>
              <a:t>It can also affect the change in behaviour such as smoking, excessive alcohol consumption.</a:t>
            </a:r>
          </a:p>
          <a:p>
            <a:pPr algn="just"/>
            <a:r>
              <a:rPr lang="en-IN" sz="2400" dirty="0" smtClean="0"/>
              <a:t>Unhealthy habits as coping mechanism, increases risk for periodontal diseases, dental caries &amp; oral cancer.</a:t>
            </a: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8454</TotalTime>
  <Words>9844</Words>
  <Application>Microsoft Office PowerPoint</Application>
  <PresentationFormat>On-screen Show (4:3)</PresentationFormat>
  <Paragraphs>939</Paragraphs>
  <Slides>185</Slides>
  <Notes>0</Notes>
  <HiddenSlides>0</HiddenSlides>
  <MMClips>0</MMClips>
  <ScaleCrop>false</ScaleCrop>
  <HeadingPairs>
    <vt:vector size="4" baseType="variant">
      <vt:variant>
        <vt:lpstr>Theme</vt:lpstr>
      </vt:variant>
      <vt:variant>
        <vt:i4>1</vt:i4>
      </vt:variant>
      <vt:variant>
        <vt:lpstr>Slide Titles</vt:lpstr>
      </vt:variant>
      <vt:variant>
        <vt:i4>185</vt:i4>
      </vt:variant>
    </vt:vector>
  </HeadingPairs>
  <TitlesOfParts>
    <vt:vector size="186" baseType="lpstr">
      <vt:lpstr>Solstice</vt:lpstr>
      <vt:lpstr>INFLUENCE OF SYSTEMIC DISEASES AND DISORDERS ON THE PERIODONTIUM.</vt:lpstr>
      <vt:lpstr>CONTENTS</vt:lpstr>
      <vt:lpstr>Slide 3</vt:lpstr>
      <vt:lpstr>INTRODUCTION</vt:lpstr>
      <vt:lpstr>Slide 5</vt:lpstr>
      <vt:lpstr>Slide 6</vt:lpstr>
      <vt:lpstr>ENDOCRINE DISORDERS</vt:lpstr>
      <vt:lpstr>DIABETES MELLITUS</vt:lpstr>
      <vt:lpstr>Classification of DM:</vt:lpstr>
      <vt:lpstr>Slide 10</vt:lpstr>
      <vt:lpstr>Slide 11</vt:lpstr>
      <vt:lpstr>Slide 12</vt:lpstr>
      <vt:lpstr>Slide 13</vt:lpstr>
      <vt:lpstr>Slide 14</vt:lpstr>
      <vt:lpstr>Slide 15</vt:lpstr>
      <vt:lpstr>Slide 16</vt:lpstr>
      <vt:lpstr>Oral manifestations:</vt:lpstr>
      <vt:lpstr>Slide 18</vt:lpstr>
      <vt:lpstr>Slide 19</vt:lpstr>
      <vt:lpstr>Slide 20</vt:lpstr>
      <vt:lpstr>Slide 21</vt:lpstr>
      <vt:lpstr>Bacterial Pathogens:</vt:lpstr>
      <vt:lpstr>Slide 23</vt:lpstr>
      <vt:lpstr>Slide 24</vt:lpstr>
      <vt:lpstr>Slide 25</vt:lpstr>
      <vt:lpstr>Mechanism of Interactions:</vt:lpstr>
      <vt:lpstr>Slide 27</vt:lpstr>
      <vt:lpstr>Neutrophil Function:</vt:lpstr>
      <vt:lpstr>Altered Collagen Metabolism:</vt:lpstr>
      <vt:lpstr>Slide 30</vt:lpstr>
      <vt:lpstr>Slide 31</vt:lpstr>
      <vt:lpstr>Slide 32</vt:lpstr>
      <vt:lpstr>Slide 33</vt:lpstr>
      <vt:lpstr>Slide 34</vt:lpstr>
      <vt:lpstr>Diabetes &amp; Periodontal  Diseases:</vt:lpstr>
      <vt:lpstr>Slide 36</vt:lpstr>
      <vt:lpstr>Slide 37</vt:lpstr>
      <vt:lpstr>Slide 38</vt:lpstr>
      <vt:lpstr>Hormonal Influences</vt:lpstr>
      <vt:lpstr>Androgens (Testosterone)</vt:lpstr>
      <vt:lpstr>Slide 41</vt:lpstr>
      <vt:lpstr>Slide 42</vt:lpstr>
      <vt:lpstr>Slide 43</vt:lpstr>
      <vt:lpstr>Slide 44</vt:lpstr>
      <vt:lpstr>Estrogen &amp; Progesterone:</vt:lpstr>
      <vt:lpstr>Slide 46</vt:lpstr>
      <vt:lpstr>Effects of Estrogen on the Periodontium</vt:lpstr>
      <vt:lpstr>Effects of Progesterone on the Periodontium:</vt:lpstr>
      <vt:lpstr>Periodontal manifestations of various stages:</vt:lpstr>
      <vt:lpstr>Slide 50</vt:lpstr>
      <vt:lpstr>Slide 51</vt:lpstr>
      <vt:lpstr>Menstruation </vt:lpstr>
      <vt:lpstr>Pregnancy </vt:lpstr>
      <vt:lpstr>Slide 54</vt:lpstr>
      <vt:lpstr>Slide 55</vt:lpstr>
      <vt:lpstr>Hormonal contraceptives:</vt:lpstr>
      <vt:lpstr>Slide 57</vt:lpstr>
      <vt:lpstr>Menopause or Post Menopause:</vt:lpstr>
      <vt:lpstr>Slide 59</vt:lpstr>
      <vt:lpstr>Slide 60</vt:lpstr>
      <vt:lpstr>Hyperparathyroidism </vt:lpstr>
      <vt:lpstr>Slide 62</vt:lpstr>
      <vt:lpstr>Metabolic syndrome &amp; Obesity</vt:lpstr>
      <vt:lpstr>Slide 64</vt:lpstr>
      <vt:lpstr>Mechanism by which obesity poses a risk for periodontitis:</vt:lpstr>
      <vt:lpstr>Inflammation </vt:lpstr>
      <vt:lpstr>Slide 67</vt:lpstr>
      <vt:lpstr>Slide 68</vt:lpstr>
      <vt:lpstr>Slide 69</vt:lpstr>
      <vt:lpstr>Slide 70</vt:lpstr>
      <vt:lpstr>Obesity also increases the risk of periodontal inflammation through DM. </vt:lpstr>
      <vt:lpstr>Immunodeficiency:</vt:lpstr>
      <vt:lpstr>Impairment of microcirculation:</vt:lpstr>
      <vt:lpstr>Overgrowth of microbial pathogens:</vt:lpstr>
      <vt:lpstr>Hematological disorders &amp; Immune deficiencies:</vt:lpstr>
      <vt:lpstr>Slide 76</vt:lpstr>
      <vt:lpstr>Slide 77</vt:lpstr>
      <vt:lpstr>Leukocyte (neutrophil) disorders:</vt:lpstr>
      <vt:lpstr>Neutropenia </vt:lpstr>
      <vt:lpstr>Slide 80</vt:lpstr>
      <vt:lpstr>Agranulocytosis </vt:lpstr>
      <vt:lpstr>Slide 82</vt:lpstr>
      <vt:lpstr>Slide 83</vt:lpstr>
      <vt:lpstr>Leukemia </vt:lpstr>
      <vt:lpstr>Slide 85</vt:lpstr>
      <vt:lpstr>Slide 86</vt:lpstr>
      <vt:lpstr>Slide 87</vt:lpstr>
      <vt:lpstr>The periodontium in leukemic patients:</vt:lpstr>
      <vt:lpstr>Leukemic Infiltration:</vt:lpstr>
      <vt:lpstr>Slide 90</vt:lpstr>
      <vt:lpstr>Slide 91</vt:lpstr>
      <vt:lpstr>Slide 92</vt:lpstr>
      <vt:lpstr>Bleeding </vt:lpstr>
      <vt:lpstr>Slide 94</vt:lpstr>
      <vt:lpstr>Slide 95</vt:lpstr>
      <vt:lpstr>Antibody Deficiency Disorder:</vt:lpstr>
      <vt:lpstr>Congenital agammaglobulinemia:</vt:lpstr>
      <vt:lpstr>Acquired or Late onset Agammaglobulinemia:</vt:lpstr>
      <vt:lpstr>Stress &amp; Psychosomatic Disorders:</vt:lpstr>
      <vt:lpstr>Role of stress in the complex determinants of periodontal disease:</vt:lpstr>
      <vt:lpstr>Slide 101</vt:lpstr>
      <vt:lpstr>Slide 102</vt:lpstr>
      <vt:lpstr>Stress assessment:</vt:lpstr>
      <vt:lpstr>Self reported measures:</vt:lpstr>
      <vt:lpstr>Stress appraisal measure:</vt:lpstr>
      <vt:lpstr>Impact of event scale:</vt:lpstr>
      <vt:lpstr>Life experiences survey: </vt:lpstr>
      <vt:lpstr>Clinical – biochemical measures:</vt:lpstr>
      <vt:lpstr>Cortisol &amp; dehydroepiandrosterone:</vt:lpstr>
      <vt:lpstr>Epinephrine, Dopamine, aldosterone &amp; Norepinephrine.</vt:lpstr>
      <vt:lpstr>Immunological biomarkers:</vt:lpstr>
      <vt:lpstr>Metabolic biomarkers:</vt:lpstr>
      <vt:lpstr>Allostatic load:</vt:lpstr>
      <vt:lpstr>Stress &amp; Immune system:</vt:lpstr>
      <vt:lpstr>Slide 115</vt:lpstr>
      <vt:lpstr>Mechanism:</vt:lpstr>
      <vt:lpstr>Sympathetic nervous system:</vt:lpstr>
      <vt:lpstr>Role of stress in periodontal disease:</vt:lpstr>
      <vt:lpstr>Slide 119</vt:lpstr>
      <vt:lpstr>Effect of pro-inflammatory cytokines &amp; glucocorticoids in stress:</vt:lpstr>
      <vt:lpstr>Effect of stress on wound healing:</vt:lpstr>
      <vt:lpstr>Nutritional influences:</vt:lpstr>
      <vt:lpstr>Effects of vitamin deficiencies on periodontium:</vt:lpstr>
      <vt:lpstr>Vitamin D deficiency:</vt:lpstr>
      <vt:lpstr>Vitamin E deficiency:</vt:lpstr>
      <vt:lpstr>Water soluble vitamins:</vt:lpstr>
      <vt:lpstr>Slide 127</vt:lpstr>
      <vt:lpstr>Slide 128</vt:lpstr>
      <vt:lpstr>Slide 129</vt:lpstr>
      <vt:lpstr>Vitamin C deficiency:</vt:lpstr>
      <vt:lpstr>Possible etiological factors:</vt:lpstr>
      <vt:lpstr>Epidemiological studies:</vt:lpstr>
      <vt:lpstr>Periodontitis:</vt:lpstr>
      <vt:lpstr>Slide 134</vt:lpstr>
      <vt:lpstr>Protein deficiency:</vt:lpstr>
      <vt:lpstr>Slide 136</vt:lpstr>
      <vt:lpstr>Medications </vt:lpstr>
      <vt:lpstr>Slide 138</vt:lpstr>
      <vt:lpstr>Bisphosphonates</vt:lpstr>
      <vt:lpstr>Slide 140</vt:lpstr>
      <vt:lpstr>Slide 141</vt:lpstr>
      <vt:lpstr>Structure</vt:lpstr>
      <vt:lpstr>Slide 143</vt:lpstr>
      <vt:lpstr>Slide 144</vt:lpstr>
      <vt:lpstr>Slide 145</vt:lpstr>
      <vt:lpstr>Slide 146</vt:lpstr>
      <vt:lpstr>Osteonecrosis of jaw:</vt:lpstr>
      <vt:lpstr>Slide 148</vt:lpstr>
      <vt:lpstr>Slide 149</vt:lpstr>
      <vt:lpstr>Stages of osteonecrosis:</vt:lpstr>
      <vt:lpstr>Slide 151</vt:lpstr>
      <vt:lpstr>Clinical manifestations</vt:lpstr>
      <vt:lpstr>Slide 153</vt:lpstr>
      <vt:lpstr>Radiographically </vt:lpstr>
      <vt:lpstr>Incidence </vt:lpstr>
      <vt:lpstr>Slide 156</vt:lpstr>
      <vt:lpstr>Location or site:</vt:lpstr>
      <vt:lpstr>Other factors:</vt:lpstr>
      <vt:lpstr>Slide 159</vt:lpstr>
      <vt:lpstr>Bisphosphonates &amp; periodontal bone loss:</vt:lpstr>
      <vt:lpstr>Corticosteroids:</vt:lpstr>
      <vt:lpstr>Slide 162</vt:lpstr>
      <vt:lpstr>Osteoporosis:</vt:lpstr>
      <vt:lpstr>Slide 164</vt:lpstr>
      <vt:lpstr>Slide 165</vt:lpstr>
      <vt:lpstr>Slide 166</vt:lpstr>
      <vt:lpstr>Slide 167</vt:lpstr>
      <vt:lpstr>Slide 168</vt:lpstr>
      <vt:lpstr>Slide 169</vt:lpstr>
      <vt:lpstr>Congenital Heart Disease:</vt:lpstr>
      <vt:lpstr>Slide 171</vt:lpstr>
      <vt:lpstr>Tetralogy of Fallot:</vt:lpstr>
      <vt:lpstr>Slide 173</vt:lpstr>
      <vt:lpstr>Eisenmenger syndrome:</vt:lpstr>
      <vt:lpstr>Slide 175</vt:lpstr>
      <vt:lpstr>Hypophosphatasia:</vt:lpstr>
      <vt:lpstr>Slide 177</vt:lpstr>
      <vt:lpstr>Metal Intoxications:</vt:lpstr>
      <vt:lpstr>Slide 179</vt:lpstr>
      <vt:lpstr>Lead intoxication:</vt:lpstr>
      <vt:lpstr>Mercury intoxication:</vt:lpstr>
      <vt:lpstr>Other chemicals:</vt:lpstr>
      <vt:lpstr>References:</vt:lpstr>
      <vt:lpstr>Slide 184</vt:lpstr>
      <vt:lpstr>Slide 185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INFLUENCE OF SYSTEMIC DISEASES AND DISORDERS ON THE PERIODONTIUM.</dc:title>
  <dc:creator>Latha</dc:creator>
  <cp:lastModifiedBy>Latha</cp:lastModifiedBy>
  <cp:revision>499</cp:revision>
  <dcterms:created xsi:type="dcterms:W3CDTF">2006-08-16T00:00:00Z</dcterms:created>
  <dcterms:modified xsi:type="dcterms:W3CDTF">2021-05-24T13:02:29Z</dcterms:modified>
</cp:coreProperties>
</file>