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5"/>
  </p:notesMasterIdLst>
  <p:sldIdLst>
    <p:sldId id="256" r:id="rId2"/>
    <p:sldId id="257" r:id="rId3"/>
    <p:sldId id="258" r:id="rId4"/>
    <p:sldId id="313" r:id="rId5"/>
    <p:sldId id="259" r:id="rId6"/>
    <p:sldId id="260" r:id="rId7"/>
    <p:sldId id="314" r:id="rId8"/>
    <p:sldId id="261" r:id="rId9"/>
    <p:sldId id="262" r:id="rId10"/>
    <p:sldId id="265" r:id="rId11"/>
    <p:sldId id="264" r:id="rId12"/>
    <p:sldId id="266" r:id="rId13"/>
    <p:sldId id="263" r:id="rId14"/>
    <p:sldId id="267" r:id="rId15"/>
    <p:sldId id="268" r:id="rId16"/>
    <p:sldId id="269" r:id="rId17"/>
    <p:sldId id="270" r:id="rId18"/>
    <p:sldId id="271" r:id="rId19"/>
    <p:sldId id="321" r:id="rId20"/>
    <p:sldId id="272" r:id="rId21"/>
    <p:sldId id="274" r:id="rId22"/>
    <p:sldId id="315" r:id="rId23"/>
    <p:sldId id="273" r:id="rId24"/>
    <p:sldId id="275" r:id="rId25"/>
    <p:sldId id="276" r:id="rId26"/>
    <p:sldId id="277" r:id="rId27"/>
    <p:sldId id="278" r:id="rId28"/>
    <p:sldId id="279" r:id="rId29"/>
    <p:sldId id="316" r:id="rId30"/>
    <p:sldId id="280" r:id="rId31"/>
    <p:sldId id="281" r:id="rId32"/>
    <p:sldId id="282" r:id="rId33"/>
    <p:sldId id="283" r:id="rId34"/>
    <p:sldId id="323" r:id="rId35"/>
    <p:sldId id="330" r:id="rId36"/>
    <p:sldId id="331" r:id="rId37"/>
    <p:sldId id="324" r:id="rId38"/>
    <p:sldId id="325" r:id="rId39"/>
    <p:sldId id="326" r:id="rId40"/>
    <p:sldId id="327" r:id="rId41"/>
    <p:sldId id="328" r:id="rId42"/>
    <p:sldId id="329" r:id="rId43"/>
    <p:sldId id="284" r:id="rId44"/>
    <p:sldId id="322" r:id="rId45"/>
    <p:sldId id="285" r:id="rId46"/>
    <p:sldId id="287" r:id="rId47"/>
    <p:sldId id="286" r:id="rId48"/>
    <p:sldId id="288" r:id="rId49"/>
    <p:sldId id="309" r:id="rId50"/>
    <p:sldId id="289" r:id="rId51"/>
    <p:sldId id="290" r:id="rId52"/>
    <p:sldId id="310" r:id="rId53"/>
    <p:sldId id="291" r:id="rId54"/>
    <p:sldId id="292" r:id="rId55"/>
    <p:sldId id="293" r:id="rId56"/>
    <p:sldId id="294" r:id="rId57"/>
    <p:sldId id="295" r:id="rId58"/>
    <p:sldId id="307" r:id="rId59"/>
    <p:sldId id="308" r:id="rId60"/>
    <p:sldId id="296" r:id="rId61"/>
    <p:sldId id="317" r:id="rId62"/>
    <p:sldId id="297" r:id="rId63"/>
    <p:sldId id="298" r:id="rId64"/>
    <p:sldId id="318" r:id="rId65"/>
    <p:sldId id="299" r:id="rId66"/>
    <p:sldId id="300" r:id="rId67"/>
    <p:sldId id="319" r:id="rId68"/>
    <p:sldId id="303" r:id="rId69"/>
    <p:sldId id="304" r:id="rId70"/>
    <p:sldId id="305" r:id="rId71"/>
    <p:sldId id="320" r:id="rId72"/>
    <p:sldId id="311" r:id="rId73"/>
    <p:sldId id="312"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1A6FC9-FFE5-44F5-B55B-81AED349EBBC}" type="datetimeFigureOut">
              <a:rPr lang="en-US" smtClean="0"/>
              <a:pPr/>
              <a:t>7/24/2021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2CFA42-C219-4EB3-B705-631F2CBA38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CFA42-C219-4EB3-B705-631F2CBA3854}"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CFA42-C219-4EB3-B705-631F2CBA3854}"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7/24/2021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7/24/2021</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7/24/2021</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7/24/2021</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7/24/2021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733800"/>
            <a:ext cx="6705600" cy="1143000"/>
          </a:xfrm>
        </p:spPr>
        <p:txBody>
          <a:bodyPr/>
          <a:lstStyle/>
          <a:p>
            <a:pPr algn="just"/>
            <a:r>
              <a:rPr lang="en-IN" sz="1800" dirty="0" smtClean="0"/>
              <a:t>Guided By:                                                Presented By:</a:t>
            </a:r>
          </a:p>
          <a:p>
            <a:pPr algn="just"/>
            <a:r>
              <a:rPr lang="en-IN" sz="1800" dirty="0" smtClean="0"/>
              <a:t>Dr. P. Suresh,                                                   K. Latha,</a:t>
            </a:r>
          </a:p>
          <a:p>
            <a:pPr algn="just"/>
            <a:r>
              <a:rPr lang="en-IN" sz="1800" dirty="0" smtClean="0"/>
              <a:t>Prof &amp; </a:t>
            </a:r>
            <a:r>
              <a:rPr lang="en-IN" sz="1800" dirty="0" err="1" smtClean="0"/>
              <a:t>Hod</a:t>
            </a:r>
            <a:r>
              <a:rPr lang="en-IN" sz="1800" dirty="0" smtClean="0"/>
              <a:t>,                                                  Pg Student.</a:t>
            </a:r>
          </a:p>
          <a:p>
            <a:pPr algn="just"/>
            <a:r>
              <a:rPr lang="en-IN" sz="1800" dirty="0" smtClean="0"/>
              <a:t>Department Of </a:t>
            </a:r>
            <a:r>
              <a:rPr lang="en-IN" sz="1800" dirty="0" err="1" smtClean="0"/>
              <a:t>Periodontics</a:t>
            </a:r>
            <a:r>
              <a:rPr lang="en-IN" sz="1800" dirty="0" smtClean="0"/>
              <a:t>.</a:t>
            </a:r>
            <a:endParaRPr lang="en-US" sz="1800" dirty="0"/>
          </a:p>
        </p:txBody>
      </p:sp>
      <p:sp>
        <p:nvSpPr>
          <p:cNvPr id="2" name="Title 1"/>
          <p:cNvSpPr>
            <a:spLocks noGrp="1"/>
          </p:cNvSpPr>
          <p:nvPr>
            <p:ph type="ctrTitle"/>
          </p:nvPr>
        </p:nvSpPr>
        <p:spPr/>
        <p:txBody>
          <a:bodyPr/>
          <a:lstStyle/>
          <a:p>
            <a:r>
              <a:rPr sz="4000" smtClean="0"/>
              <a:t>Rebuilding the Interproximal Papilla: Description of “Tube” Technique and Two Case Reports</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371600"/>
            <a:ext cx="8229599" cy="43433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Normal. </a:t>
            </a:r>
            <a:r>
              <a:rPr lang="en-US" sz="1800" dirty="0" err="1" smtClean="0"/>
              <a:t>Interdental</a:t>
            </a:r>
            <a:r>
              <a:rPr lang="en-US" sz="1800" dirty="0" smtClean="0"/>
              <a:t> papilla fills embrasure space to the apical extent of the </a:t>
            </a:r>
            <a:r>
              <a:rPr lang="en-US" sz="1800" dirty="0" err="1" smtClean="0"/>
              <a:t>interdental</a:t>
            </a:r>
            <a:r>
              <a:rPr lang="en-US" sz="1800" dirty="0" smtClean="0"/>
              <a:t> contact point/area. </a:t>
            </a:r>
          </a:p>
          <a:p>
            <a:pPr algn="just">
              <a:lnSpc>
                <a:spcPct val="150000"/>
              </a:lnSpc>
            </a:pPr>
            <a:r>
              <a:rPr lang="en-US" sz="1800" dirty="0" smtClean="0"/>
              <a:t>Class I. The tip of the </a:t>
            </a:r>
            <a:r>
              <a:rPr lang="en-US" sz="1800" dirty="0" err="1" smtClean="0"/>
              <a:t>interdental</a:t>
            </a:r>
            <a:r>
              <a:rPr lang="en-US" sz="1800" dirty="0" smtClean="0"/>
              <a:t> papilla lies between the </a:t>
            </a:r>
            <a:r>
              <a:rPr lang="en-US" sz="1800" dirty="0" err="1" smtClean="0"/>
              <a:t>interdental</a:t>
            </a:r>
            <a:r>
              <a:rPr lang="en-US" sz="1800" dirty="0" smtClean="0"/>
              <a:t> contact point and the most coronal extent of the interproximal CEJ (space present but interproximal CEJ is not visible). </a:t>
            </a:r>
          </a:p>
          <a:p>
            <a:pPr algn="just">
              <a:lnSpc>
                <a:spcPct val="150000"/>
              </a:lnSpc>
            </a:pPr>
            <a:r>
              <a:rPr lang="en-US" sz="1800" dirty="0" smtClean="0"/>
              <a:t>Class II. The tip of the </a:t>
            </a:r>
            <a:r>
              <a:rPr lang="en-US" sz="1800" dirty="0" err="1" smtClean="0"/>
              <a:t>interdental</a:t>
            </a:r>
            <a:r>
              <a:rPr lang="en-US" sz="1800" dirty="0" smtClean="0"/>
              <a:t> papilla lies at or apical to the interproximal CEJ but coronal to the apical extent of the facial CEJ (interproximal CEJ visible). </a:t>
            </a:r>
          </a:p>
          <a:p>
            <a:pPr algn="just">
              <a:lnSpc>
                <a:spcPct val="150000"/>
              </a:lnSpc>
            </a:pPr>
            <a:r>
              <a:rPr lang="en-US" sz="1800" dirty="0" smtClean="0"/>
              <a:t>Class III. The tip of the </a:t>
            </a:r>
            <a:r>
              <a:rPr lang="en-US" sz="1800" dirty="0" err="1" smtClean="0"/>
              <a:t>interdental</a:t>
            </a:r>
            <a:r>
              <a:rPr lang="en-US" sz="1800" dirty="0" smtClean="0"/>
              <a:t> papilla lies level with or apical to the facial CEJ.</a:t>
            </a:r>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600200" y="609600"/>
            <a:ext cx="5562600" cy="24669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600200" y="3581400"/>
            <a:ext cx="5534025" cy="26384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3"/>
          <a:srcRect/>
          <a:stretch>
            <a:fillRect/>
          </a:stretch>
        </p:blipFill>
        <p:spPr bwMode="auto">
          <a:xfrm>
            <a:off x="762000" y="1447800"/>
            <a:ext cx="3429000" cy="3657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4648200" y="1447800"/>
            <a:ext cx="3657600" cy="3657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In consideration of the absence of an </a:t>
            </a:r>
            <a:r>
              <a:rPr lang="en-US" sz="1800" dirty="0" err="1" smtClean="0"/>
              <a:t>interdental</a:t>
            </a:r>
            <a:r>
              <a:rPr lang="en-US" sz="1800" dirty="0" smtClean="0"/>
              <a:t> contact point in some cases, </a:t>
            </a:r>
            <a:r>
              <a:rPr lang="en-US" sz="1800" dirty="0" err="1" smtClean="0"/>
              <a:t>Cardaropoli</a:t>
            </a:r>
            <a:r>
              <a:rPr lang="en-US" sz="1800" dirty="0" smtClean="0"/>
              <a:t> et al made another system to assess </a:t>
            </a:r>
            <a:r>
              <a:rPr lang="en-US" sz="1800" dirty="0" err="1" smtClean="0"/>
              <a:t>interdental</a:t>
            </a:r>
            <a:r>
              <a:rPr lang="en-US" sz="1800" dirty="0" smtClean="0"/>
              <a:t> papillary level.</a:t>
            </a:r>
          </a:p>
          <a:p>
            <a:pPr algn="just">
              <a:lnSpc>
                <a:spcPct val="150000"/>
              </a:lnSpc>
            </a:pPr>
            <a:r>
              <a:rPr lang="en-US" sz="1800" dirty="0" smtClean="0"/>
              <a:t>This classification considered the CEJ and adjacent teeth as references to measure the soft tissue level.</a:t>
            </a:r>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60000"/>
              </a:lnSpc>
            </a:pPr>
            <a:r>
              <a:rPr lang="en-IN" sz="1800" dirty="0" smtClean="0"/>
              <a:t>PPI Score 1: is reported when the papilla is completely present and </a:t>
            </a:r>
            <a:r>
              <a:rPr lang="en-IN" sz="1800" dirty="0" err="1" smtClean="0"/>
              <a:t>coronally</a:t>
            </a:r>
            <a:r>
              <a:rPr lang="en-IN" sz="1800" dirty="0" smtClean="0"/>
              <a:t> extends to the  contact point to completely fill the interproximal embrasure. This papilla is at the same level as the adjacent papillae.</a:t>
            </a:r>
          </a:p>
          <a:p>
            <a:pPr algn="just">
              <a:lnSpc>
                <a:spcPct val="160000"/>
              </a:lnSpc>
            </a:pPr>
            <a:r>
              <a:rPr lang="en-IN" sz="1800" dirty="0" smtClean="0"/>
              <a:t>PPI Score 2:</a:t>
            </a:r>
            <a:r>
              <a:rPr lang="en-US" sz="1800" dirty="0" smtClean="0"/>
              <a:t> describes a papilla that is no longer completely present and lies apical to the contact point. This papilla is not at the same level as the adjacent papillae, and the embrasure is no longer completely  filled, but the interproximal CEJ (</a:t>
            </a:r>
            <a:r>
              <a:rPr lang="en-US" sz="1800" dirty="0" err="1" smtClean="0"/>
              <a:t>iCEJ</a:t>
            </a:r>
            <a:r>
              <a:rPr lang="en-US" sz="1800" dirty="0" smtClean="0"/>
              <a:t>) is still not visible.</a:t>
            </a:r>
          </a:p>
          <a:p>
            <a:pPr algn="just">
              <a:lnSpc>
                <a:spcPct val="160000"/>
              </a:lnSpc>
            </a:pPr>
            <a:r>
              <a:rPr lang="en-IN" sz="1800" dirty="0" smtClean="0"/>
              <a:t>Both PPI 1 AND PPI 2 scores can be complicated by the presence of </a:t>
            </a:r>
            <a:r>
              <a:rPr lang="en-IN" sz="1800" dirty="0" err="1" smtClean="0"/>
              <a:t>buccal</a:t>
            </a:r>
            <a:r>
              <a:rPr lang="en-IN" sz="1800" dirty="0" smtClean="0"/>
              <a:t> gingival recession, classified as PPI 1r and PPI 2r.</a:t>
            </a:r>
          </a:p>
        </p:txBody>
      </p:sp>
      <p:sp>
        <p:nvSpPr>
          <p:cNvPr id="3" name="Title 2"/>
          <p:cNvSpPr>
            <a:spLocks noGrp="1"/>
          </p:cNvSpPr>
          <p:nvPr>
            <p:ph type="title"/>
          </p:nvPr>
        </p:nvSpPr>
        <p:spPr/>
        <p:txBody>
          <a:bodyPr>
            <a:normAutofit/>
          </a:bodyPr>
          <a:lstStyle/>
          <a:p>
            <a:r>
              <a:rPr lang="en-IN" sz="3200" dirty="0" smtClean="0"/>
              <a:t>Papilla Presence Index (PPI)</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1800" dirty="0" smtClean="0"/>
              <a:t>PPI Score 3 refers to the situation in which the papilla is moved more apical and the </a:t>
            </a:r>
            <a:r>
              <a:rPr lang="en-IN" sz="1800" dirty="0" err="1" smtClean="0"/>
              <a:t>iCEJ</a:t>
            </a:r>
            <a:r>
              <a:rPr lang="en-IN" sz="1800" dirty="0" smtClean="0"/>
              <a:t> becomes visible. This situation is compatible with a great amount of </a:t>
            </a:r>
            <a:r>
              <a:rPr lang="en-IN" sz="1800" dirty="0" err="1" smtClean="0"/>
              <a:t>interdental</a:t>
            </a:r>
            <a:r>
              <a:rPr lang="en-IN" sz="1800" dirty="0" smtClean="0"/>
              <a:t> soft tissue recession.</a:t>
            </a:r>
          </a:p>
          <a:p>
            <a:pPr algn="just">
              <a:lnSpc>
                <a:spcPct val="150000"/>
              </a:lnSpc>
            </a:pPr>
            <a:r>
              <a:rPr lang="en-IN" sz="1800" dirty="0" smtClean="0"/>
              <a:t>PPI Score 4 describes when the papilla lies apical to both the </a:t>
            </a:r>
            <a:r>
              <a:rPr lang="en-IN" sz="1800" dirty="0" err="1" smtClean="0"/>
              <a:t>iCEJ</a:t>
            </a:r>
            <a:r>
              <a:rPr lang="en-IN" sz="1800" dirty="0" smtClean="0"/>
              <a:t> and </a:t>
            </a:r>
            <a:r>
              <a:rPr lang="en-IN" sz="1800" dirty="0" err="1" smtClean="0"/>
              <a:t>buccal</a:t>
            </a:r>
            <a:r>
              <a:rPr lang="en-IN" sz="1800" dirty="0" smtClean="0"/>
              <a:t> CEJ (</a:t>
            </a:r>
            <a:r>
              <a:rPr lang="en-IN" sz="1800" dirty="0" err="1" smtClean="0"/>
              <a:t>bCEJ</a:t>
            </a:r>
            <a:r>
              <a:rPr lang="en-IN" sz="1800" dirty="0" smtClean="0"/>
              <a:t>). Interproximal soft tissue recession is present together with </a:t>
            </a:r>
            <a:r>
              <a:rPr lang="en-IN" sz="1800" dirty="0" err="1" smtClean="0"/>
              <a:t>buccal</a:t>
            </a:r>
            <a:r>
              <a:rPr lang="en-IN" sz="1800" dirty="0" smtClean="0"/>
              <a:t> gingival recession, and patient </a:t>
            </a:r>
            <a:r>
              <a:rPr lang="en-IN" sz="1800" dirty="0" err="1" smtClean="0"/>
              <a:t>esthetics</a:t>
            </a:r>
            <a:r>
              <a:rPr lang="en-IN" sz="1800" dirty="0" smtClean="0"/>
              <a:t> is dramatically compromised.</a:t>
            </a:r>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304800"/>
            <a:ext cx="8229600" cy="2895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57200" y="3429000"/>
            <a:ext cx="8305800" cy="2971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457200" y="381000"/>
            <a:ext cx="8305800" cy="29718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 y="3657600"/>
            <a:ext cx="8305800" cy="26574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Contour of </a:t>
            </a:r>
            <a:r>
              <a:rPr lang="en-IN" dirty="0" err="1" smtClean="0"/>
              <a:t>interdental</a:t>
            </a:r>
            <a:r>
              <a:rPr lang="en-IN" dirty="0" smtClean="0"/>
              <a:t> papilla:</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524000"/>
            <a:ext cx="8458200" cy="4876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000" dirty="0" smtClean="0"/>
              <a:t>INTRODUCTION</a:t>
            </a:r>
          </a:p>
          <a:p>
            <a:pPr algn="just"/>
            <a:r>
              <a:rPr lang="en-IN" sz="2000" dirty="0" smtClean="0"/>
              <a:t>CLASSIFICATION</a:t>
            </a:r>
          </a:p>
          <a:p>
            <a:pPr algn="just"/>
            <a:r>
              <a:rPr lang="en-IN" sz="2000" dirty="0" smtClean="0"/>
              <a:t>ETIOLOGY</a:t>
            </a:r>
          </a:p>
          <a:p>
            <a:pPr algn="just"/>
            <a:r>
              <a:rPr lang="en-IN" sz="2000" dirty="0" smtClean="0"/>
              <a:t>TREATMENT</a:t>
            </a:r>
          </a:p>
          <a:p>
            <a:pPr algn="just"/>
            <a:r>
              <a:rPr lang="en-IN" sz="2000" dirty="0" smtClean="0"/>
              <a:t>CASE SELECTION AND PRESENTATION</a:t>
            </a:r>
          </a:p>
          <a:p>
            <a:pPr algn="just"/>
            <a:r>
              <a:rPr lang="en-IN" sz="2000" dirty="0" smtClean="0"/>
              <a:t>CLINICAL OUTCOMES</a:t>
            </a:r>
          </a:p>
          <a:p>
            <a:pPr algn="just"/>
            <a:r>
              <a:rPr lang="en-IN" sz="2000" dirty="0" smtClean="0"/>
              <a:t>DISCUSSION</a:t>
            </a:r>
          </a:p>
          <a:p>
            <a:pPr algn="just"/>
            <a:r>
              <a:rPr lang="en-IN" sz="2000" dirty="0" smtClean="0"/>
              <a:t>KEYS FOR SUCCESSFUL MANAGMENT OF THESE CASES</a:t>
            </a:r>
          </a:p>
          <a:p>
            <a:pPr algn="just"/>
            <a:r>
              <a:rPr lang="en-IN" sz="2000" dirty="0" smtClean="0"/>
              <a:t>LIMITATIONS </a:t>
            </a:r>
          </a:p>
          <a:p>
            <a:pPr algn="just"/>
            <a:r>
              <a:rPr lang="en-IN" sz="2000" dirty="0" smtClean="0"/>
              <a:t>CONCLUSION</a:t>
            </a:r>
          </a:p>
          <a:p>
            <a:pPr algn="just"/>
            <a:r>
              <a:rPr lang="en-IN" sz="2000" dirty="0" smtClean="0"/>
              <a:t>REFERENCES</a:t>
            </a:r>
          </a:p>
          <a:p>
            <a:pPr algn="just"/>
            <a:endParaRPr lang="en-US" dirty="0"/>
          </a:p>
        </p:txBody>
      </p:sp>
      <p:sp>
        <p:nvSpPr>
          <p:cNvPr id="3" name="Title 2"/>
          <p:cNvSpPr>
            <a:spLocks noGrp="1"/>
          </p:cNvSpPr>
          <p:nvPr>
            <p:ph type="title"/>
          </p:nvPr>
        </p:nvSpPr>
        <p:spPr/>
        <p:txBody>
          <a:bodyPr>
            <a:normAutofit/>
          </a:bodyPr>
          <a:lstStyle/>
          <a:p>
            <a:r>
              <a:rPr lang="en-IN" sz="3600" dirty="0" smtClean="0"/>
              <a:t>CONTENTS</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70000"/>
              </a:lnSpc>
            </a:pPr>
            <a:r>
              <a:rPr lang="en-US" sz="1800" dirty="0" smtClean="0">
                <a:solidFill>
                  <a:srgbClr val="FFC000"/>
                </a:solidFill>
              </a:rPr>
              <a:t>Distance between the bone crest and the base of the contact area (BC-CA)</a:t>
            </a:r>
            <a:r>
              <a:rPr lang="en-US" sz="1800" dirty="0" smtClean="0"/>
              <a:t> is considered to be the main contributor to the presence of </a:t>
            </a:r>
            <a:r>
              <a:rPr lang="en-US" sz="1800" dirty="0" err="1" smtClean="0"/>
              <a:t>interdental</a:t>
            </a:r>
            <a:r>
              <a:rPr lang="en-US" sz="1800" dirty="0" smtClean="0"/>
              <a:t> papillae.</a:t>
            </a:r>
          </a:p>
          <a:p>
            <a:pPr algn="just">
              <a:lnSpc>
                <a:spcPct val="170000"/>
              </a:lnSpc>
            </a:pPr>
            <a:r>
              <a:rPr lang="en-US" sz="1800" dirty="0" smtClean="0"/>
              <a:t>A survey by Tarnow et al indicated that, when the BC-CA distance was less than 5 mm, the papillae occupied 98% of the interproximal space, while when the distance was more than 7 mm, the papillae represented no more than 27% of the space. </a:t>
            </a:r>
          </a:p>
          <a:p>
            <a:pPr algn="just">
              <a:lnSpc>
                <a:spcPct val="170000"/>
              </a:lnSpc>
            </a:pPr>
            <a:r>
              <a:rPr lang="en-US" sz="1800" dirty="0" smtClean="0"/>
              <a:t>The influence of the BC-CA distance on the </a:t>
            </a:r>
            <a:r>
              <a:rPr lang="en-US" sz="1800" dirty="0" err="1" smtClean="0"/>
              <a:t>interdental</a:t>
            </a:r>
            <a:r>
              <a:rPr lang="en-US" sz="1800" dirty="0" smtClean="0"/>
              <a:t> papillae increases with increasing age. </a:t>
            </a:r>
          </a:p>
        </p:txBody>
      </p:sp>
      <p:sp>
        <p:nvSpPr>
          <p:cNvPr id="3" name="Title 2"/>
          <p:cNvSpPr>
            <a:spLocks noGrp="1"/>
          </p:cNvSpPr>
          <p:nvPr>
            <p:ph type="title"/>
          </p:nvPr>
        </p:nvSpPr>
        <p:spPr/>
        <p:txBody>
          <a:bodyPr>
            <a:normAutofit/>
          </a:bodyPr>
          <a:lstStyle/>
          <a:p>
            <a:pPr algn="just"/>
            <a:r>
              <a:rPr lang="en-IN" sz="3200" dirty="0" smtClean="0"/>
              <a:t>ETIOLOGY</a:t>
            </a: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lnSpc>
                <a:spcPct val="170000"/>
              </a:lnSpc>
            </a:pPr>
            <a:r>
              <a:rPr lang="en-US" sz="1800" dirty="0" err="1" smtClean="0"/>
              <a:t>Kolte</a:t>
            </a:r>
            <a:r>
              <a:rPr lang="en-US" sz="1800" dirty="0" smtClean="0"/>
              <a:t> et al found that, when the BC-CA distance was less than 4 mm, there was an 87% chance of </a:t>
            </a:r>
            <a:r>
              <a:rPr lang="en-US" sz="1800" dirty="0" err="1" smtClean="0"/>
              <a:t>interdental</a:t>
            </a:r>
            <a:r>
              <a:rPr lang="en-US" sz="1800" dirty="0" smtClean="0"/>
              <a:t> papillae being present. </a:t>
            </a:r>
          </a:p>
          <a:p>
            <a:pPr algn="just">
              <a:lnSpc>
                <a:spcPct val="170000"/>
              </a:lnSpc>
            </a:pPr>
            <a:r>
              <a:rPr lang="en-US" sz="1800" dirty="0" smtClean="0"/>
              <a:t>When the distance was 6 mm, this chance decreased to 41.1%. The likelihood of </a:t>
            </a:r>
            <a:r>
              <a:rPr lang="en-US" sz="1800" dirty="0" err="1" smtClean="0"/>
              <a:t>interdental</a:t>
            </a:r>
            <a:r>
              <a:rPr lang="en-US" sz="1800" dirty="0" smtClean="0"/>
              <a:t> papillae being present decreased as the distance increased. </a:t>
            </a:r>
          </a:p>
          <a:p>
            <a:pPr algn="just">
              <a:lnSpc>
                <a:spcPct val="170000"/>
              </a:lnSpc>
            </a:pPr>
            <a:r>
              <a:rPr lang="en-US" sz="1800" dirty="0" smtClean="0"/>
              <a:t>In addition, in some sites, the BC-CA distance had a different influence on the presence of </a:t>
            </a:r>
            <a:r>
              <a:rPr lang="en-US" sz="1800" dirty="0" err="1" smtClean="0"/>
              <a:t>interdental</a:t>
            </a:r>
            <a:r>
              <a:rPr lang="en-US" sz="1800" dirty="0" smtClean="0"/>
              <a:t> papillae, and the maxillary central papillae seemed less sensitive to the increase in BC-CA distance than were the lateral papillae. </a:t>
            </a:r>
          </a:p>
          <a:p>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The central papillae may still occupy most of the interproximal space until the BC-CA distance reaches 8 mm, while the lateral papillae could not fill the space when the BC-CA distance exceeded 5 mm.</a:t>
            </a:r>
          </a:p>
          <a:p>
            <a:pPr algn="just">
              <a:lnSpc>
                <a:spcPct val="150000"/>
              </a:lnSpc>
            </a:pPr>
            <a:endParaRPr lang="en-US" sz="1800"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2819400" y="2895600"/>
            <a:ext cx="5334000" cy="27717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70000"/>
              </a:lnSpc>
            </a:pPr>
            <a:r>
              <a:rPr lang="en-US" sz="1800" dirty="0" smtClean="0"/>
              <a:t>The length and height of the </a:t>
            </a:r>
            <a:r>
              <a:rPr lang="en-US" sz="1800" dirty="0" smtClean="0">
                <a:solidFill>
                  <a:srgbClr val="FFC000"/>
                </a:solidFill>
              </a:rPr>
              <a:t>interproximal contact area</a:t>
            </a:r>
            <a:r>
              <a:rPr lang="en-US" sz="1800" dirty="0" smtClean="0"/>
              <a:t> between teeth determine the size of the interproximal space that accommodates the </a:t>
            </a:r>
            <a:r>
              <a:rPr lang="en-US" sz="1800" dirty="0" err="1" smtClean="0"/>
              <a:t>interdental</a:t>
            </a:r>
            <a:r>
              <a:rPr lang="en-US" sz="1800" dirty="0" smtClean="0"/>
              <a:t> papillae. </a:t>
            </a:r>
          </a:p>
          <a:p>
            <a:pPr algn="just">
              <a:lnSpc>
                <a:spcPct val="170000"/>
              </a:lnSpc>
            </a:pPr>
            <a:r>
              <a:rPr lang="en-US" sz="1800" dirty="0" err="1" smtClean="0"/>
              <a:t>Kolte</a:t>
            </a:r>
            <a:r>
              <a:rPr lang="en-US" sz="1800" dirty="0" smtClean="0"/>
              <a:t> et al studied the proximal contact area and the proportion of the proximal contact area of the crown, and found that both of these were decreased from the maxillary central incisor to the first molar on both sides. </a:t>
            </a:r>
          </a:p>
          <a:p>
            <a:pPr algn="just">
              <a:lnSpc>
                <a:spcPct val="170000"/>
              </a:lnSpc>
            </a:pPr>
            <a:r>
              <a:rPr lang="en-US" sz="1800" dirty="0" smtClean="0"/>
              <a:t>This study suggested a close relationship between these factors and the presence of </a:t>
            </a:r>
            <a:r>
              <a:rPr lang="en-US" sz="1800" dirty="0" err="1" smtClean="0"/>
              <a:t>interdental</a:t>
            </a:r>
            <a:r>
              <a:rPr lang="en-US" sz="1800" dirty="0" smtClean="0"/>
              <a:t> papillae. </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The study by Chow et al also proved that a larger interproximal contact area increased the possibility of a complete </a:t>
            </a:r>
            <a:r>
              <a:rPr lang="en-US" sz="1800" dirty="0" err="1" smtClean="0"/>
              <a:t>interdental</a:t>
            </a:r>
            <a:r>
              <a:rPr lang="en-US" sz="1800" dirty="0" smtClean="0"/>
              <a:t> papilla. </a:t>
            </a:r>
          </a:p>
          <a:p>
            <a:pPr algn="just">
              <a:lnSpc>
                <a:spcPct val="150000"/>
              </a:lnSpc>
            </a:pPr>
            <a:r>
              <a:rPr lang="en-US" sz="1800" dirty="0" smtClean="0"/>
              <a:t>However, the study by de Santana et al suggested that the interproximal contact area has little influence on the presence of </a:t>
            </a:r>
            <a:r>
              <a:rPr lang="en-US" sz="1800" dirty="0" err="1" smtClean="0"/>
              <a:t>interdental</a:t>
            </a:r>
            <a:r>
              <a:rPr lang="en-US" sz="1800" dirty="0" smtClean="0"/>
              <a:t> papillae. </a:t>
            </a:r>
          </a:p>
          <a:p>
            <a:pPr algn="just">
              <a:lnSpc>
                <a:spcPct val="150000"/>
              </a:lnSpc>
            </a:pPr>
            <a:r>
              <a:rPr lang="en-US" sz="1800" dirty="0" smtClean="0"/>
              <a:t>Therefore, more evidence is needed to verify the relationship between the interproximal contact area and </a:t>
            </a:r>
            <a:r>
              <a:rPr lang="en-US" sz="1800" dirty="0" err="1" smtClean="0"/>
              <a:t>interdental</a:t>
            </a:r>
            <a:r>
              <a:rPr lang="en-US" sz="1800" dirty="0" smtClean="0"/>
              <a:t> papillae.</a:t>
            </a:r>
          </a:p>
          <a:p>
            <a:pPr>
              <a:lnSpc>
                <a:spcPct val="150000"/>
              </a:lnSpc>
            </a:pPr>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As the root distance increased, the likelihood of the presence of the </a:t>
            </a:r>
            <a:r>
              <a:rPr lang="en-US" sz="1800" dirty="0" err="1" smtClean="0"/>
              <a:t>interdental</a:t>
            </a:r>
            <a:r>
              <a:rPr lang="en-US" sz="1800" dirty="0" smtClean="0"/>
              <a:t> papillae decreased. </a:t>
            </a:r>
          </a:p>
          <a:p>
            <a:pPr algn="just">
              <a:lnSpc>
                <a:spcPct val="150000"/>
              </a:lnSpc>
            </a:pPr>
            <a:r>
              <a:rPr lang="en-US" sz="1800" dirty="0" smtClean="0"/>
              <a:t>A study by </a:t>
            </a:r>
            <a:r>
              <a:rPr lang="en-US" sz="1800" dirty="0" err="1" smtClean="0"/>
              <a:t>Kolte</a:t>
            </a:r>
            <a:r>
              <a:rPr lang="en-US" sz="1800" dirty="0" smtClean="0"/>
              <a:t> et al suggested that the likelihood of </a:t>
            </a:r>
            <a:r>
              <a:rPr lang="en-US" sz="1800" dirty="0" err="1" smtClean="0"/>
              <a:t>interdental</a:t>
            </a:r>
            <a:r>
              <a:rPr lang="en-US" sz="1800" dirty="0" smtClean="0"/>
              <a:t> papillae existing was 78.5% when the root distance was 0.5 to 1 mm, but decreased to 75.6% when the distance increased to 1 to 1.5 mm. </a:t>
            </a:r>
          </a:p>
          <a:p>
            <a:pPr algn="just">
              <a:lnSpc>
                <a:spcPct val="150000"/>
              </a:lnSpc>
            </a:pPr>
            <a:r>
              <a:rPr lang="en-US" sz="1800" dirty="0" smtClean="0"/>
              <a:t>When root distance became greater than 1.5 mm, but was less than 2 mm, there was a 56.7% probability of </a:t>
            </a:r>
            <a:r>
              <a:rPr lang="en-US" sz="1800" dirty="0" err="1" smtClean="0"/>
              <a:t>interdental</a:t>
            </a:r>
            <a:r>
              <a:rPr lang="en-US" sz="1800" dirty="0" smtClean="0"/>
              <a:t> papillae existing. </a:t>
            </a:r>
          </a:p>
        </p:txBody>
      </p:sp>
      <p:sp>
        <p:nvSpPr>
          <p:cNvPr id="3" name="Title 2"/>
          <p:cNvSpPr>
            <a:spLocks noGrp="1"/>
          </p:cNvSpPr>
          <p:nvPr>
            <p:ph type="title"/>
          </p:nvPr>
        </p:nvSpPr>
        <p:spPr/>
        <p:txBody>
          <a:bodyPr>
            <a:normAutofit/>
          </a:bodyPr>
          <a:lstStyle/>
          <a:p>
            <a:r>
              <a:rPr sz="2400" smtClean="0">
                <a:solidFill>
                  <a:srgbClr val="FFC000"/>
                </a:solidFill>
              </a:rPr>
              <a:t>Interproximal root distance</a:t>
            </a:r>
            <a:endParaRPr lang="en-US" sz="2400" dirty="0">
              <a:solidFill>
                <a:srgbClr val="FFC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The study also showed that root distance had a greater influence on the existence of </a:t>
            </a:r>
            <a:r>
              <a:rPr lang="en-US" sz="1800" dirty="0" err="1" smtClean="0"/>
              <a:t>interdental</a:t>
            </a:r>
            <a:r>
              <a:rPr lang="en-US" sz="1800" dirty="0" smtClean="0"/>
              <a:t> papillae when the vertical distance from the alveolar crest to the base of the contact area was 5 mm. </a:t>
            </a:r>
          </a:p>
          <a:p>
            <a:pPr algn="just">
              <a:lnSpc>
                <a:spcPct val="150000"/>
              </a:lnSpc>
            </a:pPr>
            <a:r>
              <a:rPr lang="en-US" sz="1800" dirty="0" smtClean="0"/>
              <a:t>Cho et al investigated </a:t>
            </a:r>
            <a:r>
              <a:rPr lang="en-US" sz="1800" dirty="0" err="1" smtClean="0"/>
              <a:t>interdental</a:t>
            </a:r>
            <a:r>
              <a:rPr lang="en-US" sz="1800" dirty="0" smtClean="0"/>
              <a:t> papillae in 80 patients and found that, when the root distance was 1 mm, </a:t>
            </a:r>
            <a:r>
              <a:rPr lang="en-US" sz="1800" dirty="0" err="1" smtClean="0"/>
              <a:t>interdental</a:t>
            </a:r>
            <a:r>
              <a:rPr lang="en-US" sz="1800" dirty="0" smtClean="0"/>
              <a:t> papillae were present in 72.4% of the cases; however, when the root distance was 3.5 mm, </a:t>
            </a:r>
            <a:r>
              <a:rPr lang="en-US" sz="1800" dirty="0" err="1" smtClean="0"/>
              <a:t>interdental</a:t>
            </a:r>
            <a:r>
              <a:rPr lang="en-US" sz="1800" dirty="0" smtClean="0"/>
              <a:t> papillae were present in only 6.3% of the cases.</a:t>
            </a:r>
          </a:p>
          <a:p>
            <a:pPr algn="just">
              <a:lnSpc>
                <a:spcPct val="150000"/>
              </a:lnSpc>
            </a:pPr>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The divergence of roots is another factor associated with </a:t>
            </a:r>
            <a:r>
              <a:rPr lang="en-US" sz="1800" dirty="0" err="1" smtClean="0"/>
              <a:t>interdental</a:t>
            </a:r>
            <a:r>
              <a:rPr lang="en-US" sz="1800" dirty="0" smtClean="0"/>
              <a:t> papillae. </a:t>
            </a:r>
          </a:p>
          <a:p>
            <a:pPr algn="just">
              <a:lnSpc>
                <a:spcPct val="150000"/>
              </a:lnSpc>
            </a:pPr>
            <a:r>
              <a:rPr lang="en-US" sz="1800" dirty="0" smtClean="0"/>
              <a:t>A large divergence angle can stretch the </a:t>
            </a:r>
            <a:r>
              <a:rPr lang="en-US" sz="1800" dirty="0" err="1" smtClean="0"/>
              <a:t>transseptal</a:t>
            </a:r>
            <a:r>
              <a:rPr lang="en-US" sz="1800" dirty="0" smtClean="0"/>
              <a:t> fiber, which promotes an interproximal open embrasure. </a:t>
            </a:r>
          </a:p>
          <a:p>
            <a:pPr algn="just">
              <a:lnSpc>
                <a:spcPct val="150000"/>
              </a:lnSpc>
            </a:pPr>
            <a:r>
              <a:rPr lang="en-US" sz="1800" dirty="0" err="1" smtClean="0"/>
              <a:t>Kurth</a:t>
            </a:r>
            <a:r>
              <a:rPr lang="en-US" sz="1800" dirty="0" smtClean="0"/>
              <a:t> et al reported that the divergence angle is 3.65</a:t>
            </a:r>
            <a:r>
              <a:rPr lang="en-US" sz="1800" dirty="0" smtClean="0">
                <a:latin typeface="Times New Roman"/>
                <a:cs typeface="Times New Roman"/>
              </a:rPr>
              <a:t>° </a:t>
            </a:r>
            <a:r>
              <a:rPr lang="en-US" sz="1800" dirty="0" smtClean="0"/>
              <a:t>for the normal condition of </a:t>
            </a:r>
            <a:r>
              <a:rPr lang="en-US" sz="1800" dirty="0" err="1" smtClean="0"/>
              <a:t>interdental</a:t>
            </a:r>
            <a:r>
              <a:rPr lang="en-US" sz="1800" dirty="0" smtClean="0"/>
              <a:t> papillae, and that the chance of an open embrasure increased to 14% to 21% for a 1</a:t>
            </a:r>
            <a:r>
              <a:rPr lang="en-US" sz="1800" dirty="0" smtClean="0">
                <a:latin typeface="Times New Roman"/>
                <a:cs typeface="Times New Roman"/>
              </a:rPr>
              <a:t>°</a:t>
            </a:r>
            <a:r>
              <a:rPr lang="en-US" sz="1800" dirty="0" smtClean="0"/>
              <a:t> increase in the divergence angle.</a:t>
            </a:r>
            <a:endParaRPr lang="en-US" sz="1800" dirty="0"/>
          </a:p>
        </p:txBody>
      </p:sp>
      <p:sp>
        <p:nvSpPr>
          <p:cNvPr id="3" name="Title 2"/>
          <p:cNvSpPr>
            <a:spLocks noGrp="1"/>
          </p:cNvSpPr>
          <p:nvPr>
            <p:ph type="title"/>
          </p:nvPr>
        </p:nvSpPr>
        <p:spPr/>
        <p:txBody>
          <a:bodyPr>
            <a:normAutofit/>
          </a:bodyPr>
          <a:lstStyle/>
          <a:p>
            <a:r>
              <a:rPr sz="2800" smtClean="0">
                <a:solidFill>
                  <a:srgbClr val="FFC000"/>
                </a:solidFill>
              </a:rPr>
              <a:t>Root angulation</a:t>
            </a:r>
            <a:endParaRPr lang="en-US" sz="2800" dirty="0">
              <a:solidFill>
                <a:srgbClr val="FFC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70000"/>
              </a:lnSpc>
            </a:pPr>
            <a:r>
              <a:rPr lang="en-US" sz="1800" dirty="0" smtClean="0"/>
              <a:t>The appearance of the maxillary central papillae is a frequent topic of analysis and carries great weight in esthetic treatment plans. </a:t>
            </a:r>
          </a:p>
          <a:p>
            <a:pPr algn="just">
              <a:lnSpc>
                <a:spcPct val="170000"/>
              </a:lnSpc>
            </a:pPr>
            <a:r>
              <a:rPr lang="en-US" sz="1800" dirty="0" smtClean="0"/>
              <a:t>The shape of teeth, particularly of the maxillary central incisor, influences the presence of </a:t>
            </a:r>
            <a:r>
              <a:rPr lang="en-US" sz="1800" dirty="0" err="1" smtClean="0"/>
              <a:t>interdental</a:t>
            </a:r>
            <a:r>
              <a:rPr lang="en-US" sz="1800" dirty="0" smtClean="0"/>
              <a:t> papillae. </a:t>
            </a:r>
          </a:p>
          <a:p>
            <a:pPr algn="just">
              <a:lnSpc>
                <a:spcPct val="170000"/>
              </a:lnSpc>
            </a:pPr>
            <a:r>
              <a:rPr lang="en-US" sz="1800" dirty="0" smtClean="0"/>
              <a:t>On the basis of the ratio of the tooth crown width and length, the shape of the central incisor is divided into three types: triangle, square-tapered, and square. </a:t>
            </a:r>
          </a:p>
        </p:txBody>
      </p:sp>
      <p:sp>
        <p:nvSpPr>
          <p:cNvPr id="3" name="Title 2"/>
          <p:cNvSpPr>
            <a:spLocks noGrp="1"/>
          </p:cNvSpPr>
          <p:nvPr>
            <p:ph type="title"/>
          </p:nvPr>
        </p:nvSpPr>
        <p:spPr/>
        <p:txBody>
          <a:bodyPr>
            <a:normAutofit/>
          </a:bodyPr>
          <a:lstStyle/>
          <a:p>
            <a:r>
              <a:rPr sz="3200" smtClean="0">
                <a:solidFill>
                  <a:srgbClr val="FFC000"/>
                </a:solidFill>
              </a:rPr>
              <a:t>Crown contour</a:t>
            </a:r>
            <a:endParaRPr lang="en-US" sz="3200" dirty="0">
              <a:solidFill>
                <a:srgbClr val="FFC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Among these three shapes, the square shape has the largest interproximal contact area, and the interproximal space is also the smallest, whereas the triangle shape has the smallest interproximal contact area; therefore, triangular crowns require more gingival tissue to fill the interproximal space. </a:t>
            </a:r>
          </a:p>
          <a:p>
            <a:pPr algn="just">
              <a:lnSpc>
                <a:spcPct val="150000"/>
              </a:lnSpc>
            </a:pPr>
            <a:r>
              <a:rPr lang="en-US" sz="1800" dirty="0" smtClean="0"/>
              <a:t>In addition, with a square-shape crown, a shorter </a:t>
            </a:r>
            <a:r>
              <a:rPr lang="en-US" sz="1800" dirty="0" err="1" smtClean="0"/>
              <a:t>interdental</a:t>
            </a:r>
            <a:r>
              <a:rPr lang="en-US" sz="1800" dirty="0" smtClean="0"/>
              <a:t> papilla is more likely.</a:t>
            </a:r>
          </a:p>
          <a:p>
            <a:pPr>
              <a:lnSpc>
                <a:spcPct val="150000"/>
              </a:lnSpc>
            </a:pPr>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72000"/>
          </a:xfrm>
        </p:spPr>
        <p:txBody>
          <a:bodyPr>
            <a:noAutofit/>
          </a:bodyPr>
          <a:lstStyle/>
          <a:p>
            <a:pPr algn="just">
              <a:lnSpc>
                <a:spcPct val="170000"/>
              </a:lnSpc>
            </a:pPr>
            <a:r>
              <a:rPr lang="en-US" sz="1800" dirty="0" err="1" smtClean="0"/>
              <a:t>Interdental</a:t>
            </a:r>
            <a:r>
              <a:rPr lang="en-US" sz="1800" dirty="0" smtClean="0"/>
              <a:t> papillae occupy the space between adjacent teeth and form part of the </a:t>
            </a:r>
            <a:r>
              <a:rPr lang="en-US" sz="1800" dirty="0" err="1" smtClean="0"/>
              <a:t>gingivae</a:t>
            </a:r>
            <a:r>
              <a:rPr lang="en-US" sz="1800" dirty="0" smtClean="0"/>
              <a:t>.</a:t>
            </a:r>
          </a:p>
          <a:p>
            <a:pPr algn="just">
              <a:lnSpc>
                <a:spcPct val="170000"/>
              </a:lnSpc>
            </a:pPr>
            <a:r>
              <a:rPr lang="en-US" sz="1800" dirty="0" smtClean="0"/>
              <a:t>Deficient </a:t>
            </a:r>
            <a:r>
              <a:rPr lang="en-US" sz="1800" dirty="0" err="1" smtClean="0"/>
              <a:t>interdental</a:t>
            </a:r>
            <a:r>
              <a:rPr lang="en-US" sz="1800" dirty="0" smtClean="0"/>
              <a:t> papillae cause open embrasures, which lead to various issues, such as esthetic problems, phonetic problems, and food impaction.</a:t>
            </a:r>
          </a:p>
          <a:p>
            <a:pPr algn="just">
              <a:lnSpc>
                <a:spcPct val="170000"/>
              </a:lnSpc>
            </a:pPr>
            <a:r>
              <a:rPr lang="en-US" sz="1800" dirty="0" smtClean="0"/>
              <a:t> The appearance of the papillae is an important issue in gingival esthetics. Esthetically, the ultimate goal is to achieve a “white and pink” esthetic. </a:t>
            </a:r>
          </a:p>
        </p:txBody>
      </p:sp>
      <p:sp>
        <p:nvSpPr>
          <p:cNvPr id="3" name="Title 2"/>
          <p:cNvSpPr>
            <a:spLocks noGrp="1"/>
          </p:cNvSpPr>
          <p:nvPr>
            <p:ph type="title"/>
          </p:nvPr>
        </p:nvSpPr>
        <p:spPr/>
        <p:txBody>
          <a:bodyPr>
            <a:normAutofit/>
          </a:bodyPr>
          <a:lstStyle/>
          <a:p>
            <a:r>
              <a:rPr lang="en-IN" sz="3200" dirty="0" smtClean="0"/>
              <a:t>INTRODUCTION</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Gingival thickness is a critical factor that influences the presence of </a:t>
            </a:r>
            <a:r>
              <a:rPr lang="en-US" sz="1800" dirty="0" err="1" smtClean="0"/>
              <a:t>interdental</a:t>
            </a:r>
            <a:r>
              <a:rPr lang="en-US" sz="1800" dirty="0" smtClean="0"/>
              <a:t> papillae, and also affects </a:t>
            </a:r>
            <a:r>
              <a:rPr lang="en-US" sz="1800" dirty="0" err="1" smtClean="0"/>
              <a:t>interdental</a:t>
            </a:r>
            <a:r>
              <a:rPr lang="en-US" sz="1800" dirty="0" smtClean="0"/>
              <a:t> papilla reconstruction. </a:t>
            </a:r>
          </a:p>
          <a:p>
            <a:pPr algn="just">
              <a:lnSpc>
                <a:spcPct val="150000"/>
              </a:lnSpc>
            </a:pPr>
            <a:r>
              <a:rPr lang="en-US" sz="1800" dirty="0" smtClean="0"/>
              <a:t>As it is supported by a larger area of keratinized tissue, thick alveolar bone structure, and increased blood supply, thick gingival tissue has better resistance than thin gingival tissue against external stimulation or gingival inflammation.  </a:t>
            </a:r>
          </a:p>
          <a:p>
            <a:pPr algn="just">
              <a:lnSpc>
                <a:spcPct val="150000"/>
              </a:lnSpc>
            </a:pPr>
            <a:r>
              <a:rPr lang="en-US" sz="1800" dirty="0" smtClean="0"/>
              <a:t>A thick biotype is defined as having a gingival tissue thickness ≥ 2 mm, while a thin biotype is defined by a gingival tissue thickness of  &lt; 1.5 mm.</a:t>
            </a:r>
          </a:p>
        </p:txBody>
      </p:sp>
      <p:sp>
        <p:nvSpPr>
          <p:cNvPr id="3" name="Title 2"/>
          <p:cNvSpPr>
            <a:spLocks noGrp="1"/>
          </p:cNvSpPr>
          <p:nvPr>
            <p:ph type="title"/>
          </p:nvPr>
        </p:nvSpPr>
        <p:spPr/>
        <p:txBody>
          <a:bodyPr>
            <a:normAutofit/>
          </a:bodyPr>
          <a:lstStyle/>
          <a:p>
            <a:r>
              <a:rPr sz="3200" smtClean="0">
                <a:solidFill>
                  <a:srgbClr val="FFC000"/>
                </a:solidFill>
              </a:rPr>
              <a:t>Biotypes</a:t>
            </a:r>
            <a:endParaRPr lang="en-US" sz="3200" dirty="0">
              <a:solidFill>
                <a:srgbClr val="FFC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60000"/>
              </a:lnSpc>
            </a:pPr>
            <a:r>
              <a:rPr lang="en-IN" sz="1800" dirty="0" smtClean="0"/>
              <a:t>Generally, a thick biotype is usually associated with flatter and shorter </a:t>
            </a:r>
            <a:r>
              <a:rPr lang="en-IN" sz="1800" dirty="0" err="1" smtClean="0"/>
              <a:t>interdental</a:t>
            </a:r>
            <a:r>
              <a:rPr lang="en-IN" sz="1800" dirty="0" smtClean="0"/>
              <a:t> papillae and has less opportunity to form an open embrasure. </a:t>
            </a:r>
          </a:p>
          <a:p>
            <a:pPr algn="just">
              <a:lnSpc>
                <a:spcPct val="160000"/>
              </a:lnSpc>
            </a:pPr>
            <a:r>
              <a:rPr lang="en-IN" sz="1800" dirty="0" smtClean="0"/>
              <a:t>A thin biotype is more likely to have a shorter </a:t>
            </a:r>
            <a:r>
              <a:rPr lang="en-IN" sz="1800" dirty="0" err="1" smtClean="0"/>
              <a:t>interdental</a:t>
            </a:r>
            <a:r>
              <a:rPr lang="en-IN" sz="1800" dirty="0" smtClean="0"/>
              <a:t> papillary height and an open embrasure when the distance between the contact area and the alveolar crest is increased.</a:t>
            </a:r>
          </a:p>
          <a:p>
            <a:pPr algn="just">
              <a:lnSpc>
                <a:spcPct val="160000"/>
              </a:lnSpc>
            </a:pPr>
            <a:r>
              <a:rPr lang="en-IN" sz="1800" dirty="0" err="1" smtClean="0"/>
              <a:t>Barboza</a:t>
            </a:r>
            <a:r>
              <a:rPr lang="en-IN" sz="1800" dirty="0" smtClean="0"/>
              <a:t> de </a:t>
            </a:r>
            <a:r>
              <a:rPr lang="en-IN" sz="1800" dirty="0" err="1" smtClean="0"/>
              <a:t>Lemos</a:t>
            </a:r>
            <a:r>
              <a:rPr lang="en-IN" sz="1800" dirty="0" smtClean="0"/>
              <a:t> et al suggested that, when the distance between the alveolar  bone and the contact point was  6mm, </a:t>
            </a:r>
            <a:r>
              <a:rPr lang="en-IN" sz="1800" dirty="0" err="1" smtClean="0"/>
              <a:t>interdental</a:t>
            </a:r>
            <a:r>
              <a:rPr lang="en-IN" sz="1800" dirty="0" smtClean="0"/>
              <a:t> papillae were more likely  to exist among those with the thin biotype.</a:t>
            </a:r>
          </a:p>
          <a:p>
            <a:endParaRPr lang="en-US" sz="2800" dirty="0" smtClean="0"/>
          </a:p>
          <a:p>
            <a:endParaRPr lang="en-US" sz="2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There was a positive relationship between the height of </a:t>
            </a:r>
            <a:r>
              <a:rPr lang="en-US" sz="1800" dirty="0" err="1" smtClean="0"/>
              <a:t>interdental</a:t>
            </a:r>
            <a:r>
              <a:rPr lang="en-US" sz="1800" dirty="0" smtClean="0"/>
              <a:t> papillae and age. </a:t>
            </a:r>
          </a:p>
          <a:p>
            <a:pPr algn="just">
              <a:lnSpc>
                <a:spcPct val="150000"/>
              </a:lnSpc>
            </a:pPr>
            <a:r>
              <a:rPr lang="en-US" sz="1800" dirty="0" smtClean="0"/>
              <a:t>Chang showed that the oral epithelium is thinner with increasing age, while bone volume, aging, and traumatic oral hygiene were also the causes of </a:t>
            </a:r>
            <a:r>
              <a:rPr lang="en-US" sz="1800" dirty="0" err="1" smtClean="0"/>
              <a:t>interdental</a:t>
            </a:r>
            <a:r>
              <a:rPr lang="en-US" sz="1800" dirty="0" smtClean="0"/>
              <a:t> papillae deficiency.</a:t>
            </a:r>
            <a:endParaRPr lang="en-US" sz="1800" dirty="0"/>
          </a:p>
        </p:txBody>
      </p:sp>
      <p:sp>
        <p:nvSpPr>
          <p:cNvPr id="3" name="Title 2"/>
          <p:cNvSpPr>
            <a:spLocks noGrp="1"/>
          </p:cNvSpPr>
          <p:nvPr>
            <p:ph type="title"/>
          </p:nvPr>
        </p:nvSpPr>
        <p:spPr/>
        <p:txBody>
          <a:bodyPr>
            <a:normAutofit/>
          </a:bodyPr>
          <a:lstStyle/>
          <a:p>
            <a:r>
              <a:rPr lang="en-IN" sz="3200" dirty="0" smtClean="0">
                <a:solidFill>
                  <a:srgbClr val="FFC000"/>
                </a:solidFill>
              </a:rPr>
              <a:t>Age</a:t>
            </a:r>
            <a:endParaRPr lang="en-US" sz="3200" dirty="0">
              <a:solidFill>
                <a:srgbClr val="FFC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Orthodontic treatment could lead to deficient </a:t>
            </a:r>
            <a:r>
              <a:rPr lang="en-US" sz="1800" dirty="0" err="1" smtClean="0"/>
              <a:t>interdental</a:t>
            </a:r>
            <a:r>
              <a:rPr lang="en-US" sz="1800" dirty="0" smtClean="0"/>
              <a:t> papillae, particularly in the case of overlapped teeth. </a:t>
            </a:r>
          </a:p>
          <a:p>
            <a:pPr algn="just">
              <a:lnSpc>
                <a:spcPct val="150000"/>
              </a:lnSpc>
            </a:pPr>
            <a:r>
              <a:rPr lang="en-US" sz="1800" dirty="0" smtClean="0"/>
              <a:t>Burke et al showed that 41.9% of maxillary central incisors had an open gingival embrasure after orthodontic treatment. </a:t>
            </a:r>
          </a:p>
          <a:p>
            <a:pPr algn="just">
              <a:lnSpc>
                <a:spcPct val="150000"/>
              </a:lnSpc>
            </a:pPr>
            <a:r>
              <a:rPr lang="en-US" sz="1800" dirty="0" err="1" smtClean="0"/>
              <a:t>Jeong</a:t>
            </a:r>
            <a:r>
              <a:rPr lang="en-US" sz="1800" dirty="0" smtClean="0"/>
              <a:t> et al suggested that, after dentition was regularly arranged, maxillary central </a:t>
            </a:r>
            <a:r>
              <a:rPr lang="en-US" sz="1800" dirty="0" err="1" smtClean="0"/>
              <a:t>interdental</a:t>
            </a:r>
            <a:r>
              <a:rPr lang="en-US" sz="1800" dirty="0" smtClean="0"/>
              <a:t> papillae were 0.8 mm shorter, on average. </a:t>
            </a:r>
          </a:p>
          <a:p>
            <a:pPr algn="just">
              <a:lnSpc>
                <a:spcPct val="150000"/>
              </a:lnSpc>
            </a:pPr>
            <a:r>
              <a:rPr lang="en-US" sz="1800" dirty="0" smtClean="0"/>
              <a:t>This dilemma may be due to the alveolar bone absorption caused by orthodontic treatment, an inappropriate bracket position, or an increase in the length of the tooth crown.</a:t>
            </a:r>
            <a:endParaRPr lang="en-US" sz="1800" dirty="0"/>
          </a:p>
        </p:txBody>
      </p:sp>
      <p:sp>
        <p:nvSpPr>
          <p:cNvPr id="3" name="Title 2"/>
          <p:cNvSpPr>
            <a:spLocks noGrp="1"/>
          </p:cNvSpPr>
          <p:nvPr>
            <p:ph type="title"/>
          </p:nvPr>
        </p:nvSpPr>
        <p:spPr/>
        <p:txBody>
          <a:bodyPr>
            <a:normAutofit/>
          </a:bodyPr>
          <a:lstStyle/>
          <a:p>
            <a:r>
              <a:rPr sz="3200" smtClean="0">
                <a:solidFill>
                  <a:srgbClr val="FFC000"/>
                </a:solidFill>
              </a:rPr>
              <a:t>Orthodontic therapy</a:t>
            </a:r>
            <a:endParaRPr lang="en-US" sz="3200" dirty="0">
              <a:solidFill>
                <a:srgbClr val="FFC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Various non-surgical and surgical techniques have been introduced with the sole intension of either reconstruction or regeneration of the lost papilla either by modifying the interproximal spaces or by surgical reconstruction of the lost soft tissue between the teeth. </a:t>
            </a:r>
          </a:p>
          <a:p>
            <a:pPr algn="just">
              <a:lnSpc>
                <a:spcPct val="150000"/>
              </a:lnSpc>
            </a:pPr>
            <a:r>
              <a:rPr lang="en-US" sz="1800" dirty="0" smtClean="0"/>
              <a:t>The non-surgical approach (orthodontic, </a:t>
            </a:r>
            <a:r>
              <a:rPr lang="en-US" sz="1800" dirty="0" err="1" smtClean="0"/>
              <a:t>prosthodontics</a:t>
            </a:r>
            <a:r>
              <a:rPr lang="en-US" sz="1800" dirty="0" smtClean="0"/>
              <a:t>, restorative) modify the interproximal space, thereby inducing modifications of the soft tissues. </a:t>
            </a:r>
          </a:p>
          <a:p>
            <a:pPr algn="just">
              <a:lnSpc>
                <a:spcPct val="150000"/>
              </a:lnSpc>
            </a:pPr>
            <a:r>
              <a:rPr lang="en-US" sz="1800" dirty="0" smtClean="0"/>
              <a:t>Most of the surgical procedures have emphasized gingival grafting.</a:t>
            </a:r>
            <a:endParaRPr lang="en-US" sz="1800" dirty="0"/>
          </a:p>
        </p:txBody>
      </p:sp>
      <p:sp>
        <p:nvSpPr>
          <p:cNvPr id="3" name="Title 2"/>
          <p:cNvSpPr>
            <a:spLocks noGrp="1"/>
          </p:cNvSpPr>
          <p:nvPr>
            <p:ph type="title"/>
          </p:nvPr>
        </p:nvSpPr>
        <p:spPr/>
        <p:txBody>
          <a:bodyPr/>
          <a:lstStyle/>
          <a:p>
            <a:r>
              <a:rPr lang="en-IN" dirty="0" smtClean="0"/>
              <a:t>Treatment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buNone/>
            </a:pPr>
            <a:r>
              <a:rPr lang="en-IN" sz="1800" dirty="0" smtClean="0"/>
              <a:t>Non-surgical approach:</a:t>
            </a:r>
          </a:p>
          <a:p>
            <a:pPr algn="just">
              <a:lnSpc>
                <a:spcPct val="150000"/>
              </a:lnSpc>
            </a:pPr>
            <a:r>
              <a:rPr lang="en-IN" sz="1800" dirty="0" smtClean="0"/>
              <a:t>Correction of traumatic oral hygiene</a:t>
            </a:r>
          </a:p>
          <a:p>
            <a:pPr algn="just">
              <a:lnSpc>
                <a:spcPct val="150000"/>
              </a:lnSpc>
            </a:pPr>
            <a:r>
              <a:rPr lang="en-IN" sz="1800" dirty="0" smtClean="0"/>
              <a:t>Restorative and Prosthetic approaches</a:t>
            </a:r>
          </a:p>
          <a:p>
            <a:pPr algn="just">
              <a:lnSpc>
                <a:spcPct val="150000"/>
              </a:lnSpc>
            </a:pPr>
            <a:r>
              <a:rPr lang="en-IN" sz="1800" dirty="0" smtClean="0"/>
              <a:t>Orthodontic approach</a:t>
            </a:r>
          </a:p>
          <a:p>
            <a:pPr algn="just">
              <a:lnSpc>
                <a:spcPct val="150000"/>
              </a:lnSpc>
            </a:pPr>
            <a:r>
              <a:rPr lang="en-IN" sz="1800" dirty="0" smtClean="0"/>
              <a:t>Repeated Scrapping of the Papilla</a:t>
            </a:r>
          </a:p>
          <a:p>
            <a:pPr algn="just">
              <a:lnSpc>
                <a:spcPct val="150000"/>
              </a:lnSpc>
            </a:pPr>
            <a:r>
              <a:rPr lang="en-IN" sz="1800" dirty="0" smtClean="0"/>
              <a:t>Tissue </a:t>
            </a:r>
            <a:r>
              <a:rPr lang="en-IN" sz="1800" dirty="0" err="1" smtClean="0"/>
              <a:t>Volumizing</a:t>
            </a:r>
            <a:endParaRPr lang="en-IN" sz="1800" dirty="0" smtClean="0"/>
          </a:p>
          <a:p>
            <a:pPr algn="just">
              <a:lnSpc>
                <a:spcPct val="150000"/>
              </a:lnSpc>
              <a:buNone/>
            </a:pPr>
            <a:r>
              <a:rPr lang="en-IN" sz="1800" dirty="0" smtClean="0"/>
              <a:t>Minimally Invasive  approach:</a:t>
            </a:r>
          </a:p>
          <a:p>
            <a:pPr algn="just">
              <a:lnSpc>
                <a:spcPct val="150000"/>
              </a:lnSpc>
            </a:pPr>
            <a:r>
              <a:rPr lang="en-IN" sz="1800" smtClean="0"/>
              <a:t>Reshaping interproximal </a:t>
            </a:r>
            <a:r>
              <a:rPr lang="en-IN" sz="1800" dirty="0" smtClean="0"/>
              <a:t>area</a:t>
            </a:r>
          </a:p>
          <a:p>
            <a:pPr algn="just">
              <a:lnSpc>
                <a:spcPct val="150000"/>
              </a:lnSpc>
            </a:pPr>
            <a:r>
              <a:rPr lang="en-IN" sz="1800" dirty="0" smtClean="0"/>
              <a:t>Laser</a:t>
            </a:r>
          </a:p>
          <a:p>
            <a:pPr algn="just">
              <a:lnSpc>
                <a:spcPct val="150000"/>
              </a:lnSpc>
            </a:pPr>
            <a:r>
              <a:rPr lang="en-IN" sz="1800" dirty="0" smtClean="0"/>
              <a:t>PRP</a:t>
            </a:r>
          </a:p>
          <a:p>
            <a:pPr algn="just">
              <a:lnSpc>
                <a:spcPct val="150000"/>
              </a:lnSpc>
            </a:pPr>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50000"/>
              </a:lnSpc>
              <a:buNone/>
            </a:pPr>
            <a:r>
              <a:rPr lang="en-IN" dirty="0" smtClean="0"/>
              <a:t>Surgical approach:</a:t>
            </a:r>
          </a:p>
          <a:p>
            <a:pPr algn="just">
              <a:lnSpc>
                <a:spcPct val="150000"/>
              </a:lnSpc>
            </a:pPr>
            <a:r>
              <a:rPr lang="en-IN" dirty="0" smtClean="0"/>
              <a:t>Papilla </a:t>
            </a:r>
            <a:r>
              <a:rPr lang="en-IN" dirty="0" err="1" smtClean="0"/>
              <a:t>recontouring</a:t>
            </a:r>
            <a:r>
              <a:rPr lang="en-IN" dirty="0" smtClean="0"/>
              <a:t> – </a:t>
            </a:r>
            <a:r>
              <a:rPr lang="en-IN" dirty="0" err="1" smtClean="0"/>
              <a:t>gingivectomy</a:t>
            </a:r>
            <a:r>
              <a:rPr lang="en-IN" dirty="0" smtClean="0"/>
              <a:t>.</a:t>
            </a:r>
          </a:p>
          <a:p>
            <a:pPr algn="just">
              <a:lnSpc>
                <a:spcPct val="150000"/>
              </a:lnSpc>
            </a:pPr>
            <a:r>
              <a:rPr lang="en-IN" dirty="0" smtClean="0"/>
              <a:t>Papilla reconstruction – Beagles technique (1992),</a:t>
            </a:r>
          </a:p>
          <a:p>
            <a:pPr algn="just">
              <a:lnSpc>
                <a:spcPct val="150000"/>
              </a:lnSpc>
              <a:buNone/>
            </a:pPr>
            <a:r>
              <a:rPr lang="en-IN" dirty="0" smtClean="0"/>
              <a:t>                                             Han and </a:t>
            </a:r>
            <a:r>
              <a:rPr lang="en-IN" dirty="0" err="1" smtClean="0"/>
              <a:t>Takie</a:t>
            </a:r>
            <a:r>
              <a:rPr lang="en-IN" dirty="0" smtClean="0"/>
              <a:t> 1996, </a:t>
            </a:r>
          </a:p>
          <a:p>
            <a:pPr algn="just">
              <a:lnSpc>
                <a:spcPct val="150000"/>
              </a:lnSpc>
              <a:buNone/>
            </a:pPr>
            <a:r>
              <a:rPr lang="en-IN" dirty="0" smtClean="0"/>
              <a:t>                                             </a:t>
            </a:r>
            <a:r>
              <a:rPr lang="en-IN" dirty="0" err="1" smtClean="0"/>
              <a:t>Azzi</a:t>
            </a:r>
            <a:r>
              <a:rPr lang="en-IN" dirty="0" smtClean="0"/>
              <a:t> et al. 1998.</a:t>
            </a:r>
          </a:p>
          <a:p>
            <a:pPr algn="just">
              <a:lnSpc>
                <a:spcPct val="150000"/>
              </a:lnSpc>
            </a:pPr>
            <a:r>
              <a:rPr lang="en-IN" dirty="0" smtClean="0"/>
              <a:t>Papilla preservation  - Conventional PPF,</a:t>
            </a:r>
          </a:p>
          <a:p>
            <a:pPr algn="just">
              <a:lnSpc>
                <a:spcPct val="150000"/>
              </a:lnSpc>
              <a:buNone/>
            </a:pPr>
            <a:r>
              <a:rPr lang="en-IN" dirty="0" smtClean="0"/>
              <a:t>                                          Modified PPF,</a:t>
            </a:r>
          </a:p>
          <a:p>
            <a:pPr algn="just">
              <a:lnSpc>
                <a:spcPct val="150000"/>
              </a:lnSpc>
              <a:buNone/>
            </a:pPr>
            <a:r>
              <a:rPr lang="en-IN" dirty="0" smtClean="0"/>
              <a:t>                                          Simplified PPF,</a:t>
            </a:r>
          </a:p>
          <a:p>
            <a:pPr algn="just">
              <a:lnSpc>
                <a:spcPct val="150000"/>
              </a:lnSpc>
              <a:buNone/>
            </a:pPr>
            <a:r>
              <a:rPr lang="en-IN" dirty="0" smtClean="0"/>
              <a:t>                                          Whale’s tail technique.</a:t>
            </a:r>
          </a:p>
          <a:p>
            <a:pPr algn="just">
              <a:lnSpc>
                <a:spcPct val="150000"/>
              </a:lnSpc>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447800"/>
            <a:ext cx="8229600" cy="4800599"/>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381000" y="1447800"/>
            <a:ext cx="8305799" cy="472439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457200" y="1371600"/>
            <a:ext cx="8305799" cy="4953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70000"/>
              </a:lnSpc>
            </a:pPr>
            <a:r>
              <a:rPr lang="en-US" sz="1800" dirty="0" smtClean="0"/>
              <a:t>“White” refers to the adjacent teeth, and “pink” refers to the interproximal gingival tissue. </a:t>
            </a:r>
          </a:p>
          <a:p>
            <a:pPr algn="just">
              <a:lnSpc>
                <a:spcPct val="170000"/>
              </a:lnSpc>
            </a:pPr>
            <a:r>
              <a:rPr lang="en-US" sz="1800" dirty="0" smtClean="0"/>
              <a:t>A survey by </a:t>
            </a:r>
            <a:r>
              <a:rPr lang="en-US" sz="1800" dirty="0" err="1" smtClean="0"/>
              <a:t>Naorungroj</a:t>
            </a:r>
            <a:r>
              <a:rPr lang="en-US" sz="1800" dirty="0" smtClean="0"/>
              <a:t> et al suggested that a black triangle of 2 mm in size may be noticed by lay people, and a black triangle of 3 mm is considered unattractive. </a:t>
            </a:r>
          </a:p>
          <a:p>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533400" y="1295400"/>
            <a:ext cx="7467600" cy="35909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533400" y="1524000"/>
            <a:ext cx="8077200" cy="42672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457200" y="1447800"/>
            <a:ext cx="8229600" cy="46482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US" sz="1800" dirty="0" smtClean="0"/>
              <a:t>Inclusion criteria:</a:t>
            </a:r>
          </a:p>
          <a:p>
            <a:pPr algn="just">
              <a:lnSpc>
                <a:spcPct val="150000"/>
              </a:lnSpc>
            </a:pPr>
            <a:r>
              <a:rPr lang="en-US" sz="1800" dirty="0" smtClean="0"/>
              <a:t>Individuals who were healthy, that is, </a:t>
            </a:r>
          </a:p>
          <a:p>
            <a:pPr algn="just">
              <a:lnSpc>
                <a:spcPct val="150000"/>
              </a:lnSpc>
            </a:pPr>
            <a:r>
              <a:rPr lang="en-US" sz="1800" dirty="0" smtClean="0"/>
              <a:t>free of any systemic diseases, </a:t>
            </a:r>
          </a:p>
          <a:p>
            <a:pPr algn="just">
              <a:lnSpc>
                <a:spcPct val="150000"/>
              </a:lnSpc>
            </a:pPr>
            <a:r>
              <a:rPr lang="en-US" sz="1800" dirty="0" smtClean="0"/>
              <a:t>non-smoking adults with attachment loss (AL) of 5 mm or less from the contact point were selected, and </a:t>
            </a:r>
          </a:p>
          <a:p>
            <a:pPr algn="just">
              <a:lnSpc>
                <a:spcPct val="150000"/>
              </a:lnSpc>
            </a:pPr>
            <a:r>
              <a:rPr lang="en-US" sz="1800" dirty="0" smtClean="0"/>
              <a:t>verbal consent was obtained for this procedure. </a:t>
            </a:r>
          </a:p>
          <a:p>
            <a:pPr algn="just">
              <a:lnSpc>
                <a:spcPct val="150000"/>
              </a:lnSpc>
            </a:pPr>
            <a:r>
              <a:rPr lang="en-US" sz="1800" dirty="0" smtClean="0"/>
              <a:t>Neither had any scar tissue at the recipient or surgical site. </a:t>
            </a:r>
          </a:p>
        </p:txBody>
      </p:sp>
      <p:sp>
        <p:nvSpPr>
          <p:cNvPr id="3" name="Title 2"/>
          <p:cNvSpPr>
            <a:spLocks noGrp="1"/>
          </p:cNvSpPr>
          <p:nvPr>
            <p:ph type="title"/>
          </p:nvPr>
        </p:nvSpPr>
        <p:spPr/>
        <p:txBody>
          <a:bodyPr/>
          <a:lstStyle/>
          <a:p>
            <a:r>
              <a:rPr smtClean="0"/>
              <a:t>Clinical Selection and Presentation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sz="1800" dirty="0" smtClean="0"/>
              <a:t>Exclusion criteria:</a:t>
            </a:r>
          </a:p>
          <a:p>
            <a:pPr algn="just">
              <a:lnSpc>
                <a:spcPct val="150000"/>
              </a:lnSpc>
            </a:pPr>
            <a:r>
              <a:rPr lang="en-US" sz="1800" dirty="0" smtClean="0"/>
              <a:t>Anatomical groves, carious lesions, and shallow vestibular depth are other anatomical factors that are contraindications for this procedure. </a:t>
            </a:r>
          </a:p>
          <a:p>
            <a:pPr algn="just">
              <a:lnSpc>
                <a:spcPct val="150000"/>
              </a:lnSpc>
            </a:pPr>
            <a:r>
              <a:rPr lang="en-US" sz="1800" dirty="0" smtClean="0"/>
              <a:t>Also, patients with poor oral hygiene and oral habits are not good candidates for the tube technique.</a:t>
            </a:r>
          </a:p>
          <a:p>
            <a:endParaRPr lang="en-IN" dirty="0" smtClean="0"/>
          </a:p>
        </p:txBody>
      </p:sp>
      <p:sp>
        <p:nvSpPr>
          <p:cNvPr id="3" name="Title 2"/>
          <p:cNvSpPr>
            <a:spLocks noGrp="1"/>
          </p:cNvSpPr>
          <p:nvPr>
            <p:ph type="title"/>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60000"/>
              </a:lnSpc>
            </a:pPr>
            <a:r>
              <a:rPr lang="en-US" sz="1800" dirty="0" smtClean="0"/>
              <a:t>Both cases reported to the author’s </a:t>
            </a:r>
            <a:r>
              <a:rPr lang="en-US" sz="1800" dirty="0" err="1" smtClean="0"/>
              <a:t>Hooshang</a:t>
            </a:r>
            <a:r>
              <a:rPr lang="en-US" sz="1800" dirty="0" smtClean="0"/>
              <a:t> </a:t>
            </a:r>
            <a:r>
              <a:rPr lang="en-US" sz="1800" dirty="0" err="1" smtClean="0"/>
              <a:t>Kashani</a:t>
            </a:r>
            <a:r>
              <a:rPr lang="en-US" sz="1800" dirty="0" smtClean="0"/>
              <a:t> (HK) private practice for treatment of recession between #7 and #8. </a:t>
            </a:r>
          </a:p>
          <a:p>
            <a:pPr algn="just">
              <a:lnSpc>
                <a:spcPct val="160000"/>
              </a:lnSpc>
            </a:pPr>
            <a:r>
              <a:rPr lang="en-US" sz="1800" dirty="0" smtClean="0"/>
              <a:t>Case 1 was a 31-year-old female who reported to Campbell Dental Group, Campbell, CA, with </a:t>
            </a:r>
            <a:r>
              <a:rPr lang="en-US" sz="1800" dirty="0" err="1" smtClean="0"/>
              <a:t>recession</a:t>
            </a:r>
            <a:r>
              <a:rPr lang="en-US" sz="1800" dirty="0" smtClean="0"/>
              <a:t> due to local factors (plaque and calculus). </a:t>
            </a:r>
          </a:p>
          <a:p>
            <a:pPr algn="just">
              <a:lnSpc>
                <a:spcPct val="160000"/>
              </a:lnSpc>
            </a:pPr>
            <a:r>
              <a:rPr lang="en-US" sz="1800" dirty="0" smtClean="0"/>
              <a:t>Case 2 was a 27-year-old female who reported to the Fremont Dental Group, Fremont, CA due to surgical removal of a benign tumor 2 years prior. </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219200" y="1676400"/>
            <a:ext cx="6781800" cy="42672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Similarly, in Case 2, the presence of bleeding on probing in the region apical to the recession was present. </a:t>
            </a:r>
          </a:p>
          <a:p>
            <a:pPr algn="just">
              <a:lnSpc>
                <a:spcPct val="150000"/>
              </a:lnSpc>
            </a:pPr>
            <a:r>
              <a:rPr lang="en-US" sz="1800" dirty="0" smtClean="0"/>
              <a:t>The recession was 5 mm deep and 5 mm wide with AL of 5 mm in the </a:t>
            </a:r>
            <a:r>
              <a:rPr lang="en-US" sz="1800" dirty="0" err="1" smtClean="0"/>
              <a:t>interdental</a:t>
            </a:r>
            <a:r>
              <a:rPr lang="en-US" sz="1800" dirty="0" smtClean="0"/>
              <a:t> papilla, which was classified as Class III based on the </a:t>
            </a:r>
            <a:r>
              <a:rPr lang="en-US" sz="1800" dirty="0" err="1" smtClean="0"/>
              <a:t>Nordland</a:t>
            </a:r>
            <a:r>
              <a:rPr lang="en-US" sz="1800" dirty="0" smtClean="0"/>
              <a:t> and Tarnow classification system. </a:t>
            </a:r>
          </a:p>
          <a:p>
            <a:pPr algn="just">
              <a:lnSpc>
                <a:spcPct val="150000"/>
              </a:lnSpc>
            </a:pPr>
            <a:r>
              <a:rPr lang="en-US" sz="1800" dirty="0" smtClean="0"/>
              <a:t>Pre- and postoperative photographs of both cases are attached.</a:t>
            </a:r>
          </a:p>
          <a:p>
            <a:pPr algn="just"/>
            <a:endParaRPr lang="en-US" dirty="0"/>
          </a:p>
        </p:txBody>
      </p:sp>
      <p:sp>
        <p:nvSpPr>
          <p:cNvPr id="3" name="Title 2"/>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4114800" y="4267200"/>
            <a:ext cx="4572000" cy="21336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For surgical preplanning, study models were used to verify the dimensions of the recession defect. </a:t>
            </a:r>
          </a:p>
          <a:p>
            <a:pPr algn="just">
              <a:lnSpc>
                <a:spcPct val="150000"/>
              </a:lnSpc>
            </a:pPr>
            <a:r>
              <a:rPr lang="en-US" sz="1800" dirty="0" smtClean="0"/>
              <a:t>When administering local anesthesia, care was taken to avoid injecting directly into the recipient site. </a:t>
            </a:r>
          </a:p>
          <a:p>
            <a:pPr algn="just">
              <a:lnSpc>
                <a:spcPct val="150000"/>
              </a:lnSpc>
            </a:pPr>
            <a:r>
              <a:rPr lang="en-US" sz="1800" dirty="0" smtClean="0"/>
              <a:t>To cleanse the exposed root surfaces, saturated citric acid was applied to the roots using a small micro brush. </a:t>
            </a:r>
          </a:p>
          <a:p>
            <a:pPr algn="just">
              <a:lnSpc>
                <a:spcPct val="150000"/>
              </a:lnSpc>
            </a:pPr>
            <a:r>
              <a:rPr lang="en-US" sz="1800" dirty="0" smtClean="0"/>
              <a:t>Using a #15 blade, a </a:t>
            </a:r>
            <a:r>
              <a:rPr lang="en-US" sz="1800" dirty="0" err="1" smtClean="0"/>
              <a:t>semilunar</a:t>
            </a:r>
            <a:r>
              <a:rPr lang="en-US" sz="1800" dirty="0" smtClean="0"/>
              <a:t> incision was placed on the </a:t>
            </a:r>
            <a:r>
              <a:rPr lang="en-US" sz="1800" dirty="0" err="1" smtClean="0"/>
              <a:t>buccal</a:t>
            </a:r>
            <a:r>
              <a:rPr lang="en-US" sz="1800" dirty="0" smtClean="0"/>
              <a:t> aspect at the level of the </a:t>
            </a:r>
            <a:r>
              <a:rPr lang="en-US" sz="1800" dirty="0" err="1" smtClean="0"/>
              <a:t>mucogingival</a:t>
            </a:r>
            <a:r>
              <a:rPr lang="en-US" sz="1800" dirty="0" smtClean="0"/>
              <a:t> junction and a full-thickness flap was elevated. </a:t>
            </a:r>
          </a:p>
        </p:txBody>
      </p:sp>
      <p:sp>
        <p:nvSpPr>
          <p:cNvPr id="3" name="Title 2"/>
          <p:cNvSpPr>
            <a:spLocks noGrp="1"/>
          </p:cNvSpPr>
          <p:nvPr>
            <p:ph type="title"/>
          </p:nvPr>
        </p:nvSpPr>
        <p:spPr/>
        <p:txBody>
          <a:bodyPr>
            <a:normAutofit/>
          </a:bodyPr>
          <a:lstStyle/>
          <a:p>
            <a:r>
              <a:rPr sz="3200" smtClean="0"/>
              <a:t>Case Management</a:t>
            </a:r>
            <a:endParaRPr lang="en-US" sz="3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457200" y="1600200"/>
            <a:ext cx="8305800" cy="4572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60000"/>
              </a:lnSpc>
            </a:pPr>
            <a:r>
              <a:rPr lang="en-US" sz="1800" dirty="0" smtClean="0"/>
              <a:t>Food impaction caused by deficiency in </a:t>
            </a:r>
            <a:r>
              <a:rPr lang="en-US" sz="1800" dirty="0" err="1" smtClean="0"/>
              <a:t>interdental</a:t>
            </a:r>
            <a:r>
              <a:rPr lang="en-US" sz="1800" dirty="0" smtClean="0"/>
              <a:t> papillae also induces dental plaque accumulation and also causes discomfort, but also leads to adverse oral conditions, such as bad breath, root caries, and gingivitis. </a:t>
            </a:r>
          </a:p>
          <a:p>
            <a:pPr algn="just">
              <a:lnSpc>
                <a:spcPct val="160000"/>
              </a:lnSpc>
            </a:pPr>
            <a:r>
              <a:rPr lang="en-US" sz="1800" dirty="0" smtClean="0"/>
              <a:t>In addition, when </a:t>
            </a:r>
            <a:r>
              <a:rPr lang="en-US" sz="1800" dirty="0" err="1" smtClean="0"/>
              <a:t>interdental</a:t>
            </a:r>
            <a:r>
              <a:rPr lang="en-US" sz="1800" dirty="0" smtClean="0"/>
              <a:t> papillae are missing, the open embrasure provides space for air or saliva, which is the main cause of phonetic problems. </a:t>
            </a:r>
          </a:p>
          <a:p>
            <a:pPr algn="just">
              <a:lnSpc>
                <a:spcPct val="160000"/>
              </a:lnSpc>
            </a:pPr>
            <a:r>
              <a:rPr lang="en-US" sz="1800" dirty="0" smtClean="0"/>
              <a:t>The concept of an “</a:t>
            </a:r>
            <a:r>
              <a:rPr lang="en-US" sz="1800" dirty="0" err="1" smtClean="0"/>
              <a:t>interdental</a:t>
            </a:r>
            <a:r>
              <a:rPr lang="en-US" sz="1800" dirty="0" smtClean="0"/>
              <a:t> papillae house” has been proposed to describe the relationship between soft tissue and hard tissue surrounding the </a:t>
            </a:r>
            <a:r>
              <a:rPr lang="en-US" sz="1800" dirty="0" err="1" smtClean="0"/>
              <a:t>interdental</a:t>
            </a:r>
            <a:r>
              <a:rPr lang="en-US" sz="1800" dirty="0" smtClean="0"/>
              <a:t> papillae.</a:t>
            </a:r>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lnSpc>
                <a:spcPct val="160000"/>
              </a:lnSpc>
            </a:pPr>
            <a:r>
              <a:rPr lang="en-US" sz="1800" dirty="0" smtClean="0"/>
              <a:t>The flap was extended </a:t>
            </a:r>
            <a:r>
              <a:rPr lang="en-US" sz="1800" dirty="0" err="1" smtClean="0"/>
              <a:t>mesio</a:t>
            </a:r>
            <a:r>
              <a:rPr lang="en-US" sz="1800" dirty="0" smtClean="0"/>
              <a:t>-distally by an additional 4 to 5 mm than needed for the graft. This extension allowed the </a:t>
            </a:r>
            <a:r>
              <a:rPr lang="en-US" sz="1800" dirty="0" err="1" smtClean="0"/>
              <a:t>buccal</a:t>
            </a:r>
            <a:r>
              <a:rPr lang="en-US" sz="1800" dirty="0" smtClean="0"/>
              <a:t> flap to be freely moved into the recession area. </a:t>
            </a:r>
          </a:p>
          <a:p>
            <a:pPr algn="just">
              <a:lnSpc>
                <a:spcPct val="160000"/>
              </a:lnSpc>
            </a:pPr>
            <a:r>
              <a:rPr lang="en-US" sz="1800" dirty="0" smtClean="0"/>
              <a:t>Another </a:t>
            </a:r>
            <a:r>
              <a:rPr lang="en-US" sz="1800" dirty="0" err="1" smtClean="0"/>
              <a:t>semilunar</a:t>
            </a:r>
            <a:r>
              <a:rPr lang="en-US" sz="1800" dirty="0" smtClean="0"/>
              <a:t> incision was placed on the palatal aspect, such that the zenith of the incision was located proximal to the alveolar crest. </a:t>
            </a:r>
          </a:p>
          <a:p>
            <a:pPr algn="just">
              <a:lnSpc>
                <a:spcPct val="160000"/>
              </a:lnSpc>
            </a:pPr>
            <a:r>
              <a:rPr lang="en-US" sz="1800" dirty="0" smtClean="0"/>
              <a:t>An excavator (smaller than the width of the defect; evaluated pre-surgically on a study model) was used to carefully reflect the papilla away from the alveolar bone and root surfaces on the </a:t>
            </a:r>
            <a:r>
              <a:rPr lang="en-US" sz="1800" dirty="0" err="1" smtClean="0"/>
              <a:t>buccal</a:t>
            </a:r>
            <a:r>
              <a:rPr lang="en-US" sz="1800" dirty="0" smtClean="0"/>
              <a:t> aspect to access the interproximal region to prepare the bed for the graft. The excavator was used to do the same on the palatal aspect.</a:t>
            </a:r>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The amount of reflection should yield a very relaxed papilla flap that permits placement of the papilla at the new coronal position without tension. </a:t>
            </a:r>
          </a:p>
          <a:p>
            <a:pPr algn="just">
              <a:lnSpc>
                <a:spcPct val="150000"/>
              </a:lnSpc>
            </a:pPr>
            <a:r>
              <a:rPr lang="en-US" sz="1800" dirty="0" smtClean="0"/>
              <a:t>The recipient site at this time should resemble a “tube” with two openings; one on the </a:t>
            </a:r>
            <a:r>
              <a:rPr lang="en-US" sz="1800" dirty="0" err="1" smtClean="0"/>
              <a:t>buccal</a:t>
            </a:r>
            <a:r>
              <a:rPr lang="en-US" sz="1800" dirty="0" smtClean="0"/>
              <a:t> aspect at the </a:t>
            </a:r>
            <a:r>
              <a:rPr lang="en-US" sz="1800" dirty="0" err="1" smtClean="0"/>
              <a:t>mucogingival</a:t>
            </a:r>
            <a:r>
              <a:rPr lang="en-US" sz="1800" dirty="0" smtClean="0"/>
              <a:t> junction and one on the palatal aspect. </a:t>
            </a:r>
          </a:p>
          <a:p>
            <a:pPr algn="just">
              <a:lnSpc>
                <a:spcPct val="150000"/>
              </a:lnSpc>
            </a:pPr>
            <a:r>
              <a:rPr lang="en-US" sz="1800" dirty="0" smtClean="0"/>
              <a:t>Sounding with a periodontal probing was used to ensure a minimum 3 mm of tissue thickness and to map the precise location of the donor area. </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457200" y="1524000"/>
            <a:ext cx="8229600" cy="48006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To harvest the graft, the incision was made parallel to and 2 mm away from the gingival margin. </a:t>
            </a:r>
          </a:p>
          <a:p>
            <a:pPr algn="just">
              <a:lnSpc>
                <a:spcPct val="150000"/>
              </a:lnSpc>
            </a:pPr>
            <a:r>
              <a:rPr lang="en-US" sz="1800" dirty="0" smtClean="0"/>
              <a:t>A thin flap containing the keratinized tissue was separated, then the second incision was made parallel to the gingival margin, but perpendicular to the alveolar bone.</a:t>
            </a:r>
          </a:p>
          <a:p>
            <a:pPr algn="just">
              <a:lnSpc>
                <a:spcPct val="150000"/>
              </a:lnSpc>
            </a:pPr>
            <a:r>
              <a:rPr lang="en-US" sz="1800" dirty="0" smtClean="0"/>
              <a:t>With a sharp </a:t>
            </a:r>
            <a:r>
              <a:rPr lang="en-US" sz="1800" dirty="0" err="1" smtClean="0"/>
              <a:t>periosteal</a:t>
            </a:r>
            <a:r>
              <a:rPr lang="en-US" sz="1800" dirty="0" smtClean="0"/>
              <a:t> elevator, the graft was raised with the </a:t>
            </a:r>
            <a:r>
              <a:rPr lang="en-US" sz="1800" dirty="0" err="1" smtClean="0"/>
              <a:t>periosteum</a:t>
            </a:r>
            <a:r>
              <a:rPr lang="en-US" sz="1800" dirty="0" smtClean="0"/>
              <a:t> and released at its anterior and posterior ends, and then from its base. </a:t>
            </a:r>
          </a:p>
          <a:p>
            <a:pPr algn="just">
              <a:lnSpc>
                <a:spcPct val="150000"/>
              </a:lnSpc>
            </a:pPr>
            <a:r>
              <a:rPr lang="en-US" sz="1800" dirty="0" smtClean="0"/>
              <a:t>The harvested graft was larger than the interproximal defect in both cases: each graft was 12 to 15 mm long, 5 mm wide, and 2 mm thick. </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A 4.0 chromic gut suture was used to pass the eye (swage) of the needle into the tube from the palate toward the </a:t>
            </a:r>
            <a:r>
              <a:rPr lang="en-US" sz="1800" dirty="0" err="1" smtClean="0"/>
              <a:t>buccal</a:t>
            </a:r>
            <a:r>
              <a:rPr lang="en-US" sz="1800" dirty="0" smtClean="0"/>
              <a:t>. </a:t>
            </a:r>
          </a:p>
          <a:p>
            <a:pPr algn="just">
              <a:lnSpc>
                <a:spcPct val="150000"/>
              </a:lnSpc>
            </a:pPr>
            <a:r>
              <a:rPr lang="en-US" sz="1800" dirty="0" smtClean="0"/>
              <a:t>The suture needle then engaged one end of the graft. </a:t>
            </a:r>
          </a:p>
          <a:p>
            <a:pPr algn="just">
              <a:lnSpc>
                <a:spcPct val="150000"/>
              </a:lnSpc>
            </a:pPr>
            <a:r>
              <a:rPr lang="en-US" sz="1800" dirty="0" smtClean="0"/>
              <a:t>An additional separate second suture was placed on the other end of the CT graft.</a:t>
            </a:r>
          </a:p>
          <a:p>
            <a:pPr algn="just">
              <a:lnSpc>
                <a:spcPct val="150000"/>
              </a:lnSpc>
            </a:pPr>
            <a:r>
              <a:rPr lang="en-US" sz="1800" dirty="0" smtClean="0"/>
              <a:t>One suture end (eye first) was passed through the tube toward the palatal side. </a:t>
            </a:r>
          </a:p>
          <a:p>
            <a:pPr algn="just">
              <a:lnSpc>
                <a:spcPct val="150000"/>
              </a:lnSpc>
            </a:pPr>
            <a:endParaRPr lang="en-US" sz="1800" dirty="0"/>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70000"/>
              </a:lnSpc>
            </a:pPr>
            <a:r>
              <a:rPr lang="en-US" sz="1800" dirty="0" smtClean="0"/>
              <a:t>The connective tissue graft was carefully slipped through the </a:t>
            </a:r>
            <a:r>
              <a:rPr lang="en-US" sz="1800" dirty="0" err="1" smtClean="0"/>
              <a:t>buccal</a:t>
            </a:r>
            <a:r>
              <a:rPr lang="en-US" sz="1800" dirty="0" smtClean="0"/>
              <a:t> aspect of the tube into the prepared interproximal bed towards the palate by means of the suture with the assistance of a </a:t>
            </a:r>
            <a:r>
              <a:rPr lang="en-US" sz="1800" dirty="0" err="1" smtClean="0"/>
              <a:t>periosteal</a:t>
            </a:r>
            <a:r>
              <a:rPr lang="en-US" sz="1800" dirty="0" smtClean="0"/>
              <a:t> elevator as needed. </a:t>
            </a:r>
          </a:p>
          <a:p>
            <a:pPr algn="just">
              <a:lnSpc>
                <a:spcPct val="170000"/>
              </a:lnSpc>
            </a:pPr>
            <a:r>
              <a:rPr lang="en-US" sz="1800" dirty="0" smtClean="0"/>
              <a:t>The thickest part of the graft was placed in the interproximal area. </a:t>
            </a:r>
          </a:p>
          <a:p>
            <a:pPr algn="just">
              <a:lnSpc>
                <a:spcPct val="170000"/>
              </a:lnSpc>
            </a:pPr>
            <a:r>
              <a:rPr lang="en-US" sz="1800" dirty="0" smtClean="0"/>
              <a:t>The connective graft was sutured under the flaps onto the </a:t>
            </a:r>
            <a:r>
              <a:rPr lang="en-US" sz="1800" dirty="0" err="1" smtClean="0"/>
              <a:t>buccal</a:t>
            </a:r>
            <a:r>
              <a:rPr lang="en-US" sz="1800" dirty="0" smtClean="0"/>
              <a:t> and palatal tissues and the </a:t>
            </a:r>
            <a:r>
              <a:rPr lang="en-US" sz="1800" dirty="0" err="1" smtClean="0"/>
              <a:t>buccal</a:t>
            </a:r>
            <a:r>
              <a:rPr lang="en-US" sz="1800" dirty="0" smtClean="0"/>
              <a:t> and palatal flaps were sutured over the top of the graft. </a:t>
            </a:r>
          </a:p>
          <a:p>
            <a:pPr algn="just">
              <a:lnSpc>
                <a:spcPct val="170000"/>
              </a:lnSpc>
            </a:pPr>
            <a:r>
              <a:rPr lang="en-US" sz="1800" dirty="0" smtClean="0"/>
              <a:t>The size of the needle does not matter for this procedure; 4-0 silk was used with an FS2 cutting needle and a 4-0 chromic gut suture with a C-6 (FS-2) cutting needle.</a:t>
            </a:r>
          </a:p>
          <a:p>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Using the index finger and thumb the graft was squeezed from both ends inward for at least 4 to 5 minutes to further stabilize the graft into position. </a:t>
            </a:r>
          </a:p>
          <a:p>
            <a:pPr algn="just">
              <a:lnSpc>
                <a:spcPct val="150000"/>
              </a:lnSpc>
            </a:pPr>
            <a:r>
              <a:rPr lang="en-US" sz="1800" dirty="0" smtClean="0"/>
              <a:t>Both patients were instructed to avoid brushing or flossing the recipient as well as donor site. </a:t>
            </a:r>
          </a:p>
          <a:p>
            <a:pPr algn="just">
              <a:lnSpc>
                <a:spcPct val="150000"/>
              </a:lnSpc>
            </a:pPr>
            <a:r>
              <a:rPr lang="en-US" sz="1800" dirty="0" smtClean="0"/>
              <a:t>They were also asked to avoid hot, chewy, sticky foods. </a:t>
            </a:r>
          </a:p>
          <a:p>
            <a:pPr algn="just">
              <a:lnSpc>
                <a:spcPct val="150000"/>
              </a:lnSpc>
            </a:pPr>
            <a:r>
              <a:rPr lang="en-US" sz="1800" dirty="0" smtClean="0"/>
              <a:t>They were advised to ice the wound to reduce post-surgical swelling.</a:t>
            </a:r>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Healing was uneventful at both the donor and recipient sites in both cases. </a:t>
            </a:r>
          </a:p>
          <a:p>
            <a:pPr algn="just">
              <a:lnSpc>
                <a:spcPct val="150000"/>
              </a:lnSpc>
            </a:pPr>
            <a:r>
              <a:rPr lang="en-US" sz="1800" dirty="0" smtClean="0"/>
              <a:t>A net gain of 5 mm was noted in Case 1 and 4 mm in Case 2; measured one year post-surgically. </a:t>
            </a:r>
          </a:p>
          <a:p>
            <a:pPr algn="just">
              <a:lnSpc>
                <a:spcPct val="150000"/>
              </a:lnSpc>
            </a:pPr>
            <a:r>
              <a:rPr lang="en-US" sz="1800" dirty="0" smtClean="0"/>
              <a:t>Patient evaluation for Case 1 was performed at 1 week, 4 weeks, and 1 year after surgery, and for Case 2 at 7 weeks and 1 year after the procedure.</a:t>
            </a:r>
            <a:endParaRPr lang="en-US" sz="1800" dirty="0"/>
          </a:p>
        </p:txBody>
      </p:sp>
      <p:sp>
        <p:nvSpPr>
          <p:cNvPr id="3" name="Title 2"/>
          <p:cNvSpPr>
            <a:spLocks noGrp="1"/>
          </p:cNvSpPr>
          <p:nvPr>
            <p:ph type="title"/>
          </p:nvPr>
        </p:nvSpPr>
        <p:spPr/>
        <p:txBody>
          <a:bodyPr>
            <a:normAutofit/>
          </a:bodyPr>
          <a:lstStyle/>
          <a:p>
            <a:r>
              <a:rPr sz="3200" smtClean="0"/>
              <a:t>Clinical Outcomes</a:t>
            </a:r>
            <a:endParaRPr lang="en-US" sz="3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Case 1</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533400" y="1295400"/>
            <a:ext cx="8001000" cy="487680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Case 2</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838200" y="1371600"/>
            <a:ext cx="7543800" cy="4800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60000"/>
              </a:lnSpc>
            </a:pPr>
            <a:r>
              <a:rPr lang="en-US" sz="1800" dirty="0" smtClean="0"/>
              <a:t>The concept likens the interproximal space containing the </a:t>
            </a:r>
            <a:r>
              <a:rPr lang="en-US" sz="1800" dirty="0" err="1" smtClean="0"/>
              <a:t>interdental</a:t>
            </a:r>
            <a:r>
              <a:rPr lang="en-US" sz="1800" dirty="0" smtClean="0"/>
              <a:t> papillae to a house, which includes the contact area, </a:t>
            </a:r>
            <a:r>
              <a:rPr lang="en-US" sz="1800" dirty="0" err="1" smtClean="0"/>
              <a:t>cementoenamel</a:t>
            </a:r>
            <a:r>
              <a:rPr lang="en-US" sz="1800" dirty="0" smtClean="0"/>
              <a:t> junction (CEJ), tooth surface, and area where the root and soft tissue converge above the alveolar bone crest.</a:t>
            </a:r>
          </a:p>
          <a:p>
            <a:pPr algn="just">
              <a:lnSpc>
                <a:spcPct val="160000"/>
              </a:lnSpc>
            </a:pPr>
            <a:r>
              <a:rPr lang="en-US" sz="1800" dirty="0" smtClean="0"/>
              <a:t>The reconstruction of deficient </a:t>
            </a:r>
            <a:r>
              <a:rPr lang="en-US" sz="1800" dirty="0" err="1" smtClean="0"/>
              <a:t>interdental</a:t>
            </a:r>
            <a:r>
              <a:rPr lang="en-US" sz="1800" dirty="0" smtClean="0"/>
              <a:t> papillae is one of the most difficult and least predictable problems to address. </a:t>
            </a:r>
          </a:p>
          <a:p>
            <a:pPr algn="just">
              <a:lnSpc>
                <a:spcPct val="160000"/>
              </a:lnSpc>
            </a:pPr>
            <a:r>
              <a:rPr lang="en-US" sz="1800" dirty="0" smtClean="0"/>
              <a:t>Various treatments aim to reconstruct </a:t>
            </a:r>
            <a:r>
              <a:rPr lang="en-US" sz="1800" dirty="0" err="1" smtClean="0"/>
              <a:t>interdental</a:t>
            </a:r>
            <a:r>
              <a:rPr lang="en-US" sz="1800" dirty="0" smtClean="0"/>
              <a:t> papillae by surgical or nonsurgical approaches. </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60000"/>
              </a:lnSpc>
            </a:pPr>
            <a:r>
              <a:rPr lang="en-US" sz="1800" dirty="0" smtClean="0"/>
              <a:t>In 1988, one of the first techniques for treating interproximal recession was introduced. </a:t>
            </a:r>
          </a:p>
          <a:p>
            <a:pPr algn="just">
              <a:lnSpc>
                <a:spcPct val="160000"/>
              </a:lnSpc>
            </a:pPr>
            <a:r>
              <a:rPr lang="en-US" sz="1800" dirty="0" smtClean="0"/>
              <a:t>This technique involved creating space by flapping interproximal and </a:t>
            </a:r>
            <a:r>
              <a:rPr lang="en-US" sz="1800" dirty="0" err="1" smtClean="0"/>
              <a:t>buccal</a:t>
            </a:r>
            <a:r>
              <a:rPr lang="en-US" sz="1800" dirty="0" smtClean="0"/>
              <a:t> areas using horizontal incisions to raise a flap to accommodate a connective tissue graft. </a:t>
            </a:r>
          </a:p>
          <a:p>
            <a:pPr algn="just">
              <a:lnSpc>
                <a:spcPct val="160000"/>
              </a:lnSpc>
            </a:pPr>
            <a:r>
              <a:rPr lang="en-US" sz="1800" dirty="0" smtClean="0"/>
              <a:t>However, just one out of three cases achieved complete coverage.</a:t>
            </a:r>
          </a:p>
        </p:txBody>
      </p:sp>
      <p:sp>
        <p:nvSpPr>
          <p:cNvPr id="3" name="Title 2"/>
          <p:cNvSpPr>
            <a:spLocks noGrp="1"/>
          </p:cNvSpPr>
          <p:nvPr>
            <p:ph type="title"/>
          </p:nvPr>
        </p:nvSpPr>
        <p:spPr/>
        <p:txBody>
          <a:bodyPr>
            <a:normAutofit/>
          </a:bodyPr>
          <a:lstStyle/>
          <a:p>
            <a:r>
              <a:rPr lang="en-US" sz="3200" dirty="0" smtClean="0"/>
              <a:t>DISCUSSION</a:t>
            </a:r>
            <a:endParaRPr lang="en-US" sz="3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60000"/>
              </a:lnSpc>
            </a:pPr>
            <a:r>
              <a:rPr lang="en-US" sz="1800" dirty="0" smtClean="0"/>
              <a:t>In 1999, two modifications of this technique were introduced. </a:t>
            </a:r>
          </a:p>
          <a:p>
            <a:pPr algn="just">
              <a:lnSpc>
                <a:spcPct val="160000"/>
              </a:lnSpc>
            </a:pPr>
            <a:r>
              <a:rPr lang="en-US" sz="1800" dirty="0" smtClean="0"/>
              <a:t>One procedure used a </a:t>
            </a:r>
            <a:r>
              <a:rPr lang="en-US" sz="1800" dirty="0" err="1" smtClean="0"/>
              <a:t>semilunar</a:t>
            </a:r>
            <a:r>
              <a:rPr lang="en-US" sz="1800" dirty="0" smtClean="0"/>
              <a:t> incision to rebuild the papilla. They folded the connective tissue graft and achieved coverage in 50% of the cases studied.</a:t>
            </a:r>
          </a:p>
          <a:p>
            <a:pPr algn="just">
              <a:lnSpc>
                <a:spcPct val="160000"/>
              </a:lnSpc>
            </a:pPr>
            <a:r>
              <a:rPr lang="en-US" sz="1800" dirty="0" smtClean="0"/>
              <a:t>The other modification used three incisions to release a pedicle flap from the incisive papillary area but did not achieve predictable coverage in the recession area either. </a:t>
            </a:r>
          </a:p>
          <a:p>
            <a:pPr algn="just">
              <a:lnSpc>
                <a:spcPct val="160000"/>
              </a:lnSpc>
            </a:pPr>
            <a:endParaRPr lang="en-US" sz="2800"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The disadvantages of these techniques are the number and location of incisions, which can disrupt the blood supply needed for complete healing and for the graft to take. </a:t>
            </a:r>
          </a:p>
          <a:p>
            <a:pPr algn="just">
              <a:lnSpc>
                <a:spcPct val="150000"/>
              </a:lnSpc>
            </a:pPr>
            <a:r>
              <a:rPr lang="en-US" sz="1800" dirty="0" smtClean="0"/>
              <a:t>The tube technique does not disturb the blood supply of the graft by its use of apical incisions and containment of the graft within a rich vascular enclosed bed, thereby offering reliable and satisfactory results.</a:t>
            </a:r>
          </a:p>
          <a:p>
            <a:endParaRPr lang="en-US" sz="2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60000"/>
              </a:lnSpc>
            </a:pPr>
            <a:r>
              <a:rPr lang="en-US" sz="1800" dirty="0" smtClean="0"/>
              <a:t>Integrity of the soft tissue is key to the successful outcome of this technique. </a:t>
            </a:r>
          </a:p>
          <a:p>
            <a:pPr algn="just">
              <a:lnSpc>
                <a:spcPct val="160000"/>
              </a:lnSpc>
            </a:pPr>
            <a:r>
              <a:rPr lang="en-US" sz="1800" dirty="0" smtClean="0"/>
              <a:t>This procedure is not recommended in cases where the recipient area has scar tissue. </a:t>
            </a:r>
          </a:p>
          <a:p>
            <a:pPr algn="just">
              <a:lnSpc>
                <a:spcPct val="160000"/>
              </a:lnSpc>
            </a:pPr>
            <a:r>
              <a:rPr lang="en-US" sz="1800" dirty="0" smtClean="0"/>
              <a:t>Another critical factor for success is the thickness of the donor tissue.</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60000"/>
              </a:lnSpc>
            </a:pPr>
            <a:r>
              <a:rPr lang="en-US" sz="1800" dirty="0" smtClean="0"/>
              <a:t> A sounding technique should be used to evaluate the relative thickness of the tissue at the donor site, such as the posterior hard palate, edentulous ridge, or maxillary </a:t>
            </a:r>
            <a:r>
              <a:rPr lang="en-US" sz="1800" dirty="0" err="1" smtClean="0"/>
              <a:t>tuberosity</a:t>
            </a:r>
            <a:r>
              <a:rPr lang="en-US" sz="1800" dirty="0" smtClean="0"/>
              <a:t>. </a:t>
            </a:r>
          </a:p>
          <a:p>
            <a:pPr algn="just">
              <a:lnSpc>
                <a:spcPct val="160000"/>
              </a:lnSpc>
            </a:pPr>
            <a:r>
              <a:rPr lang="en-US" sz="1800" dirty="0" smtClean="0"/>
              <a:t>More advanced techniques, such as use of computerized tomography may be useful for this purpose.</a:t>
            </a:r>
          </a:p>
          <a:p>
            <a:endParaRPr lang="en-US" sz="16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60000"/>
              </a:lnSpc>
            </a:pPr>
            <a:r>
              <a:rPr lang="en-US" sz="1800" dirty="0" smtClean="0"/>
              <a:t>An adequate size graft can be obtained more readily for smaller areas of recession. </a:t>
            </a:r>
          </a:p>
          <a:p>
            <a:pPr algn="just">
              <a:lnSpc>
                <a:spcPct val="160000"/>
              </a:lnSpc>
            </a:pPr>
            <a:r>
              <a:rPr lang="en-US" sz="1800" dirty="0" smtClean="0"/>
              <a:t>Thicker grafts are more likely to provide complete fill. The likelihood that the papilla will fill the interproximal space decreases as the alveolar crest to contact point distance increases beyond 5 mm. </a:t>
            </a:r>
          </a:p>
          <a:p>
            <a:pPr algn="just">
              <a:lnSpc>
                <a:spcPct val="160000"/>
              </a:lnSpc>
            </a:pPr>
            <a:r>
              <a:rPr lang="en-US" sz="1800" dirty="0" smtClean="0"/>
              <a:t>Other important factors that affect success are the size of the graft and the size of the soft tissue defect. </a:t>
            </a:r>
          </a:p>
          <a:p>
            <a:pPr algn="just">
              <a:lnSpc>
                <a:spcPct val="160000"/>
              </a:lnSpc>
            </a:pPr>
            <a:endParaRPr lang="en-US" sz="1800" dirty="0" smtClean="0"/>
          </a:p>
          <a:p>
            <a:pPr algn="just">
              <a:lnSpc>
                <a:spcPct val="160000"/>
              </a:lnSpc>
              <a:buNone/>
            </a:pPr>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Given the dimensional changes and shrinkage of soft tissue grafts, the size of the graft should be larger than the recipient site. </a:t>
            </a:r>
          </a:p>
          <a:p>
            <a:pPr algn="just">
              <a:lnSpc>
                <a:spcPct val="150000"/>
              </a:lnSpc>
            </a:pPr>
            <a:r>
              <a:rPr lang="en-US" sz="1800" dirty="0" smtClean="0"/>
              <a:t>With respect to anatomical width of interproximal space, this procedure can be attempted for both broad base and narrow base interproximal spaces. </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Local factors like anatomical grooves, carious lesions, contact area, embrasure space, flap design, flap mobilization, advancement, adaptation, and stabilization, shallow vestibular depth, and presence of scar tissue, and patient factors, like presence of systemic disease, such as diabetes, smoking, oral habits, and oral hygiene factors can also impact the success of soft tissue grafting procedures.</a:t>
            </a:r>
          </a:p>
          <a:p>
            <a:pPr algn="just">
              <a:lnSpc>
                <a:spcPct val="150000"/>
              </a:lnSpc>
            </a:pPr>
            <a:endParaRPr lang="en-US" sz="16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Maintaining an unrestricted blood supply at the recipient site </a:t>
            </a:r>
          </a:p>
          <a:p>
            <a:pPr algn="just">
              <a:lnSpc>
                <a:spcPct val="150000"/>
              </a:lnSpc>
            </a:pPr>
            <a:r>
              <a:rPr lang="en-US" sz="1800" dirty="0" smtClean="0"/>
              <a:t>Selecting an appropriately thick donor tissue site </a:t>
            </a:r>
          </a:p>
          <a:p>
            <a:pPr algn="just">
              <a:lnSpc>
                <a:spcPct val="150000"/>
              </a:lnSpc>
            </a:pPr>
            <a:r>
              <a:rPr lang="en-US" sz="1800" dirty="0" smtClean="0"/>
              <a:t>Selecting a graft that is larger than the defect of the recipient site.</a:t>
            </a:r>
            <a:endParaRPr lang="en-US" sz="1800" dirty="0"/>
          </a:p>
        </p:txBody>
      </p:sp>
      <p:sp>
        <p:nvSpPr>
          <p:cNvPr id="3" name="Title 2"/>
          <p:cNvSpPr>
            <a:spLocks noGrp="1"/>
          </p:cNvSpPr>
          <p:nvPr>
            <p:ph type="title"/>
          </p:nvPr>
        </p:nvSpPr>
        <p:spPr/>
        <p:txBody>
          <a:bodyPr>
            <a:normAutofit fontScale="90000"/>
          </a:bodyPr>
          <a:lstStyle/>
          <a:p>
            <a:r>
              <a:rPr lang="en-US" dirty="0" smtClean="0"/>
              <a:t>Keys To Successful Management Of These Cases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smtClean="0"/>
              <a:t>Requires technical precision </a:t>
            </a:r>
          </a:p>
          <a:p>
            <a:pPr algn="just">
              <a:lnSpc>
                <a:spcPct val="150000"/>
              </a:lnSpc>
            </a:pPr>
            <a:r>
              <a:rPr lang="en-US" sz="1800" dirty="0" smtClean="0"/>
              <a:t>Sensitive to any surgical trauma and tension </a:t>
            </a:r>
          </a:p>
          <a:p>
            <a:pPr algn="just">
              <a:lnSpc>
                <a:spcPct val="150000"/>
              </a:lnSpc>
            </a:pPr>
            <a:r>
              <a:rPr lang="en-US" sz="1800" dirty="0" smtClean="0"/>
              <a:t>Cannot be performed in presence of scar tissue at the recipient site</a:t>
            </a:r>
            <a:endParaRPr lang="en-US" sz="1800" dirty="0"/>
          </a:p>
        </p:txBody>
      </p:sp>
      <p:sp>
        <p:nvSpPr>
          <p:cNvPr id="3" name="Title 2"/>
          <p:cNvSpPr>
            <a:spLocks noGrp="1"/>
          </p:cNvSpPr>
          <p:nvPr>
            <p:ph type="title"/>
          </p:nvPr>
        </p:nvSpPr>
        <p:spPr/>
        <p:txBody>
          <a:bodyPr>
            <a:normAutofit/>
          </a:bodyPr>
          <a:lstStyle/>
          <a:p>
            <a:r>
              <a:rPr lang="en-US" sz="3200" dirty="0" smtClean="0"/>
              <a:t>LIMITATIONS</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60000"/>
              </a:lnSpc>
            </a:pPr>
            <a:r>
              <a:rPr lang="en-US" sz="1800" dirty="0" smtClean="0"/>
              <a:t>Surgical procedures aim to reconstruct or preserve the gingival tissue by using a soft tissue flap or soft tissue augmentation. </a:t>
            </a:r>
          </a:p>
          <a:p>
            <a:pPr algn="just">
              <a:lnSpc>
                <a:spcPct val="160000"/>
              </a:lnSpc>
            </a:pPr>
            <a:r>
              <a:rPr lang="en-US" sz="1800" dirty="0" smtClean="0"/>
              <a:t>However, because of the narrowness and limited blood supply of </a:t>
            </a:r>
            <a:r>
              <a:rPr lang="en-US" sz="1800" dirty="0" err="1" smtClean="0"/>
              <a:t>interdental</a:t>
            </a:r>
            <a:r>
              <a:rPr lang="en-US" sz="1800" dirty="0" smtClean="0"/>
              <a:t> papillae, predictable outcomes are difficult to achieve by means of surgical procedures.</a:t>
            </a:r>
          </a:p>
          <a:p>
            <a:pPr algn="just">
              <a:lnSpc>
                <a:spcPct val="160000"/>
              </a:lnSpc>
            </a:pPr>
            <a:r>
              <a:rPr lang="en-US" sz="1800" dirty="0" smtClean="0"/>
              <a:t>Therefore, surgical procedures are more suitable for deficient </a:t>
            </a:r>
            <a:r>
              <a:rPr lang="en-US" sz="1800" dirty="0" err="1" smtClean="0"/>
              <a:t>interdental</a:t>
            </a:r>
            <a:r>
              <a:rPr lang="en-US" sz="1800" dirty="0" smtClean="0"/>
              <a:t> papillae that involve a bone defect or a large amount of soft tissue loss. </a:t>
            </a:r>
          </a:p>
          <a:p>
            <a:pPr algn="just">
              <a:lnSpc>
                <a:spcPct val="160000"/>
              </a:lnSpc>
            </a:pPr>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72000"/>
          </a:xfrm>
        </p:spPr>
        <p:txBody>
          <a:bodyPr>
            <a:noAutofit/>
          </a:bodyPr>
          <a:lstStyle/>
          <a:p>
            <a:pPr algn="just">
              <a:lnSpc>
                <a:spcPct val="170000"/>
              </a:lnSpc>
            </a:pPr>
            <a:r>
              <a:rPr lang="en-US" sz="1800" dirty="0" smtClean="0"/>
              <a:t>In summary, several local, patient, and surgical factors, including flap thickness, blood supply, and flap retraction impact the success of soft tissue grafting. </a:t>
            </a:r>
          </a:p>
          <a:p>
            <a:pPr algn="just">
              <a:lnSpc>
                <a:spcPct val="170000"/>
              </a:lnSpc>
            </a:pPr>
            <a:r>
              <a:rPr lang="en-US" sz="1800" dirty="0" smtClean="0"/>
              <a:t>Recent data indicate that soft tissue thickness &gt;_0.8 mm is needed for complete coverage. A dual blood supply is desirable and likely contributes to the increased success with use of </a:t>
            </a:r>
            <a:r>
              <a:rPr lang="en-US" sz="1800" dirty="0" err="1" smtClean="0"/>
              <a:t>subepithelial</a:t>
            </a:r>
            <a:r>
              <a:rPr lang="en-US" sz="1800" dirty="0" smtClean="0"/>
              <a:t> connective tissue grafts techniques. </a:t>
            </a:r>
          </a:p>
        </p:txBody>
      </p:sp>
      <p:sp>
        <p:nvSpPr>
          <p:cNvPr id="3" name="Title 2"/>
          <p:cNvSpPr>
            <a:spLocks noGrp="1"/>
          </p:cNvSpPr>
          <p:nvPr>
            <p:ph type="title"/>
          </p:nvPr>
        </p:nvSpPr>
        <p:spPr/>
        <p:txBody>
          <a:bodyPr>
            <a:normAutofit/>
          </a:bodyPr>
          <a:lstStyle/>
          <a:p>
            <a:r>
              <a:rPr lang="en-IN" sz="3200" dirty="0" smtClean="0"/>
              <a:t>CONCLUSION</a:t>
            </a:r>
            <a:endParaRPr lang="en-US" sz="32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70000"/>
              </a:lnSpc>
            </a:pPr>
            <a:r>
              <a:rPr lang="en-US" sz="1800" dirty="0" smtClean="0"/>
              <a:t>Flap retraction and flap tension decrease the predictability of root coverage with </a:t>
            </a:r>
            <a:r>
              <a:rPr lang="en-US" sz="1800" dirty="0" err="1" smtClean="0"/>
              <a:t>subepithelial</a:t>
            </a:r>
            <a:r>
              <a:rPr lang="en-US" sz="1800" dirty="0" smtClean="0"/>
              <a:t> connective tissue grafts or </a:t>
            </a:r>
            <a:r>
              <a:rPr lang="en-US" sz="1800" dirty="0" err="1" smtClean="0"/>
              <a:t>coronally</a:t>
            </a:r>
            <a:r>
              <a:rPr lang="en-US" sz="1800" dirty="0" smtClean="0"/>
              <a:t> positioned flap techniques. </a:t>
            </a:r>
          </a:p>
          <a:p>
            <a:pPr algn="just">
              <a:lnSpc>
                <a:spcPct val="160000"/>
              </a:lnSpc>
            </a:pPr>
            <a:r>
              <a:rPr lang="en-US" sz="1800" dirty="0" smtClean="0"/>
              <a:t>It requires technical precision &amp; is sensitive to any surgical trauma and tension, especially when the recipient site tissue is delicate, so dedicating extra time and care is highly recommended. </a:t>
            </a:r>
          </a:p>
          <a:p>
            <a:pPr algn="just">
              <a:lnSpc>
                <a:spcPct val="160000"/>
              </a:lnSpc>
            </a:pPr>
            <a:r>
              <a:rPr lang="en-US" sz="1800" dirty="0" smtClean="0"/>
              <a:t>The present paper discusses the use of the tube technique and its results in just two cases. An evaluation of this new technique through a larger study is warranted to confirm its predictability.</a:t>
            </a:r>
          </a:p>
          <a:p>
            <a:endParaRPr lang="en-US" sz="2800" dirty="0" smtClean="0"/>
          </a:p>
          <a:p>
            <a:pPr algn="just">
              <a:lnSpc>
                <a:spcPct val="170000"/>
              </a:lnSpc>
            </a:pPr>
            <a:endParaRPr lang="en-US" sz="1800" dirty="0" smtClean="0"/>
          </a:p>
          <a:p>
            <a:pPr algn="just">
              <a:lnSpc>
                <a:spcPct val="170000"/>
              </a:lnSpc>
            </a:pPr>
            <a:endParaRPr lang="en-US" sz="1000" dirty="0" smtClean="0"/>
          </a:p>
          <a:p>
            <a:endParaRPr lang="en-US" sz="20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000" dirty="0" smtClean="0"/>
              <a:t>Carranza’s; </a:t>
            </a:r>
            <a:r>
              <a:rPr lang="en-IN" sz="2000" dirty="0" err="1" smtClean="0"/>
              <a:t>Clininal</a:t>
            </a:r>
            <a:r>
              <a:rPr lang="en-IN" sz="2000" dirty="0" smtClean="0"/>
              <a:t> </a:t>
            </a:r>
            <a:r>
              <a:rPr lang="en-IN" sz="2000" dirty="0" err="1" smtClean="0"/>
              <a:t>Periodontology</a:t>
            </a:r>
            <a:r>
              <a:rPr lang="en-IN" sz="2000" dirty="0" smtClean="0"/>
              <a:t> – 13</a:t>
            </a:r>
            <a:r>
              <a:rPr lang="en-IN" sz="2000" baseline="30000" dirty="0" smtClean="0"/>
              <a:t>th</a:t>
            </a:r>
            <a:r>
              <a:rPr lang="en-IN" sz="2000" dirty="0" smtClean="0"/>
              <a:t> edition.</a:t>
            </a:r>
            <a:endParaRPr lang="en-US" sz="2000" dirty="0" smtClean="0"/>
          </a:p>
          <a:p>
            <a:pPr algn="just">
              <a:lnSpc>
                <a:spcPct val="150000"/>
              </a:lnSpc>
            </a:pPr>
            <a:r>
              <a:rPr lang="en-US" sz="2000" dirty="0" smtClean="0"/>
              <a:t>Zhang Y, Hong G, Zhang Y, Sasaki K, Wu H. Minimally invasive procedures for deficient </a:t>
            </a:r>
            <a:r>
              <a:rPr lang="en-US" sz="2000" dirty="0" err="1" smtClean="0"/>
              <a:t>interdental</a:t>
            </a:r>
            <a:r>
              <a:rPr lang="en-US" sz="2000" dirty="0" smtClean="0"/>
              <a:t> papillae: A review. J </a:t>
            </a:r>
            <a:r>
              <a:rPr lang="en-US" sz="2000" dirty="0" err="1" smtClean="0"/>
              <a:t>Esthet</a:t>
            </a:r>
            <a:r>
              <a:rPr lang="en-US" sz="2000" dirty="0" smtClean="0"/>
              <a:t> </a:t>
            </a:r>
            <a:r>
              <a:rPr lang="en-US" sz="2000" dirty="0" err="1" smtClean="0"/>
              <a:t>Restor</a:t>
            </a:r>
            <a:r>
              <a:rPr lang="en-US" sz="2000" dirty="0" smtClean="0"/>
              <a:t> Dent. 2020;1–9.</a:t>
            </a:r>
          </a:p>
          <a:p>
            <a:pPr algn="just">
              <a:lnSpc>
                <a:spcPct val="150000"/>
              </a:lnSpc>
            </a:pPr>
            <a:r>
              <a:rPr lang="en-US" sz="2000" dirty="0" err="1" smtClean="0"/>
              <a:t>Nordland</a:t>
            </a:r>
            <a:r>
              <a:rPr lang="en-US" sz="2000" dirty="0" smtClean="0"/>
              <a:t> WP, Tarnow DP. A classification system for loss of papillary height. J </a:t>
            </a:r>
            <a:r>
              <a:rPr lang="en-US" sz="2000" dirty="0" err="1" smtClean="0"/>
              <a:t>Periodontol</a:t>
            </a:r>
            <a:r>
              <a:rPr lang="en-US" sz="2000" dirty="0" smtClean="0"/>
              <a:t>. 1998;69(10):1124-1126.</a:t>
            </a:r>
          </a:p>
          <a:p>
            <a:pPr algn="just">
              <a:lnSpc>
                <a:spcPct val="150000"/>
              </a:lnSpc>
            </a:pPr>
            <a:r>
              <a:rPr lang="en-US" sz="2000" dirty="0" err="1" smtClean="0"/>
              <a:t>Jamwal</a:t>
            </a:r>
            <a:r>
              <a:rPr lang="en-US" sz="2000" dirty="0" smtClean="0"/>
              <a:t> D, </a:t>
            </a:r>
            <a:r>
              <a:rPr lang="en-US" sz="2000" dirty="0" err="1" smtClean="0"/>
              <a:t>Kanade</a:t>
            </a:r>
            <a:r>
              <a:rPr lang="en-US" sz="2000" dirty="0" smtClean="0"/>
              <a:t> K, </a:t>
            </a:r>
            <a:r>
              <a:rPr lang="en-US" sz="2000" dirty="0" err="1" smtClean="0"/>
              <a:t>Tanwar</a:t>
            </a:r>
            <a:r>
              <a:rPr lang="en-US" sz="2000" dirty="0" smtClean="0"/>
              <a:t> VS et.al. Treatment of </a:t>
            </a:r>
            <a:r>
              <a:rPr lang="en-US" sz="2000" dirty="0" err="1" smtClean="0"/>
              <a:t>interdental</a:t>
            </a:r>
            <a:r>
              <a:rPr lang="en-US" sz="2000" dirty="0" smtClean="0"/>
              <a:t> papilla: a review. Galore International Journal of Health Sciences &amp; Research. 2019; 4(2): 1-12.</a:t>
            </a:r>
          </a:p>
        </p:txBody>
      </p:sp>
      <p:sp>
        <p:nvSpPr>
          <p:cNvPr id="3" name="Title 2"/>
          <p:cNvSpPr>
            <a:spLocks noGrp="1"/>
          </p:cNvSpPr>
          <p:nvPr>
            <p:ph type="title"/>
          </p:nvPr>
        </p:nvSpPr>
        <p:spPr/>
        <p:txBody>
          <a:bodyPr>
            <a:normAutofit/>
          </a:bodyPr>
          <a:lstStyle/>
          <a:p>
            <a:pPr algn="just"/>
            <a:r>
              <a:rPr lang="en-IN" sz="3200" dirty="0" smtClean="0"/>
              <a:t>REFERENCES</a:t>
            </a:r>
            <a:endParaRPr lang="en-US" sz="32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2000" dirty="0" smtClean="0"/>
              <a:t>Tarnow DP, </a:t>
            </a:r>
            <a:r>
              <a:rPr lang="en-US" sz="2000" dirty="0" err="1" smtClean="0"/>
              <a:t>Magner</a:t>
            </a:r>
            <a:r>
              <a:rPr lang="en-US" sz="2000" dirty="0" smtClean="0"/>
              <a:t> AW, Fletcher P. The effect of the distance from the contact point to the crest of bone on the presence or absence of the interproximal dental papilla. J </a:t>
            </a:r>
            <a:r>
              <a:rPr lang="en-US" sz="2000" dirty="0" err="1" smtClean="0"/>
              <a:t>Periodontol</a:t>
            </a:r>
            <a:r>
              <a:rPr lang="en-US" sz="2000" dirty="0" smtClean="0"/>
              <a:t>. 1992;63(12):995-996.</a:t>
            </a:r>
          </a:p>
          <a:p>
            <a:pPr algn="just">
              <a:lnSpc>
                <a:spcPct val="150000"/>
              </a:lnSpc>
            </a:pPr>
            <a:r>
              <a:rPr lang="en-US" sz="2000" dirty="0" err="1" smtClean="0"/>
              <a:t>Cardaropoli</a:t>
            </a:r>
            <a:r>
              <a:rPr lang="en-US" sz="2000" dirty="0" smtClean="0"/>
              <a:t> D, Re S, </a:t>
            </a:r>
            <a:r>
              <a:rPr lang="en-US" sz="2000" dirty="0" err="1" smtClean="0"/>
              <a:t>Corrente</a:t>
            </a:r>
            <a:r>
              <a:rPr lang="en-US" sz="2000" dirty="0" smtClean="0"/>
              <a:t> G. The papillae presence index (PPI): a new system to assess interproximal papillary levels. </a:t>
            </a:r>
            <a:r>
              <a:rPr lang="en-US" sz="2000" dirty="0" err="1" smtClean="0"/>
              <a:t>Int</a:t>
            </a:r>
            <a:r>
              <a:rPr lang="en-US" sz="2000" dirty="0" smtClean="0"/>
              <a:t> J </a:t>
            </a:r>
            <a:r>
              <a:rPr lang="en-US" sz="2000" dirty="0" err="1" smtClean="0"/>
              <a:t>Periodont</a:t>
            </a:r>
            <a:r>
              <a:rPr lang="en-US" sz="2000" dirty="0" smtClean="0"/>
              <a:t> </a:t>
            </a:r>
            <a:r>
              <a:rPr lang="en-US" sz="2000" dirty="0" err="1" smtClean="0"/>
              <a:t>Restor</a:t>
            </a:r>
            <a:r>
              <a:rPr lang="en-US" sz="2000" dirty="0" smtClean="0"/>
              <a:t> Dent. 2004;24:488-492.</a:t>
            </a:r>
          </a:p>
          <a:p>
            <a:pPr algn="just">
              <a:lnSpc>
                <a:spcPct val="150000"/>
              </a:lnSpc>
            </a:pPr>
            <a:r>
              <a:rPr lang="en-US" sz="2000" dirty="0" err="1" smtClean="0"/>
              <a:t>Sawai</a:t>
            </a:r>
            <a:r>
              <a:rPr lang="en-US" sz="2000" dirty="0" smtClean="0"/>
              <a:t> ML, </a:t>
            </a:r>
            <a:r>
              <a:rPr lang="en-US" sz="2000" dirty="0" err="1" smtClean="0"/>
              <a:t>Kohad</a:t>
            </a:r>
            <a:r>
              <a:rPr lang="en-US" sz="2000" dirty="0" smtClean="0"/>
              <a:t> RM. An evaluation of a periodontal plastic surgical procedure for the reconstruction of </a:t>
            </a:r>
            <a:r>
              <a:rPr lang="en-US" sz="2000" dirty="0" err="1" smtClean="0"/>
              <a:t>interdental</a:t>
            </a:r>
            <a:r>
              <a:rPr lang="en-US" sz="2000" dirty="0" smtClean="0"/>
              <a:t> papillae in maxillary anterior region: A clinical study. J Indian Soc </a:t>
            </a:r>
            <a:r>
              <a:rPr lang="en-US" sz="2000" dirty="0" err="1" smtClean="0"/>
              <a:t>Periodontol</a:t>
            </a:r>
            <a:r>
              <a:rPr lang="en-US" sz="2000" dirty="0" smtClean="0"/>
              <a:t> 2012;16:533-8.</a:t>
            </a:r>
          </a:p>
          <a:p>
            <a:pPr algn="just">
              <a:lnSpc>
                <a:spcPct val="150000"/>
              </a:lnSpc>
            </a:pPr>
            <a:endParaRPr lang="en-US" sz="20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60000"/>
              </a:lnSpc>
            </a:pPr>
            <a:r>
              <a:rPr lang="en-US" sz="1800" dirty="0" smtClean="0"/>
              <a:t>Nonsurgical procedures </a:t>
            </a:r>
            <a:r>
              <a:rPr lang="en-US" sz="1800" dirty="0" err="1" smtClean="0"/>
              <a:t>remodify</a:t>
            </a:r>
            <a:r>
              <a:rPr lang="en-US" sz="1800" dirty="0" smtClean="0"/>
              <a:t> the embrasure space to ensure that the papillae are tissue filling. </a:t>
            </a:r>
          </a:p>
          <a:p>
            <a:pPr algn="just">
              <a:lnSpc>
                <a:spcPct val="160000"/>
              </a:lnSpc>
            </a:pPr>
            <a:r>
              <a:rPr lang="en-US" sz="1800" dirty="0" smtClean="0"/>
              <a:t>Minimally invasive approaches include nonsurgical procedures and emerging procedures that involve less trauma, for example, laser or injection treatments. </a:t>
            </a:r>
          </a:p>
          <a:p>
            <a:pPr algn="just">
              <a:lnSpc>
                <a:spcPct val="160000"/>
              </a:lnSpc>
            </a:pPr>
            <a:r>
              <a:rPr lang="en-US" sz="1800" dirty="0" smtClean="0"/>
              <a:t>These methods, such as restorative techniques, orthodontic movement to reshape and decrease open embrasures, and reconstruction of interproximal gingival tissue, are increasingly used in the clinic.</a:t>
            </a:r>
            <a:endParaRPr lang="en-US" sz="18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2000" dirty="0" smtClean="0"/>
              <a:t>A convenient and widely accepted classification of deficient </a:t>
            </a:r>
            <a:r>
              <a:rPr lang="en-US" sz="2000" dirty="0" err="1" smtClean="0"/>
              <a:t>interdental</a:t>
            </a:r>
            <a:r>
              <a:rPr lang="en-US" sz="2000" dirty="0" smtClean="0"/>
              <a:t> papillae is beneficial for studying this phenomenon and for standardizing clinical cases.</a:t>
            </a:r>
          </a:p>
          <a:p>
            <a:pPr algn="just">
              <a:lnSpc>
                <a:spcPct val="150000"/>
              </a:lnSpc>
            </a:pPr>
            <a:r>
              <a:rPr lang="en-US" sz="2000" dirty="0" smtClean="0"/>
              <a:t> </a:t>
            </a:r>
            <a:r>
              <a:rPr lang="en-US" sz="2000" dirty="0" err="1" smtClean="0"/>
              <a:t>Nordland</a:t>
            </a:r>
            <a:r>
              <a:rPr lang="en-US" sz="2000" dirty="0" smtClean="0"/>
              <a:t> and Tarnow classified </a:t>
            </a:r>
            <a:r>
              <a:rPr lang="en-US" sz="2000" dirty="0" err="1" smtClean="0"/>
              <a:t>interdental</a:t>
            </a:r>
            <a:r>
              <a:rPr lang="en-US" sz="2000" dirty="0" smtClean="0"/>
              <a:t> papillae by considering the CEJ and the </a:t>
            </a:r>
            <a:r>
              <a:rPr lang="en-US" sz="2000" dirty="0" err="1" smtClean="0"/>
              <a:t>interdental</a:t>
            </a:r>
            <a:r>
              <a:rPr lang="en-US" sz="2000" dirty="0" smtClean="0"/>
              <a:t> contact point as references. </a:t>
            </a:r>
          </a:p>
        </p:txBody>
      </p:sp>
      <p:sp>
        <p:nvSpPr>
          <p:cNvPr id="3" name="Title 2"/>
          <p:cNvSpPr>
            <a:spLocks noGrp="1"/>
          </p:cNvSpPr>
          <p:nvPr>
            <p:ph type="title"/>
          </p:nvPr>
        </p:nvSpPr>
        <p:spPr/>
        <p:txBody>
          <a:bodyPr>
            <a:normAutofit/>
          </a:bodyPr>
          <a:lstStyle/>
          <a:p>
            <a:pPr algn="just"/>
            <a:r>
              <a:rPr lang="en-IN" sz="3200" dirty="0" smtClean="0"/>
              <a:t>CLASSIFICATION OF DEFICIENT INTERDENTAL PAPILLAE</a:t>
            </a:r>
            <a:endParaRPr lang="en-US" sz="32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1232</TotalTime>
  <Words>4019</Words>
  <Application>Microsoft Office PowerPoint</Application>
  <PresentationFormat>On-screen Show (4:3)</PresentationFormat>
  <Paragraphs>214</Paragraphs>
  <Slides>73</Slides>
  <Notes>2</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Paper</vt:lpstr>
      <vt:lpstr>Rebuilding the Interproximal Papilla: Description of “Tube” Technique and Two Case Reports</vt:lpstr>
      <vt:lpstr>CONTENTS</vt:lpstr>
      <vt:lpstr>INTRODUCTION</vt:lpstr>
      <vt:lpstr>Slide 4</vt:lpstr>
      <vt:lpstr>Slide 5</vt:lpstr>
      <vt:lpstr>Slide 6</vt:lpstr>
      <vt:lpstr>Slide 7</vt:lpstr>
      <vt:lpstr>Slide 8</vt:lpstr>
      <vt:lpstr>CLASSIFICATION OF DEFICIENT INTERDENTAL PAPILLAE</vt:lpstr>
      <vt:lpstr>Slide 10</vt:lpstr>
      <vt:lpstr>Slide 11</vt:lpstr>
      <vt:lpstr>Slide 12</vt:lpstr>
      <vt:lpstr>Slide 13</vt:lpstr>
      <vt:lpstr>Slide 14</vt:lpstr>
      <vt:lpstr>Papilla Presence Index (PPI)</vt:lpstr>
      <vt:lpstr>Slide 16</vt:lpstr>
      <vt:lpstr>Slide 17</vt:lpstr>
      <vt:lpstr>Slide 18</vt:lpstr>
      <vt:lpstr>Contour of interdental papilla:</vt:lpstr>
      <vt:lpstr>ETIOLOGY</vt:lpstr>
      <vt:lpstr>Slide 21</vt:lpstr>
      <vt:lpstr>Slide 22</vt:lpstr>
      <vt:lpstr>Slide 23</vt:lpstr>
      <vt:lpstr>Slide 24</vt:lpstr>
      <vt:lpstr>Interproximal root distance</vt:lpstr>
      <vt:lpstr>Slide 26</vt:lpstr>
      <vt:lpstr>Root angulation</vt:lpstr>
      <vt:lpstr>Crown contour</vt:lpstr>
      <vt:lpstr>Slide 29</vt:lpstr>
      <vt:lpstr>Biotypes</vt:lpstr>
      <vt:lpstr>Slide 31</vt:lpstr>
      <vt:lpstr>Age</vt:lpstr>
      <vt:lpstr>Orthodontic therapy</vt:lpstr>
      <vt:lpstr>Treatment </vt:lpstr>
      <vt:lpstr>Slide 35</vt:lpstr>
      <vt:lpstr>Slide 36</vt:lpstr>
      <vt:lpstr>Slide 37</vt:lpstr>
      <vt:lpstr>Slide 38</vt:lpstr>
      <vt:lpstr>Slide 39</vt:lpstr>
      <vt:lpstr>Slide 40</vt:lpstr>
      <vt:lpstr>Slide 41</vt:lpstr>
      <vt:lpstr>Slide 42</vt:lpstr>
      <vt:lpstr>Clinical Selection and Presentation</vt:lpstr>
      <vt:lpstr>Slide 44</vt:lpstr>
      <vt:lpstr>Slide 45</vt:lpstr>
      <vt:lpstr>Slide 46</vt:lpstr>
      <vt:lpstr>Slide 47</vt:lpstr>
      <vt:lpstr>Case Management</vt:lpstr>
      <vt:lpstr>Slide 49</vt:lpstr>
      <vt:lpstr>Slide 50</vt:lpstr>
      <vt:lpstr>Slide 51</vt:lpstr>
      <vt:lpstr>Slide 52</vt:lpstr>
      <vt:lpstr>Slide 53</vt:lpstr>
      <vt:lpstr>Slide 54</vt:lpstr>
      <vt:lpstr>Slide 55</vt:lpstr>
      <vt:lpstr>Slide 56</vt:lpstr>
      <vt:lpstr>Clinical Outcomes</vt:lpstr>
      <vt:lpstr>Case 1</vt:lpstr>
      <vt:lpstr>Case 2</vt:lpstr>
      <vt:lpstr>DISCUSSION</vt:lpstr>
      <vt:lpstr>Slide 61</vt:lpstr>
      <vt:lpstr>Slide 62</vt:lpstr>
      <vt:lpstr>Slide 63</vt:lpstr>
      <vt:lpstr>Slide 64</vt:lpstr>
      <vt:lpstr>Slide 65</vt:lpstr>
      <vt:lpstr>Slide 66</vt:lpstr>
      <vt:lpstr>Slide 67</vt:lpstr>
      <vt:lpstr>Keys To Successful Management Of These Cases</vt:lpstr>
      <vt:lpstr>LIMITATIONS</vt:lpstr>
      <vt:lpstr>CONCLUSION</vt:lpstr>
      <vt:lpstr>Slide 71</vt:lpstr>
      <vt:lpstr>REFERENCES</vt:lpstr>
      <vt:lpstr>Slide 73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Rebuilding the Interproximal Papilla: Description of “Tube” Technique and Two Case Reports</dc:title>
  <dc:creator>Latha</dc:creator>
  <cp:lastModifiedBy>Latha</cp:lastModifiedBy>
  <cp:revision>82</cp:revision>
  <dcterms:created xsi:type="dcterms:W3CDTF">2006-08-16T00:00:00Z</dcterms:created>
  <dcterms:modified xsi:type="dcterms:W3CDTF">2021-07-24T05:21:06Z</dcterms:modified>
</cp:coreProperties>
</file>