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93" d="100"/>
          <a:sy n="93" d="100"/>
        </p:scale>
        <p:origin x="-1392" y="225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04800"/>
            <a:ext cx="6324600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TITLE: A split mouth clinical study to comparatively evaluate healing after periodontal flap surgery using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and silk suture material.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28600" y="990600"/>
            <a:ext cx="6324600" cy="1371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INTRODUCTION: Primary closure of flap margins is a very important aspect of the treatment outcome as it is the key to the establishment of a healthy </a:t>
            </a:r>
            <a:r>
              <a:rPr lang="en-IN" sz="1200" dirty="0" err="1" smtClean="0"/>
              <a:t>dento</a:t>
            </a:r>
            <a:r>
              <a:rPr lang="en-IN" sz="1200" dirty="0" smtClean="0"/>
              <a:t>-gingival unit. Even though silk sutures have long been used for flap closure they have found to have inflammatory tissue response and act as a reservoir for secondary infection. To overcome these drawbacks, the need for a better alternative is always present. One such alternative is a group of tissue adhesives called </a:t>
            </a:r>
            <a:r>
              <a:rPr lang="en-IN" sz="1200" dirty="0" err="1" smtClean="0"/>
              <a:t>cyanoacrylates</a:t>
            </a:r>
            <a:r>
              <a:rPr lang="en-IN" sz="1200" dirty="0" smtClean="0"/>
              <a:t>. 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514600"/>
            <a:ext cx="3276600" cy="1828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 OBJECTIVES: To compare the efficacy of </a:t>
            </a:r>
            <a:r>
              <a:rPr lang="en-IN" sz="1200" dirty="0" err="1" smtClean="0"/>
              <a:t>Isoamyl</a:t>
            </a:r>
            <a:r>
              <a:rPr lang="en-IN" sz="1200" dirty="0" smtClean="0"/>
              <a:t>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 with braided silk sutures after a periodontal flap surgery in terms of wound healing, postoperative pain experienced by study subjects after 1 week post-operatively and time required for the flap closure. 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514600"/>
            <a:ext cx="2971800" cy="1828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METHODOLOGY: This case series is carried out on three patients  who needed flap surgical therapy  using a split mouth design comparing  braided silk sutures with  </a:t>
            </a:r>
            <a:r>
              <a:rPr lang="en-IN" sz="1200" dirty="0" err="1" smtClean="0"/>
              <a:t>isoamyl</a:t>
            </a:r>
            <a:r>
              <a:rPr lang="en-IN" sz="1200" dirty="0" smtClean="0"/>
              <a:t>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. The parameters measured were Early Healing Index (EHI), Visual Analogue Scale (VAS) and time taken.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419600"/>
            <a:ext cx="1981200" cy="228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SITE (C)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2400" y="0"/>
            <a:ext cx="2514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POSTER ID. : CR-PO-056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05200" y="7543800"/>
            <a:ext cx="2971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CONCLUSION</a:t>
            </a:r>
            <a:endParaRPr lang="en-US" sz="1200" dirty="0"/>
          </a:p>
        </p:txBody>
      </p:sp>
      <p:pic>
        <p:nvPicPr>
          <p:cNvPr id="1036" name="Picture 12" descr="C:\Users\Latha\Desktop\poster pics\croped images po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24400"/>
            <a:ext cx="1447800" cy="762000"/>
          </a:xfrm>
          <a:prstGeom prst="rect">
            <a:avLst/>
          </a:prstGeom>
          <a:noFill/>
        </p:spPr>
      </p:pic>
      <p:pic>
        <p:nvPicPr>
          <p:cNvPr id="1037" name="Picture 13" descr="C:\Users\Latha\Desktop\poster pics\cip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724400"/>
            <a:ext cx="1447800" cy="762000"/>
          </a:xfrm>
          <a:prstGeom prst="rect">
            <a:avLst/>
          </a:prstGeom>
          <a:noFill/>
        </p:spPr>
      </p:pic>
      <p:pic>
        <p:nvPicPr>
          <p:cNvPr id="1038" name="Picture 14" descr="C:\Users\Latha\Desktop\poster pics\cip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562600"/>
            <a:ext cx="1447800" cy="838200"/>
          </a:xfrm>
          <a:prstGeom prst="rect">
            <a:avLst/>
          </a:prstGeom>
          <a:noFill/>
        </p:spPr>
      </p:pic>
      <p:pic>
        <p:nvPicPr>
          <p:cNvPr id="1039" name="Picture 15" descr="C:\Users\Latha\Desktop\poster pics\cip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5562600"/>
            <a:ext cx="1447800" cy="838200"/>
          </a:xfrm>
          <a:prstGeom prst="rect">
            <a:avLst/>
          </a:prstGeom>
          <a:noFill/>
        </p:spPr>
      </p:pic>
      <p:pic>
        <p:nvPicPr>
          <p:cNvPr id="1040" name="Picture 16" descr="C:\Users\Latha\Desktop\poster pics\cip 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724400"/>
            <a:ext cx="1295400" cy="7620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829050" y="4419600"/>
            <a:ext cx="1981200" cy="228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SITE (T) </a:t>
            </a:r>
            <a:endParaRPr lang="en-US" dirty="0"/>
          </a:p>
        </p:txBody>
      </p:sp>
      <p:pic>
        <p:nvPicPr>
          <p:cNvPr id="1042" name="Picture 18" descr="C:\Users\Latha\Desktop\poster pics\cip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724400"/>
            <a:ext cx="1295400" cy="762000"/>
          </a:xfrm>
          <a:prstGeom prst="rect">
            <a:avLst/>
          </a:prstGeom>
          <a:noFill/>
        </p:spPr>
      </p:pic>
      <p:pic>
        <p:nvPicPr>
          <p:cNvPr id="1043" name="Picture 19" descr="C:\Users\Latha\Desktop\poster pics\cip 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5562600"/>
            <a:ext cx="1371600" cy="838200"/>
          </a:xfrm>
          <a:prstGeom prst="rect">
            <a:avLst/>
          </a:prstGeom>
          <a:noFill/>
        </p:spPr>
      </p:pic>
      <p:pic>
        <p:nvPicPr>
          <p:cNvPr id="1044" name="Picture 20" descr="C:\Users\Latha\Desktop\poster pics\cip 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3000" y="5562600"/>
            <a:ext cx="1295400" cy="838200"/>
          </a:xfrm>
          <a:prstGeom prst="rect">
            <a:avLst/>
          </a:prstGeom>
          <a:noFill/>
        </p:spPr>
      </p:pic>
      <p:pic>
        <p:nvPicPr>
          <p:cNvPr id="1045" name="Picture 21" descr="C:\Users\Latha\Desktop\poster pics\20211007_10340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6200000">
            <a:off x="617838" y="6240162"/>
            <a:ext cx="974124" cy="1447800"/>
          </a:xfrm>
          <a:prstGeom prst="rect">
            <a:avLst/>
          </a:prstGeom>
          <a:noFill/>
        </p:spPr>
      </p:pic>
      <p:pic>
        <p:nvPicPr>
          <p:cNvPr id="1046" name="Picture 22" descr="C:\Users\Latha\Desktop\poster pics\20211007_10234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53000" y="6477001"/>
            <a:ext cx="1295400" cy="990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" y="7848600"/>
            <a:ext cx="3048000" cy="113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ounded Rectangle 21"/>
          <p:cNvSpPr/>
          <p:nvPr/>
        </p:nvSpPr>
        <p:spPr>
          <a:xfrm>
            <a:off x="304800" y="7543800"/>
            <a:ext cx="3048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RESULTS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505200" y="7848600"/>
            <a:ext cx="297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Both  silk suture material  and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have been used in primary closure of flap. Silk suture material  had better early wound healing and less post operative pain than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 whereas the time taken was less for </a:t>
            </a:r>
            <a:r>
              <a:rPr lang="en-IN" sz="1200" dirty="0" err="1" smtClean="0"/>
              <a:t>cyanoacrylate</a:t>
            </a:r>
            <a:r>
              <a:rPr lang="en-IN" sz="1200" dirty="0" smtClean="0"/>
              <a:t>..</a:t>
            </a:r>
            <a:endParaRPr lang="en-US" sz="12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05200" y="6477000"/>
            <a:ext cx="137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5000" y="6477000"/>
            <a:ext cx="143552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255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Latha</dc:creator>
  <cp:lastModifiedBy>Latha</cp:lastModifiedBy>
  <cp:revision>115</cp:revision>
  <dcterms:created xsi:type="dcterms:W3CDTF">2006-08-16T00:00:00Z</dcterms:created>
  <dcterms:modified xsi:type="dcterms:W3CDTF">2021-10-18T15:24:56Z</dcterms:modified>
</cp:coreProperties>
</file>