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s/slide102.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s/slide99.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viewProps.xml" ContentType="application/vnd.openxmlformats-officedocument.presentationml.viewProp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9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Override PartName="/ppt/slides/slide91.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89.xml" ContentType="application/vnd.openxmlformats-officedocument.presentationml.slide+xml"/>
  <Override PartName="/ppt/slides/slide98.xml" ContentType="application/vnd.openxmlformats-officedocument.presentationml.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slides/slide96.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Override PartName="/ppt/slideLayouts/slideLayout15.xml" ContentType="application/vnd.openxmlformats-officedocument.presentationml.slideLayout+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slides/slide79.xml" ContentType="application/vnd.openxmlformats-officedocument.presentationml.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Layouts/slideLayout9.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4" r:id="rId2"/>
  </p:sldMasterIdLst>
  <p:notesMasterIdLst>
    <p:notesMasterId r:id="rId105"/>
  </p:notesMasterIdLst>
  <p:sldIdLst>
    <p:sldId id="257" r:id="rId3"/>
    <p:sldId id="258" r:id="rId4"/>
    <p:sldId id="259" r:id="rId5"/>
    <p:sldId id="353" r:id="rId6"/>
    <p:sldId id="260" r:id="rId7"/>
    <p:sldId id="261" r:id="rId8"/>
    <p:sldId id="262" r:id="rId9"/>
    <p:sldId id="263" r:id="rId10"/>
    <p:sldId id="264" r:id="rId11"/>
    <p:sldId id="265" r:id="rId12"/>
    <p:sldId id="330" r:id="rId13"/>
    <p:sldId id="266" r:id="rId14"/>
    <p:sldId id="267" r:id="rId15"/>
    <p:sldId id="335" r:id="rId16"/>
    <p:sldId id="355" r:id="rId17"/>
    <p:sldId id="356" r:id="rId18"/>
    <p:sldId id="357" r:id="rId19"/>
    <p:sldId id="358" r:id="rId20"/>
    <p:sldId id="361" r:id="rId21"/>
    <p:sldId id="268" r:id="rId22"/>
    <p:sldId id="332" r:id="rId23"/>
    <p:sldId id="327" r:id="rId24"/>
    <p:sldId id="269" r:id="rId25"/>
    <p:sldId id="336" r:id="rId26"/>
    <p:sldId id="270" r:id="rId27"/>
    <p:sldId id="331" r:id="rId28"/>
    <p:sldId id="271" r:id="rId29"/>
    <p:sldId id="272" r:id="rId30"/>
    <p:sldId id="326" r:id="rId31"/>
    <p:sldId id="337" r:id="rId32"/>
    <p:sldId id="273" r:id="rId33"/>
    <p:sldId id="325" r:id="rId34"/>
    <p:sldId id="274" r:id="rId35"/>
    <p:sldId id="275" r:id="rId36"/>
    <p:sldId id="324" r:id="rId37"/>
    <p:sldId id="338" r:id="rId38"/>
    <p:sldId id="296" r:id="rId39"/>
    <p:sldId id="339" r:id="rId40"/>
    <p:sldId id="297" r:id="rId41"/>
    <p:sldId id="340" r:id="rId42"/>
    <p:sldId id="299" r:id="rId43"/>
    <p:sldId id="276" r:id="rId44"/>
    <p:sldId id="322" r:id="rId45"/>
    <p:sldId id="277" r:id="rId46"/>
    <p:sldId id="278" r:id="rId47"/>
    <p:sldId id="354" r:id="rId48"/>
    <p:sldId id="321" r:id="rId49"/>
    <p:sldId id="279" r:id="rId50"/>
    <p:sldId id="362" r:id="rId51"/>
    <p:sldId id="280" r:id="rId52"/>
    <p:sldId id="320" r:id="rId53"/>
    <p:sldId id="281" r:id="rId54"/>
    <p:sldId id="282" r:id="rId55"/>
    <p:sldId id="319" r:id="rId56"/>
    <p:sldId id="283" r:id="rId57"/>
    <p:sldId id="341" r:id="rId58"/>
    <p:sldId id="333" r:id="rId59"/>
    <p:sldId id="284" r:id="rId60"/>
    <p:sldId id="334" r:id="rId61"/>
    <p:sldId id="318" r:id="rId62"/>
    <p:sldId id="342" r:id="rId63"/>
    <p:sldId id="285" r:id="rId64"/>
    <p:sldId id="301" r:id="rId65"/>
    <p:sldId id="286" r:id="rId66"/>
    <p:sldId id="287" r:id="rId67"/>
    <p:sldId id="288" r:id="rId68"/>
    <p:sldId id="343" r:id="rId69"/>
    <p:sldId id="302" r:id="rId70"/>
    <p:sldId id="359" r:id="rId71"/>
    <p:sldId id="360" r:id="rId72"/>
    <p:sldId id="289" r:id="rId73"/>
    <p:sldId id="290" r:id="rId74"/>
    <p:sldId id="291" r:id="rId75"/>
    <p:sldId id="329" r:id="rId76"/>
    <p:sldId id="292" r:id="rId77"/>
    <p:sldId id="293" r:id="rId78"/>
    <p:sldId id="344" r:id="rId79"/>
    <p:sldId id="294" r:id="rId80"/>
    <p:sldId id="306" r:id="rId81"/>
    <p:sldId id="307" r:id="rId82"/>
    <p:sldId id="345" r:id="rId83"/>
    <p:sldId id="308" r:id="rId84"/>
    <p:sldId id="309" r:id="rId85"/>
    <p:sldId id="346" r:id="rId86"/>
    <p:sldId id="310" r:id="rId87"/>
    <p:sldId id="328" r:id="rId88"/>
    <p:sldId id="311" r:id="rId89"/>
    <p:sldId id="312" r:id="rId90"/>
    <p:sldId id="348" r:id="rId91"/>
    <p:sldId id="313" r:id="rId92"/>
    <p:sldId id="349" r:id="rId93"/>
    <p:sldId id="314" r:id="rId94"/>
    <p:sldId id="350" r:id="rId95"/>
    <p:sldId id="315" r:id="rId96"/>
    <p:sldId id="316" r:id="rId97"/>
    <p:sldId id="317" r:id="rId98"/>
    <p:sldId id="303" r:id="rId99"/>
    <p:sldId id="352" r:id="rId100"/>
    <p:sldId id="304" r:id="rId101"/>
    <p:sldId id="351" r:id="rId102"/>
    <p:sldId id="295" r:id="rId103"/>
    <p:sldId id="305" r:id="rId10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07" Type="http://schemas.openxmlformats.org/officeDocument/2006/relationships/viewProps" Target="viewProps.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slide" Target="slides/slide72.xml"/><Relationship Id="rId79" Type="http://schemas.openxmlformats.org/officeDocument/2006/relationships/slide" Target="slides/slide77.xml"/><Relationship Id="rId87" Type="http://schemas.openxmlformats.org/officeDocument/2006/relationships/slide" Target="slides/slide85.xml"/><Relationship Id="rId102" Type="http://schemas.openxmlformats.org/officeDocument/2006/relationships/slide" Target="slides/slide100.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slide" Target="slides/slide80.xml"/><Relationship Id="rId90" Type="http://schemas.openxmlformats.org/officeDocument/2006/relationships/slide" Target="slides/slide88.xml"/><Relationship Id="rId95" Type="http://schemas.openxmlformats.org/officeDocument/2006/relationships/slide" Target="slides/slide93.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notesMaster" Target="notesMasters/notesMaster1.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slide" Target="slides/slide83.xml"/><Relationship Id="rId93" Type="http://schemas.openxmlformats.org/officeDocument/2006/relationships/slide" Target="slides/slide91.xml"/><Relationship Id="rId98" Type="http://schemas.openxmlformats.org/officeDocument/2006/relationships/slide" Target="slides/slide9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103" Type="http://schemas.openxmlformats.org/officeDocument/2006/relationships/slide" Target="slides/slide101.xml"/><Relationship Id="rId108" Type="http://schemas.openxmlformats.org/officeDocument/2006/relationships/theme" Target="theme/theme1.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slide" Target="slides/slide89.xml"/><Relationship Id="rId96" Type="http://schemas.openxmlformats.org/officeDocument/2006/relationships/slide" Target="slides/slide94.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6" Type="http://schemas.openxmlformats.org/officeDocument/2006/relationships/presProps" Target="presProps.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tableStyles" Target="tableStyles.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56181DA-DD00-411D-B321-A51FD7553C22}" type="datetimeFigureOut">
              <a:rPr lang="en-US" smtClean="0"/>
              <a:pPr/>
              <a:t>7/16/2021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CB073B4-733F-40A4-945B-D50DAB1ED1CB}"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CB073B4-733F-40A4-945B-D50DAB1ED1CB}" type="slidenum">
              <a:rPr lang="en-US" smtClean="0"/>
              <a:pPr/>
              <a:t>6</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CB073B4-733F-40A4-945B-D50DAB1ED1CB}" type="slidenum">
              <a:rPr lang="en-US" smtClean="0"/>
              <a:pPr/>
              <a:t>31</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CB073B4-733F-40A4-945B-D50DAB1ED1CB}" type="slidenum">
              <a:rPr lang="en-US" smtClean="0"/>
              <a:pPr/>
              <a:t>82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
    <p:bg>
      <p:bgPr>
        <a:solidFill>
          <a:schemeClr val="tx1"/>
        </a:solidFill>
        <a:effectLst/>
      </p:bgPr>
    </p:bg>
    <p:spTree>
      <p:nvGrpSpPr>
        <p:cNvPr id="1" name=""/>
        <p:cNvGrpSpPr/>
        <p:nvPr/>
      </p:nvGrpSpPr>
      <p:grpSpPr>
        <a:xfrm>
          <a:off x="0" y="0"/>
          <a:ext cx="0" cy="0"/>
          <a:chOff x="0" y="0"/>
          <a:chExt cx="0" cy="0"/>
        </a:xfrm>
      </p:grpSpPr>
      <p:pic>
        <p:nvPicPr>
          <p:cNvPr id="2" name="Graphic 1">
            <a:extLst>
              <a:ext uri="{FF2B5EF4-FFF2-40B4-BE49-F238E27FC236}">
                <a16:creationId xmlns="" xmlns:a16="http://schemas.microsoft.com/office/drawing/2014/main" id="{57007FCA-3EC9-46F6-BE85-2DE9F97B4858}"/>
              </a:ext>
            </a:extLst>
          </p:cNvPr>
          <p:cNvPicPr>
            <a:picLocks noChangeAspect="1"/>
          </p:cNvPicPr>
          <p:nvPr/>
        </p:nvPicPr>
        <p:blipFill>
          <a:blip r:embed="rId2">
            <a:extLst>
              <a:ext uri="{96DAC541-7B7A-43D3-8B79-37D633B846F1}">
                <asvg:svgBlip xmlns="" xmlns:asvg="http://schemas.microsoft.com/office/drawing/2016/SVG/main" r:embed=""/>
              </a:ext>
            </a:extLst>
          </a:blip>
          <a:stretch>
            <a:fillRect/>
          </a:stretch>
        </p:blipFill>
        <p:spPr>
          <a:xfrm>
            <a:off x="0" y="0"/>
            <a:ext cx="9144000" cy="6858000"/>
          </a:xfrm>
          <a:prstGeom prst="rect">
            <a:avLst/>
          </a:prstGeom>
        </p:spPr>
      </p:pic>
      <p:sp>
        <p:nvSpPr>
          <p:cNvPr id="383" name="Title 381">
            <a:extLst>
              <a:ext uri="{FF2B5EF4-FFF2-40B4-BE49-F238E27FC236}">
                <a16:creationId xmlns="" xmlns:a16="http://schemas.microsoft.com/office/drawing/2014/main" id="{219026B8-F099-4229-B446-9FE2B966BEF7}"/>
              </a:ext>
            </a:extLst>
          </p:cNvPr>
          <p:cNvSpPr>
            <a:spLocks noGrp="1"/>
          </p:cNvSpPr>
          <p:nvPr>
            <p:ph type="title"/>
          </p:nvPr>
        </p:nvSpPr>
        <p:spPr>
          <a:xfrm>
            <a:off x="1936242" y="2304288"/>
            <a:ext cx="5266944" cy="2258568"/>
          </a:xfrm>
        </p:spPr>
        <p:txBody>
          <a:bodyPr vert="horz" lIns="91440" tIns="45720" rIns="91440" bIns="45720" rtlCol="0" anchor="ctr">
            <a:normAutofit/>
          </a:bodyPr>
          <a:lstStyle>
            <a:lvl1pPr algn="ctr">
              <a:defRPr lang="en-US" sz="4800" b="1">
                <a:solidFill>
                  <a:schemeClr val="accent4">
                    <a:lumMod val="75000"/>
                  </a:schemeClr>
                </a:solidFill>
                <a:ea typeface="+mn-ea"/>
                <a:cs typeface="+mn-cs"/>
              </a:defRPr>
            </a:lvl1pPr>
          </a:lstStyle>
          <a:p>
            <a:pPr marL="0" lvl="0" indent="0" algn="ctr">
              <a:lnSpc>
                <a:spcPct val="110000"/>
              </a:lnSpc>
              <a:spcBef>
                <a:spcPts val="0"/>
              </a:spcBef>
              <a:buFont typeface="Arial" panose="020B0604020202020204" pitchFamily="34" charset="0"/>
            </a:pPr>
            <a:r>
              <a:rPr lang="en-US" smtClean="0"/>
              <a:t>Click to edit Master title style</a:t>
            </a:r>
            <a:endParaRPr lang="en-US" dirty="0"/>
          </a:p>
        </p:txBody>
      </p:sp>
    </p:spTree>
    <p:extLst>
      <p:ext uri="{BB962C8B-B14F-4D97-AF65-F5344CB8AC3E}">
        <p14:creationId xmlns="" xmlns:p14="http://schemas.microsoft.com/office/powerpoint/2010/main" val="2063099788"/>
      </p:ext>
    </p:extLst>
  </p:cSld>
  <p:clrMapOvr>
    <a:masterClrMapping/>
  </p:clrMapOvr>
  <p:extLst mod="1">
    <p:ext uri="{DCECCB84-F9BA-43D5-87BE-67443E8EF086}">
      <p15:sldGuideLst xmlns="" xmlns:p15="http://schemas.microsoft.com/office/powerpoint/2012/main">
        <p15:guide id="1" pos="2808"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ottom Pattern White">
    <p:bg>
      <p:bgPr>
        <a:solidFill>
          <a:schemeClr val="accent5"/>
        </a:solidFill>
        <a:effectLst/>
      </p:bgPr>
    </p:bg>
    <p:spTree>
      <p:nvGrpSpPr>
        <p:cNvPr id="1" name=""/>
        <p:cNvGrpSpPr/>
        <p:nvPr/>
      </p:nvGrpSpPr>
      <p:grpSpPr>
        <a:xfrm>
          <a:off x="0" y="0"/>
          <a:ext cx="0" cy="0"/>
          <a:chOff x="0" y="0"/>
          <a:chExt cx="0" cy="0"/>
        </a:xfrm>
      </p:grpSpPr>
      <p:sp>
        <p:nvSpPr>
          <p:cNvPr id="13" name="Title 1">
            <a:extLst>
              <a:ext uri="{FF2B5EF4-FFF2-40B4-BE49-F238E27FC236}">
                <a16:creationId xmlns="" xmlns:a16="http://schemas.microsoft.com/office/drawing/2014/main" id="{BC00585D-E155-409A-899A-29BDF4E57FD3}"/>
              </a:ext>
            </a:extLst>
          </p:cNvPr>
          <p:cNvSpPr>
            <a:spLocks noGrp="1"/>
          </p:cNvSpPr>
          <p:nvPr>
            <p:ph type="title" hasCustomPrompt="1"/>
          </p:nvPr>
        </p:nvSpPr>
        <p:spPr>
          <a:xfrm>
            <a:off x="571500" y="716577"/>
            <a:ext cx="8001000" cy="615553"/>
          </a:xfrm>
          <a:noFill/>
        </p:spPr>
        <p:txBody>
          <a:bodyPr wrap="square" lIns="0" tIns="0" rIns="0" bIns="0" anchor="b" anchorCtr="0">
            <a:spAutoFit/>
          </a:bodyPr>
          <a:lstStyle>
            <a:lvl1pPr algn="l" defTabSz="932742" rtl="0" eaLnBrk="1" latinLnBrk="0" hangingPunct="1">
              <a:lnSpc>
                <a:spcPct val="100000"/>
              </a:lnSpc>
              <a:spcBef>
                <a:spcPct val="0"/>
              </a:spcBef>
              <a:buNone/>
              <a:defRPr lang="en-US" sz="4000" b="1" i="0" kern="1200" cap="none" spc="-50" baseline="0" dirty="0">
                <a:ln w="3175">
                  <a:noFill/>
                </a:ln>
                <a:solidFill>
                  <a:schemeClr val="tx1"/>
                </a:solidFill>
                <a:effectLst/>
                <a:latin typeface="+mj-lt"/>
                <a:ea typeface="+mn-ea"/>
                <a:cs typeface="Segoe UI" pitchFamily="34" charset="0"/>
              </a:defRPr>
            </a:lvl1pPr>
          </a:lstStyle>
          <a:p>
            <a:pPr lvl="0"/>
            <a:r>
              <a:rPr lang="en-US" dirty="0"/>
              <a:t>Click to edit Master text styles</a:t>
            </a:r>
          </a:p>
        </p:txBody>
      </p:sp>
      <p:sp>
        <p:nvSpPr>
          <p:cNvPr id="5" name="Text Placeholder 4">
            <a:extLst>
              <a:ext uri="{FF2B5EF4-FFF2-40B4-BE49-F238E27FC236}">
                <a16:creationId xmlns="" xmlns:a16="http://schemas.microsoft.com/office/drawing/2014/main" id="{2D944D9B-AA15-4DB5-AE58-0FA514F6FE87}"/>
              </a:ext>
            </a:extLst>
          </p:cNvPr>
          <p:cNvSpPr>
            <a:spLocks noGrp="1"/>
          </p:cNvSpPr>
          <p:nvPr>
            <p:ph type="body" sz="quarter" idx="13" hasCustomPrompt="1"/>
          </p:nvPr>
        </p:nvSpPr>
        <p:spPr>
          <a:xfrm>
            <a:off x="571500" y="1790699"/>
            <a:ext cx="8001000" cy="685800"/>
          </a:xfrm>
          <a:prstGeom prst="rect">
            <a:avLst/>
          </a:prstGeom>
          <a:noFill/>
        </p:spPr>
        <p:txBody>
          <a:bodyPr wrap="square" lIns="0" tIns="0" rIns="0" bIns="0">
            <a:noAutofit/>
          </a:bodyPr>
          <a:lstStyle>
            <a:lvl1pPr marL="0" indent="0" algn="l">
              <a:spcBef>
                <a:spcPts val="0"/>
              </a:spcBef>
              <a:spcAft>
                <a:spcPts val="0"/>
              </a:spcAft>
              <a:buFont typeface="Arial" panose="020B0604020202020204" pitchFamily="34" charset="0"/>
              <a:buNone/>
              <a:defRPr lang="en-US" sz="1800" kern="1200" dirty="0">
                <a:solidFill>
                  <a:schemeClr val="tx1"/>
                </a:solidFill>
                <a:latin typeface="+mn-lt"/>
                <a:ea typeface="+mn-ea"/>
                <a:cs typeface="+mn-cs"/>
              </a:defRPr>
            </a:lvl1pPr>
          </a:lstStyle>
          <a:p>
            <a:pPr lvl="0"/>
            <a:r>
              <a:rPr lang="en-US" dirty="0"/>
              <a:t>Insert content here</a:t>
            </a:r>
          </a:p>
        </p:txBody>
      </p:sp>
      <p:pic>
        <p:nvPicPr>
          <p:cNvPr id="2" name="Graphic 1">
            <a:extLst>
              <a:ext uri="{FF2B5EF4-FFF2-40B4-BE49-F238E27FC236}">
                <a16:creationId xmlns="" xmlns:a16="http://schemas.microsoft.com/office/drawing/2014/main" id="{29AB818C-9403-4CA7-8FC5-347DDE455E77}"/>
              </a:ext>
            </a:extLst>
          </p:cNvPr>
          <p:cNvPicPr>
            <a:picLocks noChangeAspect="1"/>
          </p:cNvPicPr>
          <p:nvPr/>
        </p:nvPicPr>
        <p:blipFill>
          <a:blip r:embed="rId2">
            <a:alphaModFix amt="40000"/>
            <a:extLst>
              <a:ext uri="{96DAC541-7B7A-43D3-8B79-37D633B846F1}">
                <asvg:svgBlip xmlns="" xmlns:asvg="http://schemas.microsoft.com/office/drawing/2016/SVG/main" r:embed=""/>
              </a:ext>
            </a:extLst>
          </a:blip>
          <a:stretch>
            <a:fillRect/>
          </a:stretch>
        </p:blipFill>
        <p:spPr>
          <a:xfrm>
            <a:off x="0" y="5791200"/>
            <a:ext cx="9144000" cy="1066800"/>
          </a:xfrm>
          <a:prstGeom prst="rect">
            <a:avLst/>
          </a:prstGeom>
        </p:spPr>
      </p:pic>
    </p:spTree>
    <p:extLst>
      <p:ext uri="{BB962C8B-B14F-4D97-AF65-F5344CB8AC3E}">
        <p14:creationId xmlns="" xmlns:p14="http://schemas.microsoft.com/office/powerpoint/2010/main" val="12703569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mart Art">
    <p:bg>
      <p:bgPr>
        <a:solidFill>
          <a:schemeClr val="accent3"/>
        </a:solidFill>
        <a:effectLst/>
      </p:bgPr>
    </p:bg>
    <p:spTree>
      <p:nvGrpSpPr>
        <p:cNvPr id="1" name=""/>
        <p:cNvGrpSpPr/>
        <p:nvPr/>
      </p:nvGrpSpPr>
      <p:grpSpPr>
        <a:xfrm>
          <a:off x="0" y="0"/>
          <a:ext cx="0" cy="0"/>
          <a:chOff x="0" y="0"/>
          <a:chExt cx="0" cy="0"/>
        </a:xfrm>
      </p:grpSpPr>
      <p:sp>
        <p:nvSpPr>
          <p:cNvPr id="19" name="Text Placeholder 4">
            <a:extLst>
              <a:ext uri="{FF2B5EF4-FFF2-40B4-BE49-F238E27FC236}">
                <a16:creationId xmlns="" xmlns:a16="http://schemas.microsoft.com/office/drawing/2014/main" id="{3E65ED86-A26C-479A-8393-0BFDCBCD43F2}"/>
              </a:ext>
            </a:extLst>
          </p:cNvPr>
          <p:cNvSpPr>
            <a:spLocks noGrp="1"/>
          </p:cNvSpPr>
          <p:nvPr>
            <p:ph type="body" sz="quarter" idx="13" hasCustomPrompt="1"/>
          </p:nvPr>
        </p:nvSpPr>
        <p:spPr>
          <a:xfrm>
            <a:off x="571500" y="1783952"/>
            <a:ext cx="8001000" cy="1111648"/>
          </a:xfrm>
          <a:prstGeom prst="rect">
            <a:avLst/>
          </a:prstGeom>
          <a:noFill/>
        </p:spPr>
        <p:txBody>
          <a:bodyPr wrap="square" lIns="0" tIns="0" rIns="0" bIns="0">
            <a:noAutofit/>
          </a:bodyPr>
          <a:lstStyle>
            <a:lvl1pPr marL="0" indent="0" algn="l">
              <a:spcBef>
                <a:spcPts val="0"/>
              </a:spcBef>
              <a:spcAft>
                <a:spcPts val="0"/>
              </a:spcAft>
              <a:buFont typeface="Arial" panose="020B0604020202020204" pitchFamily="34" charset="0"/>
              <a:buNone/>
              <a:defRPr lang="en-US" sz="1800" kern="1200" dirty="0">
                <a:solidFill>
                  <a:schemeClr val="tx1"/>
                </a:solidFill>
                <a:latin typeface="+mn-lt"/>
                <a:ea typeface="+mn-ea"/>
                <a:cs typeface="+mn-cs"/>
              </a:defRPr>
            </a:lvl1pPr>
          </a:lstStyle>
          <a:p>
            <a:pPr lvl="0"/>
            <a:r>
              <a:rPr lang="en-US" dirty="0"/>
              <a:t>Insert content here</a:t>
            </a:r>
          </a:p>
        </p:txBody>
      </p:sp>
      <p:sp>
        <p:nvSpPr>
          <p:cNvPr id="4" name="Title 1">
            <a:extLst>
              <a:ext uri="{FF2B5EF4-FFF2-40B4-BE49-F238E27FC236}">
                <a16:creationId xmlns="" xmlns:a16="http://schemas.microsoft.com/office/drawing/2014/main" id="{F858EEFF-117E-4B86-B6B2-CD8F71AA8C4A}"/>
              </a:ext>
            </a:extLst>
          </p:cNvPr>
          <p:cNvSpPr>
            <a:spLocks noGrp="1"/>
          </p:cNvSpPr>
          <p:nvPr>
            <p:ph type="title" hasCustomPrompt="1"/>
          </p:nvPr>
        </p:nvSpPr>
        <p:spPr>
          <a:xfrm>
            <a:off x="571500" y="716577"/>
            <a:ext cx="8001000" cy="615553"/>
          </a:xfrm>
          <a:noFill/>
        </p:spPr>
        <p:txBody>
          <a:bodyPr wrap="square" lIns="0" tIns="0" rIns="0" bIns="0" anchor="b" anchorCtr="0">
            <a:spAutoFit/>
          </a:bodyPr>
          <a:lstStyle>
            <a:lvl1pPr algn="l" defTabSz="932742" rtl="0" eaLnBrk="1" latinLnBrk="0" hangingPunct="1">
              <a:lnSpc>
                <a:spcPct val="100000"/>
              </a:lnSpc>
              <a:spcBef>
                <a:spcPct val="0"/>
              </a:spcBef>
              <a:buNone/>
              <a:defRPr lang="en-US" sz="4000" b="1" i="0" kern="1200" cap="none" spc="-50" baseline="0" dirty="0">
                <a:ln w="3175">
                  <a:noFill/>
                </a:ln>
                <a:solidFill>
                  <a:schemeClr val="accent4">
                    <a:lumMod val="40000"/>
                    <a:lumOff val="60000"/>
                  </a:schemeClr>
                </a:solidFill>
                <a:effectLst/>
                <a:latin typeface="+mj-lt"/>
                <a:ea typeface="+mn-ea"/>
                <a:cs typeface="Segoe UI" pitchFamily="34" charset="0"/>
              </a:defRPr>
            </a:lvl1pPr>
          </a:lstStyle>
          <a:p>
            <a:pPr lvl="0"/>
            <a:r>
              <a:rPr lang="en-US" dirty="0"/>
              <a:t>Click to edit Master text styles</a:t>
            </a:r>
          </a:p>
        </p:txBody>
      </p:sp>
      <p:pic>
        <p:nvPicPr>
          <p:cNvPr id="3" name="Graphic 2" hidden="1">
            <a:extLst>
              <a:ext uri="{FF2B5EF4-FFF2-40B4-BE49-F238E27FC236}">
                <a16:creationId xmlns="" xmlns:a16="http://schemas.microsoft.com/office/drawing/2014/main" id="{D0B12BD8-7E23-4DB3-9F3C-68F6FF145E68}"/>
              </a:ext>
            </a:extLst>
          </p:cNvPr>
          <p:cNvPicPr>
            <a:picLocks noChangeAspect="1"/>
          </p:cNvPicPr>
          <p:nvPr/>
        </p:nvPicPr>
        <p:blipFill>
          <a:blip r:embed="rId2">
            <a:extLst>
              <a:ext uri="{96DAC541-7B7A-43D3-8B79-37D633B846F1}">
                <asvg:svgBlip xmlns="" xmlns:asvg="http://schemas.microsoft.com/office/drawing/2016/SVG/main" r:embed=""/>
              </a:ext>
            </a:extLst>
          </a:blip>
          <a:stretch>
            <a:fillRect/>
          </a:stretch>
        </p:blipFill>
        <p:spPr>
          <a:xfrm>
            <a:off x="7329487" y="1"/>
            <a:ext cx="1814513" cy="2619375"/>
          </a:xfrm>
          <a:prstGeom prst="rect">
            <a:avLst/>
          </a:prstGeom>
        </p:spPr>
      </p:pic>
      <p:pic>
        <p:nvPicPr>
          <p:cNvPr id="2" name="Graphic 1">
            <a:extLst>
              <a:ext uri="{FF2B5EF4-FFF2-40B4-BE49-F238E27FC236}">
                <a16:creationId xmlns="" xmlns:a16="http://schemas.microsoft.com/office/drawing/2014/main" id="{85143907-CDEB-455C-878E-7AE28AF7D2BE}"/>
              </a:ext>
            </a:extLst>
          </p:cNvPr>
          <p:cNvPicPr>
            <a:picLocks noChangeAspect="1"/>
          </p:cNvPicPr>
          <p:nvPr/>
        </p:nvPicPr>
        <p:blipFill>
          <a:blip r:embed="rId3">
            <a:extLst>
              <a:ext uri="{96DAC541-7B7A-43D3-8B79-37D633B846F1}">
                <asvg:svgBlip xmlns="" xmlns:asvg="http://schemas.microsoft.com/office/drawing/2016/SVG/main" r:embed=""/>
              </a:ext>
            </a:extLst>
          </a:blip>
          <a:stretch>
            <a:fillRect/>
          </a:stretch>
        </p:blipFill>
        <p:spPr>
          <a:xfrm flipV="1">
            <a:off x="4064189" y="0"/>
            <a:ext cx="4805967" cy="1783952"/>
          </a:xfrm>
          <a:prstGeom prst="rect">
            <a:avLst/>
          </a:prstGeom>
        </p:spPr>
      </p:pic>
    </p:spTree>
    <p:extLst>
      <p:ext uri="{BB962C8B-B14F-4D97-AF65-F5344CB8AC3E}">
        <p14:creationId xmlns="" xmlns:p14="http://schemas.microsoft.com/office/powerpoint/2010/main" val="5497279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accent2"/>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7/16/2021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 xmlns:p14="http://schemas.microsoft.com/office/powerpoint/2010/main" val="25228325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Slide">
    <p:bg>
      <p:bgPr>
        <a:solidFill>
          <a:schemeClr val="accent6">
            <a:alpha val="30000"/>
          </a:schemeClr>
        </a:solidFill>
        <a:effectLst/>
      </p:bgPr>
    </p:bg>
    <p:spTree>
      <p:nvGrpSpPr>
        <p:cNvPr id="1" name=""/>
        <p:cNvGrpSpPr/>
        <p:nvPr/>
      </p:nvGrpSpPr>
      <p:grpSpPr>
        <a:xfrm>
          <a:off x="0" y="0"/>
          <a:ext cx="0" cy="0"/>
          <a:chOff x="0" y="0"/>
          <a:chExt cx="0" cy="0"/>
        </a:xfrm>
      </p:grpSpPr>
      <p:sp>
        <p:nvSpPr>
          <p:cNvPr id="13" name="Freeform: Shape 20">
            <a:extLst>
              <a:ext uri="{FF2B5EF4-FFF2-40B4-BE49-F238E27FC236}">
                <a16:creationId xmlns="" xmlns:a16="http://schemas.microsoft.com/office/drawing/2014/main" id="{63B165D0-0594-9843-A653-74260F146AE5}"/>
              </a:ext>
            </a:extLst>
          </p:cNvPr>
          <p:cNvSpPr/>
          <p:nvPr/>
        </p:nvSpPr>
        <p:spPr>
          <a:xfrm rot="10800000">
            <a:off x="3387321" y="1"/>
            <a:ext cx="5756680" cy="2322894"/>
          </a:xfrm>
          <a:custGeom>
            <a:avLst/>
            <a:gdLst>
              <a:gd name="connsiteX0" fmla="*/ 3447958 w 5216859"/>
              <a:gd name="connsiteY0" fmla="*/ 463 h 1478847"/>
              <a:gd name="connsiteX1" fmla="*/ 3570648 w 5216859"/>
              <a:gd name="connsiteY1" fmla="*/ 11997 h 1478847"/>
              <a:gd name="connsiteX2" fmla="*/ 4142148 w 5216859"/>
              <a:gd name="connsiteY2" fmla="*/ 850197 h 1478847"/>
              <a:gd name="connsiteX3" fmla="*/ 4942248 w 5216859"/>
              <a:gd name="connsiteY3" fmla="*/ 1174047 h 1478847"/>
              <a:gd name="connsiteX4" fmla="*/ 5164151 w 5216859"/>
              <a:gd name="connsiteY4" fmla="*/ 1405605 h 1478847"/>
              <a:gd name="connsiteX5" fmla="*/ 5216859 w 5216859"/>
              <a:gd name="connsiteY5" fmla="*/ 1478847 h 1478847"/>
              <a:gd name="connsiteX6" fmla="*/ 0 w 5216859"/>
              <a:gd name="connsiteY6" fmla="*/ 1478847 h 1478847"/>
              <a:gd name="connsiteX7" fmla="*/ 28985 w 5216859"/>
              <a:gd name="connsiteY7" fmla="*/ 1403243 h 1478847"/>
              <a:gd name="connsiteX8" fmla="*/ 560748 w 5216859"/>
              <a:gd name="connsiteY8" fmla="*/ 640647 h 1478847"/>
              <a:gd name="connsiteX9" fmla="*/ 2294298 w 5216859"/>
              <a:gd name="connsiteY9" fmla="*/ 373947 h 1478847"/>
              <a:gd name="connsiteX10" fmla="*/ 3447958 w 5216859"/>
              <a:gd name="connsiteY10" fmla="*/ 463 h 14788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216859" h="1478847">
                <a:moveTo>
                  <a:pt x="3447958" y="463"/>
                </a:moveTo>
                <a:cubicBezTo>
                  <a:pt x="3491174" y="-1348"/>
                  <a:pt x="3532151" y="2075"/>
                  <a:pt x="3570648" y="11997"/>
                </a:cubicBezTo>
                <a:cubicBezTo>
                  <a:pt x="3878623" y="91372"/>
                  <a:pt x="3913548" y="656522"/>
                  <a:pt x="4142148" y="850197"/>
                </a:cubicBezTo>
                <a:cubicBezTo>
                  <a:pt x="4370748" y="1043872"/>
                  <a:pt x="4739048" y="1031172"/>
                  <a:pt x="4942248" y="1174047"/>
                </a:cubicBezTo>
                <a:cubicBezTo>
                  <a:pt x="5018448" y="1227625"/>
                  <a:pt x="5096434" y="1316029"/>
                  <a:pt x="5164151" y="1405605"/>
                </a:cubicBezTo>
                <a:lnTo>
                  <a:pt x="5216859" y="1478847"/>
                </a:lnTo>
                <a:lnTo>
                  <a:pt x="0" y="1478847"/>
                </a:lnTo>
                <a:lnTo>
                  <a:pt x="28985" y="1403243"/>
                </a:lnTo>
                <a:cubicBezTo>
                  <a:pt x="121408" y="1159760"/>
                  <a:pt x="267854" y="793047"/>
                  <a:pt x="560748" y="640647"/>
                </a:cubicBezTo>
                <a:cubicBezTo>
                  <a:pt x="951273" y="437447"/>
                  <a:pt x="1792648" y="478722"/>
                  <a:pt x="2294298" y="373947"/>
                </a:cubicBezTo>
                <a:cubicBezTo>
                  <a:pt x="2733242" y="282269"/>
                  <a:pt x="3145446" y="13138"/>
                  <a:pt x="3447958" y="463"/>
                </a:cubicBezTo>
                <a:close/>
              </a:path>
            </a:pathLst>
          </a:custGeom>
          <a:gradFill>
            <a:gsLst>
              <a:gs pos="0">
                <a:schemeClr val="accent1"/>
              </a:gs>
              <a:gs pos="100000">
                <a:schemeClr val="accent5">
                  <a:lumMod val="60000"/>
                  <a:lumOff val="40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9">
            <a:extLst>
              <a:ext uri="{FF2B5EF4-FFF2-40B4-BE49-F238E27FC236}">
                <a16:creationId xmlns="" xmlns:a16="http://schemas.microsoft.com/office/drawing/2014/main" id="{31F8B615-0030-2047-8652-146BCEF22564}"/>
              </a:ext>
            </a:extLst>
          </p:cNvPr>
          <p:cNvSpPr/>
          <p:nvPr/>
        </p:nvSpPr>
        <p:spPr>
          <a:xfrm>
            <a:off x="1" y="3232602"/>
            <a:ext cx="5756222" cy="3625398"/>
          </a:xfrm>
          <a:custGeom>
            <a:avLst/>
            <a:gdLst>
              <a:gd name="connsiteX0" fmla="*/ 333366 w 2058995"/>
              <a:gd name="connsiteY0" fmla="*/ 940 h 972601"/>
              <a:gd name="connsiteX1" fmla="*/ 400050 w 2058995"/>
              <a:gd name="connsiteY1" fmla="*/ 1051 h 972601"/>
              <a:gd name="connsiteX2" fmla="*/ 952500 w 2058995"/>
              <a:gd name="connsiteY2" fmla="*/ 534451 h 972601"/>
              <a:gd name="connsiteX3" fmla="*/ 1924050 w 2058995"/>
              <a:gd name="connsiteY3" fmla="*/ 686851 h 972601"/>
              <a:gd name="connsiteX4" fmla="*/ 2054591 w 2058995"/>
              <a:gd name="connsiteY4" fmla="*/ 942966 h 972601"/>
              <a:gd name="connsiteX5" fmla="*/ 2058995 w 2058995"/>
              <a:gd name="connsiteY5" fmla="*/ 972601 h 972601"/>
              <a:gd name="connsiteX6" fmla="*/ 0 w 2058995"/>
              <a:gd name="connsiteY6" fmla="*/ 972601 h 972601"/>
              <a:gd name="connsiteX7" fmla="*/ 0 w 2058995"/>
              <a:gd name="connsiteY7" fmla="*/ 61952 h 972601"/>
              <a:gd name="connsiteX8" fmla="*/ 75605 w 2058995"/>
              <a:gd name="connsiteY8" fmla="*/ 42128 h 972601"/>
              <a:gd name="connsiteX9" fmla="*/ 333366 w 2058995"/>
              <a:gd name="connsiteY9" fmla="*/ 940 h 972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58995" h="972601">
                <a:moveTo>
                  <a:pt x="333366" y="940"/>
                </a:moveTo>
                <a:cubicBezTo>
                  <a:pt x="357485" y="-326"/>
                  <a:pt x="379809" y="-338"/>
                  <a:pt x="400050" y="1051"/>
                </a:cubicBezTo>
                <a:cubicBezTo>
                  <a:pt x="723900" y="23276"/>
                  <a:pt x="698500" y="420151"/>
                  <a:pt x="952500" y="534451"/>
                </a:cubicBezTo>
                <a:cubicBezTo>
                  <a:pt x="1206500" y="648751"/>
                  <a:pt x="1736725" y="556676"/>
                  <a:pt x="1924050" y="686851"/>
                </a:cubicBezTo>
                <a:cubicBezTo>
                  <a:pt x="1994297" y="735667"/>
                  <a:pt x="2033290" y="836275"/>
                  <a:pt x="2054591" y="942966"/>
                </a:cubicBezTo>
                <a:lnTo>
                  <a:pt x="2058995" y="972601"/>
                </a:lnTo>
                <a:lnTo>
                  <a:pt x="0" y="972601"/>
                </a:lnTo>
                <a:lnTo>
                  <a:pt x="0" y="61952"/>
                </a:lnTo>
                <a:lnTo>
                  <a:pt x="75605" y="42128"/>
                </a:lnTo>
                <a:cubicBezTo>
                  <a:pt x="172492" y="19804"/>
                  <a:pt x="261007" y="4735"/>
                  <a:pt x="333366" y="940"/>
                </a:cubicBezTo>
                <a:close/>
              </a:path>
            </a:pathLst>
          </a:custGeom>
          <a:gradFill>
            <a:gsLst>
              <a:gs pos="0">
                <a:schemeClr val="accent1"/>
              </a:gs>
              <a:gs pos="100000">
                <a:schemeClr val="accent5">
                  <a:lumMod val="60000"/>
                  <a:lumOff val="40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Picture Placeholder 7">
            <a:extLst>
              <a:ext uri="{FF2B5EF4-FFF2-40B4-BE49-F238E27FC236}">
                <a16:creationId xmlns="" xmlns:a16="http://schemas.microsoft.com/office/drawing/2014/main" id="{05C21D6A-A628-2443-8075-ACD2B911C6DF}"/>
              </a:ext>
            </a:extLst>
          </p:cNvPr>
          <p:cNvSpPr>
            <a:spLocks noGrp="1"/>
          </p:cNvSpPr>
          <p:nvPr>
            <p:ph type="pic" sz="quarter" idx="14"/>
          </p:nvPr>
        </p:nvSpPr>
        <p:spPr>
          <a:xfrm>
            <a:off x="310754" y="481014"/>
            <a:ext cx="8526065" cy="5875337"/>
          </a:xfrm>
          <a:solidFill>
            <a:schemeClr val="bg1">
              <a:lumMod val="95000"/>
            </a:schemeClr>
          </a:solidFill>
        </p:spPr>
        <p:txBody>
          <a:bodyPr/>
          <a:lstStyle/>
          <a:p>
            <a:r>
              <a:rPr lang="en-US" noProof="0" smtClean="0"/>
              <a:t>Click icon to add picture</a:t>
            </a:r>
            <a:endParaRPr lang="en-US" noProof="0" dirty="0"/>
          </a:p>
        </p:txBody>
      </p:sp>
      <p:sp>
        <p:nvSpPr>
          <p:cNvPr id="6" name="Title 1">
            <a:extLst>
              <a:ext uri="{FF2B5EF4-FFF2-40B4-BE49-F238E27FC236}">
                <a16:creationId xmlns="" xmlns:a16="http://schemas.microsoft.com/office/drawing/2014/main" id="{042BB51D-E7C1-3746-85E9-889CCB24F741}"/>
              </a:ext>
            </a:extLst>
          </p:cNvPr>
          <p:cNvSpPr>
            <a:spLocks noGrp="1"/>
          </p:cNvSpPr>
          <p:nvPr>
            <p:ph type="ctrTitle" hasCustomPrompt="1"/>
          </p:nvPr>
        </p:nvSpPr>
        <p:spPr>
          <a:xfrm>
            <a:off x="1276037" y="2552299"/>
            <a:ext cx="6591926" cy="1220477"/>
          </a:xfrm>
        </p:spPr>
        <p:txBody>
          <a:bodyPr anchor="b">
            <a:normAutofit/>
          </a:bodyPr>
          <a:lstStyle>
            <a:lvl1pPr marL="0" marR="0" indent="0" algn="ctr" defTabSz="914400" rtl="0" eaLnBrk="1" fontAlgn="auto" latinLnBrk="0" hangingPunct="1">
              <a:lnSpc>
                <a:spcPct val="90000"/>
              </a:lnSpc>
              <a:spcBef>
                <a:spcPct val="0"/>
              </a:spcBef>
              <a:spcAft>
                <a:spcPts val="0"/>
              </a:spcAft>
              <a:buClrTx/>
              <a:buSzTx/>
              <a:buFontTx/>
              <a:buNone/>
              <a:tabLst/>
              <a:defRPr sz="7200" b="1" i="0">
                <a:solidFill>
                  <a:schemeClr val="bg1"/>
                </a:solidFill>
                <a:latin typeface="+mj-lt"/>
                <a:ea typeface="Meiryo UI" panose="020B0604030504040204" pitchFamily="34" charset="-128"/>
              </a:defRPr>
            </a:lvl1pPr>
          </a:lstStyle>
          <a:p>
            <a:r>
              <a:rPr lang="en-US" noProof="0"/>
              <a:t>Title</a:t>
            </a:r>
          </a:p>
        </p:txBody>
      </p:sp>
      <p:sp>
        <p:nvSpPr>
          <p:cNvPr id="7" name="Subtitle 2">
            <a:extLst>
              <a:ext uri="{FF2B5EF4-FFF2-40B4-BE49-F238E27FC236}">
                <a16:creationId xmlns="" xmlns:a16="http://schemas.microsoft.com/office/drawing/2014/main" id="{7E016467-0564-6D4C-BF17-F4FA3991C1FD}"/>
              </a:ext>
            </a:extLst>
          </p:cNvPr>
          <p:cNvSpPr>
            <a:spLocks noGrp="1"/>
          </p:cNvSpPr>
          <p:nvPr>
            <p:ph type="subTitle" idx="1" hasCustomPrompt="1"/>
          </p:nvPr>
        </p:nvSpPr>
        <p:spPr>
          <a:xfrm>
            <a:off x="1276037" y="3919841"/>
            <a:ext cx="6591926" cy="846381"/>
          </a:xfrm>
        </p:spPr>
        <p:txBody>
          <a:bodyPr anchor="t">
            <a:norm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2000" b="1" i="0">
                <a:solidFill>
                  <a:schemeClr val="bg1"/>
                </a:solidFill>
                <a:latin typeface="+mn-lt"/>
                <a:ea typeface="Meiryo UI" panose="020B0604030504040204" pitchFamily="34" charset="-12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ja-JP" noProof="0" dirty="0"/>
              <a:t>Subtitle</a:t>
            </a:r>
          </a:p>
        </p:txBody>
      </p:sp>
    </p:spTree>
    <p:extLst>
      <p:ext uri="{BB962C8B-B14F-4D97-AF65-F5344CB8AC3E}">
        <p14:creationId xmlns="" xmlns:p14="http://schemas.microsoft.com/office/powerpoint/2010/main" val="1876898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and Content ">
    <p:bg>
      <p:bgPr>
        <a:solidFill>
          <a:schemeClr val="accent6">
            <a:alpha val="30000"/>
          </a:schemeClr>
        </a:solidFill>
        <a:effectLst/>
      </p:bgPr>
    </p:bg>
    <p:spTree>
      <p:nvGrpSpPr>
        <p:cNvPr id="1" name=""/>
        <p:cNvGrpSpPr/>
        <p:nvPr/>
      </p:nvGrpSpPr>
      <p:grpSpPr>
        <a:xfrm>
          <a:off x="0" y="0"/>
          <a:ext cx="0" cy="0"/>
          <a:chOff x="0" y="0"/>
          <a:chExt cx="0" cy="0"/>
        </a:xfrm>
      </p:grpSpPr>
      <p:sp>
        <p:nvSpPr>
          <p:cNvPr id="9" name="Freeform 5">
            <a:extLst>
              <a:ext uri="{FF2B5EF4-FFF2-40B4-BE49-F238E27FC236}">
                <a16:creationId xmlns="" xmlns:a16="http://schemas.microsoft.com/office/drawing/2014/main" id="{FADF1099-92E5-4749-8E94-299FD6249EFD}"/>
              </a:ext>
            </a:extLst>
          </p:cNvPr>
          <p:cNvSpPr>
            <a:spLocks/>
          </p:cNvSpPr>
          <p:nvPr/>
        </p:nvSpPr>
        <p:spPr bwMode="auto">
          <a:xfrm>
            <a:off x="-1190" y="0"/>
            <a:ext cx="9145190" cy="2840682"/>
          </a:xfrm>
          <a:custGeom>
            <a:avLst/>
            <a:gdLst>
              <a:gd name="T0" fmla="*/ 0 w 3296"/>
              <a:gd name="T1" fmla="*/ 0 h 934"/>
              <a:gd name="T2" fmla="*/ 0 w 3296"/>
              <a:gd name="T3" fmla="*/ 775 h 934"/>
              <a:gd name="T4" fmla="*/ 973 w 3296"/>
              <a:gd name="T5" fmla="*/ 825 h 934"/>
              <a:gd name="T6" fmla="*/ 1957 w 3296"/>
              <a:gd name="T7" fmla="*/ 408 h 934"/>
              <a:gd name="T8" fmla="*/ 3032 w 3296"/>
              <a:gd name="T9" fmla="*/ 426 h 934"/>
              <a:gd name="T10" fmla="*/ 3296 w 3296"/>
              <a:gd name="T11" fmla="*/ 257 h 934"/>
              <a:gd name="T12" fmla="*/ 3296 w 3296"/>
              <a:gd name="T13" fmla="*/ 0 h 934"/>
              <a:gd name="T14" fmla="*/ 0 w 3296"/>
              <a:gd name="T15" fmla="*/ 0 h 9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96" h="934">
                <a:moveTo>
                  <a:pt x="0" y="0"/>
                </a:moveTo>
                <a:cubicBezTo>
                  <a:pt x="0" y="775"/>
                  <a:pt x="0" y="775"/>
                  <a:pt x="0" y="775"/>
                </a:cubicBezTo>
                <a:cubicBezTo>
                  <a:pt x="302" y="913"/>
                  <a:pt x="658" y="934"/>
                  <a:pt x="973" y="825"/>
                </a:cubicBezTo>
                <a:cubicBezTo>
                  <a:pt x="1311" y="708"/>
                  <a:pt x="1602" y="453"/>
                  <a:pt x="1957" y="408"/>
                </a:cubicBezTo>
                <a:cubicBezTo>
                  <a:pt x="2315" y="363"/>
                  <a:pt x="2690" y="541"/>
                  <a:pt x="3032" y="426"/>
                </a:cubicBezTo>
                <a:cubicBezTo>
                  <a:pt x="3132" y="393"/>
                  <a:pt x="3223" y="334"/>
                  <a:pt x="3296" y="257"/>
                </a:cubicBezTo>
                <a:cubicBezTo>
                  <a:pt x="3296" y="0"/>
                  <a:pt x="3296" y="0"/>
                  <a:pt x="3296" y="0"/>
                </a:cubicBezTo>
                <a:lnTo>
                  <a:pt x="0" y="0"/>
                </a:lnTo>
                <a:close/>
              </a:path>
            </a:pathLst>
          </a:custGeom>
          <a:gradFill>
            <a:gsLst>
              <a:gs pos="0">
                <a:schemeClr val="accent1"/>
              </a:gs>
              <a:gs pos="100000">
                <a:schemeClr val="accent5">
                  <a:lumMod val="60000"/>
                  <a:lumOff val="40000"/>
                  <a:alpha val="90000"/>
                </a:schemeClr>
              </a:gs>
            </a:gsLst>
            <a:lin ang="3000000" scaled="0"/>
          </a:gradFill>
          <a:ln>
            <a:noFill/>
          </a:ln>
        </p:spPr>
        <p:txBody>
          <a:bodyPr vert="horz" wrap="square" lIns="91440" tIns="45720" rIns="91440" bIns="45720" numCol="1" anchor="t" anchorCtr="0" compatLnSpc="1">
            <a:prstTxWarp prst="textNoShape">
              <a:avLst/>
            </a:prstTxWarp>
          </a:bodyPr>
          <a:lstStyle/>
          <a:p>
            <a:endParaRPr lang="en-US" noProof="0" dirty="0"/>
          </a:p>
        </p:txBody>
      </p:sp>
      <p:sp>
        <p:nvSpPr>
          <p:cNvPr id="5" name="Rectangle 4">
            <a:extLst>
              <a:ext uri="{FF2B5EF4-FFF2-40B4-BE49-F238E27FC236}">
                <a16:creationId xmlns="" xmlns:a16="http://schemas.microsoft.com/office/drawing/2014/main" id="{258940EE-A100-A74F-A549-CAD4DFFD1738}"/>
              </a:ext>
            </a:extLst>
          </p:cNvPr>
          <p:cNvSpPr/>
          <p:nvPr/>
        </p:nvSpPr>
        <p:spPr>
          <a:xfrm>
            <a:off x="310369" y="483781"/>
            <a:ext cx="8523263" cy="5890438"/>
          </a:xfrm>
          <a:prstGeom prst="rect">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Title 1">
            <a:extLst>
              <a:ext uri="{FF2B5EF4-FFF2-40B4-BE49-F238E27FC236}">
                <a16:creationId xmlns="" xmlns:a16="http://schemas.microsoft.com/office/drawing/2014/main" id="{451E21C1-74BE-0348-B8AE-3174A9AAA08E}"/>
              </a:ext>
            </a:extLst>
          </p:cNvPr>
          <p:cNvSpPr>
            <a:spLocks noGrp="1"/>
          </p:cNvSpPr>
          <p:nvPr>
            <p:ph type="title"/>
          </p:nvPr>
        </p:nvSpPr>
        <p:spPr>
          <a:xfrm>
            <a:off x="628650" y="681037"/>
            <a:ext cx="7886700" cy="583800"/>
          </a:xfrm>
        </p:spPr>
        <p:txBody>
          <a:bodyPr lIns="91440" rIns="91440">
            <a:noAutofit/>
          </a:bodyPr>
          <a:lstStyle>
            <a:lvl1pPr>
              <a:defRPr sz="2400" b="1" i="0" spc="150" baseline="0">
                <a:solidFill>
                  <a:schemeClr val="accent1"/>
                </a:solidFill>
                <a:latin typeface="Meiryo UI" panose="020B0604030504040204" pitchFamily="34" charset="-128"/>
                <a:ea typeface="Meiryo UI" panose="020B0604030504040204" pitchFamily="34" charset="-128"/>
              </a:defRPr>
            </a:lvl1pPr>
          </a:lstStyle>
          <a:p>
            <a:r>
              <a:rPr lang="en-US" noProof="0" smtClean="0"/>
              <a:t>Click to edit Master title style</a:t>
            </a:r>
            <a:endParaRPr lang="en-US" noProof="0" dirty="0"/>
          </a:p>
        </p:txBody>
      </p:sp>
      <p:cxnSp>
        <p:nvCxnSpPr>
          <p:cNvPr id="3" name="Straight Connector 2">
            <a:extLst>
              <a:ext uri="{FF2B5EF4-FFF2-40B4-BE49-F238E27FC236}">
                <a16:creationId xmlns="" xmlns:a16="http://schemas.microsoft.com/office/drawing/2014/main" id="{85852ED6-B7AC-5148-BC43-09B76E856F9F}"/>
              </a:ext>
            </a:extLst>
          </p:cNvPr>
          <p:cNvCxnSpPr/>
          <p:nvPr/>
        </p:nvCxnSpPr>
        <p:spPr>
          <a:xfrm>
            <a:off x="628650" y="1264837"/>
            <a:ext cx="7893258" cy="0"/>
          </a:xfrm>
          <a:prstGeom prst="line">
            <a:avLst/>
          </a:prstGeom>
          <a:ln>
            <a:solidFill>
              <a:schemeClr val="bg2">
                <a:lumMod val="90000"/>
              </a:schemeClr>
            </a:solidFill>
            <a:prstDash val="dash"/>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 xmlns:a16="http://schemas.microsoft.com/office/drawing/2014/main" id="{C0776AF7-97C9-4365-B2B5-E20C6BB04B41}"/>
              </a:ext>
            </a:extLst>
          </p:cNvPr>
          <p:cNvSpPr>
            <a:spLocks noGrp="1"/>
          </p:cNvSpPr>
          <p:nvPr>
            <p:ph sz="quarter" idx="10"/>
          </p:nvPr>
        </p:nvSpPr>
        <p:spPr>
          <a:xfrm>
            <a:off x="628650" y="1265239"/>
            <a:ext cx="7893258" cy="49117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 xmlns:p14="http://schemas.microsoft.com/office/powerpoint/2010/main" val="16451483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2 content ">
    <p:bg>
      <p:bgPr>
        <a:solidFill>
          <a:schemeClr val="accent6">
            <a:alpha val="30000"/>
          </a:schemeClr>
        </a:solidFill>
        <a:effectLst/>
      </p:bgPr>
    </p:bg>
    <p:spTree>
      <p:nvGrpSpPr>
        <p:cNvPr id="1" name=""/>
        <p:cNvGrpSpPr/>
        <p:nvPr/>
      </p:nvGrpSpPr>
      <p:grpSpPr>
        <a:xfrm>
          <a:off x="0" y="0"/>
          <a:ext cx="0" cy="0"/>
          <a:chOff x="0" y="0"/>
          <a:chExt cx="0" cy="0"/>
        </a:xfrm>
      </p:grpSpPr>
      <p:sp>
        <p:nvSpPr>
          <p:cNvPr id="9" name="Freeform 5">
            <a:extLst>
              <a:ext uri="{FF2B5EF4-FFF2-40B4-BE49-F238E27FC236}">
                <a16:creationId xmlns="" xmlns:a16="http://schemas.microsoft.com/office/drawing/2014/main" id="{FADF1099-92E5-4749-8E94-299FD6249EFD}"/>
              </a:ext>
            </a:extLst>
          </p:cNvPr>
          <p:cNvSpPr>
            <a:spLocks/>
          </p:cNvSpPr>
          <p:nvPr/>
        </p:nvSpPr>
        <p:spPr bwMode="auto">
          <a:xfrm>
            <a:off x="-1190" y="0"/>
            <a:ext cx="9145190" cy="2840682"/>
          </a:xfrm>
          <a:custGeom>
            <a:avLst/>
            <a:gdLst>
              <a:gd name="T0" fmla="*/ 0 w 3296"/>
              <a:gd name="T1" fmla="*/ 0 h 934"/>
              <a:gd name="T2" fmla="*/ 0 w 3296"/>
              <a:gd name="T3" fmla="*/ 775 h 934"/>
              <a:gd name="T4" fmla="*/ 973 w 3296"/>
              <a:gd name="T5" fmla="*/ 825 h 934"/>
              <a:gd name="T6" fmla="*/ 1957 w 3296"/>
              <a:gd name="T7" fmla="*/ 408 h 934"/>
              <a:gd name="T8" fmla="*/ 3032 w 3296"/>
              <a:gd name="T9" fmla="*/ 426 h 934"/>
              <a:gd name="T10" fmla="*/ 3296 w 3296"/>
              <a:gd name="T11" fmla="*/ 257 h 934"/>
              <a:gd name="T12" fmla="*/ 3296 w 3296"/>
              <a:gd name="T13" fmla="*/ 0 h 934"/>
              <a:gd name="T14" fmla="*/ 0 w 3296"/>
              <a:gd name="T15" fmla="*/ 0 h 9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96" h="934">
                <a:moveTo>
                  <a:pt x="0" y="0"/>
                </a:moveTo>
                <a:cubicBezTo>
                  <a:pt x="0" y="775"/>
                  <a:pt x="0" y="775"/>
                  <a:pt x="0" y="775"/>
                </a:cubicBezTo>
                <a:cubicBezTo>
                  <a:pt x="302" y="913"/>
                  <a:pt x="658" y="934"/>
                  <a:pt x="973" y="825"/>
                </a:cubicBezTo>
                <a:cubicBezTo>
                  <a:pt x="1311" y="708"/>
                  <a:pt x="1602" y="453"/>
                  <a:pt x="1957" y="408"/>
                </a:cubicBezTo>
                <a:cubicBezTo>
                  <a:pt x="2315" y="363"/>
                  <a:pt x="2690" y="541"/>
                  <a:pt x="3032" y="426"/>
                </a:cubicBezTo>
                <a:cubicBezTo>
                  <a:pt x="3132" y="393"/>
                  <a:pt x="3223" y="334"/>
                  <a:pt x="3296" y="257"/>
                </a:cubicBezTo>
                <a:cubicBezTo>
                  <a:pt x="3296" y="0"/>
                  <a:pt x="3296" y="0"/>
                  <a:pt x="3296" y="0"/>
                </a:cubicBezTo>
                <a:lnTo>
                  <a:pt x="0" y="0"/>
                </a:lnTo>
                <a:close/>
              </a:path>
            </a:pathLst>
          </a:custGeom>
          <a:gradFill>
            <a:gsLst>
              <a:gs pos="0">
                <a:schemeClr val="accent1"/>
              </a:gs>
              <a:gs pos="100000">
                <a:schemeClr val="accent5">
                  <a:lumMod val="60000"/>
                  <a:lumOff val="40000"/>
                  <a:alpha val="90000"/>
                </a:schemeClr>
              </a:gs>
            </a:gsLst>
            <a:lin ang="3000000" scaled="0"/>
          </a:gradFill>
          <a:ln>
            <a:noFill/>
          </a:ln>
        </p:spPr>
        <p:txBody>
          <a:bodyPr vert="horz" wrap="square" lIns="91440" tIns="45720" rIns="91440" bIns="45720" numCol="1" anchor="t" anchorCtr="0" compatLnSpc="1">
            <a:prstTxWarp prst="textNoShape">
              <a:avLst/>
            </a:prstTxWarp>
          </a:bodyPr>
          <a:lstStyle/>
          <a:p>
            <a:endParaRPr lang="en-US" noProof="0" dirty="0"/>
          </a:p>
        </p:txBody>
      </p:sp>
      <p:sp>
        <p:nvSpPr>
          <p:cNvPr id="10" name="Rectangle 9">
            <a:extLst>
              <a:ext uri="{FF2B5EF4-FFF2-40B4-BE49-F238E27FC236}">
                <a16:creationId xmlns="" xmlns:a16="http://schemas.microsoft.com/office/drawing/2014/main" id="{33168214-BA64-4247-995E-0238E9E404F7}"/>
              </a:ext>
            </a:extLst>
          </p:cNvPr>
          <p:cNvSpPr/>
          <p:nvPr/>
        </p:nvSpPr>
        <p:spPr>
          <a:xfrm>
            <a:off x="310368" y="483781"/>
            <a:ext cx="4261632" cy="5890438"/>
          </a:xfrm>
          <a:prstGeom prst="rect">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Picture Placeholder 14">
            <a:extLst>
              <a:ext uri="{FF2B5EF4-FFF2-40B4-BE49-F238E27FC236}">
                <a16:creationId xmlns="" xmlns:a16="http://schemas.microsoft.com/office/drawing/2014/main" id="{8745AAA3-09E3-4504-B3FD-611C81F41634}"/>
              </a:ext>
            </a:extLst>
          </p:cNvPr>
          <p:cNvSpPr>
            <a:spLocks noGrp="1"/>
          </p:cNvSpPr>
          <p:nvPr>
            <p:ph type="pic" sz="quarter" idx="11"/>
          </p:nvPr>
        </p:nvSpPr>
        <p:spPr>
          <a:xfrm>
            <a:off x="4991725" y="37553"/>
            <a:ext cx="4152275" cy="6820447"/>
          </a:xfrm>
          <a:custGeom>
            <a:avLst/>
            <a:gdLst>
              <a:gd name="connsiteX0" fmla="*/ 4141175 w 5285281"/>
              <a:gd name="connsiteY0" fmla="*/ 950 h 6525434"/>
              <a:gd name="connsiteX1" fmla="*/ 5222879 w 5285281"/>
              <a:gd name="connsiteY1" fmla="*/ 82101 h 6525434"/>
              <a:gd name="connsiteX2" fmla="*/ 5285281 w 5285281"/>
              <a:gd name="connsiteY2" fmla="*/ 86253 h 6525434"/>
              <a:gd name="connsiteX3" fmla="*/ 5285281 w 5285281"/>
              <a:gd name="connsiteY3" fmla="*/ 6525434 h 6525434"/>
              <a:gd name="connsiteX4" fmla="*/ 338864 w 5285281"/>
              <a:gd name="connsiteY4" fmla="*/ 6525434 h 6525434"/>
              <a:gd name="connsiteX5" fmla="*/ 355504 w 5285281"/>
              <a:gd name="connsiteY5" fmla="*/ 6284640 h 6525434"/>
              <a:gd name="connsiteX6" fmla="*/ 122536 w 5285281"/>
              <a:gd name="connsiteY6" fmla="*/ 5603772 h 6525434"/>
              <a:gd name="connsiteX7" fmla="*/ 197419 w 5285281"/>
              <a:gd name="connsiteY7" fmla="*/ 4013697 h 6525434"/>
              <a:gd name="connsiteX8" fmla="*/ 1395542 w 5285281"/>
              <a:gd name="connsiteY8" fmla="*/ 2963334 h 6525434"/>
              <a:gd name="connsiteX9" fmla="*/ 2431419 w 5285281"/>
              <a:gd name="connsiteY9" fmla="*/ 2618748 h 6525434"/>
              <a:gd name="connsiteX10" fmla="*/ 2868234 w 5285281"/>
              <a:gd name="connsiteY10" fmla="*/ 1805029 h 6525434"/>
              <a:gd name="connsiteX11" fmla="*/ 2780871 w 5285281"/>
              <a:gd name="connsiteY11" fmla="*/ 941489 h 6525434"/>
              <a:gd name="connsiteX12" fmla="*/ 3783467 w 5285281"/>
              <a:gd name="connsiteY12" fmla="*/ 36433 h 6525434"/>
              <a:gd name="connsiteX13" fmla="*/ 4141175 w 5285281"/>
              <a:gd name="connsiteY13" fmla="*/ 950 h 6525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85281" h="6525434">
                <a:moveTo>
                  <a:pt x="4141175" y="950"/>
                </a:moveTo>
                <a:cubicBezTo>
                  <a:pt x="4500573" y="-8197"/>
                  <a:pt x="4864065" y="50964"/>
                  <a:pt x="5222879" y="82101"/>
                </a:cubicBezTo>
                <a:cubicBezTo>
                  <a:pt x="5243679" y="82101"/>
                  <a:pt x="5264481" y="82101"/>
                  <a:pt x="5285281" y="86253"/>
                </a:cubicBezTo>
                <a:lnTo>
                  <a:pt x="5285281" y="6525434"/>
                </a:lnTo>
                <a:cubicBezTo>
                  <a:pt x="5285281" y="6525434"/>
                  <a:pt x="5285281" y="6525434"/>
                  <a:pt x="338864" y="6525434"/>
                </a:cubicBezTo>
                <a:cubicBezTo>
                  <a:pt x="355504" y="6446553"/>
                  <a:pt x="363825" y="6363521"/>
                  <a:pt x="355504" y="6284640"/>
                </a:cubicBezTo>
                <a:cubicBezTo>
                  <a:pt x="330543" y="6043845"/>
                  <a:pt x="205739" y="5827960"/>
                  <a:pt x="122536" y="5603772"/>
                </a:cubicBezTo>
                <a:cubicBezTo>
                  <a:pt x="-64671" y="5093121"/>
                  <a:pt x="-35550" y="4503589"/>
                  <a:pt x="197419" y="4013697"/>
                </a:cubicBezTo>
                <a:cubicBezTo>
                  <a:pt x="434547" y="3523804"/>
                  <a:pt x="875523" y="3137703"/>
                  <a:pt x="1395542" y="2963334"/>
                </a:cubicBezTo>
                <a:cubicBezTo>
                  <a:pt x="1740834" y="2851240"/>
                  <a:pt x="2127728" y="2822178"/>
                  <a:pt x="2431419" y="2618748"/>
                </a:cubicBezTo>
                <a:cubicBezTo>
                  <a:pt x="2693508" y="2436077"/>
                  <a:pt x="2864074" y="2124704"/>
                  <a:pt x="2868234" y="1805029"/>
                </a:cubicBezTo>
                <a:cubicBezTo>
                  <a:pt x="2872395" y="1514414"/>
                  <a:pt x="2747590" y="1232103"/>
                  <a:pt x="2780871" y="941489"/>
                </a:cubicBezTo>
                <a:cubicBezTo>
                  <a:pt x="2834953" y="464051"/>
                  <a:pt x="3309210" y="127769"/>
                  <a:pt x="3783467" y="36433"/>
                </a:cubicBezTo>
                <a:cubicBezTo>
                  <a:pt x="3902031" y="14637"/>
                  <a:pt x="4021376" y="3999"/>
                  <a:pt x="4141175" y="950"/>
                </a:cubicBezTo>
                <a:close/>
              </a:path>
            </a:pathLst>
          </a:custGeom>
          <a:solidFill>
            <a:schemeClr val="bg2">
              <a:lumMod val="95000"/>
            </a:schemeClr>
          </a:solidFill>
        </p:spPr>
        <p:txBody>
          <a:bodyPr wrap="square" anchor="ctr">
            <a:noAutofit/>
          </a:bodyPr>
          <a:lstStyle>
            <a:lvl1pPr marL="0" indent="0" algn="ctr">
              <a:buNone/>
              <a:defRPr sz="800"/>
            </a:lvl1pPr>
          </a:lstStyle>
          <a:p>
            <a:r>
              <a:rPr lang="en-US" noProof="0" smtClean="0"/>
              <a:t>Click icon to add picture</a:t>
            </a:r>
            <a:endParaRPr lang="en-US" noProof="0" dirty="0"/>
          </a:p>
        </p:txBody>
      </p:sp>
      <p:sp>
        <p:nvSpPr>
          <p:cNvPr id="7" name="Title 1">
            <a:extLst>
              <a:ext uri="{FF2B5EF4-FFF2-40B4-BE49-F238E27FC236}">
                <a16:creationId xmlns="" xmlns:a16="http://schemas.microsoft.com/office/drawing/2014/main" id="{53703B7C-2DC4-C14C-A9CA-F1D21E7FC6AF}"/>
              </a:ext>
            </a:extLst>
          </p:cNvPr>
          <p:cNvSpPr>
            <a:spLocks noGrp="1"/>
          </p:cNvSpPr>
          <p:nvPr>
            <p:ph type="title"/>
          </p:nvPr>
        </p:nvSpPr>
        <p:spPr>
          <a:xfrm>
            <a:off x="628650" y="681037"/>
            <a:ext cx="3593728" cy="583800"/>
          </a:xfrm>
        </p:spPr>
        <p:txBody>
          <a:bodyPr lIns="91440" rIns="91440">
            <a:noAutofit/>
          </a:bodyPr>
          <a:lstStyle>
            <a:lvl1pPr>
              <a:defRPr sz="2400" b="1" i="0" spc="150" baseline="0">
                <a:solidFill>
                  <a:schemeClr val="accent1"/>
                </a:solidFill>
                <a:latin typeface="Meiryo UI" panose="020B0604030504040204" pitchFamily="34" charset="-128"/>
                <a:ea typeface="Meiryo UI" panose="020B0604030504040204" pitchFamily="34" charset="-128"/>
              </a:defRPr>
            </a:lvl1pPr>
          </a:lstStyle>
          <a:p>
            <a:r>
              <a:rPr lang="en-US" noProof="0" smtClean="0"/>
              <a:t>Click to edit Master title style</a:t>
            </a:r>
            <a:endParaRPr lang="en-US" noProof="0"/>
          </a:p>
        </p:txBody>
      </p:sp>
      <p:cxnSp>
        <p:nvCxnSpPr>
          <p:cNvPr id="8" name="Straight Connector 7">
            <a:extLst>
              <a:ext uri="{FF2B5EF4-FFF2-40B4-BE49-F238E27FC236}">
                <a16:creationId xmlns="" xmlns:a16="http://schemas.microsoft.com/office/drawing/2014/main" id="{AD28B953-BDF8-6C47-ADCD-D3EAF78963C3}"/>
              </a:ext>
            </a:extLst>
          </p:cNvPr>
          <p:cNvCxnSpPr>
            <a:cxnSpLocks/>
          </p:cNvCxnSpPr>
          <p:nvPr/>
        </p:nvCxnSpPr>
        <p:spPr>
          <a:xfrm>
            <a:off x="628650" y="1264837"/>
            <a:ext cx="3593727" cy="0"/>
          </a:xfrm>
          <a:prstGeom prst="line">
            <a:avLst/>
          </a:prstGeom>
          <a:ln>
            <a:solidFill>
              <a:schemeClr val="bg2">
                <a:lumMod val="90000"/>
              </a:schemeClr>
            </a:solidFill>
            <a:prstDash val="dash"/>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 xmlns:a16="http://schemas.microsoft.com/office/drawing/2014/main" id="{64B0C521-A2C1-48E6-B26C-DFF1B4FD4227}"/>
              </a:ext>
            </a:extLst>
          </p:cNvPr>
          <p:cNvSpPr>
            <a:spLocks noGrp="1"/>
          </p:cNvSpPr>
          <p:nvPr>
            <p:ph sz="quarter" idx="12"/>
          </p:nvPr>
        </p:nvSpPr>
        <p:spPr>
          <a:xfrm>
            <a:off x="628650" y="1265239"/>
            <a:ext cx="3593728" cy="4911725"/>
          </a:xfrm>
        </p:spPr>
        <p:txBody>
          <a:bodyPr/>
          <a:lstStyle/>
          <a:p>
            <a:pPr lvl="0"/>
            <a:r>
              <a:rPr lang="en-US" smtClean="0"/>
              <a:t>Click to edit Master text styles</a:t>
            </a:r>
          </a:p>
        </p:txBody>
      </p:sp>
    </p:spTree>
    <p:extLst>
      <p:ext uri="{BB962C8B-B14F-4D97-AF65-F5344CB8AC3E}">
        <p14:creationId xmlns="" xmlns:p14="http://schemas.microsoft.com/office/powerpoint/2010/main" val="3548545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Comparison">
    <p:bg>
      <p:bgPr>
        <a:solidFill>
          <a:schemeClr val="accent6">
            <a:alpha val="30000"/>
          </a:schemeClr>
        </a:solidFill>
        <a:effectLst/>
      </p:bgPr>
    </p:bg>
    <p:spTree>
      <p:nvGrpSpPr>
        <p:cNvPr id="1" name=""/>
        <p:cNvGrpSpPr/>
        <p:nvPr/>
      </p:nvGrpSpPr>
      <p:grpSpPr>
        <a:xfrm>
          <a:off x="0" y="0"/>
          <a:ext cx="0" cy="0"/>
          <a:chOff x="0" y="0"/>
          <a:chExt cx="0" cy="0"/>
        </a:xfrm>
      </p:grpSpPr>
      <p:sp>
        <p:nvSpPr>
          <p:cNvPr id="26" name="Freeform: Shape 8">
            <a:extLst>
              <a:ext uri="{FF2B5EF4-FFF2-40B4-BE49-F238E27FC236}">
                <a16:creationId xmlns="" xmlns:a16="http://schemas.microsoft.com/office/drawing/2014/main" id="{94B2908E-04B3-4B40-8DDD-1667E3F93DAE}"/>
              </a:ext>
            </a:extLst>
          </p:cNvPr>
          <p:cNvSpPr/>
          <p:nvPr/>
        </p:nvSpPr>
        <p:spPr>
          <a:xfrm rot="10800000">
            <a:off x="0" y="4362449"/>
            <a:ext cx="9144000" cy="2495550"/>
          </a:xfrm>
          <a:custGeom>
            <a:avLst/>
            <a:gdLst>
              <a:gd name="connsiteX0" fmla="*/ 0 w 12192000"/>
              <a:gd name="connsiteY0" fmla="*/ 0 h 2539624"/>
              <a:gd name="connsiteX1" fmla="*/ 12192000 w 12192000"/>
              <a:gd name="connsiteY1" fmla="*/ 0 h 2539624"/>
              <a:gd name="connsiteX2" fmla="*/ 12192000 w 12192000"/>
              <a:gd name="connsiteY2" fmla="*/ 1784674 h 2539624"/>
              <a:gd name="connsiteX3" fmla="*/ 12052232 w 12192000"/>
              <a:gd name="connsiteY3" fmla="*/ 1825247 h 2539624"/>
              <a:gd name="connsiteX4" fmla="*/ 10344150 w 12192000"/>
              <a:gd name="connsiteY4" fmla="*/ 2133600 h 2539624"/>
              <a:gd name="connsiteX5" fmla="*/ 7181850 w 12192000"/>
              <a:gd name="connsiteY5" fmla="*/ 1809750 h 2539624"/>
              <a:gd name="connsiteX6" fmla="*/ 2724150 w 12192000"/>
              <a:gd name="connsiteY6" fmla="*/ 2533650 h 2539624"/>
              <a:gd name="connsiteX7" fmla="*/ 64443 w 12192000"/>
              <a:gd name="connsiteY7" fmla="*/ 1610320 h 2539624"/>
              <a:gd name="connsiteX8" fmla="*/ 0 w 12192000"/>
              <a:gd name="connsiteY8" fmla="*/ 1575868 h 25396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0" h="2539624">
                <a:moveTo>
                  <a:pt x="0" y="0"/>
                </a:moveTo>
                <a:lnTo>
                  <a:pt x="12192000" y="0"/>
                </a:lnTo>
                <a:lnTo>
                  <a:pt x="12192000" y="1784674"/>
                </a:lnTo>
                <a:lnTo>
                  <a:pt x="12052232" y="1825247"/>
                </a:lnTo>
                <a:cubicBezTo>
                  <a:pt x="11558836" y="1963688"/>
                  <a:pt x="10923588" y="2113756"/>
                  <a:pt x="10344150" y="2133600"/>
                </a:cubicBezTo>
                <a:cubicBezTo>
                  <a:pt x="9417050" y="2165350"/>
                  <a:pt x="8451850" y="1743075"/>
                  <a:pt x="7181850" y="1809750"/>
                </a:cubicBezTo>
                <a:cubicBezTo>
                  <a:pt x="5911850" y="1876425"/>
                  <a:pt x="3997325" y="2613025"/>
                  <a:pt x="2724150" y="2533650"/>
                </a:cubicBezTo>
                <a:cubicBezTo>
                  <a:pt x="1769269" y="2474119"/>
                  <a:pt x="728663" y="1962746"/>
                  <a:pt x="64443" y="1610320"/>
                </a:cubicBezTo>
                <a:lnTo>
                  <a:pt x="0" y="1575868"/>
                </a:lnTo>
                <a:close/>
              </a:path>
            </a:pathLst>
          </a:custGeom>
          <a:gradFill>
            <a:gsLst>
              <a:gs pos="0">
                <a:schemeClr val="accent1"/>
              </a:gs>
              <a:gs pos="100000">
                <a:schemeClr val="accent5">
                  <a:lumMod val="60000"/>
                  <a:lumOff val="40000"/>
                  <a:alpha val="90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Rectangle 4">
            <a:extLst>
              <a:ext uri="{FF2B5EF4-FFF2-40B4-BE49-F238E27FC236}">
                <a16:creationId xmlns="" xmlns:a16="http://schemas.microsoft.com/office/drawing/2014/main" id="{258940EE-A100-A74F-A549-CAD4DFFD1738}"/>
              </a:ext>
            </a:extLst>
          </p:cNvPr>
          <p:cNvSpPr/>
          <p:nvPr/>
        </p:nvSpPr>
        <p:spPr>
          <a:xfrm>
            <a:off x="629117" y="1721224"/>
            <a:ext cx="3643066" cy="4652995"/>
          </a:xfrm>
          <a:prstGeom prst="rect">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Text Placeholder 2">
            <a:extLst>
              <a:ext uri="{FF2B5EF4-FFF2-40B4-BE49-F238E27FC236}">
                <a16:creationId xmlns="" xmlns:a16="http://schemas.microsoft.com/office/drawing/2014/main" id="{525A7DB0-14F0-B341-AEBA-0DC92D001E33}"/>
              </a:ext>
            </a:extLst>
          </p:cNvPr>
          <p:cNvSpPr>
            <a:spLocks noGrp="1"/>
          </p:cNvSpPr>
          <p:nvPr>
            <p:ph type="body" idx="1"/>
          </p:nvPr>
        </p:nvSpPr>
        <p:spPr>
          <a:xfrm>
            <a:off x="947398" y="2038571"/>
            <a:ext cx="3064610" cy="703135"/>
          </a:xfrm>
        </p:spPr>
        <p:txBody>
          <a:bodyPr lIns="91440" rIns="91440" anchor="ctr">
            <a:normAutofit/>
          </a:bodyPr>
          <a:lstStyle>
            <a:lvl1pPr marL="0" indent="0" algn="l">
              <a:lnSpc>
                <a:spcPct val="150000"/>
              </a:lnSpc>
              <a:buNone/>
              <a:defRPr sz="1800" b="1" i="0" cap="all" spc="150" baseline="0">
                <a:solidFill>
                  <a:schemeClr val="tx1"/>
                </a:solidFill>
                <a:latin typeface="Meiryo UI" panose="020B0604030504040204" pitchFamily="34" charset="-128"/>
                <a:ea typeface="Meiryo UI" panose="020B0604030504040204" pitchFamily="34" charset="-12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23" name="Rectangle 22">
            <a:extLst>
              <a:ext uri="{FF2B5EF4-FFF2-40B4-BE49-F238E27FC236}">
                <a16:creationId xmlns="" xmlns:a16="http://schemas.microsoft.com/office/drawing/2014/main" id="{79D42B85-1179-7D46-AE33-2B64EEFC44B2}"/>
              </a:ext>
            </a:extLst>
          </p:cNvPr>
          <p:cNvSpPr/>
          <p:nvPr/>
        </p:nvSpPr>
        <p:spPr>
          <a:xfrm>
            <a:off x="4871819" y="1721224"/>
            <a:ext cx="3643530" cy="4652995"/>
          </a:xfrm>
          <a:prstGeom prst="rect">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Text Placeholder 2">
            <a:extLst>
              <a:ext uri="{FF2B5EF4-FFF2-40B4-BE49-F238E27FC236}">
                <a16:creationId xmlns="" xmlns:a16="http://schemas.microsoft.com/office/drawing/2014/main" id="{2197AEE6-BBEC-494F-985F-3855AE4B14B5}"/>
              </a:ext>
            </a:extLst>
          </p:cNvPr>
          <p:cNvSpPr>
            <a:spLocks noGrp="1"/>
          </p:cNvSpPr>
          <p:nvPr>
            <p:ph type="body" idx="11"/>
          </p:nvPr>
        </p:nvSpPr>
        <p:spPr>
          <a:xfrm>
            <a:off x="5141065" y="2038571"/>
            <a:ext cx="3065000" cy="703135"/>
          </a:xfrm>
        </p:spPr>
        <p:txBody>
          <a:bodyPr lIns="91440" rIns="91440" anchor="ctr">
            <a:normAutofit/>
          </a:bodyPr>
          <a:lstStyle>
            <a:lvl1pPr marL="0" indent="0" algn="l">
              <a:lnSpc>
                <a:spcPct val="150000"/>
              </a:lnSpc>
              <a:buNone/>
              <a:defRPr sz="1800" b="1" i="0" cap="all" spc="150" baseline="0">
                <a:solidFill>
                  <a:schemeClr val="tx1"/>
                </a:solidFill>
                <a:latin typeface="Meiryo UI" panose="020B0604030504040204" pitchFamily="34" charset="-128"/>
                <a:ea typeface="Meiryo UI" panose="020B0604030504040204" pitchFamily="34" charset="-12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27" name="Title 1">
            <a:extLst>
              <a:ext uri="{FF2B5EF4-FFF2-40B4-BE49-F238E27FC236}">
                <a16:creationId xmlns="" xmlns:a16="http://schemas.microsoft.com/office/drawing/2014/main" id="{C2E270DF-A15A-D547-8882-6E5797B22CEA}"/>
              </a:ext>
            </a:extLst>
          </p:cNvPr>
          <p:cNvSpPr>
            <a:spLocks noGrp="1"/>
          </p:cNvSpPr>
          <p:nvPr>
            <p:ph type="title"/>
          </p:nvPr>
        </p:nvSpPr>
        <p:spPr>
          <a:xfrm>
            <a:off x="628650" y="681037"/>
            <a:ext cx="7886700" cy="583800"/>
          </a:xfrm>
        </p:spPr>
        <p:txBody>
          <a:bodyPr lIns="91440" rIns="91440">
            <a:noAutofit/>
          </a:bodyPr>
          <a:lstStyle>
            <a:lvl1pPr>
              <a:defRPr sz="2400" b="1" i="0" spc="150" baseline="0">
                <a:solidFill>
                  <a:schemeClr val="accent1"/>
                </a:solidFill>
                <a:latin typeface="Meiryo UI" panose="020B0604030504040204" pitchFamily="34" charset="-128"/>
                <a:ea typeface="Meiryo UI" panose="020B0604030504040204" pitchFamily="34" charset="-128"/>
              </a:defRPr>
            </a:lvl1pPr>
          </a:lstStyle>
          <a:p>
            <a:r>
              <a:rPr lang="en-US" noProof="0" smtClean="0"/>
              <a:t>Click to edit Master title style</a:t>
            </a:r>
            <a:endParaRPr lang="en-US" noProof="0"/>
          </a:p>
        </p:txBody>
      </p:sp>
      <p:cxnSp>
        <p:nvCxnSpPr>
          <p:cNvPr id="28" name="Straight Connector 27">
            <a:extLst>
              <a:ext uri="{FF2B5EF4-FFF2-40B4-BE49-F238E27FC236}">
                <a16:creationId xmlns="" xmlns:a16="http://schemas.microsoft.com/office/drawing/2014/main" id="{79B3613A-9294-EA43-9505-F156E86E6E10}"/>
              </a:ext>
            </a:extLst>
          </p:cNvPr>
          <p:cNvCxnSpPr/>
          <p:nvPr/>
        </p:nvCxnSpPr>
        <p:spPr>
          <a:xfrm>
            <a:off x="628650" y="1264837"/>
            <a:ext cx="7893258" cy="0"/>
          </a:xfrm>
          <a:prstGeom prst="line">
            <a:avLst/>
          </a:prstGeom>
          <a:ln>
            <a:solidFill>
              <a:schemeClr val="bg2">
                <a:lumMod val="90000"/>
              </a:schemeClr>
            </a:solidFill>
            <a:prstDash val="dash"/>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 xmlns:a16="http://schemas.microsoft.com/office/drawing/2014/main" id="{642E4B45-6E8A-44C6-9117-DF2BA9812882}"/>
              </a:ext>
            </a:extLst>
          </p:cNvPr>
          <p:cNvSpPr>
            <a:spLocks noGrp="1"/>
          </p:cNvSpPr>
          <p:nvPr>
            <p:ph sz="quarter" idx="12"/>
          </p:nvPr>
        </p:nvSpPr>
        <p:spPr>
          <a:xfrm>
            <a:off x="947397" y="2885581"/>
            <a:ext cx="3064610" cy="3102469"/>
          </a:xfrm>
        </p:spPr>
        <p:txBody>
          <a:bodyPr/>
          <a:lstStyle/>
          <a:p>
            <a:pPr lvl="0"/>
            <a:r>
              <a:rPr lang="en-US" smtClean="0"/>
              <a:t>Click to edit Master text styles</a:t>
            </a:r>
          </a:p>
        </p:txBody>
      </p:sp>
      <p:sp>
        <p:nvSpPr>
          <p:cNvPr id="13" name="Content Placeholder 2">
            <a:extLst>
              <a:ext uri="{FF2B5EF4-FFF2-40B4-BE49-F238E27FC236}">
                <a16:creationId xmlns="" xmlns:a16="http://schemas.microsoft.com/office/drawing/2014/main" id="{2B29B9FA-7273-4615-BD56-12D6427D024B}"/>
              </a:ext>
            </a:extLst>
          </p:cNvPr>
          <p:cNvSpPr>
            <a:spLocks noGrp="1"/>
          </p:cNvSpPr>
          <p:nvPr>
            <p:ph sz="quarter" idx="13"/>
          </p:nvPr>
        </p:nvSpPr>
        <p:spPr>
          <a:xfrm>
            <a:off x="5145801" y="2885581"/>
            <a:ext cx="3065000" cy="3102469"/>
          </a:xfrm>
        </p:spPr>
        <p:txBody>
          <a:bodyPr/>
          <a:lstStyle/>
          <a:p>
            <a:pPr lvl="0"/>
            <a:r>
              <a:rPr lang="en-US" smtClean="0"/>
              <a:t>Click to edit Master text styles</a:t>
            </a:r>
          </a:p>
        </p:txBody>
      </p:sp>
      <p:sp>
        <p:nvSpPr>
          <p:cNvPr id="4" name="Date Placeholder 3">
            <a:extLst>
              <a:ext uri="{FF2B5EF4-FFF2-40B4-BE49-F238E27FC236}">
                <a16:creationId xmlns="" xmlns:a16="http://schemas.microsoft.com/office/drawing/2014/main" id="{1A093508-506F-4731-B6DA-F6E8F8B09553}"/>
              </a:ext>
            </a:extLst>
          </p:cNvPr>
          <p:cNvSpPr>
            <a:spLocks noGrp="1"/>
          </p:cNvSpPr>
          <p:nvPr>
            <p:ph type="dt" sz="half" idx="14"/>
          </p:nvPr>
        </p:nvSpPr>
        <p:spPr/>
        <p:txBody>
          <a:bodyPr/>
          <a:lstStyle>
            <a:lvl1pPr>
              <a:defRPr>
                <a:solidFill>
                  <a:schemeClr val="bg1"/>
                </a:solidFill>
              </a:defRPr>
            </a:lvl1pPr>
          </a:lstStyle>
          <a:p>
            <a:fld id="{1D8BD707-D9CF-40AE-B4C6-C98DA3205C09}" type="datetimeFigureOut">
              <a:rPr lang="en-US" smtClean="0"/>
              <a:pPr/>
              <a:t>7/16/2021</a:t>
            </a:fld>
            <a:endParaRPr lang="en-US"/>
          </a:p>
        </p:txBody>
      </p:sp>
      <p:sp>
        <p:nvSpPr>
          <p:cNvPr id="6" name="Footer Placeholder 5">
            <a:extLst>
              <a:ext uri="{FF2B5EF4-FFF2-40B4-BE49-F238E27FC236}">
                <a16:creationId xmlns="" xmlns:a16="http://schemas.microsoft.com/office/drawing/2014/main" id="{600CFF9F-3D1C-430B-BECE-49D87C7AE905}"/>
              </a:ext>
            </a:extLst>
          </p:cNvPr>
          <p:cNvSpPr>
            <a:spLocks noGrp="1"/>
          </p:cNvSpPr>
          <p:nvPr>
            <p:ph type="ftr" sz="quarter" idx="15"/>
          </p:nvPr>
        </p:nvSpPr>
        <p:spPr/>
        <p:txBody>
          <a:bodyPr/>
          <a:lstStyle>
            <a:lvl1pPr>
              <a:defRPr>
                <a:solidFill>
                  <a:schemeClr val="bg1"/>
                </a:solidFill>
              </a:defRPr>
            </a:lvl1pPr>
          </a:lstStyle>
          <a:p>
            <a:endParaRPr lang="en-US"/>
          </a:p>
        </p:txBody>
      </p:sp>
      <p:sp>
        <p:nvSpPr>
          <p:cNvPr id="7" name="Slide Number Placeholder 6">
            <a:extLst>
              <a:ext uri="{FF2B5EF4-FFF2-40B4-BE49-F238E27FC236}">
                <a16:creationId xmlns="" xmlns:a16="http://schemas.microsoft.com/office/drawing/2014/main" id="{3CD95F5F-990E-4917-82C6-FBFD4547AFB7}"/>
              </a:ext>
            </a:extLst>
          </p:cNvPr>
          <p:cNvSpPr>
            <a:spLocks noGrp="1"/>
          </p:cNvSpPr>
          <p:nvPr>
            <p:ph type="sldNum" sz="quarter" idx="16"/>
          </p:nvPr>
        </p:nvSpPr>
        <p:spPr/>
        <p:txBody>
          <a:bodyPr/>
          <a:lstStyle>
            <a:lvl1pPr>
              <a:defRPr>
                <a:solidFill>
                  <a:schemeClr val="bg1"/>
                </a:solidFill>
              </a:defRPr>
            </a:lvl1pPr>
          </a:lstStyle>
          <a:p>
            <a:fld id="{B6F15528-21DE-4FAA-801E-634DDDAF4B2B}" type="slidenum">
              <a:rPr lang="en-US" smtClean="0"/>
              <a:pPr/>
              <a:t>‹#›</a:t>
            </a:fld>
            <a:endParaRPr lang="en-US"/>
          </a:p>
        </p:txBody>
      </p:sp>
    </p:spTree>
    <p:extLst>
      <p:ext uri="{BB962C8B-B14F-4D97-AF65-F5344CB8AC3E}">
        <p14:creationId xmlns="" xmlns:p14="http://schemas.microsoft.com/office/powerpoint/2010/main" val="215403358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Image and Caption">
    <p:bg>
      <p:bgPr>
        <a:solidFill>
          <a:schemeClr val="accent6">
            <a:alpha val="30000"/>
          </a:schemeClr>
        </a:solidFill>
        <a:effectLst/>
      </p:bgPr>
    </p:bg>
    <p:spTree>
      <p:nvGrpSpPr>
        <p:cNvPr id="1" name=""/>
        <p:cNvGrpSpPr/>
        <p:nvPr/>
      </p:nvGrpSpPr>
      <p:grpSpPr>
        <a:xfrm>
          <a:off x="0" y="0"/>
          <a:ext cx="0" cy="0"/>
          <a:chOff x="0" y="0"/>
          <a:chExt cx="0" cy="0"/>
        </a:xfrm>
      </p:grpSpPr>
      <p:sp>
        <p:nvSpPr>
          <p:cNvPr id="8" name="Freeform: Shape 6">
            <a:extLst>
              <a:ext uri="{FF2B5EF4-FFF2-40B4-BE49-F238E27FC236}">
                <a16:creationId xmlns="" xmlns:a16="http://schemas.microsoft.com/office/drawing/2014/main" id="{E0728D6F-9DC1-CD49-A2D6-834724E8AF3F}"/>
              </a:ext>
            </a:extLst>
          </p:cNvPr>
          <p:cNvSpPr/>
          <p:nvPr/>
        </p:nvSpPr>
        <p:spPr>
          <a:xfrm>
            <a:off x="0" y="0"/>
            <a:ext cx="9135823" cy="4981942"/>
          </a:xfrm>
          <a:custGeom>
            <a:avLst/>
            <a:gdLst>
              <a:gd name="connsiteX0" fmla="*/ 0 w 2412595"/>
              <a:gd name="connsiteY0" fmla="*/ 0 h 1044036"/>
              <a:gd name="connsiteX1" fmla="*/ 2412595 w 2412595"/>
              <a:gd name="connsiteY1" fmla="*/ 0 h 1044036"/>
              <a:gd name="connsiteX2" fmla="*/ 2328863 w 2412595"/>
              <a:gd name="connsiteY2" fmla="*/ 69540 h 1044036"/>
              <a:gd name="connsiteX3" fmla="*/ 2000250 w 2412595"/>
              <a:gd name="connsiteY3" fmla="*/ 285750 h 1044036"/>
              <a:gd name="connsiteX4" fmla="*/ 1162050 w 2412595"/>
              <a:gd name="connsiteY4" fmla="*/ 400050 h 1044036"/>
              <a:gd name="connsiteX5" fmla="*/ 552450 w 2412595"/>
              <a:gd name="connsiteY5" fmla="*/ 952500 h 1044036"/>
              <a:gd name="connsiteX6" fmla="*/ 107640 w 2412595"/>
              <a:gd name="connsiteY6" fmla="*/ 1035825 h 1044036"/>
              <a:gd name="connsiteX7" fmla="*/ 0 w 2412595"/>
              <a:gd name="connsiteY7" fmla="*/ 1044036 h 1044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12595" h="1044036">
                <a:moveTo>
                  <a:pt x="0" y="0"/>
                </a:moveTo>
                <a:lnTo>
                  <a:pt x="2412595" y="0"/>
                </a:lnTo>
                <a:lnTo>
                  <a:pt x="2328863" y="69540"/>
                </a:lnTo>
                <a:cubicBezTo>
                  <a:pt x="2215753" y="160139"/>
                  <a:pt x="2095500" y="245269"/>
                  <a:pt x="2000250" y="285750"/>
                </a:cubicBezTo>
                <a:cubicBezTo>
                  <a:pt x="1746250" y="393700"/>
                  <a:pt x="1403350" y="288925"/>
                  <a:pt x="1162050" y="400050"/>
                </a:cubicBezTo>
                <a:cubicBezTo>
                  <a:pt x="920750" y="511175"/>
                  <a:pt x="844550" y="841375"/>
                  <a:pt x="552450" y="952500"/>
                </a:cubicBezTo>
                <a:cubicBezTo>
                  <a:pt x="442913" y="994172"/>
                  <a:pt x="278904" y="1019770"/>
                  <a:pt x="107640" y="1035825"/>
                </a:cubicBezTo>
                <a:lnTo>
                  <a:pt x="0" y="1044036"/>
                </a:lnTo>
                <a:close/>
              </a:path>
            </a:pathLst>
          </a:custGeom>
          <a:gradFill>
            <a:gsLst>
              <a:gs pos="0">
                <a:schemeClr val="accent1"/>
              </a:gs>
              <a:gs pos="100000">
                <a:schemeClr val="accent5">
                  <a:lumMod val="60000"/>
                  <a:lumOff val="40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Picture Placeholder 30">
            <a:extLst>
              <a:ext uri="{FF2B5EF4-FFF2-40B4-BE49-F238E27FC236}">
                <a16:creationId xmlns="" xmlns:a16="http://schemas.microsoft.com/office/drawing/2014/main" id="{2120EC90-BDC2-0E4B-9A3F-97CA90AA39F1}"/>
              </a:ext>
            </a:extLst>
          </p:cNvPr>
          <p:cNvSpPr>
            <a:spLocks noGrp="1"/>
          </p:cNvSpPr>
          <p:nvPr>
            <p:ph type="pic" sz="quarter" idx="14"/>
          </p:nvPr>
        </p:nvSpPr>
        <p:spPr>
          <a:xfrm>
            <a:off x="0" y="0"/>
            <a:ext cx="6973572" cy="6858000"/>
          </a:xfrm>
          <a:custGeom>
            <a:avLst/>
            <a:gdLst>
              <a:gd name="connsiteX0" fmla="*/ 0 w 9298096"/>
              <a:gd name="connsiteY0" fmla="*/ 0 h 6858000"/>
              <a:gd name="connsiteX1" fmla="*/ 8705997 w 9298096"/>
              <a:gd name="connsiteY1" fmla="*/ 0 h 6858000"/>
              <a:gd name="connsiteX2" fmla="*/ 8676710 w 9298096"/>
              <a:gd name="connsiteY2" fmla="*/ 366601 h 6858000"/>
              <a:gd name="connsiteX3" fmla="*/ 9086747 w 9298096"/>
              <a:gd name="connsiteY3" fmla="*/ 1403199 h 6858000"/>
              <a:gd name="connsiteX4" fmla="*/ 9297958 w 9298096"/>
              <a:gd name="connsiteY4" fmla="*/ 2314162 h 6858000"/>
              <a:gd name="connsiteX5" fmla="*/ 9298096 w 9298096"/>
              <a:gd name="connsiteY5" fmla="*/ 2513013 h 6858000"/>
              <a:gd name="connsiteX6" fmla="*/ 6405563 w 9298096"/>
              <a:gd name="connsiteY6" fmla="*/ 2513013 h 6858000"/>
              <a:gd name="connsiteX7" fmla="*/ 6405563 w 9298096"/>
              <a:gd name="connsiteY7" fmla="*/ 5528005 h 6858000"/>
              <a:gd name="connsiteX8" fmla="*/ 6380081 w 9298096"/>
              <a:gd name="connsiteY8" fmla="*/ 5533593 h 6858000"/>
              <a:gd name="connsiteX9" fmla="*/ 5022973 w 9298096"/>
              <a:gd name="connsiteY9" fmla="*/ 5947798 h 6858000"/>
              <a:gd name="connsiteX10" fmla="*/ 4312498 w 9298096"/>
              <a:gd name="connsiteY10" fmla="*/ 6826871 h 6858000"/>
              <a:gd name="connsiteX11" fmla="*/ 4305141 w 9298096"/>
              <a:gd name="connsiteY11" fmla="*/ 6858000 h 6858000"/>
              <a:gd name="connsiteX12" fmla="*/ 0 w 9298096"/>
              <a:gd name="connsiteY12"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298096" h="6858000">
                <a:moveTo>
                  <a:pt x="0" y="0"/>
                </a:moveTo>
                <a:cubicBezTo>
                  <a:pt x="0" y="0"/>
                  <a:pt x="0" y="0"/>
                  <a:pt x="8705997" y="0"/>
                </a:cubicBezTo>
                <a:cubicBezTo>
                  <a:pt x="8676710" y="120093"/>
                  <a:pt x="8662063" y="246508"/>
                  <a:pt x="8676710" y="366601"/>
                </a:cubicBezTo>
                <a:cubicBezTo>
                  <a:pt x="8720642" y="733203"/>
                  <a:pt x="8940304" y="1061881"/>
                  <a:pt x="9086747" y="1403199"/>
                </a:cubicBezTo>
                <a:cubicBezTo>
                  <a:pt x="9210308" y="1694743"/>
                  <a:pt x="9280326" y="2003174"/>
                  <a:pt x="9297958" y="2314162"/>
                </a:cubicBezTo>
                <a:lnTo>
                  <a:pt x="9298096" y="2513013"/>
                </a:lnTo>
                <a:lnTo>
                  <a:pt x="6405563" y="2513013"/>
                </a:lnTo>
                <a:lnTo>
                  <a:pt x="6405563" y="5528005"/>
                </a:lnTo>
                <a:lnTo>
                  <a:pt x="6380081" y="5533593"/>
                </a:lnTo>
                <a:cubicBezTo>
                  <a:pt x="5907118" y="5632552"/>
                  <a:pt x="5423859" y="5715512"/>
                  <a:pt x="5022973" y="5947798"/>
                </a:cubicBezTo>
                <a:cubicBezTo>
                  <a:pt x="4677003" y="6156381"/>
                  <a:pt x="4421644" y="6475183"/>
                  <a:pt x="4312498" y="6826871"/>
                </a:cubicBezTo>
                <a:lnTo>
                  <a:pt x="4305141" y="6858000"/>
                </a:lnTo>
                <a:lnTo>
                  <a:pt x="0" y="6858000"/>
                </a:lnTo>
                <a:close/>
              </a:path>
            </a:pathLst>
          </a:custGeom>
          <a:solidFill>
            <a:schemeClr val="bg2">
              <a:lumMod val="95000"/>
            </a:schemeClr>
          </a:solidFill>
        </p:spPr>
        <p:txBody>
          <a:bodyPr wrap="square" anchor="ctr">
            <a:noAutofit/>
          </a:bodyPr>
          <a:lstStyle>
            <a:lvl1pPr marL="0" indent="0" algn="ctr">
              <a:buNone/>
              <a:defRPr sz="1800">
                <a:solidFill>
                  <a:schemeClr val="tx2"/>
                </a:solidFill>
              </a:defRPr>
            </a:lvl1pPr>
          </a:lstStyle>
          <a:p>
            <a:r>
              <a:rPr lang="en-US" noProof="0" smtClean="0"/>
              <a:t>Click icon to add picture</a:t>
            </a:r>
            <a:endParaRPr lang="en-US" noProof="0" dirty="0"/>
          </a:p>
        </p:txBody>
      </p:sp>
      <p:sp>
        <p:nvSpPr>
          <p:cNvPr id="21" name="Rectangle 20">
            <a:extLst>
              <a:ext uri="{FF2B5EF4-FFF2-40B4-BE49-F238E27FC236}">
                <a16:creationId xmlns="" xmlns:a16="http://schemas.microsoft.com/office/drawing/2014/main" id="{F8985295-F0BC-9B4D-981C-D474C9EDECD0}"/>
              </a:ext>
            </a:extLst>
          </p:cNvPr>
          <p:cNvSpPr/>
          <p:nvPr/>
        </p:nvSpPr>
        <p:spPr>
          <a:xfrm>
            <a:off x="4803827" y="2512661"/>
            <a:ext cx="3963455" cy="4345339"/>
          </a:xfrm>
          <a:prstGeom prst="rect">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3" name="Title 1">
            <a:extLst>
              <a:ext uri="{FF2B5EF4-FFF2-40B4-BE49-F238E27FC236}">
                <a16:creationId xmlns="" xmlns:a16="http://schemas.microsoft.com/office/drawing/2014/main" id="{5CB02C94-6046-2E46-BE22-98A994B16607}"/>
              </a:ext>
            </a:extLst>
          </p:cNvPr>
          <p:cNvSpPr>
            <a:spLocks noGrp="1"/>
          </p:cNvSpPr>
          <p:nvPr>
            <p:ph type="title"/>
          </p:nvPr>
        </p:nvSpPr>
        <p:spPr>
          <a:xfrm>
            <a:off x="5075901" y="2763704"/>
            <a:ext cx="3419306" cy="583800"/>
          </a:xfrm>
        </p:spPr>
        <p:txBody>
          <a:bodyPr lIns="91440" rIns="91440">
            <a:noAutofit/>
          </a:bodyPr>
          <a:lstStyle>
            <a:lvl1pPr>
              <a:defRPr sz="2400" b="1" i="0" spc="150" baseline="0">
                <a:solidFill>
                  <a:schemeClr val="accent1"/>
                </a:solidFill>
                <a:latin typeface="Meiryo UI" panose="020B0604030504040204" pitchFamily="34" charset="-128"/>
                <a:ea typeface="Meiryo UI" panose="020B0604030504040204" pitchFamily="34" charset="-128"/>
              </a:defRPr>
            </a:lvl1pPr>
          </a:lstStyle>
          <a:p>
            <a:r>
              <a:rPr lang="en-US" noProof="0" smtClean="0"/>
              <a:t>Click to edit Master title style</a:t>
            </a:r>
            <a:endParaRPr lang="en-US" noProof="0" dirty="0"/>
          </a:p>
        </p:txBody>
      </p:sp>
      <p:cxnSp>
        <p:nvCxnSpPr>
          <p:cNvPr id="24" name="Straight Connector 23">
            <a:extLst>
              <a:ext uri="{FF2B5EF4-FFF2-40B4-BE49-F238E27FC236}">
                <a16:creationId xmlns="" xmlns:a16="http://schemas.microsoft.com/office/drawing/2014/main" id="{E80620B5-CD54-A44A-A690-BB5E58FBDA77}"/>
              </a:ext>
            </a:extLst>
          </p:cNvPr>
          <p:cNvCxnSpPr>
            <a:cxnSpLocks/>
          </p:cNvCxnSpPr>
          <p:nvPr/>
        </p:nvCxnSpPr>
        <p:spPr>
          <a:xfrm>
            <a:off x="5075901" y="3347504"/>
            <a:ext cx="3332773" cy="0"/>
          </a:xfrm>
          <a:prstGeom prst="line">
            <a:avLst/>
          </a:prstGeom>
          <a:ln>
            <a:solidFill>
              <a:schemeClr val="bg2">
                <a:lumMod val="90000"/>
              </a:schemeClr>
            </a:solidFill>
            <a:prstDash val="dash"/>
          </a:ln>
        </p:spPr>
        <p:style>
          <a:lnRef idx="1">
            <a:schemeClr val="accent1"/>
          </a:lnRef>
          <a:fillRef idx="0">
            <a:schemeClr val="accent1"/>
          </a:fillRef>
          <a:effectRef idx="0">
            <a:schemeClr val="accent1"/>
          </a:effectRef>
          <a:fontRef idx="minor">
            <a:schemeClr val="tx1"/>
          </a:fontRef>
        </p:style>
      </p:cxnSp>
      <p:sp>
        <p:nvSpPr>
          <p:cNvPr id="6" name="Content Placeholder 5">
            <a:extLst>
              <a:ext uri="{FF2B5EF4-FFF2-40B4-BE49-F238E27FC236}">
                <a16:creationId xmlns="" xmlns:a16="http://schemas.microsoft.com/office/drawing/2014/main" id="{933D35FF-5668-47B8-A93C-30923509CC04}"/>
              </a:ext>
            </a:extLst>
          </p:cNvPr>
          <p:cNvSpPr>
            <a:spLocks noGrp="1"/>
          </p:cNvSpPr>
          <p:nvPr>
            <p:ph sz="quarter" idx="15"/>
          </p:nvPr>
        </p:nvSpPr>
        <p:spPr>
          <a:xfrm>
            <a:off x="5075635" y="3348038"/>
            <a:ext cx="3419306" cy="3008312"/>
          </a:xfrm>
        </p:spPr>
        <p:txBody>
          <a:bodyPr/>
          <a:lstStyle>
            <a:lvl1pPr marL="0" indent="0">
              <a:buNone/>
              <a:defRPr/>
            </a:lvl1pPr>
          </a:lstStyle>
          <a:p>
            <a:pPr lvl="0"/>
            <a:r>
              <a:rPr lang="en-US" smtClean="0"/>
              <a:t>Click to edit Master text styles</a:t>
            </a:r>
          </a:p>
        </p:txBody>
      </p:sp>
    </p:spTree>
    <p:extLst>
      <p:ext uri="{BB962C8B-B14F-4D97-AF65-F5344CB8AC3E}">
        <p14:creationId xmlns="" xmlns:p14="http://schemas.microsoft.com/office/powerpoint/2010/main" val="111714303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5AC4EB4B-30F5-5541-B2A0-6BD04D0109C9}"/>
              </a:ext>
            </a:extLst>
          </p:cNvPr>
          <p:cNvSpPr>
            <a:spLocks noGrp="1"/>
          </p:cNvSpPr>
          <p:nvPr>
            <p:ph type="dt" sz="half" idx="10"/>
          </p:nvPr>
        </p:nvSpPr>
        <p:spPr/>
        <p:txBody>
          <a:bodyPr/>
          <a:lstStyle/>
          <a:p>
            <a:fld id="{1D8BD707-D9CF-40AE-B4C6-C98DA3205C09}" type="datetimeFigureOut">
              <a:rPr lang="en-US" smtClean="0"/>
              <a:pPr/>
              <a:t>7/16/2021</a:t>
            </a:fld>
            <a:endParaRPr lang="en-US"/>
          </a:p>
        </p:txBody>
      </p:sp>
      <p:sp>
        <p:nvSpPr>
          <p:cNvPr id="3" name="Footer Placeholder 2">
            <a:extLst>
              <a:ext uri="{FF2B5EF4-FFF2-40B4-BE49-F238E27FC236}">
                <a16:creationId xmlns="" xmlns:a16="http://schemas.microsoft.com/office/drawing/2014/main" id="{72D97956-7D4F-5346-B8DD-3653B600E65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 xmlns:a16="http://schemas.microsoft.com/office/drawing/2014/main" id="{3D5AB29D-BA7D-E743-8CA0-6953FF72B2BC}"/>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 xmlns:p14="http://schemas.microsoft.com/office/powerpoint/2010/main" val="4112999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One Photo Content">
    <p:bg>
      <p:bgPr>
        <a:solidFill>
          <a:schemeClr val="accent4"/>
        </a:solidFill>
        <a:effectLst/>
      </p:bgPr>
    </p:bg>
    <p:spTree>
      <p:nvGrpSpPr>
        <p:cNvPr id="1" name=""/>
        <p:cNvGrpSpPr/>
        <p:nvPr/>
      </p:nvGrpSpPr>
      <p:grpSpPr>
        <a:xfrm>
          <a:off x="0" y="0"/>
          <a:ext cx="0" cy="0"/>
          <a:chOff x="0" y="0"/>
          <a:chExt cx="0" cy="0"/>
        </a:xfrm>
      </p:grpSpPr>
      <p:sp>
        <p:nvSpPr>
          <p:cNvPr id="16" name="Text Placeholder 15">
            <a:extLst>
              <a:ext uri="{FF2B5EF4-FFF2-40B4-BE49-F238E27FC236}">
                <a16:creationId xmlns="" xmlns:a16="http://schemas.microsoft.com/office/drawing/2014/main" id="{8498B63D-F60C-4A9D-8D3E-0C7CD748FEDE}"/>
              </a:ext>
            </a:extLst>
          </p:cNvPr>
          <p:cNvSpPr>
            <a:spLocks noGrp="1"/>
          </p:cNvSpPr>
          <p:nvPr>
            <p:ph type="body" sz="quarter" idx="11"/>
          </p:nvPr>
        </p:nvSpPr>
        <p:spPr>
          <a:xfrm>
            <a:off x="571500" y="1905000"/>
            <a:ext cx="4000500" cy="3276600"/>
          </a:xfrm>
        </p:spPr>
        <p:txBody>
          <a:bodyPr/>
          <a:lstStyle>
            <a:lvl1pPr marL="0" indent="0">
              <a:buNone/>
              <a:defRPr sz="1800" b="1">
                <a:solidFill>
                  <a:schemeClr val="accent4">
                    <a:lumMod val="50000"/>
                  </a:schemeClr>
                </a:solidFill>
              </a:defRPr>
            </a:lvl1pPr>
            <a:lvl2pPr marL="283464" indent="-283464">
              <a:spcBef>
                <a:spcPts val="1000"/>
              </a:spcBef>
              <a:defRPr sz="1800">
                <a:solidFill>
                  <a:schemeClr val="accent4">
                    <a:lumMod val="50000"/>
                  </a:schemeClr>
                </a:solidFill>
              </a:defRPr>
            </a:lvl2pPr>
          </a:lstStyle>
          <a:p>
            <a:pPr lvl="0"/>
            <a:r>
              <a:rPr lang="en-US" smtClean="0"/>
              <a:t>Click to edit Master text styles</a:t>
            </a:r>
          </a:p>
          <a:p>
            <a:pPr lvl="1"/>
            <a:r>
              <a:rPr lang="en-US" smtClean="0"/>
              <a:t>Second level</a:t>
            </a:r>
          </a:p>
        </p:txBody>
      </p:sp>
      <p:sp>
        <p:nvSpPr>
          <p:cNvPr id="14" name="Picture Placeholder 13">
            <a:extLst>
              <a:ext uri="{FF2B5EF4-FFF2-40B4-BE49-F238E27FC236}">
                <a16:creationId xmlns="" xmlns:a16="http://schemas.microsoft.com/office/drawing/2014/main" id="{9B1932CF-F265-4AEE-8704-F42C01AFB479}"/>
              </a:ext>
            </a:extLst>
          </p:cNvPr>
          <p:cNvSpPr>
            <a:spLocks noGrp="1"/>
          </p:cNvSpPr>
          <p:nvPr>
            <p:ph type="pic" sz="quarter" idx="10"/>
          </p:nvPr>
        </p:nvSpPr>
        <p:spPr>
          <a:xfrm>
            <a:off x="5143500" y="715963"/>
            <a:ext cx="3429000" cy="5113336"/>
          </a:xfrm>
        </p:spPr>
        <p:txBody>
          <a:bodyPr/>
          <a:lstStyle>
            <a:lvl1pPr algn="ctr">
              <a:buNone/>
              <a:defRPr sz="1600">
                <a:solidFill>
                  <a:schemeClr val="accent4">
                    <a:lumMod val="50000"/>
                  </a:schemeClr>
                </a:solidFill>
              </a:defRPr>
            </a:lvl1pPr>
          </a:lstStyle>
          <a:p>
            <a:r>
              <a:rPr lang="en-US" smtClean="0"/>
              <a:t>Click icon to add picture</a:t>
            </a:r>
            <a:endParaRPr lang="en-US" dirty="0"/>
          </a:p>
        </p:txBody>
      </p:sp>
      <p:pic>
        <p:nvPicPr>
          <p:cNvPr id="2" name="Graphic 1">
            <a:extLst>
              <a:ext uri="{FF2B5EF4-FFF2-40B4-BE49-F238E27FC236}">
                <a16:creationId xmlns="" xmlns:a16="http://schemas.microsoft.com/office/drawing/2014/main" id="{09498076-A8F2-48B0-807A-C402BDA60D35}"/>
              </a:ext>
            </a:extLst>
          </p:cNvPr>
          <p:cNvPicPr>
            <a:picLocks noChangeAspect="1"/>
          </p:cNvPicPr>
          <p:nvPr/>
        </p:nvPicPr>
        <p:blipFill>
          <a:blip r:embed="rId2">
            <a:extLst>
              <a:ext uri="{96DAC541-7B7A-43D3-8B79-37D633B846F1}">
                <asvg:svgBlip xmlns="" xmlns:asvg="http://schemas.microsoft.com/office/drawing/2016/SVG/main" r:embed=""/>
              </a:ext>
            </a:extLst>
          </a:blip>
          <a:stretch>
            <a:fillRect/>
          </a:stretch>
        </p:blipFill>
        <p:spPr>
          <a:xfrm>
            <a:off x="0" y="5074048"/>
            <a:ext cx="4805967" cy="1783952"/>
          </a:xfrm>
          <a:prstGeom prst="rect">
            <a:avLst/>
          </a:prstGeom>
        </p:spPr>
      </p:pic>
      <p:sp>
        <p:nvSpPr>
          <p:cNvPr id="3" name="Title 2">
            <a:extLst>
              <a:ext uri="{FF2B5EF4-FFF2-40B4-BE49-F238E27FC236}">
                <a16:creationId xmlns="" xmlns:a16="http://schemas.microsoft.com/office/drawing/2014/main" id="{5CF9E2C1-844F-4C0E-A423-111C77AEEF18}"/>
              </a:ext>
            </a:extLst>
          </p:cNvPr>
          <p:cNvSpPr>
            <a:spLocks noGrp="1"/>
          </p:cNvSpPr>
          <p:nvPr>
            <p:ph type="title"/>
          </p:nvPr>
        </p:nvSpPr>
        <p:spPr>
          <a:xfrm>
            <a:off x="571500" y="715962"/>
            <a:ext cx="4000500" cy="1189037"/>
          </a:xfrm>
        </p:spPr>
        <p:txBody>
          <a:bodyPr vert="horz" lIns="91440" tIns="45720" rIns="91440" bIns="45720" rtlCol="0" anchor="t">
            <a:normAutofit/>
          </a:bodyPr>
          <a:lstStyle>
            <a:lvl1pPr>
              <a:defRPr lang="en-US" sz="4000" b="1">
                <a:solidFill>
                  <a:schemeClr val="accent1"/>
                </a:solidFill>
                <a:ea typeface="+mn-ea"/>
                <a:cs typeface="+mn-cs"/>
              </a:defRPr>
            </a:lvl1pPr>
          </a:lstStyle>
          <a:p>
            <a:pPr marL="0" lvl="0" indent="0">
              <a:spcBef>
                <a:spcPts val="1000"/>
              </a:spcBef>
              <a:buFont typeface="Arial" panose="020B0604020202020204" pitchFamily="34" charset="0"/>
            </a:pPr>
            <a:r>
              <a:rPr lang="en-US" smtClean="0"/>
              <a:t>Click to edit Master title style</a:t>
            </a:r>
            <a:endParaRPr lang="en-US" dirty="0"/>
          </a:p>
        </p:txBody>
      </p:sp>
    </p:spTree>
    <p:extLst>
      <p:ext uri="{BB962C8B-B14F-4D97-AF65-F5344CB8AC3E}">
        <p14:creationId xmlns="" xmlns:p14="http://schemas.microsoft.com/office/powerpoint/2010/main" val="41000890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wo Photo Content">
    <p:bg>
      <p:bgPr>
        <a:solidFill>
          <a:schemeClr val="accent1"/>
        </a:solidFill>
        <a:effectLst/>
      </p:bgPr>
    </p:bg>
    <p:spTree>
      <p:nvGrpSpPr>
        <p:cNvPr id="1" name=""/>
        <p:cNvGrpSpPr/>
        <p:nvPr/>
      </p:nvGrpSpPr>
      <p:grpSpPr>
        <a:xfrm>
          <a:off x="0" y="0"/>
          <a:ext cx="0" cy="0"/>
          <a:chOff x="0" y="0"/>
          <a:chExt cx="0" cy="0"/>
        </a:xfrm>
      </p:grpSpPr>
      <p:sp>
        <p:nvSpPr>
          <p:cNvPr id="16" name="Text Placeholder 15">
            <a:extLst>
              <a:ext uri="{FF2B5EF4-FFF2-40B4-BE49-F238E27FC236}">
                <a16:creationId xmlns="" xmlns:a16="http://schemas.microsoft.com/office/drawing/2014/main" id="{8498B63D-F60C-4A9D-8D3E-0C7CD748FEDE}"/>
              </a:ext>
            </a:extLst>
          </p:cNvPr>
          <p:cNvSpPr>
            <a:spLocks noGrp="1"/>
          </p:cNvSpPr>
          <p:nvPr>
            <p:ph type="body" sz="quarter" idx="11"/>
          </p:nvPr>
        </p:nvSpPr>
        <p:spPr>
          <a:xfrm>
            <a:off x="571500" y="1905000"/>
            <a:ext cx="4000500" cy="3276600"/>
          </a:xfrm>
        </p:spPr>
        <p:txBody>
          <a:bodyPr/>
          <a:lstStyle>
            <a:lvl1pPr marL="0" indent="0">
              <a:buNone/>
              <a:defRPr sz="1800" b="1"/>
            </a:lvl1pPr>
            <a:lvl2pPr marL="283464" indent="-283464">
              <a:spcBef>
                <a:spcPts val="1000"/>
              </a:spcBef>
              <a:defRPr sz="1800"/>
            </a:lvl2pPr>
          </a:lstStyle>
          <a:p>
            <a:pPr lvl="0"/>
            <a:r>
              <a:rPr lang="en-US" smtClean="0"/>
              <a:t>Click to edit Master text styles</a:t>
            </a:r>
          </a:p>
          <a:p>
            <a:pPr lvl="1"/>
            <a:r>
              <a:rPr lang="en-US" smtClean="0"/>
              <a:t>Second level</a:t>
            </a:r>
          </a:p>
        </p:txBody>
      </p:sp>
      <p:sp>
        <p:nvSpPr>
          <p:cNvPr id="8" name="Picture Placeholder 13">
            <a:extLst>
              <a:ext uri="{FF2B5EF4-FFF2-40B4-BE49-F238E27FC236}">
                <a16:creationId xmlns="" xmlns:a16="http://schemas.microsoft.com/office/drawing/2014/main" id="{89E410BA-B0FE-4F0E-8BE5-D33CC016635B}"/>
              </a:ext>
            </a:extLst>
          </p:cNvPr>
          <p:cNvSpPr>
            <a:spLocks noGrp="1"/>
          </p:cNvSpPr>
          <p:nvPr>
            <p:ph type="pic" sz="quarter" idx="13"/>
          </p:nvPr>
        </p:nvSpPr>
        <p:spPr>
          <a:xfrm>
            <a:off x="5143500" y="3444081"/>
            <a:ext cx="3429000" cy="2362200"/>
          </a:xfrm>
        </p:spPr>
        <p:txBody>
          <a:bodyPr>
            <a:normAutofit/>
          </a:bodyPr>
          <a:lstStyle>
            <a:lvl1pPr>
              <a:buNone/>
              <a:defRPr sz="1800"/>
            </a:lvl1pPr>
          </a:lstStyle>
          <a:p>
            <a:r>
              <a:rPr lang="en-US" smtClean="0"/>
              <a:t>Click icon to add picture</a:t>
            </a:r>
            <a:endParaRPr lang="en-US" dirty="0"/>
          </a:p>
        </p:txBody>
      </p:sp>
      <p:sp>
        <p:nvSpPr>
          <p:cNvPr id="9" name="Picture Placeholder 13">
            <a:extLst>
              <a:ext uri="{FF2B5EF4-FFF2-40B4-BE49-F238E27FC236}">
                <a16:creationId xmlns="" xmlns:a16="http://schemas.microsoft.com/office/drawing/2014/main" id="{827A95C0-AE8D-46E1-9EF9-64504CBEF99E}"/>
              </a:ext>
            </a:extLst>
          </p:cNvPr>
          <p:cNvSpPr>
            <a:spLocks noGrp="1"/>
          </p:cNvSpPr>
          <p:nvPr>
            <p:ph type="pic" sz="quarter" idx="14"/>
          </p:nvPr>
        </p:nvSpPr>
        <p:spPr>
          <a:xfrm>
            <a:off x="5143500" y="715963"/>
            <a:ext cx="3429000" cy="2362200"/>
          </a:xfrm>
        </p:spPr>
        <p:txBody>
          <a:bodyPr>
            <a:normAutofit/>
          </a:bodyPr>
          <a:lstStyle>
            <a:lvl1pPr>
              <a:buNone/>
              <a:defRPr sz="1800"/>
            </a:lvl1pPr>
          </a:lstStyle>
          <a:p>
            <a:r>
              <a:rPr lang="en-US" smtClean="0"/>
              <a:t>Click icon to add picture</a:t>
            </a:r>
            <a:endParaRPr lang="en-US" dirty="0"/>
          </a:p>
        </p:txBody>
      </p:sp>
      <p:pic>
        <p:nvPicPr>
          <p:cNvPr id="2" name="Graphic 1" hidden="1">
            <a:extLst>
              <a:ext uri="{FF2B5EF4-FFF2-40B4-BE49-F238E27FC236}">
                <a16:creationId xmlns="" xmlns:a16="http://schemas.microsoft.com/office/drawing/2014/main" id="{295740BA-9B4E-4B38-827D-32544CDF7586}"/>
              </a:ext>
            </a:extLst>
          </p:cNvPr>
          <p:cNvPicPr>
            <a:picLocks noChangeAspect="1"/>
          </p:cNvPicPr>
          <p:nvPr/>
        </p:nvPicPr>
        <p:blipFill>
          <a:blip r:embed="rId2">
            <a:extLst>
              <a:ext uri="{96DAC541-7B7A-43D3-8B79-37D633B846F1}">
                <asvg:svgBlip xmlns="" xmlns:asvg="http://schemas.microsoft.com/office/drawing/2016/SVG/main" r:embed=""/>
              </a:ext>
            </a:extLst>
          </a:blip>
          <a:stretch>
            <a:fillRect/>
          </a:stretch>
        </p:blipFill>
        <p:spPr>
          <a:xfrm>
            <a:off x="0" y="5892800"/>
            <a:ext cx="9144000" cy="965200"/>
          </a:xfrm>
          <a:prstGeom prst="rect">
            <a:avLst/>
          </a:prstGeom>
        </p:spPr>
      </p:pic>
      <p:pic>
        <p:nvPicPr>
          <p:cNvPr id="3" name="Graphic 2">
            <a:extLst>
              <a:ext uri="{FF2B5EF4-FFF2-40B4-BE49-F238E27FC236}">
                <a16:creationId xmlns="" xmlns:a16="http://schemas.microsoft.com/office/drawing/2014/main" id="{29C593AE-D9D2-42FE-A240-F97D187261D7}"/>
              </a:ext>
            </a:extLst>
          </p:cNvPr>
          <p:cNvPicPr>
            <a:picLocks noChangeAspect="1"/>
          </p:cNvPicPr>
          <p:nvPr/>
        </p:nvPicPr>
        <p:blipFill>
          <a:blip r:embed="rId3" cstate="print">
            <a:extLst>
              <a:ext uri="{96DAC541-7B7A-43D3-8B79-37D633B846F1}">
                <asvg:svgBlip xmlns="" xmlns:asvg="http://schemas.microsoft.com/office/drawing/2016/SVG/main" r:embed=""/>
              </a:ext>
            </a:extLst>
          </a:blip>
          <a:stretch>
            <a:fillRect/>
          </a:stretch>
        </p:blipFill>
        <p:spPr>
          <a:xfrm>
            <a:off x="0" y="5327681"/>
            <a:ext cx="4122683" cy="1530320"/>
          </a:xfrm>
          <a:prstGeom prst="rect">
            <a:avLst/>
          </a:prstGeom>
        </p:spPr>
      </p:pic>
      <p:sp>
        <p:nvSpPr>
          <p:cNvPr id="11" name="Title 2">
            <a:extLst>
              <a:ext uri="{FF2B5EF4-FFF2-40B4-BE49-F238E27FC236}">
                <a16:creationId xmlns="" xmlns:a16="http://schemas.microsoft.com/office/drawing/2014/main" id="{9AA0A799-2244-4DB2-ACAB-F6DA87A73055}"/>
              </a:ext>
            </a:extLst>
          </p:cNvPr>
          <p:cNvSpPr>
            <a:spLocks noGrp="1"/>
          </p:cNvSpPr>
          <p:nvPr>
            <p:ph type="title"/>
          </p:nvPr>
        </p:nvSpPr>
        <p:spPr>
          <a:xfrm>
            <a:off x="571500" y="715962"/>
            <a:ext cx="4000500" cy="1189037"/>
          </a:xfrm>
        </p:spPr>
        <p:txBody>
          <a:bodyPr vert="horz" lIns="91440" tIns="45720" rIns="91440" bIns="45720" rtlCol="0" anchor="t">
            <a:normAutofit/>
          </a:bodyPr>
          <a:lstStyle>
            <a:lvl1pPr>
              <a:defRPr lang="en-US" sz="4000" b="1">
                <a:solidFill>
                  <a:schemeClr val="tx1"/>
                </a:solidFill>
                <a:ea typeface="+mn-ea"/>
                <a:cs typeface="+mn-cs"/>
              </a:defRPr>
            </a:lvl1pPr>
          </a:lstStyle>
          <a:p>
            <a:pPr marL="0" lvl="0" indent="0">
              <a:spcBef>
                <a:spcPts val="1000"/>
              </a:spcBef>
              <a:buFont typeface="Arial" panose="020B0604020202020204" pitchFamily="34" charset="0"/>
            </a:pPr>
            <a:r>
              <a:rPr lang="en-US" smtClean="0"/>
              <a:t>Click to edit Master title style</a:t>
            </a:r>
            <a:endParaRPr lang="en-US" dirty="0"/>
          </a:p>
        </p:txBody>
      </p:sp>
    </p:spTree>
    <p:extLst>
      <p:ext uri="{BB962C8B-B14F-4D97-AF65-F5344CB8AC3E}">
        <p14:creationId xmlns="" xmlns:p14="http://schemas.microsoft.com/office/powerpoint/2010/main" val="2830834994"/>
      </p:ext>
    </p:extLst>
  </p:cSld>
  <p:clrMapOvr>
    <a:masterClrMapping/>
  </p:clrMapOvr>
  <p:extLst mod="1">
    <p:ext uri="{DCECCB84-F9BA-43D5-87BE-67443E8EF086}">
      <p15:sldGuideLst xmlns="" xmlns:p15="http://schemas.microsoft.com/office/powerpoint/2012/main">
        <p15:guide id="1" orient="horz" pos="3672" userDrawn="1">
          <p15:clr>
            <a:srgbClr val="FBAE40"/>
          </p15:clr>
        </p15:guide>
        <p15:guide id="2"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Right Pattern Content Dark">
    <p:bg>
      <p:bgPr>
        <a:solidFill>
          <a:schemeClr val="accent3"/>
        </a:solidFill>
        <a:effectLst/>
      </p:bgPr>
    </p:bg>
    <p:spTree>
      <p:nvGrpSpPr>
        <p:cNvPr id="1" name=""/>
        <p:cNvGrpSpPr/>
        <p:nvPr/>
      </p:nvGrpSpPr>
      <p:grpSpPr>
        <a:xfrm>
          <a:off x="0" y="0"/>
          <a:ext cx="0" cy="0"/>
          <a:chOff x="0" y="0"/>
          <a:chExt cx="0" cy="0"/>
        </a:xfrm>
      </p:grpSpPr>
      <p:sp>
        <p:nvSpPr>
          <p:cNvPr id="12" name="Text Placeholder 15">
            <a:extLst>
              <a:ext uri="{FF2B5EF4-FFF2-40B4-BE49-F238E27FC236}">
                <a16:creationId xmlns="" xmlns:a16="http://schemas.microsoft.com/office/drawing/2014/main" id="{E8DBED36-2461-46D0-AF71-79E0064B3758}"/>
              </a:ext>
            </a:extLst>
          </p:cNvPr>
          <p:cNvSpPr>
            <a:spLocks noGrp="1"/>
          </p:cNvSpPr>
          <p:nvPr>
            <p:ph type="body" sz="quarter" idx="11"/>
          </p:nvPr>
        </p:nvSpPr>
        <p:spPr>
          <a:xfrm>
            <a:off x="571500" y="1905000"/>
            <a:ext cx="4857750" cy="3276600"/>
          </a:xfrm>
        </p:spPr>
        <p:txBody>
          <a:bodyPr/>
          <a:lstStyle>
            <a:lvl1pPr marL="0" indent="0">
              <a:buNone/>
              <a:defRPr sz="1800" b="1">
                <a:solidFill>
                  <a:schemeClr val="bg1"/>
                </a:solidFill>
              </a:defRPr>
            </a:lvl1pPr>
            <a:lvl2pPr marL="283464" indent="-283464">
              <a:spcBef>
                <a:spcPts val="1000"/>
              </a:spcBef>
              <a:defRPr sz="1800">
                <a:solidFill>
                  <a:schemeClr val="bg1"/>
                </a:solidFill>
              </a:defRPr>
            </a:lvl2pPr>
          </a:lstStyle>
          <a:p>
            <a:pPr lvl="0"/>
            <a:r>
              <a:rPr lang="en-US" smtClean="0"/>
              <a:t>Click to edit Master text styles</a:t>
            </a:r>
          </a:p>
          <a:p>
            <a:pPr lvl="1"/>
            <a:r>
              <a:rPr lang="en-US" smtClean="0"/>
              <a:t>Second level</a:t>
            </a:r>
          </a:p>
        </p:txBody>
      </p:sp>
      <p:pic>
        <p:nvPicPr>
          <p:cNvPr id="2" name="Graphic 1">
            <a:extLst>
              <a:ext uri="{FF2B5EF4-FFF2-40B4-BE49-F238E27FC236}">
                <a16:creationId xmlns="" xmlns:a16="http://schemas.microsoft.com/office/drawing/2014/main" id="{A997D967-7D0C-43B1-AF0D-22448F0504AF}"/>
              </a:ext>
            </a:extLst>
          </p:cNvPr>
          <p:cNvPicPr>
            <a:picLocks noChangeAspect="1"/>
          </p:cNvPicPr>
          <p:nvPr/>
        </p:nvPicPr>
        <p:blipFill>
          <a:blip r:embed="rId2">
            <a:extLst>
              <a:ext uri="{96DAC541-7B7A-43D3-8B79-37D633B846F1}">
                <asvg:svgBlip xmlns="" xmlns:asvg="http://schemas.microsoft.com/office/drawing/2016/SVG/main" r:embed=""/>
              </a:ext>
            </a:extLst>
          </a:blip>
          <a:stretch>
            <a:fillRect/>
          </a:stretch>
        </p:blipFill>
        <p:spPr>
          <a:xfrm>
            <a:off x="6791329" y="0"/>
            <a:ext cx="2352671" cy="6858000"/>
          </a:xfrm>
          <a:prstGeom prst="rect">
            <a:avLst/>
          </a:prstGeom>
        </p:spPr>
      </p:pic>
      <p:sp>
        <p:nvSpPr>
          <p:cNvPr id="5" name="Title 2">
            <a:extLst>
              <a:ext uri="{FF2B5EF4-FFF2-40B4-BE49-F238E27FC236}">
                <a16:creationId xmlns="" xmlns:a16="http://schemas.microsoft.com/office/drawing/2014/main" id="{9B292CAA-5A7B-44A6-B47D-2FE9F593A944}"/>
              </a:ext>
            </a:extLst>
          </p:cNvPr>
          <p:cNvSpPr>
            <a:spLocks noGrp="1"/>
          </p:cNvSpPr>
          <p:nvPr>
            <p:ph type="title"/>
          </p:nvPr>
        </p:nvSpPr>
        <p:spPr>
          <a:xfrm>
            <a:off x="571500" y="715962"/>
            <a:ext cx="4857749" cy="1189037"/>
          </a:xfrm>
        </p:spPr>
        <p:txBody>
          <a:bodyPr vert="horz" lIns="91440" tIns="45720" rIns="91440" bIns="45720" rtlCol="0" anchor="t">
            <a:normAutofit/>
          </a:bodyPr>
          <a:lstStyle>
            <a:lvl1pPr>
              <a:defRPr lang="en-US" sz="4000" b="1">
                <a:solidFill>
                  <a:schemeClr val="bg1"/>
                </a:solidFill>
                <a:ea typeface="+mn-ea"/>
                <a:cs typeface="+mn-cs"/>
              </a:defRPr>
            </a:lvl1pPr>
          </a:lstStyle>
          <a:p>
            <a:pPr marL="0" lvl="0" indent="0">
              <a:spcBef>
                <a:spcPts val="1000"/>
              </a:spcBef>
              <a:buFont typeface="Arial" panose="020B0604020202020204" pitchFamily="34" charset="0"/>
            </a:pPr>
            <a:r>
              <a:rPr lang="en-US" smtClean="0"/>
              <a:t>Click to edit Master title style</a:t>
            </a:r>
            <a:endParaRPr lang="en-US" dirty="0"/>
          </a:p>
        </p:txBody>
      </p:sp>
    </p:spTree>
    <p:extLst>
      <p:ext uri="{BB962C8B-B14F-4D97-AF65-F5344CB8AC3E}">
        <p14:creationId xmlns="" xmlns:p14="http://schemas.microsoft.com/office/powerpoint/2010/main" val="156222528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extLst mod="1">
    <p:ext uri="{DCECCB84-F9BA-43D5-87BE-67443E8EF086}">
      <p15:sldGuideLst xmlns="" xmlns:p15="http://schemas.microsoft.com/office/powerpoint/2012/main">
        <p15:guide id="1" orient="horz" pos="2160">
          <p15:clr>
            <a:srgbClr val="FBAE40"/>
          </p15:clr>
        </p15:guide>
        <p15:guide id="2" pos="6127">
          <p15:clr>
            <a:srgbClr val="5ACBF0"/>
          </p15:clr>
        </p15:guide>
        <p15:guide id="3" orient="horz" pos="2240" userDrawn="1">
          <p15:clr>
            <a:srgbClr val="5ACBF0"/>
          </p15:clr>
        </p15:guide>
        <p15:guide id="4" orient="horz" pos="2487" userDrawn="1">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Right Pattern Content Light">
    <p:bg>
      <p:bgPr>
        <a:solidFill>
          <a:schemeClr val="bg1"/>
        </a:solidFill>
        <a:effectLst/>
      </p:bgPr>
    </p:bg>
    <p:spTree>
      <p:nvGrpSpPr>
        <p:cNvPr id="1" name=""/>
        <p:cNvGrpSpPr/>
        <p:nvPr/>
      </p:nvGrpSpPr>
      <p:grpSpPr>
        <a:xfrm>
          <a:off x="0" y="0"/>
          <a:ext cx="0" cy="0"/>
          <a:chOff x="0" y="0"/>
          <a:chExt cx="0" cy="0"/>
        </a:xfrm>
      </p:grpSpPr>
      <p:sp>
        <p:nvSpPr>
          <p:cNvPr id="12" name="Text Placeholder 15">
            <a:extLst>
              <a:ext uri="{FF2B5EF4-FFF2-40B4-BE49-F238E27FC236}">
                <a16:creationId xmlns="" xmlns:a16="http://schemas.microsoft.com/office/drawing/2014/main" id="{E8DBED36-2461-46D0-AF71-79E0064B3758}"/>
              </a:ext>
            </a:extLst>
          </p:cNvPr>
          <p:cNvSpPr>
            <a:spLocks noGrp="1"/>
          </p:cNvSpPr>
          <p:nvPr>
            <p:ph type="body" sz="quarter" idx="11"/>
          </p:nvPr>
        </p:nvSpPr>
        <p:spPr>
          <a:xfrm>
            <a:off x="571500" y="1905000"/>
            <a:ext cx="4857750" cy="3276600"/>
          </a:xfrm>
        </p:spPr>
        <p:txBody>
          <a:bodyPr/>
          <a:lstStyle>
            <a:lvl1pPr marL="0" indent="0">
              <a:buNone/>
              <a:defRPr sz="1800" b="1">
                <a:solidFill>
                  <a:schemeClr val="accent1">
                    <a:lumMod val="50000"/>
                  </a:schemeClr>
                </a:solidFill>
              </a:defRPr>
            </a:lvl1pPr>
            <a:lvl2pPr marL="283464" indent="-283464">
              <a:spcBef>
                <a:spcPts val="1000"/>
              </a:spcBef>
              <a:defRPr sz="1800">
                <a:solidFill>
                  <a:schemeClr val="accent1">
                    <a:lumMod val="50000"/>
                  </a:schemeClr>
                </a:solidFill>
              </a:defRPr>
            </a:lvl2pPr>
          </a:lstStyle>
          <a:p>
            <a:pPr lvl="0"/>
            <a:r>
              <a:rPr lang="en-US" smtClean="0"/>
              <a:t>Click to edit Master text styles</a:t>
            </a:r>
          </a:p>
          <a:p>
            <a:pPr lvl="1"/>
            <a:r>
              <a:rPr lang="en-US" smtClean="0"/>
              <a:t>Second level</a:t>
            </a:r>
          </a:p>
        </p:txBody>
      </p:sp>
      <p:pic>
        <p:nvPicPr>
          <p:cNvPr id="2" name="Graphic 1">
            <a:extLst>
              <a:ext uri="{FF2B5EF4-FFF2-40B4-BE49-F238E27FC236}">
                <a16:creationId xmlns="" xmlns:a16="http://schemas.microsoft.com/office/drawing/2014/main" id="{A997D967-7D0C-43B1-AF0D-22448F0504AF}"/>
              </a:ext>
            </a:extLst>
          </p:cNvPr>
          <p:cNvPicPr>
            <a:picLocks noChangeAspect="1"/>
          </p:cNvPicPr>
          <p:nvPr/>
        </p:nvPicPr>
        <p:blipFill>
          <a:blip r:embed="rId2">
            <a:extLst>
              <a:ext uri="{96DAC541-7B7A-43D3-8B79-37D633B846F1}">
                <asvg:svgBlip xmlns="" xmlns:asvg="http://schemas.microsoft.com/office/drawing/2016/SVG/main" r:embed=""/>
              </a:ext>
            </a:extLst>
          </a:blip>
          <a:stretch>
            <a:fillRect/>
          </a:stretch>
        </p:blipFill>
        <p:spPr>
          <a:xfrm>
            <a:off x="6791329" y="0"/>
            <a:ext cx="2352671" cy="6858000"/>
          </a:xfrm>
          <a:prstGeom prst="rect">
            <a:avLst/>
          </a:prstGeom>
        </p:spPr>
      </p:pic>
      <p:sp>
        <p:nvSpPr>
          <p:cNvPr id="5" name="Title 2">
            <a:extLst>
              <a:ext uri="{FF2B5EF4-FFF2-40B4-BE49-F238E27FC236}">
                <a16:creationId xmlns="" xmlns:a16="http://schemas.microsoft.com/office/drawing/2014/main" id="{9B292CAA-5A7B-44A6-B47D-2FE9F593A944}"/>
              </a:ext>
            </a:extLst>
          </p:cNvPr>
          <p:cNvSpPr>
            <a:spLocks noGrp="1"/>
          </p:cNvSpPr>
          <p:nvPr>
            <p:ph type="title"/>
          </p:nvPr>
        </p:nvSpPr>
        <p:spPr>
          <a:xfrm>
            <a:off x="571500" y="715962"/>
            <a:ext cx="4857749" cy="1189037"/>
          </a:xfrm>
        </p:spPr>
        <p:txBody>
          <a:bodyPr vert="horz" lIns="91440" tIns="45720" rIns="91440" bIns="45720" rtlCol="0" anchor="t">
            <a:normAutofit/>
          </a:bodyPr>
          <a:lstStyle>
            <a:lvl1pPr>
              <a:defRPr lang="en-US" sz="4000" b="1">
                <a:solidFill>
                  <a:schemeClr val="accent1"/>
                </a:solidFill>
                <a:ea typeface="+mn-ea"/>
                <a:cs typeface="+mn-cs"/>
              </a:defRPr>
            </a:lvl1pPr>
          </a:lstStyle>
          <a:p>
            <a:pPr marL="0" lvl="0" indent="0">
              <a:spcBef>
                <a:spcPts val="1000"/>
              </a:spcBef>
              <a:buFont typeface="Arial" panose="020B0604020202020204" pitchFamily="34" charset="0"/>
            </a:pPr>
            <a:r>
              <a:rPr lang="en-US" smtClean="0"/>
              <a:t>Click to edit Master title style</a:t>
            </a:r>
            <a:endParaRPr lang="en-US" dirty="0"/>
          </a:p>
        </p:txBody>
      </p:sp>
    </p:spTree>
    <p:extLst>
      <p:ext uri="{BB962C8B-B14F-4D97-AF65-F5344CB8AC3E}">
        <p14:creationId xmlns="" xmlns:p14="http://schemas.microsoft.com/office/powerpoint/2010/main" val="342119218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extLst mod="1">
    <p:ext uri="{DCECCB84-F9BA-43D5-87BE-67443E8EF086}">
      <p15:sldGuideLst xmlns="" xmlns:p15="http://schemas.microsoft.com/office/powerpoint/2012/main">
        <p15:guide id="1" orient="horz" pos="2160">
          <p15:clr>
            <a:srgbClr val="FBAE40"/>
          </p15:clr>
        </p15:guide>
        <p15:guide id="2" pos="6127">
          <p15:clr>
            <a:srgbClr val="5ACBF0"/>
          </p15:clr>
        </p15:guide>
        <p15:guide id="3" orient="horz" pos="2240" userDrawn="1">
          <p15:clr>
            <a:srgbClr val="5ACBF0"/>
          </p15:clr>
        </p15:guide>
        <p15:guide id="4" orient="horz" pos="2487" userDrawn="1">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Left Pattern Content">
    <p:bg>
      <p:bgPr>
        <a:solidFill>
          <a:schemeClr val="tx1"/>
        </a:solidFill>
        <a:effectLst/>
      </p:bgPr>
    </p:bg>
    <p:spTree>
      <p:nvGrpSpPr>
        <p:cNvPr id="1" name=""/>
        <p:cNvGrpSpPr/>
        <p:nvPr/>
      </p:nvGrpSpPr>
      <p:grpSpPr>
        <a:xfrm>
          <a:off x="0" y="0"/>
          <a:ext cx="0" cy="0"/>
          <a:chOff x="0" y="0"/>
          <a:chExt cx="0" cy="0"/>
        </a:xfrm>
      </p:grpSpPr>
      <p:sp>
        <p:nvSpPr>
          <p:cNvPr id="12" name="Text Placeholder 15">
            <a:extLst>
              <a:ext uri="{FF2B5EF4-FFF2-40B4-BE49-F238E27FC236}">
                <a16:creationId xmlns="" xmlns:a16="http://schemas.microsoft.com/office/drawing/2014/main" id="{E8DBED36-2461-46D0-AF71-79E0064B3758}"/>
              </a:ext>
            </a:extLst>
          </p:cNvPr>
          <p:cNvSpPr>
            <a:spLocks noGrp="1"/>
          </p:cNvSpPr>
          <p:nvPr>
            <p:ph type="body" sz="quarter" idx="11"/>
          </p:nvPr>
        </p:nvSpPr>
        <p:spPr>
          <a:xfrm>
            <a:off x="3343276" y="1905000"/>
            <a:ext cx="5414282" cy="3276600"/>
          </a:xfrm>
        </p:spPr>
        <p:txBody>
          <a:bodyPr/>
          <a:lstStyle>
            <a:lvl1pPr marL="0" indent="0">
              <a:buNone/>
              <a:defRPr sz="1800" b="1">
                <a:solidFill>
                  <a:schemeClr val="accent1">
                    <a:lumMod val="50000"/>
                  </a:schemeClr>
                </a:solidFill>
              </a:defRPr>
            </a:lvl1pPr>
            <a:lvl2pPr marL="283464" indent="-283464">
              <a:spcBef>
                <a:spcPts val="1000"/>
              </a:spcBef>
              <a:defRPr sz="1800">
                <a:solidFill>
                  <a:schemeClr val="accent1">
                    <a:lumMod val="50000"/>
                  </a:schemeClr>
                </a:solidFill>
              </a:defRPr>
            </a:lvl2pPr>
          </a:lstStyle>
          <a:p>
            <a:pPr lvl="0"/>
            <a:r>
              <a:rPr lang="en-US" smtClean="0"/>
              <a:t>Click to edit Master text styles</a:t>
            </a:r>
          </a:p>
          <a:p>
            <a:pPr lvl="1"/>
            <a:r>
              <a:rPr lang="en-US" smtClean="0"/>
              <a:t>Second level</a:t>
            </a:r>
          </a:p>
        </p:txBody>
      </p:sp>
      <p:pic>
        <p:nvPicPr>
          <p:cNvPr id="2" name="Graphic 1">
            <a:extLst>
              <a:ext uri="{FF2B5EF4-FFF2-40B4-BE49-F238E27FC236}">
                <a16:creationId xmlns="" xmlns:a16="http://schemas.microsoft.com/office/drawing/2014/main" id="{805C4425-09AC-4097-B868-D49C9D64C8F9}"/>
              </a:ext>
            </a:extLst>
          </p:cNvPr>
          <p:cNvPicPr>
            <a:picLocks noChangeAspect="1"/>
          </p:cNvPicPr>
          <p:nvPr/>
        </p:nvPicPr>
        <p:blipFill>
          <a:blip r:embed="rId2">
            <a:extLst>
              <a:ext uri="{96DAC541-7B7A-43D3-8B79-37D633B846F1}">
                <asvg:svgBlip xmlns="" xmlns:asvg="http://schemas.microsoft.com/office/drawing/2016/SVG/main" r:embed=""/>
              </a:ext>
            </a:extLst>
          </a:blip>
          <a:stretch>
            <a:fillRect/>
          </a:stretch>
        </p:blipFill>
        <p:spPr>
          <a:xfrm>
            <a:off x="0" y="403"/>
            <a:ext cx="2790498" cy="6857194"/>
          </a:xfrm>
          <a:prstGeom prst="rect">
            <a:avLst/>
          </a:prstGeom>
        </p:spPr>
      </p:pic>
      <p:sp>
        <p:nvSpPr>
          <p:cNvPr id="5" name="Title 2">
            <a:extLst>
              <a:ext uri="{FF2B5EF4-FFF2-40B4-BE49-F238E27FC236}">
                <a16:creationId xmlns="" xmlns:a16="http://schemas.microsoft.com/office/drawing/2014/main" id="{C6104E15-F449-422E-973A-1899DDF43DE1}"/>
              </a:ext>
            </a:extLst>
          </p:cNvPr>
          <p:cNvSpPr>
            <a:spLocks noGrp="1"/>
          </p:cNvSpPr>
          <p:nvPr>
            <p:ph type="title"/>
          </p:nvPr>
        </p:nvSpPr>
        <p:spPr>
          <a:xfrm>
            <a:off x="3343275" y="715962"/>
            <a:ext cx="5414282" cy="1189037"/>
          </a:xfrm>
        </p:spPr>
        <p:txBody>
          <a:bodyPr vert="horz" lIns="91440" tIns="45720" rIns="91440" bIns="45720" rtlCol="0" anchor="t">
            <a:normAutofit/>
          </a:bodyPr>
          <a:lstStyle>
            <a:lvl1pPr>
              <a:defRPr lang="en-US" sz="4000" b="1">
                <a:solidFill>
                  <a:schemeClr val="accent1"/>
                </a:solidFill>
                <a:ea typeface="+mn-ea"/>
                <a:cs typeface="+mn-cs"/>
              </a:defRPr>
            </a:lvl1pPr>
          </a:lstStyle>
          <a:p>
            <a:pPr marL="0" lvl="0" indent="0">
              <a:spcBef>
                <a:spcPts val="1000"/>
              </a:spcBef>
              <a:buFont typeface="Arial" panose="020B0604020202020204" pitchFamily="34" charset="0"/>
            </a:pPr>
            <a:r>
              <a:rPr lang="en-US" smtClean="0"/>
              <a:t>Click to edit Master title style</a:t>
            </a:r>
            <a:endParaRPr lang="en-US" dirty="0"/>
          </a:p>
        </p:txBody>
      </p:sp>
    </p:spTree>
    <p:extLst>
      <p:ext uri="{BB962C8B-B14F-4D97-AF65-F5344CB8AC3E}">
        <p14:creationId xmlns="" xmlns:p14="http://schemas.microsoft.com/office/powerpoint/2010/main" val="1955961771"/>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extLst mod="1">
    <p:ext uri="{DCECCB84-F9BA-43D5-87BE-67443E8EF086}">
      <p15:sldGuideLst xmlns="" xmlns:p15="http://schemas.microsoft.com/office/powerpoint/2012/main">
        <p15:guide id="1" orient="horz" pos="2160">
          <p15:clr>
            <a:srgbClr val="FBAE40"/>
          </p15:clr>
        </p15:guide>
        <p15:guide id="2" pos="2808" userDrawn="1">
          <p15:clr>
            <a:srgbClr val="5ACBF0"/>
          </p15:clr>
        </p15:guide>
        <p15:guide id="3" orient="horz" pos="2240" userDrawn="1">
          <p15:clr>
            <a:srgbClr val="5ACBF0"/>
          </p15:clr>
        </p15:guide>
        <p15:guide id="4" orient="horz" pos="2487" userDrawn="1">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onfetti Content Orange">
    <p:bg>
      <p:bgPr>
        <a:solidFill>
          <a:schemeClr val="accent1"/>
        </a:solidFill>
        <a:effectLst/>
      </p:bgPr>
    </p:bg>
    <p:spTree>
      <p:nvGrpSpPr>
        <p:cNvPr id="1" name=""/>
        <p:cNvGrpSpPr/>
        <p:nvPr/>
      </p:nvGrpSpPr>
      <p:grpSpPr>
        <a:xfrm>
          <a:off x="0" y="0"/>
          <a:ext cx="0" cy="0"/>
          <a:chOff x="0" y="0"/>
          <a:chExt cx="0" cy="0"/>
        </a:xfrm>
      </p:grpSpPr>
      <p:pic>
        <p:nvPicPr>
          <p:cNvPr id="2" name="Graphic 1">
            <a:extLst>
              <a:ext uri="{FF2B5EF4-FFF2-40B4-BE49-F238E27FC236}">
                <a16:creationId xmlns="" xmlns:a16="http://schemas.microsoft.com/office/drawing/2014/main" id="{7470216E-CA87-491C-BBBE-DDFD70D768F5}"/>
              </a:ext>
            </a:extLst>
          </p:cNvPr>
          <p:cNvPicPr>
            <a:picLocks noChangeAspect="1"/>
          </p:cNvPicPr>
          <p:nvPr/>
        </p:nvPicPr>
        <p:blipFill rotWithShape="1">
          <a:blip r:embed="rId2">
            <a:extLst>
              <a:ext uri="{96DAC541-7B7A-43D3-8B79-37D633B846F1}">
                <asvg:svgBlip xmlns="" xmlns:asvg="http://schemas.microsoft.com/office/drawing/2016/SVG/main" r:embed=""/>
              </a:ext>
            </a:extLst>
          </a:blip>
          <a:srcRect l="3994" t="34041" r="11052" b="45480"/>
          <a:stretch/>
        </p:blipFill>
        <p:spPr>
          <a:xfrm>
            <a:off x="-2286" y="35013"/>
            <a:ext cx="9148572" cy="6787977"/>
          </a:xfrm>
          <a:prstGeom prst="rect">
            <a:avLst/>
          </a:prstGeom>
        </p:spPr>
      </p:pic>
      <p:sp>
        <p:nvSpPr>
          <p:cNvPr id="5" name="Title 1">
            <a:extLst>
              <a:ext uri="{FF2B5EF4-FFF2-40B4-BE49-F238E27FC236}">
                <a16:creationId xmlns="" xmlns:a16="http://schemas.microsoft.com/office/drawing/2014/main" id="{3D9303A2-B30A-054C-B809-053B909E125F}"/>
              </a:ext>
            </a:extLst>
          </p:cNvPr>
          <p:cNvSpPr>
            <a:spLocks noGrp="1"/>
          </p:cNvSpPr>
          <p:nvPr>
            <p:ph type="title" hasCustomPrompt="1"/>
          </p:nvPr>
        </p:nvSpPr>
        <p:spPr>
          <a:xfrm>
            <a:off x="1143976" y="1995468"/>
            <a:ext cx="6856048" cy="615553"/>
          </a:xfrm>
          <a:noFill/>
        </p:spPr>
        <p:txBody>
          <a:bodyPr wrap="square" lIns="0" tIns="0" rIns="0" bIns="0" anchor="b" anchorCtr="0">
            <a:spAutoFit/>
          </a:bodyPr>
          <a:lstStyle>
            <a:lvl1pPr algn="ctr" defTabSz="932742" rtl="0" eaLnBrk="1" latinLnBrk="0" hangingPunct="1">
              <a:lnSpc>
                <a:spcPct val="100000"/>
              </a:lnSpc>
              <a:spcBef>
                <a:spcPct val="0"/>
              </a:spcBef>
              <a:buNone/>
              <a:defRPr lang="en-US" sz="4000" b="1" i="0" kern="1200" cap="none" spc="-50" baseline="0" dirty="0">
                <a:ln w="3175">
                  <a:noFill/>
                </a:ln>
                <a:solidFill>
                  <a:schemeClr val="tx1"/>
                </a:solidFill>
                <a:effectLst/>
                <a:latin typeface="+mj-lt"/>
                <a:ea typeface="+mn-ea"/>
                <a:cs typeface="Segoe UI" pitchFamily="34" charset="0"/>
              </a:defRPr>
            </a:lvl1pPr>
          </a:lstStyle>
          <a:p>
            <a:r>
              <a:rPr lang="en-US" dirty="0"/>
              <a:t>Section title with border</a:t>
            </a:r>
          </a:p>
        </p:txBody>
      </p:sp>
      <p:sp>
        <p:nvSpPr>
          <p:cNvPr id="6" name="Text Placeholder 4">
            <a:extLst>
              <a:ext uri="{FF2B5EF4-FFF2-40B4-BE49-F238E27FC236}">
                <a16:creationId xmlns="" xmlns:a16="http://schemas.microsoft.com/office/drawing/2014/main" id="{10F58DD1-3970-D84D-8040-EF33B0971D59}"/>
              </a:ext>
            </a:extLst>
          </p:cNvPr>
          <p:cNvSpPr>
            <a:spLocks noGrp="1"/>
          </p:cNvSpPr>
          <p:nvPr>
            <p:ph type="body" sz="quarter" idx="12" hasCustomPrompt="1"/>
          </p:nvPr>
        </p:nvSpPr>
        <p:spPr>
          <a:xfrm>
            <a:off x="1647231" y="3260706"/>
            <a:ext cx="5849540" cy="1534757"/>
          </a:xfrm>
          <a:prstGeom prst="rect">
            <a:avLst/>
          </a:prstGeom>
          <a:noFill/>
        </p:spPr>
        <p:txBody>
          <a:bodyPr wrap="square" lIns="0" tIns="0" rIns="0" bIns="0">
            <a:noAutofit/>
          </a:bodyPr>
          <a:lstStyle>
            <a:lvl1pPr marL="0" indent="0" algn="ctr">
              <a:spcBef>
                <a:spcPts val="0"/>
              </a:spcBef>
              <a:spcAft>
                <a:spcPts val="0"/>
              </a:spcAft>
              <a:buFont typeface="Arial" panose="020B0604020202020204" pitchFamily="34" charset="0"/>
              <a:buNone/>
              <a:defRPr lang="en-US" sz="1800" kern="1200" dirty="0">
                <a:solidFill>
                  <a:schemeClr val="tx1"/>
                </a:solidFill>
                <a:latin typeface="+mn-lt"/>
                <a:ea typeface="+mn-ea"/>
                <a:cs typeface="+mn-cs"/>
              </a:defRPr>
            </a:lvl1pPr>
          </a:lstStyle>
          <a:p>
            <a:pPr lvl="0"/>
            <a:r>
              <a:rPr lang="en-US" dirty="0"/>
              <a:t>Insert content here</a:t>
            </a:r>
          </a:p>
        </p:txBody>
      </p:sp>
    </p:spTree>
    <p:extLst>
      <p:ext uri="{BB962C8B-B14F-4D97-AF65-F5344CB8AC3E}">
        <p14:creationId xmlns="" xmlns:p14="http://schemas.microsoft.com/office/powerpoint/2010/main" val="190187193"/>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extLst mod="1">
    <p:ext uri="{DCECCB84-F9BA-43D5-87BE-67443E8EF086}">
      <p15:sldGuideLst xmlns="" xmlns:p15="http://schemas.microsoft.com/office/powerpoint/2012/main">
        <p15:guide id="1" orient="horz" pos="2160">
          <p15:clr>
            <a:srgbClr val="FBAE40"/>
          </p15:clr>
        </p15:guide>
        <p15:guide id="2" pos="6127">
          <p15:clr>
            <a:srgbClr val="5ACBF0"/>
          </p15:clr>
        </p15:guide>
        <p15:guide id="3" orient="horz" pos="2243" userDrawn="1">
          <p15:clr>
            <a:srgbClr val="5ACBF0"/>
          </p15:clr>
        </p15:guide>
        <p15:guide id="4" orient="horz" pos="2488" userDrawn="1">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fetti Content Green">
    <p:bg>
      <p:bgPr>
        <a:solidFill>
          <a:schemeClr val="accent5"/>
        </a:solidFill>
        <a:effectLst/>
      </p:bgPr>
    </p:bg>
    <p:spTree>
      <p:nvGrpSpPr>
        <p:cNvPr id="1" name=""/>
        <p:cNvGrpSpPr/>
        <p:nvPr/>
      </p:nvGrpSpPr>
      <p:grpSpPr>
        <a:xfrm>
          <a:off x="0" y="0"/>
          <a:ext cx="0" cy="0"/>
          <a:chOff x="0" y="0"/>
          <a:chExt cx="0" cy="0"/>
        </a:xfrm>
      </p:grpSpPr>
      <p:pic>
        <p:nvPicPr>
          <p:cNvPr id="2" name="Graphic 1">
            <a:extLst>
              <a:ext uri="{FF2B5EF4-FFF2-40B4-BE49-F238E27FC236}">
                <a16:creationId xmlns="" xmlns:a16="http://schemas.microsoft.com/office/drawing/2014/main" id="{7470216E-CA87-491C-BBBE-DDFD70D768F5}"/>
              </a:ext>
            </a:extLst>
          </p:cNvPr>
          <p:cNvPicPr>
            <a:picLocks noChangeAspect="1"/>
          </p:cNvPicPr>
          <p:nvPr/>
        </p:nvPicPr>
        <p:blipFill rotWithShape="1">
          <a:blip r:embed="rId2">
            <a:extLst>
              <a:ext uri="{96DAC541-7B7A-43D3-8B79-37D633B846F1}">
                <asvg:svgBlip xmlns="" xmlns:asvg="http://schemas.microsoft.com/office/drawing/2016/SVG/main" r:embed=""/>
              </a:ext>
            </a:extLst>
          </a:blip>
          <a:srcRect l="3994" t="34041" r="11052" b="45480"/>
          <a:stretch/>
        </p:blipFill>
        <p:spPr>
          <a:xfrm>
            <a:off x="-2286" y="35013"/>
            <a:ext cx="9148572" cy="6787977"/>
          </a:xfrm>
          <a:prstGeom prst="rect">
            <a:avLst/>
          </a:prstGeom>
        </p:spPr>
      </p:pic>
      <p:sp>
        <p:nvSpPr>
          <p:cNvPr id="5" name="Title 1">
            <a:extLst>
              <a:ext uri="{FF2B5EF4-FFF2-40B4-BE49-F238E27FC236}">
                <a16:creationId xmlns="" xmlns:a16="http://schemas.microsoft.com/office/drawing/2014/main" id="{3D9303A2-B30A-054C-B809-053B909E125F}"/>
              </a:ext>
            </a:extLst>
          </p:cNvPr>
          <p:cNvSpPr>
            <a:spLocks noGrp="1"/>
          </p:cNvSpPr>
          <p:nvPr>
            <p:ph type="title" hasCustomPrompt="1"/>
          </p:nvPr>
        </p:nvSpPr>
        <p:spPr>
          <a:xfrm>
            <a:off x="1143976" y="1995468"/>
            <a:ext cx="6856048" cy="615553"/>
          </a:xfrm>
          <a:noFill/>
        </p:spPr>
        <p:txBody>
          <a:bodyPr wrap="square" lIns="0" tIns="0" rIns="0" bIns="0" anchor="b" anchorCtr="0">
            <a:spAutoFit/>
          </a:bodyPr>
          <a:lstStyle>
            <a:lvl1pPr algn="ctr" defTabSz="932742" rtl="0" eaLnBrk="1" latinLnBrk="0" hangingPunct="1">
              <a:lnSpc>
                <a:spcPct val="100000"/>
              </a:lnSpc>
              <a:spcBef>
                <a:spcPct val="0"/>
              </a:spcBef>
              <a:buNone/>
              <a:defRPr lang="en-US" sz="4000" b="1" i="0" kern="1200" cap="none" spc="-50" baseline="0" dirty="0">
                <a:ln w="3175">
                  <a:noFill/>
                </a:ln>
                <a:solidFill>
                  <a:schemeClr val="tx1"/>
                </a:solidFill>
                <a:effectLst/>
                <a:latin typeface="+mj-lt"/>
                <a:ea typeface="+mn-ea"/>
                <a:cs typeface="Segoe UI" pitchFamily="34" charset="0"/>
              </a:defRPr>
            </a:lvl1pPr>
          </a:lstStyle>
          <a:p>
            <a:r>
              <a:rPr lang="en-US" dirty="0"/>
              <a:t>Section title with border</a:t>
            </a:r>
          </a:p>
        </p:txBody>
      </p:sp>
      <p:sp>
        <p:nvSpPr>
          <p:cNvPr id="6" name="Text Placeholder 4">
            <a:extLst>
              <a:ext uri="{FF2B5EF4-FFF2-40B4-BE49-F238E27FC236}">
                <a16:creationId xmlns="" xmlns:a16="http://schemas.microsoft.com/office/drawing/2014/main" id="{10F58DD1-3970-D84D-8040-EF33B0971D59}"/>
              </a:ext>
            </a:extLst>
          </p:cNvPr>
          <p:cNvSpPr>
            <a:spLocks noGrp="1"/>
          </p:cNvSpPr>
          <p:nvPr>
            <p:ph type="body" sz="quarter" idx="12" hasCustomPrompt="1"/>
          </p:nvPr>
        </p:nvSpPr>
        <p:spPr>
          <a:xfrm>
            <a:off x="1647231" y="3260706"/>
            <a:ext cx="5849540" cy="1534757"/>
          </a:xfrm>
          <a:prstGeom prst="rect">
            <a:avLst/>
          </a:prstGeom>
          <a:noFill/>
        </p:spPr>
        <p:txBody>
          <a:bodyPr wrap="square" lIns="0" tIns="0" rIns="0" bIns="0">
            <a:noAutofit/>
          </a:bodyPr>
          <a:lstStyle>
            <a:lvl1pPr marL="0" indent="0" algn="ctr">
              <a:spcBef>
                <a:spcPts val="0"/>
              </a:spcBef>
              <a:spcAft>
                <a:spcPts val="0"/>
              </a:spcAft>
              <a:buFont typeface="Arial" panose="020B0604020202020204" pitchFamily="34" charset="0"/>
              <a:buNone/>
              <a:defRPr lang="en-US" sz="1800" kern="1200" dirty="0">
                <a:solidFill>
                  <a:schemeClr val="tx1"/>
                </a:solidFill>
                <a:latin typeface="+mn-lt"/>
                <a:ea typeface="+mn-ea"/>
                <a:cs typeface="+mn-cs"/>
              </a:defRPr>
            </a:lvl1pPr>
          </a:lstStyle>
          <a:p>
            <a:pPr lvl="0"/>
            <a:r>
              <a:rPr lang="en-US" dirty="0"/>
              <a:t>Insert content here</a:t>
            </a:r>
          </a:p>
        </p:txBody>
      </p:sp>
    </p:spTree>
    <p:extLst>
      <p:ext uri="{BB962C8B-B14F-4D97-AF65-F5344CB8AC3E}">
        <p14:creationId xmlns="" xmlns:p14="http://schemas.microsoft.com/office/powerpoint/2010/main" val="1648873135"/>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extLst mod="1">
    <p:ext uri="{DCECCB84-F9BA-43D5-87BE-67443E8EF086}">
      <p15:sldGuideLst xmlns="" xmlns:p15="http://schemas.microsoft.com/office/powerpoint/2012/main">
        <p15:guide id="1" orient="horz" pos="2160">
          <p15:clr>
            <a:srgbClr val="FBAE40"/>
          </p15:clr>
        </p15:guide>
        <p15:guide id="2" pos="6127">
          <p15:clr>
            <a:srgbClr val="5ACBF0"/>
          </p15:clr>
        </p15:guide>
        <p15:guide id="3" orient="horz" pos="2243" userDrawn="1">
          <p15:clr>
            <a:srgbClr val="5ACBF0"/>
          </p15:clr>
        </p15:guide>
        <p15:guide id="4" orient="horz" pos="2488" userDrawn="1">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Bottom Pattern Black">
    <p:bg>
      <p:bgPr>
        <a:solidFill>
          <a:schemeClr val="accent4"/>
        </a:solidFill>
        <a:effectLst/>
      </p:bgPr>
    </p:bg>
    <p:spTree>
      <p:nvGrpSpPr>
        <p:cNvPr id="1" name=""/>
        <p:cNvGrpSpPr/>
        <p:nvPr/>
      </p:nvGrpSpPr>
      <p:grpSpPr>
        <a:xfrm>
          <a:off x="0" y="0"/>
          <a:ext cx="0" cy="0"/>
          <a:chOff x="0" y="0"/>
          <a:chExt cx="0" cy="0"/>
        </a:xfrm>
      </p:grpSpPr>
      <p:sp>
        <p:nvSpPr>
          <p:cNvPr id="14" name="Text Placeholder 4">
            <a:extLst>
              <a:ext uri="{FF2B5EF4-FFF2-40B4-BE49-F238E27FC236}">
                <a16:creationId xmlns="" xmlns:a16="http://schemas.microsoft.com/office/drawing/2014/main" id="{1EEF53A4-35A6-4E43-B220-67DA381C5910}"/>
              </a:ext>
            </a:extLst>
          </p:cNvPr>
          <p:cNvSpPr>
            <a:spLocks noGrp="1"/>
          </p:cNvSpPr>
          <p:nvPr>
            <p:ph type="body" sz="quarter" idx="12" hasCustomPrompt="1"/>
          </p:nvPr>
        </p:nvSpPr>
        <p:spPr>
          <a:xfrm>
            <a:off x="1647231" y="3260706"/>
            <a:ext cx="5849540" cy="1534757"/>
          </a:xfrm>
          <a:prstGeom prst="rect">
            <a:avLst/>
          </a:prstGeom>
          <a:noFill/>
        </p:spPr>
        <p:txBody>
          <a:bodyPr wrap="square" lIns="0" tIns="0" rIns="0" bIns="0">
            <a:noAutofit/>
          </a:bodyPr>
          <a:lstStyle>
            <a:lvl1pPr marL="0" indent="0" algn="ctr">
              <a:spcBef>
                <a:spcPts val="0"/>
              </a:spcBef>
              <a:spcAft>
                <a:spcPts val="0"/>
              </a:spcAft>
              <a:buFont typeface="Arial" panose="020B0604020202020204" pitchFamily="34" charset="0"/>
              <a:buNone/>
              <a:defRPr lang="en-US" sz="1800" kern="1200" dirty="0">
                <a:solidFill>
                  <a:schemeClr val="accent1">
                    <a:lumMod val="75000"/>
                  </a:schemeClr>
                </a:solidFill>
                <a:latin typeface="+mn-lt"/>
                <a:ea typeface="+mn-ea"/>
                <a:cs typeface="+mn-cs"/>
              </a:defRPr>
            </a:lvl1pPr>
          </a:lstStyle>
          <a:p>
            <a:pPr lvl="0"/>
            <a:r>
              <a:rPr lang="en-US"/>
              <a:t>Insert content here</a:t>
            </a:r>
          </a:p>
        </p:txBody>
      </p:sp>
      <p:sp>
        <p:nvSpPr>
          <p:cNvPr id="5" name="Title 1">
            <a:extLst>
              <a:ext uri="{FF2B5EF4-FFF2-40B4-BE49-F238E27FC236}">
                <a16:creationId xmlns="" xmlns:a16="http://schemas.microsoft.com/office/drawing/2014/main" id="{07724906-4405-47F4-B533-7291B003B0A2}"/>
              </a:ext>
            </a:extLst>
          </p:cNvPr>
          <p:cNvSpPr>
            <a:spLocks noGrp="1"/>
          </p:cNvSpPr>
          <p:nvPr>
            <p:ph type="title" hasCustomPrompt="1"/>
          </p:nvPr>
        </p:nvSpPr>
        <p:spPr>
          <a:xfrm>
            <a:off x="1143976" y="1995468"/>
            <a:ext cx="6856048" cy="1231106"/>
          </a:xfrm>
          <a:noFill/>
        </p:spPr>
        <p:txBody>
          <a:bodyPr wrap="square" lIns="0" tIns="0" rIns="0" bIns="0" anchor="b" anchorCtr="0">
            <a:spAutoFit/>
          </a:bodyPr>
          <a:lstStyle>
            <a:lvl1pPr algn="ctr" defTabSz="932742" rtl="0" eaLnBrk="1" latinLnBrk="0" hangingPunct="1">
              <a:lnSpc>
                <a:spcPct val="100000"/>
              </a:lnSpc>
              <a:spcBef>
                <a:spcPct val="0"/>
              </a:spcBef>
              <a:buNone/>
              <a:defRPr lang="en-US" sz="4000" b="1" i="0" kern="1200" cap="none" spc="-50" baseline="0" dirty="0">
                <a:ln w="3175">
                  <a:noFill/>
                </a:ln>
                <a:solidFill>
                  <a:schemeClr val="accent1"/>
                </a:solidFill>
                <a:effectLst/>
                <a:latin typeface="+mj-lt"/>
                <a:ea typeface="+mn-ea"/>
                <a:cs typeface="Segoe UI" pitchFamily="34" charset="0"/>
              </a:defRPr>
            </a:lvl1pPr>
          </a:lstStyle>
          <a:p>
            <a:pPr lvl="0"/>
            <a:r>
              <a:rPr lang="en-US" dirty="0"/>
              <a:t>Click to edit Master text styles</a:t>
            </a:r>
          </a:p>
        </p:txBody>
      </p:sp>
      <p:pic>
        <p:nvPicPr>
          <p:cNvPr id="3" name="Graphic 2">
            <a:extLst>
              <a:ext uri="{FF2B5EF4-FFF2-40B4-BE49-F238E27FC236}">
                <a16:creationId xmlns="" xmlns:a16="http://schemas.microsoft.com/office/drawing/2014/main" id="{F781D833-01F3-4F75-8F62-D60039CA3703}"/>
              </a:ext>
            </a:extLst>
          </p:cNvPr>
          <p:cNvPicPr>
            <a:picLocks noChangeAspect="1"/>
          </p:cNvPicPr>
          <p:nvPr/>
        </p:nvPicPr>
        <p:blipFill>
          <a:blip r:embed="rId2">
            <a:alphaModFix amt="50000"/>
            <a:extLst>
              <a:ext uri="{96DAC541-7B7A-43D3-8B79-37D633B846F1}">
                <asvg:svgBlip xmlns="" xmlns:asvg="http://schemas.microsoft.com/office/drawing/2016/SVG/main" r:embed=""/>
              </a:ext>
            </a:extLst>
          </a:blip>
          <a:stretch>
            <a:fillRect/>
          </a:stretch>
        </p:blipFill>
        <p:spPr>
          <a:xfrm>
            <a:off x="0" y="5791200"/>
            <a:ext cx="9144000" cy="1066800"/>
          </a:xfrm>
          <a:prstGeom prst="rect">
            <a:avLst/>
          </a:prstGeom>
        </p:spPr>
      </p:pic>
    </p:spTree>
    <p:extLst>
      <p:ext uri="{BB962C8B-B14F-4D97-AF65-F5344CB8AC3E}">
        <p14:creationId xmlns="" xmlns:p14="http://schemas.microsoft.com/office/powerpoint/2010/main" val="12739451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6.xml"/><Relationship Id="rId7"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5" Type="http://schemas.openxmlformats.org/officeDocument/2006/relationships/slideLayout" Target="../slideLayouts/slideLayout18.xml"/><Relationship Id="rId4"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accent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7/16/2021</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extLst>
      <p:ext uri="{BB962C8B-B14F-4D97-AF65-F5344CB8AC3E}">
        <p14:creationId xmlns="" xmlns:p14="http://schemas.microsoft.com/office/powerpoint/2010/main" val="399189903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accent6">
            <a:alpha val="30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FD9B7248-6025-0744-9C6E-BC6F9FDBD5B5}"/>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a:extLst>
              <a:ext uri="{FF2B5EF4-FFF2-40B4-BE49-F238E27FC236}">
                <a16:creationId xmlns="" xmlns:a16="http://schemas.microsoft.com/office/drawing/2014/main" id="{584367D3-6495-C045-872D-F4C6CB656C6D}"/>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a:extLst>
              <a:ext uri="{FF2B5EF4-FFF2-40B4-BE49-F238E27FC236}">
                <a16:creationId xmlns="" xmlns:a16="http://schemas.microsoft.com/office/drawing/2014/main" id="{65CC2195-E771-AB42-B5A7-7832D8F418C4}"/>
              </a:ext>
            </a:extLst>
          </p:cNvPr>
          <p:cNvSpPr>
            <a:spLocks noGrp="1"/>
          </p:cNvSpPr>
          <p:nvPr>
            <p:ph type="dt" sz="half" idx="2"/>
          </p:nvPr>
        </p:nvSpPr>
        <p:spPr>
          <a:xfrm>
            <a:off x="628650" y="6492875"/>
            <a:ext cx="2057400" cy="228600"/>
          </a:xfrm>
          <a:prstGeom prst="rect">
            <a:avLst/>
          </a:prstGeom>
        </p:spPr>
        <p:txBody>
          <a:bodyPr vert="horz" lIns="91440" tIns="45720" rIns="91440" bIns="45720" rtlCol="0" anchor="ctr"/>
          <a:lstStyle>
            <a:lvl1pPr algn="l">
              <a:defRPr sz="800">
                <a:solidFill>
                  <a:schemeClr val="tx1">
                    <a:tint val="75000"/>
                  </a:schemeClr>
                </a:solidFill>
              </a:defRPr>
            </a:lvl1pPr>
          </a:lstStyle>
          <a:p>
            <a:fld id="{1D8BD707-D9CF-40AE-B4C6-C98DA3205C09}" type="datetimeFigureOut">
              <a:rPr lang="en-US" smtClean="0"/>
              <a:pPr/>
              <a:t>7/16/2021</a:t>
            </a:fld>
            <a:endParaRPr lang="en-US"/>
          </a:p>
        </p:txBody>
      </p:sp>
      <p:sp>
        <p:nvSpPr>
          <p:cNvPr id="5" name="Footer Placeholder 4">
            <a:extLst>
              <a:ext uri="{FF2B5EF4-FFF2-40B4-BE49-F238E27FC236}">
                <a16:creationId xmlns="" xmlns:a16="http://schemas.microsoft.com/office/drawing/2014/main" id="{737F28BA-DFC0-3946-9FE9-DE388CB020C0}"/>
              </a:ext>
            </a:extLst>
          </p:cNvPr>
          <p:cNvSpPr>
            <a:spLocks noGrp="1"/>
          </p:cNvSpPr>
          <p:nvPr>
            <p:ph type="ftr" sz="quarter" idx="3"/>
          </p:nvPr>
        </p:nvSpPr>
        <p:spPr>
          <a:xfrm>
            <a:off x="3028950" y="6492875"/>
            <a:ext cx="3086100" cy="228600"/>
          </a:xfrm>
          <a:prstGeom prst="rect">
            <a:avLst/>
          </a:prstGeom>
        </p:spPr>
        <p:txBody>
          <a:bodyPr vert="horz" lIns="91440" tIns="45720" rIns="91440" bIns="45720" rtlCol="0" anchor="ctr"/>
          <a:lstStyle>
            <a:lvl1pPr algn="ctr">
              <a:defRPr sz="800">
                <a:solidFill>
                  <a:schemeClr val="tx1">
                    <a:tint val="75000"/>
                  </a:schemeClr>
                </a:solidFill>
              </a:defRPr>
            </a:lvl1pPr>
          </a:lstStyle>
          <a:p>
            <a:endParaRPr lang="en-US"/>
          </a:p>
        </p:txBody>
      </p:sp>
      <p:sp>
        <p:nvSpPr>
          <p:cNvPr id="6" name="Slide Number Placeholder 5">
            <a:extLst>
              <a:ext uri="{FF2B5EF4-FFF2-40B4-BE49-F238E27FC236}">
                <a16:creationId xmlns="" xmlns:a16="http://schemas.microsoft.com/office/drawing/2014/main" id="{BDDF77CB-EF35-DF4C-95FE-31419B6CA9E6}"/>
              </a:ext>
            </a:extLst>
          </p:cNvPr>
          <p:cNvSpPr>
            <a:spLocks noGrp="1"/>
          </p:cNvSpPr>
          <p:nvPr>
            <p:ph type="sldNum" sz="quarter" idx="4"/>
          </p:nvPr>
        </p:nvSpPr>
        <p:spPr>
          <a:xfrm>
            <a:off x="8202706" y="6492875"/>
            <a:ext cx="312644" cy="228600"/>
          </a:xfrm>
          <a:prstGeom prst="rect">
            <a:avLst/>
          </a:prstGeom>
        </p:spPr>
        <p:txBody>
          <a:bodyPr vert="horz" lIns="91440" tIns="45720" rIns="91440" bIns="45720" rtlCol="0" anchor="ctr"/>
          <a:lstStyle>
            <a:lvl1pPr algn="r">
              <a:defRPr sz="800">
                <a:solidFill>
                  <a:schemeClr val="tx1">
                    <a:tint val="75000"/>
                  </a:schemeClr>
                </a:solidFill>
              </a:defRPr>
            </a:lvl1pPr>
          </a:lstStyle>
          <a:p>
            <a:fld id="{B6F15528-21DE-4FAA-801E-634DDDAF4B2B}" type="slidenum">
              <a:rPr lang="en-US" smtClean="0"/>
              <a:pPr/>
              <a:t>‹#›</a:t>
            </a:fld>
            <a:endParaRPr lang="en-US"/>
          </a:p>
        </p:txBody>
      </p:sp>
    </p:spTree>
    <p:extLst>
      <p:ext uri="{BB962C8B-B14F-4D97-AF65-F5344CB8AC3E}">
        <p14:creationId xmlns="" xmlns:p14="http://schemas.microsoft.com/office/powerpoint/2010/main" val="206674529"/>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Lst>
  <p:txStyles>
    <p:titleStyle>
      <a:lvl1pPr algn="l" defTabSz="914400" rtl="0" eaLnBrk="1" latinLnBrk="0" hangingPunct="1">
        <a:lnSpc>
          <a:spcPct val="90000"/>
        </a:lnSpc>
        <a:spcBef>
          <a:spcPct val="0"/>
        </a:spcBef>
        <a:buNone/>
        <a:defRPr sz="2400" b="1" kern="1200" spc="150" baseline="0">
          <a:solidFill>
            <a:schemeClr val="accent1"/>
          </a:solidFill>
          <a:latin typeface="+mj-lt"/>
          <a:ea typeface="Meiryo UI" panose="020B0604030504040204" pitchFamily="34" charset="-128"/>
          <a:cs typeface="+mj-cs"/>
        </a:defRPr>
      </a:lvl1pPr>
    </p:titleStyle>
    <p:bodyStyle>
      <a:lvl1pPr marL="228600" indent="-228600" algn="l" defTabSz="914400" rtl="0" eaLnBrk="1" latinLnBrk="0" hangingPunct="1">
        <a:lnSpc>
          <a:spcPct val="150000"/>
        </a:lnSpc>
        <a:spcBef>
          <a:spcPts val="1500"/>
        </a:spcBef>
        <a:buFont typeface="Arial" panose="020B0604020202020204" pitchFamily="34" charset="0"/>
        <a:buChar char="•"/>
        <a:defRPr sz="1500" kern="1200" spc="150" baseline="0">
          <a:solidFill>
            <a:schemeClr val="tx1"/>
          </a:solidFill>
          <a:latin typeface="+mn-lt"/>
          <a:ea typeface="Meiryo UI" panose="020B0604030504040204" pitchFamily="34" charset="-128"/>
          <a:cs typeface="+mn-cs"/>
        </a:defRPr>
      </a:lvl1pPr>
      <a:lvl2pPr marL="685800" indent="-228600" algn="l" defTabSz="914400" rtl="0" eaLnBrk="1" latinLnBrk="0" hangingPunct="1">
        <a:lnSpc>
          <a:spcPct val="150000"/>
        </a:lnSpc>
        <a:spcBef>
          <a:spcPts val="1500"/>
        </a:spcBef>
        <a:buFont typeface="Arial" panose="020B0604020202020204" pitchFamily="34" charset="0"/>
        <a:buChar char="•"/>
        <a:defRPr sz="1500" kern="1200" spc="150" baseline="0">
          <a:solidFill>
            <a:schemeClr val="tx1"/>
          </a:solidFill>
          <a:latin typeface="+mn-lt"/>
          <a:ea typeface="Meiryo UI" panose="020B0604030504040204" pitchFamily="34" charset="-128"/>
          <a:cs typeface="+mn-cs"/>
        </a:defRPr>
      </a:lvl2pPr>
      <a:lvl3pPr marL="1143000" indent="-228600" algn="l" defTabSz="914400" rtl="0" eaLnBrk="1" latinLnBrk="0" hangingPunct="1">
        <a:lnSpc>
          <a:spcPct val="150000"/>
        </a:lnSpc>
        <a:spcBef>
          <a:spcPts val="1500"/>
        </a:spcBef>
        <a:buFont typeface="Arial" panose="020B0604020202020204" pitchFamily="34" charset="0"/>
        <a:buChar char="•"/>
        <a:defRPr sz="1400" kern="1200" spc="150" baseline="0">
          <a:solidFill>
            <a:schemeClr val="tx1"/>
          </a:solidFill>
          <a:latin typeface="+mn-lt"/>
          <a:ea typeface="Meiryo UI" panose="020B0604030504040204" pitchFamily="34" charset="-128"/>
          <a:cs typeface="+mn-cs"/>
        </a:defRPr>
      </a:lvl3pPr>
      <a:lvl4pPr marL="1600200" indent="-228600" algn="l" defTabSz="914400" rtl="0" eaLnBrk="1" latinLnBrk="0" hangingPunct="1">
        <a:lnSpc>
          <a:spcPct val="150000"/>
        </a:lnSpc>
        <a:spcBef>
          <a:spcPts val="1500"/>
        </a:spcBef>
        <a:buFont typeface="Arial" panose="020B0604020202020204" pitchFamily="34" charset="0"/>
        <a:buChar char="•"/>
        <a:defRPr sz="1400" kern="1200" spc="150" baseline="0">
          <a:solidFill>
            <a:schemeClr val="tx1"/>
          </a:solidFill>
          <a:latin typeface="+mn-lt"/>
          <a:ea typeface="Meiryo UI" panose="020B0604030504040204" pitchFamily="34" charset="-128"/>
          <a:cs typeface="+mn-cs"/>
        </a:defRPr>
      </a:lvl4pPr>
      <a:lvl5pPr marL="2057400" indent="-228600" algn="l" defTabSz="914400" rtl="0" eaLnBrk="1" latinLnBrk="0" hangingPunct="1">
        <a:lnSpc>
          <a:spcPct val="150000"/>
        </a:lnSpc>
        <a:spcBef>
          <a:spcPts val="1500"/>
        </a:spcBef>
        <a:buFont typeface="Arial" panose="020B0604020202020204" pitchFamily="34" charset="0"/>
        <a:buChar char="•"/>
        <a:defRPr sz="1400" kern="1200" spc="150" baseline="0">
          <a:solidFill>
            <a:schemeClr val="tx1"/>
          </a:solidFill>
          <a:latin typeface="+mn-lt"/>
          <a:ea typeface="Meiryo UI" panose="020B0604030504040204" pitchFamily="34"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5.xml"/><Relationship Id="rId4" Type="http://schemas.openxmlformats.org/officeDocument/2006/relationships/image" Target="../media/image2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5.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9.xml.rels><?xml version="1.0" encoding="UTF-8" standalone="yes"?>
<Relationships xmlns="http://schemas.openxmlformats.org/package/2006/relationships"><Relationship Id="rId2" Type="http://schemas.openxmlformats.org/officeDocument/2006/relationships/hyperlink" Target="http://www.diamondgeneral.com/" TargetMode="Externa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5.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5.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5.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5.xml"/><Relationship Id="rId4" Type="http://schemas.openxmlformats.org/officeDocument/2006/relationships/image" Target="../media/image38.png"/></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IN" sz="4400" b="0" dirty="0" smtClean="0">
                <a:latin typeface="Lucida Calligraphy" pitchFamily="66" charset="0"/>
              </a:rPr>
              <a:t>THE PERIODONTAL POCKET</a:t>
            </a:r>
            <a:endParaRPr lang="en-US" sz="4400" b="0" dirty="0">
              <a:latin typeface="Lucida Calligraphy" pitchFamily="66" charset="0"/>
            </a:endParaRPr>
          </a:p>
        </p:txBody>
      </p:sp>
      <p:graphicFrame>
        <p:nvGraphicFramePr>
          <p:cNvPr id="10" name="Table 9"/>
          <p:cNvGraphicFramePr>
            <a:graphicFrameLocks noGrp="1"/>
          </p:cNvGraphicFramePr>
          <p:nvPr/>
        </p:nvGraphicFramePr>
        <p:xfrm>
          <a:off x="1524000" y="4800600"/>
          <a:ext cx="6096000" cy="1371600"/>
        </p:xfrm>
        <a:graphic>
          <a:graphicData uri="http://schemas.openxmlformats.org/drawingml/2006/table">
            <a:tbl>
              <a:tblPr firstRow="1" bandRow="1">
                <a:tableStyleId>{5C22544A-7EE6-4342-B048-85BDC9FD1C3A}</a:tableStyleId>
              </a:tblPr>
              <a:tblGrid>
                <a:gridCol w="6096000"/>
              </a:tblGrid>
              <a:tr h="0">
                <a:tc>
                  <a:txBody>
                    <a:bodyPr/>
                    <a:lstStyle/>
                    <a:p>
                      <a:pPr algn="just">
                        <a:lnSpc>
                          <a:spcPct val="150000"/>
                        </a:lnSpc>
                      </a:pPr>
                      <a:r>
                        <a:rPr lang="en-IN" sz="1400" b="1" dirty="0" smtClean="0">
                          <a:latin typeface="Lucida Calligraphy" pitchFamily="66" charset="0"/>
                        </a:rPr>
                        <a:t>GUIDED BY:                                                 PRESENTED BY:      </a:t>
                      </a:r>
                    </a:p>
                    <a:p>
                      <a:pPr algn="just">
                        <a:lnSpc>
                          <a:spcPct val="150000"/>
                        </a:lnSpc>
                      </a:pPr>
                      <a:r>
                        <a:rPr lang="en-IN" sz="1400" b="1" dirty="0" smtClean="0">
                          <a:latin typeface="Lucida Calligraphy" pitchFamily="66" charset="0"/>
                        </a:rPr>
                        <a:t>DR.P.SURESH,                                                K.LATHA,</a:t>
                      </a:r>
                    </a:p>
                    <a:p>
                      <a:pPr algn="just">
                        <a:lnSpc>
                          <a:spcPct val="150000"/>
                        </a:lnSpc>
                      </a:pPr>
                      <a:r>
                        <a:rPr lang="en-IN" sz="1400" b="1" dirty="0" smtClean="0">
                          <a:latin typeface="Lucida Calligraphy" pitchFamily="66" charset="0"/>
                        </a:rPr>
                        <a:t>PROF &amp; HOD,                                                PG STUDENT.</a:t>
                      </a:r>
                    </a:p>
                    <a:p>
                      <a:pPr algn="just">
                        <a:lnSpc>
                          <a:spcPct val="150000"/>
                        </a:lnSpc>
                      </a:pPr>
                      <a:r>
                        <a:rPr lang="en-IN" sz="1400" b="1" dirty="0" smtClean="0">
                          <a:latin typeface="Lucida Calligraphy" pitchFamily="66" charset="0"/>
                        </a:rPr>
                        <a:t>DEPARTMENT OF PERIODONTICS.</a:t>
                      </a:r>
                      <a:endParaRPr lang="en-US" sz="1400" b="1" dirty="0">
                        <a:latin typeface="Lucida Calligraphy" pitchFamily="66" charset="0"/>
                      </a:endParaRPr>
                    </a:p>
                  </a:txBody>
                  <a:tcPr/>
                </a:tc>
              </a:tr>
            </a:tbl>
          </a:graphicData>
        </a:graphic>
      </p:graphicFrame>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571500" y="1905000"/>
            <a:ext cx="6286500" cy="4343400"/>
          </a:xfrm>
        </p:spPr>
        <p:txBody>
          <a:bodyPr>
            <a:noAutofit/>
          </a:bodyPr>
          <a:lstStyle/>
          <a:p>
            <a:pPr algn="just">
              <a:lnSpc>
                <a:spcPct val="150000"/>
              </a:lnSpc>
              <a:buFont typeface="Wingdings" pitchFamily="2" charset="2"/>
              <a:buChar char="ü"/>
            </a:pPr>
            <a:r>
              <a:rPr lang="en-US" sz="1400" b="0" dirty="0" smtClean="0"/>
              <a:t>Clinical signs </a:t>
            </a:r>
          </a:p>
          <a:p>
            <a:pPr lvl="1" algn="just">
              <a:lnSpc>
                <a:spcPct val="150000"/>
              </a:lnSpc>
            </a:pPr>
            <a:r>
              <a:rPr lang="en-US" sz="1400" b="0" dirty="0" smtClean="0"/>
              <a:t>include a bluish red thickened marginal </a:t>
            </a:r>
            <a:r>
              <a:rPr lang="en-US" sz="1400" b="0" dirty="0" err="1" smtClean="0"/>
              <a:t>gingiva</a:t>
            </a:r>
            <a:r>
              <a:rPr lang="en-US" sz="1400" b="0" dirty="0" smtClean="0"/>
              <a:t>, </a:t>
            </a:r>
          </a:p>
          <a:p>
            <a:pPr lvl="1" algn="just">
              <a:lnSpc>
                <a:spcPct val="150000"/>
              </a:lnSpc>
            </a:pPr>
            <a:r>
              <a:rPr lang="en-US" sz="1400" b="0" dirty="0" smtClean="0"/>
              <a:t>a bluish red vertical zone from the gingival margin to the alveolar mucosa, </a:t>
            </a:r>
          </a:p>
          <a:p>
            <a:pPr lvl="1" algn="just">
              <a:lnSpc>
                <a:spcPct val="150000"/>
              </a:lnSpc>
            </a:pPr>
            <a:r>
              <a:rPr lang="en-US" sz="1400" b="0" dirty="0" smtClean="0"/>
              <a:t>gingival bleeding and </a:t>
            </a:r>
          </a:p>
          <a:p>
            <a:pPr lvl="1" algn="just">
              <a:lnSpc>
                <a:spcPct val="150000"/>
              </a:lnSpc>
            </a:pPr>
            <a:r>
              <a:rPr lang="en-US" sz="1400" b="0" dirty="0" smtClean="0"/>
              <a:t>suppuration, </a:t>
            </a:r>
          </a:p>
          <a:p>
            <a:pPr lvl="1" algn="just">
              <a:lnSpc>
                <a:spcPct val="150000"/>
              </a:lnSpc>
            </a:pPr>
            <a:r>
              <a:rPr lang="en-US" sz="1400" b="0" dirty="0" smtClean="0"/>
              <a:t>tooth mobility, </a:t>
            </a:r>
          </a:p>
          <a:p>
            <a:pPr lvl="1" algn="just">
              <a:lnSpc>
                <a:spcPct val="150000"/>
              </a:lnSpc>
            </a:pPr>
            <a:r>
              <a:rPr lang="en-US" sz="1400" b="0" dirty="0" err="1" smtClean="0"/>
              <a:t>diastema</a:t>
            </a:r>
            <a:r>
              <a:rPr lang="en-US" sz="1400" b="0" dirty="0" smtClean="0"/>
              <a:t> formation, and </a:t>
            </a:r>
          </a:p>
          <a:p>
            <a:pPr algn="just">
              <a:lnSpc>
                <a:spcPct val="150000"/>
              </a:lnSpc>
              <a:buFont typeface="Wingdings" pitchFamily="2" charset="2"/>
              <a:buChar char="ü"/>
            </a:pPr>
            <a:r>
              <a:rPr lang="en-US" sz="1400" b="0" dirty="0" smtClean="0"/>
              <a:t>symptoms such as localized pain or pain “deep in the bone.” </a:t>
            </a:r>
          </a:p>
          <a:p>
            <a:pPr algn="just">
              <a:lnSpc>
                <a:spcPct val="150000"/>
              </a:lnSpc>
              <a:buFont typeface="Wingdings" pitchFamily="2" charset="2"/>
              <a:buChar char="ü"/>
            </a:pPr>
            <a:r>
              <a:rPr lang="en-US" sz="1400" b="0" dirty="0" smtClean="0"/>
              <a:t>The only reliable method of locating periodontal pockets and determining their extent is careful probing of the gingival margin along each tooth surface. </a:t>
            </a:r>
          </a:p>
        </p:txBody>
      </p:sp>
      <p:sp>
        <p:nvSpPr>
          <p:cNvPr id="3" name="Title 2"/>
          <p:cNvSpPr>
            <a:spLocks noGrp="1"/>
          </p:cNvSpPr>
          <p:nvPr>
            <p:ph type="title"/>
          </p:nvPr>
        </p:nvSpPr>
        <p:spPr/>
        <p:txBody>
          <a:bodyPr/>
          <a:lstStyle/>
          <a:p>
            <a:r>
              <a:rPr lang="en-IN" b="0" dirty="0" smtClean="0">
                <a:latin typeface="Lucida Calligraphy" pitchFamily="66" charset="0"/>
              </a:rPr>
              <a:t>Clinical features</a:t>
            </a:r>
            <a:endParaRPr lang="en-US" b="0" dirty="0">
              <a:latin typeface="Lucida Calligraphy" pitchFamily="66" charset="0"/>
            </a:endParaRPr>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571500" y="1447800"/>
            <a:ext cx="7048500" cy="3733800"/>
          </a:xfrm>
        </p:spPr>
        <p:txBody>
          <a:bodyPr>
            <a:normAutofit/>
          </a:bodyPr>
          <a:lstStyle/>
          <a:p>
            <a:pPr marL="400050" indent="-400050" algn="just">
              <a:lnSpc>
                <a:spcPct val="150000"/>
              </a:lnSpc>
              <a:buAutoNum type="romanLcParenBoth"/>
            </a:pPr>
            <a:r>
              <a:rPr lang="en-US" sz="1400" b="0" dirty="0" smtClean="0"/>
              <a:t>gingival </a:t>
            </a:r>
            <a:r>
              <a:rPr lang="en-US" sz="1400" b="0" dirty="0" err="1" smtClean="0"/>
              <a:t>crevicular</a:t>
            </a:r>
            <a:r>
              <a:rPr lang="en-US" sz="1400" b="0" dirty="0" smtClean="0"/>
              <a:t> fluid flow increases with clinical signs of inflammation and washes out antibacterial agents within a short period of time, thus limiting their </a:t>
            </a:r>
            <a:r>
              <a:rPr lang="en-US" sz="1400" b="0" dirty="0" err="1" smtClean="0"/>
              <a:t>subgingival</a:t>
            </a:r>
            <a:r>
              <a:rPr lang="en-US" sz="1400" b="0" dirty="0" smtClean="0"/>
              <a:t> effect; and </a:t>
            </a:r>
          </a:p>
          <a:p>
            <a:pPr marL="400050" indent="-400050" algn="just">
              <a:lnSpc>
                <a:spcPct val="150000"/>
              </a:lnSpc>
              <a:buAutoNum type="romanLcParenBoth"/>
            </a:pPr>
            <a:r>
              <a:rPr lang="en-US" sz="1400" b="0" dirty="0" smtClean="0"/>
              <a:t>in periodontal pockets, antibacterial agents can be inactivated (e.g. by serum proteins) – this is especially true for </a:t>
            </a:r>
            <a:r>
              <a:rPr lang="en-US" sz="1400" b="0" dirty="0" err="1" smtClean="0"/>
              <a:t>chlorhexidine</a:t>
            </a:r>
            <a:r>
              <a:rPr lang="en-US" sz="1400" b="0" dirty="0" smtClean="0"/>
              <a:t>. </a:t>
            </a:r>
          </a:p>
          <a:p>
            <a:pPr marL="400050" indent="-400050" algn="just">
              <a:lnSpc>
                <a:spcPct val="150000"/>
              </a:lnSpc>
            </a:pPr>
            <a:r>
              <a:rPr lang="en-US" sz="1400" b="0" dirty="0" smtClean="0"/>
              <a:t>Although </a:t>
            </a:r>
            <a:r>
              <a:rPr lang="en-US" sz="1400" b="0" dirty="0" err="1" smtClean="0"/>
              <a:t>chlorhexidine</a:t>
            </a:r>
            <a:r>
              <a:rPr lang="en-US" sz="1400" b="0" dirty="0" smtClean="0"/>
              <a:t> is currently the most efficient anti-plaque and anti-gingivitis agent available and is generally accepted as the gold standard, it has been shown to be inactivated by blood and serum. </a:t>
            </a:r>
          </a:p>
          <a:p>
            <a:pPr marL="400050" indent="-400050" algn="just">
              <a:lnSpc>
                <a:spcPct val="150000"/>
              </a:lnSpc>
            </a:pPr>
            <a:r>
              <a:rPr lang="en-US" sz="1400" b="0" dirty="0" smtClean="0"/>
              <a:t>Therefore, the effects of </a:t>
            </a:r>
            <a:r>
              <a:rPr lang="en-US" sz="1400" b="0" dirty="0" err="1" smtClean="0"/>
              <a:t>chlorhexidine</a:t>
            </a:r>
            <a:r>
              <a:rPr lang="en-US" sz="1400" b="0" dirty="0" smtClean="0"/>
              <a:t> observed in the </a:t>
            </a:r>
            <a:r>
              <a:rPr lang="en-US" sz="1400" b="0" dirty="0" err="1" smtClean="0"/>
              <a:t>supragingival</a:t>
            </a:r>
            <a:r>
              <a:rPr lang="en-US" sz="1400" b="0" dirty="0" smtClean="0"/>
              <a:t> environment cannot simply be extrapolated to the </a:t>
            </a:r>
            <a:r>
              <a:rPr lang="en-US" sz="1400" b="0" dirty="0" err="1" smtClean="0"/>
              <a:t>subgingival</a:t>
            </a:r>
            <a:r>
              <a:rPr lang="en-US" sz="1400" b="0" dirty="0" smtClean="0"/>
              <a:t> milieu.</a:t>
            </a:r>
          </a:p>
          <a:p>
            <a:endParaRPr lang="en-US" sz="1400" dirty="0"/>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571500" y="990600"/>
            <a:ext cx="7962900" cy="5181600"/>
          </a:xfrm>
        </p:spPr>
        <p:txBody>
          <a:bodyPr/>
          <a:lstStyle/>
          <a:p>
            <a:pPr algn="just">
              <a:lnSpc>
                <a:spcPct val="150000"/>
              </a:lnSpc>
            </a:pPr>
            <a:r>
              <a:rPr lang="en-IN" b="0" dirty="0" smtClean="0">
                <a:latin typeface="Lucida Calligraphy" pitchFamily="66" charset="0"/>
              </a:rPr>
              <a:t>REFERENCES</a:t>
            </a:r>
            <a:endParaRPr lang="en-US" b="0" dirty="0" smtClean="0">
              <a:latin typeface="Lucida Calligraphy" pitchFamily="66" charset="0"/>
            </a:endParaRPr>
          </a:p>
          <a:p>
            <a:pPr algn="just">
              <a:lnSpc>
                <a:spcPct val="150000"/>
              </a:lnSpc>
              <a:buFont typeface="Arial" pitchFamily="34" charset="0"/>
              <a:buChar char="•"/>
            </a:pPr>
            <a:r>
              <a:rPr lang="en-IN" b="0" dirty="0" smtClean="0">
                <a:latin typeface="Lucida Calligraphy" pitchFamily="66" charset="0"/>
              </a:rPr>
              <a:t>Carranza’s Clinical </a:t>
            </a:r>
            <a:r>
              <a:rPr lang="en-IN" b="0" dirty="0" err="1" smtClean="0">
                <a:latin typeface="Lucida Calligraphy" pitchFamily="66" charset="0"/>
              </a:rPr>
              <a:t>Periodontology</a:t>
            </a:r>
            <a:r>
              <a:rPr lang="en-IN" b="0" dirty="0" smtClean="0">
                <a:latin typeface="Lucida Calligraphy" pitchFamily="66" charset="0"/>
              </a:rPr>
              <a:t> – 13</a:t>
            </a:r>
            <a:r>
              <a:rPr lang="en-IN" b="0" baseline="30000" dirty="0" smtClean="0">
                <a:latin typeface="Lucida Calligraphy" pitchFamily="66" charset="0"/>
              </a:rPr>
              <a:t>th</a:t>
            </a:r>
            <a:r>
              <a:rPr lang="en-IN" b="0" dirty="0" smtClean="0">
                <a:latin typeface="Lucida Calligraphy" pitchFamily="66" charset="0"/>
              </a:rPr>
              <a:t> Edition.</a:t>
            </a:r>
            <a:endParaRPr lang="en-US" b="0" dirty="0" smtClean="0">
              <a:latin typeface="Lucida Calligraphy" pitchFamily="66" charset="0"/>
            </a:endParaRPr>
          </a:p>
          <a:p>
            <a:pPr algn="just">
              <a:lnSpc>
                <a:spcPct val="150000"/>
              </a:lnSpc>
              <a:buFont typeface="Arial" pitchFamily="34" charset="0"/>
              <a:buChar char="•"/>
            </a:pPr>
            <a:r>
              <a:rPr lang="en-IN" b="0" dirty="0" err="1" smtClean="0">
                <a:latin typeface="Lucida Calligraphy" pitchFamily="66" charset="0"/>
              </a:rPr>
              <a:t>Niklaus</a:t>
            </a:r>
            <a:r>
              <a:rPr lang="en-IN" b="0" dirty="0" smtClean="0">
                <a:latin typeface="Lucida Calligraphy" pitchFamily="66" charset="0"/>
              </a:rPr>
              <a:t> P. Lang, Jan </a:t>
            </a:r>
            <a:r>
              <a:rPr lang="en-IN" b="0" dirty="0" err="1" smtClean="0">
                <a:latin typeface="Lucida Calligraphy" pitchFamily="66" charset="0"/>
              </a:rPr>
              <a:t>Lindhe</a:t>
            </a:r>
            <a:r>
              <a:rPr lang="en-IN" b="0" dirty="0" smtClean="0">
                <a:latin typeface="Lucida Calligraphy" pitchFamily="66" charset="0"/>
              </a:rPr>
              <a:t>; Clinical </a:t>
            </a:r>
            <a:r>
              <a:rPr lang="en-IN" b="0" dirty="0" err="1" smtClean="0">
                <a:latin typeface="Lucida Calligraphy" pitchFamily="66" charset="0"/>
              </a:rPr>
              <a:t>Periodontology</a:t>
            </a:r>
            <a:r>
              <a:rPr lang="en-IN" b="0" dirty="0" smtClean="0">
                <a:latin typeface="Lucida Calligraphy" pitchFamily="66" charset="0"/>
              </a:rPr>
              <a:t> and Implant Dentistry – 6</a:t>
            </a:r>
            <a:r>
              <a:rPr lang="en-IN" b="0" baseline="30000" dirty="0" smtClean="0">
                <a:latin typeface="Lucida Calligraphy" pitchFamily="66" charset="0"/>
              </a:rPr>
              <a:t>th</a:t>
            </a:r>
            <a:r>
              <a:rPr lang="en-IN" b="0" dirty="0" smtClean="0">
                <a:latin typeface="Lucida Calligraphy" pitchFamily="66" charset="0"/>
              </a:rPr>
              <a:t> Edition.</a:t>
            </a:r>
            <a:endParaRPr lang="en-US" b="0" dirty="0" smtClean="0">
              <a:latin typeface="Lucida Calligraphy" pitchFamily="66" charset="0"/>
            </a:endParaRPr>
          </a:p>
          <a:p>
            <a:pPr algn="just">
              <a:lnSpc>
                <a:spcPct val="150000"/>
              </a:lnSpc>
              <a:buFont typeface="Arial" pitchFamily="34" charset="0"/>
              <a:buChar char="•"/>
            </a:pPr>
            <a:r>
              <a:rPr lang="en-IN" b="0" dirty="0" err="1" smtClean="0">
                <a:latin typeface="Lucida Calligraphy" pitchFamily="66" charset="0"/>
              </a:rPr>
              <a:t>Bosshardt</a:t>
            </a:r>
            <a:r>
              <a:rPr lang="en-IN" b="0" dirty="0" smtClean="0">
                <a:latin typeface="Lucida Calligraphy" pitchFamily="66" charset="0"/>
              </a:rPr>
              <a:t> DD; The periodontal pocket: pathogenesis, histopathology and consequences. </a:t>
            </a:r>
            <a:r>
              <a:rPr lang="en-IN" b="0" dirty="0" err="1" smtClean="0">
                <a:latin typeface="Lucida Calligraphy" pitchFamily="66" charset="0"/>
              </a:rPr>
              <a:t>Perio</a:t>
            </a:r>
            <a:r>
              <a:rPr lang="en-IN" b="0" dirty="0" smtClean="0">
                <a:latin typeface="Lucida Calligraphy" pitchFamily="66" charset="0"/>
              </a:rPr>
              <a:t> 2000, Vol. 0, 2017, 1-8.</a:t>
            </a:r>
          </a:p>
          <a:p>
            <a:pPr algn="just">
              <a:lnSpc>
                <a:spcPct val="150000"/>
              </a:lnSpc>
              <a:buFont typeface="Arial" pitchFamily="34" charset="0"/>
              <a:buChar char="•"/>
            </a:pPr>
            <a:r>
              <a:rPr lang="en-IN" b="0" dirty="0" err="1" smtClean="0">
                <a:latin typeface="Lucida Calligraphy" pitchFamily="66" charset="0"/>
              </a:rPr>
              <a:t>Mombelli</a:t>
            </a:r>
            <a:r>
              <a:rPr lang="en-IN" b="0" dirty="0" smtClean="0">
                <a:latin typeface="Lucida Calligraphy" pitchFamily="66" charset="0"/>
              </a:rPr>
              <a:t> A; Microbial colonization of the periodontal pocket and its significance for periodontal  therapy. </a:t>
            </a:r>
            <a:r>
              <a:rPr lang="en-IN" b="0" dirty="0" err="1" smtClean="0">
                <a:latin typeface="Lucida Calligraphy" pitchFamily="66" charset="0"/>
              </a:rPr>
              <a:t>Perio</a:t>
            </a:r>
            <a:r>
              <a:rPr lang="en-IN" b="0" dirty="0" smtClean="0">
                <a:latin typeface="Lucida Calligraphy" pitchFamily="66" charset="0"/>
              </a:rPr>
              <a:t> 2000, </a:t>
            </a:r>
            <a:r>
              <a:rPr lang="en-IN" b="0" dirty="0" err="1" smtClean="0">
                <a:latin typeface="Lucida Calligraphy" pitchFamily="66" charset="0"/>
              </a:rPr>
              <a:t>Vol</a:t>
            </a:r>
            <a:r>
              <a:rPr lang="en-IN" b="0" dirty="0" smtClean="0">
                <a:latin typeface="Lucida Calligraphy" pitchFamily="66" charset="0"/>
              </a:rPr>
              <a:t> 0, 2017, 1-12.</a:t>
            </a:r>
            <a:endParaRPr lang="en-US" b="0" dirty="0">
              <a:latin typeface="Lucida Calligraphy" pitchFamily="66" charset="0"/>
            </a:endParaRPr>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571500" y="762000"/>
            <a:ext cx="7581900" cy="5638800"/>
          </a:xfrm>
        </p:spPr>
        <p:txBody>
          <a:bodyPr/>
          <a:lstStyle/>
          <a:p>
            <a:pPr algn="just">
              <a:lnSpc>
                <a:spcPct val="150000"/>
              </a:lnSpc>
              <a:buFont typeface="Arial" pitchFamily="34" charset="0"/>
              <a:buChar char="•"/>
            </a:pPr>
            <a:r>
              <a:rPr lang="en-IN" b="0" dirty="0" err="1" smtClean="0">
                <a:latin typeface="Lucida Calligraphy" pitchFamily="66" charset="0"/>
              </a:rPr>
              <a:t>Arweiler</a:t>
            </a:r>
            <a:r>
              <a:rPr lang="en-IN" b="0" dirty="0" smtClean="0">
                <a:latin typeface="Lucida Calligraphy" pitchFamily="66" charset="0"/>
              </a:rPr>
              <a:t> NB, </a:t>
            </a:r>
            <a:r>
              <a:rPr lang="en-IN" b="0" dirty="0" err="1" smtClean="0">
                <a:latin typeface="Lucida Calligraphy" pitchFamily="66" charset="0"/>
              </a:rPr>
              <a:t>Auschill</a:t>
            </a:r>
            <a:r>
              <a:rPr lang="en-IN" b="0" dirty="0" smtClean="0">
                <a:latin typeface="Lucida Calligraphy" pitchFamily="66" charset="0"/>
              </a:rPr>
              <a:t> TM, </a:t>
            </a:r>
            <a:r>
              <a:rPr lang="en-IN" b="0" dirty="0" err="1" smtClean="0">
                <a:latin typeface="Lucida Calligraphy" pitchFamily="66" charset="0"/>
              </a:rPr>
              <a:t>Sculean</a:t>
            </a:r>
            <a:r>
              <a:rPr lang="en-IN" b="0" dirty="0" smtClean="0">
                <a:latin typeface="Lucida Calligraphy" pitchFamily="66" charset="0"/>
              </a:rPr>
              <a:t> A; Patient self-care of periodontal pocket infections. </a:t>
            </a:r>
            <a:r>
              <a:rPr lang="en-IN" b="0" dirty="0" err="1" smtClean="0">
                <a:latin typeface="Lucida Calligraphy" pitchFamily="66" charset="0"/>
              </a:rPr>
              <a:t>Perio</a:t>
            </a:r>
            <a:r>
              <a:rPr lang="en-IN" b="0" dirty="0" smtClean="0">
                <a:latin typeface="Lucida Calligraphy" pitchFamily="66" charset="0"/>
              </a:rPr>
              <a:t> 2000, </a:t>
            </a:r>
            <a:r>
              <a:rPr lang="en-IN" b="0" dirty="0" err="1" smtClean="0">
                <a:latin typeface="Lucida Calligraphy" pitchFamily="66" charset="0"/>
              </a:rPr>
              <a:t>Vol</a:t>
            </a:r>
            <a:r>
              <a:rPr lang="en-IN" b="0" dirty="0" smtClean="0">
                <a:latin typeface="Lucida Calligraphy" pitchFamily="66" charset="0"/>
              </a:rPr>
              <a:t> 0, 2017, 1-16.</a:t>
            </a:r>
          </a:p>
          <a:p>
            <a:pPr algn="just">
              <a:lnSpc>
                <a:spcPct val="150000"/>
              </a:lnSpc>
              <a:buFont typeface="Arial" pitchFamily="34" charset="0"/>
              <a:buChar char="•"/>
            </a:pPr>
            <a:r>
              <a:rPr lang="en-IN" b="0" dirty="0" err="1" smtClean="0">
                <a:latin typeface="Lucida Calligraphy" pitchFamily="66" charset="0"/>
              </a:rPr>
              <a:t>Renvert</a:t>
            </a:r>
            <a:r>
              <a:rPr lang="en-IN" b="0" dirty="0" smtClean="0">
                <a:latin typeface="Lucida Calligraphy" pitchFamily="66" charset="0"/>
              </a:rPr>
              <a:t> S, </a:t>
            </a:r>
            <a:r>
              <a:rPr lang="en-IN" b="0" dirty="0" err="1" smtClean="0">
                <a:latin typeface="Lucida Calligraphy" pitchFamily="66" charset="0"/>
              </a:rPr>
              <a:t>Polyzois</a:t>
            </a:r>
            <a:r>
              <a:rPr lang="en-IN" b="0" dirty="0" smtClean="0">
                <a:latin typeface="Lucida Calligraphy" pitchFamily="66" charset="0"/>
              </a:rPr>
              <a:t> I; Treatment of pathologic </a:t>
            </a:r>
            <a:r>
              <a:rPr lang="en-IN" b="0" dirty="0" err="1" smtClean="0">
                <a:latin typeface="Lucida Calligraphy" pitchFamily="66" charset="0"/>
              </a:rPr>
              <a:t>peri</a:t>
            </a:r>
            <a:r>
              <a:rPr lang="en-IN" b="0" dirty="0" smtClean="0">
                <a:latin typeface="Lucida Calligraphy" pitchFamily="66" charset="0"/>
              </a:rPr>
              <a:t>-implant pockets. </a:t>
            </a:r>
            <a:r>
              <a:rPr lang="en-IN" b="0" dirty="0" err="1" smtClean="0">
                <a:latin typeface="Lucida Calligraphy" pitchFamily="66" charset="0"/>
              </a:rPr>
              <a:t>Perio</a:t>
            </a:r>
            <a:r>
              <a:rPr lang="en-IN" b="0" dirty="0" smtClean="0">
                <a:latin typeface="Lucida Calligraphy" pitchFamily="66" charset="0"/>
              </a:rPr>
              <a:t> 2000, </a:t>
            </a:r>
            <a:r>
              <a:rPr lang="en-IN" b="0" dirty="0" err="1" smtClean="0">
                <a:latin typeface="Lucida Calligraphy" pitchFamily="66" charset="0"/>
              </a:rPr>
              <a:t>Vol</a:t>
            </a:r>
            <a:r>
              <a:rPr lang="en-IN" b="0" dirty="0" smtClean="0">
                <a:latin typeface="Lucida Calligraphy" pitchFamily="66" charset="0"/>
              </a:rPr>
              <a:t> 0, 2017, 1-11.</a:t>
            </a:r>
          </a:p>
          <a:p>
            <a:pPr algn="just">
              <a:lnSpc>
                <a:spcPct val="150000"/>
              </a:lnSpc>
              <a:buFont typeface="Arial" pitchFamily="34" charset="0"/>
              <a:buChar char="•"/>
            </a:pPr>
            <a:r>
              <a:rPr lang="en-US" b="0" dirty="0" err="1" smtClean="0">
                <a:latin typeface="Lucida Calligraphy" pitchFamily="66" charset="0"/>
              </a:rPr>
              <a:t>Ko</a:t>
            </a:r>
            <a:r>
              <a:rPr lang="en-US" b="0" dirty="0" smtClean="0">
                <a:latin typeface="Lucida Calligraphy" pitchFamily="66" charset="0"/>
              </a:rPr>
              <a:t>, T.-J.; Byrd, K.M.; Kim, S.A. The </a:t>
            </a:r>
            <a:r>
              <a:rPr lang="en-US" b="0" dirty="0" err="1" smtClean="0">
                <a:latin typeface="Lucida Calligraphy" pitchFamily="66" charset="0"/>
              </a:rPr>
              <a:t>Chairside</a:t>
            </a:r>
            <a:r>
              <a:rPr lang="en-US" b="0" dirty="0" smtClean="0">
                <a:latin typeface="Lucida Calligraphy" pitchFamily="66" charset="0"/>
              </a:rPr>
              <a:t> Periodontal Diagnostic Toolkit: Past, Present, and Future. Diagnostics 2021, 11, 932.</a:t>
            </a:r>
          </a:p>
          <a:p>
            <a:pPr algn="just">
              <a:lnSpc>
                <a:spcPct val="150000"/>
              </a:lnSpc>
              <a:buFont typeface="Arial" pitchFamily="34" charset="0"/>
              <a:buChar char="•"/>
            </a:pPr>
            <a:r>
              <a:rPr lang="en-US" b="0" dirty="0" err="1" smtClean="0">
                <a:latin typeface="Lucida Calligraphy" pitchFamily="66" charset="0"/>
              </a:rPr>
              <a:t>Ramachandra</a:t>
            </a:r>
            <a:r>
              <a:rPr lang="en-US" b="0" dirty="0" smtClean="0">
                <a:latin typeface="Lucida Calligraphy" pitchFamily="66" charset="0"/>
              </a:rPr>
              <a:t>, S.S.; Mehta, D.S.; </a:t>
            </a:r>
            <a:r>
              <a:rPr lang="en-US" b="0" dirty="0" err="1" smtClean="0">
                <a:latin typeface="Lucida Calligraphy" pitchFamily="66" charset="0"/>
              </a:rPr>
              <a:t>Sandesh</a:t>
            </a:r>
            <a:r>
              <a:rPr lang="en-US" b="0" dirty="0" smtClean="0">
                <a:latin typeface="Lucida Calligraphy" pitchFamily="66" charset="0"/>
              </a:rPr>
              <a:t>, N.; </a:t>
            </a:r>
            <a:r>
              <a:rPr lang="en-US" b="0" dirty="0" err="1" smtClean="0">
                <a:latin typeface="Lucida Calligraphy" pitchFamily="66" charset="0"/>
              </a:rPr>
              <a:t>Baliga</a:t>
            </a:r>
            <a:r>
              <a:rPr lang="en-US" b="0" dirty="0" smtClean="0">
                <a:latin typeface="Lucida Calligraphy" pitchFamily="66" charset="0"/>
              </a:rPr>
              <a:t>, V.; </a:t>
            </a:r>
            <a:r>
              <a:rPr lang="en-US" b="0" dirty="0" err="1" smtClean="0">
                <a:latin typeface="Lucida Calligraphy" pitchFamily="66" charset="0"/>
              </a:rPr>
              <a:t>Amarnath</a:t>
            </a:r>
            <a:r>
              <a:rPr lang="en-US" b="0" dirty="0" smtClean="0">
                <a:latin typeface="Lucida Calligraphy" pitchFamily="66" charset="0"/>
              </a:rPr>
              <a:t>, J. Periodontal probing systems: A review of available equipment. </a:t>
            </a:r>
            <a:r>
              <a:rPr lang="en-US" b="0" dirty="0" err="1" smtClean="0">
                <a:latin typeface="Lucida Calligraphy" pitchFamily="66" charset="0"/>
              </a:rPr>
              <a:t>Compend</a:t>
            </a:r>
            <a:r>
              <a:rPr lang="en-US" b="0" dirty="0" smtClean="0">
                <a:latin typeface="Lucida Calligraphy" pitchFamily="66" charset="0"/>
              </a:rPr>
              <a:t>. </a:t>
            </a:r>
            <a:r>
              <a:rPr lang="en-US" b="0" dirty="0" err="1" smtClean="0">
                <a:latin typeface="Lucida Calligraphy" pitchFamily="66" charset="0"/>
              </a:rPr>
              <a:t>Contin</a:t>
            </a:r>
            <a:r>
              <a:rPr lang="en-US" b="0" dirty="0" smtClean="0">
                <a:latin typeface="Lucida Calligraphy" pitchFamily="66" charset="0"/>
              </a:rPr>
              <a:t>. Educ. Dent. 2011, 32, 71–77.</a:t>
            </a:r>
            <a:endParaRPr lang="en-US" b="0" dirty="0">
              <a:latin typeface="Lucida Calligraphy" pitchFamily="66" charset="0"/>
            </a:endParaRPr>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571500" y="990600"/>
            <a:ext cx="7277100" cy="4191000"/>
          </a:xfrm>
        </p:spPr>
        <p:txBody>
          <a:bodyPr>
            <a:normAutofit/>
          </a:bodyPr>
          <a:lstStyle/>
          <a:p>
            <a:pPr algn="just">
              <a:lnSpc>
                <a:spcPct val="150000"/>
              </a:lnSpc>
              <a:buFont typeface="Wingdings" pitchFamily="2" charset="2"/>
              <a:buChar char="ü"/>
            </a:pPr>
            <a:r>
              <a:rPr lang="en-US" sz="1600" b="0" dirty="0" smtClean="0"/>
              <a:t>On the basis of depth alone, however, it is sometimes difficult to differentiate between a deep normal </a:t>
            </a:r>
            <a:r>
              <a:rPr lang="en-US" sz="1600" b="0" dirty="0" err="1" smtClean="0"/>
              <a:t>sulcus</a:t>
            </a:r>
            <a:r>
              <a:rPr lang="en-US" sz="1600" b="0" dirty="0" smtClean="0"/>
              <a:t> and a shallow periodontal pocket. </a:t>
            </a:r>
          </a:p>
          <a:p>
            <a:pPr algn="just">
              <a:lnSpc>
                <a:spcPct val="150000"/>
              </a:lnSpc>
              <a:buFont typeface="Wingdings" pitchFamily="2" charset="2"/>
              <a:buChar char="ü"/>
            </a:pPr>
            <a:r>
              <a:rPr lang="en-US" sz="1600" b="0" dirty="0" smtClean="0"/>
              <a:t>In such borderline cases, pathologic changes in the </a:t>
            </a:r>
            <a:r>
              <a:rPr lang="en-US" sz="1600" b="0" dirty="0" err="1" smtClean="0"/>
              <a:t>gingiva</a:t>
            </a:r>
            <a:r>
              <a:rPr lang="en-US" sz="1600" b="0" dirty="0" smtClean="0"/>
              <a:t> distinguish the two conditions.</a:t>
            </a:r>
          </a:p>
          <a:p>
            <a:pPr algn="just">
              <a:lnSpc>
                <a:spcPct val="150000"/>
              </a:lnSpc>
            </a:pPr>
            <a:endParaRPr lang="en-US" sz="1600" dirty="0"/>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571500" y="1905000"/>
            <a:ext cx="7581900" cy="3962400"/>
          </a:xfrm>
        </p:spPr>
        <p:txBody>
          <a:bodyPr>
            <a:normAutofit/>
          </a:bodyPr>
          <a:lstStyle/>
          <a:p>
            <a:endParaRPr lang="en-US" b="0" dirty="0"/>
          </a:p>
        </p:txBody>
      </p:sp>
      <p:sp>
        <p:nvSpPr>
          <p:cNvPr id="3" name="Title 2"/>
          <p:cNvSpPr>
            <a:spLocks noGrp="1"/>
          </p:cNvSpPr>
          <p:nvPr>
            <p:ph type="title"/>
          </p:nvPr>
        </p:nvSpPr>
        <p:spPr>
          <a:xfrm>
            <a:off x="228600" y="1"/>
            <a:ext cx="8077200" cy="838200"/>
          </a:xfrm>
        </p:spPr>
        <p:txBody>
          <a:bodyPr>
            <a:noAutofit/>
          </a:bodyPr>
          <a:lstStyle/>
          <a:p>
            <a:r>
              <a:rPr lang="en-IN" sz="2400" b="0" dirty="0" smtClean="0">
                <a:latin typeface="Lucida Calligraphy" pitchFamily="66" charset="0"/>
              </a:rPr>
              <a:t>Correlation of clinical and </a:t>
            </a:r>
            <a:r>
              <a:rPr lang="en-IN" sz="2400" b="0" dirty="0" err="1" smtClean="0">
                <a:latin typeface="Lucida Calligraphy" pitchFamily="66" charset="0"/>
              </a:rPr>
              <a:t>histopathologic</a:t>
            </a:r>
            <a:r>
              <a:rPr lang="en-IN" sz="2400" b="0" dirty="0" smtClean="0">
                <a:latin typeface="Lucida Calligraphy" pitchFamily="66" charset="0"/>
              </a:rPr>
              <a:t> features of the periodontal pocket</a:t>
            </a:r>
            <a:endParaRPr lang="en-US" sz="2400" b="0" dirty="0">
              <a:latin typeface="Lucida Calligraphy" pitchFamily="66" charset="0"/>
            </a:endParaRPr>
          </a:p>
        </p:txBody>
      </p:sp>
      <p:graphicFrame>
        <p:nvGraphicFramePr>
          <p:cNvPr id="4" name="Table 3"/>
          <p:cNvGraphicFramePr>
            <a:graphicFrameLocks noGrp="1"/>
          </p:cNvGraphicFramePr>
          <p:nvPr/>
        </p:nvGraphicFramePr>
        <p:xfrm>
          <a:off x="0" y="838199"/>
          <a:ext cx="9144000" cy="5791200"/>
        </p:xfrm>
        <a:graphic>
          <a:graphicData uri="http://schemas.openxmlformats.org/drawingml/2006/table">
            <a:tbl>
              <a:tblPr firstRow="1" bandRow="1">
                <a:tableStyleId>{5C22544A-7EE6-4342-B048-85BDC9FD1C3A}</a:tableStyleId>
              </a:tblPr>
              <a:tblGrid>
                <a:gridCol w="4572000"/>
                <a:gridCol w="4572000"/>
              </a:tblGrid>
              <a:tr h="646798">
                <a:tc>
                  <a:txBody>
                    <a:bodyPr/>
                    <a:lstStyle/>
                    <a:p>
                      <a:pPr>
                        <a:lnSpc>
                          <a:spcPct val="150000"/>
                        </a:lnSpc>
                      </a:pPr>
                      <a:r>
                        <a:rPr lang="en-IN" sz="1200" b="0" dirty="0" smtClean="0">
                          <a:latin typeface="+mn-lt"/>
                        </a:rPr>
                        <a:t>CLINICAL</a:t>
                      </a:r>
                      <a:r>
                        <a:rPr lang="en-IN" sz="1200" b="0" baseline="0" dirty="0" smtClean="0">
                          <a:latin typeface="+mn-lt"/>
                        </a:rPr>
                        <a:t> FEATURES</a:t>
                      </a:r>
                      <a:endParaRPr lang="en-US" sz="1200" b="0" dirty="0">
                        <a:latin typeface="+mn-lt"/>
                      </a:endParaRPr>
                    </a:p>
                  </a:txBody>
                  <a:tcPr/>
                </a:tc>
                <a:tc>
                  <a:txBody>
                    <a:bodyPr/>
                    <a:lstStyle/>
                    <a:p>
                      <a:pPr>
                        <a:lnSpc>
                          <a:spcPct val="150000"/>
                        </a:lnSpc>
                      </a:pPr>
                      <a:r>
                        <a:rPr lang="en-IN" sz="1200" b="0" dirty="0" smtClean="0">
                          <a:latin typeface="+mn-lt"/>
                        </a:rPr>
                        <a:t>HISTOPATHOLOGIC</a:t>
                      </a:r>
                      <a:r>
                        <a:rPr lang="en-IN" sz="1200" b="0" baseline="0" dirty="0" smtClean="0">
                          <a:latin typeface="+mn-lt"/>
                        </a:rPr>
                        <a:t> FEATURES</a:t>
                      </a:r>
                      <a:endParaRPr lang="en-US" sz="1200" b="0" dirty="0">
                        <a:latin typeface="+mn-lt"/>
                      </a:endParaRPr>
                    </a:p>
                  </a:txBody>
                  <a:tcPr/>
                </a:tc>
              </a:tr>
              <a:tr h="1360876">
                <a:tc>
                  <a:txBody>
                    <a:bodyPr/>
                    <a:lstStyle/>
                    <a:p>
                      <a:pPr>
                        <a:lnSpc>
                          <a:spcPct val="150000"/>
                        </a:lnSpc>
                        <a:spcAft>
                          <a:spcPts val="0"/>
                        </a:spcAft>
                      </a:pPr>
                      <a:r>
                        <a:rPr lang="en-US" sz="1200" dirty="0">
                          <a:latin typeface="+mn-lt"/>
                          <a:ea typeface="Times New Roman"/>
                          <a:cs typeface="Times New Roman"/>
                        </a:rPr>
                        <a:t>The gingival wall of the pocket presents various degrees of bluish red discoloration; flaccidity; a smooth, shiny surface; and pitting on pressure.</a:t>
                      </a:r>
                    </a:p>
                  </a:txBody>
                  <a:tcPr marL="68580" marR="68580" marT="0" marB="0"/>
                </a:tc>
                <a:tc>
                  <a:txBody>
                    <a:bodyPr/>
                    <a:lstStyle/>
                    <a:p>
                      <a:pPr>
                        <a:lnSpc>
                          <a:spcPct val="150000"/>
                        </a:lnSpc>
                        <a:spcAft>
                          <a:spcPts val="0"/>
                        </a:spcAft>
                      </a:pPr>
                      <a:r>
                        <a:rPr lang="en-US" sz="1200" b="0" dirty="0">
                          <a:latin typeface="+mn-lt"/>
                          <a:ea typeface="Times New Roman"/>
                          <a:cs typeface="Times New Roman"/>
                        </a:rPr>
                        <a:t>The discoloration is caused by circulatory stagnation; the flaccidity by the destruction of gingival fibers and surrounding tissues; the smooth, shiny surface by atrophy of the epithelium and edema; and the pitting on pressure by edema and degeneration.</a:t>
                      </a:r>
                      <a:endParaRPr lang="en-US" sz="1100" b="0" dirty="0">
                        <a:latin typeface="+mn-lt"/>
                        <a:ea typeface="Times New Roman"/>
                        <a:cs typeface="Times New Roman"/>
                      </a:endParaRPr>
                    </a:p>
                  </a:txBody>
                  <a:tcPr marL="68580" marR="68580" marT="0" marB="0"/>
                </a:tc>
              </a:tr>
              <a:tr h="1633052">
                <a:tc>
                  <a:txBody>
                    <a:bodyPr/>
                    <a:lstStyle/>
                    <a:p>
                      <a:pPr>
                        <a:lnSpc>
                          <a:spcPct val="150000"/>
                        </a:lnSpc>
                        <a:spcAft>
                          <a:spcPts val="0"/>
                        </a:spcAft>
                      </a:pPr>
                      <a:r>
                        <a:rPr lang="en-US" sz="1200" dirty="0">
                          <a:latin typeface="+mn-lt"/>
                          <a:ea typeface="Times New Roman"/>
                          <a:cs typeface="Times New Roman"/>
                        </a:rPr>
                        <a:t>Less frequently, the gingival wall may be pink and firm.</a:t>
                      </a:r>
                    </a:p>
                  </a:txBody>
                  <a:tcPr marL="68580" marR="68580" marT="0" marB="0"/>
                </a:tc>
                <a:tc>
                  <a:txBody>
                    <a:bodyPr/>
                    <a:lstStyle/>
                    <a:p>
                      <a:pPr>
                        <a:lnSpc>
                          <a:spcPct val="150000"/>
                        </a:lnSpc>
                        <a:spcAft>
                          <a:spcPts val="0"/>
                        </a:spcAft>
                      </a:pPr>
                      <a:r>
                        <a:rPr lang="en-US" sz="1200" b="0" dirty="0">
                          <a:latin typeface="+mn-lt"/>
                          <a:ea typeface="Times New Roman"/>
                          <a:cs typeface="Times New Roman"/>
                        </a:rPr>
                        <a:t>In such cases, fibrotic changes predominate over exudation and degeneration, </a:t>
                      </a:r>
                      <a:r>
                        <a:rPr lang="en-US" sz="1200" b="0" dirty="0" smtClean="0">
                          <a:latin typeface="+mn-lt"/>
                          <a:ea typeface="Times New Roman"/>
                          <a:cs typeface="Times New Roman"/>
                        </a:rPr>
                        <a:t>particularly </a:t>
                      </a:r>
                      <a:r>
                        <a:rPr lang="en-US" sz="1200" b="0" dirty="0">
                          <a:latin typeface="+mn-lt"/>
                          <a:ea typeface="Times New Roman"/>
                          <a:cs typeface="Times New Roman"/>
                        </a:rPr>
                        <a:t>the outer surface of the pocket wall. However, </a:t>
                      </a:r>
                      <a:r>
                        <a:rPr lang="en-US" sz="1200" b="0" dirty="0" smtClean="0">
                          <a:latin typeface="+mn-lt"/>
                          <a:ea typeface="Times New Roman"/>
                          <a:cs typeface="Times New Roman"/>
                        </a:rPr>
                        <a:t> </a:t>
                      </a:r>
                      <a:r>
                        <a:rPr lang="en-US" sz="1200" b="0" dirty="0">
                          <a:latin typeface="+mn-lt"/>
                          <a:ea typeface="Times New Roman"/>
                          <a:cs typeface="Times New Roman"/>
                        </a:rPr>
                        <a:t>the inner wall of the pocket invariably presents some degeneration and is often ulcerated.</a:t>
                      </a:r>
                      <a:endParaRPr lang="en-US" sz="1100" b="0" dirty="0">
                        <a:latin typeface="+mn-lt"/>
                        <a:ea typeface="Times New Roman"/>
                        <a:cs typeface="Times New Roman"/>
                      </a:endParaRPr>
                    </a:p>
                  </a:txBody>
                  <a:tcPr marL="68580" marR="68580" marT="0" marB="0"/>
                </a:tc>
              </a:tr>
              <a:tr h="856878">
                <a:tc>
                  <a:txBody>
                    <a:bodyPr/>
                    <a:lstStyle/>
                    <a:p>
                      <a:pPr>
                        <a:lnSpc>
                          <a:spcPct val="150000"/>
                        </a:lnSpc>
                      </a:pPr>
                      <a:r>
                        <a:rPr lang="en-US" sz="1200" kern="1200" dirty="0" smtClean="0">
                          <a:solidFill>
                            <a:schemeClr val="dk1"/>
                          </a:solidFill>
                          <a:latin typeface="+mn-lt"/>
                          <a:ea typeface="+mn-ea"/>
                          <a:cs typeface="+mn-cs"/>
                        </a:rPr>
                        <a:t>Bleeding is elicited by gently probing the soft</a:t>
                      </a:r>
                      <a:r>
                        <a:rPr lang="en-US" sz="1200" b="1" kern="1200" dirty="0" smtClean="0">
                          <a:solidFill>
                            <a:schemeClr val="dk1"/>
                          </a:solidFill>
                          <a:latin typeface="+mn-lt"/>
                          <a:ea typeface="+mn-ea"/>
                          <a:cs typeface="+mn-cs"/>
                        </a:rPr>
                        <a:t>-</a:t>
                      </a:r>
                      <a:r>
                        <a:rPr lang="en-US" sz="1200" kern="1200" dirty="0" smtClean="0">
                          <a:solidFill>
                            <a:schemeClr val="dk1"/>
                          </a:solidFill>
                          <a:latin typeface="+mn-lt"/>
                          <a:ea typeface="+mn-ea"/>
                          <a:cs typeface="+mn-cs"/>
                        </a:rPr>
                        <a:t>tissue wall of the pocket.</a:t>
                      </a:r>
                      <a:endParaRPr lang="en-US" sz="1200" dirty="0">
                        <a:latin typeface="+mn-lt"/>
                      </a:endParaRPr>
                    </a:p>
                  </a:txBody>
                  <a:tcPr/>
                </a:tc>
                <a:tc>
                  <a:txBody>
                    <a:bodyPr/>
                    <a:lstStyle/>
                    <a:p>
                      <a:pPr>
                        <a:lnSpc>
                          <a:spcPct val="150000"/>
                        </a:lnSpc>
                        <a:spcAft>
                          <a:spcPts val="0"/>
                        </a:spcAft>
                      </a:pPr>
                      <a:r>
                        <a:rPr lang="en-US" sz="1200" b="0" dirty="0">
                          <a:latin typeface="+mn-lt"/>
                          <a:ea typeface="Times New Roman"/>
                          <a:cs typeface="Times New Roman"/>
                        </a:rPr>
                        <a:t>Ease of bleeding results from increased </a:t>
                      </a:r>
                      <a:r>
                        <a:rPr lang="en-US" sz="1200" b="0" dirty="0" err="1">
                          <a:latin typeface="+mn-lt"/>
                          <a:ea typeface="Times New Roman"/>
                          <a:cs typeface="Times New Roman"/>
                        </a:rPr>
                        <a:t>vascularity</a:t>
                      </a:r>
                      <a:r>
                        <a:rPr lang="en-US" sz="1200" b="0" dirty="0">
                          <a:latin typeface="+mn-lt"/>
                          <a:ea typeface="Times New Roman"/>
                          <a:cs typeface="Times New Roman"/>
                        </a:rPr>
                        <a:t>, the thinning and degeneration of the epithelium, and the proximity of engorged vessels to the inner surface.</a:t>
                      </a:r>
                      <a:endParaRPr lang="en-US" sz="1100" b="0" dirty="0">
                        <a:latin typeface="+mn-lt"/>
                        <a:ea typeface="Times New Roman"/>
                        <a:cs typeface="Times New Roman"/>
                      </a:endParaRPr>
                    </a:p>
                  </a:txBody>
                  <a:tcPr marL="68580" marR="68580" marT="0" marB="0"/>
                </a:tc>
              </a:tr>
              <a:tr h="646798">
                <a:tc>
                  <a:txBody>
                    <a:bodyPr/>
                    <a:lstStyle/>
                    <a:p>
                      <a:pPr>
                        <a:lnSpc>
                          <a:spcPct val="150000"/>
                        </a:lnSpc>
                        <a:spcAft>
                          <a:spcPts val="0"/>
                        </a:spcAft>
                      </a:pPr>
                      <a:r>
                        <a:rPr lang="en-US" sz="1200" dirty="0">
                          <a:latin typeface="+mn-lt"/>
                          <a:ea typeface="Times New Roman"/>
                          <a:cs typeface="Times New Roman"/>
                        </a:rPr>
                        <a:t>When explored with a probe, the inner aspect of the pocket is generally painful.</a:t>
                      </a:r>
                      <a:endParaRPr lang="en-US" sz="1100" dirty="0">
                        <a:latin typeface="+mn-lt"/>
                        <a:ea typeface="Times New Roman"/>
                        <a:cs typeface="Times New Roman"/>
                      </a:endParaRPr>
                    </a:p>
                  </a:txBody>
                  <a:tcPr marL="68580" marR="68580" marT="0" marB="0"/>
                </a:tc>
                <a:tc>
                  <a:txBody>
                    <a:bodyPr/>
                    <a:lstStyle/>
                    <a:p>
                      <a:pPr>
                        <a:lnSpc>
                          <a:spcPct val="150000"/>
                        </a:lnSpc>
                        <a:spcAft>
                          <a:spcPts val="0"/>
                        </a:spcAft>
                      </a:pPr>
                      <a:r>
                        <a:rPr lang="en-US" sz="1200" b="0" dirty="0">
                          <a:latin typeface="+mn-lt"/>
                          <a:ea typeface="Times New Roman"/>
                          <a:cs typeface="Times New Roman"/>
                        </a:rPr>
                        <a:t>Pain on tactile stimulation is caused by the ulceration of the inner aspect of the pocket wall.</a:t>
                      </a:r>
                      <a:endParaRPr lang="en-US" sz="1100" b="0" dirty="0">
                        <a:latin typeface="+mn-lt"/>
                        <a:ea typeface="Times New Roman"/>
                        <a:cs typeface="Times New Roman"/>
                      </a:endParaRPr>
                    </a:p>
                  </a:txBody>
                  <a:tcPr marL="68580" marR="68580" marT="0" marB="0"/>
                </a:tc>
              </a:tr>
              <a:tr h="646798">
                <a:tc>
                  <a:txBody>
                    <a:bodyPr/>
                    <a:lstStyle/>
                    <a:p>
                      <a:pPr>
                        <a:lnSpc>
                          <a:spcPct val="150000"/>
                        </a:lnSpc>
                        <a:spcAft>
                          <a:spcPts val="0"/>
                        </a:spcAft>
                      </a:pPr>
                      <a:r>
                        <a:rPr lang="en-US" sz="1200" dirty="0">
                          <a:latin typeface="+mn-lt"/>
                          <a:ea typeface="Times New Roman"/>
                          <a:cs typeface="Times New Roman"/>
                        </a:rPr>
                        <a:t>In many cases, pus may be expressed with the application of digital pressure.</a:t>
                      </a:r>
                      <a:endParaRPr lang="en-US" sz="1100" dirty="0">
                        <a:latin typeface="+mn-lt"/>
                        <a:ea typeface="Times New Roman"/>
                        <a:cs typeface="Times New Roman"/>
                      </a:endParaRPr>
                    </a:p>
                  </a:txBody>
                  <a:tcPr marL="68580" marR="68580" marT="0" marB="0"/>
                </a:tc>
                <a:tc>
                  <a:txBody>
                    <a:bodyPr/>
                    <a:lstStyle/>
                    <a:p>
                      <a:pPr>
                        <a:lnSpc>
                          <a:spcPct val="150000"/>
                        </a:lnSpc>
                        <a:spcAft>
                          <a:spcPts val="0"/>
                        </a:spcAft>
                      </a:pPr>
                      <a:r>
                        <a:rPr lang="en-US" sz="1200" b="0" dirty="0">
                          <a:latin typeface="+mn-lt"/>
                          <a:ea typeface="Times New Roman"/>
                          <a:cs typeface="Times New Roman"/>
                        </a:rPr>
                        <a:t>Pus occurs in pockets with </a:t>
                      </a:r>
                      <a:r>
                        <a:rPr lang="en-US" sz="1200" b="0" dirty="0" err="1">
                          <a:latin typeface="+mn-lt"/>
                          <a:ea typeface="Times New Roman"/>
                          <a:cs typeface="Times New Roman"/>
                        </a:rPr>
                        <a:t>suppurative</a:t>
                      </a:r>
                      <a:r>
                        <a:rPr lang="en-US" sz="1200" b="0" dirty="0">
                          <a:latin typeface="+mn-lt"/>
                          <a:ea typeface="Times New Roman"/>
                          <a:cs typeface="Times New Roman"/>
                        </a:rPr>
                        <a:t> inflammation of the inner wall.</a:t>
                      </a:r>
                      <a:endParaRPr lang="en-US" sz="1100" b="0" dirty="0">
                        <a:latin typeface="+mn-lt"/>
                        <a:ea typeface="Times New Roman"/>
                        <a:cs typeface="Times New Roman"/>
                      </a:endParaRPr>
                    </a:p>
                  </a:txBody>
                  <a:tcPr marL="68580" marR="68580" marT="0" marB="0"/>
                </a:tc>
              </a:tr>
            </a:tbl>
          </a:graphicData>
        </a:graphic>
      </p:graphicFrame>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571500" y="1905000"/>
            <a:ext cx="7200900" cy="4191000"/>
          </a:xfrm>
        </p:spPr>
        <p:txBody>
          <a:bodyPr>
            <a:noAutofit/>
          </a:bodyPr>
          <a:lstStyle/>
          <a:p>
            <a:pPr algn="just">
              <a:lnSpc>
                <a:spcPct val="160000"/>
              </a:lnSpc>
              <a:buFont typeface="Wingdings" pitchFamily="2" charset="2"/>
              <a:buChar char="ü"/>
            </a:pPr>
            <a:r>
              <a:rPr lang="en-US" sz="1400" b="0" dirty="0" smtClean="0"/>
              <a:t>The only accurate method of detecting and measuring periodontal pockets is careful exploration with a periodontal probe.</a:t>
            </a:r>
          </a:p>
          <a:p>
            <a:pPr algn="just">
              <a:lnSpc>
                <a:spcPct val="160000"/>
              </a:lnSpc>
              <a:buFont typeface="Wingdings" pitchFamily="2" charset="2"/>
              <a:buChar char="ü"/>
            </a:pPr>
            <a:r>
              <a:rPr lang="en-US" sz="1400" b="0" dirty="0" smtClean="0"/>
              <a:t>Pockets are not detected by radiographic examination. </a:t>
            </a:r>
          </a:p>
          <a:p>
            <a:pPr algn="just">
              <a:lnSpc>
                <a:spcPct val="160000"/>
              </a:lnSpc>
              <a:buFont typeface="Wingdings" pitchFamily="2" charset="2"/>
              <a:buChar char="ü"/>
            </a:pPr>
            <a:r>
              <a:rPr lang="en-US" sz="1400" b="0" dirty="0" smtClean="0"/>
              <a:t>The periodontal pocket is a soft-tissue change. </a:t>
            </a:r>
          </a:p>
          <a:p>
            <a:pPr algn="just">
              <a:lnSpc>
                <a:spcPct val="160000"/>
              </a:lnSpc>
              <a:buFont typeface="Wingdings" pitchFamily="2" charset="2"/>
              <a:buChar char="ü"/>
            </a:pPr>
            <a:r>
              <a:rPr lang="en-US" sz="1400" b="0" dirty="0" smtClean="0"/>
              <a:t>Radiographs - they show no difference before and after pocket elimination unless bone has been modified. </a:t>
            </a:r>
          </a:p>
        </p:txBody>
      </p:sp>
      <p:sp>
        <p:nvSpPr>
          <p:cNvPr id="3" name="Title 2"/>
          <p:cNvSpPr>
            <a:spLocks noGrp="1"/>
          </p:cNvSpPr>
          <p:nvPr>
            <p:ph type="title"/>
          </p:nvPr>
        </p:nvSpPr>
        <p:spPr/>
        <p:txBody>
          <a:bodyPr>
            <a:noAutofit/>
          </a:bodyPr>
          <a:lstStyle/>
          <a:p>
            <a:pPr algn="just"/>
            <a:r>
              <a:rPr sz="2400" b="0" smtClean="0">
                <a:latin typeface="Lucida Calligraphy" pitchFamily="66" charset="0"/>
              </a:rPr>
              <a:t>DETECTION OF PERIODONTAL POCKET</a:t>
            </a:r>
            <a:br>
              <a:rPr sz="2400" b="0" smtClean="0">
                <a:latin typeface="Lucida Calligraphy" pitchFamily="66" charset="0"/>
              </a:rPr>
            </a:br>
            <a:endParaRPr lang="en-US" sz="2400" b="0" dirty="0">
              <a:latin typeface="Lucida Calligraphy" pitchFamily="66" charset="0"/>
            </a:endParaRPr>
          </a:p>
        </p:txBody>
      </p:sp>
      <p:pic>
        <p:nvPicPr>
          <p:cNvPr id="4" name="Picture 3"/>
          <p:cNvPicPr/>
          <p:nvPr/>
        </p:nvPicPr>
        <p:blipFill>
          <a:blip r:embed="rId2"/>
          <a:srcRect/>
          <a:stretch>
            <a:fillRect/>
          </a:stretch>
        </p:blipFill>
        <p:spPr bwMode="auto">
          <a:xfrm>
            <a:off x="6629400" y="0"/>
            <a:ext cx="2047557" cy="1924050"/>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571500" y="838200"/>
            <a:ext cx="7886700" cy="4343400"/>
          </a:xfrm>
        </p:spPr>
        <p:txBody>
          <a:bodyPr>
            <a:normAutofit/>
          </a:bodyPr>
          <a:lstStyle/>
          <a:p>
            <a:pPr algn="just">
              <a:lnSpc>
                <a:spcPct val="160000"/>
              </a:lnSpc>
              <a:buFont typeface="Wingdings" pitchFamily="2" charset="2"/>
              <a:buChar char="ü"/>
            </a:pPr>
            <a:r>
              <a:rPr lang="en-US" sz="1400" b="0" dirty="0" smtClean="0"/>
              <a:t>Gutta-percha points or calibrated silver points  can be used with the radiograph to assist with determining the level of attachment of the periodontal pockets. </a:t>
            </a:r>
          </a:p>
          <a:p>
            <a:pPr algn="just">
              <a:lnSpc>
                <a:spcPct val="160000"/>
              </a:lnSpc>
              <a:buFont typeface="Wingdings" pitchFamily="2" charset="2"/>
              <a:buChar char="ü"/>
            </a:pPr>
            <a:r>
              <a:rPr lang="en-US" sz="1400" b="0" dirty="0" smtClean="0"/>
              <a:t>They may be used effectively for individual pockets or in clinical research, but their routine use throughout the mouth would be difficult to manage. </a:t>
            </a:r>
          </a:p>
          <a:p>
            <a:pPr algn="just">
              <a:lnSpc>
                <a:spcPct val="160000"/>
              </a:lnSpc>
              <a:buFont typeface="Wingdings" pitchFamily="2" charset="2"/>
              <a:buChar char="ü"/>
            </a:pPr>
            <a:r>
              <a:rPr lang="en-US" sz="1400" b="0" dirty="0" smtClean="0"/>
              <a:t>Clinical examination and probing are more direct and efficient.</a:t>
            </a:r>
          </a:p>
          <a:p>
            <a:endParaRPr lang="en-US" sz="1400" dirty="0"/>
          </a:p>
        </p:txBody>
      </p:sp>
      <p:pic>
        <p:nvPicPr>
          <p:cNvPr id="4" name="Picture 2"/>
          <p:cNvPicPr>
            <a:picLocks noChangeAspect="1" noChangeArrowheads="1"/>
          </p:cNvPicPr>
          <p:nvPr/>
        </p:nvPicPr>
        <p:blipFill>
          <a:blip r:embed="rId2"/>
          <a:srcRect/>
          <a:stretch>
            <a:fillRect/>
          </a:stretch>
        </p:blipFill>
        <p:spPr bwMode="auto">
          <a:xfrm>
            <a:off x="2895600" y="3124200"/>
            <a:ext cx="3905250" cy="3343275"/>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571500" y="1676400"/>
            <a:ext cx="7277100" cy="4191000"/>
          </a:xfrm>
        </p:spPr>
        <p:txBody>
          <a:bodyPr>
            <a:normAutofit/>
          </a:bodyPr>
          <a:lstStyle/>
          <a:p>
            <a:pPr algn="just">
              <a:lnSpc>
                <a:spcPct val="150000"/>
              </a:lnSpc>
            </a:pPr>
            <a:r>
              <a:rPr lang="en-US" b="0" dirty="0" smtClean="0">
                <a:latin typeface="Lucida Calligraphy" pitchFamily="66" charset="0"/>
              </a:rPr>
              <a:t>Diagnosis with the Available Chair-side Probing Tools </a:t>
            </a:r>
          </a:p>
          <a:p>
            <a:pPr algn="just">
              <a:lnSpc>
                <a:spcPct val="150000"/>
              </a:lnSpc>
              <a:buFont typeface="Arial" pitchFamily="34" charset="0"/>
              <a:buChar char="•"/>
            </a:pPr>
            <a:r>
              <a:rPr lang="en-US" sz="1400" b="0" dirty="0" smtClean="0"/>
              <a:t>There are many types of commercially available periodontal probes; however, manual probes remain the gold standard in dental clinics for measuring CAL and PD.</a:t>
            </a:r>
          </a:p>
          <a:p>
            <a:pPr algn="just">
              <a:lnSpc>
                <a:spcPct val="150000"/>
              </a:lnSpc>
              <a:buFont typeface="Arial" pitchFamily="34" charset="0"/>
              <a:buChar char="•"/>
            </a:pPr>
            <a:r>
              <a:rPr lang="en-US" sz="1400" b="0" dirty="0" smtClean="0"/>
              <a:t>The manual probes consist of a handgrip and probe tip. </a:t>
            </a:r>
          </a:p>
          <a:p>
            <a:pPr algn="just">
              <a:lnSpc>
                <a:spcPct val="150000"/>
              </a:lnSpc>
              <a:buFont typeface="Arial" pitchFamily="34" charset="0"/>
              <a:buChar char="•"/>
            </a:pPr>
            <a:r>
              <a:rPr lang="en-US" sz="1400" b="0" dirty="0" smtClean="0"/>
              <a:t>The tip design can range in length (12–16.5 mm in length), thin (0.4~0.6 mm diameter), and shape of the working end (spherical end, domed end, and a flat end with rounded corners) that can be inserted into the base of the pocket. </a:t>
            </a:r>
          </a:p>
        </p:txBody>
      </p:sp>
      <p:pic>
        <p:nvPicPr>
          <p:cNvPr id="4" name="Picture 2"/>
          <p:cNvPicPr>
            <a:picLocks noChangeAspect="1" noChangeArrowheads="1"/>
          </p:cNvPicPr>
          <p:nvPr/>
        </p:nvPicPr>
        <p:blipFill>
          <a:blip r:embed="rId2"/>
          <a:srcRect/>
          <a:stretch>
            <a:fillRect/>
          </a:stretch>
        </p:blipFill>
        <p:spPr bwMode="auto">
          <a:xfrm>
            <a:off x="3352800" y="4876800"/>
            <a:ext cx="3590925" cy="1447800"/>
          </a:xfrm>
          <a:prstGeom prst="rect">
            <a:avLst/>
          </a:prstGeom>
          <a:noFill/>
          <a:ln w="9525">
            <a:noFill/>
            <a:miter lim="800000"/>
            <a:headEnd/>
            <a:tailEnd/>
          </a:ln>
          <a:effectLst/>
        </p:spPr>
      </p:pic>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533400" y="990600"/>
            <a:ext cx="7200900" cy="3657600"/>
          </a:xfrm>
        </p:spPr>
        <p:txBody>
          <a:bodyPr>
            <a:normAutofit/>
          </a:bodyPr>
          <a:lstStyle/>
          <a:p>
            <a:pPr algn="just">
              <a:lnSpc>
                <a:spcPct val="150000"/>
              </a:lnSpc>
              <a:buFont typeface="Arial" pitchFamily="34" charset="0"/>
              <a:buChar char="•"/>
            </a:pPr>
            <a:r>
              <a:rPr lang="en-US" sz="1400" b="0" dirty="0" smtClean="0"/>
              <a:t>In addition, various types </a:t>
            </a:r>
            <a:r>
              <a:rPr lang="en-US" sz="1400" b="0" dirty="0" smtClean="0"/>
              <a:t>of probe with </a:t>
            </a:r>
            <a:r>
              <a:rPr lang="en-US" sz="1400" b="0" dirty="0" smtClean="0"/>
              <a:t>colors of graduated scales are displayed on the probe tip surface to help the manual reading of CAL and PD in millimeters. </a:t>
            </a:r>
          </a:p>
          <a:p>
            <a:pPr algn="just">
              <a:lnSpc>
                <a:spcPct val="150000"/>
              </a:lnSpc>
              <a:buFont typeface="Arial" pitchFamily="34" charset="0"/>
              <a:buChar char="•"/>
            </a:pPr>
            <a:r>
              <a:rPr lang="en-US" sz="1400" b="0" dirty="0" smtClean="0"/>
              <a:t>For standardization of the probe, a general requirement for manual stainless-steel periodontal probes was specified by the International Organization for Standardization (ISO 21672-1 and -2:2012). </a:t>
            </a:r>
          </a:p>
          <a:p>
            <a:pPr algn="just">
              <a:lnSpc>
                <a:spcPct val="150000"/>
              </a:lnSpc>
              <a:buFont typeface="Arial" pitchFamily="34" charset="0"/>
              <a:buChar char="•"/>
            </a:pPr>
            <a:r>
              <a:rPr lang="en-US" sz="1400" b="0" dirty="0" smtClean="0"/>
              <a:t>However, even with these standardizations and specialized training, manual periodontal probe measurements can vary significantly due to inter-examiner differences in the probing force, probing angle, reading variations when reading manual scales, clinician proficiency, and the unpredictable anatomy of periodontal pockets, especially as the disease progresses.</a:t>
            </a:r>
          </a:p>
          <a:p>
            <a:pPr>
              <a:lnSpc>
                <a:spcPct val="150000"/>
              </a:lnSpc>
            </a:pPr>
            <a:endParaRPr lang="en-US" sz="1400" dirty="0"/>
          </a:p>
        </p:txBody>
      </p:sp>
      <p:pic>
        <p:nvPicPr>
          <p:cNvPr id="2051" name="Picture 3"/>
          <p:cNvPicPr>
            <a:picLocks noChangeAspect="1" noChangeArrowheads="1"/>
          </p:cNvPicPr>
          <p:nvPr/>
        </p:nvPicPr>
        <p:blipFill>
          <a:blip r:embed="rId2"/>
          <a:srcRect/>
          <a:stretch>
            <a:fillRect/>
          </a:stretch>
        </p:blipFill>
        <p:spPr bwMode="auto">
          <a:xfrm>
            <a:off x="2438400" y="4343400"/>
            <a:ext cx="6096000" cy="2200275"/>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571500" y="990600"/>
            <a:ext cx="6743700" cy="4191000"/>
          </a:xfrm>
        </p:spPr>
        <p:txBody>
          <a:bodyPr>
            <a:normAutofit/>
          </a:bodyPr>
          <a:lstStyle/>
          <a:p>
            <a:pPr algn="just">
              <a:lnSpc>
                <a:spcPct val="150000"/>
              </a:lnSpc>
              <a:buFont typeface="Arial" pitchFamily="34" charset="0"/>
              <a:buChar char="•"/>
            </a:pPr>
            <a:r>
              <a:rPr lang="en-IN" sz="1400" b="0" dirty="0" smtClean="0"/>
              <a:t>Several types of probes were made to minimize inconsistencies – like the force-controlled probes were designed to reduce the variation in probing forces by clinicians.</a:t>
            </a:r>
          </a:p>
          <a:p>
            <a:pPr algn="just">
              <a:lnSpc>
                <a:spcPct val="150000"/>
              </a:lnSpc>
              <a:buFont typeface="Arial" pitchFamily="34" charset="0"/>
              <a:buChar char="•"/>
            </a:pPr>
            <a:r>
              <a:rPr lang="en-IN" sz="1400" b="0" dirty="0" smtClean="0"/>
              <a:t>0.20 N – 0.25 N, allowing accurate diagnosis and minimizing patient discomfort.</a:t>
            </a:r>
          </a:p>
          <a:p>
            <a:pPr algn="just">
              <a:lnSpc>
                <a:spcPct val="150000"/>
              </a:lnSpc>
              <a:buFont typeface="Arial" pitchFamily="34" charset="0"/>
              <a:buChar char="•"/>
            </a:pPr>
            <a:r>
              <a:rPr lang="en-IN" sz="1400" b="0" dirty="0" smtClean="0"/>
              <a:t>The True Pressure Sensitive probe (TPS probe, </a:t>
            </a:r>
            <a:r>
              <a:rPr lang="en-IN" sz="1400" b="0" dirty="0" err="1" smtClean="0"/>
              <a:t>Ivoclar</a:t>
            </a:r>
            <a:r>
              <a:rPr lang="en-IN" sz="1400" b="0" dirty="0" smtClean="0"/>
              <a:t> </a:t>
            </a:r>
            <a:r>
              <a:rPr lang="en-IN" sz="1400" b="0" dirty="0" err="1" smtClean="0"/>
              <a:t>Vivadent</a:t>
            </a:r>
            <a:r>
              <a:rPr lang="en-IN" sz="1400" b="0" dirty="0" smtClean="0"/>
              <a:t>, </a:t>
            </a:r>
            <a:r>
              <a:rPr lang="en-IN" sz="1400" b="0" dirty="0" err="1" smtClean="0"/>
              <a:t>Schaan</a:t>
            </a:r>
            <a:r>
              <a:rPr lang="en-IN" sz="1400" b="0" dirty="0" smtClean="0"/>
              <a:t>, Liechtenstein) and Pro-</a:t>
            </a:r>
            <a:r>
              <a:rPr lang="en-IN" sz="1400" b="0" dirty="0" err="1" smtClean="0"/>
              <a:t>DenRx</a:t>
            </a:r>
            <a:r>
              <a:rPr lang="en-IN" sz="1400" b="0" dirty="0" smtClean="0"/>
              <a:t> Sensor Probe (Den-Mat Holdings, Lompoc, CA, USA).</a:t>
            </a:r>
          </a:p>
          <a:p>
            <a:pPr algn="just">
              <a:lnSpc>
                <a:spcPct val="150000"/>
              </a:lnSpc>
              <a:buFont typeface="Arial" pitchFamily="34" charset="0"/>
              <a:buChar char="•"/>
            </a:pPr>
            <a:r>
              <a:rPr lang="en-IN" sz="1400" b="0" dirty="0" smtClean="0"/>
              <a:t>Operated manually, but maintain constant force without electronic control.</a:t>
            </a:r>
          </a:p>
          <a:p>
            <a:pPr algn="just">
              <a:lnSpc>
                <a:spcPct val="150000"/>
              </a:lnSpc>
              <a:buFont typeface="Arial" pitchFamily="34" charset="0"/>
              <a:buChar char="•"/>
            </a:pPr>
            <a:r>
              <a:rPr lang="en-IN" sz="1400" b="0" dirty="0" smtClean="0"/>
              <a:t>TPS – visual guidance.</a:t>
            </a:r>
          </a:p>
          <a:p>
            <a:pPr algn="just">
              <a:lnSpc>
                <a:spcPct val="150000"/>
              </a:lnSpc>
            </a:pPr>
            <a:endParaRPr lang="en-US" sz="1400" b="0" dirty="0"/>
          </a:p>
        </p:txBody>
      </p:sp>
      <p:pic>
        <p:nvPicPr>
          <p:cNvPr id="3074" name="Picture 2"/>
          <p:cNvPicPr>
            <a:picLocks noChangeAspect="1" noChangeArrowheads="1"/>
          </p:cNvPicPr>
          <p:nvPr/>
        </p:nvPicPr>
        <p:blipFill>
          <a:blip r:embed="rId2"/>
          <a:srcRect/>
          <a:stretch>
            <a:fillRect/>
          </a:stretch>
        </p:blipFill>
        <p:spPr bwMode="auto">
          <a:xfrm>
            <a:off x="4267200" y="3733800"/>
            <a:ext cx="3152775" cy="2428875"/>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571500" y="1066800"/>
            <a:ext cx="7581900" cy="4114800"/>
          </a:xfrm>
        </p:spPr>
        <p:txBody>
          <a:bodyPr>
            <a:normAutofit/>
          </a:bodyPr>
          <a:lstStyle/>
          <a:p>
            <a:pPr algn="just">
              <a:lnSpc>
                <a:spcPct val="150000"/>
              </a:lnSpc>
              <a:buFont typeface="Arial" pitchFamily="34" charset="0"/>
              <a:buChar char="•"/>
            </a:pPr>
            <a:r>
              <a:rPr lang="en-IN" sz="1400" b="0" dirty="0" smtClean="0"/>
              <a:t>Electronic force controlled probe with visual guidance – introduced by Polson in 1980.</a:t>
            </a:r>
          </a:p>
          <a:p>
            <a:pPr algn="just">
              <a:lnSpc>
                <a:spcPct val="150000"/>
              </a:lnSpc>
              <a:buFont typeface="Arial" pitchFamily="34" charset="0"/>
              <a:buChar char="•"/>
            </a:pPr>
            <a:r>
              <a:rPr lang="en-IN" sz="1400" b="0" dirty="0" smtClean="0"/>
              <a:t>Polson’s probe was developed into </a:t>
            </a:r>
            <a:r>
              <a:rPr lang="en-IN" sz="1400" b="0" dirty="0" err="1" smtClean="0"/>
              <a:t>Yeaple</a:t>
            </a:r>
            <a:r>
              <a:rPr lang="en-IN" sz="1400" b="0" dirty="0" smtClean="0"/>
              <a:t> probe – dentinal hypersensitivity.</a:t>
            </a:r>
          </a:p>
          <a:p>
            <a:pPr algn="just">
              <a:lnSpc>
                <a:spcPct val="150000"/>
              </a:lnSpc>
              <a:buFont typeface="Arial" pitchFamily="34" charset="0"/>
              <a:buChar char="•"/>
            </a:pPr>
            <a:r>
              <a:rPr lang="en-IN" sz="1400" b="0" dirty="0" smtClean="0"/>
              <a:t>The computerized periodontal system was used to record probing depths with 0.2 mm precision and automatically transferred to computer chart.</a:t>
            </a:r>
          </a:p>
          <a:p>
            <a:pPr algn="just">
              <a:lnSpc>
                <a:spcPct val="150000"/>
              </a:lnSpc>
              <a:buFont typeface="Arial" pitchFamily="34" charset="0"/>
              <a:buChar char="•"/>
            </a:pPr>
            <a:r>
              <a:rPr lang="en-IN" sz="1400" b="0" dirty="0" smtClean="0"/>
              <a:t>The Florida Probe, </a:t>
            </a:r>
            <a:r>
              <a:rPr lang="en-IN" sz="1400" b="0" dirty="0" err="1" smtClean="0"/>
              <a:t>InterProbe</a:t>
            </a:r>
            <a:r>
              <a:rPr lang="en-IN" sz="1400" b="0" dirty="0" smtClean="0"/>
              <a:t> and the pa-on </a:t>
            </a:r>
            <a:r>
              <a:rPr lang="en-IN" sz="1400" b="0" dirty="0" err="1" smtClean="0"/>
              <a:t>Parometer</a:t>
            </a:r>
            <a:r>
              <a:rPr lang="en-IN" sz="1400" b="0" dirty="0" smtClean="0"/>
              <a:t>- computerized.</a:t>
            </a:r>
          </a:p>
          <a:p>
            <a:pPr algn="just">
              <a:lnSpc>
                <a:spcPct val="150000"/>
              </a:lnSpc>
              <a:buFont typeface="Arial" pitchFamily="34" charset="0"/>
              <a:buChar char="•"/>
            </a:pPr>
            <a:r>
              <a:rPr lang="en-IN" sz="1400" b="0" dirty="0" smtClean="0"/>
              <a:t>The Foster-Miller probe – automatic PD and CAL measurement by detecting CEJ for CAL measurement.   </a:t>
            </a:r>
            <a:endParaRPr lang="en-US" sz="1400" b="0" dirty="0"/>
          </a:p>
        </p:txBody>
      </p:sp>
      <p:pic>
        <p:nvPicPr>
          <p:cNvPr id="4098" name="Picture 2"/>
          <p:cNvPicPr>
            <a:picLocks noChangeAspect="1" noChangeArrowheads="1"/>
          </p:cNvPicPr>
          <p:nvPr/>
        </p:nvPicPr>
        <p:blipFill>
          <a:blip r:embed="rId2"/>
          <a:srcRect/>
          <a:stretch>
            <a:fillRect/>
          </a:stretch>
        </p:blipFill>
        <p:spPr bwMode="auto">
          <a:xfrm>
            <a:off x="533400" y="4114800"/>
            <a:ext cx="3381375" cy="1381125"/>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pic>
        <p:nvPicPr>
          <p:cNvPr id="4099" name="Picture 3"/>
          <p:cNvPicPr>
            <a:picLocks noChangeAspect="1" noChangeArrowheads="1"/>
          </p:cNvPicPr>
          <p:nvPr/>
        </p:nvPicPr>
        <p:blipFill>
          <a:blip r:embed="rId3"/>
          <a:srcRect/>
          <a:stretch>
            <a:fillRect/>
          </a:stretch>
        </p:blipFill>
        <p:spPr bwMode="auto">
          <a:xfrm>
            <a:off x="4724400" y="3733800"/>
            <a:ext cx="3228975" cy="2552700"/>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endParaRPr lang="en-US" dirty="0"/>
          </a:p>
        </p:txBody>
      </p:sp>
      <p:pic>
        <p:nvPicPr>
          <p:cNvPr id="5122" name="Picture 2"/>
          <p:cNvPicPr>
            <a:picLocks noChangeAspect="1" noChangeArrowheads="1"/>
          </p:cNvPicPr>
          <p:nvPr/>
        </p:nvPicPr>
        <p:blipFill>
          <a:blip r:embed="rId2"/>
          <a:srcRect/>
          <a:stretch>
            <a:fillRect/>
          </a:stretch>
        </p:blipFill>
        <p:spPr bwMode="auto">
          <a:xfrm>
            <a:off x="762000" y="609600"/>
            <a:ext cx="3257550" cy="1924050"/>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pic>
        <p:nvPicPr>
          <p:cNvPr id="5123" name="Picture 3"/>
          <p:cNvPicPr>
            <a:picLocks noChangeAspect="1" noChangeArrowheads="1"/>
          </p:cNvPicPr>
          <p:nvPr/>
        </p:nvPicPr>
        <p:blipFill>
          <a:blip r:embed="rId3"/>
          <a:srcRect/>
          <a:stretch>
            <a:fillRect/>
          </a:stretch>
        </p:blipFill>
        <p:spPr bwMode="auto">
          <a:xfrm>
            <a:off x="4038600" y="2362200"/>
            <a:ext cx="2667000" cy="1838325"/>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pic>
        <p:nvPicPr>
          <p:cNvPr id="5124" name="Picture 4"/>
          <p:cNvPicPr>
            <a:picLocks noChangeAspect="1" noChangeArrowheads="1"/>
          </p:cNvPicPr>
          <p:nvPr/>
        </p:nvPicPr>
        <p:blipFill>
          <a:blip r:embed="rId4"/>
          <a:srcRect/>
          <a:stretch>
            <a:fillRect/>
          </a:stretch>
        </p:blipFill>
        <p:spPr bwMode="auto">
          <a:xfrm>
            <a:off x="6172200" y="4495800"/>
            <a:ext cx="2600325" cy="1838325"/>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1"/>
          </p:nvPr>
        </p:nvSpPr>
        <p:spPr>
          <a:xfrm>
            <a:off x="2819400" y="1600200"/>
            <a:ext cx="5938158" cy="4114800"/>
          </a:xfrm>
        </p:spPr>
        <p:txBody>
          <a:bodyPr>
            <a:noAutofit/>
          </a:bodyPr>
          <a:lstStyle/>
          <a:p>
            <a:pPr algn="just">
              <a:lnSpc>
                <a:spcPct val="160000"/>
              </a:lnSpc>
            </a:pPr>
            <a:r>
              <a:rPr lang="en-IN" sz="1200" b="0" dirty="0" smtClean="0">
                <a:latin typeface="Lucida Calligraphy" pitchFamily="66" charset="0"/>
              </a:rPr>
              <a:t>INTRODUCTION</a:t>
            </a:r>
            <a:endParaRPr lang="en-US" sz="1200" b="0" dirty="0" smtClean="0">
              <a:latin typeface="Lucida Calligraphy" pitchFamily="66" charset="0"/>
            </a:endParaRPr>
          </a:p>
          <a:p>
            <a:pPr algn="just">
              <a:lnSpc>
                <a:spcPct val="160000"/>
              </a:lnSpc>
            </a:pPr>
            <a:r>
              <a:rPr lang="en-IN" sz="1200" b="0" dirty="0" smtClean="0">
                <a:latin typeface="Lucida Calligraphy" pitchFamily="66" charset="0"/>
              </a:rPr>
              <a:t>DEFINITION</a:t>
            </a:r>
            <a:endParaRPr lang="en-US" sz="1200" b="0" dirty="0" smtClean="0">
              <a:latin typeface="Lucida Calligraphy" pitchFamily="66" charset="0"/>
            </a:endParaRPr>
          </a:p>
          <a:p>
            <a:pPr algn="just">
              <a:lnSpc>
                <a:spcPct val="160000"/>
              </a:lnSpc>
            </a:pPr>
            <a:r>
              <a:rPr lang="en-IN" sz="1200" b="0" dirty="0" smtClean="0">
                <a:latin typeface="Lucida Calligraphy" pitchFamily="66" charset="0"/>
              </a:rPr>
              <a:t>CLASSIFICATION</a:t>
            </a:r>
            <a:endParaRPr lang="en-US" sz="1200" b="0" dirty="0" smtClean="0">
              <a:latin typeface="Lucida Calligraphy" pitchFamily="66" charset="0"/>
            </a:endParaRPr>
          </a:p>
          <a:p>
            <a:pPr algn="just">
              <a:lnSpc>
                <a:spcPct val="160000"/>
              </a:lnSpc>
            </a:pPr>
            <a:r>
              <a:rPr lang="en-IN" sz="1200" b="0" dirty="0" smtClean="0">
                <a:latin typeface="Lucida Calligraphy" pitchFamily="66" charset="0"/>
              </a:rPr>
              <a:t>CLINICAL FEATURES</a:t>
            </a:r>
            <a:endParaRPr lang="en-US" sz="1200" b="0" dirty="0" smtClean="0">
              <a:latin typeface="Lucida Calligraphy" pitchFamily="66" charset="0"/>
            </a:endParaRPr>
          </a:p>
          <a:p>
            <a:pPr algn="just">
              <a:lnSpc>
                <a:spcPct val="160000"/>
              </a:lnSpc>
            </a:pPr>
            <a:r>
              <a:rPr lang="en-US" sz="1200" b="0" dirty="0" smtClean="0">
                <a:latin typeface="Lucida Calligraphy" pitchFamily="66" charset="0"/>
              </a:rPr>
              <a:t>DETECTION OF PERIODONTAL POCKET</a:t>
            </a:r>
          </a:p>
          <a:p>
            <a:pPr algn="just">
              <a:lnSpc>
                <a:spcPct val="160000"/>
              </a:lnSpc>
            </a:pPr>
            <a:r>
              <a:rPr lang="en-US" sz="1200" b="0" dirty="0" smtClean="0">
                <a:latin typeface="Lucida Calligraphy" pitchFamily="66" charset="0"/>
              </a:rPr>
              <a:t>DIAGNOSIS WITH THE AVAILABLE CHAIR-SIDE PROBING TOOLS </a:t>
            </a:r>
          </a:p>
          <a:p>
            <a:pPr algn="just">
              <a:lnSpc>
                <a:spcPct val="160000"/>
              </a:lnSpc>
            </a:pPr>
            <a:r>
              <a:rPr lang="en-IN" sz="1200" b="0" dirty="0" smtClean="0">
                <a:latin typeface="Lucida Calligraphy" pitchFamily="66" charset="0"/>
              </a:rPr>
              <a:t>PATHOGENESIS</a:t>
            </a:r>
            <a:endParaRPr lang="en-US" sz="1200" b="0" dirty="0" smtClean="0">
              <a:latin typeface="Lucida Calligraphy" pitchFamily="66" charset="0"/>
            </a:endParaRPr>
          </a:p>
          <a:p>
            <a:pPr algn="just">
              <a:lnSpc>
                <a:spcPct val="160000"/>
              </a:lnSpc>
            </a:pPr>
            <a:r>
              <a:rPr lang="en-IN" sz="1200" b="0" dirty="0" smtClean="0">
                <a:latin typeface="Lucida Calligraphy" pitchFamily="66" charset="0"/>
              </a:rPr>
              <a:t>HISTOPATHOLOGY</a:t>
            </a:r>
          </a:p>
          <a:p>
            <a:pPr algn="just">
              <a:lnSpc>
                <a:spcPct val="160000"/>
              </a:lnSpc>
            </a:pPr>
            <a:r>
              <a:rPr lang="en-US" sz="1200" b="0" dirty="0" smtClean="0">
                <a:latin typeface="Lucida Calligraphy" pitchFamily="66" charset="0"/>
              </a:rPr>
              <a:t>MICROBIAL COLONIZATION AND PERIODONTAL POCKET FORMATION</a:t>
            </a:r>
          </a:p>
          <a:p>
            <a:pPr algn="just">
              <a:lnSpc>
                <a:spcPct val="160000"/>
              </a:lnSpc>
            </a:pPr>
            <a:r>
              <a:rPr lang="en-IN" sz="1200" b="0" dirty="0" smtClean="0">
                <a:latin typeface="Lucida Calligraphy" pitchFamily="66" charset="0"/>
              </a:rPr>
              <a:t>BACTERIAL INVASION</a:t>
            </a:r>
            <a:endParaRPr lang="en-US" sz="1200" b="0" dirty="0" smtClean="0">
              <a:latin typeface="Lucida Calligraphy" pitchFamily="66" charset="0"/>
            </a:endParaRPr>
          </a:p>
          <a:p>
            <a:pPr algn="just">
              <a:lnSpc>
                <a:spcPct val="160000"/>
              </a:lnSpc>
            </a:pPr>
            <a:r>
              <a:rPr lang="en-IN" sz="1200" b="0" dirty="0" smtClean="0">
                <a:latin typeface="Lucida Calligraphy" pitchFamily="66" charset="0"/>
              </a:rPr>
              <a:t>MECHANISM OF TISSUE DESTRUCTION</a:t>
            </a:r>
            <a:endParaRPr lang="en-US" sz="1200" b="0" dirty="0" smtClean="0">
              <a:latin typeface="Lucida Calligraphy" pitchFamily="66" charset="0"/>
            </a:endParaRPr>
          </a:p>
        </p:txBody>
      </p:sp>
      <p:sp>
        <p:nvSpPr>
          <p:cNvPr id="3" name="Title 2"/>
          <p:cNvSpPr>
            <a:spLocks noGrp="1"/>
          </p:cNvSpPr>
          <p:nvPr>
            <p:ph type="title"/>
          </p:nvPr>
        </p:nvSpPr>
        <p:spPr/>
        <p:txBody>
          <a:bodyPr/>
          <a:lstStyle/>
          <a:p>
            <a:r>
              <a:rPr lang="en-IN" b="0" dirty="0" smtClean="0">
                <a:latin typeface="Lucida Calligraphy" pitchFamily="66" charset="0"/>
              </a:rPr>
              <a:t>CONTENTS</a:t>
            </a:r>
            <a:endParaRPr lang="en-US" b="0" dirty="0">
              <a:latin typeface="Lucida Calligraphy" pitchFamily="66" charset="0"/>
            </a:endParaRPr>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571500" y="1524000"/>
            <a:ext cx="7810500" cy="4953000"/>
          </a:xfrm>
        </p:spPr>
        <p:txBody>
          <a:bodyPr>
            <a:normAutofit/>
          </a:bodyPr>
          <a:lstStyle/>
          <a:p>
            <a:pPr algn="just">
              <a:lnSpc>
                <a:spcPct val="160000"/>
              </a:lnSpc>
              <a:buFont typeface="Arial" pitchFamily="34" charset="0"/>
              <a:buChar char="•"/>
            </a:pPr>
            <a:r>
              <a:rPr lang="en-US" sz="1400" b="0" dirty="0" smtClean="0"/>
              <a:t>In a clinically healthy situation, there is a shallow gingival </a:t>
            </a:r>
            <a:r>
              <a:rPr lang="en-US" sz="1400" b="0" dirty="0" err="1" smtClean="0"/>
              <a:t>sulcus</a:t>
            </a:r>
            <a:r>
              <a:rPr lang="en-US" sz="1400" b="0" dirty="0" smtClean="0"/>
              <a:t> around teeth. </a:t>
            </a:r>
          </a:p>
          <a:p>
            <a:pPr algn="just">
              <a:lnSpc>
                <a:spcPct val="160000"/>
              </a:lnSpc>
              <a:buFont typeface="Arial" pitchFamily="34" charset="0"/>
              <a:buChar char="•"/>
            </a:pPr>
            <a:r>
              <a:rPr lang="en-US" sz="1400" b="0" dirty="0" err="1" smtClean="0"/>
              <a:t>Histologically</a:t>
            </a:r>
            <a:r>
              <a:rPr lang="en-US" sz="1400" b="0" dirty="0" smtClean="0"/>
              <a:t>, the gingival </a:t>
            </a:r>
            <a:r>
              <a:rPr lang="en-US" sz="1400" b="0" dirty="0" err="1" smtClean="0"/>
              <a:t>sulcus</a:t>
            </a:r>
            <a:r>
              <a:rPr lang="en-US" sz="1400" b="0" dirty="0" smtClean="0"/>
              <a:t> is lined by the </a:t>
            </a:r>
            <a:r>
              <a:rPr lang="en-US" sz="1400" b="0" dirty="0" err="1" smtClean="0"/>
              <a:t>sulcular</a:t>
            </a:r>
            <a:r>
              <a:rPr lang="en-US" sz="1400" b="0" dirty="0" smtClean="0"/>
              <a:t> epithelium, the coronal end of the </a:t>
            </a:r>
            <a:r>
              <a:rPr lang="en-US" sz="1400" b="0" dirty="0" err="1" smtClean="0"/>
              <a:t>junctional</a:t>
            </a:r>
            <a:r>
              <a:rPr lang="en-US" sz="1400" b="0" dirty="0" smtClean="0"/>
              <a:t> epithelium at the </a:t>
            </a:r>
            <a:r>
              <a:rPr lang="en-US" sz="1400" b="0" dirty="0" err="1" smtClean="0"/>
              <a:t>sulcus</a:t>
            </a:r>
            <a:r>
              <a:rPr lang="en-US" sz="1400" b="0" dirty="0" smtClean="0"/>
              <a:t> bottom and the tooth surface. </a:t>
            </a:r>
          </a:p>
          <a:p>
            <a:pPr algn="just">
              <a:lnSpc>
                <a:spcPct val="160000"/>
              </a:lnSpc>
              <a:buFont typeface="Arial" pitchFamily="34" charset="0"/>
              <a:buChar char="•"/>
            </a:pPr>
            <a:r>
              <a:rPr lang="en-US" sz="1400" b="0" dirty="0" smtClean="0"/>
              <a:t>The </a:t>
            </a:r>
            <a:r>
              <a:rPr lang="en-US" sz="1400" b="0" dirty="0" err="1" smtClean="0"/>
              <a:t>sulcular</a:t>
            </a:r>
            <a:r>
              <a:rPr lang="en-US" sz="1400" b="0" dirty="0" smtClean="0"/>
              <a:t> epithelium is structurally different from and less permeable than the </a:t>
            </a:r>
            <a:r>
              <a:rPr lang="en-US" sz="1400" b="0" dirty="0" err="1" smtClean="0"/>
              <a:t>junctional</a:t>
            </a:r>
            <a:r>
              <a:rPr lang="en-US" sz="1400" b="0" dirty="0" smtClean="0"/>
              <a:t> epithelium. </a:t>
            </a:r>
          </a:p>
          <a:p>
            <a:pPr algn="just">
              <a:lnSpc>
                <a:spcPct val="160000"/>
              </a:lnSpc>
              <a:buFont typeface="Arial" pitchFamily="34" charset="0"/>
              <a:buChar char="•"/>
            </a:pPr>
            <a:r>
              <a:rPr lang="en-US" sz="1400" b="0" dirty="0" smtClean="0"/>
              <a:t>The free surface of the JE is very permeable, allowing fluid and cells to leave the JE enter the oral cavity, thereby ensuring normal defense mechanisms against constantly present microorganisms and their products. </a:t>
            </a:r>
          </a:p>
          <a:p>
            <a:pPr algn="just">
              <a:lnSpc>
                <a:spcPct val="160000"/>
              </a:lnSpc>
              <a:buFont typeface="Arial" pitchFamily="34" charset="0"/>
              <a:buChar char="•"/>
            </a:pPr>
            <a:endParaRPr lang="en-US" sz="1400" b="0" dirty="0"/>
          </a:p>
        </p:txBody>
      </p:sp>
      <p:sp>
        <p:nvSpPr>
          <p:cNvPr id="3" name="Title 2"/>
          <p:cNvSpPr>
            <a:spLocks noGrp="1"/>
          </p:cNvSpPr>
          <p:nvPr>
            <p:ph type="title"/>
          </p:nvPr>
        </p:nvSpPr>
        <p:spPr>
          <a:xfrm>
            <a:off x="571500" y="715963"/>
            <a:ext cx="4857749" cy="731838"/>
          </a:xfrm>
        </p:spPr>
        <p:txBody>
          <a:bodyPr>
            <a:normAutofit fontScale="90000"/>
          </a:bodyPr>
          <a:lstStyle/>
          <a:p>
            <a:r>
              <a:rPr lang="en-IN" sz="2800" b="0" dirty="0" smtClean="0">
                <a:latin typeface="Lucida Calligraphy" pitchFamily="66" charset="0"/>
              </a:rPr>
              <a:t>PATHOGENESIS</a:t>
            </a:r>
            <a:r>
              <a:rPr sz="2800" b="0" smtClean="0">
                <a:latin typeface="Lucida Calligraphy" pitchFamily="66" charset="0"/>
              </a:rPr>
              <a:t/>
            </a:r>
            <a:br>
              <a:rPr sz="2800" b="0" smtClean="0">
                <a:latin typeface="Lucida Calligraphy" pitchFamily="66" charset="0"/>
              </a:rPr>
            </a:br>
            <a:endParaRPr lang="en-US" sz="2800" b="0" dirty="0">
              <a:latin typeface="Lucida Calligraphy" pitchFamily="66" charset="0"/>
            </a:endParaRPr>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571500" y="1752600"/>
            <a:ext cx="7124700" cy="4495800"/>
          </a:xfrm>
        </p:spPr>
        <p:txBody>
          <a:bodyPr>
            <a:normAutofit/>
          </a:bodyPr>
          <a:lstStyle/>
          <a:p>
            <a:pPr algn="just">
              <a:lnSpc>
                <a:spcPct val="160000"/>
              </a:lnSpc>
              <a:buFont typeface="Wingdings" pitchFamily="2" charset="2"/>
              <a:buChar char="ü"/>
            </a:pPr>
            <a:r>
              <a:rPr lang="en-US" sz="1400" b="0" dirty="0" smtClean="0"/>
              <a:t>This open system, which lacks a physical barrier in the form of a keratinized cell layer, may, however, allow microorganisms and their products to invade the JE. </a:t>
            </a:r>
          </a:p>
          <a:p>
            <a:pPr algn="just">
              <a:lnSpc>
                <a:spcPct val="160000"/>
              </a:lnSpc>
              <a:buFont typeface="Wingdings" pitchFamily="2" charset="2"/>
              <a:buChar char="ü"/>
            </a:pPr>
            <a:r>
              <a:rPr lang="en-US" sz="1400" b="0" dirty="0" smtClean="0"/>
              <a:t>Normally, the JE masters this difficult task as a result of its very sophisticated structural and functional properties that provide potent antimicrobial mechanisms. </a:t>
            </a:r>
          </a:p>
          <a:p>
            <a:pPr algn="just">
              <a:lnSpc>
                <a:spcPct val="150000"/>
              </a:lnSpc>
              <a:buFont typeface="Wingdings" pitchFamily="2" charset="2"/>
              <a:buChar char="ü"/>
            </a:pPr>
            <a:r>
              <a:rPr lang="en-US" sz="1400" b="0" dirty="0" smtClean="0"/>
              <a:t>In this defense system, the JE provides a structural framework through which mainly </a:t>
            </a:r>
            <a:r>
              <a:rPr lang="en-US" sz="1400" b="0" dirty="0" err="1" smtClean="0"/>
              <a:t>neutrophils</a:t>
            </a:r>
            <a:r>
              <a:rPr lang="en-US" sz="1400" b="0" dirty="0" smtClean="0"/>
              <a:t> migrate to reach the </a:t>
            </a:r>
            <a:r>
              <a:rPr lang="en-US" sz="1400" b="0" dirty="0" err="1" smtClean="0"/>
              <a:t>sulcus</a:t>
            </a:r>
            <a:r>
              <a:rPr lang="en-US" sz="1400" b="0" dirty="0" smtClean="0"/>
              <a:t> bottom. </a:t>
            </a:r>
          </a:p>
          <a:p>
            <a:pPr algn="just">
              <a:lnSpc>
                <a:spcPct val="150000"/>
              </a:lnSpc>
              <a:buFont typeface="Wingdings" pitchFamily="2" charset="2"/>
              <a:buChar char="ü"/>
            </a:pPr>
            <a:r>
              <a:rPr lang="en-US" sz="1400" b="0" dirty="0" smtClean="0"/>
              <a:t>These transmigrating </a:t>
            </a:r>
            <a:r>
              <a:rPr lang="en-US" sz="1400" b="0" dirty="0" err="1" smtClean="0"/>
              <a:t>neutrophils</a:t>
            </a:r>
            <a:r>
              <a:rPr lang="en-US" sz="1400" b="0" dirty="0" smtClean="0"/>
              <a:t> provide the first line of defense around teeth.</a:t>
            </a:r>
          </a:p>
          <a:p>
            <a:pPr algn="just">
              <a:lnSpc>
                <a:spcPct val="160000"/>
              </a:lnSpc>
            </a:pPr>
            <a:endParaRPr lang="en-US" sz="1400" b="0" dirty="0" smtClean="0"/>
          </a:p>
          <a:p>
            <a:pPr>
              <a:buFont typeface="Arial" pitchFamily="34" charset="0"/>
              <a:buChar char="•"/>
            </a:pPr>
            <a:endParaRPr lang="en-US" sz="1400" dirty="0"/>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571500" y="1752600"/>
            <a:ext cx="7277100" cy="4495800"/>
          </a:xfrm>
        </p:spPr>
        <p:txBody>
          <a:bodyPr>
            <a:normAutofit/>
          </a:bodyPr>
          <a:lstStyle/>
          <a:p>
            <a:pPr algn="just">
              <a:lnSpc>
                <a:spcPct val="150000"/>
              </a:lnSpc>
              <a:buFont typeface="Wingdings" pitchFamily="2" charset="2"/>
              <a:buChar char="ü"/>
            </a:pPr>
            <a:r>
              <a:rPr lang="en-US" sz="1400" b="0" dirty="0" smtClean="0"/>
              <a:t>The nature of the </a:t>
            </a:r>
            <a:r>
              <a:rPr lang="en-US" sz="1400" b="0" dirty="0" err="1" smtClean="0"/>
              <a:t>dento</a:t>
            </a:r>
            <a:r>
              <a:rPr lang="en-US" sz="1400" b="0" dirty="0" smtClean="0"/>
              <a:t>–gingival junction is very heterogeneous and consists of: </a:t>
            </a:r>
          </a:p>
          <a:p>
            <a:pPr marL="400050" indent="-400050" algn="just">
              <a:lnSpc>
                <a:spcPct val="150000"/>
              </a:lnSpc>
              <a:buFont typeface="+mj-lt"/>
              <a:buAutoNum type="romanLcPeriod"/>
            </a:pPr>
            <a:r>
              <a:rPr lang="en-US" sz="1400" b="0" dirty="0" smtClean="0"/>
              <a:t>cell attachment to the tooth surface via </a:t>
            </a:r>
            <a:r>
              <a:rPr lang="en-US" sz="1400" b="0" dirty="0" err="1" smtClean="0"/>
              <a:t>hemidesmosomes</a:t>
            </a:r>
            <a:r>
              <a:rPr lang="en-US" sz="1400" b="0" dirty="0" smtClean="0"/>
              <a:t> and basal lamina; </a:t>
            </a:r>
          </a:p>
          <a:p>
            <a:pPr marL="400050" indent="-400050" algn="just">
              <a:lnSpc>
                <a:spcPct val="150000"/>
              </a:lnSpc>
              <a:buFont typeface="+mj-lt"/>
              <a:buAutoNum type="romanLcPeriod"/>
            </a:pPr>
            <a:r>
              <a:rPr lang="en-US" sz="1400" b="0" dirty="0" smtClean="0"/>
              <a:t>cell-to-cell attachment within the </a:t>
            </a:r>
            <a:r>
              <a:rPr lang="en-US" sz="1400" b="0" dirty="0" err="1" smtClean="0"/>
              <a:t>junctional</a:t>
            </a:r>
            <a:r>
              <a:rPr lang="en-US" sz="1400" b="0" dirty="0" smtClean="0"/>
              <a:t> epithelium, primarily via </a:t>
            </a:r>
            <a:r>
              <a:rPr lang="en-US" sz="1400" b="0" dirty="0" err="1" smtClean="0"/>
              <a:t>desmosomes</a:t>
            </a:r>
            <a:r>
              <a:rPr lang="en-US" sz="1400" b="0" dirty="0" smtClean="0"/>
              <a:t> (maculae </a:t>
            </a:r>
            <a:r>
              <a:rPr lang="en-US" sz="1400" b="0" dirty="0" err="1" smtClean="0"/>
              <a:t>adherentes</a:t>
            </a:r>
            <a:r>
              <a:rPr lang="en-US" sz="1400" b="0" dirty="0" smtClean="0"/>
              <a:t>); and </a:t>
            </a:r>
          </a:p>
          <a:p>
            <a:pPr marL="400050" indent="-400050" algn="just">
              <a:lnSpc>
                <a:spcPct val="150000"/>
              </a:lnSpc>
              <a:buFont typeface="+mj-lt"/>
              <a:buAutoNum type="romanLcPeriod"/>
            </a:pPr>
            <a:r>
              <a:rPr lang="en-US" sz="1400" b="0" dirty="0" smtClean="0"/>
              <a:t>attachment to the surrounding gingival connective tissue via a basement membrane. Epithelial cell attachment to the tooth surface is first established by </a:t>
            </a:r>
            <a:r>
              <a:rPr lang="en-US" sz="1400" b="0" dirty="0" err="1" smtClean="0"/>
              <a:t>ameloblasts</a:t>
            </a:r>
            <a:r>
              <a:rPr lang="en-US" sz="1400" b="0" dirty="0" smtClean="0"/>
              <a:t> and later maintained by the innermost cells of the </a:t>
            </a:r>
            <a:r>
              <a:rPr lang="en-US" sz="1400" b="0" dirty="0" err="1" smtClean="0"/>
              <a:t>junctional</a:t>
            </a:r>
            <a:r>
              <a:rPr lang="en-US" sz="1400" b="0" dirty="0" smtClean="0"/>
              <a:t> epithelium. </a:t>
            </a:r>
          </a:p>
          <a:p>
            <a:pPr algn="just">
              <a:lnSpc>
                <a:spcPct val="150000"/>
              </a:lnSpc>
              <a:buFont typeface="Wingdings" pitchFamily="2" charset="2"/>
              <a:buChar char="ü"/>
            </a:pPr>
            <a:endParaRPr lang="en-US" sz="1400" b="0" dirty="0" smtClean="0"/>
          </a:p>
          <a:p>
            <a:pPr algn="just">
              <a:lnSpc>
                <a:spcPct val="150000"/>
              </a:lnSpc>
              <a:buFont typeface="Wingdings" pitchFamily="2" charset="2"/>
              <a:buChar char="ü"/>
            </a:pPr>
            <a:endParaRPr lang="en-US" sz="1400" dirty="0"/>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571500" y="1828800"/>
            <a:ext cx="7734300" cy="4191000"/>
          </a:xfrm>
        </p:spPr>
        <p:txBody>
          <a:bodyPr>
            <a:noAutofit/>
          </a:bodyPr>
          <a:lstStyle/>
          <a:p>
            <a:pPr algn="just">
              <a:lnSpc>
                <a:spcPct val="160000"/>
              </a:lnSpc>
              <a:buFont typeface="Wingdings" pitchFamily="2" charset="2"/>
              <a:buChar char="ü"/>
            </a:pPr>
            <a:r>
              <a:rPr lang="en-US" sz="1400" b="0" dirty="0" smtClean="0"/>
              <a:t>The epithelial attachment mechanism is considered to be of high strength. </a:t>
            </a:r>
          </a:p>
          <a:p>
            <a:pPr algn="just">
              <a:lnSpc>
                <a:spcPct val="160000"/>
              </a:lnSpc>
              <a:buFont typeface="Wingdings" pitchFamily="2" charset="2"/>
              <a:buChar char="ü"/>
            </a:pPr>
            <a:r>
              <a:rPr lang="en-US" sz="1400" b="0" dirty="0" smtClean="0"/>
              <a:t>Of equal importance are the cell-to-cell contacts connecting neighboring epithelial cells. </a:t>
            </a:r>
          </a:p>
          <a:p>
            <a:pPr algn="just">
              <a:lnSpc>
                <a:spcPct val="160000"/>
              </a:lnSpc>
              <a:buFont typeface="Wingdings" pitchFamily="2" charset="2"/>
              <a:buChar char="ü"/>
            </a:pPr>
            <a:r>
              <a:rPr lang="en-US" sz="1400" b="0" dirty="0" smtClean="0"/>
              <a:t>In fact, intact cell-to-cell connectivity is an absolute requirement for the correct functioning of cells, tissues and entire organisms. </a:t>
            </a:r>
          </a:p>
          <a:p>
            <a:pPr algn="just">
              <a:lnSpc>
                <a:spcPct val="160000"/>
              </a:lnSpc>
              <a:buFont typeface="Wingdings" pitchFamily="2" charset="2"/>
              <a:buChar char="ü"/>
            </a:pPr>
            <a:r>
              <a:rPr lang="en-US" sz="1400" b="0" dirty="0" smtClean="0"/>
              <a:t>Cell-to-cell adherence and communication between cells is mediated by the so-called intercellular junction complexes consisting of </a:t>
            </a:r>
            <a:r>
              <a:rPr lang="en-US" sz="1400" b="0" dirty="0" err="1" smtClean="0"/>
              <a:t>desmosomes</a:t>
            </a:r>
            <a:r>
              <a:rPr lang="en-US" sz="1400" b="0" dirty="0" smtClean="0"/>
              <a:t>, </a:t>
            </a:r>
            <a:r>
              <a:rPr lang="en-US" sz="1400" b="0" dirty="0" err="1" smtClean="0"/>
              <a:t>adherens</a:t>
            </a:r>
            <a:r>
              <a:rPr lang="en-US" sz="1400" b="0" dirty="0" smtClean="0"/>
              <a:t> junctions, tight junctions and gap junctions. </a:t>
            </a:r>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571500" y="1752600"/>
            <a:ext cx="6667500" cy="3429000"/>
          </a:xfrm>
        </p:spPr>
        <p:txBody>
          <a:bodyPr>
            <a:normAutofit/>
          </a:bodyPr>
          <a:lstStyle/>
          <a:p>
            <a:pPr algn="just">
              <a:lnSpc>
                <a:spcPct val="150000"/>
              </a:lnSpc>
              <a:buFont typeface="Arial" pitchFamily="34" charset="0"/>
              <a:buChar char="•"/>
            </a:pPr>
            <a:r>
              <a:rPr lang="en-US" sz="1400" b="0" dirty="0" smtClean="0"/>
              <a:t>Compared with other types of epithelia, </a:t>
            </a:r>
            <a:r>
              <a:rPr lang="en-US" sz="1400" b="0" dirty="0" err="1" smtClean="0"/>
              <a:t>junctional</a:t>
            </a:r>
            <a:r>
              <a:rPr lang="en-US" sz="1400" b="0" dirty="0" smtClean="0"/>
              <a:t> epithelial cells are interconnected by a few </a:t>
            </a:r>
            <a:r>
              <a:rPr lang="en-US" sz="1400" b="0" dirty="0" err="1" smtClean="0"/>
              <a:t>desmosmes</a:t>
            </a:r>
            <a:r>
              <a:rPr lang="en-US" sz="1400" b="0" dirty="0" smtClean="0"/>
              <a:t> only and occasional gap junctions.</a:t>
            </a:r>
          </a:p>
          <a:p>
            <a:pPr algn="just">
              <a:lnSpc>
                <a:spcPct val="150000"/>
              </a:lnSpc>
              <a:buFont typeface="Arial" pitchFamily="34" charset="0"/>
              <a:buChar char="•"/>
            </a:pPr>
            <a:r>
              <a:rPr lang="en-US" sz="1400" b="0" dirty="0" smtClean="0"/>
              <a:t>The low number of </a:t>
            </a:r>
            <a:r>
              <a:rPr lang="en-US" sz="1400" b="0" dirty="0" err="1" smtClean="0"/>
              <a:t>desmosomes</a:t>
            </a:r>
            <a:r>
              <a:rPr lang="en-US" sz="1400" b="0" dirty="0" smtClean="0"/>
              <a:t> and wide intercellular spaces enable </a:t>
            </a:r>
            <a:r>
              <a:rPr lang="en-US" sz="1400" b="0" dirty="0" err="1" smtClean="0"/>
              <a:t>sulcular</a:t>
            </a:r>
            <a:r>
              <a:rPr lang="en-US" sz="1400" b="0" dirty="0" smtClean="0"/>
              <a:t> fluid and inflammatory and immune cells to transmigrate through the </a:t>
            </a:r>
            <a:r>
              <a:rPr lang="en-US" sz="1400" b="0" dirty="0" err="1" smtClean="0"/>
              <a:t>junctional</a:t>
            </a:r>
            <a:r>
              <a:rPr lang="en-US" sz="1400" b="0" dirty="0" smtClean="0"/>
              <a:t> epithelium. </a:t>
            </a:r>
          </a:p>
          <a:p>
            <a:pPr>
              <a:lnSpc>
                <a:spcPct val="150000"/>
              </a:lnSpc>
              <a:buFont typeface="Arial" pitchFamily="34" charset="0"/>
              <a:buChar char="•"/>
            </a:pPr>
            <a:endParaRPr lang="en-US" sz="1400" b="0" dirty="0" smtClean="0"/>
          </a:p>
          <a:p>
            <a:pPr>
              <a:lnSpc>
                <a:spcPct val="150000"/>
              </a:lnSpc>
              <a:buFont typeface="Arial" pitchFamily="34" charset="0"/>
              <a:buChar char="•"/>
            </a:pPr>
            <a:endParaRPr lang="en-US" sz="1400" dirty="0"/>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571500" y="1219200"/>
            <a:ext cx="8039100" cy="4953000"/>
          </a:xfrm>
        </p:spPr>
        <p:txBody>
          <a:bodyPr>
            <a:normAutofit/>
          </a:bodyPr>
          <a:lstStyle/>
          <a:p>
            <a:pPr algn="just">
              <a:lnSpc>
                <a:spcPct val="150000"/>
              </a:lnSpc>
              <a:buFont typeface="Wingdings" pitchFamily="2" charset="2"/>
              <a:buChar char="ü"/>
            </a:pPr>
            <a:r>
              <a:rPr lang="en-US" sz="1400" b="0" dirty="0" smtClean="0"/>
              <a:t>As the conversion of </a:t>
            </a:r>
            <a:r>
              <a:rPr lang="en-US" sz="1400" b="0" dirty="0" err="1" smtClean="0"/>
              <a:t>junctional</a:t>
            </a:r>
            <a:r>
              <a:rPr lang="en-US" sz="1400" b="0" dirty="0" smtClean="0"/>
              <a:t> epithelium to pocket epithelium is regarded as a hallmark in the development of </a:t>
            </a:r>
            <a:r>
              <a:rPr lang="en-US" sz="1400" b="0" dirty="0" err="1" smtClean="0"/>
              <a:t>periodontitis</a:t>
            </a:r>
            <a:r>
              <a:rPr lang="en-US" sz="1400" b="0" dirty="0" smtClean="0"/>
              <a:t>, the potential factors contributing to the initiation of pocket formation need to be critically analyzed. </a:t>
            </a:r>
          </a:p>
          <a:p>
            <a:pPr algn="just">
              <a:lnSpc>
                <a:spcPct val="150000"/>
              </a:lnSpc>
              <a:buFont typeface="Wingdings" pitchFamily="2" charset="2"/>
              <a:buChar char="ü"/>
            </a:pPr>
            <a:r>
              <a:rPr lang="en-US" sz="1400" b="0" dirty="0" smtClean="0"/>
              <a:t>Microorganisms are the primary etiologic cause of periodontal disease and there is good evidence that pocket formation is related to bacterial colonization of the </a:t>
            </a:r>
            <a:r>
              <a:rPr lang="en-US" sz="1400" b="0" dirty="0" err="1" smtClean="0"/>
              <a:t>subgingival</a:t>
            </a:r>
            <a:r>
              <a:rPr lang="en-US" sz="1400" b="0" dirty="0" smtClean="0"/>
              <a:t> tooth surface. Nevertheless, there is a lack of experiments evaluating the mechanisms of pocket formation. </a:t>
            </a:r>
          </a:p>
          <a:p>
            <a:pPr algn="just">
              <a:lnSpc>
                <a:spcPct val="150000"/>
              </a:lnSpc>
              <a:buFont typeface="Wingdings" pitchFamily="2" charset="2"/>
              <a:buChar char="ü"/>
            </a:pPr>
            <a:r>
              <a:rPr lang="en-US" sz="1400" b="0" dirty="0" smtClean="0"/>
              <a:t>Previous discussions on the initiation of pocket development centered around whether: </a:t>
            </a:r>
          </a:p>
          <a:p>
            <a:pPr marL="285750" indent="-285750" algn="just">
              <a:lnSpc>
                <a:spcPct val="150000"/>
              </a:lnSpc>
              <a:buFont typeface="+mj-lt"/>
              <a:buAutoNum type="romanLcPeriod"/>
            </a:pPr>
            <a:r>
              <a:rPr lang="en-US" sz="1400" b="0" dirty="0" smtClean="0"/>
              <a:t>the epithelial cells first recede and later, as a consequence of this, </a:t>
            </a:r>
            <a:r>
              <a:rPr lang="en-US" sz="1400" b="0" dirty="0" err="1" smtClean="0"/>
              <a:t>biofilm</a:t>
            </a:r>
            <a:r>
              <a:rPr lang="en-US" sz="1400" b="0" dirty="0" smtClean="0"/>
              <a:t> can migrate apically; or </a:t>
            </a:r>
          </a:p>
          <a:p>
            <a:pPr marL="285750" indent="-285750" algn="just">
              <a:lnSpc>
                <a:spcPct val="150000"/>
              </a:lnSpc>
              <a:buFont typeface="+mj-lt"/>
              <a:buAutoNum type="romanLcPeriod"/>
            </a:pPr>
            <a:r>
              <a:rPr lang="en-US" sz="1400" b="0" dirty="0" smtClean="0"/>
              <a:t>bacterial products force the epithelial cells to migrate apically. </a:t>
            </a:r>
          </a:p>
          <a:p>
            <a:pPr algn="just">
              <a:lnSpc>
                <a:spcPct val="150000"/>
              </a:lnSpc>
            </a:pPr>
            <a:endParaRPr lang="en-US" sz="1400" b="0" dirty="0"/>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571500" y="1143000"/>
            <a:ext cx="7200900" cy="5257800"/>
          </a:xfrm>
        </p:spPr>
        <p:txBody>
          <a:bodyPr>
            <a:normAutofit/>
          </a:bodyPr>
          <a:lstStyle/>
          <a:p>
            <a:pPr algn="just">
              <a:lnSpc>
                <a:spcPct val="150000"/>
              </a:lnSpc>
              <a:buFont typeface="Wingdings" pitchFamily="2" charset="2"/>
              <a:buChar char="ü"/>
            </a:pPr>
            <a:r>
              <a:rPr lang="en-US" sz="1400" b="0" dirty="0" smtClean="0"/>
              <a:t>Degenerative changes, such as loss of cellular continuity and detachment from the tooth, are first observed in the coronal-most portion of the JE (i.e. at the </a:t>
            </a:r>
            <a:r>
              <a:rPr lang="en-US" sz="1400" b="0" dirty="0" err="1" smtClean="0"/>
              <a:t>sulcus</a:t>
            </a:r>
            <a:r>
              <a:rPr lang="en-US" sz="1400" b="0" dirty="0" smtClean="0"/>
              <a:t> bottom). </a:t>
            </a:r>
          </a:p>
          <a:p>
            <a:pPr algn="just">
              <a:lnSpc>
                <a:spcPct val="150000"/>
              </a:lnSpc>
              <a:buFont typeface="Wingdings" pitchFamily="2" charset="2"/>
              <a:buChar char="ü"/>
            </a:pPr>
            <a:r>
              <a:rPr lang="en-US" sz="1400" b="0" dirty="0" smtClean="0"/>
              <a:t>Whether detachment of </a:t>
            </a:r>
            <a:r>
              <a:rPr lang="en-US" sz="1400" b="0" dirty="0" err="1" smtClean="0"/>
              <a:t>junctional</a:t>
            </a:r>
            <a:r>
              <a:rPr lang="en-US" sz="1400" b="0" dirty="0" smtClean="0"/>
              <a:t> epithelial cells from the tooth surface or destruction of cell </a:t>
            </a:r>
            <a:r>
              <a:rPr lang="en-US" sz="1400" b="0" dirty="0" err="1" smtClean="0"/>
              <a:t>junctional</a:t>
            </a:r>
            <a:r>
              <a:rPr lang="en-US" sz="1400" b="0" dirty="0" smtClean="0"/>
              <a:t> complexes is more important for pocket development remains unclear. </a:t>
            </a:r>
          </a:p>
          <a:p>
            <a:pPr algn="just">
              <a:lnSpc>
                <a:spcPct val="150000"/>
              </a:lnSpc>
              <a:buFont typeface="Wingdings" pitchFamily="2" charset="2"/>
              <a:buChar char="ü"/>
            </a:pPr>
            <a:r>
              <a:rPr lang="en-US" sz="1400" b="0" dirty="0" smtClean="0"/>
              <a:t>However, the important question is why does loss of cellular continuity, and thus loss of structural integrity, occur at all at this site? </a:t>
            </a:r>
          </a:p>
          <a:p>
            <a:pPr algn="just">
              <a:lnSpc>
                <a:spcPct val="150000"/>
              </a:lnSpc>
              <a:buFont typeface="Wingdings" pitchFamily="2" charset="2"/>
              <a:buChar char="ü"/>
            </a:pPr>
            <a:r>
              <a:rPr lang="en-US" sz="1400" b="0" dirty="0" smtClean="0"/>
              <a:t>Are host-derived factors associated with inflammation (such as cytokines) the primary cause or do microbial products directly trigger destruction of the </a:t>
            </a:r>
            <a:r>
              <a:rPr lang="en-US" sz="1400" b="0" dirty="0" err="1" smtClean="0"/>
              <a:t>junctional</a:t>
            </a:r>
            <a:r>
              <a:rPr lang="en-US" sz="1400" b="0" dirty="0" smtClean="0"/>
              <a:t> epithelium and thereby destabilize the structure–function relationship? </a:t>
            </a:r>
          </a:p>
          <a:p>
            <a:pPr algn="just">
              <a:lnSpc>
                <a:spcPct val="150000"/>
              </a:lnSpc>
              <a:buFont typeface="Wingdings" pitchFamily="2" charset="2"/>
              <a:buChar char="ü"/>
            </a:pPr>
            <a:endParaRPr lang="en-US" sz="1400" dirty="0"/>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457200" y="1219200"/>
            <a:ext cx="7543800" cy="4876800"/>
          </a:xfrm>
        </p:spPr>
        <p:txBody>
          <a:bodyPr>
            <a:noAutofit/>
          </a:bodyPr>
          <a:lstStyle/>
          <a:p>
            <a:pPr algn="just">
              <a:lnSpc>
                <a:spcPct val="160000"/>
              </a:lnSpc>
              <a:buFont typeface="Wingdings" pitchFamily="2" charset="2"/>
              <a:buChar char="ü"/>
            </a:pPr>
            <a:r>
              <a:rPr lang="en-US" sz="1400" b="0" dirty="0" smtClean="0"/>
              <a:t>Several possibilities have been proposed to explain intra-epithelial cleavage in the </a:t>
            </a:r>
            <a:r>
              <a:rPr lang="en-US" sz="1400" b="0" dirty="0" err="1" smtClean="0"/>
              <a:t>junctional</a:t>
            </a:r>
            <a:r>
              <a:rPr lang="en-US" sz="1400" b="0" dirty="0" smtClean="0"/>
              <a:t> epithelium. </a:t>
            </a:r>
          </a:p>
          <a:p>
            <a:pPr algn="just">
              <a:lnSpc>
                <a:spcPct val="160000"/>
              </a:lnSpc>
              <a:buFont typeface="Wingdings" pitchFamily="2" charset="2"/>
              <a:buChar char="ü"/>
            </a:pPr>
            <a:r>
              <a:rPr lang="en-US" sz="1400" b="0" dirty="0" smtClean="0"/>
              <a:t>With increasing degree of inflammation, an increase in both migration of </a:t>
            </a:r>
            <a:r>
              <a:rPr lang="en-US" sz="1400" b="0" dirty="0" err="1" smtClean="0"/>
              <a:t>neutrophils</a:t>
            </a:r>
            <a:r>
              <a:rPr lang="en-US" sz="1400" b="0" dirty="0" smtClean="0"/>
              <a:t> and passage of gingival </a:t>
            </a:r>
            <a:r>
              <a:rPr lang="en-US" sz="1400" b="0" dirty="0" err="1" smtClean="0"/>
              <a:t>crevicular</a:t>
            </a:r>
            <a:r>
              <a:rPr lang="en-US" sz="1400" b="0" dirty="0" smtClean="0"/>
              <a:t> fluid through the intercellular spaces occurs. </a:t>
            </a:r>
          </a:p>
          <a:p>
            <a:pPr algn="just">
              <a:lnSpc>
                <a:spcPct val="160000"/>
              </a:lnSpc>
              <a:buFont typeface="Wingdings" pitchFamily="2" charset="2"/>
              <a:buChar char="ü"/>
            </a:pPr>
            <a:r>
              <a:rPr lang="en-US" sz="1400" b="0" dirty="0" smtClean="0"/>
              <a:t>A moderate distension of intercellular spaces is not considered to compromise the structural and functional integrity of the </a:t>
            </a:r>
            <a:r>
              <a:rPr lang="en-US" sz="1400" b="0" dirty="0" err="1" smtClean="0"/>
              <a:t>junctional</a:t>
            </a:r>
            <a:r>
              <a:rPr lang="en-US" sz="1400" b="0" dirty="0" smtClean="0"/>
              <a:t> epithelium. </a:t>
            </a:r>
          </a:p>
          <a:p>
            <a:pPr algn="just">
              <a:lnSpc>
                <a:spcPct val="160000"/>
              </a:lnSpc>
              <a:buFont typeface="Wingdings" pitchFamily="2" charset="2"/>
              <a:buChar char="ü"/>
            </a:pPr>
            <a:r>
              <a:rPr lang="en-US" sz="1400" b="0" dirty="0" smtClean="0"/>
              <a:t>An increased number of leukocytes is, however, considered as a contributing factor that eventually leads to focal disintegration of the JE. This is in line with the concept that the host itself is the driving force behind decomposition of the JE. </a:t>
            </a:r>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571500" y="1600200"/>
            <a:ext cx="7962900" cy="4648200"/>
          </a:xfrm>
        </p:spPr>
        <p:txBody>
          <a:bodyPr>
            <a:normAutofit/>
          </a:bodyPr>
          <a:lstStyle/>
          <a:p>
            <a:pPr algn="just">
              <a:lnSpc>
                <a:spcPct val="150000"/>
              </a:lnSpc>
              <a:buFont typeface="Wingdings" pitchFamily="2" charset="2"/>
              <a:buChar char="ü"/>
            </a:pPr>
            <a:r>
              <a:rPr lang="en-US" sz="1400" b="0" dirty="0" smtClean="0"/>
              <a:t>Apart from this view, direct influence of bacteria on the breakdown of the coronal portion of the JE has to be taken into consideration.</a:t>
            </a:r>
          </a:p>
          <a:p>
            <a:pPr algn="just">
              <a:lnSpc>
                <a:spcPct val="150000"/>
              </a:lnSpc>
              <a:buFont typeface="Wingdings" pitchFamily="2" charset="2"/>
              <a:buChar char="ü"/>
            </a:pPr>
            <a:r>
              <a:rPr lang="en-US" sz="1400" b="0" dirty="0" smtClean="0"/>
              <a:t>Indeed, it has been hypothesized that pocket formation results from the </a:t>
            </a:r>
            <a:r>
              <a:rPr lang="en-US" sz="1400" b="0" dirty="0" err="1" smtClean="0"/>
              <a:t>subgingival</a:t>
            </a:r>
            <a:r>
              <a:rPr lang="en-US" sz="1400" b="0" dirty="0" smtClean="0"/>
              <a:t> spread of bacteria under impaired defense conditions. </a:t>
            </a:r>
          </a:p>
          <a:p>
            <a:pPr algn="just">
              <a:lnSpc>
                <a:spcPct val="150000"/>
              </a:lnSpc>
              <a:buFont typeface="Wingdings" pitchFamily="2" charset="2"/>
              <a:buChar char="ü"/>
            </a:pPr>
            <a:r>
              <a:rPr lang="en-US" sz="1400" b="0" dirty="0" smtClean="0"/>
              <a:t>In this context, the </a:t>
            </a:r>
            <a:r>
              <a:rPr lang="en-US" sz="1400" b="0" dirty="0" err="1" smtClean="0"/>
              <a:t>cysteine</a:t>
            </a:r>
            <a:r>
              <a:rPr lang="en-US" sz="1400" b="0" dirty="0" smtClean="0"/>
              <a:t> </a:t>
            </a:r>
            <a:r>
              <a:rPr lang="en-US" sz="1400" b="0" dirty="0" err="1" smtClean="0"/>
              <a:t>proteinases</a:t>
            </a:r>
            <a:r>
              <a:rPr lang="en-US" sz="1400" b="0" dirty="0" smtClean="0"/>
              <a:t>, referred to as </a:t>
            </a:r>
            <a:r>
              <a:rPr lang="en-US" sz="1400" b="0" dirty="0" err="1" smtClean="0"/>
              <a:t>gingipains</a:t>
            </a:r>
            <a:r>
              <a:rPr lang="en-US" sz="1400" b="0" dirty="0" smtClean="0"/>
              <a:t> (namely virulence factors produced by </a:t>
            </a:r>
            <a:r>
              <a:rPr lang="en-US" sz="1400" b="0" dirty="0" err="1" smtClean="0"/>
              <a:t>Porphyromonas</a:t>
            </a:r>
            <a:r>
              <a:rPr lang="en-US" sz="1400" b="0" dirty="0" smtClean="0"/>
              <a:t> </a:t>
            </a:r>
            <a:r>
              <a:rPr lang="en-US" sz="1400" b="0" dirty="0" err="1" smtClean="0"/>
              <a:t>gingivalis</a:t>
            </a:r>
            <a:r>
              <a:rPr lang="en-US" sz="1400" b="0" dirty="0" smtClean="0"/>
              <a:t>, a species of bacterium implicated as a major etiological agent of chronic </a:t>
            </a:r>
            <a:r>
              <a:rPr lang="en-US" sz="1400" b="0" dirty="0" err="1" smtClean="0"/>
              <a:t>periodontitis</a:t>
            </a:r>
            <a:r>
              <a:rPr lang="en-US" sz="1400" b="0" dirty="0" smtClean="0"/>
              <a:t>), have been the focus of intense research. </a:t>
            </a:r>
          </a:p>
          <a:p>
            <a:pPr algn="just">
              <a:lnSpc>
                <a:spcPct val="150000"/>
              </a:lnSpc>
              <a:buFont typeface="Wingdings" pitchFamily="2" charset="2"/>
              <a:buChar char="ü"/>
            </a:pPr>
            <a:r>
              <a:rPr lang="en-US" sz="1400" b="0" dirty="0" smtClean="0"/>
              <a:t>As a result, a new effect of </a:t>
            </a:r>
            <a:r>
              <a:rPr lang="en-US" sz="1400" b="0" dirty="0" err="1" smtClean="0"/>
              <a:t>gingipains</a:t>
            </a:r>
            <a:r>
              <a:rPr lang="en-US" sz="1400" b="0" dirty="0" smtClean="0"/>
              <a:t> was discovered. </a:t>
            </a:r>
            <a:r>
              <a:rPr lang="en-US" sz="1400" b="0" dirty="0" err="1" smtClean="0"/>
              <a:t>Gingipains</a:t>
            </a:r>
            <a:r>
              <a:rPr lang="en-US" sz="1400" b="0" dirty="0" smtClean="0"/>
              <a:t> specifically </a:t>
            </a:r>
            <a:r>
              <a:rPr lang="en-US" sz="1400" b="0" dirty="0" err="1" smtClean="0"/>
              <a:t>proteolytically</a:t>
            </a:r>
            <a:r>
              <a:rPr lang="en-US" sz="1400" b="0" dirty="0" smtClean="0"/>
              <a:t> degrade components of cell-to-cell </a:t>
            </a:r>
            <a:r>
              <a:rPr lang="en-US" sz="1400" b="0" dirty="0" err="1" smtClean="0"/>
              <a:t>junctional</a:t>
            </a:r>
            <a:r>
              <a:rPr lang="en-US" sz="1400" b="0" dirty="0" smtClean="0"/>
              <a:t> complexes in epithelial cells. </a:t>
            </a:r>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571500" y="1676400"/>
            <a:ext cx="7886700" cy="4800600"/>
          </a:xfrm>
        </p:spPr>
        <p:txBody>
          <a:bodyPr>
            <a:normAutofit/>
          </a:bodyPr>
          <a:lstStyle/>
          <a:p>
            <a:pPr algn="just">
              <a:lnSpc>
                <a:spcPct val="150000"/>
              </a:lnSpc>
              <a:buFont typeface="Wingdings" pitchFamily="2" charset="2"/>
              <a:buChar char="ü"/>
            </a:pPr>
            <a:r>
              <a:rPr lang="en-US" sz="1400" b="0" dirty="0" smtClean="0"/>
              <a:t>In addition, </a:t>
            </a:r>
            <a:r>
              <a:rPr lang="en-US" sz="1400" b="0" dirty="0" err="1" smtClean="0"/>
              <a:t>gingipains</a:t>
            </a:r>
            <a:r>
              <a:rPr lang="en-US" sz="1400" b="0" dirty="0" smtClean="0"/>
              <a:t> also cleave intercellular adhesion molecule-1 on oral epithelial cells, which consequently leads to disruption of the interaction between </a:t>
            </a:r>
            <a:r>
              <a:rPr lang="en-US" sz="1400" b="0" dirty="0" err="1" smtClean="0"/>
              <a:t>neutrophils</a:t>
            </a:r>
            <a:r>
              <a:rPr lang="en-US" sz="1400" b="0" dirty="0" smtClean="0"/>
              <a:t> and epithelial cells, a sort of immune evasion by P. </a:t>
            </a:r>
            <a:r>
              <a:rPr lang="en-US" sz="1400" b="0" dirty="0" err="1" smtClean="0"/>
              <a:t>gingivalis</a:t>
            </a:r>
            <a:r>
              <a:rPr lang="en-US" sz="1400" b="0" dirty="0" smtClean="0"/>
              <a:t>. </a:t>
            </a:r>
          </a:p>
          <a:p>
            <a:pPr algn="just">
              <a:lnSpc>
                <a:spcPct val="150000"/>
              </a:lnSpc>
              <a:buFont typeface="Wingdings" pitchFamily="2" charset="2"/>
              <a:buChar char="ü"/>
            </a:pPr>
            <a:r>
              <a:rPr lang="en-US" sz="1400" b="0" dirty="0" smtClean="0"/>
              <a:t>Intercellular adhesion molecule-1, also known as CD54, a member of the immunoglobulin </a:t>
            </a:r>
            <a:r>
              <a:rPr lang="en-US" sz="1400" b="0" dirty="0" err="1" smtClean="0"/>
              <a:t>superfamily</a:t>
            </a:r>
            <a:r>
              <a:rPr lang="en-US" sz="1400" b="0" dirty="0" smtClean="0"/>
              <a:t> of recognition molecules, mediates cell-to-cell interactions in inflammatory reactions by functioning as a </a:t>
            </a:r>
            <a:r>
              <a:rPr lang="en-US" sz="1400" b="0" dirty="0" err="1" smtClean="0"/>
              <a:t>ligand</a:t>
            </a:r>
            <a:r>
              <a:rPr lang="en-US" sz="1400" b="0" dirty="0" smtClean="0"/>
              <a:t> for the b2 </a:t>
            </a:r>
            <a:r>
              <a:rPr lang="en-US" sz="1400" b="0" dirty="0" err="1" smtClean="0"/>
              <a:t>integrins</a:t>
            </a:r>
            <a:r>
              <a:rPr lang="en-US" sz="1400" b="0" dirty="0" smtClean="0"/>
              <a:t> present on leukocytes.</a:t>
            </a:r>
          </a:p>
          <a:p>
            <a:pPr algn="just">
              <a:lnSpc>
                <a:spcPct val="150000"/>
              </a:lnSpc>
              <a:buFont typeface="Wingdings" pitchFamily="2" charset="2"/>
              <a:buChar char="ü"/>
            </a:pPr>
            <a:r>
              <a:rPr lang="en-US" sz="1400" b="0" dirty="0" smtClean="0"/>
              <a:t>And thus has an important function in the control of leukocyte migration to inflammatory sites. </a:t>
            </a:r>
          </a:p>
          <a:p>
            <a:pPr algn="just">
              <a:lnSpc>
                <a:spcPct val="150000"/>
              </a:lnSpc>
              <a:buFont typeface="Wingdings" pitchFamily="2" charset="2"/>
              <a:buChar char="ü"/>
            </a:pPr>
            <a:endParaRPr lang="en-US" sz="1400" dirty="0"/>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2819400" y="762000"/>
            <a:ext cx="5938158" cy="5105400"/>
          </a:xfrm>
        </p:spPr>
        <p:txBody>
          <a:bodyPr>
            <a:noAutofit/>
          </a:bodyPr>
          <a:lstStyle/>
          <a:p>
            <a:pPr algn="just">
              <a:lnSpc>
                <a:spcPct val="170000"/>
              </a:lnSpc>
            </a:pPr>
            <a:r>
              <a:rPr lang="en-IN" sz="1100" b="0" dirty="0" smtClean="0">
                <a:latin typeface="Lucida Calligraphy" pitchFamily="66" charset="0"/>
              </a:rPr>
              <a:t>MICROTOPOGRAFY OF GINGIVAL WALL</a:t>
            </a:r>
            <a:endParaRPr lang="en-US" sz="1100" b="0" dirty="0" smtClean="0">
              <a:latin typeface="Lucida Calligraphy" pitchFamily="66" charset="0"/>
            </a:endParaRPr>
          </a:p>
          <a:p>
            <a:pPr algn="just">
              <a:lnSpc>
                <a:spcPct val="170000"/>
              </a:lnSpc>
            </a:pPr>
            <a:r>
              <a:rPr lang="en-IN" sz="1100" b="0" dirty="0" smtClean="0">
                <a:latin typeface="Lucida Calligraphy" pitchFamily="66" charset="0"/>
              </a:rPr>
              <a:t>PERIODONTAL POCKETS AS HEALING LESIONS</a:t>
            </a:r>
            <a:endParaRPr lang="en-US" sz="1100" b="0" dirty="0" smtClean="0">
              <a:latin typeface="Lucida Calligraphy" pitchFamily="66" charset="0"/>
            </a:endParaRPr>
          </a:p>
          <a:p>
            <a:pPr algn="just">
              <a:lnSpc>
                <a:spcPct val="170000"/>
              </a:lnSpc>
            </a:pPr>
            <a:r>
              <a:rPr lang="en-IN" sz="1100" b="0" dirty="0" smtClean="0">
                <a:latin typeface="Lucida Calligraphy" pitchFamily="66" charset="0"/>
              </a:rPr>
              <a:t>POCKET CONTENTS</a:t>
            </a:r>
            <a:endParaRPr lang="en-US" sz="1100" b="0" dirty="0" smtClean="0">
              <a:latin typeface="Lucida Calligraphy" pitchFamily="66" charset="0"/>
            </a:endParaRPr>
          </a:p>
          <a:p>
            <a:pPr algn="just">
              <a:lnSpc>
                <a:spcPct val="170000"/>
              </a:lnSpc>
            </a:pPr>
            <a:r>
              <a:rPr lang="en-IN" sz="1100" b="0" dirty="0" smtClean="0">
                <a:latin typeface="Lucida Calligraphy" pitchFamily="66" charset="0"/>
              </a:rPr>
              <a:t>ROOT SURFACE WALL</a:t>
            </a:r>
            <a:endParaRPr lang="en-US" sz="1100" b="0" dirty="0" smtClean="0">
              <a:latin typeface="Lucida Calligraphy" pitchFamily="66" charset="0"/>
            </a:endParaRPr>
          </a:p>
          <a:p>
            <a:pPr algn="just">
              <a:lnSpc>
                <a:spcPct val="170000"/>
              </a:lnSpc>
            </a:pPr>
            <a:r>
              <a:rPr lang="en-IN" sz="1100" b="0" dirty="0" smtClean="0">
                <a:latin typeface="Lucida Calligraphy" pitchFamily="66" charset="0"/>
              </a:rPr>
              <a:t>DECALCIFICATION AND REMINERALIZATION OF CEMENTUM</a:t>
            </a:r>
            <a:endParaRPr lang="en-US" sz="1100" b="0" dirty="0" smtClean="0">
              <a:latin typeface="Lucida Calligraphy" pitchFamily="66" charset="0"/>
            </a:endParaRPr>
          </a:p>
          <a:p>
            <a:pPr algn="just">
              <a:lnSpc>
                <a:spcPct val="170000"/>
              </a:lnSpc>
            </a:pPr>
            <a:r>
              <a:rPr lang="en-IN" sz="1100" b="0" dirty="0" smtClean="0">
                <a:latin typeface="Lucida Calligraphy" pitchFamily="66" charset="0"/>
              </a:rPr>
              <a:t>SURFACE MORPHOLOGY OF TOOTH WALL</a:t>
            </a:r>
            <a:endParaRPr lang="en-US" sz="1100" b="0" dirty="0" smtClean="0">
              <a:latin typeface="Lucida Calligraphy" pitchFamily="66" charset="0"/>
            </a:endParaRPr>
          </a:p>
          <a:p>
            <a:pPr algn="just">
              <a:lnSpc>
                <a:spcPct val="170000"/>
              </a:lnSpc>
            </a:pPr>
            <a:r>
              <a:rPr lang="en-IN" sz="1100" b="0" dirty="0" smtClean="0">
                <a:latin typeface="Lucida Calligraphy" pitchFamily="66" charset="0"/>
              </a:rPr>
              <a:t>PERIODONTAL DISEASE ACTIVITY</a:t>
            </a:r>
          </a:p>
          <a:p>
            <a:pPr algn="just">
              <a:lnSpc>
                <a:spcPct val="170000"/>
              </a:lnSpc>
            </a:pPr>
            <a:r>
              <a:rPr lang="en-US" sz="1100" b="0" dirty="0" smtClean="0">
                <a:latin typeface="Lucida Calligraphy" pitchFamily="66" charset="0"/>
              </a:rPr>
              <a:t>PERIODONTAL DISEASE EVALUATION SYSTEM </a:t>
            </a:r>
          </a:p>
          <a:p>
            <a:pPr algn="just">
              <a:lnSpc>
                <a:spcPct val="170000"/>
              </a:lnSpc>
            </a:pPr>
            <a:r>
              <a:rPr lang="en-IN" sz="1100" b="0" dirty="0" smtClean="0">
                <a:latin typeface="Lucida Calligraphy" pitchFamily="66" charset="0"/>
              </a:rPr>
              <a:t>SITE SPECIFICITY</a:t>
            </a:r>
            <a:endParaRPr lang="en-US" sz="1100" b="0" dirty="0" smtClean="0">
              <a:latin typeface="Lucida Calligraphy" pitchFamily="66" charset="0"/>
            </a:endParaRPr>
          </a:p>
          <a:p>
            <a:pPr algn="just">
              <a:lnSpc>
                <a:spcPct val="170000"/>
              </a:lnSpc>
            </a:pPr>
            <a:r>
              <a:rPr lang="en-IN" sz="1100" b="0" dirty="0" smtClean="0">
                <a:latin typeface="Lucida Calligraphy" pitchFamily="66" charset="0"/>
              </a:rPr>
              <a:t>PULP CHANGES ASSOCIATED WITH PERIODONTAL POCKETS</a:t>
            </a:r>
            <a:endParaRPr lang="en-US" sz="1100" b="0" dirty="0" smtClean="0">
              <a:latin typeface="Lucida Calligraphy" pitchFamily="66" charset="0"/>
            </a:endParaRPr>
          </a:p>
          <a:p>
            <a:pPr algn="just">
              <a:lnSpc>
                <a:spcPct val="170000"/>
              </a:lnSpc>
            </a:pPr>
            <a:endParaRPr lang="en-US" sz="1000" b="0" dirty="0" smtClean="0">
              <a:latin typeface="Lucida Calligraphy" pitchFamily="66" charset="0"/>
            </a:endParaRPr>
          </a:p>
          <a:p>
            <a:pPr algn="just">
              <a:lnSpc>
                <a:spcPct val="170000"/>
              </a:lnSpc>
            </a:pPr>
            <a:endParaRPr lang="en-US" sz="1000" b="0" dirty="0">
              <a:latin typeface="Lucida Calligraphy" pitchFamily="66" charset="0"/>
            </a:endParaRPr>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571500" y="1828800"/>
            <a:ext cx="7277100" cy="3352800"/>
          </a:xfrm>
        </p:spPr>
        <p:txBody>
          <a:bodyPr>
            <a:normAutofit/>
          </a:bodyPr>
          <a:lstStyle/>
          <a:p>
            <a:pPr algn="just">
              <a:lnSpc>
                <a:spcPct val="150000"/>
              </a:lnSpc>
              <a:buFont typeface="Wingdings" pitchFamily="2" charset="2"/>
              <a:buChar char="ü"/>
            </a:pPr>
            <a:r>
              <a:rPr lang="en-US" sz="1400" b="0" dirty="0" smtClean="0"/>
              <a:t>Thus, specific degradation of cell </a:t>
            </a:r>
            <a:r>
              <a:rPr lang="en-US" sz="1400" b="0" dirty="0" err="1" smtClean="0"/>
              <a:t>junctional</a:t>
            </a:r>
            <a:r>
              <a:rPr lang="en-US" sz="1400" b="0" dirty="0" smtClean="0"/>
              <a:t> complexes and disturbance of the intercellular adhesion molecule-1-dependent adhesion of </a:t>
            </a:r>
            <a:r>
              <a:rPr lang="en-US" sz="1400" b="0" dirty="0" err="1" smtClean="0"/>
              <a:t>neutrophils</a:t>
            </a:r>
            <a:r>
              <a:rPr lang="en-US" sz="1400" b="0" dirty="0" smtClean="0"/>
              <a:t> to epithelial cells through </a:t>
            </a:r>
            <a:r>
              <a:rPr lang="en-US" sz="1400" b="0" dirty="0" err="1" smtClean="0"/>
              <a:t>gingipains</a:t>
            </a:r>
            <a:r>
              <a:rPr lang="en-US" sz="1400" b="0" dirty="0" smtClean="0"/>
              <a:t> point to the importance of these virulence factors in the breakdown of the JE, which eventually leads to pocket development. </a:t>
            </a:r>
          </a:p>
          <a:p>
            <a:pPr algn="just">
              <a:lnSpc>
                <a:spcPct val="150000"/>
              </a:lnSpc>
              <a:buFont typeface="Wingdings" pitchFamily="2" charset="2"/>
              <a:buChar char="ü"/>
            </a:pPr>
            <a:r>
              <a:rPr lang="en-US" sz="1400" b="0" dirty="0" smtClean="0"/>
              <a:t>In an apical direction, the pocket epithelium remains contiguous with a JE of reduced height. </a:t>
            </a:r>
          </a:p>
          <a:p>
            <a:pPr algn="just">
              <a:lnSpc>
                <a:spcPct val="150000"/>
              </a:lnSpc>
              <a:buFont typeface="Wingdings" pitchFamily="2" charset="2"/>
              <a:buChar char="ü"/>
            </a:pPr>
            <a:r>
              <a:rPr lang="en-US" sz="1400" b="0" dirty="0" smtClean="0"/>
              <a:t>To maintain an epithelial attachment, the residual JE proliferates further apically, as the pocket deepens.</a:t>
            </a:r>
          </a:p>
          <a:p>
            <a:endParaRPr lang="en-US" sz="1400" dirty="0"/>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571500" y="1219200"/>
            <a:ext cx="7962900" cy="5181600"/>
          </a:xfrm>
        </p:spPr>
        <p:txBody>
          <a:bodyPr>
            <a:noAutofit/>
          </a:bodyPr>
          <a:lstStyle/>
          <a:p>
            <a:pPr algn="just">
              <a:lnSpc>
                <a:spcPct val="150000"/>
              </a:lnSpc>
            </a:pPr>
            <a:r>
              <a:rPr lang="en-US" sz="1400" b="0" dirty="0" smtClean="0">
                <a:latin typeface="Lucida Calligraphy" pitchFamily="66" charset="0"/>
              </a:rPr>
              <a:t> </a:t>
            </a:r>
            <a:r>
              <a:rPr lang="en-US" sz="1400" b="0" dirty="0" smtClean="0">
                <a:solidFill>
                  <a:schemeClr val="accent4">
                    <a:lumMod val="50000"/>
                  </a:schemeClr>
                </a:solidFill>
                <a:latin typeface="Lucida Calligraphy" pitchFamily="66" charset="0"/>
              </a:rPr>
              <a:t>HISTOPATHOLOGY</a:t>
            </a:r>
          </a:p>
          <a:p>
            <a:pPr algn="just">
              <a:lnSpc>
                <a:spcPct val="150000"/>
              </a:lnSpc>
              <a:buFont typeface="Wingdings" pitchFamily="2" charset="2"/>
              <a:buChar char="ü"/>
            </a:pPr>
            <a:r>
              <a:rPr lang="en-US" sz="1400" b="0" dirty="0" err="1" smtClean="0"/>
              <a:t>Histopathologically</a:t>
            </a:r>
            <a:r>
              <a:rPr lang="en-US" sz="1400" b="0" dirty="0" smtClean="0"/>
              <a:t>, a pocket is ‘a pathologically altered gingival </a:t>
            </a:r>
            <a:r>
              <a:rPr lang="en-US" sz="1400" b="0" dirty="0" err="1" smtClean="0"/>
              <a:t>sulcus</a:t>
            </a:r>
            <a:r>
              <a:rPr lang="en-US" sz="1400" b="0" dirty="0" smtClean="0"/>
              <a:t>, lined to a variable extent with pocket epithelium’. </a:t>
            </a:r>
          </a:p>
          <a:p>
            <a:pPr algn="just">
              <a:lnSpc>
                <a:spcPct val="150000"/>
              </a:lnSpc>
              <a:buFont typeface="Wingdings" pitchFamily="2" charset="2"/>
              <a:buChar char="ü"/>
            </a:pPr>
            <a:r>
              <a:rPr lang="en-US" sz="1400" b="0" dirty="0" smtClean="0"/>
              <a:t>It </a:t>
            </a:r>
            <a:r>
              <a:rPr lang="en-US" sz="1400" b="0" dirty="0" smtClean="0"/>
              <a:t>is characterized by marked proliferation of </a:t>
            </a:r>
            <a:r>
              <a:rPr lang="en-US" sz="1400" b="0" dirty="0" err="1" smtClean="0"/>
              <a:t>retial</a:t>
            </a:r>
            <a:r>
              <a:rPr lang="en-US" sz="1400" b="0" dirty="0" smtClean="0"/>
              <a:t> ridges around inflamed connective tissue papillae and by a tendency to micro-ulceration’.</a:t>
            </a:r>
          </a:p>
          <a:p>
            <a:pPr algn="just">
              <a:lnSpc>
                <a:spcPct val="150000"/>
              </a:lnSpc>
              <a:buFont typeface="Wingdings" pitchFamily="2" charset="2"/>
              <a:buChar char="ü"/>
            </a:pPr>
            <a:r>
              <a:rPr lang="en-US" sz="1400" b="0" dirty="0" smtClean="0"/>
              <a:t>The </a:t>
            </a:r>
            <a:r>
              <a:rPr lang="en-US" sz="1400" b="0" dirty="0" err="1" smtClean="0"/>
              <a:t>junctional</a:t>
            </a:r>
            <a:r>
              <a:rPr lang="en-US" sz="1400" b="0" dirty="0" smtClean="0"/>
              <a:t> epithelium and pocket epithelium have some features in common, such as formation of a barrier against microorganisms and their products, passage of gingival fluid and leukocytes (in particular </a:t>
            </a:r>
            <a:r>
              <a:rPr lang="en-US" sz="1400" b="0" dirty="0" err="1" smtClean="0"/>
              <a:t>neutrophils</a:t>
            </a:r>
            <a:r>
              <a:rPr lang="en-US" sz="1400" b="0" dirty="0" smtClean="0"/>
              <a:t>) and concomitant infiltration with mononuclear leukocytes. </a:t>
            </a:r>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571500" y="1371600"/>
            <a:ext cx="8115300" cy="4724400"/>
          </a:xfrm>
        </p:spPr>
        <p:txBody>
          <a:bodyPr>
            <a:normAutofit/>
          </a:bodyPr>
          <a:lstStyle/>
          <a:p>
            <a:pPr algn="just">
              <a:lnSpc>
                <a:spcPct val="150000"/>
              </a:lnSpc>
              <a:buFont typeface="Wingdings" pitchFamily="2" charset="2"/>
              <a:buChar char="ü"/>
            </a:pPr>
            <a:r>
              <a:rPr lang="en-US" sz="1400" b="0" dirty="0" smtClean="0"/>
              <a:t>The </a:t>
            </a:r>
            <a:r>
              <a:rPr lang="en-US" sz="1400" b="0" dirty="0" smtClean="0"/>
              <a:t>major differences can be summarized as follows:</a:t>
            </a:r>
          </a:p>
          <a:p>
            <a:pPr lvl="0" algn="just">
              <a:lnSpc>
                <a:spcPct val="150000"/>
              </a:lnSpc>
              <a:buFont typeface="Arial" pitchFamily="34" charset="0"/>
              <a:buChar char="•"/>
            </a:pPr>
            <a:r>
              <a:rPr lang="en-US" sz="1400" b="0" dirty="0" smtClean="0"/>
              <a:t>definite detachment of JE from the tooth surface and conversion into pocket epithelium, leading to formation of an intraepithelial cleft. </a:t>
            </a:r>
          </a:p>
          <a:p>
            <a:pPr lvl="0" algn="just">
              <a:lnSpc>
                <a:spcPct val="150000"/>
              </a:lnSpc>
              <a:buFont typeface="Arial" pitchFamily="34" charset="0"/>
              <a:buChar char="•"/>
            </a:pPr>
            <a:r>
              <a:rPr lang="en-US" sz="1400" b="0" dirty="0" smtClean="0"/>
              <a:t>proliferation of epithelial ridges into the inflamed soft connective tissue with very thin regions between these ridges. </a:t>
            </a:r>
          </a:p>
          <a:p>
            <a:pPr lvl="0" algn="just">
              <a:lnSpc>
                <a:spcPct val="150000"/>
              </a:lnSpc>
              <a:buFont typeface="Arial" pitchFamily="34" charset="0"/>
              <a:buChar char="•"/>
            </a:pPr>
            <a:r>
              <a:rPr lang="en-US" sz="1400" b="0" dirty="0" smtClean="0"/>
              <a:t>focal micro-ulcerations of the epithelial ridges and at the free surface of the pocket epithelium.</a:t>
            </a:r>
          </a:p>
          <a:p>
            <a:endParaRPr lang="en-US" sz="1400" dirty="0"/>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571500" y="1676400"/>
            <a:ext cx="7962900" cy="4724400"/>
          </a:xfrm>
        </p:spPr>
        <p:txBody>
          <a:bodyPr>
            <a:normAutofit/>
          </a:bodyPr>
          <a:lstStyle/>
          <a:p>
            <a:pPr lvl="0" algn="just">
              <a:lnSpc>
                <a:spcPct val="150000"/>
              </a:lnSpc>
              <a:buFont typeface="Arial" pitchFamily="34" charset="0"/>
              <a:buChar char="•"/>
            </a:pPr>
            <a:r>
              <a:rPr lang="en-US" sz="1400" b="0" dirty="0" smtClean="0"/>
              <a:t>increased permeability of the pocket epithelium.</a:t>
            </a:r>
          </a:p>
          <a:p>
            <a:pPr lvl="0" algn="just">
              <a:lnSpc>
                <a:spcPct val="150000"/>
              </a:lnSpc>
              <a:buFont typeface="Arial" pitchFamily="34" charset="0"/>
              <a:buChar char="•"/>
            </a:pPr>
            <a:r>
              <a:rPr lang="en-US" sz="1400" b="0" dirty="0" smtClean="0"/>
              <a:t>high infiltration, particularly of the epithelial ridges, with lymphocytes, including T- and B-cells and plasma cells.</a:t>
            </a:r>
          </a:p>
          <a:p>
            <a:pPr lvl="0" algn="just">
              <a:lnSpc>
                <a:spcPct val="150000"/>
              </a:lnSpc>
              <a:buFont typeface="Arial" pitchFamily="34" charset="0"/>
              <a:buChar char="•"/>
            </a:pPr>
            <a:r>
              <a:rPr lang="en-US" sz="1400" b="0" dirty="0" smtClean="0"/>
              <a:t>increased migration of </a:t>
            </a:r>
            <a:r>
              <a:rPr lang="en-US" sz="1400" b="0" dirty="0" err="1" smtClean="0"/>
              <a:t>neutrophils</a:t>
            </a:r>
            <a:r>
              <a:rPr lang="en-US" sz="1400" b="0" dirty="0" smtClean="0"/>
              <a:t> through the pocket epithelium.</a:t>
            </a:r>
          </a:p>
          <a:p>
            <a:pPr lvl="0" algn="just">
              <a:lnSpc>
                <a:spcPct val="150000"/>
              </a:lnSpc>
              <a:buFont typeface="Arial" pitchFamily="34" charset="0"/>
              <a:buChar char="•"/>
            </a:pPr>
            <a:r>
              <a:rPr lang="en-US" sz="1400" b="0" dirty="0" smtClean="0"/>
              <a:t>change in direction of the </a:t>
            </a:r>
            <a:r>
              <a:rPr lang="en-US" sz="1400" b="0" dirty="0" err="1" smtClean="0"/>
              <a:t>exudate</a:t>
            </a:r>
            <a:r>
              <a:rPr lang="en-US" sz="1400" b="0" dirty="0" smtClean="0"/>
              <a:t> from </a:t>
            </a:r>
            <a:r>
              <a:rPr lang="en-US" sz="1400" b="0" dirty="0" err="1" smtClean="0"/>
              <a:t>apico</a:t>
            </a:r>
            <a:r>
              <a:rPr lang="en-US" sz="1400" b="0" dirty="0" smtClean="0"/>
              <a:t>-coronal to horizontal (i.e. toward the tooth root surface).</a:t>
            </a:r>
          </a:p>
          <a:p>
            <a:pPr lvl="0" algn="just">
              <a:lnSpc>
                <a:spcPct val="150000"/>
              </a:lnSpc>
              <a:buFont typeface="Arial" pitchFamily="34" charset="0"/>
              <a:buChar char="•"/>
            </a:pPr>
            <a:r>
              <a:rPr lang="en-US" sz="1400" b="0" dirty="0" smtClean="0"/>
              <a:t>seamless transition from pocket epithelium to  JE at the pocket </a:t>
            </a:r>
            <a:r>
              <a:rPr lang="en-US" sz="1400" b="0" dirty="0" err="1" smtClean="0"/>
              <a:t>fundus</a:t>
            </a:r>
            <a:r>
              <a:rPr lang="en-US" sz="1400" b="0" dirty="0" smtClean="0"/>
              <a:t>. </a:t>
            </a:r>
          </a:p>
          <a:p>
            <a:pPr lvl="0" algn="just">
              <a:lnSpc>
                <a:spcPct val="150000"/>
              </a:lnSpc>
              <a:buFont typeface="Arial" pitchFamily="34" charset="0"/>
              <a:buChar char="•"/>
            </a:pPr>
            <a:r>
              <a:rPr lang="en-US" sz="1400" b="0" dirty="0" smtClean="0"/>
              <a:t>significant reduction in height of the residual JE. </a:t>
            </a:r>
          </a:p>
          <a:p>
            <a:pPr lvl="0" algn="just">
              <a:lnSpc>
                <a:spcPct val="150000"/>
              </a:lnSpc>
            </a:pPr>
            <a:endParaRPr lang="en-US" sz="1400" b="0" dirty="0" smtClean="0"/>
          </a:p>
          <a:p>
            <a:pPr algn="just">
              <a:lnSpc>
                <a:spcPct val="150000"/>
              </a:lnSpc>
            </a:pPr>
            <a:endParaRPr lang="en-US" sz="1400" b="0" dirty="0"/>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571500" y="1905000"/>
            <a:ext cx="8115300" cy="4343400"/>
          </a:xfrm>
        </p:spPr>
        <p:txBody>
          <a:bodyPr>
            <a:noAutofit/>
          </a:bodyPr>
          <a:lstStyle/>
          <a:p>
            <a:pPr algn="just">
              <a:lnSpc>
                <a:spcPct val="150000"/>
              </a:lnSpc>
              <a:buFont typeface="Wingdings" pitchFamily="2" charset="2"/>
              <a:buChar char="ü"/>
            </a:pPr>
            <a:r>
              <a:rPr lang="en-US" sz="1400" b="0" dirty="0" smtClean="0"/>
              <a:t>The condition of the soft connective tissue may depend on the severity and duration of the disease. </a:t>
            </a:r>
          </a:p>
          <a:p>
            <a:pPr algn="just">
              <a:lnSpc>
                <a:spcPct val="150000"/>
              </a:lnSpc>
              <a:buFont typeface="Wingdings" pitchFamily="2" charset="2"/>
              <a:buChar char="ü"/>
            </a:pPr>
            <a:r>
              <a:rPr lang="en-US" sz="1400" b="0" dirty="0" smtClean="0"/>
              <a:t>In the active phase of destruction in which all fibroblasts and collagen fibers around the epithelial ridges are lost and replaced with inflammatory and immune cells. </a:t>
            </a:r>
          </a:p>
          <a:p>
            <a:pPr algn="just">
              <a:lnSpc>
                <a:spcPct val="150000"/>
              </a:lnSpc>
              <a:buFont typeface="Wingdings" pitchFamily="2" charset="2"/>
              <a:buChar char="ü"/>
            </a:pPr>
            <a:r>
              <a:rPr lang="en-US" sz="1400" b="0" dirty="0" smtClean="0"/>
              <a:t>More peripheral, residual collagen fibers and fibroblasts demarcate the highly infiltrated (former) connective tissue area from healthy tissue. </a:t>
            </a:r>
          </a:p>
          <a:p>
            <a:pPr algn="just">
              <a:lnSpc>
                <a:spcPct val="150000"/>
              </a:lnSpc>
              <a:buFont typeface="Wingdings" pitchFamily="2" charset="2"/>
              <a:buChar char="ü"/>
            </a:pPr>
            <a:r>
              <a:rPr lang="en-US" sz="1400" b="0" dirty="0" smtClean="0"/>
              <a:t>The morphology of the pocket can vary greatly because extension of the pocket occurs not only by apical deepening but also by widening in a horizontal direction, which leads to undermining pockets. </a:t>
            </a:r>
          </a:p>
          <a:p>
            <a:pPr algn="just">
              <a:lnSpc>
                <a:spcPct val="150000"/>
              </a:lnSpc>
              <a:buFont typeface="Wingdings" pitchFamily="2" charset="2"/>
              <a:buChar char="ü"/>
            </a:pPr>
            <a:r>
              <a:rPr lang="en-US" sz="1400" b="0" dirty="0" smtClean="0"/>
              <a:t>Pockets also occur in conditions of disease around dental implants. </a:t>
            </a:r>
          </a:p>
          <a:p>
            <a:pPr algn="just">
              <a:lnSpc>
                <a:spcPct val="150000"/>
              </a:lnSpc>
              <a:buFont typeface="Wingdings" pitchFamily="2" charset="2"/>
              <a:buChar char="ü"/>
            </a:pPr>
            <a:endParaRPr lang="en-US" sz="1400" b="0" dirty="0"/>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571500" y="1524000"/>
            <a:ext cx="7658100" cy="4876800"/>
          </a:xfrm>
        </p:spPr>
        <p:txBody>
          <a:bodyPr>
            <a:noAutofit/>
          </a:bodyPr>
          <a:lstStyle/>
          <a:p>
            <a:pPr algn="just">
              <a:lnSpc>
                <a:spcPct val="150000"/>
              </a:lnSpc>
              <a:buFont typeface="Wingdings" pitchFamily="2" charset="2"/>
              <a:buChar char="ü"/>
            </a:pPr>
            <a:r>
              <a:rPr lang="en-US" sz="1400" b="0" dirty="0" smtClean="0"/>
              <a:t>In recent reviews, it was concluded that </a:t>
            </a:r>
            <a:r>
              <a:rPr lang="en-US" sz="1400" b="0" dirty="0" err="1" smtClean="0"/>
              <a:t>peri</a:t>
            </a:r>
            <a:r>
              <a:rPr lang="en-US" sz="1400" b="0" dirty="0" smtClean="0"/>
              <a:t>-implant </a:t>
            </a:r>
            <a:r>
              <a:rPr lang="en-US" sz="1400" b="0" dirty="0" err="1" smtClean="0"/>
              <a:t>mucositis</a:t>
            </a:r>
            <a:r>
              <a:rPr lang="en-US" sz="1400" b="0" dirty="0" smtClean="0"/>
              <a:t> and </a:t>
            </a:r>
            <a:r>
              <a:rPr lang="en-US" sz="1400" b="0" dirty="0" err="1" smtClean="0"/>
              <a:t>peri-implantitis</a:t>
            </a:r>
            <a:r>
              <a:rPr lang="en-US" sz="1400" b="0" dirty="0" smtClean="0"/>
              <a:t> lesions do not differ fundamentally from gingivitis and </a:t>
            </a:r>
            <a:r>
              <a:rPr lang="en-US" sz="1400" b="0" dirty="0" err="1" smtClean="0"/>
              <a:t>periodontitis</a:t>
            </a:r>
            <a:r>
              <a:rPr lang="en-US" sz="1400" b="0" dirty="0" smtClean="0"/>
              <a:t> lesions, respectively, from the perspectives of etiology, pathogenesis, risk assessment, diagnosis and therapy. </a:t>
            </a:r>
          </a:p>
          <a:p>
            <a:pPr algn="just">
              <a:lnSpc>
                <a:spcPct val="150000"/>
              </a:lnSpc>
              <a:buFont typeface="Wingdings" pitchFamily="2" charset="2"/>
              <a:buChar char="ü"/>
            </a:pPr>
            <a:r>
              <a:rPr lang="en-US" sz="1400" b="0" dirty="0" smtClean="0"/>
              <a:t>However, there appear to be </a:t>
            </a:r>
            <a:r>
              <a:rPr lang="en-US" sz="1400" b="0" dirty="0" err="1" smtClean="0"/>
              <a:t>histopathological</a:t>
            </a:r>
            <a:r>
              <a:rPr lang="en-US" sz="1400" b="0" dirty="0" smtClean="0"/>
              <a:t> differences in the host response to infections around implants and teeth in the sense that persistent </a:t>
            </a:r>
            <a:r>
              <a:rPr lang="en-US" sz="1400" b="0" dirty="0" err="1" smtClean="0"/>
              <a:t>biofilm</a:t>
            </a:r>
            <a:r>
              <a:rPr lang="en-US" sz="1400" b="0" dirty="0" smtClean="0"/>
              <a:t> may elicit a more pronounced inflammatory response in mucosal tissue around implants than around teeth. </a:t>
            </a:r>
          </a:p>
          <a:p>
            <a:pPr algn="just">
              <a:lnSpc>
                <a:spcPct val="150000"/>
              </a:lnSpc>
              <a:buFont typeface="Wingdings" pitchFamily="2" charset="2"/>
              <a:buChar char="ü"/>
            </a:pPr>
            <a:r>
              <a:rPr lang="en-US" sz="1400" b="0" dirty="0" smtClean="0"/>
              <a:t>Structural changes (in </a:t>
            </a:r>
            <a:r>
              <a:rPr lang="en-US" sz="1400" b="0" dirty="0" err="1" smtClean="0"/>
              <a:t>vascularity</a:t>
            </a:r>
            <a:r>
              <a:rPr lang="en-US" sz="1400" b="0" dirty="0" smtClean="0"/>
              <a:t> and the fibroblast-to collagen ratio) and, consequently, functional disparities may account for this difference. </a:t>
            </a:r>
          </a:p>
          <a:p>
            <a:pPr algn="just">
              <a:lnSpc>
                <a:spcPct val="150000"/>
              </a:lnSpc>
              <a:buFont typeface="Wingdings" pitchFamily="2" charset="2"/>
              <a:buChar char="ü"/>
            </a:pPr>
            <a:endParaRPr lang="en-US" sz="1400" dirty="0"/>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685800" y="1447800"/>
            <a:ext cx="7200900" cy="4191000"/>
          </a:xfrm>
        </p:spPr>
        <p:txBody>
          <a:bodyPr>
            <a:normAutofit/>
          </a:bodyPr>
          <a:lstStyle/>
          <a:p>
            <a:pPr algn="just">
              <a:lnSpc>
                <a:spcPct val="150000"/>
              </a:lnSpc>
              <a:buFont typeface="Wingdings" pitchFamily="2" charset="2"/>
              <a:buChar char="ü"/>
            </a:pPr>
            <a:r>
              <a:rPr lang="en-US" sz="1400" b="0" dirty="0" smtClean="0"/>
              <a:t>It is noteworthy that the presence of excess cement at the abutment– crown interface provides an ideal substrate for plaque and calculus deposition and retention and is associated with </a:t>
            </a:r>
            <a:r>
              <a:rPr lang="en-US" sz="1400" b="0" dirty="0" err="1" smtClean="0"/>
              <a:t>peri</a:t>
            </a:r>
            <a:r>
              <a:rPr lang="en-US" sz="1400" b="0" dirty="0" smtClean="0"/>
              <a:t>-implant disease. </a:t>
            </a:r>
          </a:p>
          <a:p>
            <a:pPr algn="just">
              <a:lnSpc>
                <a:spcPct val="150000"/>
              </a:lnSpc>
              <a:buFont typeface="Wingdings" pitchFamily="2" charset="2"/>
              <a:buChar char="ü"/>
            </a:pPr>
            <a:r>
              <a:rPr lang="en-US" sz="1400" b="0" dirty="0" smtClean="0"/>
              <a:t>Overhang at such sites may impede calculus and </a:t>
            </a:r>
            <a:r>
              <a:rPr lang="en-US" sz="1400" b="0" dirty="0" err="1" smtClean="0"/>
              <a:t>biofilm</a:t>
            </a:r>
            <a:r>
              <a:rPr lang="en-US" sz="1400" b="0" dirty="0" smtClean="0"/>
              <a:t> removal. It has been shown that clinical and endoscopic signs of </a:t>
            </a:r>
            <a:r>
              <a:rPr lang="en-US" sz="1400" b="0" dirty="0" err="1" smtClean="0"/>
              <a:t>peri</a:t>
            </a:r>
            <a:r>
              <a:rPr lang="en-US" sz="1400" b="0" dirty="0" smtClean="0"/>
              <a:t>-implant disease are absent in the majority of cases after excess cement removal.</a:t>
            </a:r>
          </a:p>
          <a:p>
            <a:endParaRPr lang="en-US" sz="1400" dirty="0"/>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571500" y="1905000"/>
            <a:ext cx="6515100" cy="4267200"/>
          </a:xfrm>
        </p:spPr>
        <p:txBody>
          <a:bodyPr>
            <a:normAutofit/>
          </a:bodyPr>
          <a:lstStyle/>
          <a:p>
            <a:pPr algn="just">
              <a:lnSpc>
                <a:spcPct val="150000"/>
              </a:lnSpc>
              <a:buFont typeface="Arial" pitchFamily="34" charset="0"/>
              <a:buChar char="•"/>
            </a:pPr>
            <a:r>
              <a:rPr lang="en-US" sz="1400" b="0" dirty="0" smtClean="0"/>
              <a:t>The postulate that sub-gingival microbial aggregates cause </a:t>
            </a:r>
            <a:r>
              <a:rPr lang="en-US" sz="1400" b="0" dirty="0" err="1" smtClean="0"/>
              <a:t>periodontitis</a:t>
            </a:r>
            <a:r>
              <a:rPr lang="en-US" sz="1400" b="0" dirty="0" smtClean="0"/>
              <a:t> is an extrapolation of the finding that bacterial deposits at the gingival crevice cause gingivitis. </a:t>
            </a:r>
          </a:p>
          <a:p>
            <a:pPr algn="just">
              <a:lnSpc>
                <a:spcPct val="150000"/>
              </a:lnSpc>
              <a:buFont typeface="Arial" pitchFamily="34" charset="0"/>
              <a:buChar char="•"/>
            </a:pPr>
            <a:r>
              <a:rPr lang="en-US" sz="1400" b="0" dirty="0" smtClean="0"/>
              <a:t>As a result of gingival swelling and attachment loss, pocket depth increases and an anaerobic sub-gingival </a:t>
            </a:r>
            <a:r>
              <a:rPr lang="en-US" sz="1400" b="0" dirty="0" err="1" smtClean="0"/>
              <a:t>microbiota</a:t>
            </a:r>
            <a:r>
              <a:rPr lang="en-US" sz="1400" b="0" dirty="0" smtClean="0"/>
              <a:t> concomitantly evolves. </a:t>
            </a:r>
          </a:p>
          <a:p>
            <a:pPr algn="just">
              <a:lnSpc>
                <a:spcPct val="150000"/>
              </a:lnSpc>
              <a:buFont typeface="Arial" pitchFamily="34" charset="0"/>
              <a:buChar char="•"/>
            </a:pPr>
            <a:r>
              <a:rPr lang="en-US" sz="1400" b="0" dirty="0" smtClean="0"/>
              <a:t>It is assumed that gingivitis converts to </a:t>
            </a:r>
            <a:r>
              <a:rPr lang="en-US" sz="1400" b="0" dirty="0" err="1" smtClean="0"/>
              <a:t>periodontitis</a:t>
            </a:r>
            <a:r>
              <a:rPr lang="en-US" sz="1400" b="0" dirty="0" smtClean="0"/>
              <a:t> when complex bacterial interactions overload local host resistance. </a:t>
            </a:r>
          </a:p>
        </p:txBody>
      </p:sp>
      <p:sp>
        <p:nvSpPr>
          <p:cNvPr id="3" name="Title 2"/>
          <p:cNvSpPr>
            <a:spLocks noGrp="1"/>
          </p:cNvSpPr>
          <p:nvPr>
            <p:ph type="title"/>
          </p:nvPr>
        </p:nvSpPr>
        <p:spPr/>
        <p:txBody>
          <a:bodyPr>
            <a:noAutofit/>
          </a:bodyPr>
          <a:lstStyle/>
          <a:p>
            <a:r>
              <a:rPr sz="2400" b="0" smtClean="0">
                <a:latin typeface="Lucida Calligraphy" pitchFamily="66" charset="0"/>
              </a:rPr>
              <a:t>Microbial colonization and periodontal pocket formation</a:t>
            </a:r>
            <a:endParaRPr lang="en-US" sz="2400" b="0" dirty="0">
              <a:latin typeface="Lucida Calligraphy" pitchFamily="66" charset="0"/>
            </a:endParaRPr>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571500" y="1981200"/>
            <a:ext cx="7353300" cy="3810000"/>
          </a:xfrm>
        </p:spPr>
        <p:txBody>
          <a:bodyPr>
            <a:normAutofit/>
          </a:bodyPr>
          <a:lstStyle/>
          <a:p>
            <a:pPr algn="just">
              <a:lnSpc>
                <a:spcPct val="150000"/>
              </a:lnSpc>
              <a:buFont typeface="Arial" pitchFamily="34" charset="0"/>
              <a:buChar char="•"/>
            </a:pPr>
            <a:r>
              <a:rPr lang="en-US" sz="1400" b="0" dirty="0" smtClean="0"/>
              <a:t>As the development of a complex </a:t>
            </a:r>
            <a:r>
              <a:rPr lang="en-US" sz="1400" b="0" dirty="0" err="1" smtClean="0"/>
              <a:t>subgingival</a:t>
            </a:r>
            <a:r>
              <a:rPr lang="en-US" sz="1400" b="0" dirty="0" smtClean="0"/>
              <a:t> </a:t>
            </a:r>
            <a:r>
              <a:rPr lang="en-US" sz="1400" b="0" dirty="0" err="1" smtClean="0"/>
              <a:t>microbiota</a:t>
            </a:r>
            <a:r>
              <a:rPr lang="en-US" sz="1400" b="0" dirty="0" smtClean="0"/>
              <a:t> depends on ecological factors, local environmental changes that favor the growth of pathogens or trigger the expression of virulence factors may be viewed as the underlying cause for periodontal tissue destruction.</a:t>
            </a:r>
          </a:p>
          <a:p>
            <a:pPr algn="just">
              <a:lnSpc>
                <a:spcPct val="150000"/>
              </a:lnSpc>
              <a:buFont typeface="Arial" pitchFamily="34" charset="0"/>
              <a:buChar char="•"/>
            </a:pPr>
            <a:r>
              <a:rPr lang="en-US" sz="1400" b="0" dirty="0" smtClean="0"/>
              <a:t>Cases of refractory </a:t>
            </a:r>
            <a:r>
              <a:rPr lang="en-US" sz="1400" b="0" dirty="0" err="1" smtClean="0"/>
              <a:t>peri</a:t>
            </a:r>
            <a:r>
              <a:rPr lang="en-US" sz="1400" b="0" dirty="0" smtClean="0"/>
              <a:t>-implant infections caused by the persistence of excess </a:t>
            </a:r>
            <a:r>
              <a:rPr lang="en-US" sz="1400" b="0" dirty="0" err="1" smtClean="0"/>
              <a:t>luting</a:t>
            </a:r>
            <a:r>
              <a:rPr lang="en-US" sz="1400" b="0" dirty="0" smtClean="0"/>
              <a:t> cement illustrate how mixed anaerobic infections can be triggered and sustained by a foreign body. </a:t>
            </a:r>
          </a:p>
          <a:p>
            <a:pPr algn="just">
              <a:lnSpc>
                <a:spcPct val="150000"/>
              </a:lnSpc>
              <a:buFont typeface="Arial" pitchFamily="34" charset="0"/>
              <a:buChar char="•"/>
            </a:pPr>
            <a:r>
              <a:rPr lang="en-US" sz="1400" b="0" dirty="0" smtClean="0"/>
              <a:t>Even though bacteria cause suppuration and loss of bone, antimicrobial agents alone cannot resolve these problems. </a:t>
            </a:r>
          </a:p>
          <a:p>
            <a:pPr algn="just">
              <a:lnSpc>
                <a:spcPct val="150000"/>
              </a:lnSpc>
              <a:buFont typeface="Arial" pitchFamily="34" charset="0"/>
              <a:buChar char="•"/>
            </a:pPr>
            <a:endParaRPr lang="en-US" sz="1400" b="0" dirty="0" smtClean="0"/>
          </a:p>
          <a:p>
            <a:pPr algn="just">
              <a:lnSpc>
                <a:spcPct val="150000"/>
              </a:lnSpc>
              <a:buFont typeface="Arial" pitchFamily="34" charset="0"/>
              <a:buChar char="•"/>
            </a:pPr>
            <a:endParaRPr lang="en-US" sz="1400" dirty="0"/>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571500" y="1752600"/>
            <a:ext cx="7353300" cy="4419600"/>
          </a:xfrm>
        </p:spPr>
        <p:txBody>
          <a:bodyPr>
            <a:normAutofit/>
          </a:bodyPr>
          <a:lstStyle/>
          <a:p>
            <a:pPr algn="just">
              <a:lnSpc>
                <a:spcPct val="150000"/>
              </a:lnSpc>
              <a:buFont typeface="Arial" pitchFamily="34" charset="0"/>
              <a:buChar char="•"/>
            </a:pPr>
            <a:r>
              <a:rPr lang="en-US" sz="1400" b="0" dirty="0" smtClean="0"/>
              <a:t>On the other hand, studies have shown that suspected periodontal pathogens prevail in oral sites other than the periodontal pocket if the micro-environmental conditions are favorable. </a:t>
            </a:r>
          </a:p>
          <a:p>
            <a:pPr algn="just">
              <a:lnSpc>
                <a:spcPct val="150000"/>
              </a:lnSpc>
              <a:buFont typeface="Arial" pitchFamily="34" charset="0"/>
              <a:buChar char="•"/>
            </a:pPr>
            <a:r>
              <a:rPr lang="en-US" sz="1400" b="0" dirty="0" smtClean="0"/>
              <a:t>For example, in subjects free of periodontal disease, P. </a:t>
            </a:r>
            <a:r>
              <a:rPr lang="en-US" sz="1400" b="0" dirty="0" err="1" smtClean="0"/>
              <a:t>intermedia</a:t>
            </a:r>
            <a:r>
              <a:rPr lang="en-US" sz="1400" b="0" dirty="0" smtClean="0"/>
              <a:t>, A, </a:t>
            </a:r>
            <a:r>
              <a:rPr lang="en-US" sz="1400" b="0" dirty="0" err="1" smtClean="0"/>
              <a:t>actinomycetemcomitans</a:t>
            </a:r>
            <a:r>
              <a:rPr lang="en-US" sz="1400" b="0" dirty="0" smtClean="0"/>
              <a:t> and other suspected periodontal pathogens were recovered from deep </a:t>
            </a:r>
            <a:r>
              <a:rPr lang="en-US" sz="1400" b="0" dirty="0" err="1" smtClean="0"/>
              <a:t>pericoronal</a:t>
            </a:r>
            <a:r>
              <a:rPr lang="en-US" sz="1400" b="0" dirty="0" smtClean="0"/>
              <a:t> sites of third molars under normal eruption. </a:t>
            </a:r>
          </a:p>
          <a:p>
            <a:pPr algn="just">
              <a:lnSpc>
                <a:spcPct val="150000"/>
              </a:lnSpc>
              <a:buFont typeface="Arial" pitchFamily="34" charset="0"/>
              <a:buChar char="•"/>
            </a:pPr>
            <a:r>
              <a:rPr lang="en-US" sz="1400" b="0" dirty="0" smtClean="0"/>
              <a:t>In another study, in patients treated for cleft lip, alveolus and palate, </a:t>
            </a:r>
            <a:r>
              <a:rPr lang="en-US" sz="1400" b="0" dirty="0" err="1" smtClean="0"/>
              <a:t>Fusobacterium</a:t>
            </a:r>
            <a:r>
              <a:rPr lang="en-US" sz="1400" b="0" dirty="0" smtClean="0"/>
              <a:t> spp., and </a:t>
            </a:r>
            <a:r>
              <a:rPr lang="en-US" sz="1400" b="0" dirty="0" err="1" smtClean="0"/>
              <a:t>Prevotella</a:t>
            </a:r>
            <a:r>
              <a:rPr lang="en-US" sz="1400" b="0" dirty="0" smtClean="0"/>
              <a:t> spp. were isolated in samples from residual clefts or pronounced soft tissue grooves. </a:t>
            </a:r>
            <a:endParaRPr lang="en-US" sz="1400" b="0" dirty="0"/>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343276" y="609600"/>
            <a:ext cx="5414282" cy="4572000"/>
          </a:xfrm>
        </p:spPr>
        <p:txBody>
          <a:bodyPr>
            <a:normAutofit fontScale="62500" lnSpcReduction="20000"/>
          </a:bodyPr>
          <a:lstStyle/>
          <a:p>
            <a:pPr algn="just">
              <a:lnSpc>
                <a:spcPct val="170000"/>
              </a:lnSpc>
            </a:pPr>
            <a:r>
              <a:rPr lang="en-IN" b="0" dirty="0" smtClean="0">
                <a:latin typeface="Lucida Calligraphy" pitchFamily="66" charset="0"/>
              </a:rPr>
              <a:t>RELATIONSHIP OF ATTACHMENT LOSS AND BONE LOSS TO POCKET DEPTH</a:t>
            </a:r>
            <a:endParaRPr lang="en-US" b="0" dirty="0" smtClean="0">
              <a:latin typeface="Lucida Calligraphy" pitchFamily="66" charset="0"/>
            </a:endParaRPr>
          </a:p>
          <a:p>
            <a:pPr algn="just">
              <a:lnSpc>
                <a:spcPct val="170000"/>
              </a:lnSpc>
            </a:pPr>
            <a:r>
              <a:rPr lang="en-IN" b="0" dirty="0" smtClean="0">
                <a:latin typeface="Lucida Calligraphy" pitchFamily="66" charset="0"/>
              </a:rPr>
              <a:t>AREA BETWEEN BASE OF POCKET AND ALVEOLAR BONE</a:t>
            </a:r>
          </a:p>
          <a:p>
            <a:pPr algn="just">
              <a:lnSpc>
                <a:spcPct val="170000"/>
              </a:lnSpc>
            </a:pPr>
            <a:r>
              <a:rPr lang="en-US" b="0" dirty="0" smtClean="0">
                <a:latin typeface="Lucida Calligraphy" pitchFamily="66" charset="0"/>
              </a:rPr>
              <a:t>POCKET REDUCTION SURGERIES </a:t>
            </a:r>
          </a:p>
          <a:p>
            <a:pPr algn="just">
              <a:lnSpc>
                <a:spcPct val="170000"/>
              </a:lnSpc>
            </a:pPr>
            <a:r>
              <a:rPr lang="en-US" b="0" dirty="0" smtClean="0">
                <a:latin typeface="Lucida Calligraphy" pitchFamily="66" charset="0"/>
              </a:rPr>
              <a:t>TREATMENT OF PERI-IMPLANT POCKETS DIAGNOSED WITH PERI-IMPLANT MUCOSITIS </a:t>
            </a:r>
          </a:p>
          <a:p>
            <a:pPr algn="just">
              <a:lnSpc>
                <a:spcPct val="170000"/>
              </a:lnSpc>
            </a:pPr>
            <a:r>
              <a:rPr lang="en-US" b="0" dirty="0" smtClean="0">
                <a:latin typeface="Lucida Calligraphy" pitchFamily="66" charset="0"/>
              </a:rPr>
              <a:t>TREATMENT OF PERI-IMPLANT POCKETS DIAGNOSED WITH PERI-IMPLANTITIS</a:t>
            </a:r>
          </a:p>
          <a:p>
            <a:pPr algn="just">
              <a:lnSpc>
                <a:spcPct val="170000"/>
              </a:lnSpc>
            </a:pPr>
            <a:r>
              <a:rPr lang="en-US" b="0" dirty="0" smtClean="0">
                <a:latin typeface="Lucida Calligraphy" pitchFamily="66" charset="0"/>
              </a:rPr>
              <a:t>SELF-PERFORMED DIRECT BIOFILM MANAGEMENT OF POCKETS </a:t>
            </a:r>
          </a:p>
          <a:p>
            <a:pPr algn="just">
              <a:lnSpc>
                <a:spcPct val="170000"/>
              </a:lnSpc>
            </a:pPr>
            <a:r>
              <a:rPr lang="en-IN" b="0" dirty="0" smtClean="0">
                <a:latin typeface="Lucida Calligraphy" pitchFamily="66" charset="0"/>
              </a:rPr>
              <a:t>RELATIONSHIP OF POCKET TO BONE</a:t>
            </a:r>
            <a:endParaRPr lang="en-US" b="0" dirty="0" smtClean="0">
              <a:latin typeface="Lucida Calligraphy" pitchFamily="66" charset="0"/>
            </a:endParaRPr>
          </a:p>
          <a:p>
            <a:pPr algn="just">
              <a:lnSpc>
                <a:spcPct val="170000"/>
              </a:lnSpc>
            </a:pPr>
            <a:r>
              <a:rPr lang="en-IN" b="0" dirty="0" smtClean="0">
                <a:latin typeface="Lucida Calligraphy" pitchFamily="66" charset="0"/>
              </a:rPr>
              <a:t>REFERENCES</a:t>
            </a:r>
            <a:endParaRPr lang="en-US" b="0" dirty="0" smtClean="0">
              <a:latin typeface="Lucida Calligraphy" pitchFamily="66" charset="0"/>
            </a:endParaRPr>
          </a:p>
          <a:p>
            <a:endParaRPr lang="en-US" dirty="0"/>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571500" y="1676400"/>
            <a:ext cx="6591300" cy="4648200"/>
          </a:xfrm>
        </p:spPr>
        <p:txBody>
          <a:bodyPr>
            <a:normAutofit/>
          </a:bodyPr>
          <a:lstStyle/>
          <a:p>
            <a:pPr algn="just">
              <a:lnSpc>
                <a:spcPct val="150000"/>
              </a:lnSpc>
              <a:buFont typeface="Arial" pitchFamily="34" charset="0"/>
              <a:buChar char="•"/>
            </a:pPr>
            <a:r>
              <a:rPr lang="en-US" sz="1400" b="0" dirty="0" smtClean="0"/>
              <a:t>Only a few individual species show a unique association with disease. A. </a:t>
            </a:r>
            <a:r>
              <a:rPr lang="en-US" sz="1400" b="0" dirty="0" err="1" smtClean="0"/>
              <a:t>actinomycetemcomitans</a:t>
            </a:r>
            <a:r>
              <a:rPr lang="en-US" sz="1400" b="0" dirty="0" smtClean="0"/>
              <a:t> and P. </a:t>
            </a:r>
            <a:r>
              <a:rPr lang="en-US" sz="1400" b="0" dirty="0" err="1" smtClean="0"/>
              <a:t>gingivalis</a:t>
            </a:r>
            <a:r>
              <a:rPr lang="en-US" sz="1400" b="0" dirty="0" smtClean="0"/>
              <a:t> have been suspected to be of particular importance </a:t>
            </a:r>
            <a:r>
              <a:rPr lang="en-US" sz="1400" b="0" dirty="0" smtClean="0"/>
              <a:t>as </a:t>
            </a:r>
            <a:r>
              <a:rPr lang="en-US" sz="1400" b="0" dirty="0" smtClean="0"/>
              <a:t>a result of their pathogenic potential demonstrated in animal </a:t>
            </a:r>
            <a:r>
              <a:rPr lang="en-US" sz="1400" b="0" dirty="0" smtClean="0"/>
              <a:t>models. </a:t>
            </a:r>
          </a:p>
          <a:p>
            <a:pPr algn="just">
              <a:lnSpc>
                <a:spcPct val="150000"/>
              </a:lnSpc>
              <a:buFont typeface="Arial" pitchFamily="34" charset="0"/>
              <a:buChar char="•"/>
            </a:pPr>
            <a:r>
              <a:rPr lang="en-US" sz="1400" b="0" dirty="0" smtClean="0"/>
              <a:t>A</a:t>
            </a:r>
            <a:r>
              <a:rPr lang="en-US" sz="1400" b="0" dirty="0" smtClean="0"/>
              <a:t>. </a:t>
            </a:r>
            <a:r>
              <a:rPr lang="en-US" sz="1400" b="0" dirty="0" err="1" smtClean="0"/>
              <a:t>actinomycetemcomitans</a:t>
            </a:r>
            <a:r>
              <a:rPr lang="en-US" sz="1400" b="0" dirty="0" smtClean="0"/>
              <a:t> displays a broad genetic and phenotypic diversity and is heterogeneously distributed in various populations and cohorts worldwide.</a:t>
            </a:r>
          </a:p>
          <a:p>
            <a:endParaRPr lang="en-US" sz="1400" dirty="0"/>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571500" y="990600"/>
            <a:ext cx="7505700" cy="5257800"/>
          </a:xfrm>
        </p:spPr>
        <p:txBody>
          <a:bodyPr>
            <a:normAutofit/>
          </a:bodyPr>
          <a:lstStyle/>
          <a:p>
            <a:pPr algn="just">
              <a:lnSpc>
                <a:spcPct val="150000"/>
              </a:lnSpc>
              <a:buFont typeface="Arial" pitchFamily="34" charset="0"/>
              <a:buChar char="•"/>
            </a:pPr>
            <a:r>
              <a:rPr lang="en-US" sz="1400" b="0" dirty="0" smtClean="0"/>
              <a:t>In </a:t>
            </a:r>
            <a:r>
              <a:rPr lang="en-US" sz="1400" b="0" dirty="0" smtClean="0"/>
              <a:t>a prospective </a:t>
            </a:r>
            <a:r>
              <a:rPr lang="en-US" sz="1400" b="0" dirty="0" smtClean="0"/>
              <a:t>study, only one subpopulation of A. </a:t>
            </a:r>
            <a:r>
              <a:rPr lang="en-US" sz="1400" b="0" dirty="0" err="1" smtClean="0"/>
              <a:t>actinomycetemcomitans</a:t>
            </a:r>
            <a:r>
              <a:rPr lang="en-US" sz="1400" b="0" dirty="0" smtClean="0"/>
              <a:t>, the ‘JP2 clone’, showed a degree of association that one would expect from a true pathogen. </a:t>
            </a:r>
          </a:p>
          <a:p>
            <a:pPr algn="just">
              <a:lnSpc>
                <a:spcPct val="150000"/>
              </a:lnSpc>
              <a:buFont typeface="Arial" pitchFamily="34" charset="0"/>
              <a:buChar char="•"/>
            </a:pPr>
            <a:r>
              <a:rPr lang="en-US" sz="1400" b="0" dirty="0" smtClean="0"/>
              <a:t>Although most bacteria are thought to harm tissues only if present in high numbers </a:t>
            </a:r>
            <a:r>
              <a:rPr lang="en-US" sz="1400" b="0" dirty="0" smtClean="0"/>
              <a:t>for </a:t>
            </a:r>
            <a:r>
              <a:rPr lang="en-US" sz="1400" b="0" dirty="0" smtClean="0"/>
              <a:t>prolonged periods of time</a:t>
            </a:r>
            <a:r>
              <a:rPr lang="en-US" sz="1400" b="0" dirty="0" smtClean="0"/>
              <a:t>, but </a:t>
            </a:r>
            <a:r>
              <a:rPr lang="en-US" sz="1400" b="0" dirty="0" smtClean="0"/>
              <a:t>at relatively low </a:t>
            </a:r>
            <a:r>
              <a:rPr lang="en-US" sz="1400" b="0" dirty="0" smtClean="0"/>
              <a:t>number of organisms - strain </a:t>
            </a:r>
            <a:r>
              <a:rPr lang="en-US" sz="1400" b="0" dirty="0" smtClean="0"/>
              <a:t>JP2 may cause damage in susceptible individuals.</a:t>
            </a:r>
          </a:p>
          <a:p>
            <a:pPr algn="just">
              <a:lnSpc>
                <a:spcPct val="150000"/>
              </a:lnSpc>
              <a:buFont typeface="Arial" pitchFamily="34" charset="0"/>
              <a:buChar char="•"/>
            </a:pPr>
            <a:r>
              <a:rPr lang="en-US" sz="1400" b="0" dirty="0" smtClean="0"/>
              <a:t>In classic bacterial infections the diversity of the </a:t>
            </a:r>
            <a:r>
              <a:rPr lang="en-US" sz="1400" b="0" dirty="0" err="1" smtClean="0"/>
              <a:t>microbiota</a:t>
            </a:r>
            <a:r>
              <a:rPr lang="en-US" sz="1400" b="0" dirty="0" smtClean="0"/>
              <a:t> actually decreases as the disease develops, and therefore </a:t>
            </a:r>
            <a:r>
              <a:rPr lang="en-US" sz="1400" b="0" dirty="0" smtClean="0"/>
              <a:t>the causative </a:t>
            </a:r>
            <a:r>
              <a:rPr lang="en-US" sz="1400" b="0" dirty="0" smtClean="0"/>
              <a:t>agent is easily recognizable, for instance Staphylococcus </a:t>
            </a:r>
            <a:r>
              <a:rPr lang="en-US" sz="1400" b="0" dirty="0" err="1" smtClean="0"/>
              <a:t>aureus</a:t>
            </a:r>
            <a:r>
              <a:rPr lang="en-US" sz="1400" b="0" dirty="0" smtClean="0"/>
              <a:t> or Pseudomonas </a:t>
            </a:r>
            <a:r>
              <a:rPr lang="en-US" sz="1400" b="0" dirty="0" err="1" smtClean="0"/>
              <a:t>aeruginosa</a:t>
            </a:r>
            <a:r>
              <a:rPr lang="en-US" sz="1400" b="0" dirty="0" smtClean="0"/>
              <a:t> in a purulent infection. </a:t>
            </a:r>
          </a:p>
          <a:p>
            <a:pPr algn="just">
              <a:lnSpc>
                <a:spcPct val="150000"/>
              </a:lnSpc>
              <a:buFont typeface="Arial" pitchFamily="34" charset="0"/>
              <a:buChar char="•"/>
            </a:pPr>
            <a:r>
              <a:rPr lang="en-US" sz="1400" b="0" dirty="0" smtClean="0"/>
              <a:t>In most cases of </a:t>
            </a:r>
            <a:r>
              <a:rPr lang="en-US" sz="1400" b="0" dirty="0" err="1" smtClean="0"/>
              <a:t>periodontitis</a:t>
            </a:r>
            <a:r>
              <a:rPr lang="en-US" sz="1400" b="0" dirty="0" smtClean="0"/>
              <a:t>, however, the diversity of the flora increases as the disease develops.</a:t>
            </a:r>
            <a:endParaRPr lang="en-US" sz="1400" b="0" dirty="0"/>
          </a:p>
        </p:txBody>
      </p:sp>
      <p:pic>
        <p:nvPicPr>
          <p:cNvPr id="59395" name="Picture 3"/>
          <p:cNvPicPr>
            <a:picLocks noChangeAspect="1" noChangeArrowheads="1"/>
          </p:cNvPicPr>
          <p:nvPr/>
        </p:nvPicPr>
        <p:blipFill>
          <a:blip r:embed="rId2"/>
          <a:srcRect/>
          <a:stretch>
            <a:fillRect/>
          </a:stretch>
        </p:blipFill>
        <p:spPr bwMode="auto">
          <a:xfrm>
            <a:off x="3733800" y="4572000"/>
            <a:ext cx="4810125" cy="1905000"/>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571500" y="1752600"/>
            <a:ext cx="8115300" cy="4648200"/>
          </a:xfrm>
        </p:spPr>
        <p:txBody>
          <a:bodyPr>
            <a:normAutofit/>
          </a:bodyPr>
          <a:lstStyle/>
          <a:p>
            <a:pPr algn="just">
              <a:lnSpc>
                <a:spcPct val="150000"/>
              </a:lnSpc>
            </a:pPr>
            <a:r>
              <a:rPr lang="en-US" sz="1600" b="0" dirty="0" smtClean="0">
                <a:latin typeface="Lucida Calligraphy" pitchFamily="66" charset="0"/>
              </a:rPr>
              <a:t>BACTERIAL INVASION</a:t>
            </a:r>
          </a:p>
          <a:p>
            <a:pPr algn="just">
              <a:lnSpc>
                <a:spcPct val="150000"/>
              </a:lnSpc>
              <a:buFont typeface="Wingdings" pitchFamily="2" charset="2"/>
              <a:buChar char="ü"/>
            </a:pPr>
            <a:r>
              <a:rPr lang="en-US" sz="1400" b="0" dirty="0" smtClean="0"/>
              <a:t>Bacterial invasion of the apical and lateral areas of the pocket wall has been described in human chronic </a:t>
            </a:r>
            <a:r>
              <a:rPr lang="en-US" sz="1400" b="0" dirty="0" err="1" smtClean="0"/>
              <a:t>periodontitis</a:t>
            </a:r>
            <a:r>
              <a:rPr lang="en-US" sz="1400" b="0" dirty="0" smtClean="0"/>
              <a:t>. </a:t>
            </a:r>
          </a:p>
          <a:p>
            <a:pPr algn="just">
              <a:lnSpc>
                <a:spcPct val="150000"/>
              </a:lnSpc>
              <a:buFont typeface="Wingdings" pitchFamily="2" charset="2"/>
              <a:buChar char="ü"/>
            </a:pPr>
            <a:r>
              <a:rPr lang="en-US" sz="1400" b="0" dirty="0" smtClean="0"/>
              <a:t>Filaments, rods, and </a:t>
            </a:r>
            <a:r>
              <a:rPr lang="en-US" sz="1400" b="0" dirty="0" err="1" smtClean="0"/>
              <a:t>coccoid</a:t>
            </a:r>
            <a:r>
              <a:rPr lang="en-US" sz="1400" b="0" dirty="0" smtClean="0"/>
              <a:t> organisms with predominant gram-negative cell walls have been found in intercellular spaces of the epithelium. </a:t>
            </a:r>
          </a:p>
          <a:p>
            <a:pPr algn="just">
              <a:lnSpc>
                <a:spcPct val="150000"/>
              </a:lnSpc>
              <a:buFont typeface="Wingdings" pitchFamily="2" charset="2"/>
              <a:buChar char="ü"/>
            </a:pPr>
            <a:r>
              <a:rPr lang="en-US" sz="1400" b="0" dirty="0" err="1" smtClean="0"/>
              <a:t>Hillmann</a:t>
            </a:r>
            <a:r>
              <a:rPr lang="en-US" sz="1400" b="0" dirty="0" smtClean="0"/>
              <a:t> and colleagues have reported the presence of </a:t>
            </a:r>
            <a:r>
              <a:rPr lang="en-US" sz="1400" b="0" dirty="0" err="1" smtClean="0"/>
              <a:t>Porphyromonas</a:t>
            </a:r>
            <a:r>
              <a:rPr lang="en-US" sz="1400" b="0" dirty="0" smtClean="0"/>
              <a:t> </a:t>
            </a:r>
            <a:r>
              <a:rPr lang="en-US" sz="1400" b="0" dirty="0" err="1" smtClean="0"/>
              <a:t>gingivalis</a:t>
            </a:r>
            <a:r>
              <a:rPr lang="en-US" sz="1400" b="0" dirty="0" smtClean="0"/>
              <a:t> and </a:t>
            </a:r>
            <a:r>
              <a:rPr lang="en-US" sz="1400" b="0" dirty="0" err="1" smtClean="0"/>
              <a:t>Prevotella</a:t>
            </a:r>
            <a:r>
              <a:rPr lang="en-US" sz="1400" b="0" dirty="0" smtClean="0"/>
              <a:t> </a:t>
            </a:r>
            <a:r>
              <a:rPr lang="en-US" sz="1400" b="0" dirty="0" err="1" smtClean="0"/>
              <a:t>intermedia</a:t>
            </a:r>
            <a:r>
              <a:rPr lang="en-US" sz="1400" b="0" dirty="0" smtClean="0"/>
              <a:t> in the </a:t>
            </a:r>
            <a:r>
              <a:rPr lang="en-US" sz="1400" b="0" dirty="0" err="1" smtClean="0"/>
              <a:t>gingiva</a:t>
            </a:r>
            <a:r>
              <a:rPr lang="en-US" sz="1400" b="0" dirty="0" smtClean="0"/>
              <a:t> of aggressive </a:t>
            </a:r>
            <a:r>
              <a:rPr lang="en-US" sz="1400" b="0" dirty="0" err="1" smtClean="0"/>
              <a:t>periodontitis</a:t>
            </a:r>
            <a:r>
              <a:rPr lang="en-US" sz="1400" b="0" dirty="0" smtClean="0"/>
              <a:t> cases. </a:t>
            </a:r>
            <a:r>
              <a:rPr lang="en-US" sz="1400" b="0" dirty="0" err="1" smtClean="0"/>
              <a:t>Aggregatibacter</a:t>
            </a:r>
            <a:r>
              <a:rPr lang="en-US" sz="1400" b="0" dirty="0" smtClean="0"/>
              <a:t> </a:t>
            </a:r>
            <a:r>
              <a:rPr lang="en-US" sz="1400" b="0" dirty="0" err="1" smtClean="0"/>
              <a:t>actinomycetemcomitans</a:t>
            </a:r>
            <a:r>
              <a:rPr lang="en-US" sz="1400" b="0" dirty="0" smtClean="0"/>
              <a:t> has also been found in the tissues. </a:t>
            </a:r>
          </a:p>
          <a:p>
            <a:pPr algn="just">
              <a:lnSpc>
                <a:spcPct val="150000"/>
              </a:lnSpc>
            </a:pPr>
            <a:endParaRPr lang="en-US" sz="1400" b="0" dirty="0"/>
          </a:p>
        </p:txBody>
      </p:sp>
      <p:pic>
        <p:nvPicPr>
          <p:cNvPr id="7170" name="Picture 2"/>
          <p:cNvPicPr>
            <a:picLocks noChangeAspect="1" noChangeArrowheads="1"/>
          </p:cNvPicPr>
          <p:nvPr/>
        </p:nvPicPr>
        <p:blipFill>
          <a:blip r:embed="rId2"/>
          <a:srcRect/>
          <a:stretch>
            <a:fillRect/>
          </a:stretch>
        </p:blipFill>
        <p:spPr bwMode="auto">
          <a:xfrm>
            <a:off x="4648200" y="228601"/>
            <a:ext cx="4191000" cy="2057400"/>
          </a:xfrm>
          <a:prstGeom prst="rect">
            <a:avLst/>
          </a:prstGeom>
          <a:noFill/>
          <a:ln w="9525">
            <a:noFill/>
            <a:miter lim="800000"/>
            <a:headEnd/>
            <a:tailEnd/>
          </a:ln>
          <a:effectLst/>
        </p:spPr>
      </p:pic>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571500" y="1600200"/>
            <a:ext cx="8039100" cy="4419600"/>
          </a:xfrm>
        </p:spPr>
        <p:txBody>
          <a:bodyPr>
            <a:normAutofit/>
          </a:bodyPr>
          <a:lstStyle/>
          <a:p>
            <a:pPr algn="just">
              <a:lnSpc>
                <a:spcPct val="150000"/>
              </a:lnSpc>
              <a:buFont typeface="Wingdings" pitchFamily="2" charset="2"/>
              <a:buChar char="ü"/>
            </a:pPr>
            <a:r>
              <a:rPr lang="en-US" sz="1400" b="0" dirty="0" smtClean="0"/>
              <a:t>Bacteria may invade the intercellular space under exfoliating epithelial cells, but they are also found between deeper epithelial cells as well as accumulating on the basement lamina. </a:t>
            </a:r>
          </a:p>
          <a:p>
            <a:pPr algn="just">
              <a:lnSpc>
                <a:spcPct val="150000"/>
              </a:lnSpc>
              <a:buFont typeface="Wingdings" pitchFamily="2" charset="2"/>
              <a:buChar char="ü"/>
            </a:pPr>
            <a:r>
              <a:rPr lang="en-US" sz="1400" b="0" dirty="0" smtClean="0"/>
              <a:t>Some bacteria traverse the basement lamina and invade the </a:t>
            </a:r>
            <a:r>
              <a:rPr lang="en-US" sz="1400" b="0" dirty="0" err="1" smtClean="0"/>
              <a:t>subepithelial</a:t>
            </a:r>
            <a:r>
              <a:rPr lang="en-US" sz="1400" b="0" dirty="0" smtClean="0"/>
              <a:t> connective tissue.</a:t>
            </a:r>
          </a:p>
          <a:p>
            <a:pPr algn="just">
              <a:lnSpc>
                <a:spcPct val="150000"/>
              </a:lnSpc>
              <a:buFont typeface="Wingdings" pitchFamily="2" charset="2"/>
              <a:buChar char="ü"/>
            </a:pPr>
            <a:r>
              <a:rPr lang="en-US" sz="1400" b="0" dirty="0" smtClean="0"/>
              <a:t>The presence of bacteria in the gingival tissues has been interpreted by different investigators as bacterial invasion or as the “passive translocation” of plaque bacteria. </a:t>
            </a:r>
            <a:endParaRPr lang="en-US" sz="1400" dirty="0"/>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571500" y="1600200"/>
            <a:ext cx="8039100" cy="4419600"/>
          </a:xfrm>
        </p:spPr>
        <p:txBody>
          <a:bodyPr>
            <a:normAutofit/>
          </a:bodyPr>
          <a:lstStyle/>
          <a:p>
            <a:pPr algn="just">
              <a:lnSpc>
                <a:spcPct val="150000"/>
              </a:lnSpc>
            </a:pPr>
            <a:r>
              <a:rPr lang="en-US" sz="1600" b="0" dirty="0" smtClean="0">
                <a:latin typeface="Lucida Calligraphy" pitchFamily="66" charset="0"/>
              </a:rPr>
              <a:t>MECHANISMS OF TISSUE DESTRUCTION</a:t>
            </a:r>
          </a:p>
          <a:p>
            <a:pPr algn="just">
              <a:lnSpc>
                <a:spcPct val="150000"/>
              </a:lnSpc>
              <a:buFont typeface="Wingdings" pitchFamily="2" charset="2"/>
              <a:buChar char="ü"/>
            </a:pPr>
            <a:r>
              <a:rPr lang="en-US" sz="1400" b="0" dirty="0" smtClean="0"/>
              <a:t>The inflammatory response triggered by bacterial plaque unleashes a complex cascade of events aimed at destroying and removing bacteria, necrotic cells, and deleterious agents. </a:t>
            </a:r>
          </a:p>
          <a:p>
            <a:pPr algn="just">
              <a:lnSpc>
                <a:spcPct val="150000"/>
              </a:lnSpc>
              <a:buFont typeface="Wingdings" pitchFamily="2" charset="2"/>
              <a:buChar char="ü"/>
            </a:pPr>
            <a:r>
              <a:rPr lang="en-US" sz="1400" b="0" dirty="0" smtClean="0"/>
              <a:t>However, this process is nonspecific; in an attempt to restore health, the host's cells (e.g., </a:t>
            </a:r>
            <a:r>
              <a:rPr lang="en-US" sz="1400" b="0" dirty="0" err="1" smtClean="0"/>
              <a:t>neutrophils</a:t>
            </a:r>
            <a:r>
              <a:rPr lang="en-US" sz="1400" b="0" dirty="0" smtClean="0"/>
              <a:t>, macrophages, fibroblasts, epithelial cells) produce </a:t>
            </a:r>
            <a:r>
              <a:rPr lang="en-US" sz="1400" b="0" dirty="0" err="1" smtClean="0"/>
              <a:t>proteinases</a:t>
            </a:r>
            <a:r>
              <a:rPr lang="en-US" sz="1400" b="0" dirty="0" smtClean="0"/>
              <a:t>, cytokines, and prostaglandins that can damage or destroy the tissues.</a:t>
            </a:r>
          </a:p>
          <a:p>
            <a:pPr algn="just">
              <a:lnSpc>
                <a:spcPct val="150000"/>
              </a:lnSpc>
            </a:pPr>
            <a:endParaRPr lang="en-US" sz="1400" b="0" dirty="0"/>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571500" y="762000"/>
            <a:ext cx="7962900" cy="5334000"/>
          </a:xfrm>
        </p:spPr>
        <p:txBody>
          <a:bodyPr>
            <a:noAutofit/>
          </a:bodyPr>
          <a:lstStyle/>
          <a:p>
            <a:pPr algn="just">
              <a:lnSpc>
                <a:spcPct val="150000"/>
              </a:lnSpc>
            </a:pPr>
            <a:r>
              <a:rPr lang="en-US" sz="1600" b="0" dirty="0" smtClean="0">
                <a:latin typeface="Lucida Calligraphy" pitchFamily="66" charset="0"/>
              </a:rPr>
              <a:t>MICROTOPOGRAPHY OF THE GINGIVAL WALL</a:t>
            </a:r>
          </a:p>
          <a:p>
            <a:pPr algn="just">
              <a:lnSpc>
                <a:spcPct val="150000"/>
              </a:lnSpc>
              <a:buFont typeface="Arial" pitchFamily="34" charset="0"/>
              <a:buChar char="•"/>
            </a:pPr>
            <a:r>
              <a:rPr lang="en-US" sz="1400" b="0" dirty="0" smtClean="0"/>
              <a:t>Scanning electron microscopy has permitted the description of several areas in the soft-tissue (gingival) wall of the periodontal pocket in which different types of activity take place. </a:t>
            </a:r>
          </a:p>
          <a:p>
            <a:pPr algn="just">
              <a:lnSpc>
                <a:spcPct val="150000"/>
              </a:lnSpc>
              <a:buFont typeface="Arial" pitchFamily="34" charset="0"/>
              <a:buChar char="•"/>
            </a:pPr>
            <a:r>
              <a:rPr lang="en-US" sz="1400" b="0" dirty="0" smtClean="0"/>
              <a:t>These areas are irregularly oval or elongated and adjacent to one another, and they measure about 50 to 200 µm. </a:t>
            </a:r>
          </a:p>
          <a:p>
            <a:pPr algn="just">
              <a:lnSpc>
                <a:spcPct val="150000"/>
              </a:lnSpc>
              <a:buFont typeface="Arial" pitchFamily="34" charset="0"/>
              <a:buChar char="•"/>
            </a:pPr>
            <a:r>
              <a:rPr lang="en-US" sz="1400" b="0" dirty="0" smtClean="0"/>
              <a:t>These findings suggest that the pocket wall is constantly changing as a result of the interaction between the host and the bacteria. </a:t>
            </a:r>
          </a:p>
          <a:p>
            <a:pPr algn="just">
              <a:lnSpc>
                <a:spcPct val="150000"/>
              </a:lnSpc>
            </a:pPr>
            <a:endParaRPr lang="en-US" sz="1400" b="0" dirty="0"/>
          </a:p>
        </p:txBody>
      </p:sp>
      <p:pic>
        <p:nvPicPr>
          <p:cNvPr id="6146" name="Picture 2"/>
          <p:cNvPicPr>
            <a:picLocks noChangeAspect="1" noChangeArrowheads="1"/>
          </p:cNvPicPr>
          <p:nvPr/>
        </p:nvPicPr>
        <p:blipFill>
          <a:blip r:embed="rId2"/>
          <a:srcRect/>
          <a:stretch>
            <a:fillRect/>
          </a:stretch>
        </p:blipFill>
        <p:spPr bwMode="auto">
          <a:xfrm>
            <a:off x="3962400" y="3200401"/>
            <a:ext cx="4143375" cy="3276600"/>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571500" y="1219200"/>
            <a:ext cx="7581900" cy="3962400"/>
          </a:xfrm>
        </p:spPr>
        <p:txBody>
          <a:bodyPr>
            <a:normAutofit/>
          </a:bodyPr>
          <a:lstStyle/>
          <a:p>
            <a:pPr algn="just">
              <a:lnSpc>
                <a:spcPct val="150000"/>
              </a:lnSpc>
              <a:buFont typeface="Arial" pitchFamily="34" charset="0"/>
              <a:buChar char="•"/>
            </a:pPr>
            <a:r>
              <a:rPr lang="en-US" sz="1400" b="0" dirty="0" smtClean="0"/>
              <a:t>The following areas have been noted:</a:t>
            </a:r>
          </a:p>
          <a:p>
            <a:pPr lvl="0" algn="just">
              <a:lnSpc>
                <a:spcPct val="150000"/>
              </a:lnSpc>
            </a:pPr>
            <a:r>
              <a:rPr lang="en-US" sz="1400" b="0" dirty="0" smtClean="0"/>
              <a:t>1. Areas of relative quiescence, showing a relatively flat surface with minor depressions and mounds and occasional shedding of cells.</a:t>
            </a:r>
          </a:p>
          <a:p>
            <a:pPr lvl="0" algn="just">
              <a:lnSpc>
                <a:spcPct val="150000"/>
              </a:lnSpc>
            </a:pPr>
            <a:r>
              <a:rPr lang="en-US" sz="1400" b="0" dirty="0" smtClean="0"/>
              <a:t>2. Areas of bacterial accumulation, which appear as depressions on the epithelial surface, with abundant debris and bacterial clumps penetrating into the enlarged intercellular spaces. These bacteria are mainly </a:t>
            </a:r>
            <a:r>
              <a:rPr lang="en-US" sz="1400" b="0" dirty="0" err="1" smtClean="0"/>
              <a:t>cocci</a:t>
            </a:r>
            <a:r>
              <a:rPr lang="en-US" sz="1400" b="0" dirty="0" smtClean="0"/>
              <a:t>, rods, and filaments, with a few spirochetes.</a:t>
            </a:r>
          </a:p>
          <a:p>
            <a:endParaRPr lang="en-US" sz="1400" dirty="0"/>
          </a:p>
        </p:txBody>
      </p:sp>
      <p:pic>
        <p:nvPicPr>
          <p:cNvPr id="5" name="Picture 2"/>
          <p:cNvPicPr>
            <a:picLocks noChangeAspect="1" noChangeArrowheads="1"/>
          </p:cNvPicPr>
          <p:nvPr/>
        </p:nvPicPr>
        <p:blipFill>
          <a:blip r:embed="rId2"/>
          <a:srcRect/>
          <a:stretch>
            <a:fillRect/>
          </a:stretch>
        </p:blipFill>
        <p:spPr bwMode="auto">
          <a:xfrm>
            <a:off x="2133600" y="3810000"/>
            <a:ext cx="5029200" cy="2667000"/>
          </a:xfrm>
          <a:prstGeom prst="rect">
            <a:avLst/>
          </a:prstGeom>
          <a:noFill/>
          <a:ln w="9525">
            <a:noFill/>
            <a:miter lim="800000"/>
            <a:headEnd/>
            <a:tailEnd/>
          </a:ln>
          <a:effectLst/>
        </p:spPr>
      </p:pic>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571500" y="457200"/>
            <a:ext cx="7962900" cy="3810000"/>
          </a:xfrm>
        </p:spPr>
        <p:txBody>
          <a:bodyPr>
            <a:normAutofit/>
          </a:bodyPr>
          <a:lstStyle/>
          <a:p>
            <a:pPr lvl="0" algn="just">
              <a:lnSpc>
                <a:spcPct val="150000"/>
              </a:lnSpc>
            </a:pPr>
            <a:r>
              <a:rPr lang="en-US" sz="1400" b="0" dirty="0" smtClean="0"/>
              <a:t>3. Areas of emergence of leukocytes, in which leukocytes appear in the pocket wall through holes located in the intercellular spaces.</a:t>
            </a:r>
          </a:p>
          <a:p>
            <a:pPr lvl="0" algn="just">
              <a:lnSpc>
                <a:spcPct val="150000"/>
              </a:lnSpc>
            </a:pPr>
            <a:r>
              <a:rPr lang="en-US" sz="1400" b="0" dirty="0" smtClean="0"/>
              <a:t>4. Areas of leukocyte–bacteria interaction, in which numerous leukocytes are present and covered with bacteria in an apparent process of </a:t>
            </a:r>
            <a:r>
              <a:rPr lang="en-US" sz="1400" b="0" dirty="0" err="1" smtClean="0"/>
              <a:t>phagocytosis</a:t>
            </a:r>
            <a:r>
              <a:rPr lang="en-US" sz="1400" b="0" dirty="0" smtClean="0"/>
              <a:t>. Bacterial plaque associated with the epithelium is seen either as an organized matrix covered by a fibrin-like material in contact with the surface of cells or as bacteria penetrating into the intercellular spaces. </a:t>
            </a:r>
          </a:p>
          <a:p>
            <a:endParaRPr lang="en-US" sz="1400" dirty="0"/>
          </a:p>
        </p:txBody>
      </p:sp>
      <p:pic>
        <p:nvPicPr>
          <p:cNvPr id="4" name="Picture 2"/>
          <p:cNvPicPr>
            <a:picLocks noChangeAspect="1" noChangeArrowheads="1"/>
          </p:cNvPicPr>
          <p:nvPr/>
        </p:nvPicPr>
        <p:blipFill>
          <a:blip r:embed="rId2"/>
          <a:srcRect/>
          <a:stretch>
            <a:fillRect/>
          </a:stretch>
        </p:blipFill>
        <p:spPr bwMode="auto">
          <a:xfrm>
            <a:off x="4572000" y="3505200"/>
            <a:ext cx="3905250" cy="2514600"/>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571500" y="1066800"/>
            <a:ext cx="4914900" cy="4648200"/>
          </a:xfrm>
        </p:spPr>
        <p:txBody>
          <a:bodyPr>
            <a:normAutofit/>
          </a:bodyPr>
          <a:lstStyle/>
          <a:p>
            <a:pPr lvl="0" algn="just">
              <a:lnSpc>
                <a:spcPct val="150000"/>
              </a:lnSpc>
            </a:pPr>
            <a:r>
              <a:rPr lang="en-US" sz="1400" b="0" dirty="0" smtClean="0"/>
              <a:t>5. Areas of intense epithelial desquamation, consisting of </a:t>
            </a:r>
            <a:r>
              <a:rPr lang="en-US" sz="1400" b="0" dirty="0" err="1" smtClean="0"/>
              <a:t>semiattached</a:t>
            </a:r>
            <a:r>
              <a:rPr lang="en-US" sz="1400" b="0" dirty="0" smtClean="0"/>
              <a:t> and folded epithelial </a:t>
            </a:r>
            <a:r>
              <a:rPr lang="en-US" sz="1400" b="0" dirty="0" err="1" smtClean="0"/>
              <a:t>squames</a:t>
            </a:r>
            <a:r>
              <a:rPr lang="en-US" sz="1400" b="0" dirty="0" smtClean="0"/>
              <a:t>, which are sometimes partially covered with bacteria. </a:t>
            </a:r>
          </a:p>
          <a:p>
            <a:pPr lvl="0" algn="just">
              <a:lnSpc>
                <a:spcPct val="150000"/>
              </a:lnSpc>
            </a:pPr>
            <a:r>
              <a:rPr lang="en-US" sz="1400" b="0" dirty="0" smtClean="0"/>
              <a:t>6. Areas of ulceration, with exposed connective tissue.</a:t>
            </a:r>
          </a:p>
          <a:p>
            <a:pPr lvl="0" algn="just">
              <a:lnSpc>
                <a:spcPct val="150000"/>
              </a:lnSpc>
            </a:pPr>
            <a:r>
              <a:rPr lang="en-US" sz="1400" b="0" dirty="0" smtClean="0"/>
              <a:t>7. Areas of hemorrhage, with numerous erythrocytes.</a:t>
            </a:r>
          </a:p>
          <a:p>
            <a:pPr algn="just">
              <a:lnSpc>
                <a:spcPct val="150000"/>
              </a:lnSpc>
            </a:pPr>
            <a:r>
              <a:rPr lang="en-US" sz="1400" b="0" dirty="0" smtClean="0"/>
              <a:t>The transition from one area to another could result from bacteria accumulating in previously quiescent areas and triggering the emergence of leukocytes and the leukocyte–bacteria interaction. This would lead to intense epithelial desquamation and finally to ulceration and hemorrhage.</a:t>
            </a:r>
          </a:p>
          <a:p>
            <a:pPr algn="just">
              <a:lnSpc>
                <a:spcPct val="150000"/>
              </a:lnSpc>
            </a:pPr>
            <a:endParaRPr lang="en-US" sz="1400" b="0" dirty="0"/>
          </a:p>
        </p:txBody>
      </p:sp>
      <p:pic>
        <p:nvPicPr>
          <p:cNvPr id="1026" name="Picture 2"/>
          <p:cNvPicPr>
            <a:picLocks noChangeAspect="1" noChangeArrowheads="1"/>
          </p:cNvPicPr>
          <p:nvPr/>
        </p:nvPicPr>
        <p:blipFill>
          <a:blip r:embed="rId2"/>
          <a:srcRect/>
          <a:stretch>
            <a:fillRect/>
          </a:stretch>
        </p:blipFill>
        <p:spPr bwMode="auto">
          <a:xfrm>
            <a:off x="5791200" y="228600"/>
            <a:ext cx="3124200" cy="3171825"/>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pic>
        <p:nvPicPr>
          <p:cNvPr id="4" name="Picture 2"/>
          <p:cNvPicPr>
            <a:picLocks noChangeAspect="1" noChangeArrowheads="1"/>
          </p:cNvPicPr>
          <p:nvPr/>
        </p:nvPicPr>
        <p:blipFill>
          <a:blip r:embed="rId3"/>
          <a:srcRect/>
          <a:stretch>
            <a:fillRect/>
          </a:stretch>
        </p:blipFill>
        <p:spPr bwMode="auto">
          <a:xfrm>
            <a:off x="6019800" y="3581400"/>
            <a:ext cx="2905125" cy="3048000"/>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endParaRPr lang="en-US" dirty="0"/>
          </a:p>
        </p:txBody>
      </p:sp>
      <p:sp>
        <p:nvSpPr>
          <p:cNvPr id="3" name="Title 2"/>
          <p:cNvSpPr>
            <a:spLocks noGrp="1"/>
          </p:cNvSpPr>
          <p:nvPr>
            <p:ph type="title"/>
          </p:nvPr>
        </p:nvSpPr>
        <p:spPr/>
        <p:txBody>
          <a:bodyPr/>
          <a:lstStyle/>
          <a:p>
            <a:endParaRPr lang="en-US"/>
          </a:p>
        </p:txBody>
      </p:sp>
      <p:pic>
        <p:nvPicPr>
          <p:cNvPr id="11267" name="Picture 3"/>
          <p:cNvPicPr>
            <a:picLocks noChangeAspect="1" noChangeArrowheads="1"/>
          </p:cNvPicPr>
          <p:nvPr/>
        </p:nvPicPr>
        <p:blipFill>
          <a:blip r:embed="rId2"/>
          <a:srcRect/>
          <a:stretch>
            <a:fillRect/>
          </a:stretch>
        </p:blipFill>
        <p:spPr bwMode="auto">
          <a:xfrm>
            <a:off x="990600" y="838200"/>
            <a:ext cx="7419975" cy="5295900"/>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2438400" y="2057400"/>
            <a:ext cx="6319158" cy="3124200"/>
          </a:xfrm>
        </p:spPr>
        <p:txBody>
          <a:bodyPr/>
          <a:lstStyle/>
          <a:p>
            <a:pPr algn="just">
              <a:lnSpc>
                <a:spcPct val="150000"/>
              </a:lnSpc>
              <a:buFont typeface="Arial" pitchFamily="34" charset="0"/>
              <a:buChar char="•"/>
            </a:pPr>
            <a:r>
              <a:rPr lang="en-IN" b="0" dirty="0" smtClean="0">
                <a:latin typeface="+mj-lt"/>
              </a:rPr>
              <a:t>Unique anatomical structure.</a:t>
            </a:r>
          </a:p>
          <a:p>
            <a:pPr algn="just">
              <a:lnSpc>
                <a:spcPct val="150000"/>
              </a:lnSpc>
              <a:buFont typeface="Arial" pitchFamily="34" charset="0"/>
              <a:buChar char="•"/>
            </a:pPr>
            <a:r>
              <a:rPr lang="en-IN" b="0" dirty="0" smtClean="0">
                <a:latin typeface="+mj-lt"/>
              </a:rPr>
              <a:t>During developmental process</a:t>
            </a:r>
          </a:p>
          <a:p>
            <a:pPr algn="just">
              <a:lnSpc>
                <a:spcPct val="150000"/>
              </a:lnSpc>
              <a:buFont typeface="Arial" pitchFamily="34" charset="0"/>
              <a:buChar char="•"/>
            </a:pPr>
            <a:r>
              <a:rPr lang="en-IN" b="0" dirty="0" smtClean="0">
                <a:latin typeface="+mj-lt"/>
              </a:rPr>
              <a:t>Normal </a:t>
            </a:r>
            <a:r>
              <a:rPr lang="en-IN" b="0" dirty="0" err="1" smtClean="0">
                <a:latin typeface="+mj-lt"/>
              </a:rPr>
              <a:t>sulcus</a:t>
            </a:r>
            <a:r>
              <a:rPr lang="en-IN" b="0" dirty="0" smtClean="0">
                <a:latin typeface="+mj-lt"/>
              </a:rPr>
              <a:t>.</a:t>
            </a:r>
          </a:p>
          <a:p>
            <a:pPr algn="just">
              <a:lnSpc>
                <a:spcPct val="150000"/>
              </a:lnSpc>
              <a:buFont typeface="Arial" pitchFamily="34" charset="0"/>
              <a:buChar char="•"/>
            </a:pPr>
            <a:r>
              <a:rPr lang="en-IN" b="0" dirty="0" smtClean="0">
                <a:latin typeface="+mj-lt"/>
              </a:rPr>
              <a:t>Dynamic balance.</a:t>
            </a:r>
          </a:p>
          <a:p>
            <a:pPr algn="just">
              <a:lnSpc>
                <a:spcPct val="150000"/>
              </a:lnSpc>
              <a:buFont typeface="Arial" pitchFamily="34" charset="0"/>
              <a:buChar char="•"/>
            </a:pPr>
            <a:r>
              <a:rPr lang="en-IN" b="0" dirty="0" smtClean="0">
                <a:latin typeface="+mj-lt"/>
              </a:rPr>
              <a:t>Degenerative changes.</a:t>
            </a:r>
          </a:p>
          <a:p>
            <a:pPr algn="just">
              <a:lnSpc>
                <a:spcPct val="150000"/>
              </a:lnSpc>
              <a:buFont typeface="Arial" pitchFamily="34" charset="0"/>
              <a:buChar char="•"/>
            </a:pPr>
            <a:endParaRPr lang="en-US" b="0" dirty="0">
              <a:latin typeface="+mj-lt"/>
            </a:endParaRPr>
          </a:p>
        </p:txBody>
      </p:sp>
      <p:sp>
        <p:nvSpPr>
          <p:cNvPr id="3" name="Title 2"/>
          <p:cNvSpPr>
            <a:spLocks noGrp="1"/>
          </p:cNvSpPr>
          <p:nvPr>
            <p:ph type="title"/>
          </p:nvPr>
        </p:nvSpPr>
        <p:spPr/>
        <p:txBody>
          <a:bodyPr/>
          <a:lstStyle/>
          <a:p>
            <a:r>
              <a:rPr lang="en-IN" b="0" dirty="0" smtClean="0">
                <a:latin typeface="Lucida Calligraphy" pitchFamily="66" charset="0"/>
              </a:rPr>
              <a:t>INTRODUCTION</a:t>
            </a:r>
            <a:endParaRPr lang="en-US" b="0" dirty="0">
              <a:latin typeface="Lucida Calligraphy" pitchFamily="66" charset="0"/>
            </a:endParaRPr>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571500" y="1600200"/>
            <a:ext cx="8039100" cy="4572000"/>
          </a:xfrm>
        </p:spPr>
        <p:txBody>
          <a:bodyPr>
            <a:normAutofit/>
          </a:bodyPr>
          <a:lstStyle/>
          <a:p>
            <a:pPr algn="just">
              <a:lnSpc>
                <a:spcPct val="150000"/>
              </a:lnSpc>
            </a:pPr>
            <a:r>
              <a:rPr lang="en-US" sz="1600" b="0" dirty="0" smtClean="0">
                <a:latin typeface="Lucida Calligraphy" pitchFamily="66" charset="0"/>
              </a:rPr>
              <a:t>PERIODONTAL POCKETS AS HEALING LESIONS</a:t>
            </a:r>
          </a:p>
          <a:p>
            <a:pPr algn="just">
              <a:lnSpc>
                <a:spcPct val="150000"/>
              </a:lnSpc>
              <a:buFont typeface="Arial" pitchFamily="34" charset="0"/>
              <a:buChar char="•"/>
            </a:pPr>
            <a:r>
              <a:rPr lang="en-US" sz="1400" b="0" dirty="0" smtClean="0"/>
              <a:t>Periodontal pockets are chronic inflammatory lesions and thus are constantly undergoing repair. </a:t>
            </a:r>
          </a:p>
          <a:p>
            <a:pPr algn="just">
              <a:lnSpc>
                <a:spcPct val="150000"/>
              </a:lnSpc>
              <a:buFont typeface="Arial" pitchFamily="34" charset="0"/>
              <a:buChar char="•"/>
            </a:pPr>
            <a:r>
              <a:rPr lang="en-US" sz="1400" b="0" dirty="0" smtClean="0"/>
              <a:t>Complete healing does not occur because of the persistence of the bacterial attack, which continues to stimulate an inflammatory response, thereby causing degeneration of the new tissue elements formed during the continuous effort at repair. </a:t>
            </a:r>
          </a:p>
          <a:p>
            <a:pPr algn="just">
              <a:lnSpc>
                <a:spcPct val="150000"/>
              </a:lnSpc>
              <a:buFont typeface="Arial" pitchFamily="34" charset="0"/>
              <a:buChar char="•"/>
            </a:pPr>
            <a:r>
              <a:rPr lang="en-US" sz="1400" b="0" dirty="0" smtClean="0"/>
              <a:t>The condition of the soft-tissue wall of the periodontal pocket results from the interplay of the destructive and constructive tissue changes. </a:t>
            </a:r>
          </a:p>
          <a:p>
            <a:pPr algn="just">
              <a:lnSpc>
                <a:spcPct val="150000"/>
              </a:lnSpc>
              <a:buFont typeface="Arial" pitchFamily="34" charset="0"/>
              <a:buChar char="•"/>
            </a:pPr>
            <a:r>
              <a:rPr lang="en-US" sz="1400" b="0" dirty="0" smtClean="0"/>
              <a:t>Their balance determines clinical features such as color, consistency, and surface texture of the pocket wall. </a:t>
            </a:r>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571500" y="1752600"/>
            <a:ext cx="7505700" cy="4114800"/>
          </a:xfrm>
        </p:spPr>
        <p:txBody>
          <a:bodyPr>
            <a:normAutofit/>
          </a:bodyPr>
          <a:lstStyle/>
          <a:p>
            <a:pPr algn="just">
              <a:lnSpc>
                <a:spcPct val="150000"/>
              </a:lnSpc>
              <a:buFont typeface="Arial" pitchFamily="34" charset="0"/>
              <a:buChar char="•"/>
            </a:pPr>
            <a:r>
              <a:rPr lang="en-US" sz="1400" b="0" dirty="0" smtClean="0"/>
              <a:t>If the inflammatory fluid and cellular </a:t>
            </a:r>
            <a:r>
              <a:rPr lang="en-US" sz="1400" b="0" dirty="0" err="1" smtClean="0"/>
              <a:t>exudate</a:t>
            </a:r>
            <a:r>
              <a:rPr lang="en-US" sz="1400" b="0" dirty="0" smtClean="0"/>
              <a:t> predominate, the pocket wall is bluish red, soft, spongy, and friable, with a smooth, shiny surface; at the clinical level, this is generally referred to as an edematous pocket wall. </a:t>
            </a:r>
          </a:p>
          <a:p>
            <a:pPr algn="just">
              <a:lnSpc>
                <a:spcPct val="150000"/>
              </a:lnSpc>
              <a:buFont typeface="Arial" pitchFamily="34" charset="0"/>
              <a:buChar char="•"/>
            </a:pPr>
            <a:r>
              <a:rPr lang="en-US" sz="1400" b="0" dirty="0" smtClean="0"/>
              <a:t>If there is a relative predominance of newly formed connective tissue cells and fibers, the pocket wall is more firm and pink and clinically referred to as a fibrotic pocket wall. </a:t>
            </a:r>
          </a:p>
          <a:p>
            <a:pPr algn="just">
              <a:lnSpc>
                <a:spcPct val="150000"/>
              </a:lnSpc>
              <a:buFont typeface="Arial" pitchFamily="34" charset="0"/>
              <a:buChar char="•"/>
            </a:pPr>
            <a:r>
              <a:rPr lang="en-US" sz="1400" b="0" dirty="0" smtClean="0"/>
              <a:t>Edematous and fibrotic pockets represent opposite extremes of the same pathologic process rather than different disease entities. </a:t>
            </a:r>
            <a:endParaRPr lang="en-US" sz="1400" dirty="0"/>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571500" y="2209800"/>
            <a:ext cx="7734300" cy="4038600"/>
          </a:xfrm>
        </p:spPr>
        <p:txBody>
          <a:bodyPr>
            <a:normAutofit/>
          </a:bodyPr>
          <a:lstStyle/>
          <a:p>
            <a:pPr algn="just">
              <a:lnSpc>
                <a:spcPct val="150000"/>
              </a:lnSpc>
              <a:buFont typeface="Arial" pitchFamily="34" charset="0"/>
              <a:buChar char="•"/>
            </a:pPr>
            <a:r>
              <a:rPr lang="en-US" sz="1400" b="0" dirty="0" smtClean="0"/>
              <a:t>Fibrotic pocket walls may be misleading, because they do not necessarily reflect what is taking place throughout the pocket wall. </a:t>
            </a:r>
          </a:p>
          <a:p>
            <a:pPr algn="just">
              <a:lnSpc>
                <a:spcPct val="150000"/>
              </a:lnSpc>
              <a:buFont typeface="Arial" pitchFamily="34" charset="0"/>
              <a:buChar char="•"/>
            </a:pPr>
            <a:r>
              <a:rPr lang="en-US" sz="1400" b="0" dirty="0" smtClean="0"/>
              <a:t>The most severe degenerative changes in periodontal tissues occur adjacent to the tooth surface and the </a:t>
            </a:r>
            <a:r>
              <a:rPr lang="en-US" sz="1400" b="0" dirty="0" err="1" smtClean="0"/>
              <a:t>subgingival</a:t>
            </a:r>
            <a:r>
              <a:rPr lang="en-US" sz="1400" b="0" dirty="0" smtClean="0"/>
              <a:t> plaque. </a:t>
            </a:r>
          </a:p>
          <a:p>
            <a:pPr algn="just">
              <a:lnSpc>
                <a:spcPct val="150000"/>
              </a:lnSpc>
              <a:buFont typeface="Arial" pitchFamily="34" charset="0"/>
              <a:buChar char="•"/>
            </a:pPr>
            <a:r>
              <a:rPr lang="en-US" sz="1400" b="0" dirty="0" smtClean="0"/>
              <a:t>In some cases, inflammation and ulceration on the inside of the pocket are walled off by fibrous tissue on the outer aspect. </a:t>
            </a:r>
          </a:p>
          <a:p>
            <a:pPr algn="just">
              <a:lnSpc>
                <a:spcPct val="150000"/>
              </a:lnSpc>
              <a:buFont typeface="Arial" pitchFamily="34" charset="0"/>
              <a:buChar char="•"/>
            </a:pPr>
            <a:r>
              <a:rPr lang="en-US" sz="1400" b="0" dirty="0" smtClean="0"/>
              <a:t>Externally the pocket appears pink and fibrotic, despite the inflammatory changes occurring internally.</a:t>
            </a:r>
          </a:p>
          <a:p>
            <a:pPr algn="just">
              <a:lnSpc>
                <a:spcPct val="150000"/>
              </a:lnSpc>
              <a:buFont typeface="Arial" pitchFamily="34" charset="0"/>
              <a:buChar char="•"/>
            </a:pPr>
            <a:endParaRPr lang="en-US" sz="1400" b="0" dirty="0"/>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571500" y="1295400"/>
            <a:ext cx="7658100" cy="4953000"/>
          </a:xfrm>
        </p:spPr>
        <p:txBody>
          <a:bodyPr>
            <a:normAutofit/>
          </a:bodyPr>
          <a:lstStyle/>
          <a:p>
            <a:pPr algn="just">
              <a:lnSpc>
                <a:spcPct val="150000"/>
              </a:lnSpc>
            </a:pPr>
            <a:r>
              <a:rPr lang="en-US" sz="1600" b="0" dirty="0" smtClean="0">
                <a:latin typeface="Lucida Calligraphy" pitchFamily="66" charset="0"/>
              </a:rPr>
              <a:t>POCKET CONTENTS</a:t>
            </a:r>
          </a:p>
          <a:p>
            <a:pPr algn="just">
              <a:lnSpc>
                <a:spcPct val="150000"/>
              </a:lnSpc>
              <a:buFont typeface="Arial" pitchFamily="34" charset="0"/>
              <a:buChar char="•"/>
            </a:pPr>
            <a:r>
              <a:rPr lang="en-US" sz="1400" b="0" dirty="0" smtClean="0"/>
              <a:t>Periodontal pockets contain debris that consists principally of microorganisms and their products (enzymes, </a:t>
            </a:r>
            <a:r>
              <a:rPr lang="en-US" sz="1400" b="0" dirty="0" err="1" smtClean="0"/>
              <a:t>endotoxins</a:t>
            </a:r>
            <a:r>
              <a:rPr lang="en-US" sz="1400" b="0" dirty="0" smtClean="0"/>
              <a:t>, and other metabolic products), gingival fluid, food remnants, salivary </a:t>
            </a:r>
            <a:r>
              <a:rPr lang="en-US" sz="1400" b="0" dirty="0" err="1" smtClean="0"/>
              <a:t>mucin</a:t>
            </a:r>
            <a:r>
              <a:rPr lang="en-US" sz="1400" b="0" dirty="0" smtClean="0"/>
              <a:t>, desquamated epithelial cells, and leukocytes. </a:t>
            </a:r>
          </a:p>
          <a:p>
            <a:pPr algn="just">
              <a:lnSpc>
                <a:spcPct val="150000"/>
              </a:lnSpc>
              <a:buFont typeface="Arial" pitchFamily="34" charset="0"/>
              <a:buChar char="•"/>
            </a:pPr>
            <a:r>
              <a:rPr lang="en-US" sz="1400" b="0" dirty="0" smtClean="0"/>
              <a:t>Plaque covered calculus usually projects from the tooth surface. </a:t>
            </a:r>
          </a:p>
          <a:p>
            <a:pPr algn="just">
              <a:lnSpc>
                <a:spcPct val="150000"/>
              </a:lnSpc>
              <a:buFont typeface="Arial" pitchFamily="34" charset="0"/>
              <a:buChar char="•"/>
            </a:pPr>
            <a:r>
              <a:rPr lang="en-US" sz="1400" b="0" dirty="0" smtClean="0"/>
              <a:t>Purulent </a:t>
            </a:r>
            <a:r>
              <a:rPr lang="en-US" sz="1400" b="0" dirty="0" err="1" smtClean="0"/>
              <a:t>exudate</a:t>
            </a:r>
            <a:r>
              <a:rPr lang="en-US" sz="1400" b="0" dirty="0" smtClean="0"/>
              <a:t>, if present in the patient, consists of living, degenerated, and necrotic leukocytes; living and dead bacteria; serum; and a scant amount of fibrin. </a:t>
            </a:r>
          </a:p>
          <a:p>
            <a:pPr algn="just">
              <a:lnSpc>
                <a:spcPct val="150000"/>
              </a:lnSpc>
              <a:buFont typeface="Arial" pitchFamily="34" charset="0"/>
              <a:buChar char="•"/>
            </a:pPr>
            <a:r>
              <a:rPr lang="en-US" sz="1400" b="0" dirty="0" smtClean="0"/>
              <a:t>The contents of periodontal pockets, when filtered free of organisms and debris, have been demonstrated to be toxic when injected subcutaneously into experimental animals. </a:t>
            </a:r>
          </a:p>
          <a:p>
            <a:pPr algn="just">
              <a:lnSpc>
                <a:spcPct val="150000"/>
              </a:lnSpc>
              <a:buFont typeface="Arial" pitchFamily="34" charset="0"/>
              <a:buChar char="•"/>
            </a:pPr>
            <a:endParaRPr lang="en-US" sz="1400" b="0" dirty="0"/>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571500" y="1524000"/>
            <a:ext cx="7734300" cy="4343400"/>
          </a:xfrm>
        </p:spPr>
        <p:txBody>
          <a:bodyPr>
            <a:normAutofit/>
          </a:bodyPr>
          <a:lstStyle/>
          <a:p>
            <a:pPr algn="just">
              <a:lnSpc>
                <a:spcPct val="150000"/>
              </a:lnSpc>
              <a:buFont typeface="Arial" pitchFamily="34" charset="0"/>
              <a:buChar char="•"/>
            </a:pPr>
            <a:r>
              <a:rPr lang="en-US" sz="1400" b="0" dirty="0" smtClean="0"/>
              <a:t>Pus is a common feature of periodontal disease, but it is only a secondary sign. </a:t>
            </a:r>
          </a:p>
          <a:p>
            <a:pPr algn="just">
              <a:lnSpc>
                <a:spcPct val="150000"/>
              </a:lnSpc>
              <a:buFont typeface="Arial" pitchFamily="34" charset="0"/>
              <a:buChar char="•"/>
            </a:pPr>
            <a:r>
              <a:rPr lang="en-US" sz="1400" b="0" dirty="0" smtClean="0"/>
              <a:t>The presence of pus or the ease with which it can be expressed from the pocket merely reflects the nature of the inflammatory changes in the pocket wall. </a:t>
            </a:r>
          </a:p>
          <a:p>
            <a:pPr algn="just">
              <a:lnSpc>
                <a:spcPct val="150000"/>
              </a:lnSpc>
              <a:buFont typeface="Arial" pitchFamily="34" charset="0"/>
              <a:buChar char="•"/>
            </a:pPr>
            <a:r>
              <a:rPr lang="en-US" sz="1400" b="0" dirty="0" smtClean="0"/>
              <a:t>It is not an indication of the depth of the pocket or the severity of the destruction of the supporting tissues. </a:t>
            </a:r>
          </a:p>
          <a:p>
            <a:pPr algn="just">
              <a:lnSpc>
                <a:spcPct val="150000"/>
              </a:lnSpc>
              <a:buFont typeface="Arial" pitchFamily="34" charset="0"/>
              <a:buChar char="•"/>
            </a:pPr>
            <a:r>
              <a:rPr lang="en-US" sz="1400" b="0" dirty="0" smtClean="0"/>
              <a:t>Extensive pus formation may occur in shallow pockets, whereas deep pockets may exhibit little or no pus. The localized accumulation of pus constitutes an abscess.</a:t>
            </a:r>
            <a:endParaRPr lang="en-US" sz="1400" dirty="0"/>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571500" y="1371600"/>
            <a:ext cx="7810500" cy="4800600"/>
          </a:xfrm>
        </p:spPr>
        <p:txBody>
          <a:bodyPr>
            <a:normAutofit/>
          </a:bodyPr>
          <a:lstStyle/>
          <a:p>
            <a:pPr algn="just">
              <a:lnSpc>
                <a:spcPct val="150000"/>
              </a:lnSpc>
            </a:pPr>
            <a:r>
              <a:rPr lang="en-US" sz="1600" b="0" dirty="0" smtClean="0">
                <a:latin typeface="Lucida Calligraphy" pitchFamily="66" charset="0"/>
              </a:rPr>
              <a:t>ROOT SURFACE WALLS</a:t>
            </a:r>
          </a:p>
          <a:p>
            <a:pPr algn="just">
              <a:lnSpc>
                <a:spcPct val="150000"/>
              </a:lnSpc>
              <a:buFont typeface="Arial" pitchFamily="34" charset="0"/>
              <a:buChar char="•"/>
            </a:pPr>
            <a:r>
              <a:rPr lang="en-US" sz="1400" b="0" dirty="0" smtClean="0"/>
              <a:t>The root surface wall of periodontal pockets often undergoes changes that are significant because they may perpetuate the periodontal infection, cause pain, and complicate periodontal treatment. </a:t>
            </a:r>
          </a:p>
          <a:p>
            <a:pPr algn="just">
              <a:lnSpc>
                <a:spcPct val="150000"/>
              </a:lnSpc>
              <a:buFont typeface="Arial" pitchFamily="34" charset="0"/>
              <a:buChar char="•"/>
            </a:pPr>
            <a:r>
              <a:rPr lang="en-US" sz="1400" b="0" dirty="0" smtClean="0"/>
              <a:t>Pathologic granules have been observed with light and electron microscopy, and they may represent areas of collagen degeneration or areas in which collagen fibrils have not been fully mineralized initially. </a:t>
            </a:r>
          </a:p>
          <a:p>
            <a:pPr algn="just">
              <a:lnSpc>
                <a:spcPct val="150000"/>
              </a:lnSpc>
              <a:buFont typeface="Arial" pitchFamily="34" charset="0"/>
              <a:buChar char="•"/>
            </a:pPr>
            <a:r>
              <a:rPr lang="en-US" sz="1400" b="0" dirty="0" smtClean="0"/>
              <a:t>In addition, bacterial products (e.g., </a:t>
            </a:r>
            <a:r>
              <a:rPr lang="en-US" sz="1400" b="0" dirty="0" err="1" smtClean="0"/>
              <a:t>endotoxin</a:t>
            </a:r>
            <a:r>
              <a:rPr lang="en-US" sz="1400" b="0" dirty="0" smtClean="0"/>
              <a:t>) have also been detected in the </a:t>
            </a:r>
            <a:r>
              <a:rPr lang="en-US" sz="1400" b="0" dirty="0" err="1" smtClean="0"/>
              <a:t>cementum</a:t>
            </a:r>
            <a:r>
              <a:rPr lang="en-US" sz="1400" b="0" dirty="0" smtClean="0"/>
              <a:t> wall of periodontal pockets. </a:t>
            </a:r>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571500" y="1447800"/>
            <a:ext cx="6972300" cy="3733800"/>
          </a:xfrm>
        </p:spPr>
        <p:txBody>
          <a:bodyPr>
            <a:normAutofit/>
          </a:bodyPr>
          <a:lstStyle/>
          <a:p>
            <a:pPr>
              <a:lnSpc>
                <a:spcPct val="170000"/>
              </a:lnSpc>
              <a:buFont typeface="Arial" pitchFamily="34" charset="0"/>
              <a:buChar char="•"/>
            </a:pPr>
            <a:r>
              <a:rPr lang="en-US" sz="1400" b="0" dirty="0" smtClean="0"/>
              <a:t>When root fragments from teeth with periodontal disease are placed in tissue culture, they induce irreversible morphologic changes in the cells of the culture. Such changes are not produced by normal roots.</a:t>
            </a:r>
          </a:p>
          <a:p>
            <a:pPr algn="just">
              <a:lnSpc>
                <a:spcPct val="170000"/>
              </a:lnSpc>
              <a:buFont typeface="Arial" pitchFamily="34" charset="0"/>
              <a:buChar char="•"/>
            </a:pPr>
            <a:r>
              <a:rPr lang="en-US" sz="1400" b="0" dirty="0" smtClean="0"/>
              <a:t>Diseased root fragments also prevent the in vitro attachment of human gingival fibroblasts, whereas normal root surfaces allow the cells to attach freely. </a:t>
            </a:r>
          </a:p>
          <a:p>
            <a:pPr algn="just">
              <a:lnSpc>
                <a:spcPct val="170000"/>
              </a:lnSpc>
              <a:buFont typeface="Arial" pitchFamily="34" charset="0"/>
              <a:buChar char="•"/>
            </a:pPr>
            <a:r>
              <a:rPr lang="en-US" sz="1400" b="0" dirty="0" smtClean="0"/>
              <a:t>When placed in the oral mucosa of the patient, diseased root fragments induce an inflammatory response, even if they have been autoclaved. </a:t>
            </a:r>
          </a:p>
          <a:p>
            <a:pPr>
              <a:lnSpc>
                <a:spcPct val="170000"/>
              </a:lnSpc>
            </a:pPr>
            <a:endParaRPr lang="en-US" sz="1400" dirty="0"/>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609600" y="1447800"/>
            <a:ext cx="7505700" cy="4419600"/>
          </a:xfrm>
        </p:spPr>
        <p:txBody>
          <a:bodyPr>
            <a:normAutofit/>
          </a:bodyPr>
          <a:lstStyle/>
          <a:p>
            <a:pPr algn="just">
              <a:lnSpc>
                <a:spcPct val="150000"/>
              </a:lnSpc>
              <a:buFont typeface="Arial" pitchFamily="34" charset="0"/>
              <a:buChar char="•"/>
            </a:pPr>
            <a:r>
              <a:rPr lang="en-US" sz="1400" b="0" dirty="0" smtClean="0"/>
              <a:t>These changes manifest clinically as softening of the </a:t>
            </a:r>
            <a:r>
              <a:rPr lang="en-US" sz="1400" b="0" dirty="0" err="1" smtClean="0"/>
              <a:t>cementum</a:t>
            </a:r>
            <a:r>
              <a:rPr lang="en-US" sz="1400" b="0" dirty="0" smtClean="0"/>
              <a:t> surface; this is usually asymptomatic, but it can be painful when a probe or explorer penetrates the area. </a:t>
            </a:r>
          </a:p>
          <a:p>
            <a:pPr algn="just">
              <a:lnSpc>
                <a:spcPct val="150000"/>
              </a:lnSpc>
              <a:buFont typeface="Arial" pitchFamily="34" charset="0"/>
              <a:buChar char="•"/>
            </a:pPr>
            <a:r>
              <a:rPr lang="en-US" sz="1400" b="0" dirty="0" smtClean="0"/>
              <a:t>They also constitute a possible reservoir for </a:t>
            </a:r>
            <a:r>
              <a:rPr lang="en-US" sz="1400" b="0" dirty="0" err="1" smtClean="0"/>
              <a:t>reinfection</a:t>
            </a:r>
            <a:r>
              <a:rPr lang="en-US" sz="1400" b="0" dirty="0" smtClean="0"/>
              <a:t> of the area after treatment. </a:t>
            </a:r>
          </a:p>
          <a:p>
            <a:pPr algn="just">
              <a:lnSpc>
                <a:spcPct val="150000"/>
              </a:lnSpc>
              <a:buFont typeface="Arial" pitchFamily="34" charset="0"/>
              <a:buChar char="•"/>
            </a:pPr>
            <a:r>
              <a:rPr lang="en-US" sz="1400" b="0" dirty="0" smtClean="0"/>
              <a:t>During the course of treatment, these necrotic areas are removed by root </a:t>
            </a:r>
            <a:r>
              <a:rPr lang="en-US" sz="1400" b="0" dirty="0" err="1" smtClean="0"/>
              <a:t>planing</a:t>
            </a:r>
            <a:r>
              <a:rPr lang="en-US" sz="1400" b="0" dirty="0" smtClean="0"/>
              <a:t> until a hard, smooth surface is reached. </a:t>
            </a:r>
          </a:p>
          <a:p>
            <a:pPr algn="just">
              <a:lnSpc>
                <a:spcPct val="150000"/>
              </a:lnSpc>
              <a:buFont typeface="Arial" pitchFamily="34" charset="0"/>
              <a:buChar char="•"/>
            </a:pPr>
            <a:r>
              <a:rPr lang="en-US" sz="1400" b="0" dirty="0" err="1" smtClean="0"/>
              <a:t>Cementum</a:t>
            </a:r>
            <a:r>
              <a:rPr lang="en-US" sz="1400" b="0" dirty="0" smtClean="0"/>
              <a:t> is very thin in the cervical areas, and scaling and root </a:t>
            </a:r>
            <a:r>
              <a:rPr lang="en-US" sz="1400" b="0" dirty="0" err="1" smtClean="0"/>
              <a:t>planing</a:t>
            </a:r>
            <a:r>
              <a:rPr lang="en-US" sz="1400" b="0" dirty="0" smtClean="0"/>
              <a:t> often remove it entirely, exposing the underlying dentin. </a:t>
            </a:r>
          </a:p>
          <a:p>
            <a:pPr algn="just">
              <a:lnSpc>
                <a:spcPct val="150000"/>
              </a:lnSpc>
              <a:buFont typeface="Arial" pitchFamily="34" charset="0"/>
              <a:buChar char="•"/>
            </a:pPr>
            <a:r>
              <a:rPr lang="en-US" sz="1400" b="0" dirty="0" smtClean="0"/>
              <a:t>Sensitivity to cold may result until the pulp tissue forms secondary dentin.</a:t>
            </a:r>
          </a:p>
          <a:p>
            <a:pPr>
              <a:buFont typeface="Arial" pitchFamily="34" charset="0"/>
              <a:buChar char="•"/>
            </a:pPr>
            <a:endParaRPr lang="en-US" sz="1400" dirty="0"/>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457200" y="1371600"/>
            <a:ext cx="7620000" cy="4800600"/>
          </a:xfrm>
        </p:spPr>
        <p:txBody>
          <a:bodyPr>
            <a:noAutofit/>
          </a:bodyPr>
          <a:lstStyle/>
          <a:p>
            <a:pPr algn="just">
              <a:lnSpc>
                <a:spcPct val="150000"/>
              </a:lnSpc>
            </a:pPr>
            <a:r>
              <a:rPr lang="en-US" sz="1600" b="0" dirty="0" smtClean="0">
                <a:latin typeface="Lucida Calligraphy" pitchFamily="66" charset="0"/>
              </a:rPr>
              <a:t>DECALCIFICATION AND REMINERALIZATION OF CEMENTUM </a:t>
            </a:r>
          </a:p>
          <a:p>
            <a:pPr algn="just">
              <a:lnSpc>
                <a:spcPct val="150000"/>
              </a:lnSpc>
              <a:buFont typeface="Arial" pitchFamily="34" charset="0"/>
              <a:buChar char="•"/>
            </a:pPr>
            <a:r>
              <a:rPr lang="en-US" sz="1400" b="0" dirty="0" smtClean="0"/>
              <a:t>Areas of increased mineralization are probably a result of an exchange of minerals and organic components at the </a:t>
            </a:r>
            <a:r>
              <a:rPr lang="en-US" sz="1400" b="0" dirty="0" err="1" smtClean="0"/>
              <a:t>cementum</a:t>
            </a:r>
            <a:r>
              <a:rPr lang="en-US" sz="1400" b="0" dirty="0" smtClean="0"/>
              <a:t>– saliva interface after exposure to the oral cavity. </a:t>
            </a:r>
          </a:p>
          <a:p>
            <a:pPr algn="just">
              <a:lnSpc>
                <a:spcPct val="150000"/>
              </a:lnSpc>
              <a:buFont typeface="Arial" pitchFamily="34" charset="0"/>
              <a:buChar char="•"/>
            </a:pPr>
            <a:r>
              <a:rPr lang="en-US" sz="1400" b="0" dirty="0" smtClean="0"/>
              <a:t>The mineral content of exposed </a:t>
            </a:r>
            <a:r>
              <a:rPr lang="en-US" sz="1400" b="0" dirty="0" err="1" smtClean="0"/>
              <a:t>cementum</a:t>
            </a:r>
            <a:r>
              <a:rPr lang="en-US" sz="1400" b="0" dirty="0" smtClean="0"/>
              <a:t> increases, and the minerals that are increased in diseased root surfaces include calcium, magnesium, phosphorus, and fluoride. </a:t>
            </a:r>
          </a:p>
          <a:p>
            <a:pPr algn="just">
              <a:lnSpc>
                <a:spcPct val="150000"/>
              </a:lnSpc>
              <a:buFont typeface="Arial" pitchFamily="34" charset="0"/>
              <a:buChar char="•"/>
            </a:pPr>
            <a:r>
              <a:rPr lang="en-US" sz="1400" b="0" dirty="0" err="1" smtClean="0"/>
              <a:t>Microhardness</a:t>
            </a:r>
            <a:r>
              <a:rPr lang="en-US" sz="1400" b="0" dirty="0" smtClean="0"/>
              <a:t>, however, remains unchanged. The development of a highly mineralized superficial layer may increase the tooth's resistance to decay.</a:t>
            </a:r>
          </a:p>
          <a:p>
            <a:pPr algn="just">
              <a:lnSpc>
                <a:spcPct val="150000"/>
              </a:lnSpc>
              <a:buFont typeface="Arial" pitchFamily="34" charset="0"/>
              <a:buChar char="•"/>
            </a:pPr>
            <a:r>
              <a:rPr lang="en-US" sz="1400" b="0" dirty="0" smtClean="0"/>
              <a:t>The hyper-mineralized zones are detectable by electron microscopy, and they are associated with increased perfection of the crystal structure and organic changes that are suggestive of a subsurface cuticle. </a:t>
            </a:r>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571500" y="1676400"/>
            <a:ext cx="7124700" cy="3505200"/>
          </a:xfrm>
        </p:spPr>
        <p:txBody>
          <a:bodyPr>
            <a:normAutofit/>
          </a:bodyPr>
          <a:lstStyle/>
          <a:p>
            <a:pPr algn="just">
              <a:lnSpc>
                <a:spcPct val="150000"/>
              </a:lnSpc>
              <a:buFont typeface="Arial" pitchFamily="34" charset="0"/>
              <a:buChar char="•"/>
            </a:pPr>
            <a:r>
              <a:rPr lang="en-US" sz="1400" b="0" dirty="0" smtClean="0"/>
              <a:t>These zones have also been seen in micro-radiographic studies as a layer that is generally 10 to 20 </a:t>
            </a:r>
            <a:r>
              <a:rPr lang="el-GR" sz="1400" b="0" dirty="0" smtClean="0"/>
              <a:t>μ</a:t>
            </a:r>
            <a:r>
              <a:rPr lang="en-US" sz="1400" b="0" dirty="0" smtClean="0"/>
              <a:t>m </a:t>
            </a:r>
            <a:r>
              <a:rPr lang="en-US" sz="1400" b="0" dirty="0" smtClean="0"/>
              <a:t>thick, with areas as thick as 50 </a:t>
            </a:r>
            <a:r>
              <a:rPr lang="el-GR" sz="1400" b="0" dirty="0" smtClean="0"/>
              <a:t>μ</a:t>
            </a:r>
            <a:r>
              <a:rPr lang="en-US" sz="1400" b="0" dirty="0" smtClean="0"/>
              <a:t>m</a:t>
            </a:r>
            <a:r>
              <a:rPr lang="en-US" sz="1400" b="0" dirty="0" smtClean="0"/>
              <a:t>. </a:t>
            </a:r>
          </a:p>
          <a:p>
            <a:pPr algn="just">
              <a:lnSpc>
                <a:spcPct val="150000"/>
              </a:lnSpc>
              <a:buFont typeface="Arial" pitchFamily="34" charset="0"/>
              <a:buChar char="•"/>
            </a:pPr>
            <a:r>
              <a:rPr lang="en-US" sz="1400" b="0" dirty="0" smtClean="0"/>
              <a:t>No decrease in mineralization was found in deeper areas, indicating that increased mineralization does not come from adjacent areas. </a:t>
            </a:r>
          </a:p>
          <a:p>
            <a:pPr algn="just">
              <a:lnSpc>
                <a:spcPct val="150000"/>
              </a:lnSpc>
              <a:buFont typeface="Arial" pitchFamily="34" charset="0"/>
              <a:buChar char="•"/>
            </a:pPr>
            <a:r>
              <a:rPr lang="en-US" sz="1400" b="0" dirty="0" smtClean="0"/>
              <a:t>A loss of or reduction in the cross-banding of collagen near the </a:t>
            </a:r>
            <a:r>
              <a:rPr lang="en-US" sz="1400" b="0" dirty="0" err="1" smtClean="0"/>
              <a:t>cementum</a:t>
            </a:r>
            <a:r>
              <a:rPr lang="en-US" sz="1400" b="0" dirty="0" smtClean="0"/>
              <a:t> surface and a subsurface condensation of organic material of exogenous origin have also been reported.</a:t>
            </a:r>
          </a:p>
          <a:p>
            <a:endParaRPr lang="en-US" sz="1400" dirty="0"/>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1"/>
          </p:nvPr>
        </p:nvSpPr>
        <p:spPr/>
        <p:txBody>
          <a:bodyPr>
            <a:normAutofit/>
          </a:bodyPr>
          <a:lstStyle/>
          <a:p>
            <a:pPr algn="just">
              <a:lnSpc>
                <a:spcPct val="150000"/>
              </a:lnSpc>
              <a:buFont typeface="Arial" pitchFamily="34" charset="0"/>
              <a:buChar char="•"/>
            </a:pPr>
            <a:r>
              <a:rPr lang="en-US" sz="1400" b="0" dirty="0" smtClean="0"/>
              <a:t>The periodontal pocket, which is defined as a pathologically deepened gingival </a:t>
            </a:r>
            <a:r>
              <a:rPr lang="en-US" sz="1400" b="0" dirty="0" err="1" smtClean="0"/>
              <a:t>sulcus</a:t>
            </a:r>
            <a:r>
              <a:rPr lang="en-US" sz="1400" b="0" dirty="0" smtClean="0"/>
              <a:t>, is one of the most important clinical features of periodontal disease.</a:t>
            </a:r>
          </a:p>
          <a:p>
            <a:pPr algn="just">
              <a:lnSpc>
                <a:spcPct val="150000"/>
              </a:lnSpc>
              <a:buFont typeface="Arial" pitchFamily="34" charset="0"/>
              <a:buChar char="•"/>
            </a:pPr>
            <a:r>
              <a:rPr lang="en-US" sz="1400" b="0" dirty="0" smtClean="0"/>
              <a:t>Accordingly, the space between the pathologically detached </a:t>
            </a:r>
            <a:r>
              <a:rPr lang="en-US" sz="1400" b="0" dirty="0" err="1" smtClean="0"/>
              <a:t>gingiva</a:t>
            </a:r>
            <a:r>
              <a:rPr lang="en-US" sz="1400" b="0" dirty="0" smtClean="0"/>
              <a:t> and the tooth is called a pocket.</a:t>
            </a:r>
          </a:p>
          <a:p>
            <a:pPr algn="just">
              <a:lnSpc>
                <a:spcPct val="150000"/>
              </a:lnSpc>
              <a:buFont typeface="Arial" pitchFamily="34" charset="0"/>
              <a:buChar char="•"/>
            </a:pPr>
            <a:endParaRPr lang="en-US" sz="1400" b="0" dirty="0"/>
          </a:p>
        </p:txBody>
      </p:sp>
      <p:sp>
        <p:nvSpPr>
          <p:cNvPr id="3" name="Title 2"/>
          <p:cNvSpPr>
            <a:spLocks noGrp="1"/>
          </p:cNvSpPr>
          <p:nvPr>
            <p:ph type="title"/>
          </p:nvPr>
        </p:nvSpPr>
        <p:spPr/>
        <p:txBody>
          <a:bodyPr/>
          <a:lstStyle/>
          <a:p>
            <a:r>
              <a:rPr lang="en-IN" b="0" dirty="0" smtClean="0">
                <a:latin typeface="Lucida Calligraphy" pitchFamily="66" charset="0"/>
              </a:rPr>
              <a:t>Definition </a:t>
            </a:r>
            <a:endParaRPr lang="en-US" b="0" dirty="0">
              <a:latin typeface="Lucida Calligraphy" pitchFamily="66" charset="0"/>
            </a:endParaRPr>
          </a:p>
        </p:txBody>
      </p:sp>
      <p:pic>
        <p:nvPicPr>
          <p:cNvPr id="10" name="Picture 9"/>
          <p:cNvPicPr/>
          <p:nvPr/>
        </p:nvPicPr>
        <p:blipFill>
          <a:blip r:embed="rId3"/>
          <a:srcRect/>
          <a:stretch>
            <a:fillRect/>
          </a:stretch>
        </p:blipFill>
        <p:spPr bwMode="auto">
          <a:xfrm>
            <a:off x="5867400" y="914400"/>
            <a:ext cx="2356015" cy="4876800"/>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spTree>
  </p:cSld>
  <p:clrMapOvr>
    <a:masterClrMapping/>
  </p:clrMapOvr>
  <p:transition spd="med">
    <p:fade/>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571500" y="1828800"/>
            <a:ext cx="7048500" cy="4419600"/>
          </a:xfrm>
        </p:spPr>
        <p:txBody>
          <a:bodyPr>
            <a:normAutofit/>
          </a:bodyPr>
          <a:lstStyle/>
          <a:p>
            <a:pPr algn="just">
              <a:lnSpc>
                <a:spcPct val="150000"/>
              </a:lnSpc>
              <a:buFont typeface="Arial" pitchFamily="34" charset="0"/>
              <a:buChar char="•"/>
            </a:pPr>
            <a:r>
              <a:rPr lang="en-US" sz="1400" b="0" dirty="0" smtClean="0"/>
              <a:t>Areas of demineralization are often related to root caries. </a:t>
            </a:r>
          </a:p>
          <a:p>
            <a:pPr algn="just">
              <a:lnSpc>
                <a:spcPct val="150000"/>
              </a:lnSpc>
              <a:buFont typeface="Arial" pitchFamily="34" charset="0"/>
              <a:buChar char="•"/>
            </a:pPr>
            <a:r>
              <a:rPr lang="en-US" sz="1400" b="0" dirty="0" smtClean="0"/>
              <a:t>Exposure to oral fluid and bacterial plaque results in proteolysis of the embedded remnants of </a:t>
            </a:r>
            <a:r>
              <a:rPr lang="en-US" sz="1400" b="0" dirty="0" err="1" smtClean="0"/>
              <a:t>Sharpey</a:t>
            </a:r>
            <a:r>
              <a:rPr lang="en-US" sz="1400" b="0" dirty="0" smtClean="0"/>
              <a:t> fibers; the </a:t>
            </a:r>
            <a:r>
              <a:rPr lang="en-US" sz="1400" b="0" dirty="0" err="1" smtClean="0"/>
              <a:t>cementum</a:t>
            </a:r>
            <a:r>
              <a:rPr lang="en-US" sz="1400" b="0" dirty="0" smtClean="0"/>
              <a:t> may be softened, and it may undergo fragmentation and </a:t>
            </a:r>
            <a:r>
              <a:rPr lang="en-US" sz="1400" b="0" dirty="0" err="1" smtClean="0"/>
              <a:t>cavitation</a:t>
            </a:r>
            <a:r>
              <a:rPr lang="en-US" sz="1400" b="0" dirty="0" smtClean="0"/>
              <a:t>. </a:t>
            </a:r>
          </a:p>
          <a:p>
            <a:pPr algn="just">
              <a:lnSpc>
                <a:spcPct val="150000"/>
              </a:lnSpc>
              <a:buFont typeface="Arial" pitchFamily="34" charset="0"/>
              <a:buChar char="•"/>
            </a:pPr>
            <a:r>
              <a:rPr lang="en-US" sz="1400" b="0" dirty="0" smtClean="0"/>
              <a:t>Unlike enamel caries, root surface caries tend to progress around rather than into the tooth. </a:t>
            </a:r>
          </a:p>
          <a:p>
            <a:pPr algn="just">
              <a:lnSpc>
                <a:spcPct val="150000"/>
              </a:lnSpc>
              <a:buFont typeface="Arial" pitchFamily="34" charset="0"/>
              <a:buChar char="•"/>
            </a:pPr>
            <a:r>
              <a:rPr lang="en-US" sz="1400" b="0" dirty="0" smtClean="0"/>
              <a:t>Active root caries lesions appear as well-defined yellowish or light brown areas; they are frequently covered by plaque, and they have a softened or leathery consistency on probing. </a:t>
            </a:r>
          </a:p>
          <a:p>
            <a:pPr algn="just">
              <a:lnSpc>
                <a:spcPct val="150000"/>
              </a:lnSpc>
              <a:buFont typeface="Arial" pitchFamily="34" charset="0"/>
              <a:buChar char="•"/>
            </a:pPr>
            <a:endParaRPr lang="en-US" sz="1400" b="0" dirty="0" smtClean="0"/>
          </a:p>
          <a:p>
            <a:pPr algn="just">
              <a:lnSpc>
                <a:spcPct val="150000"/>
              </a:lnSpc>
              <a:buFont typeface="Arial" pitchFamily="34" charset="0"/>
              <a:buChar char="•"/>
            </a:pPr>
            <a:endParaRPr lang="en-US" sz="1400" dirty="0"/>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571500" y="1447800"/>
            <a:ext cx="6896100" cy="4038600"/>
          </a:xfrm>
        </p:spPr>
        <p:txBody>
          <a:bodyPr>
            <a:normAutofit/>
          </a:bodyPr>
          <a:lstStyle/>
          <a:p>
            <a:pPr algn="just">
              <a:lnSpc>
                <a:spcPct val="150000"/>
              </a:lnSpc>
              <a:buFont typeface="Arial" pitchFamily="34" charset="0"/>
              <a:buChar char="•"/>
            </a:pPr>
            <a:r>
              <a:rPr lang="en-US" sz="1400" b="0" dirty="0" smtClean="0"/>
              <a:t>Inactive lesions are well-defined darker lesions with a smooth surface and a harder consistency on probing. </a:t>
            </a:r>
          </a:p>
          <a:p>
            <a:pPr algn="just">
              <a:lnSpc>
                <a:spcPct val="150000"/>
              </a:lnSpc>
              <a:buFont typeface="Arial" pitchFamily="34" charset="0"/>
              <a:buChar char="•"/>
            </a:pPr>
            <a:r>
              <a:rPr lang="en-US" sz="1400" b="0" dirty="0" smtClean="0"/>
              <a:t>The dominant microorganism in root surface caries is </a:t>
            </a:r>
            <a:r>
              <a:rPr lang="en-US" sz="1400" b="0" dirty="0" err="1" smtClean="0"/>
              <a:t>Actinomyces</a:t>
            </a:r>
            <a:r>
              <a:rPr lang="en-US" sz="1400" b="0" dirty="0" smtClean="0"/>
              <a:t> </a:t>
            </a:r>
            <a:r>
              <a:rPr lang="en-US" sz="1400" b="0" dirty="0" err="1" smtClean="0"/>
              <a:t>viscosus</a:t>
            </a:r>
            <a:r>
              <a:rPr lang="en-US" sz="1400" b="0" dirty="0" smtClean="0"/>
              <a:t>,  although its specific role in the development of the lesion has not been established.  </a:t>
            </a:r>
          </a:p>
          <a:p>
            <a:pPr algn="just">
              <a:lnSpc>
                <a:spcPct val="150000"/>
              </a:lnSpc>
              <a:buFont typeface="Arial" pitchFamily="34" charset="0"/>
              <a:buChar char="•"/>
            </a:pPr>
            <a:r>
              <a:rPr lang="en-US" sz="1400" b="0" dirty="0" smtClean="0"/>
              <a:t>Other bacteria, such as </a:t>
            </a:r>
            <a:r>
              <a:rPr lang="en-US" sz="1400" b="0" dirty="0" err="1" smtClean="0"/>
              <a:t>Actinomyces</a:t>
            </a:r>
            <a:r>
              <a:rPr lang="en-US" sz="1400" b="0" dirty="0" smtClean="0"/>
              <a:t> </a:t>
            </a:r>
            <a:r>
              <a:rPr lang="en-US" sz="1400" b="0" dirty="0" err="1" smtClean="0"/>
              <a:t>naeslundii</a:t>
            </a:r>
            <a:r>
              <a:rPr lang="en-US" sz="1400" b="0" dirty="0" smtClean="0"/>
              <a:t>, Streptococcus </a:t>
            </a:r>
            <a:r>
              <a:rPr lang="en-US" sz="1400" b="0" dirty="0" err="1" smtClean="0"/>
              <a:t>mutans</a:t>
            </a:r>
            <a:r>
              <a:rPr lang="en-US" sz="1400" b="0" dirty="0" smtClean="0"/>
              <a:t>, Streptococcus </a:t>
            </a:r>
            <a:r>
              <a:rPr lang="en-US" sz="1400" b="0" dirty="0" err="1" smtClean="0"/>
              <a:t>salivarius</a:t>
            </a:r>
            <a:r>
              <a:rPr lang="en-US" sz="1400" b="0" dirty="0" smtClean="0"/>
              <a:t>, Streptococcus </a:t>
            </a:r>
            <a:r>
              <a:rPr lang="en-US" sz="1400" b="0" dirty="0" err="1" smtClean="0"/>
              <a:t>sanguinis</a:t>
            </a:r>
            <a:r>
              <a:rPr lang="en-US" sz="1400" b="0" dirty="0" smtClean="0"/>
              <a:t>, and Bacillus cereus, have been found to produce root caries in animal models. </a:t>
            </a:r>
          </a:p>
          <a:p>
            <a:pPr algn="just">
              <a:lnSpc>
                <a:spcPct val="150000"/>
              </a:lnSpc>
              <a:buFont typeface="Arial" pitchFamily="34" charset="0"/>
              <a:buChar char="•"/>
            </a:pPr>
            <a:r>
              <a:rPr lang="en-US" sz="1400" b="0" dirty="0" err="1" smtClean="0"/>
              <a:t>Quirynen</a:t>
            </a:r>
            <a:r>
              <a:rPr lang="en-US" sz="1400" b="0" dirty="0" smtClean="0"/>
              <a:t> and colleagues reported that when plaque levels and pocket depths decrease after periodontal therapy (both nonsurgical and surgical), a shift in oral bacteria occurs, leading to a reduction in periodontal pathogens, an increase in S. </a:t>
            </a:r>
            <a:r>
              <a:rPr lang="en-US" sz="1400" b="0" dirty="0" err="1" smtClean="0"/>
              <a:t>mutans</a:t>
            </a:r>
            <a:r>
              <a:rPr lang="en-US" sz="1400" b="0" dirty="0" smtClean="0"/>
              <a:t>, and the development of root caries.</a:t>
            </a:r>
          </a:p>
          <a:p>
            <a:pPr algn="just">
              <a:lnSpc>
                <a:spcPct val="150000"/>
              </a:lnSpc>
              <a:buFont typeface="Arial" pitchFamily="34" charset="0"/>
              <a:buChar char="•"/>
            </a:pPr>
            <a:endParaRPr lang="en-US" sz="1400" b="0" dirty="0" smtClean="0"/>
          </a:p>
          <a:p>
            <a:endParaRPr lang="en-US" sz="1400" dirty="0"/>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571500" y="1752600"/>
            <a:ext cx="7810500" cy="4572000"/>
          </a:xfrm>
        </p:spPr>
        <p:txBody>
          <a:bodyPr>
            <a:noAutofit/>
          </a:bodyPr>
          <a:lstStyle/>
          <a:p>
            <a:pPr algn="just">
              <a:lnSpc>
                <a:spcPct val="150000"/>
              </a:lnSpc>
              <a:buFont typeface="Arial" pitchFamily="34" charset="0"/>
              <a:buChar char="•"/>
            </a:pPr>
            <a:r>
              <a:rPr lang="en-US" sz="1400" b="0" dirty="0" smtClean="0"/>
              <a:t>A prevalence rate study of root caries among 20 – 64 year old individuals revealed that 42% had one or more root caries lesions and these lesions tend to increase with age.  The tooth may not be painful, but exploration of the root surface reveals the presence of a defect, and penetration of the involved area with a probe causes pain. </a:t>
            </a:r>
          </a:p>
          <a:p>
            <a:pPr algn="just">
              <a:lnSpc>
                <a:spcPct val="150000"/>
              </a:lnSpc>
              <a:buFont typeface="Arial" pitchFamily="34" charset="0"/>
              <a:buChar char="•"/>
            </a:pPr>
            <a:r>
              <a:rPr lang="en-US" sz="1400" b="0" dirty="0" smtClean="0"/>
              <a:t>Caries of the root may lead to </a:t>
            </a:r>
            <a:r>
              <a:rPr lang="en-US" sz="1400" b="0" dirty="0" err="1" smtClean="0"/>
              <a:t>pulpitis</a:t>
            </a:r>
            <a:r>
              <a:rPr lang="en-US" sz="1400" b="0" dirty="0" smtClean="0"/>
              <a:t>, sensitivity to sweets and thermal changes, or severe pain. Pathologic exposure of the pulp occurs in severe cases. </a:t>
            </a:r>
          </a:p>
          <a:p>
            <a:pPr algn="just">
              <a:lnSpc>
                <a:spcPct val="150000"/>
              </a:lnSpc>
              <a:buFont typeface="Arial" pitchFamily="34" charset="0"/>
              <a:buChar char="•"/>
            </a:pPr>
            <a:r>
              <a:rPr lang="en-US" sz="1400" b="0" dirty="0" smtClean="0"/>
              <a:t>Root caries may be the cause of toothache in patients with periodontal disease and no evidence of coronal decay. </a:t>
            </a:r>
          </a:p>
          <a:p>
            <a:pPr algn="just">
              <a:lnSpc>
                <a:spcPct val="150000"/>
              </a:lnSpc>
              <a:buFont typeface="Arial" pitchFamily="34" charset="0"/>
              <a:buChar char="•"/>
            </a:pPr>
            <a:r>
              <a:rPr lang="en-US" sz="1400" b="0" dirty="0" smtClean="0"/>
              <a:t>Caries of the </a:t>
            </a:r>
            <a:r>
              <a:rPr lang="en-US" sz="1400" b="0" dirty="0" err="1" smtClean="0"/>
              <a:t>cementum</a:t>
            </a:r>
            <a:r>
              <a:rPr lang="en-US" sz="1400" b="0" dirty="0" smtClean="0"/>
              <a:t> requires special attention when the pocket is treated. </a:t>
            </a:r>
          </a:p>
          <a:p>
            <a:pPr algn="just">
              <a:lnSpc>
                <a:spcPct val="150000"/>
              </a:lnSpc>
              <a:buFont typeface="Arial" pitchFamily="34" charset="0"/>
              <a:buChar char="•"/>
            </a:pPr>
            <a:r>
              <a:rPr lang="en-US" sz="1400" b="0" dirty="0" smtClean="0"/>
              <a:t>The necrotic </a:t>
            </a:r>
            <a:r>
              <a:rPr lang="en-US" sz="1400" b="0" dirty="0" err="1" smtClean="0"/>
              <a:t>cementum</a:t>
            </a:r>
            <a:r>
              <a:rPr lang="en-US" sz="1400" b="0" dirty="0" smtClean="0"/>
              <a:t> must be removed by scaling and root </a:t>
            </a:r>
            <a:r>
              <a:rPr lang="en-US" sz="1400" b="0" dirty="0" err="1" smtClean="0"/>
              <a:t>planing</a:t>
            </a:r>
            <a:r>
              <a:rPr lang="en-US" sz="1400" b="0" dirty="0" smtClean="0"/>
              <a:t> until firm tooth surface is reached, even if this entails extension into the dentin. </a:t>
            </a:r>
          </a:p>
          <a:p>
            <a:pPr algn="just">
              <a:lnSpc>
                <a:spcPct val="150000"/>
              </a:lnSpc>
              <a:buFont typeface="Arial" pitchFamily="34" charset="0"/>
              <a:buChar char="•"/>
            </a:pPr>
            <a:endParaRPr lang="en-US" sz="1400" b="0" dirty="0"/>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571500" y="1447800"/>
            <a:ext cx="7505700" cy="4572000"/>
          </a:xfrm>
        </p:spPr>
        <p:txBody>
          <a:bodyPr>
            <a:normAutofit/>
          </a:bodyPr>
          <a:lstStyle/>
          <a:p>
            <a:pPr algn="just">
              <a:lnSpc>
                <a:spcPct val="150000"/>
              </a:lnSpc>
              <a:buFont typeface="Arial" pitchFamily="34" charset="0"/>
              <a:buChar char="•"/>
            </a:pPr>
            <a:r>
              <a:rPr lang="en-US" sz="1400" b="0" dirty="0" smtClean="0"/>
              <a:t>If </a:t>
            </a:r>
            <a:r>
              <a:rPr lang="en-US" sz="1400" b="0" dirty="0" smtClean="0"/>
              <a:t>the root is exposed by progressive pocket formation before repair occurs, these areas appear as isolated cavitations that penetrate into the dentin. </a:t>
            </a:r>
          </a:p>
          <a:p>
            <a:pPr algn="just">
              <a:lnSpc>
                <a:spcPct val="150000"/>
              </a:lnSpc>
              <a:buFont typeface="Arial" pitchFamily="34" charset="0"/>
              <a:buChar char="•"/>
            </a:pPr>
            <a:r>
              <a:rPr lang="en-US" sz="1400" b="0" dirty="0" smtClean="0"/>
              <a:t>These areas can be differentiated from caries of the </a:t>
            </a:r>
            <a:r>
              <a:rPr lang="en-US" sz="1400" b="0" dirty="0" err="1" smtClean="0"/>
              <a:t>cementum</a:t>
            </a:r>
            <a:r>
              <a:rPr lang="en-US" sz="1400" b="0" dirty="0" smtClean="0"/>
              <a:t> by their clear-cut outline and hard surface. They may be sources of considerable pain that require the placement of a restoration.</a:t>
            </a:r>
          </a:p>
          <a:p>
            <a:pPr algn="just">
              <a:lnSpc>
                <a:spcPct val="150000"/>
              </a:lnSpc>
              <a:buFont typeface="Arial" pitchFamily="34" charset="0"/>
              <a:buChar char="•"/>
            </a:pPr>
            <a:endParaRPr lang="en-US" sz="1400" dirty="0"/>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571500" y="838200"/>
            <a:ext cx="4914900" cy="5410200"/>
          </a:xfrm>
        </p:spPr>
        <p:txBody>
          <a:bodyPr>
            <a:normAutofit/>
          </a:bodyPr>
          <a:lstStyle/>
          <a:p>
            <a:pPr algn="just">
              <a:lnSpc>
                <a:spcPct val="150000"/>
              </a:lnSpc>
            </a:pPr>
            <a:r>
              <a:rPr lang="en-US" sz="1400" b="0" dirty="0" smtClean="0">
                <a:latin typeface="Lucida Calligraphy" pitchFamily="66" charset="0"/>
              </a:rPr>
              <a:t>SURFACE MORPHOLOGY OF TOOTH WALL</a:t>
            </a:r>
          </a:p>
          <a:p>
            <a:pPr algn="just">
              <a:lnSpc>
                <a:spcPct val="150000"/>
              </a:lnSpc>
            </a:pPr>
            <a:r>
              <a:rPr lang="en-US" sz="1400" b="0" dirty="0" smtClean="0">
                <a:latin typeface="Lucida Calligraphy" pitchFamily="66" charset="0"/>
              </a:rPr>
              <a:t> </a:t>
            </a:r>
          </a:p>
          <a:p>
            <a:pPr algn="just">
              <a:lnSpc>
                <a:spcPct val="150000"/>
              </a:lnSpc>
            </a:pPr>
            <a:r>
              <a:rPr lang="en-US" sz="1400" b="0" dirty="0" smtClean="0"/>
              <a:t>The following zones can be found in the bottom of a periodontal pocket:</a:t>
            </a:r>
          </a:p>
          <a:p>
            <a:pPr algn="just">
              <a:lnSpc>
                <a:spcPct val="150000"/>
              </a:lnSpc>
            </a:pPr>
            <a:r>
              <a:rPr lang="en-US" sz="1400" b="0" dirty="0" smtClean="0"/>
              <a:t>1. </a:t>
            </a:r>
            <a:r>
              <a:rPr lang="en-US" sz="1400" b="0" dirty="0" err="1" smtClean="0"/>
              <a:t>Cementum</a:t>
            </a:r>
            <a:r>
              <a:rPr lang="en-US" sz="1400" b="0" dirty="0" smtClean="0"/>
              <a:t> covered by calculus, in which all of the changes described in the above can be found. </a:t>
            </a:r>
          </a:p>
          <a:p>
            <a:pPr algn="just">
              <a:lnSpc>
                <a:spcPct val="150000"/>
              </a:lnSpc>
            </a:pPr>
            <a:r>
              <a:rPr lang="en-US" sz="1400" b="0" dirty="0" smtClean="0"/>
              <a:t>2. Attached plaque, which covers calculus and extends apically from it to a variable degree (typically 100 to 500 µm). </a:t>
            </a:r>
          </a:p>
          <a:p>
            <a:pPr algn="just">
              <a:lnSpc>
                <a:spcPct val="150000"/>
              </a:lnSpc>
            </a:pPr>
            <a:r>
              <a:rPr lang="en-US" sz="1400" b="0" dirty="0" smtClean="0"/>
              <a:t>3. The zone of unattached plaque that surrounds attached plaque and extends apically to it. </a:t>
            </a:r>
          </a:p>
          <a:p>
            <a:pPr algn="just">
              <a:lnSpc>
                <a:spcPct val="150000"/>
              </a:lnSpc>
            </a:pPr>
            <a:endParaRPr lang="en-US" sz="1400" b="0" dirty="0"/>
          </a:p>
        </p:txBody>
      </p:sp>
      <p:pic>
        <p:nvPicPr>
          <p:cNvPr id="4" name="Picture 3"/>
          <p:cNvPicPr/>
          <p:nvPr/>
        </p:nvPicPr>
        <p:blipFill>
          <a:blip r:embed="rId2"/>
          <a:srcRect/>
          <a:stretch>
            <a:fillRect/>
          </a:stretch>
        </p:blipFill>
        <p:spPr bwMode="auto">
          <a:xfrm>
            <a:off x="5943600" y="685800"/>
            <a:ext cx="2672080" cy="5181600"/>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571500" y="838200"/>
            <a:ext cx="7581900" cy="5486400"/>
          </a:xfrm>
        </p:spPr>
        <p:txBody>
          <a:bodyPr>
            <a:normAutofit/>
          </a:bodyPr>
          <a:lstStyle/>
          <a:p>
            <a:pPr algn="just">
              <a:lnSpc>
                <a:spcPct val="150000"/>
              </a:lnSpc>
            </a:pPr>
            <a:r>
              <a:rPr lang="en-US" sz="1400" b="0" dirty="0" smtClean="0"/>
              <a:t>4. The zone of attachment of the </a:t>
            </a:r>
            <a:r>
              <a:rPr lang="en-US" sz="1400" b="0" dirty="0" err="1" smtClean="0"/>
              <a:t>junctional</a:t>
            </a:r>
            <a:r>
              <a:rPr lang="en-US" sz="1400" b="0" dirty="0" smtClean="0"/>
              <a:t> epithelium to the tooth. The extension of this zone, which in normal </a:t>
            </a:r>
            <a:r>
              <a:rPr lang="en-US" sz="1400" b="0" dirty="0" err="1" smtClean="0"/>
              <a:t>sulci</a:t>
            </a:r>
            <a:r>
              <a:rPr lang="en-US" sz="1400" b="0" dirty="0" smtClean="0"/>
              <a:t> is more than 500 µm, is usually reduced in periodontal pockets to less than 100 µm. </a:t>
            </a:r>
          </a:p>
          <a:p>
            <a:pPr algn="just">
              <a:lnSpc>
                <a:spcPct val="150000"/>
              </a:lnSpc>
            </a:pPr>
            <a:r>
              <a:rPr lang="en-US" sz="1400" b="0" dirty="0" smtClean="0"/>
              <a:t>5. A zone of semi destroyed connective tissue fibers may be apical to the </a:t>
            </a:r>
            <a:r>
              <a:rPr lang="en-US" sz="1400" b="0" dirty="0" err="1" smtClean="0"/>
              <a:t>junctional</a:t>
            </a:r>
            <a:r>
              <a:rPr lang="en-US" sz="1400" b="0" dirty="0" smtClean="0"/>
              <a:t> epithelium.</a:t>
            </a:r>
          </a:p>
          <a:p>
            <a:pPr algn="just">
              <a:lnSpc>
                <a:spcPct val="150000"/>
              </a:lnSpc>
              <a:buFont typeface="Arial" pitchFamily="34" charset="0"/>
              <a:buChar char="•"/>
            </a:pPr>
            <a:r>
              <a:rPr lang="en-US" sz="1400" b="0" dirty="0" smtClean="0"/>
              <a:t>Zones 3, 4, and 5 make up the “plaque-free zone” seen in extracted teeth. </a:t>
            </a:r>
          </a:p>
          <a:p>
            <a:pPr algn="just">
              <a:lnSpc>
                <a:spcPct val="150000"/>
              </a:lnSpc>
              <a:buFont typeface="Arial" pitchFamily="34" charset="0"/>
              <a:buChar char="•"/>
            </a:pPr>
            <a:r>
              <a:rPr lang="en-US" sz="1400" b="0" dirty="0" smtClean="0"/>
              <a:t>The total width of the plaque-free zone varies according to the type of tooth (i.e., it is wider in the molars than in the incisors) and the depth of the pocket (i.e., it is narrower in deeper pockets). </a:t>
            </a:r>
          </a:p>
          <a:p>
            <a:pPr algn="just">
              <a:lnSpc>
                <a:spcPct val="150000"/>
              </a:lnSpc>
              <a:buFont typeface="Arial" pitchFamily="34" charset="0"/>
              <a:buChar char="•"/>
            </a:pPr>
            <a:r>
              <a:rPr lang="en-US" sz="1400" b="0" dirty="0" smtClean="0"/>
              <a:t>The unattached plaque contains a variety of gram-positive and gram-negative </a:t>
            </a:r>
            <a:r>
              <a:rPr lang="en-US" sz="1400" b="0" dirty="0" err="1" smtClean="0"/>
              <a:t>morphotypes</a:t>
            </a:r>
            <a:r>
              <a:rPr lang="en-US" sz="1400" b="0" dirty="0" smtClean="0"/>
              <a:t>, including </a:t>
            </a:r>
            <a:r>
              <a:rPr lang="en-US" sz="1400" b="0" dirty="0" err="1" smtClean="0"/>
              <a:t>cocci</a:t>
            </a:r>
            <a:r>
              <a:rPr lang="en-US" sz="1400" b="0" dirty="0" smtClean="0"/>
              <a:t>, rods, filaments, </a:t>
            </a:r>
            <a:r>
              <a:rPr lang="en-US" sz="1400" b="0" dirty="0" err="1" smtClean="0"/>
              <a:t>fusiforms</a:t>
            </a:r>
            <a:r>
              <a:rPr lang="en-US" sz="1400" b="0" dirty="0" smtClean="0"/>
              <a:t>, and spirochetes. </a:t>
            </a:r>
          </a:p>
          <a:p>
            <a:pPr algn="just">
              <a:lnSpc>
                <a:spcPct val="150000"/>
              </a:lnSpc>
              <a:buFont typeface="Arial" pitchFamily="34" charset="0"/>
              <a:buChar char="•"/>
            </a:pPr>
            <a:r>
              <a:rPr lang="en-US" sz="1400" b="0" dirty="0" smtClean="0"/>
              <a:t>The most apical zone contains predominantly gram negative rods and </a:t>
            </a:r>
            <a:r>
              <a:rPr lang="en-US" sz="1400" b="0" dirty="0" err="1" smtClean="0"/>
              <a:t>cocci</a:t>
            </a:r>
            <a:r>
              <a:rPr lang="en-US" sz="1400" b="0" dirty="0" smtClean="0"/>
              <a:t>.</a:t>
            </a:r>
            <a:endParaRPr lang="en-US" sz="1400" b="0" dirty="0"/>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571500" y="1219200"/>
            <a:ext cx="7810500" cy="5029200"/>
          </a:xfrm>
        </p:spPr>
        <p:txBody>
          <a:bodyPr>
            <a:normAutofit/>
          </a:bodyPr>
          <a:lstStyle/>
          <a:p>
            <a:pPr algn="just">
              <a:lnSpc>
                <a:spcPct val="160000"/>
              </a:lnSpc>
            </a:pPr>
            <a:r>
              <a:rPr lang="en-US" sz="1400" b="0" dirty="0" smtClean="0">
                <a:latin typeface="Lucida Calligraphy" pitchFamily="66" charset="0"/>
              </a:rPr>
              <a:t>PERIODONTAL DISEASE ACTIVITY</a:t>
            </a:r>
          </a:p>
          <a:p>
            <a:pPr algn="just">
              <a:lnSpc>
                <a:spcPct val="160000"/>
              </a:lnSpc>
              <a:buFont typeface="Arial" pitchFamily="34" charset="0"/>
              <a:buChar char="•"/>
            </a:pPr>
            <a:r>
              <a:rPr lang="en-US" sz="1400" b="0" dirty="0" smtClean="0"/>
              <a:t>According to the recent concept, periodontal pockets go through periods of exacerbation and quiescence as a result of episodic bursts of activity followed by periods of remission. </a:t>
            </a:r>
          </a:p>
          <a:p>
            <a:pPr algn="just">
              <a:lnSpc>
                <a:spcPct val="160000"/>
              </a:lnSpc>
              <a:buFont typeface="Arial" pitchFamily="34" charset="0"/>
              <a:buChar char="•"/>
            </a:pPr>
            <a:r>
              <a:rPr lang="en-US" sz="1400" b="0" dirty="0" smtClean="0"/>
              <a:t>Periods of quiescence are characterized by a reduced inflammatory response and little or no loss of bone and connective tissue attachment. </a:t>
            </a:r>
          </a:p>
          <a:p>
            <a:pPr algn="just">
              <a:lnSpc>
                <a:spcPct val="160000"/>
              </a:lnSpc>
              <a:buFont typeface="Arial" pitchFamily="34" charset="0"/>
              <a:buChar char="•"/>
            </a:pPr>
            <a:r>
              <a:rPr lang="en-US" sz="1400" b="0" dirty="0" smtClean="0"/>
              <a:t>A buildup of unattached plaque, with its gram-negative, motile, and anaerobic bacteria , starts a period of exacerbation during which bone and connective tissue attachment are lost and the pocket deepens. </a:t>
            </a:r>
          </a:p>
          <a:p>
            <a:pPr algn="just">
              <a:lnSpc>
                <a:spcPct val="160000"/>
              </a:lnSpc>
              <a:buFont typeface="Arial" pitchFamily="34" charset="0"/>
              <a:buChar char="•"/>
            </a:pPr>
            <a:endParaRPr lang="en-US" sz="1400" b="0" dirty="0"/>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571500" y="1905000"/>
            <a:ext cx="6515100" cy="3276600"/>
          </a:xfrm>
        </p:spPr>
        <p:txBody>
          <a:bodyPr>
            <a:normAutofit/>
          </a:bodyPr>
          <a:lstStyle/>
          <a:p>
            <a:pPr>
              <a:lnSpc>
                <a:spcPct val="150000"/>
              </a:lnSpc>
              <a:buFont typeface="Arial" pitchFamily="34" charset="0"/>
              <a:buChar char="•"/>
            </a:pPr>
            <a:r>
              <a:rPr lang="en-US" sz="1400" b="0" dirty="0" smtClean="0"/>
              <a:t>This period may last for days, weeks, or months, and it is eventually followed by a period of remission or quiescence during which gram-positive bacteria proliferate and a more stable condition is established. </a:t>
            </a:r>
          </a:p>
          <a:p>
            <a:pPr>
              <a:lnSpc>
                <a:spcPct val="150000"/>
              </a:lnSpc>
              <a:buFont typeface="Arial" pitchFamily="34" charset="0"/>
              <a:buChar char="•"/>
            </a:pPr>
            <a:r>
              <a:rPr lang="en-US" sz="1400" b="0" dirty="0" smtClean="0"/>
              <a:t>On the basis of a study of radioiodine 125 I </a:t>
            </a:r>
            <a:r>
              <a:rPr lang="en-US" sz="1400" b="0" dirty="0" err="1" smtClean="0"/>
              <a:t>absorptiometry</a:t>
            </a:r>
            <a:r>
              <a:rPr lang="en-US" sz="1400" b="0" dirty="0" smtClean="0"/>
              <a:t>, McHenry and colleagues confirmed that bone loss in patients with untreated periodontal disease occurs in an episodic manner.</a:t>
            </a:r>
          </a:p>
          <a:p>
            <a:pPr>
              <a:lnSpc>
                <a:spcPct val="150000"/>
              </a:lnSpc>
              <a:buFont typeface="Arial" pitchFamily="34" charset="0"/>
              <a:buChar char="•"/>
            </a:pPr>
            <a:r>
              <a:rPr lang="en-US" sz="1400" b="0" dirty="0" smtClean="0"/>
              <a:t>These periods of quiescence and exacerbation are also known as periods of inactivity and periods of activity. </a:t>
            </a:r>
          </a:p>
          <a:p>
            <a:pPr>
              <a:lnSpc>
                <a:spcPct val="150000"/>
              </a:lnSpc>
              <a:buFont typeface="Arial" pitchFamily="34" charset="0"/>
              <a:buChar char="•"/>
            </a:pPr>
            <a:endParaRPr lang="en-US" sz="1400" b="0" dirty="0" smtClean="0"/>
          </a:p>
          <a:p>
            <a:pPr>
              <a:lnSpc>
                <a:spcPct val="150000"/>
              </a:lnSpc>
              <a:buFont typeface="Arial" pitchFamily="34" charset="0"/>
              <a:buChar char="•"/>
            </a:pPr>
            <a:endParaRPr lang="en-US" sz="1400" dirty="0"/>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571500" y="1676400"/>
            <a:ext cx="7277100" cy="4038600"/>
          </a:xfrm>
        </p:spPr>
        <p:txBody>
          <a:bodyPr>
            <a:normAutofit/>
          </a:bodyPr>
          <a:lstStyle/>
          <a:p>
            <a:pPr algn="just">
              <a:lnSpc>
                <a:spcPct val="150000"/>
              </a:lnSpc>
              <a:buFont typeface="Arial" pitchFamily="34" charset="0"/>
              <a:buChar char="•"/>
            </a:pPr>
            <a:r>
              <a:rPr lang="en-US" sz="1400" b="0" dirty="0" smtClean="0"/>
              <a:t>Clinically, active periods show bleeding, either spontaneously or with probing, and greater amounts of gingival </a:t>
            </a:r>
            <a:r>
              <a:rPr lang="en-US" sz="1400" b="0" dirty="0" err="1" smtClean="0"/>
              <a:t>exudate</a:t>
            </a:r>
            <a:r>
              <a:rPr lang="en-US" sz="1400" b="0" dirty="0" smtClean="0"/>
              <a:t>. </a:t>
            </a:r>
          </a:p>
          <a:p>
            <a:pPr algn="just">
              <a:lnSpc>
                <a:spcPct val="150000"/>
              </a:lnSpc>
              <a:buFont typeface="Arial" pitchFamily="34" charset="0"/>
              <a:buChar char="•"/>
            </a:pPr>
            <a:r>
              <a:rPr lang="en-US" sz="1400" b="0" dirty="0" err="1" smtClean="0"/>
              <a:t>Histologically</a:t>
            </a:r>
            <a:r>
              <a:rPr lang="en-US" sz="1400" b="0" dirty="0" smtClean="0"/>
              <a:t>, the pocket epithelium appears thin and ulcerated, and an infiltrate composed predominantly of plasma cells, PMNs, or both is seen. </a:t>
            </a:r>
          </a:p>
          <a:p>
            <a:pPr algn="just">
              <a:lnSpc>
                <a:spcPct val="150000"/>
              </a:lnSpc>
              <a:buFont typeface="Arial" pitchFamily="34" charset="0"/>
              <a:buChar char="•"/>
            </a:pPr>
            <a:r>
              <a:rPr lang="en-US" sz="1400" b="0" dirty="0" smtClean="0"/>
              <a:t>Bacterial samples from the pocket lumen that are analyzed with dark-field microscopy show high proportions of motile organisms and spirochetes. </a:t>
            </a:r>
          </a:p>
          <a:p>
            <a:pPr algn="just">
              <a:lnSpc>
                <a:spcPct val="150000"/>
              </a:lnSpc>
            </a:pPr>
            <a:endParaRPr lang="en-US" sz="1400" dirty="0"/>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571500" y="914400"/>
            <a:ext cx="6972300" cy="4953000"/>
          </a:xfrm>
        </p:spPr>
        <p:txBody>
          <a:bodyPr>
            <a:noAutofit/>
          </a:bodyPr>
          <a:lstStyle/>
          <a:p>
            <a:pPr algn="just">
              <a:lnSpc>
                <a:spcPct val="150000"/>
              </a:lnSpc>
            </a:pPr>
            <a:r>
              <a:rPr lang="en-US" b="0" dirty="0" smtClean="0">
                <a:latin typeface="Lucida Calligraphy" pitchFamily="66" charset="0"/>
              </a:rPr>
              <a:t>Periodontal Disease Evaluation System </a:t>
            </a:r>
          </a:p>
          <a:p>
            <a:pPr algn="just">
              <a:lnSpc>
                <a:spcPct val="150000"/>
              </a:lnSpc>
              <a:buFont typeface="Arial" pitchFamily="34" charset="0"/>
              <a:buChar char="•"/>
            </a:pPr>
            <a:r>
              <a:rPr lang="en-US" sz="1400" b="0" dirty="0" smtClean="0"/>
              <a:t>The Diamond Probe®/</a:t>
            </a:r>
            <a:r>
              <a:rPr lang="en-US" sz="1400" b="0" dirty="0" err="1" smtClean="0"/>
              <a:t>Perio</a:t>
            </a:r>
            <a:r>
              <a:rPr lang="en-US" sz="1400" b="0" dirty="0" smtClean="0"/>
              <a:t> 2000® System (Diamond General Development Corp, </a:t>
            </a:r>
            <a:r>
              <a:rPr lang="en-US" sz="1400" b="0" dirty="0" smtClean="0">
                <a:hlinkClick r:id="rId2"/>
              </a:rPr>
              <a:t>www.diamondgeneral.com</a:t>
            </a:r>
            <a:r>
              <a:rPr lang="en-US" sz="1400" b="0" dirty="0" smtClean="0"/>
              <a:t>) detects periodontal disease during routine dental examinations by measuring relative sulfide concentrations as an indicator of gram-negative bacterial activity. </a:t>
            </a:r>
          </a:p>
          <a:p>
            <a:pPr algn="just">
              <a:lnSpc>
                <a:spcPct val="150000"/>
              </a:lnSpc>
              <a:buFont typeface="Arial" pitchFamily="34" charset="0"/>
              <a:buChar char="•"/>
            </a:pPr>
            <a:r>
              <a:rPr lang="en-US" sz="1400" b="0" dirty="0" smtClean="0"/>
              <a:t>The system consists of a single-use disposable probe tip with </a:t>
            </a:r>
            <a:r>
              <a:rPr lang="en-US" sz="1400" b="0" dirty="0" err="1" smtClean="0"/>
              <a:t>microsensors</a:t>
            </a:r>
            <a:r>
              <a:rPr lang="en-US" sz="1400" b="0" dirty="0" smtClean="0"/>
              <a:t> connected to a main control unit. </a:t>
            </a:r>
          </a:p>
          <a:p>
            <a:pPr algn="just">
              <a:lnSpc>
                <a:spcPct val="150000"/>
              </a:lnSpc>
              <a:buFont typeface="Arial" pitchFamily="34" charset="0"/>
              <a:buChar char="•"/>
            </a:pPr>
            <a:r>
              <a:rPr lang="en-US" sz="1400" b="0" dirty="0" smtClean="0"/>
              <a:t>The probe might detect periodontal disease at an early stage and might find an active site that requires treatment. </a:t>
            </a:r>
          </a:p>
          <a:p>
            <a:pPr algn="just">
              <a:lnSpc>
                <a:spcPct val="150000"/>
              </a:lnSpc>
              <a:buFont typeface="Arial" pitchFamily="34" charset="0"/>
              <a:buChar char="•"/>
            </a:pPr>
            <a:r>
              <a:rPr lang="en-US" sz="1400" b="0" dirty="0" smtClean="0"/>
              <a:t>However, the probing pressure is not controlled.</a:t>
            </a:r>
          </a:p>
          <a:p>
            <a:pPr algn="just">
              <a:lnSpc>
                <a:spcPct val="150000"/>
              </a:lnSpc>
              <a:buFont typeface="Arial" pitchFamily="34" charset="0"/>
              <a:buChar char="•"/>
            </a:pPr>
            <a:r>
              <a:rPr lang="en-US" sz="1400" b="0" dirty="0" smtClean="0"/>
              <a:t> Also, periodontal disease can be caused by bacteria that do not produce volatile </a:t>
            </a:r>
            <a:r>
              <a:rPr lang="en-US" sz="1400" b="0" dirty="0" err="1" smtClean="0"/>
              <a:t>sulphur</a:t>
            </a:r>
            <a:r>
              <a:rPr lang="en-US" sz="1400" b="0" dirty="0" smtClean="0"/>
              <a:t> compounds, creating the potential for some disease activity to be missed.</a:t>
            </a:r>
            <a:endParaRPr lang="en-US" sz="1400" b="0" dirty="0"/>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1"/>
          </p:nvPr>
        </p:nvSpPr>
        <p:spPr>
          <a:xfrm>
            <a:off x="571500" y="1905000"/>
            <a:ext cx="6210300" cy="4191000"/>
          </a:xfrm>
        </p:spPr>
        <p:txBody>
          <a:bodyPr>
            <a:noAutofit/>
          </a:bodyPr>
          <a:lstStyle/>
          <a:p>
            <a:pPr algn="just">
              <a:lnSpc>
                <a:spcPct val="150000"/>
              </a:lnSpc>
              <a:buFont typeface="Wingdings" pitchFamily="2" charset="2"/>
              <a:buChar char="ü"/>
            </a:pPr>
            <a:r>
              <a:rPr lang="en-US" sz="1400" b="0" dirty="0" smtClean="0">
                <a:latin typeface="+mj-lt"/>
              </a:rPr>
              <a:t>Deepening of the gingival </a:t>
            </a:r>
            <a:r>
              <a:rPr lang="en-US" sz="1400" b="0" dirty="0" err="1" smtClean="0">
                <a:latin typeface="+mj-lt"/>
              </a:rPr>
              <a:t>sulcus</a:t>
            </a:r>
            <a:r>
              <a:rPr lang="en-US" sz="1400" b="0" dirty="0" smtClean="0">
                <a:latin typeface="+mj-lt"/>
              </a:rPr>
              <a:t> may occur as a result of coronal movement of the gingival margin, apical displacement of the gingival attachment, or a combination of the two processes. </a:t>
            </a:r>
          </a:p>
          <a:p>
            <a:pPr algn="just">
              <a:lnSpc>
                <a:spcPct val="160000"/>
              </a:lnSpc>
              <a:buFont typeface="Wingdings" pitchFamily="2" charset="2"/>
              <a:buChar char="ü"/>
            </a:pPr>
            <a:r>
              <a:rPr lang="en-US" sz="1400" b="0" dirty="0" smtClean="0">
                <a:latin typeface="+mj-lt"/>
              </a:rPr>
              <a:t>Pockets can be classified as follows:</a:t>
            </a:r>
          </a:p>
          <a:p>
            <a:pPr lvl="0" algn="just">
              <a:lnSpc>
                <a:spcPct val="150000"/>
              </a:lnSpc>
              <a:buFont typeface="Wingdings" pitchFamily="2" charset="2"/>
              <a:buChar char="v"/>
            </a:pPr>
            <a:r>
              <a:rPr lang="en-US" sz="1400" b="0" dirty="0" smtClean="0">
                <a:latin typeface="+mj-lt"/>
              </a:rPr>
              <a:t>Gingival pocket (also called “</a:t>
            </a:r>
            <a:r>
              <a:rPr lang="en-US" sz="1400" b="0" dirty="0" err="1" smtClean="0">
                <a:latin typeface="+mj-lt"/>
              </a:rPr>
              <a:t>peudo</a:t>
            </a:r>
            <a:r>
              <a:rPr lang="en-US" sz="1400" b="0" dirty="0" smtClean="0">
                <a:latin typeface="+mj-lt"/>
              </a:rPr>
              <a:t>-pocket”) is formed by gingival enlargement without destruction of the underlying periodontal tissues. The </a:t>
            </a:r>
            <a:r>
              <a:rPr lang="en-US" sz="1400" b="0" dirty="0" err="1" smtClean="0">
                <a:latin typeface="+mj-lt"/>
              </a:rPr>
              <a:t>sulcus</a:t>
            </a:r>
            <a:r>
              <a:rPr lang="en-US" sz="1400" b="0" dirty="0" smtClean="0">
                <a:latin typeface="+mj-lt"/>
              </a:rPr>
              <a:t> is deepened because of the increased bulk of the </a:t>
            </a:r>
            <a:r>
              <a:rPr lang="en-US" sz="1400" b="0" dirty="0" err="1" smtClean="0">
                <a:latin typeface="+mj-lt"/>
              </a:rPr>
              <a:t>gingiva</a:t>
            </a:r>
            <a:r>
              <a:rPr lang="en-US" sz="1400" b="0" dirty="0" smtClean="0">
                <a:latin typeface="+mj-lt"/>
              </a:rPr>
              <a:t>.</a:t>
            </a:r>
          </a:p>
          <a:p>
            <a:pPr algn="just">
              <a:lnSpc>
                <a:spcPct val="150000"/>
              </a:lnSpc>
              <a:buFont typeface="Wingdings" pitchFamily="2" charset="2"/>
              <a:buChar char="v"/>
            </a:pPr>
            <a:r>
              <a:rPr lang="en-US" sz="1400" b="0" dirty="0" smtClean="0">
                <a:latin typeface="+mj-lt"/>
              </a:rPr>
              <a:t>Periodontal pocket produces destruction of the supporting periodontal tissues, leading to the loosening and exfoliation of the teeth. </a:t>
            </a:r>
          </a:p>
          <a:p>
            <a:pPr lvl="0" algn="just">
              <a:lnSpc>
                <a:spcPct val="150000"/>
              </a:lnSpc>
            </a:pPr>
            <a:endParaRPr lang="en-US" sz="1400" b="0" dirty="0" smtClean="0">
              <a:latin typeface="+mj-lt"/>
            </a:endParaRPr>
          </a:p>
          <a:p>
            <a:pPr algn="just">
              <a:lnSpc>
                <a:spcPct val="150000"/>
              </a:lnSpc>
            </a:pPr>
            <a:endParaRPr lang="en-US" sz="1400" b="0" dirty="0">
              <a:latin typeface="+mj-lt"/>
            </a:endParaRPr>
          </a:p>
        </p:txBody>
      </p:sp>
      <p:sp>
        <p:nvSpPr>
          <p:cNvPr id="5" name="Title 4"/>
          <p:cNvSpPr>
            <a:spLocks noGrp="1"/>
          </p:cNvSpPr>
          <p:nvPr>
            <p:ph type="title"/>
          </p:nvPr>
        </p:nvSpPr>
        <p:spPr/>
        <p:txBody>
          <a:bodyPr>
            <a:normAutofit/>
          </a:bodyPr>
          <a:lstStyle/>
          <a:p>
            <a:r>
              <a:rPr lang="en-IN" sz="3600" dirty="0" smtClean="0">
                <a:latin typeface="Lucida Calligraphy" pitchFamily="66" charset="0"/>
              </a:rPr>
              <a:t>CLASSIFICATION</a:t>
            </a:r>
            <a:endParaRPr lang="en-US" sz="3600" dirty="0">
              <a:latin typeface="Lucida Calligraphy" pitchFamily="66" charset="0"/>
            </a:endParaRPr>
          </a:p>
        </p:txBody>
      </p:sp>
    </p:spTree>
  </p:cSld>
  <p:clrMapOvr>
    <a:masterClrMapping/>
  </p:clrMapOvr>
  <p:transition spd="med">
    <p:fade/>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571500" y="1066800"/>
            <a:ext cx="6819900" cy="5029200"/>
          </a:xfrm>
        </p:spPr>
        <p:txBody>
          <a:bodyPr>
            <a:normAutofit/>
          </a:bodyPr>
          <a:lstStyle/>
          <a:p>
            <a:pPr algn="just">
              <a:lnSpc>
                <a:spcPct val="150000"/>
              </a:lnSpc>
              <a:buFont typeface="Arial" pitchFamily="34" charset="0"/>
              <a:buChar char="•"/>
            </a:pPr>
            <a:r>
              <a:rPr lang="en-US" sz="1400" b="0" dirty="0" smtClean="0"/>
              <a:t>The </a:t>
            </a:r>
            <a:r>
              <a:rPr lang="en-US" sz="1400" b="0" dirty="0" err="1" smtClean="0"/>
              <a:t>Periotemp</a:t>
            </a:r>
            <a:r>
              <a:rPr lang="en-US" sz="1400" b="0" dirty="0" smtClean="0"/>
              <a:t>® Probe (</a:t>
            </a:r>
            <a:r>
              <a:rPr lang="en-US" sz="1400" b="0" dirty="0" err="1" smtClean="0"/>
              <a:t>Abiodent</a:t>
            </a:r>
            <a:r>
              <a:rPr lang="en-US" sz="1400" b="0" dirty="0" smtClean="0"/>
              <a:t> Inc) is a temperature sensitive probe, which detects early inflammatory changes in the gingival tissues by measuring temperature variations in these tissues. </a:t>
            </a:r>
          </a:p>
          <a:p>
            <a:pPr algn="just">
              <a:lnSpc>
                <a:spcPct val="150000"/>
              </a:lnSpc>
              <a:buFont typeface="Arial" pitchFamily="34" charset="0"/>
              <a:buChar char="•"/>
            </a:pPr>
            <a:r>
              <a:rPr lang="en-US" sz="1400" b="0" dirty="0" smtClean="0"/>
              <a:t>The </a:t>
            </a:r>
            <a:r>
              <a:rPr lang="en-US" sz="1400" b="0" dirty="0" err="1" smtClean="0"/>
              <a:t>Periotemp</a:t>
            </a:r>
            <a:r>
              <a:rPr lang="en-US" sz="1400" b="0" dirty="0" smtClean="0"/>
              <a:t> Probe detects pocket temperature differences of 0.1ºC from a referenced </a:t>
            </a:r>
            <a:r>
              <a:rPr lang="en-US" sz="1400" b="0" dirty="0" err="1" smtClean="0"/>
              <a:t>subgingival</a:t>
            </a:r>
            <a:r>
              <a:rPr lang="en-US" sz="1400" b="0" dirty="0" smtClean="0"/>
              <a:t> temperature.</a:t>
            </a:r>
          </a:p>
          <a:p>
            <a:pPr algn="just">
              <a:lnSpc>
                <a:spcPct val="150000"/>
              </a:lnSpc>
              <a:buFont typeface="Arial" pitchFamily="34" charset="0"/>
              <a:buChar char="•"/>
            </a:pPr>
            <a:r>
              <a:rPr lang="en-US" sz="1400" b="0" dirty="0" smtClean="0"/>
              <a:t>This probe has two light-indicating diodes: red-emitting diode, which indicates higher temperature, denoting risk is twice as likely for future attachment loss; and green-emitting diode, which indicates a lower temperature, indicating lower risk. </a:t>
            </a:r>
          </a:p>
          <a:p>
            <a:pPr algn="just">
              <a:lnSpc>
                <a:spcPct val="150000"/>
              </a:lnSpc>
              <a:buFont typeface="Arial" pitchFamily="34" charset="0"/>
              <a:buChar char="•"/>
            </a:pPr>
            <a:r>
              <a:rPr lang="en-US" sz="1400" b="0" dirty="0" smtClean="0"/>
              <a:t>This probe can detect initial inflammatory changes; therefore, treatment can be initiated at an early stage. </a:t>
            </a:r>
          </a:p>
          <a:p>
            <a:pPr algn="just">
              <a:lnSpc>
                <a:spcPct val="150000"/>
              </a:lnSpc>
              <a:buFont typeface="Arial" pitchFamily="34" charset="0"/>
              <a:buChar char="•"/>
            </a:pPr>
            <a:r>
              <a:rPr lang="en-US" sz="1400" b="0" dirty="0" smtClean="0"/>
              <a:t>However, the presence of surface cooling caused by breath airflow may further complicate the determination of even a normal temperature distribution.</a:t>
            </a:r>
            <a:endParaRPr lang="en-US" sz="1400" b="0" dirty="0"/>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571500" y="1676400"/>
            <a:ext cx="8039100" cy="3505200"/>
          </a:xfrm>
        </p:spPr>
        <p:txBody>
          <a:bodyPr>
            <a:normAutofit/>
          </a:bodyPr>
          <a:lstStyle/>
          <a:p>
            <a:pPr algn="just">
              <a:lnSpc>
                <a:spcPct val="150000"/>
              </a:lnSpc>
            </a:pPr>
            <a:r>
              <a:rPr lang="en-US" sz="1600" b="0" dirty="0" smtClean="0">
                <a:latin typeface="Lucida Calligraphy" pitchFamily="66" charset="0"/>
              </a:rPr>
              <a:t>SITE SPECIFICITY</a:t>
            </a:r>
          </a:p>
          <a:p>
            <a:pPr algn="just">
              <a:lnSpc>
                <a:spcPct val="150000"/>
              </a:lnSpc>
              <a:buFont typeface="Arial" pitchFamily="34" charset="0"/>
              <a:buChar char="•"/>
            </a:pPr>
            <a:r>
              <a:rPr lang="en-US" sz="1400" b="0" dirty="0" smtClean="0"/>
              <a:t>Periodontal destruction does not occur in all parts of the mouth at the same time; rather it occurs on a few teeth at a time or even only on some aspects of some teeth at any given time. </a:t>
            </a:r>
          </a:p>
          <a:p>
            <a:pPr algn="just">
              <a:lnSpc>
                <a:spcPct val="150000"/>
              </a:lnSpc>
              <a:buFont typeface="Arial" pitchFamily="34" charset="0"/>
              <a:buChar char="•"/>
            </a:pPr>
            <a:r>
              <a:rPr lang="en-US" sz="1400" b="0" dirty="0" smtClean="0"/>
              <a:t>This is referred to as the site specificity of periodontal disease. Sites of periodontal destruction are often found next to sites with little or no destruction. </a:t>
            </a:r>
          </a:p>
          <a:p>
            <a:pPr algn="just">
              <a:lnSpc>
                <a:spcPct val="150000"/>
              </a:lnSpc>
              <a:buFont typeface="Arial" pitchFamily="34" charset="0"/>
              <a:buChar char="•"/>
            </a:pPr>
            <a:r>
              <a:rPr lang="en-US" sz="1400" b="0" dirty="0" smtClean="0"/>
              <a:t>Therefore the severity of </a:t>
            </a:r>
            <a:r>
              <a:rPr lang="en-US" sz="1400" b="0" dirty="0" err="1" smtClean="0"/>
              <a:t>periodontitis</a:t>
            </a:r>
            <a:r>
              <a:rPr lang="en-US" sz="1400" b="0" dirty="0" smtClean="0"/>
              <a:t> increases with the development of new disease sites and with the increased breakdown of existing sites.</a:t>
            </a:r>
            <a:endParaRPr lang="en-US" sz="1400" b="0" dirty="0"/>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571500" y="1676400"/>
            <a:ext cx="7810500" cy="3657600"/>
          </a:xfrm>
        </p:spPr>
        <p:txBody>
          <a:bodyPr>
            <a:normAutofit/>
          </a:bodyPr>
          <a:lstStyle/>
          <a:p>
            <a:pPr algn="just">
              <a:lnSpc>
                <a:spcPct val="150000"/>
              </a:lnSpc>
            </a:pPr>
            <a:r>
              <a:rPr lang="en-US" sz="1600" b="0" dirty="0" smtClean="0">
                <a:latin typeface="Lucida Calligraphy" pitchFamily="66" charset="0"/>
              </a:rPr>
              <a:t>PULP CHANGES ASSOCIATED WITH PERIODONTAL POCKETS</a:t>
            </a:r>
          </a:p>
          <a:p>
            <a:pPr algn="just">
              <a:lnSpc>
                <a:spcPct val="150000"/>
              </a:lnSpc>
              <a:buFont typeface="Arial" pitchFamily="34" charset="0"/>
              <a:buChar char="•"/>
            </a:pPr>
            <a:r>
              <a:rPr lang="en-US" sz="1400" b="0" dirty="0" smtClean="0"/>
              <a:t>The spread of infection from periodontal pockets may cause pathologic changes in the pulp. </a:t>
            </a:r>
          </a:p>
          <a:p>
            <a:pPr algn="just">
              <a:lnSpc>
                <a:spcPct val="150000"/>
              </a:lnSpc>
              <a:buFont typeface="Arial" pitchFamily="34" charset="0"/>
              <a:buChar char="•"/>
            </a:pPr>
            <a:r>
              <a:rPr lang="en-US" sz="1400" b="0" dirty="0" smtClean="0"/>
              <a:t>Such changes may give rise to painful symptoms, or they may adversely affect the response of the pulp to restorative procedures. </a:t>
            </a:r>
          </a:p>
          <a:p>
            <a:pPr algn="just">
              <a:lnSpc>
                <a:spcPct val="150000"/>
              </a:lnSpc>
              <a:buFont typeface="Arial" pitchFamily="34" charset="0"/>
              <a:buChar char="•"/>
            </a:pPr>
            <a:r>
              <a:rPr lang="en-US" sz="1400" b="0" dirty="0" smtClean="0"/>
              <a:t>Involvement of the pulp in periodontal disease occurs through either the apical foramen or the lateral pulp canals after pocket infection reaches them. </a:t>
            </a:r>
          </a:p>
          <a:p>
            <a:pPr algn="just">
              <a:lnSpc>
                <a:spcPct val="150000"/>
              </a:lnSpc>
              <a:buFont typeface="Arial" pitchFamily="34" charset="0"/>
              <a:buChar char="•"/>
            </a:pPr>
            <a:r>
              <a:rPr lang="en-US" sz="1400" b="0" dirty="0" smtClean="0"/>
              <a:t>Atrophic and inflammatory </a:t>
            </a:r>
            <a:r>
              <a:rPr lang="en-US" sz="1400" b="0" dirty="0" err="1" smtClean="0"/>
              <a:t>pulpal</a:t>
            </a:r>
            <a:r>
              <a:rPr lang="en-US" sz="1400" b="0" dirty="0" smtClean="0"/>
              <a:t> changes occur in such cases. </a:t>
            </a:r>
          </a:p>
          <a:p>
            <a:pPr algn="just">
              <a:lnSpc>
                <a:spcPct val="150000"/>
              </a:lnSpc>
              <a:buFont typeface="Arial" pitchFamily="34" charset="0"/>
              <a:buChar char="•"/>
            </a:pPr>
            <a:endParaRPr lang="en-US" sz="1400" b="0" dirty="0"/>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571500" y="1371600"/>
            <a:ext cx="5981700" cy="3657600"/>
          </a:xfrm>
        </p:spPr>
        <p:txBody>
          <a:bodyPr>
            <a:noAutofit/>
          </a:bodyPr>
          <a:lstStyle/>
          <a:p>
            <a:pPr algn="just">
              <a:lnSpc>
                <a:spcPct val="160000"/>
              </a:lnSpc>
            </a:pPr>
            <a:r>
              <a:rPr lang="en-US" sz="1400" b="0" dirty="0" smtClean="0">
                <a:latin typeface="Lucida Calligraphy" pitchFamily="66" charset="0"/>
              </a:rPr>
              <a:t>RELATIONSHIP OF ATTACHMENT LOSS AND BONE LOSS TO POCKET DEPTH </a:t>
            </a:r>
          </a:p>
          <a:p>
            <a:pPr algn="just">
              <a:lnSpc>
                <a:spcPct val="160000"/>
              </a:lnSpc>
              <a:buFont typeface="Arial" pitchFamily="34" charset="0"/>
              <a:buChar char="•"/>
            </a:pPr>
            <a:r>
              <a:rPr lang="en-US" sz="1400" b="0" dirty="0" smtClean="0"/>
              <a:t>The severity of the attachment loss in pocket formation is generally but not always correlated with the depth of the pocket. </a:t>
            </a:r>
          </a:p>
          <a:p>
            <a:pPr algn="just">
              <a:lnSpc>
                <a:spcPct val="160000"/>
              </a:lnSpc>
              <a:buFont typeface="Arial" pitchFamily="34" charset="0"/>
              <a:buChar char="•"/>
            </a:pPr>
            <a:r>
              <a:rPr lang="en-US" sz="1400" b="0" dirty="0" smtClean="0"/>
              <a:t>This is because the degree of attachment loss depends on the location of the base of the pocket on the root surface, whereas pocket depth is the distance between the base of the pocket and the crest of the gingival margin. </a:t>
            </a:r>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533400" y="1219200"/>
            <a:ext cx="6896100" cy="3657600"/>
          </a:xfrm>
        </p:spPr>
        <p:txBody>
          <a:bodyPr>
            <a:normAutofit/>
          </a:bodyPr>
          <a:lstStyle/>
          <a:p>
            <a:pPr algn="just">
              <a:lnSpc>
                <a:spcPct val="150000"/>
              </a:lnSpc>
              <a:buFont typeface="Arial" pitchFamily="34" charset="0"/>
              <a:buChar char="•"/>
            </a:pPr>
            <a:r>
              <a:rPr lang="en-US" sz="1400" b="0" dirty="0" smtClean="0"/>
              <a:t>Pockets of the same depth may be associated with different degrees of attachment loss, and pockets of different depths may be associated with the same amount of attachment loss.</a:t>
            </a:r>
          </a:p>
          <a:p>
            <a:pPr algn="just">
              <a:lnSpc>
                <a:spcPct val="150000"/>
              </a:lnSpc>
              <a:buFont typeface="Arial" pitchFamily="34" charset="0"/>
              <a:buChar char="•"/>
            </a:pPr>
            <a:r>
              <a:rPr lang="en-US" sz="1400" b="0" dirty="0" smtClean="0"/>
              <a:t>Extensive attachment and bone loss may be associated with shallow pockets if the attachment loss is accompanied by recession of the gingival margin, and slight bone loss can occur with deep pockets.</a:t>
            </a:r>
          </a:p>
          <a:p>
            <a:pPr algn="just">
              <a:lnSpc>
                <a:spcPct val="150000"/>
              </a:lnSpc>
              <a:buFont typeface="Arial" pitchFamily="34" charset="0"/>
              <a:buChar char="•"/>
            </a:pPr>
            <a:endParaRPr lang="en-US" sz="1400" dirty="0"/>
          </a:p>
        </p:txBody>
      </p:sp>
      <p:pic>
        <p:nvPicPr>
          <p:cNvPr id="3" name="Picture 2"/>
          <p:cNvPicPr/>
          <p:nvPr/>
        </p:nvPicPr>
        <p:blipFill>
          <a:blip r:embed="rId2"/>
          <a:srcRect/>
          <a:stretch>
            <a:fillRect/>
          </a:stretch>
        </p:blipFill>
        <p:spPr bwMode="auto">
          <a:xfrm>
            <a:off x="990600" y="3429000"/>
            <a:ext cx="3276600" cy="2968831"/>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pic>
        <p:nvPicPr>
          <p:cNvPr id="4" name="Picture 3"/>
          <p:cNvPicPr/>
          <p:nvPr/>
        </p:nvPicPr>
        <p:blipFill>
          <a:blip r:embed="rId3"/>
          <a:srcRect/>
          <a:stretch>
            <a:fillRect/>
          </a:stretch>
        </p:blipFill>
        <p:spPr bwMode="auto">
          <a:xfrm>
            <a:off x="5486400" y="3276600"/>
            <a:ext cx="3248644" cy="3124200"/>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571500" y="838200"/>
            <a:ext cx="8039100" cy="5410200"/>
          </a:xfrm>
        </p:spPr>
        <p:txBody>
          <a:bodyPr>
            <a:normAutofit/>
          </a:bodyPr>
          <a:lstStyle/>
          <a:p>
            <a:pPr algn="just">
              <a:lnSpc>
                <a:spcPct val="150000"/>
              </a:lnSpc>
            </a:pPr>
            <a:r>
              <a:rPr lang="en-US" sz="1400" b="0" dirty="0" smtClean="0">
                <a:latin typeface="Lucida Calligraphy" pitchFamily="66" charset="0"/>
              </a:rPr>
              <a:t>AREA BETWEEN BASE OF POCKET AND ALVEOLAR BONE</a:t>
            </a:r>
          </a:p>
          <a:p>
            <a:pPr algn="just">
              <a:lnSpc>
                <a:spcPct val="150000"/>
              </a:lnSpc>
              <a:buFont typeface="Arial" pitchFamily="34" charset="0"/>
              <a:buChar char="•"/>
            </a:pPr>
            <a:r>
              <a:rPr lang="en-US" sz="1400" b="0" dirty="0" smtClean="0"/>
              <a:t>Normally, the distance between the apical end of the </a:t>
            </a:r>
            <a:r>
              <a:rPr lang="en-US" sz="1400" b="0" dirty="0" err="1" smtClean="0"/>
              <a:t>junctional</a:t>
            </a:r>
            <a:r>
              <a:rPr lang="en-US" sz="1400" b="0" dirty="0" smtClean="0"/>
              <a:t> epithelium and the alveolar bone is relatively constant. </a:t>
            </a:r>
          </a:p>
          <a:p>
            <a:pPr algn="just">
              <a:lnSpc>
                <a:spcPct val="150000"/>
              </a:lnSpc>
              <a:buFont typeface="Arial" pitchFamily="34" charset="0"/>
              <a:buChar char="•"/>
            </a:pPr>
            <a:r>
              <a:rPr lang="en-US" sz="1400" b="0" dirty="0" smtClean="0"/>
              <a:t>The distance between the apical extent of calculus and the alveolar crest in human periodontal pockets is most constant, having a mean length of 1.97 mm (±33.16%). </a:t>
            </a:r>
          </a:p>
          <a:p>
            <a:pPr algn="just">
              <a:lnSpc>
                <a:spcPct val="150000"/>
              </a:lnSpc>
              <a:buFont typeface="Arial" pitchFamily="34" charset="0"/>
              <a:buChar char="•"/>
            </a:pPr>
            <a:r>
              <a:rPr lang="en-US" sz="1400" b="0" dirty="0" smtClean="0"/>
              <a:t>The distance from attached plaque to bone is never less than 0.5 mm and never more than 2.7 mm.</a:t>
            </a:r>
          </a:p>
          <a:p>
            <a:pPr algn="just">
              <a:lnSpc>
                <a:spcPct val="150000"/>
              </a:lnSpc>
              <a:buFont typeface="Arial" pitchFamily="34" charset="0"/>
              <a:buChar char="•"/>
            </a:pPr>
            <a:r>
              <a:rPr lang="en-US" sz="1400" b="0" dirty="0" smtClean="0"/>
              <a:t>These findings suggest that the bone-</a:t>
            </a:r>
            <a:r>
              <a:rPr lang="en-US" sz="1400" b="0" dirty="0" err="1" smtClean="0"/>
              <a:t>resorbing</a:t>
            </a:r>
            <a:r>
              <a:rPr lang="en-US" sz="1400" b="0" dirty="0" smtClean="0"/>
              <a:t> activity induced by the bacteria is exerted within these distances. </a:t>
            </a:r>
          </a:p>
          <a:p>
            <a:pPr algn="just">
              <a:lnSpc>
                <a:spcPct val="150000"/>
              </a:lnSpc>
              <a:buFont typeface="Arial" pitchFamily="34" charset="0"/>
              <a:buChar char="•"/>
            </a:pPr>
            <a:r>
              <a:rPr lang="en-US" sz="1400" b="0" dirty="0" smtClean="0"/>
              <a:t>However, the finding of isolated bacteria or clumps of bacteria in the connective tissue and on the bone surface may modify these considerations.</a:t>
            </a:r>
          </a:p>
          <a:p>
            <a:pPr algn="just">
              <a:lnSpc>
                <a:spcPct val="150000"/>
              </a:lnSpc>
              <a:buFont typeface="Arial" pitchFamily="34" charset="0"/>
              <a:buChar char="•"/>
            </a:pPr>
            <a:endParaRPr lang="en-US" sz="1400" b="0" dirty="0"/>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571500" y="1447800"/>
            <a:ext cx="7658100" cy="4572000"/>
          </a:xfrm>
        </p:spPr>
        <p:txBody>
          <a:bodyPr>
            <a:normAutofit/>
          </a:bodyPr>
          <a:lstStyle/>
          <a:p>
            <a:pPr algn="just">
              <a:lnSpc>
                <a:spcPct val="150000"/>
              </a:lnSpc>
            </a:pPr>
            <a:r>
              <a:rPr lang="en-US" sz="1200" b="0" dirty="0" smtClean="0">
                <a:latin typeface="Lucida Calligraphy" pitchFamily="66" charset="0"/>
              </a:rPr>
              <a:t>RELATIONSHIP OF POCKET TO BONE</a:t>
            </a:r>
          </a:p>
          <a:p>
            <a:pPr algn="just">
              <a:lnSpc>
                <a:spcPct val="150000"/>
              </a:lnSpc>
              <a:buFont typeface="Arial" pitchFamily="34" charset="0"/>
              <a:buChar char="•"/>
            </a:pPr>
            <a:r>
              <a:rPr lang="en-US" sz="1400" b="0" dirty="0" smtClean="0"/>
              <a:t>In </a:t>
            </a:r>
            <a:r>
              <a:rPr lang="en-US" sz="1400" b="0" dirty="0" err="1" smtClean="0"/>
              <a:t>infrabony</a:t>
            </a:r>
            <a:r>
              <a:rPr lang="en-US" sz="1400" b="0" dirty="0" smtClean="0"/>
              <a:t> pockets, the base of the pocket is apical to the crest of the alveolar bone, and the pocket wall lies between the tooth and the bone. </a:t>
            </a:r>
          </a:p>
          <a:p>
            <a:pPr algn="just">
              <a:lnSpc>
                <a:spcPct val="150000"/>
              </a:lnSpc>
              <a:buFont typeface="Arial" pitchFamily="34" charset="0"/>
              <a:buChar char="•"/>
            </a:pPr>
            <a:r>
              <a:rPr lang="en-US" sz="1400" b="0" dirty="0" smtClean="0"/>
              <a:t>The bone loss is in most cases vertical. Alternatively, in </a:t>
            </a:r>
            <a:r>
              <a:rPr lang="en-US" sz="1400" b="0" dirty="0" err="1" smtClean="0"/>
              <a:t>suprabony</a:t>
            </a:r>
            <a:r>
              <a:rPr lang="en-US" sz="1400" b="0" dirty="0" smtClean="0"/>
              <a:t> pockets, the base is coronal to the crest of the alveolar bone, and the pocket wall lies coronal to the bone. </a:t>
            </a:r>
          </a:p>
          <a:p>
            <a:pPr algn="just">
              <a:lnSpc>
                <a:spcPct val="150000"/>
              </a:lnSpc>
              <a:buFont typeface="Arial" pitchFamily="34" charset="0"/>
              <a:buChar char="•"/>
            </a:pPr>
            <a:r>
              <a:rPr lang="en-US" sz="1400" b="0" dirty="0" smtClean="0"/>
              <a:t>The type of bone loss is always horizontal. This creates some microscopic differences that have some therapeutic importance. </a:t>
            </a:r>
          </a:p>
          <a:p>
            <a:pPr algn="just">
              <a:lnSpc>
                <a:spcPct val="150000"/>
              </a:lnSpc>
              <a:buFont typeface="Arial" pitchFamily="34" charset="0"/>
              <a:buChar char="•"/>
            </a:pPr>
            <a:r>
              <a:rPr lang="en-US" sz="1400" b="0" dirty="0" smtClean="0"/>
              <a:t>They are the relationship of the soft-tissue wall of the pocket to the alveolar bone, the pattern of bone destruction, and the direction of the </a:t>
            </a:r>
            <a:r>
              <a:rPr lang="en-US" sz="1400" b="0" dirty="0" err="1" smtClean="0"/>
              <a:t>transseptal</a:t>
            </a:r>
            <a:r>
              <a:rPr lang="en-US" sz="1400" b="0" dirty="0" smtClean="0"/>
              <a:t> fibers of the periodontal ligament.</a:t>
            </a:r>
          </a:p>
          <a:p>
            <a:pPr algn="just">
              <a:lnSpc>
                <a:spcPct val="150000"/>
              </a:lnSpc>
              <a:buFont typeface="Arial" pitchFamily="34" charset="0"/>
              <a:buChar char="•"/>
            </a:pPr>
            <a:endParaRPr lang="en-US" sz="1400" b="0" dirty="0"/>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571500" y="1295400"/>
            <a:ext cx="6819900" cy="3886200"/>
          </a:xfrm>
        </p:spPr>
        <p:txBody>
          <a:bodyPr>
            <a:normAutofit/>
          </a:bodyPr>
          <a:lstStyle/>
          <a:p>
            <a:pPr algn="just">
              <a:lnSpc>
                <a:spcPct val="150000"/>
              </a:lnSpc>
              <a:buFont typeface="Arial" pitchFamily="34" charset="0"/>
              <a:buChar char="•"/>
            </a:pPr>
            <a:r>
              <a:rPr lang="en-US" sz="1400" b="0" dirty="0" smtClean="0"/>
              <a:t>In </a:t>
            </a:r>
            <a:r>
              <a:rPr lang="en-US" sz="1400" b="0" dirty="0" err="1" smtClean="0"/>
              <a:t>suprabony</a:t>
            </a:r>
            <a:r>
              <a:rPr lang="en-US" sz="1400" b="0" dirty="0" smtClean="0"/>
              <a:t> pockets, the alveolar crest gradually attains a more apical position in relation to the tooth, but it retains its general morphology and architecture. </a:t>
            </a:r>
          </a:p>
          <a:p>
            <a:pPr algn="just">
              <a:lnSpc>
                <a:spcPct val="150000"/>
              </a:lnSpc>
              <a:buFont typeface="Arial" pitchFamily="34" charset="0"/>
              <a:buChar char="•"/>
            </a:pPr>
            <a:r>
              <a:rPr lang="en-US" sz="1400" b="0" dirty="0" smtClean="0"/>
              <a:t>The </a:t>
            </a:r>
            <a:r>
              <a:rPr lang="en-US" sz="1400" b="0" dirty="0" err="1" smtClean="0"/>
              <a:t>interdental</a:t>
            </a:r>
            <a:r>
              <a:rPr lang="en-US" sz="1400" b="0" dirty="0" smtClean="0"/>
              <a:t> fibers that run over the bone from one tooth to the other maintain their usual horizontal direction. </a:t>
            </a:r>
          </a:p>
          <a:p>
            <a:pPr algn="just">
              <a:lnSpc>
                <a:spcPct val="150000"/>
              </a:lnSpc>
              <a:buFont typeface="Arial" pitchFamily="34" charset="0"/>
              <a:buChar char="•"/>
            </a:pPr>
            <a:r>
              <a:rPr lang="en-US" sz="1400" b="0" dirty="0" smtClean="0"/>
              <a:t>In </a:t>
            </a:r>
            <a:r>
              <a:rPr lang="en-US" sz="1400" b="0" dirty="0" err="1" smtClean="0"/>
              <a:t>infrabony</a:t>
            </a:r>
            <a:r>
              <a:rPr lang="en-US" sz="1400" b="0" dirty="0" smtClean="0"/>
              <a:t> pockets, the morphology of the alveolar crest changes completely, with the formation of an angular bony defect. </a:t>
            </a:r>
          </a:p>
          <a:p>
            <a:pPr algn="just">
              <a:lnSpc>
                <a:spcPct val="150000"/>
              </a:lnSpc>
              <a:buFont typeface="Arial" pitchFamily="34" charset="0"/>
              <a:buChar char="•"/>
            </a:pPr>
            <a:r>
              <a:rPr lang="en-US" sz="1400" b="0" dirty="0" smtClean="0"/>
              <a:t>The </a:t>
            </a:r>
            <a:r>
              <a:rPr lang="en-US" sz="1400" b="0" dirty="0" err="1" smtClean="0"/>
              <a:t>interdental</a:t>
            </a:r>
            <a:r>
              <a:rPr lang="en-US" sz="1400" b="0" dirty="0" smtClean="0"/>
              <a:t> fibers in this case run over the bone in an oblique direction between the two teeth of the </a:t>
            </a:r>
            <a:r>
              <a:rPr lang="en-US" sz="1400" b="0" dirty="0" err="1" smtClean="0"/>
              <a:t>interdental</a:t>
            </a:r>
            <a:r>
              <a:rPr lang="en-US" sz="1400" b="0" dirty="0" smtClean="0"/>
              <a:t> space. This may affect the function of the area and also necessitate a modification in treatment techniques.</a:t>
            </a:r>
          </a:p>
          <a:p>
            <a:endParaRPr lang="en-US" sz="1400" dirty="0"/>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81000" y="381000"/>
            <a:ext cx="8305800" cy="6019800"/>
          </a:xfrm>
        </p:spPr>
        <p:txBody>
          <a:bodyPr/>
          <a:lstStyle/>
          <a:p>
            <a:r>
              <a:rPr lang="en-US" dirty="0" smtClean="0"/>
              <a:t>DISTINGUISHING FEATURES OF SUPRABONY AND INTRABONY PERIODONTAL POCKETS</a:t>
            </a:r>
          </a:p>
          <a:p>
            <a:endParaRPr lang="en-US" dirty="0"/>
          </a:p>
        </p:txBody>
      </p:sp>
      <p:graphicFrame>
        <p:nvGraphicFramePr>
          <p:cNvPr id="4" name="Table 3"/>
          <p:cNvGraphicFramePr>
            <a:graphicFrameLocks noGrp="1"/>
          </p:cNvGraphicFramePr>
          <p:nvPr/>
        </p:nvGraphicFramePr>
        <p:xfrm>
          <a:off x="457200" y="1205485"/>
          <a:ext cx="8077200" cy="5322730"/>
        </p:xfrm>
        <a:graphic>
          <a:graphicData uri="http://schemas.openxmlformats.org/drawingml/2006/table">
            <a:tbl>
              <a:tblPr firstRow="1" bandRow="1">
                <a:tableStyleId>{5C22544A-7EE6-4342-B048-85BDC9FD1C3A}</a:tableStyleId>
              </a:tblPr>
              <a:tblGrid>
                <a:gridCol w="4038600"/>
                <a:gridCol w="4038600"/>
              </a:tblGrid>
              <a:tr h="462242">
                <a:tc>
                  <a:txBody>
                    <a:bodyPr/>
                    <a:lstStyle/>
                    <a:p>
                      <a:pPr>
                        <a:lnSpc>
                          <a:spcPct val="150000"/>
                        </a:lnSpc>
                      </a:pPr>
                      <a:r>
                        <a:rPr lang="en-IN" sz="1800" b="0" dirty="0" err="1" smtClean="0">
                          <a:latin typeface="+mn-lt"/>
                        </a:rPr>
                        <a:t>Suprabony</a:t>
                      </a:r>
                      <a:r>
                        <a:rPr lang="en-IN" sz="1800" b="0" dirty="0" smtClean="0">
                          <a:latin typeface="+mn-lt"/>
                        </a:rPr>
                        <a:t> pocket</a:t>
                      </a:r>
                      <a:endParaRPr lang="en-US" sz="1800" b="0" dirty="0">
                        <a:latin typeface="+mn-lt"/>
                      </a:endParaRPr>
                    </a:p>
                  </a:txBody>
                  <a:tcPr/>
                </a:tc>
                <a:tc>
                  <a:txBody>
                    <a:bodyPr/>
                    <a:lstStyle/>
                    <a:p>
                      <a:pPr>
                        <a:lnSpc>
                          <a:spcPct val="150000"/>
                        </a:lnSpc>
                      </a:pPr>
                      <a:r>
                        <a:rPr lang="en-IN" sz="1800" b="0" dirty="0" err="1" smtClean="0">
                          <a:latin typeface="+mn-lt"/>
                        </a:rPr>
                        <a:t>Intrabony</a:t>
                      </a:r>
                      <a:r>
                        <a:rPr lang="en-IN" sz="1800" b="0" dirty="0" smtClean="0">
                          <a:latin typeface="+mn-lt"/>
                        </a:rPr>
                        <a:t> pocket</a:t>
                      </a:r>
                      <a:endParaRPr lang="en-US" sz="1800" b="0" dirty="0">
                        <a:latin typeface="+mn-lt"/>
                      </a:endParaRPr>
                    </a:p>
                  </a:txBody>
                  <a:tcPr/>
                </a:tc>
              </a:tr>
              <a:tr h="777641">
                <a:tc>
                  <a:txBody>
                    <a:bodyPr/>
                    <a:lstStyle/>
                    <a:p>
                      <a:pPr>
                        <a:lnSpc>
                          <a:spcPct val="150000"/>
                        </a:lnSpc>
                        <a:spcAft>
                          <a:spcPts val="0"/>
                        </a:spcAft>
                      </a:pPr>
                      <a:r>
                        <a:rPr lang="en-US" sz="1200" b="0" dirty="0">
                          <a:latin typeface="+mn-lt"/>
                          <a:ea typeface="Times New Roman"/>
                          <a:cs typeface="Times New Roman"/>
                        </a:rPr>
                        <a:t>1. The base of the pocket is coronal to the level of the alveolar bone.</a:t>
                      </a:r>
                      <a:endParaRPr lang="en-US" sz="1100" b="0" dirty="0">
                        <a:latin typeface="+mn-lt"/>
                        <a:ea typeface="Times New Roman"/>
                        <a:cs typeface="Times New Roman"/>
                      </a:endParaRPr>
                    </a:p>
                  </a:txBody>
                  <a:tcPr marL="68580" marR="68580" marT="0" marB="0"/>
                </a:tc>
                <a:tc>
                  <a:txBody>
                    <a:bodyPr/>
                    <a:lstStyle/>
                    <a:p>
                      <a:pPr>
                        <a:lnSpc>
                          <a:spcPct val="150000"/>
                        </a:lnSpc>
                        <a:spcAft>
                          <a:spcPts val="0"/>
                        </a:spcAft>
                      </a:pPr>
                      <a:r>
                        <a:rPr lang="en-US" sz="1200" b="0" dirty="0">
                          <a:latin typeface="+mn-lt"/>
                          <a:ea typeface="Times New Roman"/>
                          <a:cs typeface="Times New Roman"/>
                        </a:rPr>
                        <a:t>1. The base of the pocket is apical to the crest of the alveolar bone so that the bone is adjacent to the soft-tissue wall.</a:t>
                      </a:r>
                      <a:endParaRPr lang="en-US" sz="1100" b="0" dirty="0">
                        <a:latin typeface="+mn-lt"/>
                        <a:ea typeface="Times New Roman"/>
                        <a:cs typeface="Times New Roman"/>
                      </a:endParaRPr>
                    </a:p>
                  </a:txBody>
                  <a:tcPr marL="68580" marR="68580" marT="0" marB="0"/>
                </a:tc>
              </a:tr>
              <a:tr h="507222">
                <a:tc>
                  <a:txBody>
                    <a:bodyPr/>
                    <a:lstStyle/>
                    <a:p>
                      <a:pPr>
                        <a:lnSpc>
                          <a:spcPct val="150000"/>
                        </a:lnSpc>
                        <a:spcAft>
                          <a:spcPts val="0"/>
                        </a:spcAft>
                      </a:pPr>
                      <a:r>
                        <a:rPr lang="en-US" sz="1200" b="0" dirty="0">
                          <a:latin typeface="+mn-lt"/>
                          <a:ea typeface="Times New Roman"/>
                          <a:cs typeface="Times New Roman"/>
                        </a:rPr>
                        <a:t>2. The pattern of destruction of the underlying bone is horizontal.</a:t>
                      </a:r>
                      <a:endParaRPr lang="en-US" sz="1100" b="0" dirty="0">
                        <a:latin typeface="+mn-lt"/>
                        <a:ea typeface="Times New Roman"/>
                        <a:cs typeface="Times New Roman"/>
                      </a:endParaRPr>
                    </a:p>
                  </a:txBody>
                  <a:tcPr marL="68580" marR="68580" marT="0" marB="0"/>
                </a:tc>
                <a:tc>
                  <a:txBody>
                    <a:bodyPr/>
                    <a:lstStyle/>
                    <a:p>
                      <a:pPr>
                        <a:lnSpc>
                          <a:spcPct val="150000"/>
                        </a:lnSpc>
                        <a:spcAft>
                          <a:spcPts val="0"/>
                        </a:spcAft>
                      </a:pPr>
                      <a:r>
                        <a:rPr lang="en-US" sz="1200" b="0" dirty="0">
                          <a:latin typeface="+mn-lt"/>
                          <a:ea typeface="Times New Roman"/>
                          <a:cs typeface="Times New Roman"/>
                        </a:rPr>
                        <a:t>2. The pattern of bone destruction is vertical (angular).</a:t>
                      </a:r>
                      <a:endParaRPr lang="en-US" sz="1100" b="0" dirty="0">
                        <a:latin typeface="+mn-lt"/>
                        <a:ea typeface="Times New Roman"/>
                        <a:cs typeface="Times New Roman"/>
                      </a:endParaRPr>
                    </a:p>
                  </a:txBody>
                  <a:tcPr marL="68580" marR="68580" marT="0" marB="0"/>
                </a:tc>
              </a:tr>
              <a:tr h="1588896">
                <a:tc>
                  <a:txBody>
                    <a:bodyPr/>
                    <a:lstStyle/>
                    <a:p>
                      <a:pPr>
                        <a:lnSpc>
                          <a:spcPct val="150000"/>
                        </a:lnSpc>
                        <a:spcAft>
                          <a:spcPts val="0"/>
                        </a:spcAft>
                      </a:pPr>
                      <a:r>
                        <a:rPr lang="en-US" sz="1200" b="0" dirty="0">
                          <a:latin typeface="+mn-lt"/>
                          <a:ea typeface="Times New Roman"/>
                          <a:cs typeface="Times New Roman"/>
                        </a:rPr>
                        <a:t>3. </a:t>
                      </a:r>
                      <a:r>
                        <a:rPr lang="en-US" sz="1200" b="0" dirty="0" err="1">
                          <a:latin typeface="+mn-lt"/>
                          <a:ea typeface="Times New Roman"/>
                          <a:cs typeface="Times New Roman"/>
                        </a:rPr>
                        <a:t>Interproximally</a:t>
                      </a:r>
                      <a:r>
                        <a:rPr lang="en-US" sz="1200" b="0" dirty="0">
                          <a:latin typeface="+mn-lt"/>
                          <a:ea typeface="Times New Roman"/>
                          <a:cs typeface="Times New Roman"/>
                        </a:rPr>
                        <a:t>, </a:t>
                      </a:r>
                      <a:r>
                        <a:rPr lang="en-US" sz="1200" b="0" dirty="0" smtClean="0">
                          <a:latin typeface="+mn-lt"/>
                          <a:ea typeface="Times New Roman"/>
                          <a:cs typeface="Times New Roman"/>
                        </a:rPr>
                        <a:t> </a:t>
                      </a:r>
                      <a:r>
                        <a:rPr lang="en-US" sz="1200" b="0" dirty="0" err="1" smtClean="0">
                          <a:latin typeface="+mn-lt"/>
                          <a:ea typeface="Times New Roman"/>
                          <a:cs typeface="Times New Roman"/>
                        </a:rPr>
                        <a:t>transseptal</a:t>
                      </a:r>
                      <a:r>
                        <a:rPr lang="en-US" sz="1200" b="0" dirty="0" smtClean="0">
                          <a:latin typeface="+mn-lt"/>
                          <a:ea typeface="Times New Roman"/>
                          <a:cs typeface="Times New Roman"/>
                        </a:rPr>
                        <a:t> </a:t>
                      </a:r>
                      <a:r>
                        <a:rPr lang="en-US" sz="1200" b="0" dirty="0">
                          <a:latin typeface="+mn-lt"/>
                          <a:ea typeface="Times New Roman"/>
                          <a:cs typeface="Times New Roman"/>
                        </a:rPr>
                        <a:t>fibers that are restored during progressive periodontal disease are arranged horizontally in the space between the base of the pocket and the alveolar bone.</a:t>
                      </a:r>
                      <a:endParaRPr lang="en-US" sz="1100" b="0" dirty="0">
                        <a:latin typeface="+mn-lt"/>
                        <a:ea typeface="Times New Roman"/>
                        <a:cs typeface="Times New Roman"/>
                      </a:endParaRPr>
                    </a:p>
                  </a:txBody>
                  <a:tcPr marL="68580" marR="68580" marT="0" marB="0"/>
                </a:tc>
                <a:tc>
                  <a:txBody>
                    <a:bodyPr/>
                    <a:lstStyle/>
                    <a:p>
                      <a:pPr>
                        <a:lnSpc>
                          <a:spcPct val="150000"/>
                        </a:lnSpc>
                        <a:spcAft>
                          <a:spcPts val="0"/>
                        </a:spcAft>
                      </a:pPr>
                      <a:r>
                        <a:rPr lang="en-US" sz="1200" b="0" dirty="0">
                          <a:latin typeface="+mn-lt"/>
                          <a:ea typeface="Times New Roman"/>
                          <a:cs typeface="Times New Roman"/>
                        </a:rPr>
                        <a:t>3. </a:t>
                      </a:r>
                      <a:r>
                        <a:rPr lang="en-US" sz="1200" b="0" dirty="0" err="1">
                          <a:latin typeface="+mn-lt"/>
                          <a:ea typeface="Times New Roman"/>
                          <a:cs typeface="Times New Roman"/>
                        </a:rPr>
                        <a:t>Interproximally</a:t>
                      </a:r>
                      <a:r>
                        <a:rPr lang="en-US" sz="1200" b="0" dirty="0">
                          <a:latin typeface="+mn-lt"/>
                          <a:ea typeface="Times New Roman"/>
                          <a:cs typeface="Times New Roman"/>
                        </a:rPr>
                        <a:t>, </a:t>
                      </a:r>
                      <a:r>
                        <a:rPr lang="en-US" sz="1200" b="0" dirty="0" smtClean="0">
                          <a:latin typeface="+mn-lt"/>
                          <a:ea typeface="Times New Roman"/>
                          <a:cs typeface="Times New Roman"/>
                        </a:rPr>
                        <a:t> </a:t>
                      </a:r>
                      <a:r>
                        <a:rPr lang="en-US" sz="1200" b="0" dirty="0" err="1" smtClean="0">
                          <a:latin typeface="+mn-lt"/>
                          <a:ea typeface="Times New Roman"/>
                          <a:cs typeface="Times New Roman"/>
                        </a:rPr>
                        <a:t>transseptal</a:t>
                      </a:r>
                      <a:r>
                        <a:rPr lang="en-US" sz="1200" b="0" dirty="0" smtClean="0">
                          <a:latin typeface="+mn-lt"/>
                          <a:ea typeface="Times New Roman"/>
                          <a:cs typeface="Times New Roman"/>
                        </a:rPr>
                        <a:t> </a:t>
                      </a:r>
                      <a:r>
                        <a:rPr lang="en-US" sz="1200" b="0" dirty="0">
                          <a:latin typeface="+mn-lt"/>
                          <a:ea typeface="Times New Roman"/>
                          <a:cs typeface="Times New Roman"/>
                        </a:rPr>
                        <a:t>fibers are oblique rather than horizontal. They extend from the </a:t>
                      </a:r>
                      <a:r>
                        <a:rPr lang="en-US" sz="1200" b="0" dirty="0" err="1">
                          <a:latin typeface="+mn-lt"/>
                          <a:ea typeface="Times New Roman"/>
                          <a:cs typeface="Times New Roman"/>
                        </a:rPr>
                        <a:t>cementum</a:t>
                      </a:r>
                      <a:r>
                        <a:rPr lang="en-US" sz="1200" b="0" dirty="0">
                          <a:latin typeface="+mn-lt"/>
                          <a:ea typeface="Times New Roman"/>
                          <a:cs typeface="Times New Roman"/>
                        </a:rPr>
                        <a:t> beneath the base of the pocket along the alveolar bone and over the crest to the </a:t>
                      </a:r>
                      <a:r>
                        <a:rPr lang="en-US" sz="1200" b="0" dirty="0" err="1">
                          <a:latin typeface="+mn-lt"/>
                          <a:ea typeface="Times New Roman"/>
                          <a:cs typeface="Times New Roman"/>
                        </a:rPr>
                        <a:t>cementum</a:t>
                      </a:r>
                      <a:r>
                        <a:rPr lang="en-US" sz="1200" b="0" dirty="0">
                          <a:latin typeface="+mn-lt"/>
                          <a:ea typeface="Times New Roman"/>
                          <a:cs typeface="Times New Roman"/>
                        </a:rPr>
                        <a:t> of the adjacent tooth.</a:t>
                      </a:r>
                      <a:endParaRPr lang="en-US" sz="1100" b="0" dirty="0">
                        <a:latin typeface="+mn-lt"/>
                        <a:ea typeface="Times New Roman"/>
                        <a:cs typeface="Times New Roman"/>
                      </a:endParaRPr>
                    </a:p>
                  </a:txBody>
                  <a:tcPr marL="68580" marR="68580" marT="0" marB="0"/>
                </a:tc>
              </a:tr>
              <a:tr h="1859314">
                <a:tc>
                  <a:txBody>
                    <a:bodyPr/>
                    <a:lstStyle/>
                    <a:p>
                      <a:pPr>
                        <a:lnSpc>
                          <a:spcPct val="150000"/>
                        </a:lnSpc>
                        <a:spcAft>
                          <a:spcPts val="0"/>
                        </a:spcAft>
                      </a:pPr>
                      <a:r>
                        <a:rPr lang="en-US" sz="1200" b="0" dirty="0">
                          <a:latin typeface="+mn-lt"/>
                          <a:ea typeface="Times New Roman"/>
                          <a:cs typeface="Times New Roman"/>
                        </a:rPr>
                        <a:t>4. On the facial and lingual surfaces, periodontal ligament fibers beneath the pocket follow their normal horizontal– oblique course between the tooth and the bone.</a:t>
                      </a:r>
                      <a:endParaRPr lang="en-US" sz="1100" b="0" dirty="0">
                        <a:latin typeface="+mn-lt"/>
                        <a:ea typeface="Times New Roman"/>
                        <a:cs typeface="Times New Roman"/>
                      </a:endParaRPr>
                    </a:p>
                  </a:txBody>
                  <a:tcPr marL="68580" marR="68580" marT="0" marB="0"/>
                </a:tc>
                <a:tc>
                  <a:txBody>
                    <a:bodyPr/>
                    <a:lstStyle/>
                    <a:p>
                      <a:pPr>
                        <a:lnSpc>
                          <a:spcPct val="150000"/>
                        </a:lnSpc>
                        <a:spcAft>
                          <a:spcPts val="0"/>
                        </a:spcAft>
                      </a:pPr>
                      <a:r>
                        <a:rPr lang="en-US" sz="1200" b="0" dirty="0">
                          <a:latin typeface="+mn-lt"/>
                          <a:ea typeface="Times New Roman"/>
                          <a:cs typeface="Times New Roman"/>
                        </a:rPr>
                        <a:t>4. On the facial and lingual surfaces, periodontal ligament fibers follow the angular pattern of the adjacent bone. They extend from the </a:t>
                      </a:r>
                      <a:r>
                        <a:rPr lang="en-US" sz="1200" b="0" dirty="0" err="1">
                          <a:latin typeface="+mn-lt"/>
                          <a:ea typeface="Times New Roman"/>
                          <a:cs typeface="Times New Roman"/>
                        </a:rPr>
                        <a:t>cementum</a:t>
                      </a:r>
                      <a:r>
                        <a:rPr lang="en-US" sz="1200" b="0" dirty="0">
                          <a:latin typeface="+mn-lt"/>
                          <a:ea typeface="Times New Roman"/>
                          <a:cs typeface="Times New Roman"/>
                        </a:rPr>
                        <a:t> beneath the base of the pocket along the alveolar bone and over the crest to join with the outer </a:t>
                      </a:r>
                      <a:r>
                        <a:rPr lang="en-US" sz="1200" b="0" dirty="0" err="1">
                          <a:latin typeface="+mn-lt"/>
                          <a:ea typeface="Times New Roman"/>
                          <a:cs typeface="Times New Roman"/>
                        </a:rPr>
                        <a:t>periosteum</a:t>
                      </a:r>
                      <a:r>
                        <a:rPr lang="en-US" sz="1200" b="0" dirty="0">
                          <a:latin typeface="+mn-lt"/>
                          <a:ea typeface="Times New Roman"/>
                          <a:cs typeface="Times New Roman"/>
                        </a:rPr>
                        <a:t>.</a:t>
                      </a:r>
                      <a:endParaRPr lang="en-US" sz="1100" b="0" dirty="0">
                        <a:latin typeface="+mn-lt"/>
                        <a:ea typeface="Times New Roman"/>
                        <a:cs typeface="Times New Roman"/>
                      </a:endParaRPr>
                    </a:p>
                  </a:txBody>
                  <a:tcPr marL="68580" marR="68580" marT="0" marB="0"/>
                </a:tc>
              </a:tr>
            </a:tbl>
          </a:graphicData>
        </a:graphic>
      </p:graphicFrame>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571500" y="1828800"/>
            <a:ext cx="7581900" cy="4495800"/>
          </a:xfrm>
        </p:spPr>
        <p:txBody>
          <a:bodyPr/>
          <a:lstStyle/>
          <a:p>
            <a:pPr algn="just">
              <a:lnSpc>
                <a:spcPct val="150000"/>
              </a:lnSpc>
            </a:pPr>
            <a:r>
              <a:rPr lang="en-US" sz="2000" b="0" dirty="0" smtClean="0">
                <a:latin typeface="Lucida Calligraphy" pitchFamily="66" charset="0"/>
              </a:rPr>
              <a:t>Pocket reduction surgeries </a:t>
            </a:r>
          </a:p>
          <a:p>
            <a:pPr algn="just">
              <a:lnSpc>
                <a:spcPct val="150000"/>
              </a:lnSpc>
              <a:buFont typeface="Arial" pitchFamily="34" charset="0"/>
              <a:buChar char="•"/>
            </a:pPr>
            <a:r>
              <a:rPr lang="en-US" sz="1400" b="0" dirty="0" smtClean="0"/>
              <a:t>Pocket reduction surgeries are aimed at reducing the probing pocket depths in patients with </a:t>
            </a:r>
            <a:r>
              <a:rPr lang="en-US" sz="1400" b="0" dirty="0" err="1" smtClean="0"/>
              <a:t>periodontitis</a:t>
            </a:r>
            <a:r>
              <a:rPr lang="en-US" sz="1400" b="0" dirty="0" smtClean="0"/>
              <a:t>. </a:t>
            </a:r>
          </a:p>
          <a:p>
            <a:pPr algn="just">
              <a:lnSpc>
                <a:spcPct val="150000"/>
              </a:lnSpc>
              <a:buFont typeface="Arial" pitchFamily="34" charset="0"/>
              <a:buChar char="•"/>
            </a:pPr>
            <a:r>
              <a:rPr lang="en-US" sz="1400" b="0" dirty="0" smtClean="0"/>
              <a:t>Depending on the disease presentation, one can take a </a:t>
            </a:r>
            <a:r>
              <a:rPr lang="en-US" sz="1400" b="0" dirty="0" err="1" smtClean="0"/>
              <a:t>resective</a:t>
            </a:r>
            <a:r>
              <a:rPr lang="en-US" sz="1400" b="0" dirty="0" smtClean="0"/>
              <a:t> or regenerative approach. </a:t>
            </a:r>
            <a:r>
              <a:rPr lang="en-US" sz="1400" b="0" dirty="0" err="1" smtClean="0"/>
              <a:t>Suprabony</a:t>
            </a:r>
            <a:r>
              <a:rPr lang="en-US" sz="1400" b="0" dirty="0" smtClean="0"/>
              <a:t> pockets are primarily treated by </a:t>
            </a:r>
            <a:r>
              <a:rPr lang="en-US" sz="1400" b="0" dirty="0" err="1" smtClean="0"/>
              <a:t>resective</a:t>
            </a:r>
            <a:r>
              <a:rPr lang="en-US" sz="1400" b="0" dirty="0" smtClean="0"/>
              <a:t> procedures such as </a:t>
            </a:r>
            <a:r>
              <a:rPr lang="en-US" sz="1400" b="0" dirty="0" err="1" smtClean="0"/>
              <a:t>gingivectomy</a:t>
            </a:r>
            <a:r>
              <a:rPr lang="en-US" sz="1400" b="0" dirty="0" smtClean="0"/>
              <a:t> or osseous surgery, whereas </a:t>
            </a:r>
            <a:r>
              <a:rPr lang="en-US" sz="1400" b="0" dirty="0" err="1" smtClean="0"/>
              <a:t>infrabony</a:t>
            </a:r>
            <a:r>
              <a:rPr lang="en-US" sz="1400" b="0" dirty="0" smtClean="0"/>
              <a:t> defects with multiple walls (that are contained) are generally treated using regenerative approaches.</a:t>
            </a:r>
            <a:endParaRPr lang="en-US" sz="1400" b="0" dirty="0"/>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1"/>
          </p:nvPr>
        </p:nvSpPr>
        <p:spPr>
          <a:xfrm>
            <a:off x="571500" y="609600"/>
            <a:ext cx="6286500" cy="5562600"/>
          </a:xfrm>
        </p:spPr>
        <p:txBody>
          <a:bodyPr>
            <a:normAutofit/>
          </a:bodyPr>
          <a:lstStyle/>
          <a:p>
            <a:pPr lvl="0" algn="just">
              <a:lnSpc>
                <a:spcPct val="150000"/>
              </a:lnSpc>
              <a:buFont typeface="Wingdings" pitchFamily="2" charset="2"/>
              <a:buChar char="ü"/>
            </a:pPr>
            <a:r>
              <a:rPr lang="en-US" sz="1600" b="0" dirty="0" smtClean="0"/>
              <a:t>Based on the location of the base of the pocket in relation to the underlying bone, periodontal pockets can be classified into the following types: </a:t>
            </a:r>
          </a:p>
          <a:p>
            <a:pPr algn="just">
              <a:lnSpc>
                <a:spcPct val="150000"/>
              </a:lnSpc>
            </a:pPr>
            <a:r>
              <a:rPr lang="en-US" sz="1600" b="0" dirty="0" smtClean="0"/>
              <a:t>• </a:t>
            </a:r>
            <a:r>
              <a:rPr lang="en-US" sz="1600" b="0" dirty="0" err="1" smtClean="0"/>
              <a:t>Suprabony</a:t>
            </a:r>
            <a:r>
              <a:rPr lang="en-US" sz="1600" b="0" dirty="0" smtClean="0"/>
              <a:t> (</a:t>
            </a:r>
            <a:r>
              <a:rPr lang="en-US" sz="1600" b="0" dirty="0" err="1" smtClean="0"/>
              <a:t>supracrestal</a:t>
            </a:r>
            <a:r>
              <a:rPr lang="en-US" sz="1600" b="0" dirty="0" smtClean="0"/>
              <a:t> or </a:t>
            </a:r>
            <a:r>
              <a:rPr lang="en-US" sz="1600" b="0" dirty="0" err="1" smtClean="0"/>
              <a:t>supraalveolar</a:t>
            </a:r>
            <a:r>
              <a:rPr lang="en-US" sz="1600" b="0" dirty="0" smtClean="0"/>
              <a:t>) occurs when the bottom of the pocket is coronal to the underlying alveolar bone. </a:t>
            </a:r>
          </a:p>
          <a:p>
            <a:pPr algn="just">
              <a:lnSpc>
                <a:spcPct val="150000"/>
              </a:lnSpc>
            </a:pPr>
            <a:r>
              <a:rPr lang="en-US" sz="1600" b="0" dirty="0" smtClean="0"/>
              <a:t>• </a:t>
            </a:r>
            <a:r>
              <a:rPr lang="en-US" sz="1600" b="0" dirty="0" err="1" smtClean="0"/>
              <a:t>Intrabony</a:t>
            </a:r>
            <a:r>
              <a:rPr lang="en-US" sz="1600" b="0" dirty="0" smtClean="0"/>
              <a:t> (</a:t>
            </a:r>
            <a:r>
              <a:rPr lang="en-US" sz="1600" b="0" dirty="0" err="1" smtClean="0"/>
              <a:t>infrabony</a:t>
            </a:r>
            <a:r>
              <a:rPr lang="en-US" sz="1600" b="0" dirty="0" smtClean="0"/>
              <a:t>, </a:t>
            </a:r>
            <a:r>
              <a:rPr lang="en-US" sz="1600" b="0" dirty="0" err="1" smtClean="0"/>
              <a:t>subcrestal</a:t>
            </a:r>
            <a:r>
              <a:rPr lang="en-US" sz="1600" b="0" dirty="0" smtClean="0"/>
              <a:t>, or </a:t>
            </a:r>
            <a:r>
              <a:rPr lang="en-US" sz="1600" b="0" dirty="0" err="1" smtClean="0"/>
              <a:t>intraalveolar</a:t>
            </a:r>
            <a:r>
              <a:rPr lang="en-US" sz="1600" b="0" dirty="0" smtClean="0"/>
              <a:t>) occurs when the bottom of the pocket is apical to the level of the adjacent alveolar bone. </a:t>
            </a:r>
          </a:p>
          <a:p>
            <a:pPr algn="just">
              <a:lnSpc>
                <a:spcPct val="150000"/>
              </a:lnSpc>
            </a:pPr>
            <a:r>
              <a:rPr lang="en-US" sz="1600" b="0" dirty="0" smtClean="0"/>
              <a:t>With this second type, the lateral pocket wall lies between the tooth surface and the alveolar bone. </a:t>
            </a:r>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571500" y="685800"/>
            <a:ext cx="7429500" cy="4648200"/>
          </a:xfrm>
        </p:spPr>
        <p:txBody>
          <a:bodyPr>
            <a:normAutofit/>
          </a:bodyPr>
          <a:lstStyle/>
          <a:p>
            <a:pPr algn="just">
              <a:lnSpc>
                <a:spcPct val="150000"/>
              </a:lnSpc>
            </a:pPr>
            <a:r>
              <a:rPr lang="en-US" b="0" dirty="0" smtClean="0">
                <a:latin typeface="Lucida Calligraphy" pitchFamily="66" charset="0"/>
              </a:rPr>
              <a:t>Treatment of </a:t>
            </a:r>
            <a:r>
              <a:rPr lang="en-US" b="0" dirty="0" err="1" smtClean="0">
                <a:latin typeface="Lucida Calligraphy" pitchFamily="66" charset="0"/>
              </a:rPr>
              <a:t>peri</a:t>
            </a:r>
            <a:r>
              <a:rPr lang="en-US" b="0" dirty="0" smtClean="0">
                <a:latin typeface="Lucida Calligraphy" pitchFamily="66" charset="0"/>
              </a:rPr>
              <a:t>-implant pockets diagnosed with </a:t>
            </a:r>
            <a:r>
              <a:rPr lang="en-US" b="0" dirty="0" err="1" smtClean="0">
                <a:latin typeface="Lucida Calligraphy" pitchFamily="66" charset="0"/>
              </a:rPr>
              <a:t>peri</a:t>
            </a:r>
            <a:r>
              <a:rPr lang="en-US" b="0" dirty="0" smtClean="0">
                <a:latin typeface="Lucida Calligraphy" pitchFamily="66" charset="0"/>
              </a:rPr>
              <a:t>-implant </a:t>
            </a:r>
            <a:r>
              <a:rPr lang="en-US" b="0" dirty="0" err="1" smtClean="0">
                <a:latin typeface="Lucida Calligraphy" pitchFamily="66" charset="0"/>
              </a:rPr>
              <a:t>mucositis</a:t>
            </a:r>
            <a:r>
              <a:rPr lang="en-US" b="0" dirty="0" smtClean="0">
                <a:latin typeface="Lucida Calligraphy" pitchFamily="66" charset="0"/>
              </a:rPr>
              <a:t> </a:t>
            </a:r>
          </a:p>
          <a:p>
            <a:pPr algn="just">
              <a:lnSpc>
                <a:spcPct val="150000"/>
              </a:lnSpc>
              <a:buFont typeface="Arial" pitchFamily="34" charset="0"/>
              <a:buChar char="•"/>
            </a:pPr>
            <a:r>
              <a:rPr lang="en-US" sz="1400" b="0" dirty="0" smtClean="0"/>
              <a:t>Current evidence indicates that </a:t>
            </a:r>
            <a:r>
              <a:rPr lang="en-US" sz="1400" b="0" dirty="0" err="1" smtClean="0"/>
              <a:t>peri</a:t>
            </a:r>
            <a:r>
              <a:rPr lang="en-US" sz="1400" b="0" dirty="0" smtClean="0"/>
              <a:t>-implant </a:t>
            </a:r>
            <a:r>
              <a:rPr lang="en-US" sz="1400" b="0" dirty="0" err="1" smtClean="0"/>
              <a:t>mucositis</a:t>
            </a:r>
            <a:r>
              <a:rPr lang="en-US" sz="1400" b="0" dirty="0" smtClean="0"/>
              <a:t> is the precursor of </a:t>
            </a:r>
            <a:r>
              <a:rPr lang="en-US" sz="1400" b="0" dirty="0" err="1" smtClean="0"/>
              <a:t>peri-implantitis</a:t>
            </a:r>
            <a:r>
              <a:rPr lang="en-US" sz="1400" b="0" dirty="0" smtClean="0"/>
              <a:t> in the same way that gingivitis is the precursor of </a:t>
            </a:r>
            <a:r>
              <a:rPr lang="en-US" sz="1400" b="0" dirty="0" err="1" smtClean="0"/>
              <a:t>periodontitis</a:t>
            </a:r>
            <a:r>
              <a:rPr lang="en-US" sz="1400" b="0" dirty="0" smtClean="0"/>
              <a:t>. </a:t>
            </a:r>
          </a:p>
          <a:p>
            <a:pPr algn="just">
              <a:lnSpc>
                <a:spcPct val="150000"/>
              </a:lnSpc>
              <a:buFont typeface="Arial" pitchFamily="34" charset="0"/>
              <a:buChar char="•"/>
            </a:pPr>
            <a:r>
              <a:rPr lang="en-US" sz="1400" b="0" dirty="0" smtClean="0"/>
              <a:t>We now have enough evidence to suggest that </a:t>
            </a:r>
            <a:r>
              <a:rPr lang="en-US" sz="1400" b="0" dirty="0" err="1" smtClean="0"/>
              <a:t>peri</a:t>
            </a:r>
            <a:r>
              <a:rPr lang="en-US" sz="1400" b="0" dirty="0" smtClean="0"/>
              <a:t>-implant </a:t>
            </a:r>
            <a:r>
              <a:rPr lang="en-US" sz="1400" b="0" dirty="0" err="1" smtClean="0"/>
              <a:t>mucositis</a:t>
            </a:r>
            <a:r>
              <a:rPr lang="en-US" sz="1400" b="0" dirty="0" smtClean="0"/>
              <a:t>, like gingivitis, is reversible when effectively treated with the indicated therapeutic regimens. </a:t>
            </a:r>
          </a:p>
          <a:p>
            <a:pPr algn="just">
              <a:lnSpc>
                <a:spcPct val="150000"/>
              </a:lnSpc>
              <a:buFont typeface="Arial" pitchFamily="34" charset="0"/>
              <a:buChar char="•"/>
            </a:pPr>
            <a:r>
              <a:rPr lang="en-US" sz="1400" b="0" dirty="0" smtClean="0"/>
              <a:t>When inflammation is identified around the implant head, mechanical therapy, with or without adjunctive use of antiseptic rinses, is usually employed as the treatment of choice. </a:t>
            </a:r>
          </a:p>
          <a:p>
            <a:pPr algn="just">
              <a:lnSpc>
                <a:spcPct val="150000"/>
              </a:lnSpc>
              <a:buFont typeface="Arial" pitchFamily="34" charset="0"/>
              <a:buChar char="•"/>
            </a:pPr>
            <a:r>
              <a:rPr lang="en-US" sz="1400" b="0" dirty="0" smtClean="0"/>
              <a:t>For effective mechanical debridement of the implant surface, specially designed hand instruments have been developed and are made of pure titanium or ceramics. </a:t>
            </a:r>
          </a:p>
        </p:txBody>
      </p:sp>
      <p:pic>
        <p:nvPicPr>
          <p:cNvPr id="2050" name="Picture 2"/>
          <p:cNvPicPr>
            <a:picLocks noChangeAspect="1" noChangeArrowheads="1"/>
          </p:cNvPicPr>
          <p:nvPr/>
        </p:nvPicPr>
        <p:blipFill>
          <a:blip r:embed="rId2"/>
          <a:srcRect/>
          <a:stretch>
            <a:fillRect/>
          </a:stretch>
        </p:blipFill>
        <p:spPr bwMode="auto">
          <a:xfrm>
            <a:off x="5334000" y="4648200"/>
            <a:ext cx="2638425" cy="1838325"/>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571500" y="1600200"/>
            <a:ext cx="6819900" cy="3581400"/>
          </a:xfrm>
        </p:spPr>
        <p:txBody>
          <a:bodyPr>
            <a:normAutofit/>
          </a:bodyPr>
          <a:lstStyle/>
          <a:p>
            <a:pPr algn="just">
              <a:lnSpc>
                <a:spcPct val="150000"/>
              </a:lnSpc>
              <a:buFont typeface="Arial" pitchFamily="34" charset="0"/>
              <a:buChar char="•"/>
            </a:pPr>
            <a:r>
              <a:rPr lang="en-US" sz="1400" b="0" dirty="0" smtClean="0"/>
              <a:t>Their design helps in reducing the damage to implant surfaces and in achieving efficient plaque removal. </a:t>
            </a:r>
          </a:p>
          <a:p>
            <a:pPr algn="just">
              <a:lnSpc>
                <a:spcPct val="150000"/>
              </a:lnSpc>
              <a:buFont typeface="Arial" pitchFamily="34" charset="0"/>
              <a:buChar char="•"/>
            </a:pPr>
            <a:r>
              <a:rPr lang="en-US" sz="1400" b="0" dirty="0" smtClean="0"/>
              <a:t>The combination of professional irrigation of the </a:t>
            </a:r>
            <a:r>
              <a:rPr lang="en-US" sz="1400" b="0" dirty="0" err="1" smtClean="0"/>
              <a:t>sulci</a:t>
            </a:r>
            <a:r>
              <a:rPr lang="en-US" sz="1400" b="0" dirty="0" smtClean="0"/>
              <a:t> with </a:t>
            </a:r>
            <a:r>
              <a:rPr lang="en-US" sz="1400" b="0" dirty="0" err="1" smtClean="0"/>
              <a:t>chlorhexidine</a:t>
            </a:r>
            <a:r>
              <a:rPr lang="en-US" sz="1400" b="0" dirty="0" smtClean="0"/>
              <a:t> and professional administration of local delivery antimicrobials as an adjunct to mechanical therapy did not show any advantage over mechanical therapy alone in the treatment of </a:t>
            </a:r>
            <a:r>
              <a:rPr lang="en-US" sz="1400" b="0" dirty="0" err="1" smtClean="0"/>
              <a:t>periimplant</a:t>
            </a:r>
            <a:r>
              <a:rPr lang="en-US" sz="1400" b="0" dirty="0" smtClean="0"/>
              <a:t> </a:t>
            </a:r>
            <a:r>
              <a:rPr lang="en-US" sz="1400" b="0" dirty="0" err="1" smtClean="0"/>
              <a:t>mucositis</a:t>
            </a:r>
            <a:r>
              <a:rPr lang="en-US" sz="1400" b="0" dirty="0" smtClean="0"/>
              <a:t>.</a:t>
            </a:r>
          </a:p>
          <a:p>
            <a:pPr algn="just">
              <a:lnSpc>
                <a:spcPct val="150000"/>
              </a:lnSpc>
              <a:buFont typeface="Arial" pitchFamily="34" charset="0"/>
              <a:buChar char="•"/>
            </a:pPr>
            <a:r>
              <a:rPr lang="en-US" sz="1400" b="0" dirty="0" smtClean="0"/>
              <a:t>In a study by Schenk et al., little effect was observed from the </a:t>
            </a:r>
            <a:r>
              <a:rPr lang="en-US" sz="1400" b="0" dirty="0" err="1" smtClean="0"/>
              <a:t>submucosal</a:t>
            </a:r>
            <a:r>
              <a:rPr lang="en-US" sz="1400" b="0" dirty="0" smtClean="0"/>
              <a:t> placement of tetracycline fibers. However, the standard of oral hygiene was low in this study, which makes it difficult to reach firm conclusions.  </a:t>
            </a:r>
          </a:p>
          <a:p>
            <a:endParaRPr lang="en-US" sz="1400" dirty="0"/>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571500" y="1676400"/>
            <a:ext cx="7124700" cy="4267200"/>
          </a:xfrm>
        </p:spPr>
        <p:txBody>
          <a:bodyPr>
            <a:noAutofit/>
          </a:bodyPr>
          <a:lstStyle/>
          <a:p>
            <a:pPr algn="just">
              <a:lnSpc>
                <a:spcPct val="150000"/>
              </a:lnSpc>
              <a:buFont typeface="Arial" pitchFamily="34" charset="0"/>
              <a:buChar char="•"/>
            </a:pPr>
            <a:r>
              <a:rPr lang="en-US" sz="1400" b="0" dirty="0" smtClean="0"/>
              <a:t>In a study by </a:t>
            </a:r>
            <a:r>
              <a:rPr lang="en-US" sz="1400" b="0" dirty="0" err="1" smtClean="0"/>
              <a:t>Felo</a:t>
            </a:r>
            <a:r>
              <a:rPr lang="en-US" sz="1400" b="0" dirty="0" smtClean="0"/>
              <a:t> et al., patients with moderate </a:t>
            </a:r>
            <a:r>
              <a:rPr lang="en-US" sz="1400" b="0" dirty="0" err="1" smtClean="0"/>
              <a:t>mucositis</a:t>
            </a:r>
            <a:r>
              <a:rPr lang="en-US" sz="1400" b="0" dirty="0" smtClean="0"/>
              <a:t> and shallow probing depths were used to compare two different regimes for the treatment of </a:t>
            </a:r>
            <a:r>
              <a:rPr lang="en-US" sz="1400" b="0" dirty="0" err="1" smtClean="0"/>
              <a:t>peri</a:t>
            </a:r>
            <a:r>
              <a:rPr lang="en-US" sz="1400" b="0" dirty="0" smtClean="0"/>
              <a:t>-implant </a:t>
            </a:r>
            <a:r>
              <a:rPr lang="en-US" sz="1400" b="0" dirty="0" err="1" smtClean="0"/>
              <a:t>mucositis</a:t>
            </a:r>
            <a:r>
              <a:rPr lang="en-US" sz="1400" b="0" dirty="0" smtClean="0"/>
              <a:t>. </a:t>
            </a:r>
          </a:p>
          <a:p>
            <a:pPr algn="just">
              <a:lnSpc>
                <a:spcPct val="150000"/>
              </a:lnSpc>
              <a:buFont typeface="Arial" pitchFamily="34" charset="0"/>
              <a:buChar char="•"/>
            </a:pPr>
            <a:r>
              <a:rPr lang="en-US" sz="1400" b="0" dirty="0" smtClean="0"/>
              <a:t>Self-administration of </a:t>
            </a:r>
            <a:r>
              <a:rPr lang="en-US" sz="1400" b="0" dirty="0" err="1" smtClean="0"/>
              <a:t>chlorhexidine</a:t>
            </a:r>
            <a:r>
              <a:rPr lang="en-US" sz="1400" b="0" dirty="0" smtClean="0"/>
              <a:t> irrigation was shown to be significantly more effective in reducing signs of </a:t>
            </a:r>
            <a:r>
              <a:rPr lang="en-US" sz="1400" b="0" dirty="0" err="1" smtClean="0"/>
              <a:t>peri</a:t>
            </a:r>
            <a:r>
              <a:rPr lang="en-US" sz="1400" b="0" dirty="0" smtClean="0"/>
              <a:t>-implant </a:t>
            </a:r>
            <a:r>
              <a:rPr lang="en-US" sz="1400" b="0" dirty="0" err="1" smtClean="0"/>
              <a:t>mucositis</a:t>
            </a:r>
            <a:r>
              <a:rPr lang="en-US" sz="1400" b="0" dirty="0" smtClean="0"/>
              <a:t> compared with rinsing alone with </a:t>
            </a:r>
            <a:r>
              <a:rPr lang="en-US" sz="1400" b="0" dirty="0" err="1" smtClean="0"/>
              <a:t>chlorhexidine</a:t>
            </a:r>
            <a:r>
              <a:rPr lang="en-US" sz="1400" b="0" dirty="0" smtClean="0"/>
              <a:t>. </a:t>
            </a:r>
          </a:p>
          <a:p>
            <a:pPr algn="just">
              <a:lnSpc>
                <a:spcPct val="150000"/>
              </a:lnSpc>
              <a:buFont typeface="Arial" pitchFamily="34" charset="0"/>
              <a:buChar char="•"/>
            </a:pPr>
            <a:r>
              <a:rPr lang="en-US" sz="1400" b="0" dirty="0" smtClean="0"/>
              <a:t>Additionally, less staining and less calculus was observed in patients who used irrigation as the mode of therapy. </a:t>
            </a:r>
          </a:p>
          <a:p>
            <a:pPr algn="just">
              <a:lnSpc>
                <a:spcPct val="150000"/>
              </a:lnSpc>
              <a:buFont typeface="Arial" pitchFamily="34" charset="0"/>
              <a:buChar char="•"/>
            </a:pPr>
            <a:r>
              <a:rPr lang="en-US" sz="1400" b="0" dirty="0" smtClean="0"/>
              <a:t>Finally, the use of phosphoric acid as an adjunct to mechanical maintenance therapy was evaluated and some advantages were reported.</a:t>
            </a:r>
          </a:p>
          <a:p>
            <a:pPr algn="just">
              <a:lnSpc>
                <a:spcPct val="150000"/>
              </a:lnSpc>
              <a:buFont typeface="Arial" pitchFamily="34" charset="0"/>
              <a:buChar char="•"/>
            </a:pPr>
            <a:endParaRPr lang="en-US" sz="1400" b="0" dirty="0"/>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571500" y="762000"/>
            <a:ext cx="7200900" cy="5334000"/>
          </a:xfrm>
        </p:spPr>
        <p:txBody>
          <a:bodyPr>
            <a:normAutofit/>
          </a:bodyPr>
          <a:lstStyle/>
          <a:p>
            <a:pPr algn="just">
              <a:lnSpc>
                <a:spcPct val="150000"/>
              </a:lnSpc>
            </a:pPr>
            <a:r>
              <a:rPr lang="en-US" sz="2300" b="0" dirty="0" smtClean="0">
                <a:latin typeface="Lucida Calligraphy" pitchFamily="66" charset="0"/>
              </a:rPr>
              <a:t>Treatment of </a:t>
            </a:r>
            <a:r>
              <a:rPr lang="en-US" sz="2300" b="0" dirty="0" err="1" smtClean="0">
                <a:latin typeface="Lucida Calligraphy" pitchFamily="66" charset="0"/>
              </a:rPr>
              <a:t>peri</a:t>
            </a:r>
            <a:r>
              <a:rPr lang="en-US" sz="2300" b="0" dirty="0" smtClean="0">
                <a:latin typeface="Lucida Calligraphy" pitchFamily="66" charset="0"/>
              </a:rPr>
              <a:t>-implant pockets diagnosed with </a:t>
            </a:r>
            <a:r>
              <a:rPr lang="en-US" sz="2300" b="0" dirty="0" err="1" smtClean="0">
                <a:latin typeface="Lucida Calligraphy" pitchFamily="66" charset="0"/>
              </a:rPr>
              <a:t>peri-implantitis</a:t>
            </a:r>
            <a:endParaRPr lang="en-US" sz="2300" b="0" dirty="0" smtClean="0">
              <a:latin typeface="Lucida Calligraphy" pitchFamily="66" charset="0"/>
            </a:endParaRPr>
          </a:p>
          <a:p>
            <a:pPr algn="just">
              <a:lnSpc>
                <a:spcPct val="150000"/>
              </a:lnSpc>
            </a:pPr>
            <a:r>
              <a:rPr lang="en-US" b="0" dirty="0" smtClean="0">
                <a:latin typeface="Lucida Calligraphy" pitchFamily="66" charset="0"/>
              </a:rPr>
              <a:t>Nonsurgical therapy </a:t>
            </a:r>
          </a:p>
          <a:p>
            <a:pPr algn="just">
              <a:lnSpc>
                <a:spcPct val="150000"/>
              </a:lnSpc>
              <a:buFont typeface="Arial" pitchFamily="34" charset="0"/>
              <a:buChar char="•"/>
            </a:pPr>
            <a:r>
              <a:rPr lang="en-US" sz="1400" b="0" dirty="0" smtClean="0"/>
              <a:t>The </a:t>
            </a:r>
            <a:r>
              <a:rPr lang="en-US" sz="1400" b="0" dirty="0" err="1" smtClean="0"/>
              <a:t>peri</a:t>
            </a:r>
            <a:r>
              <a:rPr lang="en-US" sz="1400" b="0" dirty="0" smtClean="0"/>
              <a:t>-implant pocket becomes deeper as the disease progresses and the bone </a:t>
            </a:r>
            <a:r>
              <a:rPr lang="en-US" sz="1400" b="0" dirty="0" err="1" smtClean="0"/>
              <a:t>resorbs</a:t>
            </a:r>
            <a:r>
              <a:rPr lang="en-US" sz="1400" b="0" dirty="0" smtClean="0"/>
              <a:t>. </a:t>
            </a:r>
          </a:p>
          <a:p>
            <a:pPr algn="just">
              <a:lnSpc>
                <a:spcPct val="150000"/>
              </a:lnSpc>
              <a:buFont typeface="Arial" pitchFamily="34" charset="0"/>
              <a:buChar char="•"/>
            </a:pPr>
            <a:r>
              <a:rPr lang="en-US" sz="1400" b="0" dirty="0" smtClean="0"/>
              <a:t>This increased probing depth, in combination with the surface structure of the implant’s screw design and the supra-structure, may hinder effective nonsurgical debridement of the infected implant. </a:t>
            </a:r>
          </a:p>
          <a:p>
            <a:pPr algn="just">
              <a:lnSpc>
                <a:spcPct val="150000"/>
              </a:lnSpc>
              <a:buFont typeface="Arial" pitchFamily="34" charset="0"/>
              <a:buChar char="•"/>
            </a:pPr>
            <a:r>
              <a:rPr lang="en-US" sz="1400" b="0" dirty="0" smtClean="0"/>
              <a:t>Nevertheless, nonsurgical therapy should always be performed before any surgical intervention as this gives time for evaluating the healing response of the tissues as well as the patient’s ability to perform effective oral hygiene measures. </a:t>
            </a:r>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571500" y="1447800"/>
            <a:ext cx="6743700" cy="3733800"/>
          </a:xfrm>
        </p:spPr>
        <p:txBody>
          <a:bodyPr>
            <a:normAutofit/>
          </a:bodyPr>
          <a:lstStyle/>
          <a:p>
            <a:pPr algn="just">
              <a:lnSpc>
                <a:spcPct val="150000"/>
              </a:lnSpc>
              <a:buFont typeface="Arial" pitchFamily="34" charset="0"/>
              <a:buChar char="•"/>
            </a:pPr>
            <a:r>
              <a:rPr lang="en-US" sz="1400" b="0" dirty="0" smtClean="0"/>
              <a:t>As demonstrated in a study by </a:t>
            </a:r>
            <a:r>
              <a:rPr lang="en-US" sz="1400" b="0" dirty="0" err="1" smtClean="0"/>
              <a:t>Renvert</a:t>
            </a:r>
            <a:r>
              <a:rPr lang="en-US" sz="1400" b="0" dirty="0" smtClean="0"/>
              <a:t> et al., there is always the possibility that the nonsurgical therapy will resolve the problem without any further surgical intervention being necessary. </a:t>
            </a:r>
          </a:p>
          <a:p>
            <a:pPr algn="just">
              <a:lnSpc>
                <a:spcPct val="150000"/>
              </a:lnSpc>
              <a:buFont typeface="Arial" pitchFamily="34" charset="0"/>
              <a:buChar char="•"/>
            </a:pPr>
            <a:r>
              <a:rPr lang="en-US" sz="1400" b="0" dirty="0" smtClean="0"/>
              <a:t>In most of the studies conducted over the last few years, nonsurgical therapy was performed using specially designed </a:t>
            </a:r>
            <a:r>
              <a:rPr lang="en-US" sz="1400" b="0" dirty="0" err="1" smtClean="0"/>
              <a:t>scalers</a:t>
            </a:r>
            <a:r>
              <a:rPr lang="en-US" sz="1400" b="0" dirty="0" smtClean="0"/>
              <a:t> or ultrasonic devices with plastic- or Teflon-coated tips. These instruments were designed with the aim of reducing damage to the implant surface. </a:t>
            </a:r>
          </a:p>
          <a:p>
            <a:pPr algn="just">
              <a:lnSpc>
                <a:spcPct val="150000"/>
              </a:lnSpc>
              <a:buFont typeface="Arial" pitchFamily="34" charset="0"/>
              <a:buChar char="•"/>
            </a:pPr>
            <a:r>
              <a:rPr lang="en-US" sz="1400" b="0" dirty="0" smtClean="0"/>
              <a:t>Current evidence suggests that using these instruments to decontaminate between the treads, within the irregularities of modern implants is rather ineffective. </a:t>
            </a:r>
          </a:p>
          <a:p>
            <a:pPr algn="just"/>
            <a:endParaRPr lang="en-US" b="0" dirty="0" smtClean="0"/>
          </a:p>
          <a:p>
            <a:pPr algn="just"/>
            <a:endParaRPr lang="en-US" b="0" dirty="0" smtClean="0"/>
          </a:p>
          <a:p>
            <a:pPr algn="just"/>
            <a:endParaRPr lang="en-US" dirty="0"/>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571500" y="1676400"/>
            <a:ext cx="7429500" cy="3733800"/>
          </a:xfrm>
        </p:spPr>
        <p:txBody>
          <a:bodyPr>
            <a:normAutofit/>
          </a:bodyPr>
          <a:lstStyle/>
          <a:p>
            <a:pPr algn="just">
              <a:lnSpc>
                <a:spcPct val="150000"/>
              </a:lnSpc>
              <a:buFont typeface="Arial" pitchFamily="34" charset="0"/>
              <a:buChar char="•"/>
            </a:pPr>
            <a:r>
              <a:rPr lang="en-US" sz="1400" b="0" dirty="0" smtClean="0"/>
              <a:t>In a study by </a:t>
            </a:r>
            <a:r>
              <a:rPr lang="en-US" sz="1400" b="0" dirty="0" err="1" smtClean="0"/>
              <a:t>Karring</a:t>
            </a:r>
            <a:r>
              <a:rPr lang="en-US" sz="1400" b="0" dirty="0" smtClean="0"/>
              <a:t> et al., only minor changes in bleeding tendency were observed 6 months following therapy with either the Vector system using a carbon-fiber tip or a manual carbon-fiber curette, and probing depths either did not improve or became deeper. </a:t>
            </a:r>
          </a:p>
          <a:p>
            <a:pPr algn="just">
              <a:lnSpc>
                <a:spcPct val="150000"/>
              </a:lnSpc>
              <a:buFont typeface="Arial" pitchFamily="34" charset="0"/>
              <a:buChar char="•"/>
            </a:pPr>
            <a:r>
              <a:rPr lang="en-US" sz="1400" b="0" dirty="0" smtClean="0"/>
              <a:t>Similar results were obtained from a randomized controlled trial comparing the use of either titanium curettes or an ultrasonic device designed for implants. </a:t>
            </a:r>
          </a:p>
          <a:p>
            <a:pPr algn="just">
              <a:lnSpc>
                <a:spcPct val="150000"/>
              </a:lnSpc>
              <a:buFont typeface="Arial" pitchFamily="34" charset="0"/>
              <a:buChar char="•"/>
            </a:pPr>
            <a:r>
              <a:rPr lang="en-US" sz="1400" b="0" dirty="0" smtClean="0"/>
              <a:t>Although significant reduction in bleeding tendency and plaque scores was noted after 6 months, probing depths did not improve.</a:t>
            </a:r>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571500" y="838200"/>
            <a:ext cx="7658100" cy="4876800"/>
          </a:xfrm>
        </p:spPr>
        <p:txBody>
          <a:bodyPr>
            <a:normAutofit/>
          </a:bodyPr>
          <a:lstStyle/>
          <a:p>
            <a:pPr algn="just">
              <a:lnSpc>
                <a:spcPct val="150000"/>
              </a:lnSpc>
              <a:buFont typeface="Arial" pitchFamily="34" charset="0"/>
              <a:buChar char="•"/>
            </a:pPr>
            <a:r>
              <a:rPr lang="en-US" sz="1400" b="0" dirty="0" smtClean="0"/>
              <a:t>Laser therapy has also been suggested as a nonsurgical approach for decontaminating the implant surfaces deep in the </a:t>
            </a:r>
            <a:r>
              <a:rPr lang="en-US" sz="1400" b="0" dirty="0" err="1" smtClean="0"/>
              <a:t>peri</a:t>
            </a:r>
            <a:r>
              <a:rPr lang="en-US" sz="1400" b="0" dirty="0" smtClean="0"/>
              <a:t>-implant pocket. </a:t>
            </a:r>
          </a:p>
          <a:p>
            <a:pPr algn="just">
              <a:lnSpc>
                <a:spcPct val="150000"/>
              </a:lnSpc>
              <a:buFont typeface="Arial" pitchFamily="34" charset="0"/>
              <a:buChar char="•"/>
            </a:pPr>
            <a:r>
              <a:rPr lang="en-US" sz="1400" b="0" dirty="0" smtClean="0"/>
              <a:t>The use of </a:t>
            </a:r>
            <a:r>
              <a:rPr lang="en-US" sz="1400" b="0" dirty="0" err="1" smtClean="0"/>
              <a:t>Er:YAG</a:t>
            </a:r>
            <a:r>
              <a:rPr lang="en-US" sz="1400" b="0" dirty="0" smtClean="0"/>
              <a:t> lasers could offer an advantage over traditional mechanical treatment as they have a bactericidal effect. </a:t>
            </a:r>
          </a:p>
          <a:p>
            <a:pPr algn="just">
              <a:lnSpc>
                <a:spcPct val="150000"/>
              </a:lnSpc>
              <a:buFont typeface="Arial" pitchFamily="34" charset="0"/>
              <a:buChar char="•"/>
            </a:pPr>
            <a:r>
              <a:rPr lang="en-US" sz="1400" b="0" dirty="0" smtClean="0"/>
              <a:t>Better clinical results have been reported using laser treatment compared with traditional mechanical debridement.</a:t>
            </a:r>
          </a:p>
          <a:p>
            <a:pPr algn="just">
              <a:lnSpc>
                <a:spcPct val="150000"/>
              </a:lnSpc>
              <a:buFont typeface="Arial" pitchFamily="34" charset="0"/>
              <a:buChar char="•"/>
            </a:pPr>
            <a:r>
              <a:rPr lang="en-US" sz="1400" b="0" dirty="0" smtClean="0"/>
              <a:t>Earlier studies demonstrated that decontamination using nonsurgical photodynamic therapy (diode soft laser and dye) can effectively reduce the levels of certain bacteria, such as A. </a:t>
            </a:r>
            <a:r>
              <a:rPr lang="en-US" sz="1400" b="0" dirty="0" err="1" smtClean="0"/>
              <a:t>actinomycetemcomitans</a:t>
            </a:r>
            <a:r>
              <a:rPr lang="en-US" sz="1400" b="0" dirty="0" smtClean="0"/>
              <a:t>, P. </a:t>
            </a:r>
            <a:r>
              <a:rPr lang="en-US" sz="1400" b="0" dirty="0" err="1" smtClean="0"/>
              <a:t>gingivalis</a:t>
            </a:r>
            <a:r>
              <a:rPr lang="en-US" sz="1400" b="0" dirty="0" smtClean="0"/>
              <a:t> and P. </a:t>
            </a:r>
            <a:r>
              <a:rPr lang="en-US" sz="1400" b="0" dirty="0" err="1" smtClean="0"/>
              <a:t>intermedia</a:t>
            </a:r>
            <a:r>
              <a:rPr lang="en-US" sz="1400" b="0" dirty="0" smtClean="0"/>
              <a:t> but cannot eliminate them completely. </a:t>
            </a:r>
          </a:p>
          <a:p>
            <a:pPr algn="just">
              <a:lnSpc>
                <a:spcPct val="150000"/>
              </a:lnSpc>
              <a:buFont typeface="Arial" pitchFamily="34" charset="0"/>
              <a:buChar char="•"/>
            </a:pPr>
            <a:r>
              <a:rPr lang="en-US" sz="1400" b="0" dirty="0" smtClean="0"/>
              <a:t>In a clinical evaluation comparing an </a:t>
            </a:r>
            <a:r>
              <a:rPr lang="en-US" sz="1400" b="0" dirty="0" err="1" smtClean="0"/>
              <a:t>Er:YAG</a:t>
            </a:r>
            <a:r>
              <a:rPr lang="en-US" sz="1400" b="0" dirty="0" smtClean="0"/>
              <a:t> laser and the air-abrasive PERIO-FLOW for the treatment of advanced </a:t>
            </a:r>
            <a:r>
              <a:rPr lang="en-US" sz="1400" b="0" dirty="0" err="1" smtClean="0"/>
              <a:t>peri-implantitis</a:t>
            </a:r>
            <a:r>
              <a:rPr lang="en-US" sz="1400" b="0" dirty="0" smtClean="0"/>
              <a:t>, the results demonstrated similar reductions in probing pocket depths, frequency of suppuration and bleeding at implants.</a:t>
            </a:r>
            <a:endParaRPr lang="en-US" b="0" dirty="0" smtClean="0"/>
          </a:p>
          <a:p>
            <a:pPr algn="just">
              <a:lnSpc>
                <a:spcPct val="150000"/>
              </a:lnSpc>
            </a:pPr>
            <a:endParaRPr lang="en-US" b="0" dirty="0" smtClean="0">
              <a:latin typeface="Lucida Calligraphy" pitchFamily="66" charset="0"/>
            </a:endParaRPr>
          </a:p>
          <a:p>
            <a:pPr algn="just">
              <a:lnSpc>
                <a:spcPct val="150000"/>
              </a:lnSpc>
            </a:pPr>
            <a:endParaRPr lang="en-US" dirty="0"/>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571500" y="1752600"/>
            <a:ext cx="7353300" cy="4572000"/>
          </a:xfrm>
        </p:spPr>
        <p:txBody>
          <a:bodyPr>
            <a:normAutofit/>
          </a:bodyPr>
          <a:lstStyle/>
          <a:p>
            <a:pPr algn="just">
              <a:lnSpc>
                <a:spcPct val="160000"/>
              </a:lnSpc>
              <a:buFont typeface="Arial" pitchFamily="34" charset="0"/>
              <a:buChar char="•"/>
            </a:pPr>
            <a:r>
              <a:rPr lang="en-US" sz="1400" b="0" dirty="0" smtClean="0"/>
              <a:t>A number of different local antimicrobials, such as tetracycline-containing fibers, a slow-release </a:t>
            </a:r>
            <a:r>
              <a:rPr lang="en-US" sz="1400" b="0" dirty="0" err="1" smtClean="0"/>
              <a:t>doxycycline</a:t>
            </a:r>
            <a:r>
              <a:rPr lang="en-US" sz="1400" b="0" dirty="0" smtClean="0"/>
              <a:t>-containing gel or </a:t>
            </a:r>
            <a:r>
              <a:rPr lang="en-US" sz="1400" b="0" dirty="0" err="1" smtClean="0"/>
              <a:t>minocycline</a:t>
            </a:r>
            <a:r>
              <a:rPr lang="en-US" sz="1400" b="0" dirty="0" smtClean="0"/>
              <a:t> microspheres, have been used over the years. </a:t>
            </a:r>
          </a:p>
          <a:p>
            <a:pPr algn="just">
              <a:lnSpc>
                <a:spcPct val="160000"/>
              </a:lnSpc>
              <a:buFont typeface="Arial" pitchFamily="34" charset="0"/>
              <a:buChar char="•"/>
            </a:pPr>
            <a:r>
              <a:rPr lang="en-US" sz="1400" b="0" dirty="0" smtClean="0"/>
              <a:t>The adjunctive use of a slow-release </a:t>
            </a:r>
            <a:r>
              <a:rPr lang="en-US" sz="1400" b="0" dirty="0" err="1" smtClean="0"/>
              <a:t>doxycycline</a:t>
            </a:r>
            <a:r>
              <a:rPr lang="en-US" sz="1400" b="0" dirty="0" smtClean="0"/>
              <a:t>-containing preparation was evaluated in a controlled study in which the supra-structure was removed before nonsurgical therapy, including mechanical cleaning and irrigation with 0.2% </a:t>
            </a:r>
            <a:r>
              <a:rPr lang="en-US" sz="1400" b="0" dirty="0" err="1" smtClean="0"/>
              <a:t>chlorhexidine</a:t>
            </a:r>
            <a:r>
              <a:rPr lang="en-US" sz="1400" b="0" dirty="0" smtClean="0"/>
              <a:t>. </a:t>
            </a:r>
          </a:p>
          <a:p>
            <a:pPr algn="just">
              <a:lnSpc>
                <a:spcPct val="160000"/>
              </a:lnSpc>
              <a:buFont typeface="Arial" pitchFamily="34" charset="0"/>
              <a:buChar char="•"/>
            </a:pPr>
            <a:r>
              <a:rPr lang="en-US" sz="1400" b="0" dirty="0" smtClean="0"/>
              <a:t>It was concluded that the local application of this antimicrobial significantly improved the results.</a:t>
            </a:r>
            <a:endParaRPr lang="en-US" sz="1400" b="0" dirty="0"/>
          </a:p>
        </p:txBody>
      </p:sp>
      <p:pic>
        <p:nvPicPr>
          <p:cNvPr id="3074" name="Picture 2"/>
          <p:cNvPicPr>
            <a:picLocks noChangeAspect="1" noChangeArrowheads="1"/>
          </p:cNvPicPr>
          <p:nvPr/>
        </p:nvPicPr>
        <p:blipFill>
          <a:blip r:embed="rId2"/>
          <a:srcRect/>
          <a:stretch>
            <a:fillRect/>
          </a:stretch>
        </p:blipFill>
        <p:spPr bwMode="auto">
          <a:xfrm>
            <a:off x="4876800" y="4648200"/>
            <a:ext cx="2533650" cy="1990725"/>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571500" y="838200"/>
            <a:ext cx="7581900" cy="5486400"/>
          </a:xfrm>
        </p:spPr>
        <p:txBody>
          <a:bodyPr>
            <a:normAutofit/>
          </a:bodyPr>
          <a:lstStyle/>
          <a:p>
            <a:pPr algn="just">
              <a:lnSpc>
                <a:spcPct val="150000"/>
              </a:lnSpc>
            </a:pPr>
            <a:r>
              <a:rPr lang="en-US" sz="2300" b="0" dirty="0" smtClean="0">
                <a:latin typeface="Lucida Calligraphy" pitchFamily="66" charset="0"/>
              </a:rPr>
              <a:t>Surgical treatment </a:t>
            </a:r>
          </a:p>
          <a:p>
            <a:pPr algn="just">
              <a:lnSpc>
                <a:spcPct val="150000"/>
              </a:lnSpc>
              <a:buFont typeface="Arial" pitchFamily="34" charset="0"/>
              <a:buChar char="•"/>
            </a:pPr>
            <a:r>
              <a:rPr lang="en-US" sz="1400" b="0" dirty="0" smtClean="0"/>
              <a:t>Mechanical nonsurgical therapy alone is insufficient in majority of advanced </a:t>
            </a:r>
            <a:r>
              <a:rPr lang="en-US" sz="1400" b="0" dirty="0" err="1" smtClean="0"/>
              <a:t>periimplantitis</a:t>
            </a:r>
            <a:r>
              <a:rPr lang="en-US" sz="1400" b="0" dirty="0" smtClean="0"/>
              <a:t> lesions and in such cases a surgical approach is indicated. </a:t>
            </a:r>
          </a:p>
          <a:p>
            <a:pPr algn="just">
              <a:lnSpc>
                <a:spcPct val="150000"/>
              </a:lnSpc>
              <a:buFont typeface="Arial" pitchFamily="34" charset="0"/>
              <a:buChar char="•"/>
            </a:pPr>
            <a:r>
              <a:rPr lang="en-US" sz="1400" b="0" dirty="0" smtClean="0"/>
              <a:t>The major objective here, is to provide access for removal of the </a:t>
            </a:r>
            <a:r>
              <a:rPr lang="en-US" sz="1400" b="0" dirty="0" err="1" smtClean="0"/>
              <a:t>biofilm</a:t>
            </a:r>
            <a:r>
              <a:rPr lang="en-US" sz="1400" b="0" dirty="0" smtClean="0"/>
              <a:t> and calcified deposits from the implant surface in order to allow healing and reduce the risk for further disease progression. </a:t>
            </a:r>
          </a:p>
          <a:p>
            <a:pPr algn="just">
              <a:lnSpc>
                <a:spcPct val="150000"/>
              </a:lnSpc>
              <a:buFont typeface="Arial" pitchFamily="34" charset="0"/>
              <a:buChar char="•"/>
            </a:pPr>
            <a:r>
              <a:rPr lang="en-US" sz="1400" b="0" dirty="0" smtClean="0"/>
              <a:t>The decision of whether to use a </a:t>
            </a:r>
            <a:r>
              <a:rPr lang="en-US" sz="1400" b="0" dirty="0" err="1" smtClean="0"/>
              <a:t>resective</a:t>
            </a:r>
            <a:r>
              <a:rPr lang="en-US" sz="1400" b="0" dirty="0" smtClean="0"/>
              <a:t> or a regenerative surgical technique depends on the clinical situation. </a:t>
            </a:r>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571500" y="990600"/>
            <a:ext cx="6819900" cy="4191000"/>
          </a:xfrm>
        </p:spPr>
        <p:txBody>
          <a:bodyPr>
            <a:normAutofit/>
          </a:bodyPr>
          <a:lstStyle/>
          <a:p>
            <a:pPr algn="just">
              <a:lnSpc>
                <a:spcPct val="150000"/>
              </a:lnSpc>
              <a:buFont typeface="Arial" pitchFamily="34" charset="0"/>
              <a:buChar char="•"/>
            </a:pPr>
            <a:r>
              <a:rPr lang="en-US" sz="1400" b="0" dirty="0" smtClean="0"/>
              <a:t>When surgical intervention is necessary, an inverse bevel incision is recommended to facilitate flap elevation and preserve soft tissue. </a:t>
            </a:r>
          </a:p>
          <a:p>
            <a:pPr algn="just">
              <a:lnSpc>
                <a:spcPct val="150000"/>
              </a:lnSpc>
              <a:buFont typeface="Arial" pitchFamily="34" charset="0"/>
              <a:buChar char="•"/>
            </a:pPr>
            <a:r>
              <a:rPr lang="en-US" sz="1400" b="0" dirty="0" smtClean="0"/>
              <a:t>Following removal of the soft-tissue collar from the infected tissue around the implant, mechanical decontamination to remove plaque and mineralized deposits from the implant surface should be performed and, for this task, instruments made of pure titanium are recommended. </a:t>
            </a:r>
          </a:p>
          <a:p>
            <a:pPr algn="just">
              <a:lnSpc>
                <a:spcPct val="150000"/>
              </a:lnSpc>
              <a:buFont typeface="Arial" pitchFamily="34" charset="0"/>
              <a:buChar char="•"/>
            </a:pPr>
            <a:r>
              <a:rPr lang="en-US" sz="1400" b="0" dirty="0" smtClean="0"/>
              <a:t>The use of a titanium rotary brush makes this procedure easier than use of conventional curettes. </a:t>
            </a:r>
          </a:p>
          <a:p>
            <a:endParaRPr lang="en-US" sz="1400" dirty="0"/>
          </a:p>
        </p:txBody>
      </p:sp>
      <p:pic>
        <p:nvPicPr>
          <p:cNvPr id="4098" name="Picture 2"/>
          <p:cNvPicPr>
            <a:picLocks noChangeAspect="1" noChangeArrowheads="1"/>
          </p:cNvPicPr>
          <p:nvPr/>
        </p:nvPicPr>
        <p:blipFill>
          <a:blip r:embed="rId2"/>
          <a:srcRect/>
          <a:stretch>
            <a:fillRect/>
          </a:stretch>
        </p:blipFill>
        <p:spPr bwMode="auto">
          <a:xfrm>
            <a:off x="304800" y="3962400"/>
            <a:ext cx="2914650" cy="242887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4099" name="Picture 3"/>
          <p:cNvPicPr>
            <a:picLocks noChangeAspect="1" noChangeArrowheads="1"/>
          </p:cNvPicPr>
          <p:nvPr/>
        </p:nvPicPr>
        <p:blipFill>
          <a:blip r:embed="rId3"/>
          <a:srcRect/>
          <a:stretch>
            <a:fillRect/>
          </a:stretch>
        </p:blipFill>
        <p:spPr bwMode="auto">
          <a:xfrm>
            <a:off x="3581400" y="3886200"/>
            <a:ext cx="2552700" cy="25908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4100" name="Picture 4"/>
          <p:cNvPicPr>
            <a:picLocks noChangeAspect="1" noChangeArrowheads="1"/>
          </p:cNvPicPr>
          <p:nvPr/>
        </p:nvPicPr>
        <p:blipFill>
          <a:blip r:embed="rId4"/>
          <a:srcRect/>
          <a:stretch>
            <a:fillRect/>
          </a:stretch>
        </p:blipFill>
        <p:spPr bwMode="auto">
          <a:xfrm>
            <a:off x="6400800" y="3962400"/>
            <a:ext cx="2486025" cy="24384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1"/>
          </p:nvPr>
        </p:nvSpPr>
        <p:spPr>
          <a:xfrm>
            <a:off x="571500" y="990600"/>
            <a:ext cx="4857750" cy="4191000"/>
          </a:xfrm>
        </p:spPr>
        <p:txBody>
          <a:bodyPr>
            <a:noAutofit/>
          </a:bodyPr>
          <a:lstStyle/>
          <a:p>
            <a:pPr algn="just">
              <a:lnSpc>
                <a:spcPct val="150000"/>
              </a:lnSpc>
              <a:buFont typeface="Wingdings" pitchFamily="2" charset="2"/>
              <a:buChar char="ü"/>
            </a:pPr>
            <a:r>
              <a:rPr lang="en-US" sz="1600" b="0" dirty="0" smtClean="0"/>
              <a:t>Pockets can involve one, two, or more tooth surfaces, and they can be of different depths and types on different surfaces of the same tooth and on </a:t>
            </a:r>
            <a:r>
              <a:rPr lang="en-US" sz="1600" b="0" dirty="0" err="1" smtClean="0"/>
              <a:t>approximal</a:t>
            </a:r>
            <a:r>
              <a:rPr lang="en-US" sz="1600" b="0" dirty="0" smtClean="0"/>
              <a:t> surfaces of the same </a:t>
            </a:r>
            <a:r>
              <a:rPr lang="en-US" sz="1600" b="0" dirty="0" err="1" smtClean="0"/>
              <a:t>interdental</a:t>
            </a:r>
            <a:r>
              <a:rPr lang="en-US" sz="1600" b="0" dirty="0" smtClean="0"/>
              <a:t> space. </a:t>
            </a:r>
          </a:p>
          <a:p>
            <a:pPr algn="just">
              <a:lnSpc>
                <a:spcPct val="150000"/>
              </a:lnSpc>
              <a:buFont typeface="Wingdings" pitchFamily="2" charset="2"/>
              <a:buChar char="ü"/>
            </a:pPr>
            <a:r>
              <a:rPr lang="en-US" sz="1600" b="0" dirty="0" smtClean="0"/>
              <a:t>Pockets can also be spiral (i.e., originating on one tooth surface and twisting around the tooth to involve one or more additional surfaces). These types of pockets are most common in </a:t>
            </a:r>
            <a:r>
              <a:rPr lang="en-US" sz="1600" b="0" dirty="0" err="1" smtClean="0"/>
              <a:t>furcation</a:t>
            </a:r>
            <a:r>
              <a:rPr lang="en-US" sz="1600" b="0" dirty="0" smtClean="0"/>
              <a:t> areas.</a:t>
            </a:r>
          </a:p>
        </p:txBody>
      </p:sp>
      <p:pic>
        <p:nvPicPr>
          <p:cNvPr id="9" name="Picture 8"/>
          <p:cNvPicPr/>
          <p:nvPr/>
        </p:nvPicPr>
        <p:blipFill>
          <a:blip r:embed="rId2"/>
          <a:srcRect/>
          <a:stretch>
            <a:fillRect/>
          </a:stretch>
        </p:blipFill>
        <p:spPr bwMode="auto">
          <a:xfrm>
            <a:off x="5791200" y="1143000"/>
            <a:ext cx="2629147" cy="4343400"/>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spTree>
  </p:cSld>
  <p:clrMapOvr>
    <a:masterClrMapping/>
  </p:clrMapOvr>
  <p:transition spd="med">
    <p:fade/>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571500" y="1371600"/>
            <a:ext cx="7277100" cy="4800600"/>
          </a:xfrm>
        </p:spPr>
        <p:txBody>
          <a:bodyPr>
            <a:normAutofit/>
          </a:bodyPr>
          <a:lstStyle/>
          <a:p>
            <a:pPr algn="just">
              <a:lnSpc>
                <a:spcPct val="160000"/>
              </a:lnSpc>
              <a:buFont typeface="Arial" pitchFamily="34" charset="0"/>
              <a:buChar char="•"/>
            </a:pPr>
            <a:r>
              <a:rPr lang="en-US" sz="1400" b="0" dirty="0" smtClean="0"/>
              <a:t>Airborne-particle abrasion devices have also been recommended for the decontamination of implant surfaces during surgery but because of the risk of developing subcutaneous emphysema, care must be taken during their use. </a:t>
            </a:r>
          </a:p>
          <a:p>
            <a:pPr algn="just">
              <a:lnSpc>
                <a:spcPct val="160000"/>
              </a:lnSpc>
              <a:buFont typeface="Arial" pitchFamily="34" charset="0"/>
              <a:buChar char="•"/>
            </a:pPr>
            <a:r>
              <a:rPr lang="en-US" sz="1400" b="0" dirty="0" smtClean="0"/>
              <a:t>Other methods for decontamination, such as the use of lasers or abrasive devices, and </a:t>
            </a:r>
            <a:r>
              <a:rPr lang="en-US" sz="1400" b="0" dirty="0" err="1" smtClean="0"/>
              <a:t>implantoplasty</a:t>
            </a:r>
            <a:r>
              <a:rPr lang="en-US" sz="1400" b="0" dirty="0" smtClean="0"/>
              <a:t> of the exposed part of the implant, have been suggested as adjuncts to surgical </a:t>
            </a:r>
            <a:r>
              <a:rPr lang="en-US" sz="1400" b="0" dirty="0" err="1" smtClean="0"/>
              <a:t>resective</a:t>
            </a:r>
            <a:r>
              <a:rPr lang="en-US" sz="1400" b="0" dirty="0" smtClean="0"/>
              <a:t> or regenerative surgery but the clinical improvements reported when using these techniques are limited and the evidence is weak.</a:t>
            </a:r>
          </a:p>
          <a:p>
            <a:pPr algn="just">
              <a:lnSpc>
                <a:spcPct val="160000"/>
              </a:lnSpc>
              <a:buFont typeface="Arial" pitchFamily="34" charset="0"/>
              <a:buChar char="•"/>
            </a:pPr>
            <a:r>
              <a:rPr lang="en-US" sz="1400" b="0" dirty="0" smtClean="0"/>
              <a:t>In general, mechanical decontamination should be followed by application of chemical agents onto the exposed surface of the affected implants. </a:t>
            </a:r>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571500" y="1676400"/>
            <a:ext cx="7200900" cy="3733800"/>
          </a:xfrm>
        </p:spPr>
        <p:txBody>
          <a:bodyPr>
            <a:normAutofit/>
          </a:bodyPr>
          <a:lstStyle/>
          <a:p>
            <a:pPr algn="just">
              <a:lnSpc>
                <a:spcPct val="160000"/>
              </a:lnSpc>
              <a:buFont typeface="Arial" pitchFamily="34" charset="0"/>
              <a:buChar char="•"/>
            </a:pPr>
            <a:r>
              <a:rPr lang="en-US" sz="1400" b="0" dirty="0" smtClean="0"/>
              <a:t>In this respect, the substances that have been recommended are hydrogen peroxide, citric acid, sodium chloride, chloramines, tetracycline hydrochloride and </a:t>
            </a:r>
            <a:r>
              <a:rPr lang="en-US" sz="1400" b="0" dirty="0" err="1" smtClean="0"/>
              <a:t>chlorhexidine</a:t>
            </a:r>
            <a:r>
              <a:rPr lang="en-US" sz="1400" b="0" dirty="0" smtClean="0"/>
              <a:t> </a:t>
            </a:r>
            <a:r>
              <a:rPr lang="en-US" sz="1400" b="0" dirty="0" err="1" smtClean="0"/>
              <a:t>gluconate</a:t>
            </a:r>
            <a:r>
              <a:rPr lang="en-US" sz="1400" b="0" dirty="0" smtClean="0"/>
              <a:t>. </a:t>
            </a:r>
          </a:p>
          <a:p>
            <a:pPr algn="just">
              <a:lnSpc>
                <a:spcPct val="160000"/>
              </a:lnSpc>
              <a:buFont typeface="Arial" pitchFamily="34" charset="0"/>
              <a:buChar char="•"/>
            </a:pPr>
            <a:r>
              <a:rPr lang="en-US" sz="1400" b="0" dirty="0" smtClean="0"/>
              <a:t>From the evidence available, no single method has been proven superior. Owing to its availability, efficiency and safety, hydrogen peroxide applied on the implant surface for 2 min has been the substance most widely used for chemical decontamination. </a:t>
            </a:r>
          </a:p>
          <a:p>
            <a:pPr algn="just">
              <a:lnSpc>
                <a:spcPct val="160000"/>
              </a:lnSpc>
              <a:buFont typeface="Arial" pitchFamily="34" charset="0"/>
              <a:buChar char="•"/>
            </a:pPr>
            <a:r>
              <a:rPr lang="en-US" sz="1400" b="0" dirty="0" smtClean="0"/>
              <a:t>However, irrespective of the agent used, the implant and the </a:t>
            </a:r>
            <a:r>
              <a:rPr lang="en-US" sz="1400" b="0" dirty="0" err="1" smtClean="0"/>
              <a:t>peri</a:t>
            </a:r>
            <a:r>
              <a:rPr lang="en-US" sz="1400" b="0" dirty="0" smtClean="0"/>
              <a:t>-implant wound area should be thoroughly rinsed with a sterile solution following decontamination.</a:t>
            </a:r>
          </a:p>
          <a:p>
            <a:endParaRPr lang="en-US" sz="1400" dirty="0"/>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571500" y="2057400"/>
            <a:ext cx="7886700" cy="4343400"/>
          </a:xfrm>
        </p:spPr>
        <p:txBody>
          <a:bodyPr>
            <a:normAutofit/>
          </a:bodyPr>
          <a:lstStyle/>
          <a:p>
            <a:pPr algn="just">
              <a:lnSpc>
                <a:spcPct val="150000"/>
              </a:lnSpc>
              <a:buFont typeface="Arial" pitchFamily="34" charset="0"/>
              <a:buChar char="•"/>
            </a:pPr>
            <a:r>
              <a:rPr lang="en-US" sz="1400" b="0" dirty="0" smtClean="0">
                <a:latin typeface="+mj-lt"/>
              </a:rPr>
              <a:t>Clinical decisions regarding the most suitable surgical approach are usually made depending on the position of the affected implant. </a:t>
            </a:r>
          </a:p>
          <a:p>
            <a:pPr algn="just">
              <a:lnSpc>
                <a:spcPct val="150000"/>
              </a:lnSpc>
              <a:buFont typeface="Arial" pitchFamily="34" charset="0"/>
              <a:buChar char="•"/>
            </a:pPr>
            <a:r>
              <a:rPr lang="en-US" sz="1400" b="0" dirty="0" smtClean="0">
                <a:latin typeface="+mj-lt"/>
              </a:rPr>
              <a:t>In </a:t>
            </a:r>
            <a:r>
              <a:rPr lang="en-US" sz="1400" b="0" dirty="0" err="1" smtClean="0">
                <a:latin typeface="+mj-lt"/>
              </a:rPr>
              <a:t>nonesthetic</a:t>
            </a:r>
            <a:r>
              <a:rPr lang="en-US" sz="1400" b="0" dirty="0" smtClean="0">
                <a:latin typeface="+mj-lt"/>
              </a:rPr>
              <a:t> areas, where exposure of the titanium components is not a major complication, </a:t>
            </a:r>
            <a:r>
              <a:rPr lang="en-US" sz="1400" b="0" dirty="0" err="1" smtClean="0">
                <a:latin typeface="+mj-lt"/>
              </a:rPr>
              <a:t>resective</a:t>
            </a:r>
            <a:r>
              <a:rPr lang="en-US" sz="1400" b="0" dirty="0" smtClean="0">
                <a:latin typeface="+mj-lt"/>
              </a:rPr>
              <a:t> surgery and apical positioning of the flap are preferable in order to reduce the pocket depth and improve access for home care. </a:t>
            </a:r>
          </a:p>
          <a:p>
            <a:pPr algn="just">
              <a:lnSpc>
                <a:spcPct val="150000"/>
              </a:lnSpc>
              <a:buFont typeface="Arial" pitchFamily="34" charset="0"/>
              <a:buChar char="•"/>
            </a:pPr>
            <a:r>
              <a:rPr lang="en-US" sz="1400" b="0" dirty="0" smtClean="0">
                <a:latin typeface="+mj-lt"/>
              </a:rPr>
              <a:t>In esthetic areas, the decision for the appropriate intervention is usually based on the morphology of the defect and the degree of bone loss. </a:t>
            </a:r>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571500" y="1524000"/>
            <a:ext cx="6286500" cy="3657600"/>
          </a:xfrm>
        </p:spPr>
        <p:txBody>
          <a:bodyPr>
            <a:normAutofit lnSpcReduction="10000"/>
          </a:bodyPr>
          <a:lstStyle/>
          <a:p>
            <a:pPr algn="just">
              <a:lnSpc>
                <a:spcPct val="150000"/>
              </a:lnSpc>
              <a:buFont typeface="Arial" pitchFamily="34" charset="0"/>
              <a:buChar char="•"/>
            </a:pPr>
            <a:r>
              <a:rPr lang="en-US" sz="1400" b="0" dirty="0" smtClean="0"/>
              <a:t>Radiographic and clinical examinations may provide an indication of the morphology of the bony defect but are not sensitive enough to give us the complete picture. This can only be determined following elevation of the flap and removal of the granulation tissue. </a:t>
            </a:r>
          </a:p>
          <a:p>
            <a:pPr algn="just">
              <a:lnSpc>
                <a:spcPct val="150000"/>
              </a:lnSpc>
              <a:buFont typeface="Arial" pitchFamily="34" charset="0"/>
              <a:buChar char="•"/>
            </a:pPr>
            <a:r>
              <a:rPr lang="en-US" sz="1400" b="0" dirty="0" smtClean="0"/>
              <a:t>In the presence of a crater-like </a:t>
            </a:r>
            <a:r>
              <a:rPr lang="en-US" sz="1400" b="0" dirty="0" smtClean="0"/>
              <a:t>four wall </a:t>
            </a:r>
            <a:r>
              <a:rPr lang="en-US" sz="1400" b="0" dirty="0" smtClean="0"/>
              <a:t>bony defect or a three-wall defect, regenerative techniques are recommended and the use of </a:t>
            </a:r>
            <a:r>
              <a:rPr lang="en-US" sz="1400" b="0" dirty="0" err="1" smtClean="0"/>
              <a:t>autogenous</a:t>
            </a:r>
            <a:r>
              <a:rPr lang="en-US" sz="1400" b="0" dirty="0" smtClean="0"/>
              <a:t> bone or bone substitutes can be used to obtain bone fill.</a:t>
            </a:r>
          </a:p>
          <a:p>
            <a:pPr algn="just">
              <a:lnSpc>
                <a:spcPct val="150000"/>
              </a:lnSpc>
              <a:buFont typeface="Arial" pitchFamily="34" charset="0"/>
              <a:buChar char="•"/>
            </a:pPr>
            <a:r>
              <a:rPr lang="en-US" sz="1400" b="0" dirty="0" smtClean="0"/>
              <a:t>A </a:t>
            </a:r>
            <a:r>
              <a:rPr lang="en-US" sz="1400" b="0" dirty="0" err="1" smtClean="0"/>
              <a:t>resorbable</a:t>
            </a:r>
            <a:r>
              <a:rPr lang="en-US" sz="1400" b="0" dirty="0" smtClean="0"/>
              <a:t> membrane can also be used in combination with the above-mentioned grafting materials. </a:t>
            </a:r>
          </a:p>
          <a:p>
            <a:pPr algn="just">
              <a:lnSpc>
                <a:spcPct val="150000"/>
              </a:lnSpc>
            </a:pPr>
            <a:r>
              <a:rPr lang="en-US" sz="1400" b="0" dirty="0" smtClean="0"/>
              <a:t> </a:t>
            </a:r>
          </a:p>
          <a:p>
            <a:endParaRPr lang="en-US" sz="1400" dirty="0"/>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571500" y="1752600"/>
            <a:ext cx="7353300" cy="4419600"/>
          </a:xfrm>
        </p:spPr>
        <p:txBody>
          <a:bodyPr>
            <a:normAutofit/>
          </a:bodyPr>
          <a:lstStyle/>
          <a:p>
            <a:pPr algn="just">
              <a:lnSpc>
                <a:spcPct val="150000"/>
              </a:lnSpc>
              <a:buFont typeface="Arial" pitchFamily="34" charset="0"/>
              <a:buChar char="•"/>
            </a:pPr>
            <a:r>
              <a:rPr lang="en-US" sz="1400" b="0" dirty="0" smtClean="0"/>
              <a:t>For two-wall defects, regenerative procedures are usually not indicated as the morphology of the alveolar bone does not allow the grafting material to be properly maintained in the required area.</a:t>
            </a:r>
          </a:p>
          <a:p>
            <a:pPr algn="just">
              <a:lnSpc>
                <a:spcPct val="150000"/>
              </a:lnSpc>
              <a:buFont typeface="Arial" pitchFamily="34" charset="0"/>
              <a:buChar char="•"/>
            </a:pPr>
            <a:r>
              <a:rPr lang="en-US" sz="1400" b="0" dirty="0" smtClean="0"/>
              <a:t>Several studies have investigated the effect of grafting materials as well as the effect of the combination of barrier membranes and grafting materials on treatment success. </a:t>
            </a:r>
          </a:p>
          <a:p>
            <a:pPr algn="just">
              <a:lnSpc>
                <a:spcPct val="150000"/>
              </a:lnSpc>
              <a:buFont typeface="Arial" pitchFamily="34" charset="0"/>
              <a:buChar char="•"/>
            </a:pPr>
            <a:r>
              <a:rPr lang="en-US" sz="1400" b="0" dirty="0" smtClean="0"/>
              <a:t>Based on the results of these studies, the use of these barrier membranes does not seem to improve the healing process and often results in postoperative complications as a result of membrane exposure. </a:t>
            </a:r>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571500" y="1219200"/>
            <a:ext cx="7658100" cy="4953000"/>
          </a:xfrm>
        </p:spPr>
        <p:txBody>
          <a:bodyPr>
            <a:normAutofit/>
          </a:bodyPr>
          <a:lstStyle/>
          <a:p>
            <a:pPr algn="just">
              <a:lnSpc>
                <a:spcPct val="170000"/>
              </a:lnSpc>
              <a:buFont typeface="Arial" pitchFamily="34" charset="0"/>
              <a:buChar char="•"/>
            </a:pPr>
            <a:r>
              <a:rPr lang="en-US" sz="1400" b="0" dirty="0" smtClean="0"/>
              <a:t>A recent randomized controlled clinical trial investigated the difference in healing between subjects receiving antibiotics, surgical debridement and either </a:t>
            </a:r>
            <a:r>
              <a:rPr lang="en-US" sz="1400" b="0" dirty="0" err="1" smtClean="0"/>
              <a:t>autogenous</a:t>
            </a:r>
            <a:r>
              <a:rPr lang="en-US" sz="1400" b="0" dirty="0" smtClean="0"/>
              <a:t> bone or bovine-derived </a:t>
            </a:r>
            <a:r>
              <a:rPr lang="en-US" sz="1400" b="0" dirty="0" err="1" smtClean="0"/>
              <a:t>xenograft</a:t>
            </a:r>
            <a:r>
              <a:rPr lang="en-US" sz="1400" b="0" dirty="0" smtClean="0"/>
              <a:t> covered by a </a:t>
            </a:r>
            <a:r>
              <a:rPr lang="en-US" sz="1400" b="0" dirty="0" err="1" smtClean="0"/>
              <a:t>resorbable</a:t>
            </a:r>
            <a:r>
              <a:rPr lang="en-US" sz="1400" b="0" dirty="0" smtClean="0"/>
              <a:t> collagen membrane. </a:t>
            </a:r>
          </a:p>
          <a:p>
            <a:pPr algn="just">
              <a:lnSpc>
                <a:spcPct val="170000"/>
              </a:lnSpc>
              <a:buFont typeface="Arial" pitchFamily="34" charset="0"/>
              <a:buChar char="•"/>
            </a:pPr>
            <a:r>
              <a:rPr lang="en-US" sz="1400" b="0" dirty="0" smtClean="0"/>
              <a:t>Twenty-two subjects were included in the </a:t>
            </a:r>
            <a:r>
              <a:rPr lang="en-US" sz="1400" b="0" dirty="0" err="1" smtClean="0"/>
              <a:t>autogenous</a:t>
            </a:r>
            <a:r>
              <a:rPr lang="en-US" sz="1400" b="0" dirty="0" smtClean="0"/>
              <a:t> bone group and 23 subjects in the bovine-derived </a:t>
            </a:r>
            <a:r>
              <a:rPr lang="en-US" sz="1400" b="0" dirty="0" err="1" smtClean="0"/>
              <a:t>xenograft</a:t>
            </a:r>
            <a:r>
              <a:rPr lang="en-US" sz="1400" b="0" dirty="0" smtClean="0"/>
              <a:t> group. Following 12 months of healing, significantly better results were obtained in the bovine-derived </a:t>
            </a:r>
            <a:r>
              <a:rPr lang="en-US" sz="1400" b="0" dirty="0" err="1" smtClean="0"/>
              <a:t>xenograft</a:t>
            </a:r>
            <a:r>
              <a:rPr lang="en-US" sz="1400" b="0" dirty="0" smtClean="0"/>
              <a:t> group for bone levels, bleeding on probing and suppuration, but the success for both procedures was limited.</a:t>
            </a:r>
          </a:p>
          <a:p>
            <a:pPr algn="just">
              <a:lnSpc>
                <a:spcPct val="170000"/>
              </a:lnSpc>
              <a:buFont typeface="Arial" pitchFamily="34" charset="0"/>
              <a:buChar char="•"/>
            </a:pPr>
            <a:r>
              <a:rPr lang="en-US" sz="1400" b="0" dirty="0" smtClean="0"/>
              <a:t>It has been suggested in the past that the stability of the membrane can influence the success of guided tissue regeneration, especially in areas where the bony morphology is unfavorable. </a:t>
            </a:r>
          </a:p>
          <a:p>
            <a:pPr algn="just">
              <a:lnSpc>
                <a:spcPct val="170000"/>
              </a:lnSpc>
              <a:buFont typeface="Arial" pitchFamily="34" charset="0"/>
              <a:buChar char="•"/>
            </a:pPr>
            <a:endParaRPr lang="en-US" sz="1400" b="0" dirty="0"/>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571500" y="1295400"/>
            <a:ext cx="7810500" cy="4648200"/>
          </a:xfrm>
        </p:spPr>
        <p:txBody>
          <a:bodyPr>
            <a:normAutofit/>
          </a:bodyPr>
          <a:lstStyle/>
          <a:p>
            <a:pPr algn="just">
              <a:lnSpc>
                <a:spcPct val="150000"/>
              </a:lnSpc>
              <a:buFont typeface="Arial" pitchFamily="34" charset="0"/>
              <a:buChar char="•"/>
            </a:pPr>
            <a:r>
              <a:rPr lang="en-US" sz="1400" b="0" dirty="0" smtClean="0"/>
              <a:t>Often, the clinicians come across the presence of a bony dehiscence where the morphology of this defect might not allow for retention of the augmentation material . </a:t>
            </a:r>
          </a:p>
          <a:p>
            <a:pPr algn="just">
              <a:lnSpc>
                <a:spcPct val="150000"/>
              </a:lnSpc>
              <a:buFont typeface="Arial" pitchFamily="34" charset="0"/>
              <a:buChar char="•"/>
            </a:pPr>
            <a:r>
              <a:rPr lang="en-US" sz="1400" b="0" dirty="0" smtClean="0"/>
              <a:t>In cases like these, it is recommended to use </a:t>
            </a:r>
            <a:r>
              <a:rPr lang="en-US" sz="1400" b="0" dirty="0" err="1" smtClean="0"/>
              <a:t>micropins</a:t>
            </a:r>
            <a:r>
              <a:rPr lang="en-US" sz="1400" b="0" dirty="0" smtClean="0"/>
              <a:t> to stabilize the membrane, which in turn will keep the grafting material in place. These </a:t>
            </a:r>
            <a:r>
              <a:rPr lang="en-US" sz="1400" b="0" dirty="0" err="1" smtClean="0"/>
              <a:t>micropins</a:t>
            </a:r>
            <a:r>
              <a:rPr lang="en-US" sz="1400" b="0" dirty="0" smtClean="0"/>
              <a:t> can be removed at a later stage. </a:t>
            </a:r>
          </a:p>
          <a:p>
            <a:pPr algn="just">
              <a:lnSpc>
                <a:spcPct val="150000"/>
              </a:lnSpc>
              <a:buFont typeface="Arial" pitchFamily="34" charset="0"/>
              <a:buChar char="•"/>
            </a:pPr>
            <a:r>
              <a:rPr lang="en-US" sz="1400" b="0" dirty="0" smtClean="0"/>
              <a:t>As in most cases the primary treatment objective is bone regeneration, having enough soft-tissue coverage of the surgical site can significantly increase the success of the regenerative procedures. </a:t>
            </a:r>
          </a:p>
          <a:p>
            <a:pPr algn="just">
              <a:lnSpc>
                <a:spcPct val="150000"/>
              </a:lnSpc>
              <a:buFont typeface="Arial" pitchFamily="34" charset="0"/>
              <a:buChar char="•"/>
            </a:pPr>
            <a:r>
              <a:rPr lang="en-US" sz="1400" b="0" dirty="0" smtClean="0"/>
              <a:t>In cases where the </a:t>
            </a:r>
            <a:r>
              <a:rPr lang="en-US" sz="1400" b="0" dirty="0" err="1" smtClean="0"/>
              <a:t>peri</a:t>
            </a:r>
            <a:r>
              <a:rPr lang="en-US" sz="1400" b="0" dirty="0" smtClean="0"/>
              <a:t>-implant mucosa is thin, additional surgery is indicated before grafting to increase the amount of keratinized tissue.</a:t>
            </a:r>
            <a:endParaRPr lang="en-US" sz="1400" b="0" dirty="0"/>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571500" y="1524000"/>
            <a:ext cx="7353300" cy="4724400"/>
          </a:xfrm>
        </p:spPr>
        <p:txBody>
          <a:bodyPr>
            <a:normAutofit/>
          </a:bodyPr>
          <a:lstStyle/>
          <a:p>
            <a:pPr algn="just">
              <a:lnSpc>
                <a:spcPct val="150000"/>
              </a:lnSpc>
            </a:pPr>
            <a:r>
              <a:rPr lang="en-US" b="0" dirty="0" smtClean="0">
                <a:latin typeface="Lucida Calligraphy" pitchFamily="66" charset="0"/>
              </a:rPr>
              <a:t>Self-performed direct </a:t>
            </a:r>
            <a:r>
              <a:rPr lang="en-US" b="0" dirty="0" err="1" smtClean="0">
                <a:latin typeface="Lucida Calligraphy" pitchFamily="66" charset="0"/>
              </a:rPr>
              <a:t>biofilm</a:t>
            </a:r>
            <a:r>
              <a:rPr lang="en-US" b="0" dirty="0" smtClean="0">
                <a:latin typeface="Lucida Calligraphy" pitchFamily="66" charset="0"/>
              </a:rPr>
              <a:t> management of pockets </a:t>
            </a:r>
          </a:p>
          <a:p>
            <a:pPr algn="just">
              <a:lnSpc>
                <a:spcPct val="150000"/>
              </a:lnSpc>
              <a:buFont typeface="Arial" pitchFamily="34" charset="0"/>
              <a:buChar char="•"/>
            </a:pPr>
            <a:r>
              <a:rPr lang="en-US" sz="1400" b="0" dirty="0" smtClean="0"/>
              <a:t>It seems logical that, when pockets are present, they should be regularly cleaned by the patient. </a:t>
            </a:r>
          </a:p>
          <a:p>
            <a:pPr algn="just">
              <a:lnSpc>
                <a:spcPct val="150000"/>
              </a:lnSpc>
              <a:buFont typeface="Arial" pitchFamily="34" charset="0"/>
              <a:buChar char="•"/>
            </a:pPr>
            <a:r>
              <a:rPr lang="en-US" sz="1400" b="0" dirty="0" smtClean="0"/>
              <a:t>However, while </a:t>
            </a:r>
            <a:r>
              <a:rPr lang="en-US" sz="1400" b="0" dirty="0" err="1" smtClean="0"/>
              <a:t>toothbrushing</a:t>
            </a:r>
            <a:r>
              <a:rPr lang="en-US" sz="1400" b="0" dirty="0" smtClean="0"/>
              <a:t> represents the most common oral hygiene method in developed countries, the </a:t>
            </a:r>
            <a:r>
              <a:rPr lang="en-US" sz="1400" b="0" dirty="0" err="1" smtClean="0"/>
              <a:t>subgingival</a:t>
            </a:r>
            <a:r>
              <a:rPr lang="en-US" sz="1400" b="0" dirty="0" smtClean="0"/>
              <a:t> effect is very limited. </a:t>
            </a:r>
          </a:p>
          <a:p>
            <a:pPr algn="just">
              <a:lnSpc>
                <a:spcPct val="150000"/>
              </a:lnSpc>
              <a:buFont typeface="Arial" pitchFamily="34" charset="0"/>
              <a:buChar char="•"/>
            </a:pPr>
            <a:r>
              <a:rPr lang="en-US" sz="1400" b="0" dirty="0" smtClean="0"/>
              <a:t>Studies from the 1970s show that brushing using two different techniques (Roll and Bass) was unable to introduce experimental particles into the </a:t>
            </a:r>
            <a:r>
              <a:rPr lang="en-US" sz="1400" b="0" dirty="0" err="1" smtClean="0"/>
              <a:t>crevicular</a:t>
            </a:r>
            <a:r>
              <a:rPr lang="en-US" sz="1400" b="0" dirty="0" smtClean="0"/>
              <a:t> epithelium or underlying connective tissue in patients with periodontal disease. </a:t>
            </a:r>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571500" y="1371600"/>
            <a:ext cx="7429500" cy="3810000"/>
          </a:xfrm>
        </p:spPr>
        <p:txBody>
          <a:bodyPr>
            <a:normAutofit/>
          </a:bodyPr>
          <a:lstStyle/>
          <a:p>
            <a:pPr algn="just">
              <a:lnSpc>
                <a:spcPct val="150000"/>
              </a:lnSpc>
              <a:buFont typeface="Arial" pitchFamily="34" charset="0"/>
              <a:buChar char="•"/>
            </a:pPr>
            <a:r>
              <a:rPr lang="en-US" sz="1400" b="0" dirty="0" smtClean="0"/>
              <a:t>However, when irrigating devices were used in the same experiment, carbon particles could be detected in the </a:t>
            </a:r>
            <a:r>
              <a:rPr lang="en-US" sz="1400" b="0" dirty="0" err="1" smtClean="0"/>
              <a:t>crevicular</a:t>
            </a:r>
            <a:r>
              <a:rPr lang="en-US" sz="1400" b="0" dirty="0" smtClean="0"/>
              <a:t> tissue. </a:t>
            </a:r>
          </a:p>
          <a:p>
            <a:pPr algn="just">
              <a:lnSpc>
                <a:spcPct val="150000"/>
              </a:lnSpc>
              <a:buFont typeface="Arial" pitchFamily="34" charset="0"/>
              <a:buChar char="•"/>
            </a:pPr>
            <a:r>
              <a:rPr lang="en-US" sz="1400" b="0" dirty="0" smtClean="0"/>
              <a:t>Very limited penetration of the toothbrush, to as far as 0.9 mm below the gingival margin – even when employing the Bass method – was confirmed by </a:t>
            </a:r>
            <a:r>
              <a:rPr lang="en-US" sz="1400" b="0" dirty="0" err="1" smtClean="0"/>
              <a:t>Waerhaug</a:t>
            </a:r>
            <a:r>
              <a:rPr lang="en-US" sz="1400" b="0" dirty="0" smtClean="0"/>
              <a:t>.</a:t>
            </a:r>
          </a:p>
          <a:p>
            <a:endParaRPr lang="en-US" sz="1400" dirty="0"/>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571500" y="1524000"/>
            <a:ext cx="7581900" cy="4114800"/>
          </a:xfrm>
        </p:spPr>
        <p:txBody>
          <a:bodyPr>
            <a:normAutofit/>
          </a:bodyPr>
          <a:lstStyle/>
          <a:p>
            <a:pPr algn="just">
              <a:lnSpc>
                <a:spcPct val="150000"/>
              </a:lnSpc>
            </a:pPr>
            <a:r>
              <a:rPr lang="en-US" sz="1600" b="0" dirty="0" smtClean="0">
                <a:latin typeface="Lucida Calligraphy" pitchFamily="66" charset="0"/>
              </a:rPr>
              <a:t>Antiseptic rinses to control sub-gingival </a:t>
            </a:r>
            <a:r>
              <a:rPr lang="en-US" sz="1600" b="0" dirty="0" err="1" smtClean="0">
                <a:latin typeface="Lucida Calligraphy" pitchFamily="66" charset="0"/>
              </a:rPr>
              <a:t>biofilm</a:t>
            </a:r>
            <a:r>
              <a:rPr lang="en-US" sz="1600" b="0" dirty="0" smtClean="0">
                <a:latin typeface="Lucida Calligraphy" pitchFamily="66" charset="0"/>
              </a:rPr>
              <a:t> </a:t>
            </a:r>
          </a:p>
          <a:p>
            <a:pPr algn="just">
              <a:lnSpc>
                <a:spcPct val="150000"/>
              </a:lnSpc>
            </a:pPr>
            <a:r>
              <a:rPr lang="en-US" sz="1400" b="0" dirty="0" smtClean="0"/>
              <a:t>Antimicrobial agents can be used to support mechanical </a:t>
            </a:r>
            <a:r>
              <a:rPr lang="en-US" sz="1400" b="0" dirty="0" err="1" smtClean="0"/>
              <a:t>biofilm</a:t>
            </a:r>
            <a:r>
              <a:rPr lang="en-US" sz="1400" b="0" dirty="0" smtClean="0"/>
              <a:t> management. Whilst they can be directly applied </a:t>
            </a:r>
            <a:r>
              <a:rPr lang="en-US" sz="1400" b="0" dirty="0" err="1" smtClean="0"/>
              <a:t>subgingivally</a:t>
            </a:r>
            <a:r>
              <a:rPr lang="en-US" sz="1400" b="0" dirty="0" smtClean="0"/>
              <a:t>, their effect on </a:t>
            </a:r>
            <a:r>
              <a:rPr lang="en-US" sz="1400" b="0" dirty="0" err="1" smtClean="0"/>
              <a:t>subgingival</a:t>
            </a:r>
            <a:r>
              <a:rPr lang="en-US" sz="1400" b="0" dirty="0" smtClean="0"/>
              <a:t> </a:t>
            </a:r>
            <a:r>
              <a:rPr lang="en-US" sz="1400" b="0" dirty="0" err="1" smtClean="0"/>
              <a:t>biofilm</a:t>
            </a:r>
            <a:r>
              <a:rPr lang="en-US" sz="1400" b="0" dirty="0" smtClean="0"/>
              <a:t> has major restrictions, such as: </a:t>
            </a:r>
          </a:p>
          <a:p>
            <a:pPr marL="400050" indent="-400050" algn="just">
              <a:lnSpc>
                <a:spcPct val="150000"/>
              </a:lnSpc>
              <a:buAutoNum type="romanLcParenBoth"/>
            </a:pPr>
            <a:r>
              <a:rPr lang="en-US" sz="1400" b="0" dirty="0" err="1" smtClean="0"/>
              <a:t>subgingival</a:t>
            </a:r>
            <a:r>
              <a:rPr lang="en-US" sz="1400" b="0" dirty="0" smtClean="0"/>
              <a:t> </a:t>
            </a:r>
            <a:r>
              <a:rPr lang="en-US" sz="1400" b="0" dirty="0" err="1" smtClean="0"/>
              <a:t>biofilm</a:t>
            </a:r>
            <a:r>
              <a:rPr lang="en-US" sz="1400" b="0" dirty="0" smtClean="0"/>
              <a:t>, which consists of adherent and floating bacteria, harbors more anaerobes than </a:t>
            </a:r>
            <a:r>
              <a:rPr lang="en-US" sz="1400" b="0" dirty="0" err="1" smtClean="0"/>
              <a:t>supragingival</a:t>
            </a:r>
            <a:r>
              <a:rPr lang="en-US" sz="1400" b="0" dirty="0" smtClean="0"/>
              <a:t> </a:t>
            </a:r>
            <a:r>
              <a:rPr lang="en-US" sz="1400" b="0" dirty="0" err="1" smtClean="0"/>
              <a:t>biofilm</a:t>
            </a:r>
            <a:r>
              <a:rPr lang="en-US" sz="1400" b="0" dirty="0" smtClean="0"/>
              <a:t>; </a:t>
            </a:r>
          </a:p>
          <a:p>
            <a:pPr marL="400050" indent="-400050" algn="just">
              <a:lnSpc>
                <a:spcPct val="150000"/>
              </a:lnSpc>
              <a:buAutoNum type="romanLcParenBoth"/>
            </a:pPr>
            <a:r>
              <a:rPr lang="en-US" sz="1400" b="0" dirty="0" smtClean="0"/>
              <a:t>in periodontal pockets it is more difficult for antibacterial agents to reach their target site and/or to sustain a concentration high enough to affect the </a:t>
            </a:r>
            <a:r>
              <a:rPr lang="en-US" sz="1400" b="0" dirty="0" err="1" smtClean="0"/>
              <a:t>biofilm</a:t>
            </a:r>
            <a:r>
              <a:rPr lang="en-US" sz="1400" b="0" dirty="0" smtClean="0"/>
              <a:t>; </a:t>
            </a:r>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1_Office Theme">
  <a:themeElements>
    <a:clrScheme name="Islander">
      <a:dk1>
        <a:srgbClr val="000000"/>
      </a:dk1>
      <a:lt1>
        <a:srgbClr val="FFFFFF"/>
      </a:lt1>
      <a:dk2>
        <a:srgbClr val="000000"/>
      </a:dk2>
      <a:lt2>
        <a:srgbClr val="E6E6E6"/>
      </a:lt2>
      <a:accent1>
        <a:srgbClr val="E56925"/>
      </a:accent1>
      <a:accent2>
        <a:srgbClr val="F19936"/>
      </a:accent2>
      <a:accent3>
        <a:srgbClr val="5DA3CC"/>
      </a:accent3>
      <a:accent4>
        <a:srgbClr val="B3DAD6"/>
      </a:accent4>
      <a:accent5>
        <a:srgbClr val="76B144"/>
      </a:accent5>
      <a:accent6>
        <a:srgbClr val="438F63"/>
      </a:accent6>
      <a:hlink>
        <a:srgbClr val="E2DD60"/>
      </a:hlink>
      <a:folHlink>
        <a:srgbClr val="E78576"/>
      </a:folHlink>
    </a:clrScheme>
    <a:fontScheme name="Custom 18">
      <a:majorFont>
        <a:latin typeface="Segoe UI"/>
        <a:ea typeface=""/>
        <a:cs typeface=""/>
      </a:majorFont>
      <a:minorFont>
        <a:latin typeface="Segoe UI"/>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Asian Pacific heritage_TM10131490_Win32_LH_v4" id="{B2A0ACF3-34FF-4C5A-A737-2558AC4C9FEA}" vid="{FBDB92CC-0A39-410B-A16B-8C101333048E}"/>
    </a:ext>
  </a:extLst>
</a:theme>
</file>

<file path=ppt/theme/theme2.xml><?xml version="1.0" encoding="utf-8"?>
<a:theme xmlns:a="http://schemas.openxmlformats.org/drawingml/2006/main" name="Creative Gradient ">
  <a:themeElements>
    <a:clrScheme name="Japan 1">
      <a:dk1>
        <a:srgbClr val="000000"/>
      </a:dk1>
      <a:lt1>
        <a:srgbClr val="FFFFFF"/>
      </a:lt1>
      <a:dk2>
        <a:srgbClr val="073A4B"/>
      </a:dk2>
      <a:lt2>
        <a:srgbClr val="E7E6E6"/>
      </a:lt2>
      <a:accent1>
        <a:srgbClr val="EE476E"/>
      </a:accent1>
      <a:accent2>
        <a:srgbClr val="E3B95A"/>
      </a:accent2>
      <a:accent3>
        <a:srgbClr val="07D69F"/>
      </a:accent3>
      <a:accent4>
        <a:srgbClr val="118AB1"/>
      </a:accent4>
      <a:accent5>
        <a:srgbClr val="073A4B"/>
      </a:accent5>
      <a:accent6>
        <a:srgbClr val="E7ECF2"/>
      </a:accent6>
      <a:hlink>
        <a:srgbClr val="E7456B"/>
      </a:hlink>
      <a:folHlink>
        <a:srgbClr val="F0C55F"/>
      </a:folHlink>
    </a:clrScheme>
    <a:fontScheme name="Japanese Template">
      <a:majorFont>
        <a:latin typeface="Meiryo UI"/>
        <a:ea typeface=""/>
        <a:cs typeface=""/>
      </a:majorFont>
      <a:minorFont>
        <a:latin typeface="Meiryo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Presentation2" id="{1ED9C639-84DE-47D6-9311-DE22D096325C}" vid="{8897FD28-C2C5-4A9F-A28F-BC63F57A39B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tf10131490_win32</Template>
  <TotalTime>2192</TotalTime>
  <Words>8996</Words>
  <Application>Microsoft Office PowerPoint</Application>
  <PresentationFormat>On-screen Show (4:3)</PresentationFormat>
  <Paragraphs>430</Paragraphs>
  <Slides>102</Slides>
  <Notes>3</Notes>
  <HiddenSlides>0</HiddenSlides>
  <MMClips>0</MMClips>
  <ScaleCrop>false</ScaleCrop>
  <HeadingPairs>
    <vt:vector size="4" baseType="variant">
      <vt:variant>
        <vt:lpstr>Theme</vt:lpstr>
      </vt:variant>
      <vt:variant>
        <vt:i4>2</vt:i4>
      </vt:variant>
      <vt:variant>
        <vt:lpstr>Slide Titles</vt:lpstr>
      </vt:variant>
      <vt:variant>
        <vt:i4>102</vt:i4>
      </vt:variant>
    </vt:vector>
  </HeadingPairs>
  <TitlesOfParts>
    <vt:vector size="104" baseType="lpstr">
      <vt:lpstr>1_Office Theme</vt:lpstr>
      <vt:lpstr>Creative Gradient </vt:lpstr>
      <vt:lpstr>THE PERIODONTAL POCKET</vt:lpstr>
      <vt:lpstr>CONTENTS</vt:lpstr>
      <vt:lpstr>Slide 3</vt:lpstr>
      <vt:lpstr>Slide 4</vt:lpstr>
      <vt:lpstr>INTRODUCTION</vt:lpstr>
      <vt:lpstr>Definition </vt:lpstr>
      <vt:lpstr>CLASSIFICATION</vt:lpstr>
      <vt:lpstr>Slide 8</vt:lpstr>
      <vt:lpstr>Slide 9</vt:lpstr>
      <vt:lpstr>Clinical features</vt:lpstr>
      <vt:lpstr>Slide 11</vt:lpstr>
      <vt:lpstr>Correlation of clinical and histopathologic features of the periodontal pocket</vt:lpstr>
      <vt:lpstr>DETECTION OF PERIODONTAL POCKET </vt:lpstr>
      <vt:lpstr>Slide 14</vt:lpstr>
      <vt:lpstr>Slide 15</vt:lpstr>
      <vt:lpstr>Slide 16</vt:lpstr>
      <vt:lpstr>Slide 17</vt:lpstr>
      <vt:lpstr>Slide 18</vt:lpstr>
      <vt:lpstr>Slide 19</vt:lpstr>
      <vt:lpstr>PATHOGENESIS </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Microbial colonization and periodontal pocket formation</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PERIODONTAL POCKET</dc:title>
  <dc:creator>Latha</dc:creator>
  <cp:lastModifiedBy>Latha</cp:lastModifiedBy>
  <cp:revision>169</cp:revision>
  <dcterms:created xsi:type="dcterms:W3CDTF">2006-08-16T00:00:00Z</dcterms:created>
  <dcterms:modified xsi:type="dcterms:W3CDTF">2021-07-16T03:32:01Z</dcterms:modified>
</cp:coreProperties>
</file>