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Atkinson Hyperlegible Bold" panose="020B0604020202020204" charset="0"/>
      <p:regular r:id="rId15"/>
    </p:embeddedFont>
    <p:embeddedFont>
      <p:font typeface="Garet" panose="020B0604020202020204" charset="0"/>
      <p:regular r:id="rId16"/>
    </p:embeddedFont>
    <p:embeddedFont>
      <p:font typeface="Garet Bold" panose="020B0604020202020204" charset="0"/>
      <p:regular r:id="rId17"/>
    </p:embeddedFont>
    <p:embeddedFont>
      <p:font typeface="Lexend Peta"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1" d="100"/>
          <a:sy n="61" d="100"/>
        </p:scale>
        <p:origin x="32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Vinesh999/Vinesh.git"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3662441" y="2107498"/>
            <a:ext cx="10963117" cy="3036002"/>
          </a:xfrm>
          <a:prstGeom prst="rect">
            <a:avLst/>
          </a:prstGeom>
        </p:spPr>
        <p:txBody>
          <a:bodyPr lIns="0" tIns="0" rIns="0" bIns="0" rtlCol="0" anchor="t">
            <a:spAutoFit/>
          </a:bodyPr>
          <a:lstStyle/>
          <a:p>
            <a:pPr algn="ctr">
              <a:lnSpc>
                <a:spcPts val="12211"/>
              </a:lnSpc>
            </a:pPr>
            <a:r>
              <a:rPr lang="en-US" sz="8722">
                <a:solidFill>
                  <a:srgbClr val="0D0F68"/>
                </a:solidFill>
                <a:latin typeface="Lexend Peta"/>
              </a:rPr>
              <a:t>Keylogger Application</a:t>
            </a:r>
          </a:p>
        </p:txBody>
      </p:sp>
      <p:sp>
        <p:nvSpPr>
          <p:cNvPr id="4" name="TextBox 4"/>
          <p:cNvSpPr txBox="1"/>
          <p:nvPr/>
        </p:nvSpPr>
        <p:spPr>
          <a:xfrm>
            <a:off x="-5929830" y="6447989"/>
            <a:ext cx="23189130" cy="2810311"/>
          </a:xfrm>
          <a:prstGeom prst="rect">
            <a:avLst/>
          </a:prstGeom>
        </p:spPr>
        <p:txBody>
          <a:bodyPr lIns="0" tIns="0" rIns="0" bIns="0" rtlCol="0" anchor="t">
            <a:spAutoFit/>
          </a:bodyPr>
          <a:lstStyle/>
          <a:p>
            <a:pPr algn="ctr">
              <a:lnSpc>
                <a:spcPts val="5658"/>
              </a:lnSpc>
            </a:pPr>
            <a:r>
              <a:rPr lang="en-US" sz="4041">
                <a:solidFill>
                  <a:srgbClr val="0D0F68"/>
                </a:solidFill>
                <a:latin typeface="Garet"/>
              </a:rPr>
              <a:t>Represented by B.Vinesh </a:t>
            </a:r>
          </a:p>
          <a:p>
            <a:pPr algn="ctr">
              <a:lnSpc>
                <a:spcPts val="5658"/>
              </a:lnSpc>
            </a:pPr>
            <a:r>
              <a:rPr lang="en-US" sz="4041">
                <a:solidFill>
                  <a:srgbClr val="0D0F68"/>
                </a:solidFill>
                <a:latin typeface="Garet"/>
              </a:rPr>
              <a:t>                                        Electronics and communication engineering </a:t>
            </a:r>
          </a:p>
          <a:p>
            <a:pPr algn="ctr">
              <a:lnSpc>
                <a:spcPts val="5658"/>
              </a:lnSpc>
            </a:pPr>
            <a:r>
              <a:rPr lang="en-US" sz="4041">
                <a:solidFill>
                  <a:srgbClr val="0D0F68"/>
                </a:solidFill>
                <a:latin typeface="Garet"/>
              </a:rPr>
              <a:t>        Aditya college of engineering </a:t>
            </a:r>
          </a:p>
          <a:p>
            <a:pPr algn="ctr">
              <a:lnSpc>
                <a:spcPts val="5658"/>
              </a:lnSpc>
              <a:spcBef>
                <a:spcPct val="0"/>
              </a:spcBef>
            </a:pPr>
            <a:endParaRPr lang="en-US" sz="4041">
              <a:solidFill>
                <a:srgbClr val="0D0F68"/>
              </a:solidFill>
              <a:latin typeface="Gare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id="5" name="TextBox 5"/>
            <p:cNvSpPr txBox="1"/>
            <p:nvPr/>
          </p:nvSpPr>
          <p:spPr>
            <a:xfrm>
              <a:off x="0" y="-76200"/>
              <a:ext cx="4274726" cy="2243667"/>
            </a:xfrm>
            <a:prstGeom prst="rect">
              <a:avLst/>
            </a:prstGeom>
          </p:spPr>
          <p:txBody>
            <a:bodyPr lIns="50800" tIns="50800" rIns="50800" bIns="50800" rtlCol="0" anchor="ctr"/>
            <a:lstStyle/>
            <a:p>
              <a:pPr algn="l">
                <a:lnSpc>
                  <a:spcPts val="5459"/>
                </a:lnSpc>
              </a:pPr>
              <a:r>
                <a:rPr lang="en-US" sz="3900">
                  <a:solidFill>
                    <a:srgbClr val="0D0F68">
                      <a:alpha val="89804"/>
                    </a:srgbClr>
                  </a:solidFill>
                  <a:latin typeface="Garet"/>
                </a:rPr>
                <a:t>   Technical Implementation: </a:t>
              </a:r>
            </a:p>
            <a:p>
              <a:pPr marL="842010" lvl="1" indent="-421005" algn="l">
                <a:lnSpc>
                  <a:spcPts val="5459"/>
                </a:lnSpc>
                <a:buFont typeface="Arial"/>
                <a:buChar char="•"/>
              </a:pPr>
              <a:r>
                <a:rPr lang="en-US" sz="3900">
                  <a:solidFill>
                    <a:srgbClr val="0D0F68">
                      <a:alpha val="89804"/>
                    </a:srgbClr>
                  </a:solidFill>
                  <a:latin typeface="Garet"/>
                </a:rPr>
                <a:t>Languages and Libraries: Python, Tkinter, pynput, json.</a:t>
              </a:r>
            </a:p>
            <a:p>
              <a:pPr marL="842010" lvl="1" indent="-421005" algn="l">
                <a:lnSpc>
                  <a:spcPts val="5459"/>
                </a:lnSpc>
                <a:buFont typeface="Arial"/>
                <a:buChar char="•"/>
              </a:pPr>
              <a:r>
                <a:rPr lang="en-US" sz="3900">
                  <a:solidFill>
                    <a:srgbClr val="0D0F68">
                      <a:alpha val="89804"/>
                    </a:srgbClr>
                  </a:solidFill>
                  <a:latin typeface="Garet"/>
                </a:rPr>
                <a:t>Core Functions:</a:t>
              </a:r>
            </a:p>
            <a:p>
              <a:pPr algn="l">
                <a:lnSpc>
                  <a:spcPts val="5459"/>
                </a:lnSpc>
              </a:pPr>
              <a:r>
                <a:rPr lang="en-US" sz="3900">
                  <a:solidFill>
                    <a:srgbClr val="0D0F68">
                      <a:alpha val="89804"/>
                    </a:srgbClr>
                  </a:solidFill>
                  <a:latin typeface="Garet"/>
                </a:rPr>
                <a:t>      •generate_text_log(key)         </a:t>
              </a:r>
            </a:p>
            <a:p>
              <a:pPr algn="l">
                <a:lnSpc>
                  <a:spcPts val="5459"/>
                </a:lnSpc>
              </a:pPr>
              <a:r>
                <a:rPr lang="en-US" sz="3900">
                  <a:solidFill>
                    <a:srgbClr val="0D0F68">
                      <a:alpha val="89804"/>
                    </a:srgbClr>
                  </a:solidFill>
                  <a:latin typeface="Garet"/>
                </a:rPr>
                <a:t>      •generate_json_file(keys_used)</a:t>
              </a:r>
            </a:p>
            <a:p>
              <a:pPr algn="l">
                <a:lnSpc>
                  <a:spcPts val="5459"/>
                </a:lnSpc>
              </a:pPr>
              <a:r>
                <a:rPr lang="en-US" sz="3900">
                  <a:solidFill>
                    <a:srgbClr val="0D0F68">
                      <a:alpha val="89804"/>
                    </a:srgbClr>
                  </a:solidFill>
                  <a:latin typeface="Garet"/>
                </a:rPr>
                <a:t>      •on_press(key)</a:t>
              </a:r>
            </a:p>
            <a:p>
              <a:pPr algn="l">
                <a:lnSpc>
                  <a:spcPts val="5459"/>
                </a:lnSpc>
              </a:pPr>
              <a:r>
                <a:rPr lang="en-US" sz="3900">
                  <a:solidFill>
                    <a:srgbClr val="0D0F68">
                      <a:alpha val="89804"/>
                    </a:srgbClr>
                  </a:solidFill>
                  <a:latin typeface="Garet"/>
                </a:rPr>
                <a:t>      •on_release(key)             </a:t>
              </a:r>
            </a:p>
            <a:p>
              <a:pPr algn="l">
                <a:lnSpc>
                  <a:spcPts val="5459"/>
                </a:lnSpc>
              </a:pPr>
              <a:endParaRPr lang="en-US" sz="3900">
                <a:solidFill>
                  <a:srgbClr val="0D0F68">
                    <a:alpha val="89804"/>
                  </a:srgbClr>
                </a:solidFill>
                <a:latin typeface="Garet"/>
              </a:endParaRPr>
            </a:p>
          </p:txBody>
        </p:sp>
      </p:grpSp>
      <p:grpSp>
        <p:nvGrpSpPr>
          <p:cNvPr id="6" name="Group 6"/>
          <p:cNvGrpSpPr/>
          <p:nvPr/>
        </p:nvGrpSpPr>
        <p:grpSpPr>
          <a:xfrm>
            <a:off x="9895676" y="419788"/>
            <a:ext cx="8869824" cy="1697683"/>
            <a:chOff x="0" y="0"/>
            <a:chExt cx="2336085" cy="447126"/>
          </a:xfrm>
        </p:grpSpPr>
        <p:sp>
          <p:nvSpPr>
            <p:cNvPr id="7" name="Freeform 7"/>
            <p:cNvSpPr/>
            <p:nvPr/>
          </p:nvSpPr>
          <p:spPr>
            <a:xfrm>
              <a:off x="0" y="0"/>
              <a:ext cx="2336085" cy="447126"/>
            </a:xfrm>
            <a:custGeom>
              <a:avLst/>
              <a:gdLst/>
              <a:ahLst/>
              <a:cxnLst/>
              <a:rect l="l" t="t" r="r" b="b"/>
              <a:pathLst>
                <a:path w="2336085" h="447126">
                  <a:moveTo>
                    <a:pt x="44515" y="0"/>
                  </a:moveTo>
                  <a:lnTo>
                    <a:pt x="2291571" y="0"/>
                  </a:lnTo>
                  <a:cubicBezTo>
                    <a:pt x="2303377" y="0"/>
                    <a:pt x="2314699" y="4690"/>
                    <a:pt x="2323047" y="13038"/>
                  </a:cubicBezTo>
                  <a:cubicBezTo>
                    <a:pt x="2331395" y="21386"/>
                    <a:pt x="2336085" y="32709"/>
                    <a:pt x="2336085" y="44515"/>
                  </a:cubicBezTo>
                  <a:lnTo>
                    <a:pt x="2336085" y="402612"/>
                  </a:lnTo>
                  <a:cubicBezTo>
                    <a:pt x="2336085" y="427196"/>
                    <a:pt x="2316155" y="447126"/>
                    <a:pt x="2291571" y="447126"/>
                  </a:cubicBezTo>
                  <a:lnTo>
                    <a:pt x="44515" y="447126"/>
                  </a:lnTo>
                  <a:cubicBezTo>
                    <a:pt x="19930" y="447126"/>
                    <a:pt x="0" y="427196"/>
                    <a:pt x="0" y="402612"/>
                  </a:cubicBezTo>
                  <a:lnTo>
                    <a:pt x="0" y="44515"/>
                  </a:lnTo>
                  <a:cubicBezTo>
                    <a:pt x="0" y="19930"/>
                    <a:pt x="19930" y="0"/>
                    <a:pt x="44515" y="0"/>
                  </a:cubicBezTo>
                  <a:close/>
                </a:path>
              </a:pathLst>
            </a:custGeom>
            <a:solidFill>
              <a:srgbClr val="0D0F68"/>
            </a:solidFill>
          </p:spPr>
        </p:sp>
        <p:sp>
          <p:nvSpPr>
            <p:cNvPr id="8" name="TextBox 8"/>
            <p:cNvSpPr txBox="1"/>
            <p:nvPr/>
          </p:nvSpPr>
          <p:spPr>
            <a:xfrm>
              <a:off x="0" y="-104775"/>
              <a:ext cx="2336085" cy="551901"/>
            </a:xfrm>
            <a:prstGeom prst="rect">
              <a:avLst/>
            </a:prstGeom>
          </p:spPr>
          <p:txBody>
            <a:bodyPr lIns="50800" tIns="50800" rIns="50800" bIns="50800" rtlCol="0" anchor="ctr"/>
            <a:lstStyle/>
            <a:p>
              <a:pPr algn="ctr">
                <a:lnSpc>
                  <a:spcPts val="7420"/>
                </a:lnSpc>
                <a:spcBef>
                  <a:spcPct val="0"/>
                </a:spcBef>
              </a:pPr>
              <a:r>
                <a:rPr lang="en-US" sz="5300">
                  <a:solidFill>
                    <a:srgbClr val="65A4CD"/>
                  </a:solidFill>
                  <a:latin typeface="Garet Bold"/>
                </a:rPr>
                <a:t>06 MODELLING </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748490" y="-485900"/>
            <a:ext cx="13884617" cy="12271839"/>
            <a:chOff x="0" y="0"/>
            <a:chExt cx="3656854" cy="3232089"/>
          </a:xfrm>
        </p:grpSpPr>
        <p:sp>
          <p:nvSpPr>
            <p:cNvPr id="4" name="Freeform 4"/>
            <p:cNvSpPr/>
            <p:nvPr/>
          </p:nvSpPr>
          <p:spPr>
            <a:xfrm>
              <a:off x="0" y="0"/>
              <a:ext cx="3656854" cy="3232089"/>
            </a:xfrm>
            <a:custGeom>
              <a:avLst/>
              <a:gdLst/>
              <a:ahLst/>
              <a:cxnLst/>
              <a:rect l="l" t="t" r="r" b="b"/>
              <a:pathLst>
                <a:path w="3656854" h="3232089">
                  <a:moveTo>
                    <a:pt x="28437" y="0"/>
                  </a:moveTo>
                  <a:lnTo>
                    <a:pt x="3628417" y="0"/>
                  </a:lnTo>
                  <a:cubicBezTo>
                    <a:pt x="3644122" y="0"/>
                    <a:pt x="3656854" y="12732"/>
                    <a:pt x="3656854" y="28437"/>
                  </a:cubicBezTo>
                  <a:lnTo>
                    <a:pt x="3656854" y="3203652"/>
                  </a:lnTo>
                  <a:cubicBezTo>
                    <a:pt x="3656854" y="3219358"/>
                    <a:pt x="3644122" y="3232089"/>
                    <a:pt x="3628417" y="3232089"/>
                  </a:cubicBezTo>
                  <a:lnTo>
                    <a:pt x="28437" y="3232089"/>
                  </a:lnTo>
                  <a:cubicBezTo>
                    <a:pt x="12732" y="3232089"/>
                    <a:pt x="0" y="3219358"/>
                    <a:pt x="0" y="3203652"/>
                  </a:cubicBezTo>
                  <a:lnTo>
                    <a:pt x="0" y="28437"/>
                  </a:lnTo>
                  <a:cubicBezTo>
                    <a:pt x="0" y="12732"/>
                    <a:pt x="12732" y="0"/>
                    <a:pt x="28437" y="0"/>
                  </a:cubicBezTo>
                  <a:close/>
                </a:path>
              </a:pathLst>
            </a:custGeom>
            <a:solidFill>
              <a:srgbClr val="FBFBFB">
                <a:alpha val="89804"/>
              </a:srgbClr>
            </a:solidFill>
          </p:spPr>
        </p:sp>
        <p:sp>
          <p:nvSpPr>
            <p:cNvPr id="5" name="TextBox 5"/>
            <p:cNvSpPr txBox="1"/>
            <p:nvPr/>
          </p:nvSpPr>
          <p:spPr>
            <a:xfrm>
              <a:off x="0" y="-76200"/>
              <a:ext cx="3656854" cy="3308289"/>
            </a:xfrm>
            <a:prstGeom prst="rect">
              <a:avLst/>
            </a:prstGeom>
          </p:spPr>
          <p:txBody>
            <a:bodyPr lIns="50800" tIns="50800" rIns="50800" bIns="50800" rtlCol="0" anchor="ctr"/>
            <a:lstStyle/>
            <a:p>
              <a:pPr algn="l">
                <a:lnSpc>
                  <a:spcPts val="5320"/>
                </a:lnSpc>
              </a:pPr>
              <a:r>
                <a:rPr lang="en-US" sz="3800">
                  <a:solidFill>
                    <a:srgbClr val="0D0F68">
                      <a:alpha val="89804"/>
                    </a:srgbClr>
                  </a:solidFill>
                  <a:latin typeface="Garet"/>
                </a:rPr>
                <a:t>    Achievements:</a:t>
              </a:r>
            </a:p>
            <a:p>
              <a:pPr marL="820421" lvl="1" indent="-410210" algn="l">
                <a:lnSpc>
                  <a:spcPts val="5320"/>
                </a:lnSpc>
                <a:buFont typeface="Arial"/>
                <a:buChar char="•"/>
              </a:pPr>
              <a:r>
                <a:rPr lang="en-US" sz="3800">
                  <a:solidFill>
                    <a:srgbClr val="0D0F68">
                      <a:alpha val="89804"/>
                    </a:srgbClr>
                  </a:solidFill>
                  <a:latin typeface="Garet"/>
                </a:rPr>
                <a:t>Successfully developed a functioning keylogger.</a:t>
              </a:r>
            </a:p>
            <a:p>
              <a:pPr marL="820421" lvl="1" indent="-410210" algn="l">
                <a:lnSpc>
                  <a:spcPts val="5320"/>
                </a:lnSpc>
                <a:buFont typeface="Arial"/>
                <a:buChar char="•"/>
              </a:pPr>
              <a:r>
                <a:rPr lang="en-US" sz="3800">
                  <a:solidFill>
                    <a:srgbClr val="0D0F68">
                      <a:alpha val="89804"/>
                    </a:srgbClr>
                  </a:solidFill>
                  <a:latin typeface="Garet"/>
                </a:rPr>
                <a:t>Captured and logged keystrokes in real-time.</a:t>
              </a:r>
            </a:p>
            <a:p>
              <a:pPr marL="820421" lvl="1" indent="-410210" algn="l">
                <a:lnSpc>
                  <a:spcPts val="5320"/>
                </a:lnSpc>
                <a:buFont typeface="Arial"/>
                <a:buChar char="•"/>
              </a:pPr>
              <a:r>
                <a:rPr lang="en-US" sz="3800">
                  <a:solidFill>
                    <a:srgbClr val="0D0F68">
                      <a:alpha val="89804"/>
                    </a:srgbClr>
                  </a:solidFill>
                  <a:latin typeface="Garet"/>
                </a:rPr>
                <a:t>Demonstrated efficient and user-friendly interface.  </a:t>
              </a:r>
            </a:p>
            <a:p>
              <a:pPr algn="l">
                <a:lnSpc>
                  <a:spcPts val="5320"/>
                </a:lnSpc>
              </a:pPr>
              <a:r>
                <a:rPr lang="en-US" sz="3800">
                  <a:solidFill>
                    <a:srgbClr val="0D0F68">
                      <a:alpha val="89804"/>
                    </a:srgbClr>
                  </a:solidFill>
                  <a:latin typeface="Garet"/>
                </a:rPr>
                <a:t>    </a:t>
              </a:r>
            </a:p>
            <a:p>
              <a:pPr algn="l">
                <a:lnSpc>
                  <a:spcPts val="5320"/>
                </a:lnSpc>
              </a:pPr>
              <a:r>
                <a:rPr lang="en-US" sz="3800">
                  <a:solidFill>
                    <a:srgbClr val="0D0F68">
                      <a:alpha val="89804"/>
                    </a:srgbClr>
                  </a:solidFill>
                  <a:latin typeface="Garet"/>
                </a:rPr>
                <a:t>Metrics:</a:t>
              </a:r>
            </a:p>
            <a:p>
              <a:pPr marL="820421" lvl="1" indent="-410210" algn="l">
                <a:lnSpc>
                  <a:spcPts val="5320"/>
                </a:lnSpc>
                <a:buFont typeface="Arial"/>
                <a:buChar char="•"/>
              </a:pPr>
              <a:r>
                <a:rPr lang="en-US" sz="3800">
                  <a:solidFill>
                    <a:srgbClr val="0D0F68">
                      <a:alpha val="89804"/>
                    </a:srgbClr>
                  </a:solidFill>
                  <a:latin typeface="Garet"/>
                </a:rPr>
                <a:t> Accuracy: 100% keystroke capture.</a:t>
              </a:r>
            </a:p>
            <a:p>
              <a:pPr marL="820421" lvl="1" indent="-410210" algn="l">
                <a:lnSpc>
                  <a:spcPts val="5320"/>
                </a:lnSpc>
                <a:buFont typeface="Arial"/>
                <a:buChar char="•"/>
              </a:pPr>
              <a:r>
                <a:rPr lang="en-US" sz="3800">
                  <a:solidFill>
                    <a:srgbClr val="0D0F68">
                      <a:alpha val="89804"/>
                    </a:srgbClr>
                  </a:solidFill>
                  <a:latin typeface="Garet"/>
                </a:rPr>
                <a:t>Performance: Real-time logging with no noticeable lag.</a:t>
              </a:r>
            </a:p>
            <a:p>
              <a:pPr marL="820421" lvl="1" indent="-410210" algn="l">
                <a:lnSpc>
                  <a:spcPts val="5320"/>
                </a:lnSpc>
                <a:buFont typeface="Arial"/>
                <a:buChar char="•"/>
              </a:pPr>
              <a:r>
                <a:rPr lang="en-US" sz="3800">
                  <a:solidFill>
                    <a:srgbClr val="0D0F68">
                      <a:alpha val="89804"/>
                    </a:srgbClr>
                  </a:solidFill>
                  <a:latin typeface="Garet"/>
                </a:rPr>
                <a:t>User Feedback: Positive initial user testing results indicating ease of use and utility.</a:t>
              </a:r>
            </a:p>
          </p:txBody>
        </p:sp>
      </p:grpSp>
      <p:sp>
        <p:nvSpPr>
          <p:cNvPr id="6" name="TextBox 6"/>
          <p:cNvSpPr txBox="1"/>
          <p:nvPr/>
        </p:nvSpPr>
        <p:spPr>
          <a:xfrm>
            <a:off x="3671692" y="447675"/>
            <a:ext cx="10038214" cy="1038225"/>
          </a:xfrm>
          <a:prstGeom prst="rect">
            <a:avLst/>
          </a:prstGeom>
        </p:spPr>
        <p:txBody>
          <a:bodyPr lIns="0" tIns="0" rIns="0" bIns="0" rtlCol="0" anchor="t">
            <a:spAutoFit/>
          </a:bodyPr>
          <a:lstStyle/>
          <a:p>
            <a:pPr algn="ctr">
              <a:lnSpc>
                <a:spcPts val="8400"/>
              </a:lnSpc>
            </a:pPr>
            <a:r>
              <a:rPr lang="en-US" sz="6000">
                <a:solidFill>
                  <a:srgbClr val="0D0F68"/>
                </a:solidFill>
                <a:latin typeface="Lexend Peta"/>
              </a:rPr>
              <a:t>Result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id="5" name="TextBox 5"/>
            <p:cNvSpPr txBox="1"/>
            <p:nvPr/>
          </p:nvSpPr>
          <p:spPr>
            <a:xfrm>
              <a:off x="0" y="-76200"/>
              <a:ext cx="4274726" cy="2243667"/>
            </a:xfrm>
            <a:prstGeom prst="rect">
              <a:avLst/>
            </a:prstGeom>
          </p:spPr>
          <p:txBody>
            <a:bodyPr lIns="50800" tIns="50800" rIns="50800" bIns="50800" rtlCol="0" anchor="ctr"/>
            <a:lstStyle/>
            <a:p>
              <a:pPr algn="ctr">
                <a:lnSpc>
                  <a:spcPts val="6299"/>
                </a:lnSpc>
              </a:pPr>
              <a:r>
                <a:rPr lang="en-US" sz="4500" dirty="0">
                  <a:solidFill>
                    <a:srgbClr val="0D0F68">
                      <a:alpha val="89804"/>
                    </a:srgbClr>
                  </a:solidFill>
                  <a:latin typeface="Atkinson Hyperlegible Bold"/>
                </a:rPr>
                <a:t>PROJECT LINK:</a:t>
              </a:r>
            </a:p>
            <a:p>
              <a:pPr algn="ctr">
                <a:lnSpc>
                  <a:spcPts val="6299"/>
                </a:lnSpc>
              </a:pPr>
              <a:endParaRPr lang="en-US" sz="4500" dirty="0">
                <a:solidFill>
                  <a:srgbClr val="0D0F68">
                    <a:alpha val="89804"/>
                  </a:srgbClr>
                </a:solidFill>
                <a:latin typeface="Atkinson Hyperlegible Bold"/>
              </a:endParaRPr>
            </a:p>
            <a:p>
              <a:pPr algn="ctr">
                <a:lnSpc>
                  <a:spcPts val="6299"/>
                </a:lnSpc>
              </a:pPr>
              <a:r>
                <a:rPr lang="en-US" sz="4500" dirty="0">
                  <a:solidFill>
                    <a:srgbClr val="0D0F68">
                      <a:alpha val="89804"/>
                    </a:srgbClr>
                  </a:solidFill>
                  <a:latin typeface="Atkinson Hyperlegible Bold"/>
                  <a:hlinkClick r:id="rId3"/>
                </a:rPr>
                <a:t>https://github.com/Vinesh999/Vinesh.git</a:t>
              </a:r>
              <a:endParaRPr lang="en-US" sz="4500" dirty="0">
                <a:solidFill>
                  <a:srgbClr val="0D0F68">
                    <a:alpha val="89804"/>
                  </a:srgbClr>
                </a:solidFill>
                <a:latin typeface="Atkinson Hyperlegible Bold"/>
              </a:endParaRPr>
            </a:p>
            <a:p>
              <a:pPr algn="ctr">
                <a:lnSpc>
                  <a:spcPts val="6299"/>
                </a:lnSpc>
              </a:pPr>
              <a:endParaRPr lang="en-US" sz="4500" dirty="0">
                <a:solidFill>
                  <a:srgbClr val="0D0F68">
                    <a:alpha val="89804"/>
                  </a:srgbClr>
                </a:solidFill>
                <a:latin typeface="Atkinson Hyperlegible Bold"/>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sp>
      <p:sp>
        <p:nvSpPr>
          <p:cNvPr id="3" name="TextBox 3"/>
          <p:cNvSpPr txBox="1"/>
          <p:nvPr/>
        </p:nvSpPr>
        <p:spPr>
          <a:xfrm>
            <a:off x="1804359" y="4034523"/>
            <a:ext cx="14679282" cy="1998878"/>
          </a:xfrm>
          <a:prstGeom prst="rect">
            <a:avLst/>
          </a:prstGeom>
        </p:spPr>
        <p:txBody>
          <a:bodyPr lIns="0" tIns="0" rIns="0" bIns="0" rtlCol="0" anchor="t">
            <a:spAutoFit/>
          </a:bodyPr>
          <a:lstStyle/>
          <a:p>
            <a:pPr algn="ctr">
              <a:lnSpc>
                <a:spcPts val="16350"/>
              </a:lnSpc>
            </a:pPr>
            <a:r>
              <a:rPr lang="en-US" sz="11679">
                <a:solidFill>
                  <a:srgbClr val="000000"/>
                </a:solidFill>
                <a:latin typeface="Lexend Peta"/>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id="5" name="TextBox 5"/>
            <p:cNvSpPr txBox="1"/>
            <p:nvPr/>
          </p:nvSpPr>
          <p:spPr>
            <a:xfrm>
              <a:off x="0" y="-28575"/>
              <a:ext cx="4274726" cy="219604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6109874" y="1214261"/>
            <a:ext cx="6068252" cy="1035862"/>
          </a:xfrm>
          <a:prstGeom prst="rect">
            <a:avLst/>
          </a:prstGeom>
        </p:spPr>
        <p:txBody>
          <a:bodyPr lIns="0" tIns="0" rIns="0" bIns="0" rtlCol="0" anchor="t">
            <a:spAutoFit/>
          </a:bodyPr>
          <a:lstStyle/>
          <a:p>
            <a:pPr algn="ctr">
              <a:lnSpc>
                <a:spcPts val="8400"/>
              </a:lnSpc>
            </a:pPr>
            <a:r>
              <a:rPr lang="en-US" sz="6000">
                <a:solidFill>
                  <a:srgbClr val="0D0F68"/>
                </a:solidFill>
                <a:latin typeface="Lexend Peta"/>
              </a:rPr>
              <a:t>AGENDA</a:t>
            </a:r>
          </a:p>
        </p:txBody>
      </p:sp>
      <p:grpSp>
        <p:nvGrpSpPr>
          <p:cNvPr id="7" name="Group 7"/>
          <p:cNvGrpSpPr/>
          <p:nvPr/>
        </p:nvGrpSpPr>
        <p:grpSpPr>
          <a:xfrm>
            <a:off x="2239025" y="2888987"/>
            <a:ext cx="6492732" cy="1217823"/>
            <a:chOff x="0" y="0"/>
            <a:chExt cx="1710020" cy="320744"/>
          </a:xfrm>
        </p:grpSpPr>
        <p:sp>
          <p:nvSpPr>
            <p:cNvPr id="8" name="Freeform 8"/>
            <p:cNvSpPr/>
            <p:nvPr/>
          </p:nvSpPr>
          <p:spPr>
            <a:xfrm>
              <a:off x="0" y="0"/>
              <a:ext cx="1710020" cy="320744"/>
            </a:xfrm>
            <a:custGeom>
              <a:avLst/>
              <a:gdLst/>
              <a:ahLst/>
              <a:cxnLst/>
              <a:rect l="l" t="t" r="r" b="b"/>
              <a:pathLst>
                <a:path w="1710020" h="320744">
                  <a:moveTo>
                    <a:pt x="60812" y="0"/>
                  </a:moveTo>
                  <a:lnTo>
                    <a:pt x="1649208" y="0"/>
                  </a:lnTo>
                  <a:cubicBezTo>
                    <a:pt x="1682793" y="0"/>
                    <a:pt x="1710020" y="27227"/>
                    <a:pt x="1710020" y="60812"/>
                  </a:cubicBezTo>
                  <a:lnTo>
                    <a:pt x="1710020" y="259931"/>
                  </a:lnTo>
                  <a:cubicBezTo>
                    <a:pt x="1710020" y="293517"/>
                    <a:pt x="1682793" y="320744"/>
                    <a:pt x="1649208" y="320744"/>
                  </a:cubicBezTo>
                  <a:lnTo>
                    <a:pt x="60812" y="320744"/>
                  </a:lnTo>
                  <a:cubicBezTo>
                    <a:pt x="27227" y="320744"/>
                    <a:pt x="0" y="293517"/>
                    <a:pt x="0" y="259931"/>
                  </a:cubicBezTo>
                  <a:lnTo>
                    <a:pt x="0" y="60812"/>
                  </a:lnTo>
                  <a:cubicBezTo>
                    <a:pt x="0" y="27227"/>
                    <a:pt x="27227" y="0"/>
                    <a:pt x="60812" y="0"/>
                  </a:cubicBezTo>
                  <a:close/>
                </a:path>
              </a:pathLst>
            </a:custGeom>
            <a:solidFill>
              <a:srgbClr val="0D0F68"/>
            </a:solidFill>
            <a:ln cap="rnd">
              <a:noFill/>
              <a:prstDash val="dash"/>
              <a:round/>
            </a:ln>
          </p:spPr>
        </p:sp>
        <p:sp>
          <p:nvSpPr>
            <p:cNvPr id="9" name="TextBox 9"/>
            <p:cNvSpPr txBox="1"/>
            <p:nvPr/>
          </p:nvSpPr>
          <p:spPr>
            <a:xfrm>
              <a:off x="0" y="-28575"/>
              <a:ext cx="1710020" cy="349319"/>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2675158" y="3138652"/>
            <a:ext cx="5795567" cy="642293"/>
          </a:xfrm>
          <a:prstGeom prst="rect">
            <a:avLst/>
          </a:prstGeom>
        </p:spPr>
        <p:txBody>
          <a:bodyPr lIns="0" tIns="0" rIns="0" bIns="0" rtlCol="0" anchor="t">
            <a:spAutoFit/>
          </a:bodyPr>
          <a:lstStyle/>
          <a:p>
            <a:pPr algn="l">
              <a:lnSpc>
                <a:spcPts val="5231"/>
              </a:lnSpc>
            </a:pPr>
            <a:r>
              <a:rPr lang="en-US" sz="3736">
                <a:solidFill>
                  <a:srgbClr val="0D0F68"/>
                </a:solidFill>
                <a:latin typeface="Garet"/>
              </a:rPr>
              <a:t> 01 Problem Statement</a:t>
            </a:r>
          </a:p>
        </p:txBody>
      </p:sp>
      <p:grpSp>
        <p:nvGrpSpPr>
          <p:cNvPr id="11" name="Group 11"/>
          <p:cNvGrpSpPr/>
          <p:nvPr/>
        </p:nvGrpSpPr>
        <p:grpSpPr>
          <a:xfrm>
            <a:off x="9556243" y="2888987"/>
            <a:ext cx="6797149" cy="1219411"/>
            <a:chOff x="0" y="0"/>
            <a:chExt cx="1790196" cy="321162"/>
          </a:xfrm>
        </p:grpSpPr>
        <p:sp>
          <p:nvSpPr>
            <p:cNvPr id="12" name="Freeform 12"/>
            <p:cNvSpPr/>
            <p:nvPr/>
          </p:nvSpPr>
          <p:spPr>
            <a:xfrm>
              <a:off x="0" y="0"/>
              <a:ext cx="1790196" cy="321162"/>
            </a:xfrm>
            <a:custGeom>
              <a:avLst/>
              <a:gdLst/>
              <a:ahLst/>
              <a:cxnLst/>
              <a:rect l="l" t="t" r="r" b="b"/>
              <a:pathLst>
                <a:path w="1790196" h="321162">
                  <a:moveTo>
                    <a:pt x="58089" y="0"/>
                  </a:moveTo>
                  <a:lnTo>
                    <a:pt x="1732107" y="0"/>
                  </a:lnTo>
                  <a:cubicBezTo>
                    <a:pt x="1747513" y="0"/>
                    <a:pt x="1762288" y="6120"/>
                    <a:pt x="1773182" y="17014"/>
                  </a:cubicBezTo>
                  <a:cubicBezTo>
                    <a:pt x="1784076" y="27908"/>
                    <a:pt x="1790196" y="42683"/>
                    <a:pt x="1790196" y="58089"/>
                  </a:cubicBezTo>
                  <a:lnTo>
                    <a:pt x="1790196" y="263073"/>
                  </a:lnTo>
                  <a:cubicBezTo>
                    <a:pt x="1790196" y="278479"/>
                    <a:pt x="1784076" y="293254"/>
                    <a:pt x="1773182" y="304148"/>
                  </a:cubicBezTo>
                  <a:cubicBezTo>
                    <a:pt x="1762288" y="315042"/>
                    <a:pt x="1747513" y="321162"/>
                    <a:pt x="1732107" y="321162"/>
                  </a:cubicBezTo>
                  <a:lnTo>
                    <a:pt x="58089" y="321162"/>
                  </a:lnTo>
                  <a:cubicBezTo>
                    <a:pt x="42683" y="321162"/>
                    <a:pt x="27908" y="315042"/>
                    <a:pt x="17014" y="304148"/>
                  </a:cubicBezTo>
                  <a:cubicBezTo>
                    <a:pt x="6120" y="293254"/>
                    <a:pt x="0" y="278479"/>
                    <a:pt x="0" y="263073"/>
                  </a:cubicBezTo>
                  <a:lnTo>
                    <a:pt x="0" y="58089"/>
                  </a:lnTo>
                  <a:cubicBezTo>
                    <a:pt x="0" y="42683"/>
                    <a:pt x="6120" y="27908"/>
                    <a:pt x="17014" y="17014"/>
                  </a:cubicBezTo>
                  <a:cubicBezTo>
                    <a:pt x="27908" y="6120"/>
                    <a:pt x="42683" y="0"/>
                    <a:pt x="58089" y="0"/>
                  </a:cubicBezTo>
                  <a:close/>
                </a:path>
              </a:pathLst>
            </a:custGeom>
            <a:solidFill>
              <a:srgbClr val="65A4CD"/>
            </a:solidFill>
          </p:spPr>
        </p:sp>
        <p:sp>
          <p:nvSpPr>
            <p:cNvPr id="13" name="TextBox 13"/>
            <p:cNvSpPr txBox="1"/>
            <p:nvPr/>
          </p:nvSpPr>
          <p:spPr>
            <a:xfrm>
              <a:off x="0" y="-76200"/>
              <a:ext cx="1790196" cy="397362"/>
            </a:xfrm>
            <a:prstGeom prst="rect">
              <a:avLst/>
            </a:prstGeom>
          </p:spPr>
          <p:txBody>
            <a:bodyPr lIns="50800" tIns="50800" rIns="50800" bIns="50800" rtlCol="0" anchor="ctr"/>
            <a:lstStyle/>
            <a:p>
              <a:pPr algn="l">
                <a:lnSpc>
                  <a:spcPts val="5040"/>
                </a:lnSpc>
                <a:spcBef>
                  <a:spcPct val="0"/>
                </a:spcBef>
              </a:pPr>
              <a:r>
                <a:rPr lang="en-US" sz="3600">
                  <a:solidFill>
                    <a:srgbClr val="0D0F68"/>
                  </a:solidFill>
                  <a:latin typeface="Garet"/>
                </a:rPr>
                <a:t>   02 Project Overview</a:t>
              </a:r>
            </a:p>
          </p:txBody>
        </p:sp>
      </p:grpSp>
      <p:grpSp>
        <p:nvGrpSpPr>
          <p:cNvPr id="14" name="Group 14"/>
          <p:cNvGrpSpPr/>
          <p:nvPr/>
        </p:nvGrpSpPr>
        <p:grpSpPr>
          <a:xfrm>
            <a:off x="2239025" y="5763577"/>
            <a:ext cx="6492732" cy="1217823"/>
            <a:chOff x="0" y="0"/>
            <a:chExt cx="1710020" cy="320744"/>
          </a:xfrm>
        </p:grpSpPr>
        <p:sp>
          <p:nvSpPr>
            <p:cNvPr id="15" name="Freeform 15"/>
            <p:cNvSpPr/>
            <p:nvPr/>
          </p:nvSpPr>
          <p:spPr>
            <a:xfrm>
              <a:off x="0" y="0"/>
              <a:ext cx="1710020" cy="320744"/>
            </a:xfrm>
            <a:custGeom>
              <a:avLst/>
              <a:gdLst/>
              <a:ahLst/>
              <a:cxnLst/>
              <a:rect l="l" t="t" r="r" b="b"/>
              <a:pathLst>
                <a:path w="1710020" h="320744">
                  <a:moveTo>
                    <a:pt x="60812" y="0"/>
                  </a:moveTo>
                  <a:lnTo>
                    <a:pt x="1649208" y="0"/>
                  </a:lnTo>
                  <a:cubicBezTo>
                    <a:pt x="1682793" y="0"/>
                    <a:pt x="1710020" y="27227"/>
                    <a:pt x="1710020" y="60812"/>
                  </a:cubicBezTo>
                  <a:lnTo>
                    <a:pt x="1710020" y="259931"/>
                  </a:lnTo>
                  <a:cubicBezTo>
                    <a:pt x="1710020" y="293517"/>
                    <a:pt x="1682793" y="320744"/>
                    <a:pt x="1649208" y="320744"/>
                  </a:cubicBezTo>
                  <a:lnTo>
                    <a:pt x="60812" y="320744"/>
                  </a:lnTo>
                  <a:cubicBezTo>
                    <a:pt x="27227" y="320744"/>
                    <a:pt x="0" y="293517"/>
                    <a:pt x="0" y="259931"/>
                  </a:cubicBezTo>
                  <a:lnTo>
                    <a:pt x="0" y="60812"/>
                  </a:lnTo>
                  <a:cubicBezTo>
                    <a:pt x="0" y="27227"/>
                    <a:pt x="27227" y="0"/>
                    <a:pt x="60812" y="0"/>
                  </a:cubicBezTo>
                  <a:close/>
                </a:path>
              </a:pathLst>
            </a:custGeom>
            <a:solidFill>
              <a:srgbClr val="0D0F68"/>
            </a:solidFill>
          </p:spPr>
        </p:sp>
        <p:sp>
          <p:nvSpPr>
            <p:cNvPr id="16" name="TextBox 16"/>
            <p:cNvSpPr txBox="1"/>
            <p:nvPr/>
          </p:nvSpPr>
          <p:spPr>
            <a:xfrm>
              <a:off x="0" y="-66675"/>
              <a:ext cx="1710020" cy="387419"/>
            </a:xfrm>
            <a:prstGeom prst="rect">
              <a:avLst/>
            </a:prstGeom>
          </p:spPr>
          <p:txBody>
            <a:bodyPr lIns="50800" tIns="50800" rIns="50800" bIns="50800" rtlCol="0" anchor="ctr"/>
            <a:lstStyle/>
            <a:p>
              <a:pPr algn="l">
                <a:lnSpc>
                  <a:spcPts val="4900"/>
                </a:lnSpc>
                <a:spcBef>
                  <a:spcPct val="0"/>
                </a:spcBef>
              </a:pPr>
              <a:r>
                <a:rPr lang="en-US" sz="3500">
                  <a:solidFill>
                    <a:srgbClr val="0D0F68"/>
                  </a:solidFill>
                  <a:latin typeface="Garet"/>
                </a:rPr>
                <a:t>   05 The Wow Factor</a:t>
              </a:r>
            </a:p>
          </p:txBody>
        </p:sp>
      </p:grpSp>
      <p:grpSp>
        <p:nvGrpSpPr>
          <p:cNvPr id="17" name="Group 17"/>
          <p:cNvGrpSpPr/>
          <p:nvPr/>
        </p:nvGrpSpPr>
        <p:grpSpPr>
          <a:xfrm>
            <a:off x="9556243" y="4327472"/>
            <a:ext cx="6797149" cy="1984743"/>
            <a:chOff x="0" y="0"/>
            <a:chExt cx="1790196" cy="522731"/>
          </a:xfrm>
        </p:grpSpPr>
        <p:sp>
          <p:nvSpPr>
            <p:cNvPr id="18" name="Freeform 18"/>
            <p:cNvSpPr/>
            <p:nvPr/>
          </p:nvSpPr>
          <p:spPr>
            <a:xfrm>
              <a:off x="0" y="0"/>
              <a:ext cx="1790196" cy="522731"/>
            </a:xfrm>
            <a:custGeom>
              <a:avLst/>
              <a:gdLst/>
              <a:ahLst/>
              <a:cxnLst/>
              <a:rect l="l" t="t" r="r" b="b"/>
              <a:pathLst>
                <a:path w="1790196" h="522731">
                  <a:moveTo>
                    <a:pt x="58089" y="0"/>
                  </a:moveTo>
                  <a:lnTo>
                    <a:pt x="1732107" y="0"/>
                  </a:lnTo>
                  <a:cubicBezTo>
                    <a:pt x="1747513" y="0"/>
                    <a:pt x="1762288" y="6120"/>
                    <a:pt x="1773182" y="17014"/>
                  </a:cubicBezTo>
                  <a:cubicBezTo>
                    <a:pt x="1784076" y="27908"/>
                    <a:pt x="1790196" y="42683"/>
                    <a:pt x="1790196" y="58089"/>
                  </a:cubicBezTo>
                  <a:lnTo>
                    <a:pt x="1790196" y="464642"/>
                  </a:lnTo>
                  <a:cubicBezTo>
                    <a:pt x="1790196" y="480048"/>
                    <a:pt x="1784076" y="494823"/>
                    <a:pt x="1773182" y="505717"/>
                  </a:cubicBezTo>
                  <a:cubicBezTo>
                    <a:pt x="1762288" y="516611"/>
                    <a:pt x="1747513" y="522731"/>
                    <a:pt x="1732107" y="522731"/>
                  </a:cubicBezTo>
                  <a:lnTo>
                    <a:pt x="58089" y="522731"/>
                  </a:lnTo>
                  <a:cubicBezTo>
                    <a:pt x="42683" y="522731"/>
                    <a:pt x="27908" y="516611"/>
                    <a:pt x="17014" y="505717"/>
                  </a:cubicBezTo>
                  <a:cubicBezTo>
                    <a:pt x="6120" y="494823"/>
                    <a:pt x="0" y="480048"/>
                    <a:pt x="0" y="464642"/>
                  </a:cubicBezTo>
                  <a:lnTo>
                    <a:pt x="0" y="58089"/>
                  </a:lnTo>
                  <a:cubicBezTo>
                    <a:pt x="0" y="42683"/>
                    <a:pt x="6120" y="27908"/>
                    <a:pt x="17014" y="17014"/>
                  </a:cubicBezTo>
                  <a:cubicBezTo>
                    <a:pt x="27908" y="6120"/>
                    <a:pt x="42683" y="0"/>
                    <a:pt x="58089" y="0"/>
                  </a:cubicBezTo>
                  <a:close/>
                </a:path>
              </a:pathLst>
            </a:custGeom>
            <a:solidFill>
              <a:srgbClr val="65A4CD"/>
            </a:solidFill>
          </p:spPr>
        </p:sp>
        <p:sp>
          <p:nvSpPr>
            <p:cNvPr id="19" name="TextBox 19"/>
            <p:cNvSpPr txBox="1"/>
            <p:nvPr/>
          </p:nvSpPr>
          <p:spPr>
            <a:xfrm>
              <a:off x="0" y="-76200"/>
              <a:ext cx="1790196" cy="598931"/>
            </a:xfrm>
            <a:prstGeom prst="rect">
              <a:avLst/>
            </a:prstGeom>
          </p:spPr>
          <p:txBody>
            <a:bodyPr lIns="50800" tIns="50800" rIns="50800" bIns="50800" rtlCol="0" anchor="ctr"/>
            <a:lstStyle/>
            <a:p>
              <a:pPr algn="ctr">
                <a:lnSpc>
                  <a:spcPts val="5320"/>
                </a:lnSpc>
                <a:spcBef>
                  <a:spcPct val="0"/>
                </a:spcBef>
              </a:pPr>
              <a:r>
                <a:rPr lang="en-US" sz="3800">
                  <a:solidFill>
                    <a:srgbClr val="0D0F68"/>
                  </a:solidFill>
                  <a:latin typeface="Garet"/>
                </a:rPr>
                <a:t>04 Solution and Value Proposition</a:t>
              </a:r>
            </a:p>
          </p:txBody>
        </p:sp>
      </p:grpSp>
      <p:grpSp>
        <p:nvGrpSpPr>
          <p:cNvPr id="20" name="Group 20"/>
          <p:cNvGrpSpPr/>
          <p:nvPr/>
        </p:nvGrpSpPr>
        <p:grpSpPr>
          <a:xfrm>
            <a:off x="2239025" y="7201268"/>
            <a:ext cx="6492732" cy="1217823"/>
            <a:chOff x="0" y="0"/>
            <a:chExt cx="1710020" cy="320744"/>
          </a:xfrm>
        </p:grpSpPr>
        <p:sp>
          <p:nvSpPr>
            <p:cNvPr id="21" name="Freeform 21"/>
            <p:cNvSpPr/>
            <p:nvPr/>
          </p:nvSpPr>
          <p:spPr>
            <a:xfrm>
              <a:off x="0" y="0"/>
              <a:ext cx="1710020" cy="320744"/>
            </a:xfrm>
            <a:custGeom>
              <a:avLst/>
              <a:gdLst/>
              <a:ahLst/>
              <a:cxnLst/>
              <a:rect l="l" t="t" r="r" b="b"/>
              <a:pathLst>
                <a:path w="1710020" h="320744">
                  <a:moveTo>
                    <a:pt x="60812" y="0"/>
                  </a:moveTo>
                  <a:lnTo>
                    <a:pt x="1649208" y="0"/>
                  </a:lnTo>
                  <a:cubicBezTo>
                    <a:pt x="1682793" y="0"/>
                    <a:pt x="1710020" y="27227"/>
                    <a:pt x="1710020" y="60812"/>
                  </a:cubicBezTo>
                  <a:lnTo>
                    <a:pt x="1710020" y="259931"/>
                  </a:lnTo>
                  <a:cubicBezTo>
                    <a:pt x="1710020" y="293517"/>
                    <a:pt x="1682793" y="320744"/>
                    <a:pt x="1649208" y="320744"/>
                  </a:cubicBezTo>
                  <a:lnTo>
                    <a:pt x="60812" y="320744"/>
                  </a:lnTo>
                  <a:cubicBezTo>
                    <a:pt x="27227" y="320744"/>
                    <a:pt x="0" y="293517"/>
                    <a:pt x="0" y="259931"/>
                  </a:cubicBezTo>
                  <a:lnTo>
                    <a:pt x="0" y="60812"/>
                  </a:lnTo>
                  <a:cubicBezTo>
                    <a:pt x="0" y="27227"/>
                    <a:pt x="27227" y="0"/>
                    <a:pt x="60812" y="0"/>
                  </a:cubicBezTo>
                  <a:close/>
                </a:path>
              </a:pathLst>
            </a:custGeom>
            <a:solidFill>
              <a:srgbClr val="0D0F68"/>
            </a:solidFill>
          </p:spPr>
        </p:sp>
        <p:sp>
          <p:nvSpPr>
            <p:cNvPr id="22" name="TextBox 22"/>
            <p:cNvSpPr txBox="1"/>
            <p:nvPr/>
          </p:nvSpPr>
          <p:spPr>
            <a:xfrm>
              <a:off x="0" y="-76200"/>
              <a:ext cx="1710020" cy="396944"/>
            </a:xfrm>
            <a:prstGeom prst="rect">
              <a:avLst/>
            </a:prstGeom>
          </p:spPr>
          <p:txBody>
            <a:bodyPr lIns="50800" tIns="50800" rIns="50800" bIns="50800" rtlCol="0" anchor="ctr"/>
            <a:lstStyle/>
            <a:p>
              <a:pPr algn="l">
                <a:lnSpc>
                  <a:spcPts val="5040"/>
                </a:lnSpc>
                <a:spcBef>
                  <a:spcPct val="0"/>
                </a:spcBef>
              </a:pPr>
              <a:r>
                <a:rPr lang="en-US" sz="3600">
                  <a:solidFill>
                    <a:srgbClr val="0D0F68"/>
                  </a:solidFill>
                  <a:latin typeface="Garet"/>
                </a:rPr>
                <a:t>   07 Result</a:t>
              </a:r>
            </a:p>
          </p:txBody>
        </p:sp>
      </p:grpSp>
      <p:grpSp>
        <p:nvGrpSpPr>
          <p:cNvPr id="23" name="Group 23"/>
          <p:cNvGrpSpPr/>
          <p:nvPr/>
        </p:nvGrpSpPr>
        <p:grpSpPr>
          <a:xfrm>
            <a:off x="9556243" y="6567300"/>
            <a:ext cx="6797149" cy="1267937"/>
            <a:chOff x="0" y="0"/>
            <a:chExt cx="1790196" cy="333942"/>
          </a:xfrm>
        </p:grpSpPr>
        <p:sp>
          <p:nvSpPr>
            <p:cNvPr id="24" name="Freeform 24"/>
            <p:cNvSpPr/>
            <p:nvPr/>
          </p:nvSpPr>
          <p:spPr>
            <a:xfrm>
              <a:off x="0" y="0"/>
              <a:ext cx="1790196" cy="333942"/>
            </a:xfrm>
            <a:custGeom>
              <a:avLst/>
              <a:gdLst/>
              <a:ahLst/>
              <a:cxnLst/>
              <a:rect l="l" t="t" r="r" b="b"/>
              <a:pathLst>
                <a:path w="1790196" h="333942">
                  <a:moveTo>
                    <a:pt x="58089" y="0"/>
                  </a:moveTo>
                  <a:lnTo>
                    <a:pt x="1732107" y="0"/>
                  </a:lnTo>
                  <a:cubicBezTo>
                    <a:pt x="1747513" y="0"/>
                    <a:pt x="1762288" y="6120"/>
                    <a:pt x="1773182" y="17014"/>
                  </a:cubicBezTo>
                  <a:cubicBezTo>
                    <a:pt x="1784076" y="27908"/>
                    <a:pt x="1790196" y="42683"/>
                    <a:pt x="1790196" y="58089"/>
                  </a:cubicBezTo>
                  <a:lnTo>
                    <a:pt x="1790196" y="275854"/>
                  </a:lnTo>
                  <a:cubicBezTo>
                    <a:pt x="1790196" y="291260"/>
                    <a:pt x="1784076" y="306035"/>
                    <a:pt x="1773182" y="316928"/>
                  </a:cubicBezTo>
                  <a:cubicBezTo>
                    <a:pt x="1762288" y="327822"/>
                    <a:pt x="1747513" y="333942"/>
                    <a:pt x="1732107" y="333942"/>
                  </a:cubicBezTo>
                  <a:lnTo>
                    <a:pt x="58089" y="333942"/>
                  </a:lnTo>
                  <a:cubicBezTo>
                    <a:pt x="42683" y="333942"/>
                    <a:pt x="27908" y="327822"/>
                    <a:pt x="17014" y="316928"/>
                  </a:cubicBezTo>
                  <a:cubicBezTo>
                    <a:pt x="6120" y="306035"/>
                    <a:pt x="0" y="291260"/>
                    <a:pt x="0" y="275854"/>
                  </a:cubicBezTo>
                  <a:lnTo>
                    <a:pt x="0" y="58089"/>
                  </a:lnTo>
                  <a:cubicBezTo>
                    <a:pt x="0" y="42683"/>
                    <a:pt x="6120" y="27908"/>
                    <a:pt x="17014" y="17014"/>
                  </a:cubicBezTo>
                  <a:cubicBezTo>
                    <a:pt x="27908" y="6120"/>
                    <a:pt x="42683" y="0"/>
                    <a:pt x="58089" y="0"/>
                  </a:cubicBezTo>
                  <a:close/>
                </a:path>
              </a:pathLst>
            </a:custGeom>
            <a:solidFill>
              <a:srgbClr val="65A4CD"/>
            </a:solidFill>
          </p:spPr>
        </p:sp>
        <p:sp>
          <p:nvSpPr>
            <p:cNvPr id="25" name="TextBox 25"/>
            <p:cNvSpPr txBox="1"/>
            <p:nvPr/>
          </p:nvSpPr>
          <p:spPr>
            <a:xfrm>
              <a:off x="0" y="-76200"/>
              <a:ext cx="1790196" cy="410142"/>
            </a:xfrm>
            <a:prstGeom prst="rect">
              <a:avLst/>
            </a:prstGeom>
          </p:spPr>
          <p:txBody>
            <a:bodyPr lIns="50800" tIns="50800" rIns="50800" bIns="50800" rtlCol="0" anchor="ctr"/>
            <a:lstStyle/>
            <a:p>
              <a:pPr algn="l">
                <a:lnSpc>
                  <a:spcPts val="5459"/>
                </a:lnSpc>
                <a:spcBef>
                  <a:spcPct val="0"/>
                </a:spcBef>
              </a:pPr>
              <a:r>
                <a:rPr lang="en-US" sz="3900">
                  <a:solidFill>
                    <a:srgbClr val="0D0F68"/>
                  </a:solidFill>
                  <a:latin typeface="Garet"/>
                </a:rPr>
                <a:t>    06 Modelling</a:t>
              </a:r>
            </a:p>
          </p:txBody>
        </p:sp>
      </p:grpSp>
      <p:grpSp>
        <p:nvGrpSpPr>
          <p:cNvPr id="26" name="Group 26"/>
          <p:cNvGrpSpPr/>
          <p:nvPr/>
        </p:nvGrpSpPr>
        <p:grpSpPr>
          <a:xfrm>
            <a:off x="2239025" y="4326679"/>
            <a:ext cx="6492732" cy="1217823"/>
            <a:chOff x="0" y="0"/>
            <a:chExt cx="1710020" cy="320744"/>
          </a:xfrm>
        </p:grpSpPr>
        <p:sp>
          <p:nvSpPr>
            <p:cNvPr id="27" name="Freeform 27"/>
            <p:cNvSpPr/>
            <p:nvPr/>
          </p:nvSpPr>
          <p:spPr>
            <a:xfrm>
              <a:off x="0" y="0"/>
              <a:ext cx="1710020" cy="320744"/>
            </a:xfrm>
            <a:custGeom>
              <a:avLst/>
              <a:gdLst/>
              <a:ahLst/>
              <a:cxnLst/>
              <a:rect l="l" t="t" r="r" b="b"/>
              <a:pathLst>
                <a:path w="1710020" h="320744">
                  <a:moveTo>
                    <a:pt x="60812" y="0"/>
                  </a:moveTo>
                  <a:lnTo>
                    <a:pt x="1649208" y="0"/>
                  </a:lnTo>
                  <a:cubicBezTo>
                    <a:pt x="1682793" y="0"/>
                    <a:pt x="1710020" y="27227"/>
                    <a:pt x="1710020" y="60812"/>
                  </a:cubicBezTo>
                  <a:lnTo>
                    <a:pt x="1710020" y="259931"/>
                  </a:lnTo>
                  <a:cubicBezTo>
                    <a:pt x="1710020" y="293517"/>
                    <a:pt x="1682793" y="320744"/>
                    <a:pt x="1649208" y="320744"/>
                  </a:cubicBezTo>
                  <a:lnTo>
                    <a:pt x="60812" y="320744"/>
                  </a:lnTo>
                  <a:cubicBezTo>
                    <a:pt x="27227" y="320744"/>
                    <a:pt x="0" y="293517"/>
                    <a:pt x="0" y="259931"/>
                  </a:cubicBezTo>
                  <a:lnTo>
                    <a:pt x="0" y="60812"/>
                  </a:lnTo>
                  <a:cubicBezTo>
                    <a:pt x="0" y="27227"/>
                    <a:pt x="27227" y="0"/>
                    <a:pt x="60812" y="0"/>
                  </a:cubicBezTo>
                  <a:close/>
                </a:path>
              </a:pathLst>
            </a:custGeom>
            <a:solidFill>
              <a:srgbClr val="0D0F68"/>
            </a:solidFill>
          </p:spPr>
        </p:sp>
        <p:sp>
          <p:nvSpPr>
            <p:cNvPr id="28" name="TextBox 28"/>
            <p:cNvSpPr txBox="1"/>
            <p:nvPr/>
          </p:nvSpPr>
          <p:spPr>
            <a:xfrm>
              <a:off x="0" y="-66675"/>
              <a:ext cx="1710020" cy="387419"/>
            </a:xfrm>
            <a:prstGeom prst="rect">
              <a:avLst/>
            </a:prstGeom>
          </p:spPr>
          <p:txBody>
            <a:bodyPr lIns="50800" tIns="50800" rIns="50800" bIns="50800" rtlCol="0" anchor="ctr"/>
            <a:lstStyle/>
            <a:p>
              <a:pPr algn="l">
                <a:lnSpc>
                  <a:spcPts val="5179"/>
                </a:lnSpc>
                <a:spcBef>
                  <a:spcPct val="0"/>
                </a:spcBef>
              </a:pPr>
              <a:r>
                <a:rPr lang="en-US" sz="3699">
                  <a:solidFill>
                    <a:srgbClr val="0D0F68"/>
                  </a:solidFill>
                  <a:latin typeface="Garet"/>
                </a:rPr>
                <a:t>   03 End Users</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655476" y="1028700"/>
            <a:ext cx="16603824" cy="8229600"/>
            <a:chOff x="0" y="0"/>
            <a:chExt cx="4373024" cy="2167467"/>
          </a:xfrm>
        </p:grpSpPr>
        <p:sp>
          <p:nvSpPr>
            <p:cNvPr id="4" name="Freeform 4"/>
            <p:cNvSpPr/>
            <p:nvPr/>
          </p:nvSpPr>
          <p:spPr>
            <a:xfrm>
              <a:off x="0" y="0"/>
              <a:ext cx="4373024" cy="2167467"/>
            </a:xfrm>
            <a:custGeom>
              <a:avLst/>
              <a:gdLst/>
              <a:ahLst/>
              <a:cxnLst/>
              <a:rect l="l" t="t" r="r" b="b"/>
              <a:pathLst>
                <a:path w="4373024" h="2167467">
                  <a:moveTo>
                    <a:pt x="23780" y="0"/>
                  </a:moveTo>
                  <a:lnTo>
                    <a:pt x="4349244" y="0"/>
                  </a:lnTo>
                  <a:cubicBezTo>
                    <a:pt x="4355551" y="0"/>
                    <a:pt x="4361599" y="2505"/>
                    <a:pt x="4366059" y="6965"/>
                  </a:cubicBezTo>
                  <a:cubicBezTo>
                    <a:pt x="4370518" y="11425"/>
                    <a:pt x="4373024" y="17473"/>
                    <a:pt x="4373024" y="23780"/>
                  </a:cubicBezTo>
                  <a:lnTo>
                    <a:pt x="4373024" y="2143687"/>
                  </a:lnTo>
                  <a:cubicBezTo>
                    <a:pt x="4373024" y="2156820"/>
                    <a:pt x="4362377" y="2167467"/>
                    <a:pt x="4349244" y="2167467"/>
                  </a:cubicBezTo>
                  <a:lnTo>
                    <a:pt x="23780" y="2167467"/>
                  </a:lnTo>
                  <a:cubicBezTo>
                    <a:pt x="10647" y="2167467"/>
                    <a:pt x="0" y="2156820"/>
                    <a:pt x="0" y="2143687"/>
                  </a:cubicBezTo>
                  <a:lnTo>
                    <a:pt x="0" y="23780"/>
                  </a:lnTo>
                  <a:cubicBezTo>
                    <a:pt x="0" y="10647"/>
                    <a:pt x="10647" y="0"/>
                    <a:pt x="23780" y="0"/>
                  </a:cubicBezTo>
                  <a:close/>
                </a:path>
              </a:pathLst>
            </a:custGeom>
            <a:solidFill>
              <a:srgbClr val="FBFBFB">
                <a:alpha val="89804"/>
              </a:srgbClr>
            </a:solidFill>
          </p:spPr>
        </p:sp>
        <p:sp>
          <p:nvSpPr>
            <p:cNvPr id="5" name="TextBox 5"/>
            <p:cNvSpPr txBox="1"/>
            <p:nvPr/>
          </p:nvSpPr>
          <p:spPr>
            <a:xfrm>
              <a:off x="0" y="-66675"/>
              <a:ext cx="4373024" cy="2234142"/>
            </a:xfrm>
            <a:prstGeom prst="rect">
              <a:avLst/>
            </a:prstGeom>
          </p:spPr>
          <p:txBody>
            <a:bodyPr lIns="50800" tIns="50800" rIns="50800" bIns="50800" rtlCol="0" anchor="ctr"/>
            <a:lstStyle/>
            <a:p>
              <a:pPr algn="just">
                <a:lnSpc>
                  <a:spcPts val="4900"/>
                </a:lnSpc>
              </a:pPr>
              <a:endParaRPr/>
            </a:p>
            <a:p>
              <a:pPr algn="just">
                <a:lnSpc>
                  <a:spcPts val="4900"/>
                </a:lnSpc>
              </a:pPr>
              <a:endParaRPr/>
            </a:p>
            <a:p>
              <a:pPr algn="just">
                <a:lnSpc>
                  <a:spcPts val="4900"/>
                </a:lnSpc>
              </a:pPr>
              <a:endParaRPr/>
            </a:p>
            <a:p>
              <a:pPr algn="just">
                <a:lnSpc>
                  <a:spcPts val="4900"/>
                </a:lnSpc>
              </a:pPr>
              <a:r>
                <a:rPr lang="en-US" sz="3500">
                  <a:solidFill>
                    <a:srgbClr val="0D0F68">
                      <a:alpha val="89804"/>
                    </a:srgbClr>
                  </a:solidFill>
                  <a:latin typeface="Garet"/>
                </a:rPr>
                <a:t> </a:t>
              </a:r>
            </a:p>
            <a:p>
              <a:pPr algn="just">
                <a:lnSpc>
                  <a:spcPts val="4900"/>
                </a:lnSpc>
              </a:pPr>
              <a:r>
                <a:rPr lang="en-US" sz="3500">
                  <a:solidFill>
                    <a:srgbClr val="0D0F68">
                      <a:alpha val="89804"/>
                    </a:srgbClr>
                  </a:solidFill>
                  <a:latin typeface="Garet"/>
                </a:rPr>
                <a:t>A keylogger is a type of software or hardware device that records the keystrokes made by a user on a computer or other electronic device. It is typically used to monitor and track the activities of a user, often without their knowledge or consent. Keyloggers can be used for various purposes, including security and surveillance, as well as for malicious purposes such as stealing passwords or other sensitive information.</a:t>
              </a:r>
            </a:p>
          </p:txBody>
        </p:sp>
      </p:grpSp>
      <p:grpSp>
        <p:nvGrpSpPr>
          <p:cNvPr id="6" name="Group 6"/>
          <p:cNvGrpSpPr/>
          <p:nvPr/>
        </p:nvGrpSpPr>
        <p:grpSpPr>
          <a:xfrm>
            <a:off x="11601846" y="419788"/>
            <a:ext cx="7163655" cy="1217823"/>
            <a:chOff x="0" y="0"/>
            <a:chExt cx="1886724" cy="320744"/>
          </a:xfrm>
        </p:grpSpPr>
        <p:sp>
          <p:nvSpPr>
            <p:cNvPr id="7" name="Freeform 7"/>
            <p:cNvSpPr/>
            <p:nvPr/>
          </p:nvSpPr>
          <p:spPr>
            <a:xfrm>
              <a:off x="0" y="0"/>
              <a:ext cx="1886724" cy="320744"/>
            </a:xfrm>
            <a:custGeom>
              <a:avLst/>
              <a:gdLst/>
              <a:ahLst/>
              <a:cxnLst/>
              <a:rect l="l" t="t" r="r" b="b"/>
              <a:pathLst>
                <a:path w="1886724" h="32074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id="8" name="TextBox 8"/>
            <p:cNvSpPr txBox="1"/>
            <p:nvPr/>
          </p:nvSpPr>
          <p:spPr>
            <a:xfrm>
              <a:off x="0" y="-28575"/>
              <a:ext cx="1886724" cy="349319"/>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11601846" y="609600"/>
            <a:ext cx="7163655" cy="762000"/>
          </a:xfrm>
          <a:prstGeom prst="rect">
            <a:avLst/>
          </a:prstGeom>
        </p:spPr>
        <p:txBody>
          <a:bodyPr lIns="0" tIns="0" rIns="0" bIns="0" rtlCol="0" anchor="t">
            <a:spAutoFit/>
          </a:bodyPr>
          <a:lstStyle/>
          <a:p>
            <a:pPr algn="ctr">
              <a:lnSpc>
                <a:spcPts val="6299"/>
              </a:lnSpc>
            </a:pPr>
            <a:r>
              <a:rPr lang="en-US" sz="4500">
                <a:solidFill>
                  <a:srgbClr val="65A4CD"/>
                </a:solidFill>
                <a:latin typeface="Garet Bold"/>
              </a:rPr>
              <a:t>INTRODUCTION </a:t>
            </a:r>
          </a:p>
        </p:txBody>
      </p:sp>
      <p:sp>
        <p:nvSpPr>
          <p:cNvPr id="10" name="TextBox 10"/>
          <p:cNvSpPr txBox="1"/>
          <p:nvPr/>
        </p:nvSpPr>
        <p:spPr>
          <a:xfrm>
            <a:off x="4124893" y="1513787"/>
            <a:ext cx="10038214" cy="2105025"/>
          </a:xfrm>
          <a:prstGeom prst="rect">
            <a:avLst/>
          </a:prstGeom>
        </p:spPr>
        <p:txBody>
          <a:bodyPr lIns="0" tIns="0" rIns="0" bIns="0" rtlCol="0" anchor="t">
            <a:spAutoFit/>
          </a:bodyPr>
          <a:lstStyle/>
          <a:p>
            <a:pPr algn="ctr">
              <a:lnSpc>
                <a:spcPts val="8400"/>
              </a:lnSpc>
            </a:pPr>
            <a:r>
              <a:rPr lang="en-US" sz="6000">
                <a:solidFill>
                  <a:srgbClr val="0D0F68"/>
                </a:solidFill>
                <a:latin typeface="Lexend Peta"/>
              </a:rPr>
              <a:t>Keylogger </a:t>
            </a:r>
          </a:p>
          <a:p>
            <a:pPr algn="ctr">
              <a:lnSpc>
                <a:spcPts val="8400"/>
              </a:lnSpc>
            </a:pPr>
            <a:r>
              <a:rPr lang="en-US" sz="6000">
                <a:solidFill>
                  <a:srgbClr val="0D0F68"/>
                </a:solidFill>
                <a:latin typeface="Lexend Peta"/>
              </a:rPr>
              <a:t>application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id="5" name="TextBox 5"/>
            <p:cNvSpPr txBox="1"/>
            <p:nvPr/>
          </p:nvSpPr>
          <p:spPr>
            <a:xfrm>
              <a:off x="0" y="-66675"/>
              <a:ext cx="4274726" cy="2234142"/>
            </a:xfrm>
            <a:prstGeom prst="rect">
              <a:avLst/>
            </a:prstGeom>
          </p:spPr>
          <p:txBody>
            <a:bodyPr lIns="50800" tIns="50800" rIns="50800" bIns="50800" rtlCol="0" anchor="ctr"/>
            <a:lstStyle/>
            <a:p>
              <a:pPr algn="just">
                <a:lnSpc>
                  <a:spcPts val="4759"/>
                </a:lnSpc>
              </a:pPr>
              <a:r>
                <a:rPr lang="en-US" sz="3399">
                  <a:solidFill>
                    <a:srgbClr val="0D0F68">
                      <a:alpha val="89804"/>
                    </a:srgbClr>
                  </a:solidFill>
                  <a:latin typeface="Garet"/>
                </a:rPr>
                <a:t>Keyloggers can be installed as a software program on a computer or as a hardware device that connects to the computer’s keyboard. They can record every keystroke made by the user, including letters, numbers, symbols, and even the duration of each keystroke. The recorded data can then be accessed and reviewed by the person who installed the keylogger.often used by parents to monitor their children’s computer activities, by employers to track employee productivity, or by law enforcement agencies to gather evidence in criminal investigations. However, they can also be used maliciously by hackers or cybercriminals to steal sensitive information or to gain unauthorized access to a computer system.</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028700" y="1028700"/>
            <a:ext cx="16230600" cy="8235950"/>
            <a:chOff x="0" y="0"/>
            <a:chExt cx="4274726" cy="2169139"/>
          </a:xfrm>
        </p:grpSpPr>
        <p:sp>
          <p:nvSpPr>
            <p:cNvPr id="4" name="Freeform 4"/>
            <p:cNvSpPr/>
            <p:nvPr/>
          </p:nvSpPr>
          <p:spPr>
            <a:xfrm>
              <a:off x="0" y="0"/>
              <a:ext cx="4274726" cy="2169139"/>
            </a:xfrm>
            <a:custGeom>
              <a:avLst/>
              <a:gdLst/>
              <a:ahLst/>
              <a:cxnLst/>
              <a:rect l="l" t="t" r="r" b="b"/>
              <a:pathLst>
                <a:path w="4274726" h="2169139">
                  <a:moveTo>
                    <a:pt x="24327" y="0"/>
                  </a:moveTo>
                  <a:lnTo>
                    <a:pt x="4250399" y="0"/>
                  </a:lnTo>
                  <a:cubicBezTo>
                    <a:pt x="4263834" y="0"/>
                    <a:pt x="4274726" y="10891"/>
                    <a:pt x="4274726" y="24327"/>
                  </a:cubicBezTo>
                  <a:lnTo>
                    <a:pt x="4274726" y="2144812"/>
                  </a:lnTo>
                  <a:cubicBezTo>
                    <a:pt x="4274726" y="2158248"/>
                    <a:pt x="4263834" y="2169139"/>
                    <a:pt x="4250399" y="2169139"/>
                  </a:cubicBezTo>
                  <a:lnTo>
                    <a:pt x="24327" y="2169139"/>
                  </a:lnTo>
                  <a:cubicBezTo>
                    <a:pt x="17875" y="2169139"/>
                    <a:pt x="11687" y="2166576"/>
                    <a:pt x="7125" y="2162014"/>
                  </a:cubicBezTo>
                  <a:cubicBezTo>
                    <a:pt x="2563" y="2157452"/>
                    <a:pt x="0" y="2151264"/>
                    <a:pt x="0" y="2144812"/>
                  </a:cubicBezTo>
                  <a:lnTo>
                    <a:pt x="0" y="24327"/>
                  </a:lnTo>
                  <a:cubicBezTo>
                    <a:pt x="0" y="10891"/>
                    <a:pt x="10891" y="0"/>
                    <a:pt x="24327" y="0"/>
                  </a:cubicBezTo>
                  <a:close/>
                </a:path>
              </a:pathLst>
            </a:custGeom>
            <a:solidFill>
              <a:srgbClr val="FBFBFB">
                <a:alpha val="89804"/>
              </a:srgbClr>
            </a:solidFill>
          </p:spPr>
        </p:sp>
        <p:sp>
          <p:nvSpPr>
            <p:cNvPr id="5" name="TextBox 5"/>
            <p:cNvSpPr txBox="1"/>
            <p:nvPr/>
          </p:nvSpPr>
          <p:spPr>
            <a:xfrm>
              <a:off x="0" y="-66675"/>
              <a:ext cx="4274726" cy="2235814"/>
            </a:xfrm>
            <a:prstGeom prst="rect">
              <a:avLst/>
            </a:prstGeom>
          </p:spPr>
          <p:txBody>
            <a:bodyPr lIns="50800" tIns="50800" rIns="50800" bIns="50800" rtlCol="0" anchor="ctr"/>
            <a:lstStyle/>
            <a:p>
              <a:pPr algn="just">
                <a:lnSpc>
                  <a:spcPts val="4900"/>
                </a:lnSpc>
              </a:pPr>
              <a:endParaRPr/>
            </a:p>
            <a:p>
              <a:pPr algn="just">
                <a:lnSpc>
                  <a:spcPts val="4900"/>
                </a:lnSpc>
              </a:pPr>
              <a:endParaRPr/>
            </a:p>
            <a:p>
              <a:pPr algn="just">
                <a:lnSpc>
                  <a:spcPts val="4900"/>
                </a:lnSpc>
              </a:pPr>
              <a:r>
                <a:rPr lang="en-US" sz="3500">
                  <a:solidFill>
                    <a:srgbClr val="0D0F68">
                      <a:alpha val="89804"/>
                    </a:srgbClr>
                  </a:solidFill>
                  <a:latin typeface="Garet"/>
                </a:rPr>
                <a:t>A problem statement for a keylogger application could be: “Develop a user-friendly and secure keylogger application that can be easily installed and configured on a computer, without the user’s knowledge or consent, in order to monitor and track their activities for security and surveillance purposes.”</a:t>
              </a:r>
            </a:p>
            <a:p>
              <a:pPr algn="just">
                <a:lnSpc>
                  <a:spcPts val="4900"/>
                </a:lnSpc>
              </a:pPr>
              <a:r>
                <a:rPr lang="en-US" sz="3500">
                  <a:solidFill>
                    <a:srgbClr val="0D0F68">
                      <a:alpha val="89804"/>
                    </a:srgbClr>
                  </a:solidFill>
                  <a:latin typeface="Garet"/>
                </a:rPr>
                <a:t>This problem statement clearly articulates the desired outcome of creating a keylogger application that can be used to monitor and track a user’s activities without their knowledge or consent. It also highlights the need for the application to be user-friendly, secure, and easy to install and configure on a computer. </a:t>
              </a:r>
            </a:p>
            <a:p>
              <a:pPr algn="just">
                <a:lnSpc>
                  <a:spcPts val="4900"/>
                </a:lnSpc>
              </a:pPr>
              <a:endParaRPr lang="en-US" sz="3500">
                <a:solidFill>
                  <a:srgbClr val="0D0F68">
                    <a:alpha val="89804"/>
                  </a:srgbClr>
                </a:solidFill>
                <a:latin typeface="Garet"/>
              </a:endParaRPr>
            </a:p>
          </p:txBody>
        </p:sp>
      </p:grpSp>
      <p:grpSp>
        <p:nvGrpSpPr>
          <p:cNvPr id="6" name="Group 6"/>
          <p:cNvGrpSpPr/>
          <p:nvPr/>
        </p:nvGrpSpPr>
        <p:grpSpPr>
          <a:xfrm>
            <a:off x="10215583" y="473106"/>
            <a:ext cx="8549917" cy="1484412"/>
            <a:chOff x="0" y="0"/>
            <a:chExt cx="2251830" cy="390956"/>
          </a:xfrm>
        </p:grpSpPr>
        <p:sp>
          <p:nvSpPr>
            <p:cNvPr id="7" name="Freeform 7"/>
            <p:cNvSpPr/>
            <p:nvPr/>
          </p:nvSpPr>
          <p:spPr>
            <a:xfrm>
              <a:off x="0" y="0"/>
              <a:ext cx="2251830" cy="390956"/>
            </a:xfrm>
            <a:custGeom>
              <a:avLst/>
              <a:gdLst/>
              <a:ahLst/>
              <a:cxnLst/>
              <a:rect l="l" t="t" r="r" b="b"/>
              <a:pathLst>
                <a:path w="2251830" h="390956">
                  <a:moveTo>
                    <a:pt x="46180" y="0"/>
                  </a:moveTo>
                  <a:lnTo>
                    <a:pt x="2205650" y="0"/>
                  </a:lnTo>
                  <a:cubicBezTo>
                    <a:pt x="2231154" y="0"/>
                    <a:pt x="2251830" y="20676"/>
                    <a:pt x="2251830" y="46180"/>
                  </a:cubicBezTo>
                  <a:lnTo>
                    <a:pt x="2251830" y="344776"/>
                  </a:lnTo>
                  <a:cubicBezTo>
                    <a:pt x="2251830" y="357024"/>
                    <a:pt x="2246965" y="368770"/>
                    <a:pt x="2238304" y="377430"/>
                  </a:cubicBezTo>
                  <a:cubicBezTo>
                    <a:pt x="2229644" y="386091"/>
                    <a:pt x="2217897" y="390956"/>
                    <a:pt x="2205650" y="390956"/>
                  </a:cubicBezTo>
                  <a:lnTo>
                    <a:pt x="46180" y="390956"/>
                  </a:lnTo>
                  <a:cubicBezTo>
                    <a:pt x="20676" y="390956"/>
                    <a:pt x="0" y="370281"/>
                    <a:pt x="0" y="344776"/>
                  </a:cubicBezTo>
                  <a:lnTo>
                    <a:pt x="0" y="46180"/>
                  </a:lnTo>
                  <a:cubicBezTo>
                    <a:pt x="0" y="20676"/>
                    <a:pt x="20676" y="0"/>
                    <a:pt x="46180" y="0"/>
                  </a:cubicBezTo>
                  <a:close/>
                </a:path>
              </a:pathLst>
            </a:custGeom>
            <a:solidFill>
              <a:srgbClr val="0D0F68"/>
            </a:solidFill>
          </p:spPr>
        </p:sp>
        <p:sp>
          <p:nvSpPr>
            <p:cNvPr id="8" name="TextBox 8"/>
            <p:cNvSpPr txBox="1"/>
            <p:nvPr/>
          </p:nvSpPr>
          <p:spPr>
            <a:xfrm>
              <a:off x="0" y="-85725"/>
              <a:ext cx="2251830" cy="476681"/>
            </a:xfrm>
            <a:prstGeom prst="rect">
              <a:avLst/>
            </a:prstGeom>
          </p:spPr>
          <p:txBody>
            <a:bodyPr lIns="50800" tIns="50800" rIns="50800" bIns="50800" rtlCol="0" anchor="ctr"/>
            <a:lstStyle/>
            <a:p>
              <a:pPr algn="ctr">
                <a:lnSpc>
                  <a:spcPts val="6439"/>
                </a:lnSpc>
                <a:spcBef>
                  <a:spcPct val="0"/>
                </a:spcBef>
              </a:pPr>
              <a:r>
                <a:rPr lang="en-US" sz="4599">
                  <a:solidFill>
                    <a:srgbClr val="65A4CD"/>
                  </a:solidFill>
                  <a:latin typeface="Garet Bold"/>
                </a:rPr>
                <a:t>01 PROBLEM STATEMENT  </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id="5" name="TextBox 5"/>
            <p:cNvSpPr txBox="1"/>
            <p:nvPr/>
          </p:nvSpPr>
          <p:spPr>
            <a:xfrm>
              <a:off x="0" y="-28575"/>
              <a:ext cx="4274726" cy="2196042"/>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9144000" y="319784"/>
            <a:ext cx="9621500" cy="1449972"/>
            <a:chOff x="0" y="0"/>
            <a:chExt cx="2534058" cy="381886"/>
          </a:xfrm>
        </p:grpSpPr>
        <p:sp>
          <p:nvSpPr>
            <p:cNvPr id="7" name="Freeform 7"/>
            <p:cNvSpPr/>
            <p:nvPr/>
          </p:nvSpPr>
          <p:spPr>
            <a:xfrm>
              <a:off x="0" y="0"/>
              <a:ext cx="2534058" cy="381886"/>
            </a:xfrm>
            <a:custGeom>
              <a:avLst/>
              <a:gdLst/>
              <a:ahLst/>
              <a:cxnLst/>
              <a:rect l="l" t="t" r="r" b="b"/>
              <a:pathLst>
                <a:path w="2534058" h="381886">
                  <a:moveTo>
                    <a:pt x="41037" y="0"/>
                  </a:moveTo>
                  <a:lnTo>
                    <a:pt x="2493021" y="0"/>
                  </a:lnTo>
                  <a:cubicBezTo>
                    <a:pt x="2515685" y="0"/>
                    <a:pt x="2534058" y="18373"/>
                    <a:pt x="2534058" y="41037"/>
                  </a:cubicBezTo>
                  <a:lnTo>
                    <a:pt x="2534058" y="340849"/>
                  </a:lnTo>
                  <a:cubicBezTo>
                    <a:pt x="2534058" y="363513"/>
                    <a:pt x="2515685" y="381886"/>
                    <a:pt x="2493021" y="381886"/>
                  </a:cubicBezTo>
                  <a:lnTo>
                    <a:pt x="41037" y="381886"/>
                  </a:lnTo>
                  <a:cubicBezTo>
                    <a:pt x="18373" y="381886"/>
                    <a:pt x="0" y="363513"/>
                    <a:pt x="0" y="340849"/>
                  </a:cubicBezTo>
                  <a:lnTo>
                    <a:pt x="0" y="41037"/>
                  </a:lnTo>
                  <a:cubicBezTo>
                    <a:pt x="0" y="18373"/>
                    <a:pt x="18373" y="0"/>
                    <a:pt x="41037" y="0"/>
                  </a:cubicBezTo>
                  <a:close/>
                </a:path>
              </a:pathLst>
            </a:custGeom>
            <a:solidFill>
              <a:srgbClr val="0D0F68"/>
            </a:solidFill>
          </p:spPr>
        </p:sp>
        <p:sp>
          <p:nvSpPr>
            <p:cNvPr id="8" name="TextBox 8"/>
            <p:cNvSpPr txBox="1"/>
            <p:nvPr/>
          </p:nvSpPr>
          <p:spPr>
            <a:xfrm>
              <a:off x="0" y="-95250"/>
              <a:ext cx="2534058" cy="477136"/>
            </a:xfrm>
            <a:prstGeom prst="rect">
              <a:avLst/>
            </a:prstGeom>
          </p:spPr>
          <p:txBody>
            <a:bodyPr lIns="50800" tIns="50800" rIns="50800" bIns="50800" rtlCol="0" anchor="ctr"/>
            <a:lstStyle/>
            <a:p>
              <a:pPr algn="ctr">
                <a:lnSpc>
                  <a:spcPts val="6719"/>
                </a:lnSpc>
                <a:spcBef>
                  <a:spcPct val="0"/>
                </a:spcBef>
              </a:pPr>
              <a:r>
                <a:rPr lang="en-US" sz="4800">
                  <a:solidFill>
                    <a:srgbClr val="65A4CD"/>
                  </a:solidFill>
                  <a:latin typeface="Garet Bold"/>
                </a:rPr>
                <a:t>02 PROJECT OVERVIEW </a:t>
              </a:r>
            </a:p>
          </p:txBody>
        </p:sp>
      </p:grpSp>
      <p:sp>
        <p:nvSpPr>
          <p:cNvPr id="9" name="TextBox 9"/>
          <p:cNvSpPr txBox="1"/>
          <p:nvPr/>
        </p:nvSpPr>
        <p:spPr>
          <a:xfrm>
            <a:off x="2323720" y="2165182"/>
            <a:ext cx="14935580" cy="2306955"/>
          </a:xfrm>
          <a:prstGeom prst="rect">
            <a:avLst/>
          </a:prstGeom>
        </p:spPr>
        <p:txBody>
          <a:bodyPr lIns="0" tIns="0" rIns="0" bIns="0" rtlCol="0" anchor="t">
            <a:spAutoFit/>
          </a:bodyPr>
          <a:lstStyle/>
          <a:p>
            <a:pPr algn="just">
              <a:lnSpc>
                <a:spcPts val="4620"/>
              </a:lnSpc>
            </a:pPr>
            <a:r>
              <a:rPr lang="en-US" sz="3300">
                <a:solidFill>
                  <a:srgbClr val="0D0F68"/>
                </a:solidFill>
                <a:latin typeface="Garet"/>
              </a:rPr>
              <a:t>A project overview is a high-level description of the goals, objectives, and scope of a project. It provides an overview of the project’s key components, including the project’s purpose, the expected outcomes, and the resources required to achieve the desired results.</a:t>
            </a:r>
          </a:p>
        </p:txBody>
      </p:sp>
      <p:sp>
        <p:nvSpPr>
          <p:cNvPr id="10" name="TextBox 10"/>
          <p:cNvSpPr txBox="1"/>
          <p:nvPr/>
        </p:nvSpPr>
        <p:spPr>
          <a:xfrm>
            <a:off x="2323720" y="4414987"/>
            <a:ext cx="14935580" cy="3347720"/>
          </a:xfrm>
          <a:prstGeom prst="rect">
            <a:avLst/>
          </a:prstGeom>
        </p:spPr>
        <p:txBody>
          <a:bodyPr lIns="0" tIns="0" rIns="0" bIns="0" rtlCol="0" anchor="t">
            <a:spAutoFit/>
          </a:bodyPr>
          <a:lstStyle/>
          <a:p>
            <a:pPr algn="just">
              <a:lnSpc>
                <a:spcPts val="4480"/>
              </a:lnSpc>
            </a:pPr>
            <a:r>
              <a:rPr lang="en-US" sz="3200">
                <a:solidFill>
                  <a:srgbClr val="0D0F68"/>
                </a:solidFill>
                <a:latin typeface="Garet"/>
              </a:rPr>
              <a:t>The purpose of a project overview is to provide a clear and concise understanding of the project’s objectives and scope, helping stakeholders to align their expectations with the project’s goals. It also serves as a foundation for developing a more detailed project plan, which outlines the specific tasks, timelines, and resources required to deliver the project.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id="5" name="TextBox 5"/>
            <p:cNvSpPr txBox="1"/>
            <p:nvPr/>
          </p:nvSpPr>
          <p:spPr>
            <a:xfrm>
              <a:off x="0" y="-76200"/>
              <a:ext cx="4274726" cy="2243667"/>
            </a:xfrm>
            <a:prstGeom prst="rect">
              <a:avLst/>
            </a:prstGeom>
          </p:spPr>
          <p:txBody>
            <a:bodyPr lIns="50800" tIns="50800" rIns="50800" bIns="50800" rtlCol="0" anchor="ctr"/>
            <a:lstStyle/>
            <a:p>
              <a:pPr marL="820421" lvl="1" indent="-410210" algn="l">
                <a:lnSpc>
                  <a:spcPts val="5320"/>
                </a:lnSpc>
                <a:buFont typeface="Arial"/>
                <a:buChar char="•"/>
              </a:pPr>
              <a:r>
                <a:rPr lang="en-US" sz="3800">
                  <a:solidFill>
                    <a:srgbClr val="0D0F68">
                      <a:alpha val="89804"/>
                    </a:srgbClr>
                  </a:solidFill>
                  <a:latin typeface="Garet"/>
                </a:rPr>
                <a:t>Security Analysts: To monitor and detect unauthorized activity.</a:t>
              </a:r>
            </a:p>
            <a:p>
              <a:pPr marL="820421" lvl="1" indent="-410210" algn="l">
                <a:lnSpc>
                  <a:spcPts val="5320"/>
                </a:lnSpc>
                <a:buFont typeface="Arial"/>
                <a:buChar char="•"/>
              </a:pPr>
              <a:r>
                <a:rPr lang="en-US" sz="3800">
                  <a:solidFill>
                    <a:srgbClr val="0D0F68">
                      <a:alpha val="89804"/>
                    </a:srgbClr>
                  </a:solidFill>
                  <a:latin typeface="Garet"/>
                </a:rPr>
                <a:t>Researchers: For studies requiring data on user interaction.</a:t>
              </a:r>
            </a:p>
            <a:p>
              <a:pPr marL="820421" lvl="1" indent="-410210" algn="l">
                <a:lnSpc>
                  <a:spcPts val="5320"/>
                </a:lnSpc>
                <a:buFont typeface="Arial"/>
                <a:buChar char="•"/>
              </a:pPr>
              <a:r>
                <a:rPr lang="en-US" sz="3800">
                  <a:solidFill>
                    <a:srgbClr val="0D0F68">
                      <a:alpha val="89804"/>
                    </a:srgbClr>
                  </a:solidFill>
                  <a:latin typeface="Garet"/>
                </a:rPr>
                <a:t>Productivity Analysts: To assess and improve typing efficiency.</a:t>
              </a:r>
            </a:p>
            <a:p>
              <a:pPr marL="820421" lvl="1" indent="-410210" algn="l">
                <a:lnSpc>
                  <a:spcPts val="5320"/>
                </a:lnSpc>
                <a:buFont typeface="Arial"/>
                <a:buChar char="•"/>
              </a:pPr>
              <a:r>
                <a:rPr lang="en-US" sz="3800">
                  <a:solidFill>
                    <a:srgbClr val="0D0F68">
                      <a:alpha val="89804"/>
                    </a:srgbClr>
                  </a:solidFill>
                  <a:latin typeface="Garet"/>
                </a:rPr>
                <a:t>IT Professionals: For troubleshooting and debugging.</a:t>
              </a:r>
            </a:p>
          </p:txBody>
        </p:sp>
      </p:grpSp>
      <p:grpSp>
        <p:nvGrpSpPr>
          <p:cNvPr id="6" name="Group 6"/>
          <p:cNvGrpSpPr/>
          <p:nvPr/>
        </p:nvGrpSpPr>
        <p:grpSpPr>
          <a:xfrm>
            <a:off x="9522452" y="419788"/>
            <a:ext cx="9243048" cy="1537730"/>
            <a:chOff x="0" y="0"/>
            <a:chExt cx="2434383" cy="404999"/>
          </a:xfrm>
        </p:grpSpPr>
        <p:sp>
          <p:nvSpPr>
            <p:cNvPr id="7" name="Freeform 7"/>
            <p:cNvSpPr/>
            <p:nvPr/>
          </p:nvSpPr>
          <p:spPr>
            <a:xfrm>
              <a:off x="0" y="0"/>
              <a:ext cx="2434383" cy="404999"/>
            </a:xfrm>
            <a:custGeom>
              <a:avLst/>
              <a:gdLst/>
              <a:ahLst/>
              <a:cxnLst/>
              <a:rect l="l" t="t" r="r" b="b"/>
              <a:pathLst>
                <a:path w="2434383" h="404999">
                  <a:moveTo>
                    <a:pt x="42717" y="0"/>
                  </a:moveTo>
                  <a:lnTo>
                    <a:pt x="2391666" y="0"/>
                  </a:lnTo>
                  <a:cubicBezTo>
                    <a:pt x="2402995" y="0"/>
                    <a:pt x="2413861" y="4501"/>
                    <a:pt x="2421872" y="12512"/>
                  </a:cubicBezTo>
                  <a:cubicBezTo>
                    <a:pt x="2429883" y="20523"/>
                    <a:pt x="2434383" y="31388"/>
                    <a:pt x="2434383" y="42717"/>
                  </a:cubicBezTo>
                  <a:lnTo>
                    <a:pt x="2434383" y="362281"/>
                  </a:lnTo>
                  <a:cubicBezTo>
                    <a:pt x="2434383" y="373611"/>
                    <a:pt x="2429883" y="384476"/>
                    <a:pt x="2421872" y="392487"/>
                  </a:cubicBezTo>
                  <a:cubicBezTo>
                    <a:pt x="2413861" y="400498"/>
                    <a:pt x="2402995" y="404999"/>
                    <a:pt x="2391666" y="404999"/>
                  </a:cubicBezTo>
                  <a:lnTo>
                    <a:pt x="42717" y="404999"/>
                  </a:lnTo>
                  <a:cubicBezTo>
                    <a:pt x="31388" y="404999"/>
                    <a:pt x="20523" y="400498"/>
                    <a:pt x="12512" y="392487"/>
                  </a:cubicBezTo>
                  <a:cubicBezTo>
                    <a:pt x="4501" y="384476"/>
                    <a:pt x="0" y="373611"/>
                    <a:pt x="0" y="362281"/>
                  </a:cubicBezTo>
                  <a:lnTo>
                    <a:pt x="0" y="42717"/>
                  </a:lnTo>
                  <a:cubicBezTo>
                    <a:pt x="0" y="31388"/>
                    <a:pt x="4501" y="20523"/>
                    <a:pt x="12512" y="12512"/>
                  </a:cubicBezTo>
                  <a:cubicBezTo>
                    <a:pt x="20523" y="4501"/>
                    <a:pt x="31388" y="0"/>
                    <a:pt x="42717" y="0"/>
                  </a:cubicBezTo>
                  <a:close/>
                </a:path>
              </a:pathLst>
            </a:custGeom>
            <a:solidFill>
              <a:srgbClr val="0D0F68"/>
            </a:solidFill>
          </p:spPr>
        </p:sp>
        <p:sp>
          <p:nvSpPr>
            <p:cNvPr id="8" name="TextBox 8"/>
            <p:cNvSpPr txBox="1"/>
            <p:nvPr/>
          </p:nvSpPr>
          <p:spPr>
            <a:xfrm>
              <a:off x="0" y="-95250"/>
              <a:ext cx="2434383" cy="500249"/>
            </a:xfrm>
            <a:prstGeom prst="rect">
              <a:avLst/>
            </a:prstGeom>
          </p:spPr>
          <p:txBody>
            <a:bodyPr lIns="50800" tIns="50800" rIns="50800" bIns="50800" rtlCol="0" anchor="ctr"/>
            <a:lstStyle/>
            <a:p>
              <a:pPr algn="ctr">
                <a:lnSpc>
                  <a:spcPts val="6859"/>
                </a:lnSpc>
                <a:spcBef>
                  <a:spcPct val="0"/>
                </a:spcBef>
              </a:pPr>
              <a:r>
                <a:rPr lang="en-US" sz="4899">
                  <a:solidFill>
                    <a:srgbClr val="65A4CD"/>
                  </a:solidFill>
                  <a:latin typeface="Garet Bold"/>
                </a:rPr>
                <a:t>03 END-USERS</a:t>
              </a:r>
            </a:p>
          </p:txBody>
        </p:sp>
      </p:grpSp>
      <p:grpSp>
        <p:nvGrpSpPr>
          <p:cNvPr id="9" name="Group 9"/>
          <p:cNvGrpSpPr/>
          <p:nvPr/>
        </p:nvGrpSpPr>
        <p:grpSpPr>
          <a:xfrm>
            <a:off x="1028700" y="-7962900"/>
            <a:ext cx="16230600" cy="8229600"/>
            <a:chOff x="0" y="0"/>
            <a:chExt cx="4274726" cy="2167467"/>
          </a:xfrm>
        </p:grpSpPr>
        <p:sp>
          <p:nvSpPr>
            <p:cNvPr id="10" name="Freeform 10"/>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id="11" name="TextBox 11"/>
            <p:cNvSpPr txBox="1"/>
            <p:nvPr/>
          </p:nvSpPr>
          <p:spPr>
            <a:xfrm>
              <a:off x="0" y="-28575"/>
              <a:ext cx="4274726" cy="2196042"/>
            </a:xfrm>
            <a:prstGeom prst="rect">
              <a:avLst/>
            </a:prstGeom>
          </p:spPr>
          <p:txBody>
            <a:bodyPr lIns="50800" tIns="50800" rIns="50800" bIns="50800" rtlCol="0" anchor="ctr"/>
            <a:lstStyle/>
            <a:p>
              <a:pPr algn="ctr">
                <a:lnSpc>
                  <a:spcPts val="2659"/>
                </a:lnSpc>
              </a:pPr>
              <a:endParaRPr/>
            </a:p>
          </p:txBody>
        </p:sp>
      </p:grpSp>
      <p:sp>
        <p:nvSpPr>
          <p:cNvPr id="12" name="AutoShape 12"/>
          <p:cNvSpPr/>
          <p:nvPr/>
        </p:nvSpPr>
        <p:spPr>
          <a:xfrm flipV="1">
            <a:off x="9144000" y="266700"/>
            <a:ext cx="0" cy="762000"/>
          </a:xfrm>
          <a:prstGeom prst="line">
            <a:avLst/>
          </a:prstGeom>
          <a:ln w="38100" cap="rnd">
            <a:solidFill>
              <a:srgbClr val="ACB8C0">
                <a:alpha val="89804"/>
              </a:srgbClr>
            </a:solidFill>
            <a:prstDash val="solid"/>
            <a:headEnd type="none" w="sm" len="sm"/>
            <a:tailEnd type="arrow" w="med" len="sm"/>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028700" y="1028700"/>
            <a:ext cx="15270880" cy="8818086"/>
            <a:chOff x="0" y="0"/>
            <a:chExt cx="4021960" cy="2322459"/>
          </a:xfrm>
        </p:grpSpPr>
        <p:sp>
          <p:nvSpPr>
            <p:cNvPr id="4" name="Freeform 4"/>
            <p:cNvSpPr/>
            <p:nvPr/>
          </p:nvSpPr>
          <p:spPr>
            <a:xfrm>
              <a:off x="0" y="0"/>
              <a:ext cx="4021960" cy="2322459"/>
            </a:xfrm>
            <a:custGeom>
              <a:avLst/>
              <a:gdLst/>
              <a:ahLst/>
              <a:cxnLst/>
              <a:rect l="l" t="t" r="r" b="b"/>
              <a:pathLst>
                <a:path w="4021960" h="2322459">
                  <a:moveTo>
                    <a:pt x="25856" y="0"/>
                  </a:moveTo>
                  <a:lnTo>
                    <a:pt x="3996105" y="0"/>
                  </a:lnTo>
                  <a:cubicBezTo>
                    <a:pt x="4002962" y="0"/>
                    <a:pt x="4009539" y="2724"/>
                    <a:pt x="4014388" y="7573"/>
                  </a:cubicBezTo>
                  <a:cubicBezTo>
                    <a:pt x="4019236" y="12422"/>
                    <a:pt x="4021960" y="18998"/>
                    <a:pt x="4021960" y="25856"/>
                  </a:cubicBezTo>
                  <a:lnTo>
                    <a:pt x="4021960" y="2296603"/>
                  </a:lnTo>
                  <a:cubicBezTo>
                    <a:pt x="4021960" y="2303461"/>
                    <a:pt x="4019236" y="2310037"/>
                    <a:pt x="4014388" y="2314886"/>
                  </a:cubicBezTo>
                  <a:cubicBezTo>
                    <a:pt x="4009539" y="2319735"/>
                    <a:pt x="4002962" y="2322459"/>
                    <a:pt x="3996105" y="2322459"/>
                  </a:cubicBezTo>
                  <a:lnTo>
                    <a:pt x="25856" y="2322459"/>
                  </a:lnTo>
                  <a:cubicBezTo>
                    <a:pt x="18998" y="2322459"/>
                    <a:pt x="12422" y="2319735"/>
                    <a:pt x="7573" y="2314886"/>
                  </a:cubicBezTo>
                  <a:cubicBezTo>
                    <a:pt x="2724" y="2310037"/>
                    <a:pt x="0" y="2303461"/>
                    <a:pt x="0" y="2296603"/>
                  </a:cubicBezTo>
                  <a:lnTo>
                    <a:pt x="0" y="25856"/>
                  </a:lnTo>
                  <a:cubicBezTo>
                    <a:pt x="0" y="18998"/>
                    <a:pt x="2724" y="12422"/>
                    <a:pt x="7573" y="7573"/>
                  </a:cubicBezTo>
                  <a:cubicBezTo>
                    <a:pt x="12422" y="2724"/>
                    <a:pt x="18998" y="0"/>
                    <a:pt x="25856" y="0"/>
                  </a:cubicBezTo>
                  <a:close/>
                </a:path>
              </a:pathLst>
            </a:custGeom>
            <a:solidFill>
              <a:srgbClr val="FBFBFB">
                <a:alpha val="89804"/>
              </a:srgbClr>
            </a:solidFill>
          </p:spPr>
        </p:sp>
        <p:sp>
          <p:nvSpPr>
            <p:cNvPr id="5" name="TextBox 5"/>
            <p:cNvSpPr txBox="1"/>
            <p:nvPr/>
          </p:nvSpPr>
          <p:spPr>
            <a:xfrm>
              <a:off x="0" y="-66675"/>
              <a:ext cx="4021960" cy="2389134"/>
            </a:xfrm>
            <a:prstGeom prst="rect">
              <a:avLst/>
            </a:prstGeom>
          </p:spPr>
          <p:txBody>
            <a:bodyPr lIns="50800" tIns="50800" rIns="50800" bIns="50800" rtlCol="0" anchor="ctr"/>
            <a:lstStyle/>
            <a:p>
              <a:pPr algn="just">
                <a:lnSpc>
                  <a:spcPts val="4759"/>
                </a:lnSpc>
              </a:pPr>
              <a:r>
                <a:rPr lang="en-US" sz="3399">
                  <a:solidFill>
                    <a:srgbClr val="0D0F68">
                      <a:alpha val="89804"/>
                    </a:srgbClr>
                  </a:solidFill>
                  <a:latin typeface="Garet"/>
                </a:rPr>
                <a:t> Keylogger solution : </a:t>
              </a:r>
            </a:p>
            <a:p>
              <a:pPr marL="734059" lvl="1" indent="-367030" algn="just">
                <a:lnSpc>
                  <a:spcPts val="4759"/>
                </a:lnSpc>
                <a:buFont typeface="Arial"/>
                <a:buChar char="•"/>
              </a:pPr>
              <a:r>
                <a:rPr lang="en-US" sz="3399">
                  <a:solidFill>
                    <a:srgbClr val="0D0F68">
                      <a:alpha val="89804"/>
                    </a:srgbClr>
                  </a:solidFill>
                  <a:latin typeface="Garet"/>
                </a:rPr>
                <a:t>Ease of Use:Simple interface to start and stop logging.</a:t>
              </a:r>
            </a:p>
            <a:p>
              <a:pPr marL="734059" lvl="1" indent="-367030" algn="just">
                <a:lnSpc>
                  <a:spcPts val="4759"/>
                </a:lnSpc>
                <a:buFont typeface="Arial"/>
                <a:buChar char="•"/>
              </a:pPr>
              <a:r>
                <a:rPr lang="en-US" sz="3399">
                  <a:solidFill>
                    <a:srgbClr val="0D0F68">
                      <a:alpha val="89804"/>
                    </a:srgbClr>
                  </a:solidFill>
                  <a:latin typeface="Garet"/>
                </a:rPr>
                <a:t>Comprehensive Logging: Captures keystrokes in both text and JSON formats for versatile usage.</a:t>
              </a:r>
            </a:p>
            <a:p>
              <a:pPr marL="734059" lvl="1" indent="-367030" algn="just">
                <a:lnSpc>
                  <a:spcPts val="4759"/>
                </a:lnSpc>
                <a:buFont typeface="Arial"/>
                <a:buChar char="•"/>
              </a:pPr>
              <a:r>
                <a:rPr lang="en-US" sz="3399">
                  <a:solidFill>
                    <a:srgbClr val="0D0F68">
                      <a:alpha val="89804"/>
                    </a:srgbClr>
                  </a:solidFill>
                  <a:latin typeface="Garet"/>
                </a:rPr>
                <a:t>Real-Time Monitoring: Immediate feedback on the keylogger's status.</a:t>
              </a:r>
            </a:p>
            <a:p>
              <a:pPr algn="just">
                <a:lnSpc>
                  <a:spcPts val="4759"/>
                </a:lnSpc>
              </a:pPr>
              <a:r>
                <a:rPr lang="en-US" sz="3399">
                  <a:solidFill>
                    <a:srgbClr val="0D0F68">
                      <a:alpha val="89804"/>
                    </a:srgbClr>
                  </a:solidFill>
                  <a:latin typeface="Garet"/>
                </a:rPr>
                <a:t>   Value Proposition:</a:t>
              </a:r>
            </a:p>
            <a:p>
              <a:pPr marL="734059" lvl="1" indent="-367030" algn="just">
                <a:lnSpc>
                  <a:spcPts val="4759"/>
                </a:lnSpc>
                <a:buFont typeface="Arial"/>
                <a:buChar char="•"/>
              </a:pPr>
              <a:r>
                <a:rPr lang="en-US" sz="3399">
                  <a:solidFill>
                    <a:srgbClr val="0D0F68">
                      <a:alpha val="89804"/>
                    </a:srgbClr>
                  </a:solidFill>
                  <a:latin typeface="Garet"/>
                </a:rPr>
                <a:t>Efficiency: Quickly deploy and manage keystroke logging </a:t>
              </a:r>
            </a:p>
            <a:p>
              <a:pPr marL="734059" lvl="1" indent="-367030" algn="just">
                <a:lnSpc>
                  <a:spcPts val="4759"/>
                </a:lnSpc>
                <a:buFont typeface="Arial"/>
                <a:buChar char="•"/>
              </a:pPr>
              <a:r>
                <a:rPr lang="en-US" sz="3399">
                  <a:solidFill>
                    <a:srgbClr val="0D0F68">
                      <a:alpha val="89804"/>
                    </a:srgbClr>
                  </a:solidFill>
                  <a:latin typeface="Garet"/>
                </a:rPr>
                <a:t>Detail-Oriented: Provides thorough and structured logs.</a:t>
              </a:r>
            </a:p>
            <a:p>
              <a:pPr marL="734059" lvl="1" indent="-367030" algn="just">
                <a:lnSpc>
                  <a:spcPts val="4759"/>
                </a:lnSpc>
                <a:buFont typeface="Arial"/>
                <a:buChar char="•"/>
              </a:pPr>
              <a:r>
                <a:rPr lang="en-US" sz="3399">
                  <a:solidFill>
                    <a:srgbClr val="0D0F68">
                      <a:alpha val="89804"/>
                    </a:srgbClr>
                  </a:solidFill>
                  <a:latin typeface="Garet"/>
                </a:rPr>
                <a:t> Versatility: Applicable in various professional and research contexts.</a:t>
              </a:r>
            </a:p>
          </p:txBody>
        </p:sp>
      </p:grpSp>
      <p:grpSp>
        <p:nvGrpSpPr>
          <p:cNvPr id="6" name="Group 6"/>
          <p:cNvGrpSpPr/>
          <p:nvPr/>
        </p:nvGrpSpPr>
        <p:grpSpPr>
          <a:xfrm>
            <a:off x="4452035" y="193018"/>
            <a:ext cx="14420101" cy="1671365"/>
            <a:chOff x="0" y="0"/>
            <a:chExt cx="3797887" cy="440195"/>
          </a:xfrm>
        </p:grpSpPr>
        <p:sp>
          <p:nvSpPr>
            <p:cNvPr id="7" name="Freeform 7"/>
            <p:cNvSpPr/>
            <p:nvPr/>
          </p:nvSpPr>
          <p:spPr>
            <a:xfrm>
              <a:off x="0" y="0"/>
              <a:ext cx="3797887" cy="440195"/>
            </a:xfrm>
            <a:custGeom>
              <a:avLst/>
              <a:gdLst/>
              <a:ahLst/>
              <a:cxnLst/>
              <a:rect l="l" t="t" r="r" b="b"/>
              <a:pathLst>
                <a:path w="3797887" h="440195">
                  <a:moveTo>
                    <a:pt x="27381" y="0"/>
                  </a:moveTo>
                  <a:lnTo>
                    <a:pt x="3770506" y="0"/>
                  </a:lnTo>
                  <a:cubicBezTo>
                    <a:pt x="3777767" y="0"/>
                    <a:pt x="3784732" y="2885"/>
                    <a:pt x="3789867" y="8020"/>
                  </a:cubicBezTo>
                  <a:cubicBezTo>
                    <a:pt x="3795002" y="13155"/>
                    <a:pt x="3797887" y="20119"/>
                    <a:pt x="3797887" y="27381"/>
                  </a:cubicBezTo>
                  <a:lnTo>
                    <a:pt x="3797887" y="412814"/>
                  </a:lnTo>
                  <a:cubicBezTo>
                    <a:pt x="3797887" y="420076"/>
                    <a:pt x="3795002" y="427040"/>
                    <a:pt x="3789867" y="432175"/>
                  </a:cubicBezTo>
                  <a:cubicBezTo>
                    <a:pt x="3784732" y="437310"/>
                    <a:pt x="3777767" y="440195"/>
                    <a:pt x="3770506" y="440195"/>
                  </a:cubicBezTo>
                  <a:lnTo>
                    <a:pt x="27381" y="440195"/>
                  </a:lnTo>
                  <a:cubicBezTo>
                    <a:pt x="20119" y="440195"/>
                    <a:pt x="13155" y="437310"/>
                    <a:pt x="8020" y="432175"/>
                  </a:cubicBezTo>
                  <a:cubicBezTo>
                    <a:pt x="2885" y="427040"/>
                    <a:pt x="0" y="420076"/>
                    <a:pt x="0" y="412814"/>
                  </a:cubicBezTo>
                  <a:lnTo>
                    <a:pt x="0" y="27381"/>
                  </a:lnTo>
                  <a:cubicBezTo>
                    <a:pt x="0" y="20119"/>
                    <a:pt x="2885" y="13155"/>
                    <a:pt x="8020" y="8020"/>
                  </a:cubicBezTo>
                  <a:cubicBezTo>
                    <a:pt x="13155" y="2885"/>
                    <a:pt x="20119" y="0"/>
                    <a:pt x="27381" y="0"/>
                  </a:cubicBezTo>
                  <a:close/>
                </a:path>
              </a:pathLst>
            </a:custGeom>
            <a:solidFill>
              <a:srgbClr val="0D0F68"/>
            </a:solidFill>
          </p:spPr>
        </p:sp>
        <p:sp>
          <p:nvSpPr>
            <p:cNvPr id="8" name="TextBox 8"/>
            <p:cNvSpPr txBox="1"/>
            <p:nvPr/>
          </p:nvSpPr>
          <p:spPr>
            <a:xfrm>
              <a:off x="0" y="-76200"/>
              <a:ext cx="3797887" cy="516395"/>
            </a:xfrm>
            <a:prstGeom prst="rect">
              <a:avLst/>
            </a:prstGeom>
          </p:spPr>
          <p:txBody>
            <a:bodyPr lIns="50800" tIns="50800" rIns="50800" bIns="50800" rtlCol="0" anchor="ctr"/>
            <a:lstStyle/>
            <a:p>
              <a:pPr algn="ctr">
                <a:lnSpc>
                  <a:spcPts val="6160"/>
                </a:lnSpc>
                <a:spcBef>
                  <a:spcPct val="0"/>
                </a:spcBef>
              </a:pPr>
              <a:r>
                <a:rPr lang="en-US" sz="4400">
                  <a:solidFill>
                    <a:srgbClr val="65A4CD"/>
                  </a:solidFill>
                  <a:latin typeface="Garet Bold"/>
                </a:rPr>
                <a:t>04 SOLUTION AND ITS VALUE PROPOSITION</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id="5" name="TextBox 5"/>
            <p:cNvSpPr txBox="1"/>
            <p:nvPr/>
          </p:nvSpPr>
          <p:spPr>
            <a:xfrm>
              <a:off x="0" y="-76200"/>
              <a:ext cx="4274726" cy="2243667"/>
            </a:xfrm>
            <a:prstGeom prst="rect">
              <a:avLst/>
            </a:prstGeom>
          </p:spPr>
          <p:txBody>
            <a:bodyPr lIns="50800" tIns="50800" rIns="50800" bIns="50800" rtlCol="0" anchor="ctr"/>
            <a:lstStyle/>
            <a:p>
              <a:pPr marL="777240" lvl="1" indent="-388620" algn="l">
                <a:lnSpc>
                  <a:spcPts val="5040"/>
                </a:lnSpc>
                <a:buFont typeface="Arial"/>
                <a:buChar char="•"/>
              </a:pPr>
              <a:r>
                <a:rPr lang="en-US" sz="3600">
                  <a:solidFill>
                    <a:srgbClr val="0D0F68">
                      <a:alpha val="89804"/>
                    </a:srgbClr>
                  </a:solidFill>
                  <a:latin typeface="Garet"/>
                </a:rPr>
                <a:t>User -Friendly Interface: Intuitive GUI built with Tkinter.</a:t>
              </a:r>
            </a:p>
            <a:p>
              <a:pPr algn="l">
                <a:lnSpc>
                  <a:spcPts val="5040"/>
                </a:lnSpc>
              </a:pPr>
              <a:endParaRPr lang="en-US" sz="3600">
                <a:solidFill>
                  <a:srgbClr val="0D0F68">
                    <a:alpha val="89804"/>
                  </a:srgbClr>
                </a:solidFill>
                <a:latin typeface="Garet"/>
              </a:endParaRPr>
            </a:p>
            <a:p>
              <a:pPr marL="777240" lvl="1" indent="-388620" algn="l">
                <a:lnSpc>
                  <a:spcPts val="5040"/>
                </a:lnSpc>
                <a:buFont typeface="Arial"/>
                <a:buChar char="•"/>
              </a:pPr>
              <a:r>
                <a:rPr lang="en-US" sz="3600">
                  <a:solidFill>
                    <a:srgbClr val="0D0F68">
                      <a:alpha val="89804"/>
                    </a:srgbClr>
                  </a:solidFill>
                  <a:latin typeface="Garet"/>
                </a:rPr>
                <a:t>Detailed Logs: JSON and text formats for easy analysis.</a:t>
              </a:r>
            </a:p>
            <a:p>
              <a:pPr algn="l">
                <a:lnSpc>
                  <a:spcPts val="5040"/>
                </a:lnSpc>
              </a:pPr>
              <a:endParaRPr lang="en-US" sz="3600">
                <a:solidFill>
                  <a:srgbClr val="0D0F68">
                    <a:alpha val="89804"/>
                  </a:srgbClr>
                </a:solidFill>
                <a:latin typeface="Garet"/>
              </a:endParaRPr>
            </a:p>
            <a:p>
              <a:pPr marL="777240" lvl="1" indent="-388620" algn="l">
                <a:lnSpc>
                  <a:spcPts val="5040"/>
                </a:lnSpc>
                <a:buFont typeface="Arial"/>
                <a:buChar char="•"/>
              </a:pPr>
              <a:r>
                <a:rPr lang="en-US" sz="3600">
                  <a:solidFill>
                    <a:srgbClr val="0D0F68">
                      <a:alpha val="89804"/>
                    </a:srgbClr>
                  </a:solidFill>
                  <a:latin typeface="Garet"/>
                </a:rPr>
                <a:t>Real-Time Updates: Immediate visual feedback on keylogger status.</a:t>
              </a:r>
            </a:p>
          </p:txBody>
        </p:sp>
      </p:grpSp>
      <p:grpSp>
        <p:nvGrpSpPr>
          <p:cNvPr id="6" name="Group 6"/>
          <p:cNvGrpSpPr/>
          <p:nvPr/>
        </p:nvGrpSpPr>
        <p:grpSpPr>
          <a:xfrm>
            <a:off x="6643292" y="419788"/>
            <a:ext cx="12122209" cy="1537730"/>
            <a:chOff x="0" y="0"/>
            <a:chExt cx="3192680" cy="404999"/>
          </a:xfrm>
        </p:grpSpPr>
        <p:sp>
          <p:nvSpPr>
            <p:cNvPr id="7" name="Freeform 7"/>
            <p:cNvSpPr/>
            <p:nvPr/>
          </p:nvSpPr>
          <p:spPr>
            <a:xfrm>
              <a:off x="0" y="0"/>
              <a:ext cx="3192681" cy="404999"/>
            </a:xfrm>
            <a:custGeom>
              <a:avLst/>
              <a:gdLst/>
              <a:ahLst/>
              <a:cxnLst/>
              <a:rect l="l" t="t" r="r" b="b"/>
              <a:pathLst>
                <a:path w="3192681" h="404999">
                  <a:moveTo>
                    <a:pt x="32571" y="0"/>
                  </a:moveTo>
                  <a:lnTo>
                    <a:pt x="3160109" y="0"/>
                  </a:lnTo>
                  <a:cubicBezTo>
                    <a:pt x="3178098" y="0"/>
                    <a:pt x="3192681" y="14583"/>
                    <a:pt x="3192681" y="32571"/>
                  </a:cubicBezTo>
                  <a:lnTo>
                    <a:pt x="3192681" y="372427"/>
                  </a:lnTo>
                  <a:cubicBezTo>
                    <a:pt x="3192681" y="390416"/>
                    <a:pt x="3178098" y="404999"/>
                    <a:pt x="3160109" y="404999"/>
                  </a:cubicBezTo>
                  <a:lnTo>
                    <a:pt x="32571" y="404999"/>
                  </a:lnTo>
                  <a:cubicBezTo>
                    <a:pt x="14583" y="404999"/>
                    <a:pt x="0" y="390416"/>
                    <a:pt x="0" y="372427"/>
                  </a:cubicBezTo>
                  <a:lnTo>
                    <a:pt x="0" y="32571"/>
                  </a:lnTo>
                  <a:cubicBezTo>
                    <a:pt x="0" y="14583"/>
                    <a:pt x="14583" y="0"/>
                    <a:pt x="32571" y="0"/>
                  </a:cubicBezTo>
                  <a:close/>
                </a:path>
              </a:pathLst>
            </a:custGeom>
            <a:solidFill>
              <a:srgbClr val="0D0F68"/>
            </a:solidFill>
          </p:spPr>
        </p:sp>
        <p:sp>
          <p:nvSpPr>
            <p:cNvPr id="8" name="TextBox 8"/>
            <p:cNvSpPr txBox="1"/>
            <p:nvPr/>
          </p:nvSpPr>
          <p:spPr>
            <a:xfrm>
              <a:off x="0" y="-85725"/>
              <a:ext cx="3192680" cy="490724"/>
            </a:xfrm>
            <a:prstGeom prst="rect">
              <a:avLst/>
            </a:prstGeom>
          </p:spPr>
          <p:txBody>
            <a:bodyPr lIns="50800" tIns="50800" rIns="50800" bIns="50800" rtlCol="0" anchor="ctr"/>
            <a:lstStyle/>
            <a:p>
              <a:pPr algn="ctr">
                <a:lnSpc>
                  <a:spcPts val="6019"/>
                </a:lnSpc>
                <a:spcBef>
                  <a:spcPct val="0"/>
                </a:spcBef>
              </a:pPr>
              <a:r>
                <a:rPr lang="en-US" sz="4299">
                  <a:solidFill>
                    <a:srgbClr val="65A4CD"/>
                  </a:solidFill>
                  <a:latin typeface="Garet Bold"/>
                </a:rPr>
                <a:t>05 THE WOW IN YOUR SOLUTION</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755</Words>
  <Application>Microsoft Office PowerPoint</Application>
  <PresentationFormat>Custom</PresentationFormat>
  <Paragraphs>71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Garet Bold</vt:lpstr>
      <vt:lpstr>Atkinson Hyperlegible Bold</vt:lpstr>
      <vt:lpstr>Lexend Peta</vt:lpstr>
      <vt:lpstr>Calibri</vt:lpstr>
      <vt:lpstr>Arial</vt:lpstr>
      <vt:lpstr>Garet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White Geometric Thesis Defense Presentation</dc:title>
  <dc:creator>Yeswanth Ganesh</dc:creator>
  <cp:lastModifiedBy>Yeswanth Ganesh</cp:lastModifiedBy>
  <cp:revision>2</cp:revision>
  <dcterms:created xsi:type="dcterms:W3CDTF">2006-08-16T00:00:00Z</dcterms:created>
  <dcterms:modified xsi:type="dcterms:W3CDTF">2024-06-22T05:58:32Z</dcterms:modified>
  <dc:identifier>DAGI01kGFeU</dc:identifier>
</cp:coreProperties>
</file>