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59" d="100"/>
          <a:sy n="59" d="100"/>
        </p:scale>
        <p:origin x="1404" y="32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8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数字图像分析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第一次编程作业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2020-10-21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编程作业任务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000" dirty="0"/>
              <a:t>二值形态学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灰度级</a:t>
            </a:r>
            <a:r>
              <a:rPr lang="zh-CN" altLang="en-US" sz="2000" dirty="0"/>
              <a:t>形态学</a:t>
            </a:r>
            <a:endParaRPr lang="en-US" altLang="zh-CN" sz="2000" dirty="0"/>
          </a:p>
          <a:p>
            <a:r>
              <a:rPr lang="zh-CN" altLang="en-US" sz="2200" dirty="0" smtClean="0"/>
              <a:t>要求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自己实现基本操作函数（腐蚀、膨胀），以及其组合预算（开启、闭合等）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图像读写等常用函数可以调用库函数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编程语言不</a:t>
            </a:r>
            <a:r>
              <a:rPr lang="zh-CN" altLang="en-US" sz="2000" dirty="0" smtClean="0"/>
              <a:t>限，</a:t>
            </a:r>
            <a:r>
              <a:rPr lang="en-US" altLang="zh-CN" sz="2000" dirty="0" err="1" smtClean="0"/>
              <a:t>matlab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c/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等均可</a:t>
            </a:r>
            <a:endParaRPr lang="en-US" altLang="zh-CN" sz="20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</a:t>
            </a:r>
            <a:r>
              <a:rPr lang="zh-CN" altLang="en-US" sz="2400" dirty="0"/>
              <a:t>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000" dirty="0"/>
              <a:t>要求：提交代码实现和实验报告，打包并压缩</a:t>
            </a:r>
            <a:endParaRPr lang="en-US" altLang="zh-CN" sz="2000" dirty="0"/>
          </a:p>
          <a:p>
            <a:pPr lvl="1"/>
            <a:r>
              <a:rPr lang="zh-CN" altLang="en-US" sz="2000" dirty="0"/>
              <a:t>命名规则：第一次编程作业</a:t>
            </a:r>
            <a:r>
              <a:rPr lang="en-US" altLang="zh-CN" sz="2000" dirty="0"/>
              <a:t>_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/>
              <a:t>姓名</a:t>
            </a:r>
            <a:endParaRPr lang="en-US" altLang="zh-CN" sz="2000" dirty="0"/>
          </a:p>
          <a:p>
            <a:pPr lvl="1"/>
            <a:r>
              <a:rPr lang="zh-CN" altLang="en-US" sz="2000" dirty="0"/>
              <a:t>发到邮箱 </a:t>
            </a:r>
            <a:r>
              <a:rPr lang="en-US" altLang="zh-CN" sz="2000" dirty="0">
                <a:hlinkClick r:id="rId2"/>
              </a:rPr>
              <a:t>ustcdia@163.com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2000" dirty="0"/>
              <a:t>每迟交一天，本次实验分数多乘以一次</a:t>
            </a:r>
            <a:r>
              <a:rPr lang="en-US" altLang="zh-CN" sz="2000" dirty="0"/>
              <a:t>0.98</a:t>
            </a:r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二值形态学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文本图像的二值形态学处理</a:t>
            </a:r>
            <a:endParaRPr lang="en-US" altLang="zh-CN" sz="2400" dirty="0"/>
          </a:p>
          <a:p>
            <a:pPr lvl="1"/>
            <a:r>
              <a:rPr lang="zh-CN" altLang="en-US" dirty="0"/>
              <a:t>利用二值形态学的算法对原文本进行处理</a:t>
            </a:r>
            <a:endParaRPr lang="en-US" altLang="zh-CN" dirty="0"/>
          </a:p>
          <a:p>
            <a:pPr lvl="1"/>
            <a:r>
              <a:rPr lang="zh-CN" altLang="en-US" dirty="0"/>
              <a:t>长字符提取：提取文本中在竖直方向上有较长连续像素的字母</a:t>
            </a:r>
            <a:endParaRPr lang="en-US" altLang="zh-CN" dirty="0"/>
          </a:p>
          <a:p>
            <a:pPr lvl="1"/>
            <a:r>
              <a:rPr lang="zh-CN" altLang="en-US" dirty="0"/>
              <a:t>空洞填充：填充文本中字母的空洞部分</a:t>
            </a:r>
            <a:endParaRPr lang="en-US" altLang="zh-CN" dirty="0"/>
          </a:p>
          <a:p>
            <a:pPr lvl="1"/>
            <a:r>
              <a:rPr lang="zh-CN" altLang="en-US" dirty="0"/>
              <a:t>边界清除：去除文本边界显示不完整的字母</a:t>
            </a:r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4" b="50972"/>
          <a:stretch/>
        </p:blipFill>
        <p:spPr bwMode="auto">
          <a:xfrm>
            <a:off x="1223628" y="3137600"/>
            <a:ext cx="3300694" cy="152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2" t="48728"/>
          <a:stretch/>
        </p:blipFill>
        <p:spPr bwMode="auto">
          <a:xfrm>
            <a:off x="4948396" y="3108012"/>
            <a:ext cx="3332015" cy="15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t="49042"/>
          <a:stretch/>
        </p:blipFill>
        <p:spPr bwMode="auto">
          <a:xfrm>
            <a:off x="1212991" y="4954665"/>
            <a:ext cx="3346882" cy="154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948395" y="4969682"/>
            <a:ext cx="3332016" cy="15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434402" y="4620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原图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37524" y="46213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长字符提取结果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89145" y="6480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空洞填充结果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29573" y="6464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边界清除结果</a:t>
            </a:r>
          </a:p>
        </p:txBody>
      </p:sp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灰度形态学</a:t>
            </a:r>
            <a:r>
              <a:rPr lang="en-US" altLang="zh-CN" dirty="0"/>
              <a:t>-I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图像分割</a:t>
            </a:r>
            <a:endParaRPr lang="en-US" altLang="zh-CN" sz="2400" dirty="0"/>
          </a:p>
          <a:p>
            <a:pPr lvl="1"/>
            <a:r>
              <a:rPr lang="zh-CN" altLang="en-US" dirty="0"/>
              <a:t>下图是在非均匀光照下得到的，如图像底部及最右侧的暗色区域就是明证。非均匀光照的最终结果导致了暗区域的分割错误（一些米粒未从背景中提取出来），且在图像的左上角，背景部分被错误地分类了。请使用顶帽变换纠正阴影，并进行图像分割。</a:t>
            </a:r>
            <a:endParaRPr lang="en-US" altLang="zh-CN" dirty="0"/>
          </a:p>
          <a:p>
            <a:pPr lvl="1"/>
            <a:r>
              <a:rPr lang="zh-CN" altLang="en-US" dirty="0"/>
              <a:t>注：可调用</a:t>
            </a:r>
            <a:r>
              <a:rPr lang="en-US" altLang="zh-CN" dirty="0" err="1"/>
              <a:t>matlab</a:t>
            </a:r>
            <a:r>
              <a:rPr lang="zh-CN" altLang="en-US" dirty="0"/>
              <a:t>函数 </a:t>
            </a:r>
            <a:r>
              <a:rPr lang="en-US" altLang="zh-CN" dirty="0"/>
              <a:t>im2bw() </a:t>
            </a:r>
            <a:r>
              <a:rPr lang="zh-CN" altLang="en-US" dirty="0"/>
              <a:t>对纠正阴影后的图像进行阈值分割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292570"/>
            <a:ext cx="5148571" cy="341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粒度测定</a:t>
            </a:r>
            <a:endParaRPr lang="en-US" altLang="zh-CN" sz="2400" dirty="0"/>
          </a:p>
          <a:p>
            <a:pPr lvl="1"/>
            <a:r>
              <a:rPr lang="zh-CN" altLang="en-US" sz="2200" dirty="0"/>
              <a:t>自动检测图像中规则圆形颗粒尺寸</a:t>
            </a:r>
            <a:endParaRPr lang="en-US" altLang="zh-CN" sz="2200" dirty="0"/>
          </a:p>
          <a:p>
            <a:pPr lvl="1"/>
            <a:r>
              <a:rPr lang="zh-CN" altLang="en-US" sz="2200" dirty="0"/>
              <a:t>左图是两种不同大小的木钉图像</a:t>
            </a:r>
          </a:p>
          <a:p>
            <a:pPr lvl="1"/>
            <a:r>
              <a:rPr lang="zh-CN" altLang="en-US" sz="2200" dirty="0"/>
              <a:t>右图显示了该差值阵列的曲线，图中有两个明显的峰值，表明图像存在两种主要的物体尺寸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2996"/>
            <a:ext cx="57277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3707916"/>
            <a:ext cx="32543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9429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4005262" cy="4967287"/>
          </a:xfrm>
        </p:spPr>
        <p:txBody>
          <a:bodyPr/>
          <a:lstStyle/>
          <a:p>
            <a:r>
              <a:rPr lang="zh-CN" altLang="en-US" sz="2400" dirty="0"/>
              <a:t>纹理分割</a:t>
            </a:r>
            <a:endParaRPr lang="en-US" altLang="zh-CN" sz="2400" dirty="0"/>
          </a:p>
          <a:p>
            <a:pPr lvl="1"/>
            <a:r>
              <a:rPr lang="zh-CN" altLang="en-US" sz="2000" dirty="0"/>
              <a:t>右图有两个纹理区域：右边大斑点组成的区域和左边小斑点组成的区域。目的是以纹理内容为基础找到两个区域的边界</a:t>
            </a:r>
          </a:p>
          <a:p>
            <a:pPr lvl="1"/>
            <a:r>
              <a:rPr lang="zh-CN" altLang="en-US" sz="2000" dirty="0"/>
              <a:t>对图执行闭操作后删除了小斑点</a:t>
            </a:r>
            <a:endParaRPr lang="en-US" altLang="zh-CN" sz="2000" dirty="0"/>
          </a:p>
          <a:p>
            <a:pPr lvl="1"/>
            <a:r>
              <a:rPr lang="zh-CN" altLang="en-US" sz="2000" dirty="0"/>
              <a:t>然后执行开操作后删除了大斑点间的亮间隔区域</a:t>
            </a:r>
            <a:endParaRPr lang="en-US" altLang="zh-CN" sz="2000" dirty="0"/>
          </a:p>
          <a:p>
            <a:pPr lvl="1"/>
            <a:r>
              <a:rPr lang="zh-CN" altLang="en-US" sz="2000" dirty="0"/>
              <a:t>再对图像执行形态学梯度操作，得到两个区域的边界</a:t>
            </a:r>
            <a:endParaRPr lang="en-US" altLang="zh-CN" sz="2000" dirty="0"/>
          </a:p>
          <a:p>
            <a:pPr lvl="1"/>
            <a:r>
              <a:rPr lang="zh-CN" altLang="en-US" sz="2000" dirty="0"/>
              <a:t>将边界叠加到原图像上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7" y="1772816"/>
            <a:ext cx="4428492" cy="439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0285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421</Words>
  <Application>Microsoft Office PowerPoint</Application>
  <PresentationFormat>全屏显示(4:3)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《数字图像分析》 第一次编程作业</vt:lpstr>
      <vt:lpstr>作业安排及提交时间</vt:lpstr>
      <vt:lpstr>二值形态学</vt:lpstr>
      <vt:lpstr>灰度形态学-I</vt:lpstr>
      <vt:lpstr>灰度形态学-II</vt:lpstr>
      <vt:lpstr>灰度形态学-II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Tineye</cp:lastModifiedBy>
  <cp:revision>3783</cp:revision>
  <dcterms:created xsi:type="dcterms:W3CDTF">2006-10-11T01:50:00Z</dcterms:created>
  <dcterms:modified xsi:type="dcterms:W3CDTF">2020-10-21T10:27:49Z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