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21" r:id="rId2"/>
    <p:sldId id="419" r:id="rId3"/>
    <p:sldId id="420" r:id="rId4"/>
    <p:sldId id="41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0" autoAdjust="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5629C-3F4D-4088-AD9F-DABCF12262B0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713CF-FC12-430E-99FA-1FA7BB073E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400300"/>
            <a:ext cx="7779124" cy="10318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rgbClr val="0070C0"/>
            </a:solidFill>
            <a:rou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>
            <a:fillRect/>
          </a:stretch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261E1FCB-FBAC-4BC2-B096-0B325C4C07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261E1FCB-FBAC-4BC2-B096-0B325C4C07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261E1FCB-FBAC-4BC2-B096-0B325C4C07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rgbClr val="0070C0"/>
            </a:solidFill>
            <a:rou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fld id="{15DA01F3-44F6-4933-9B0B-C3B9CBA7D5E2}" type="datetimeFigureOut">
              <a:rPr lang="zh-CN" altLang="en-US" smtClean="0"/>
              <a:t>2021/1/27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>
            <a:fillRect/>
          </a:stretch>
        </p:blipFill>
        <p:spPr>
          <a:xfrm>
            <a:off x="8132015" y="8623"/>
            <a:ext cx="1008547" cy="97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第六次作业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smtClean="0"/>
              <a:t>2021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27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5975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C0C8-02F7-475C-88F4-75E9A333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D478-8B76-4F3F-93FE-48CC8286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请完成基于 </a:t>
            </a:r>
            <a:r>
              <a:rPr lang="en-US" altLang="zh-CN" dirty="0" err="1"/>
              <a:t>MeanShift</a:t>
            </a:r>
            <a:r>
              <a:rPr lang="en-US" altLang="zh-CN" dirty="0"/>
              <a:t> </a:t>
            </a:r>
            <a:r>
              <a:rPr lang="zh-CN" altLang="en-US" dirty="0"/>
              <a:t>的目标跟踪算法</a:t>
            </a:r>
            <a:endParaRPr lang="en-US" altLang="zh-CN" dirty="0"/>
          </a:p>
          <a:p>
            <a:pPr lvl="1"/>
            <a:r>
              <a:rPr lang="zh-CN" altLang="en-US" dirty="0"/>
              <a:t>示例视频、第一帧目标框、跟踪结果显示等代码已给出</a:t>
            </a:r>
            <a:endParaRPr lang="en-US" altLang="zh-CN" dirty="0"/>
          </a:p>
          <a:p>
            <a:pPr lvl="1"/>
            <a:r>
              <a:rPr lang="zh-CN" altLang="en-US" dirty="0"/>
              <a:t>基于第一帧目标的核函数直方图计算已给出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需要完成以下步骤</a:t>
            </a:r>
            <a:r>
              <a:rPr lang="zh-CN" altLang="en-US" dirty="0"/>
              <a:t>，详情</a:t>
            </a:r>
            <a:r>
              <a:rPr lang="zh-CN" altLang="en-US" dirty="0" smtClean="0"/>
              <a:t>参见最后页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后续帧中候选区域的直方图 （步骤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计算后续与初始模板的相似度及权值</a:t>
            </a:r>
            <a:r>
              <a:rPr lang="en-US" altLang="zh-CN" dirty="0"/>
              <a:t> </a:t>
            </a:r>
            <a:r>
              <a:rPr lang="zh-CN" altLang="en-US" dirty="0"/>
              <a:t>（步骤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更新目标位置 </a:t>
            </a:r>
            <a:r>
              <a:rPr lang="en-US" altLang="zh-CN" dirty="0"/>
              <a:t>(</a:t>
            </a:r>
            <a:r>
              <a:rPr lang="zh-CN" altLang="en-US" dirty="0"/>
              <a:t>步骤</a:t>
            </a:r>
            <a:r>
              <a:rPr lang="en-US" altLang="zh-CN" dirty="0"/>
              <a:t>4) 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作业要求</a:t>
            </a:r>
            <a:endParaRPr lang="en-US" altLang="zh-CN" dirty="0"/>
          </a:p>
          <a:p>
            <a:pPr lvl="1"/>
            <a:r>
              <a:rPr lang="zh-CN" altLang="en-US" dirty="0"/>
              <a:t>完成代码，实现跟踪过程</a:t>
            </a:r>
            <a:endParaRPr lang="en-US" altLang="zh-CN" dirty="0"/>
          </a:p>
          <a:p>
            <a:pPr lvl="1"/>
            <a:r>
              <a:rPr lang="zh-CN" altLang="en-US" dirty="0"/>
              <a:t>书写报告，并简述 </a:t>
            </a:r>
            <a:r>
              <a:rPr lang="en-US" altLang="zh-CN" dirty="0" err="1"/>
              <a:t>MeanShift</a:t>
            </a:r>
            <a:r>
              <a:rPr lang="en-US" altLang="zh-CN" dirty="0"/>
              <a:t> </a:t>
            </a:r>
            <a:r>
              <a:rPr lang="zh-CN" altLang="en-US" dirty="0"/>
              <a:t>跟踪流程</a:t>
            </a:r>
            <a:endParaRPr lang="en-US" altLang="zh-CN" dirty="0"/>
          </a:p>
          <a:p>
            <a:pPr lvl="1"/>
            <a:r>
              <a:rPr lang="zh-CN" altLang="en-US" dirty="0"/>
              <a:t>示例视频可能存在目标漂移，丢失等失败情况，尝试分析失败原因，并尝试给出解决方案</a:t>
            </a:r>
            <a:r>
              <a:rPr lang="en-US" altLang="zh-CN" dirty="0"/>
              <a:t>(</a:t>
            </a:r>
            <a:r>
              <a:rPr lang="zh-CN" altLang="en-US" dirty="0"/>
              <a:t>开放式答案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09320" lvl="2" indent="0"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7295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日</a:t>
                </a:r>
                <a:r>
                  <a:rPr lang="zh-CN" altLang="en-US" dirty="0"/>
                  <a:t>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</a:t>
                </a:r>
                <a:r>
                  <a:rPr lang="zh-CN" altLang="en-US" dirty="0" smtClean="0"/>
                  <a:t>之前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将实验报告和代码文件放到一个文件夹中，生成一个压缩文件，文件名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“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第五次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 。</a:t>
                </a:r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2273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noProof="0">
                <a:ln>
                  <a:noFill/>
                </a:ln>
                <a:effectLst/>
                <a:uLnTx/>
                <a:uFillTx/>
                <a:sym typeface="+mn-ea"/>
              </a:rPr>
              <a:t>均值漂移目标跟踪算法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MeanShift </a:t>
            </a:r>
            <a:r>
              <a:rPr lang="zh-CN" altLang="en-US" dirty="0">
                <a:latin typeface="Times New Roman" panose="02020603050405020304" charset="0"/>
                <a:ea typeface="黑体" panose="02010609060101010101" charset="-122"/>
                <a:sym typeface="+mn-ea"/>
              </a:rPr>
              <a:t>实现目标跟踪流程：</a:t>
            </a:r>
            <a:endParaRPr lang="zh-CN" altLang="en-US" dirty="0">
              <a:latin typeface="Times New Roman" panose="02020603050405020304" charset="0"/>
              <a:ea typeface="黑体" panose="02010609060101010101" charset="-122"/>
            </a:endParaRPr>
          </a:p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74675" y="1821180"/>
            <a:ext cx="8094980" cy="4246245"/>
            <a:chOff x="905" y="3063"/>
            <a:chExt cx="12748" cy="6687"/>
          </a:xfrm>
        </p:grpSpPr>
        <p:sp>
          <p:nvSpPr>
            <p:cNvPr id="32771" name="文本框 4"/>
            <p:cNvSpPr txBox="1"/>
            <p:nvPr/>
          </p:nvSpPr>
          <p:spPr>
            <a:xfrm>
              <a:off x="905" y="3063"/>
              <a:ext cx="12748" cy="66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1.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在当前帧，计算候选目标的特征</a:t>
              </a:r>
            </a:p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2.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计算候选目标与初始目标的相似度：</a:t>
              </a:r>
            </a:p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3.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计算权值</a:t>
              </a:r>
            </a:p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4.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利用 </a:t>
              </a: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MeanShift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算法，计算目标新位置：</a:t>
              </a:r>
            </a:p>
            <a:p>
              <a:pPr marL="342900" marR="0" indent="-34290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Char char="ü"/>
              </a:pPr>
              <a:endParaRPr kumimoji="0" lang="zh-CN" altLang="en-US" sz="2000" kern="1200" cap="none" spc="0" normalizeH="0" baseline="0" noProof="1">
                <a:latin typeface="Times New Roman" panose="02020603050405020304" charset="0"/>
                <a:ea typeface="黑体" panose="02010609060101010101" charset="-122"/>
                <a:cs typeface="+mn-cs"/>
              </a:endParaRPr>
            </a:p>
            <a:p>
              <a:pPr marL="342900" marR="0" indent="-34290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Char char="ü"/>
              </a:pPr>
              <a:endParaRPr kumimoji="0" lang="zh-CN" altLang="en-US" sz="2000" kern="1200" cap="none" spc="0" normalizeH="0" baseline="0" noProof="1">
                <a:latin typeface="Times New Roman" panose="02020603050405020304" charset="0"/>
                <a:ea typeface="黑体" panose="02010609060101010101" charset="-122"/>
                <a:cs typeface="+mn-cs"/>
              </a:endParaRPr>
            </a:p>
            <a:p>
              <a:pPr marL="342900" marR="0" indent="-34290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Char char="ü"/>
              </a:pPr>
              <a:endParaRPr kumimoji="0" lang="zh-CN" altLang="en-US" sz="2000" kern="1200" cap="none" spc="0" normalizeH="0" baseline="0" noProof="1">
                <a:latin typeface="Times New Roman" panose="02020603050405020304" charset="0"/>
                <a:ea typeface="黑体" panose="02010609060101010101" charset="-122"/>
                <a:cs typeface="+mn-cs"/>
              </a:endParaRPr>
            </a:p>
            <a:p>
              <a:pPr marR="0" indent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  <a:buNone/>
              </a:pP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5. </a:t>
              </a: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若                       ，则停止，否则              转步骤 </a:t>
              </a:r>
              <a:r>
                <a:rPr kumimoji="0" lang="en-US" altLang="zh-CN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2</a:t>
              </a:r>
            </a:p>
            <a:p>
              <a:pPr marR="0" defTabSz="914400">
                <a:lnSpc>
                  <a:spcPct val="150000"/>
                </a:lnSpc>
                <a:buClr>
                  <a:srgbClr val="00B0F0"/>
                </a:buClr>
                <a:buSzTx/>
                <a:buFont typeface="Wingdings" panose="05000000000000000000" pitchFamily="2" charset="2"/>
              </a:pPr>
              <a:r>
                <a:rPr kumimoji="0" lang="zh-CN" altLang="en-US" sz="2000" kern="1200" cap="none" spc="0" normalizeH="0" baseline="0" noProof="1">
                  <a:latin typeface="Times New Roman" panose="02020603050405020304" charset="0"/>
                  <a:ea typeface="黑体" panose="02010609060101010101" charset="-122"/>
                  <a:cs typeface="+mn-cs"/>
                </a:rPr>
                <a:t>    限制条件：新目标中心需位于原目标中心附近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00" y="3750"/>
              <a:ext cx="10986" cy="5233"/>
              <a:chOff x="2000" y="3750"/>
              <a:chExt cx="10986" cy="5233"/>
            </a:xfrm>
          </p:grpSpPr>
          <p:graphicFrame>
            <p:nvGraphicFramePr>
              <p:cNvPr id="55300" name="对象 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83" y="4650"/>
              <a:ext cx="1868" cy="7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8" r:id="rId3" imgW="634365" imgH="241300" progId="Equation.KSEE3">
                      <p:embed/>
                    </p:oleObj>
                  </mc:Choice>
                  <mc:Fallback>
                    <p:oleObj r:id="rId3" imgW="634365" imgH="241300" progId="Equation.KSEE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183" y="4650"/>
                            <a:ext cx="1868" cy="7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5301" name="图片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3" y="6115"/>
                <a:ext cx="4575" cy="207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55302" name="对象 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000" y="8255"/>
              <a:ext cx="2180" cy="7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39" r:id="rId6" imgW="762000" imgH="254000" progId="Equation.KSEE3">
                      <p:embed/>
                    </p:oleObj>
                  </mc:Choice>
                  <mc:Fallback>
                    <p:oleObj r:id="rId6" imgW="762000" imgH="254000" progId="Equation.KSEE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000" y="8255"/>
                            <a:ext cx="2180" cy="7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3" name="对象 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7015" y="8321"/>
              <a:ext cx="1355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40" r:id="rId8" imgW="520700" imgH="228600" progId="Equation.KSEE3">
                      <p:embed/>
                    </p:oleObj>
                  </mc:Choice>
                  <mc:Fallback>
                    <p:oleObj r:id="rId8" imgW="520700" imgH="228600" progId="Equation.KSEE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015" y="8321"/>
                            <a:ext cx="1355" cy="5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5304" name="图片 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28" y="3750"/>
                <a:ext cx="5258" cy="102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USTC-DeepBlu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USTC-DeepBlue</Template>
  <TotalTime>1</TotalTime>
  <Words>269</Words>
  <Application>Microsoft Office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USTC-DeepBlue</vt:lpstr>
      <vt:lpstr>Equation.KSEE3</vt:lpstr>
      <vt:lpstr>DIA 第六次作业</vt:lpstr>
      <vt:lpstr>作业说明</vt:lpstr>
      <vt:lpstr>作业说明</vt:lpstr>
      <vt:lpstr>均值漂移目标跟踪算法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《数字图像分析》课程提纲</dc:title>
  <dc:creator>Zhou</dc:creator>
  <cp:lastModifiedBy>Tineye</cp:lastModifiedBy>
  <cp:revision>210</cp:revision>
  <dcterms:created xsi:type="dcterms:W3CDTF">2019-02-15T10:21:00Z</dcterms:created>
  <dcterms:modified xsi:type="dcterms:W3CDTF">2021-01-27T08:45:53Z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