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83" r:id="rId4"/>
    <p:sldId id="286" r:id="rId5"/>
    <p:sldId id="282" r:id="rId6"/>
    <p:sldId id="287" r:id="rId7"/>
    <p:sldId id="285" r:id="rId8"/>
    <p:sldId id="289" r:id="rId9"/>
    <p:sldId id="290" r:id="rId10"/>
    <p:sldId id="291" r:id="rId11"/>
    <p:sldId id="292" r:id="rId12"/>
    <p:sldId id="293" r:id="rId13"/>
    <p:sldId id="294" r:id="rId14"/>
    <p:sldId id="295" r:id="rId15"/>
    <p:sldId id="296" r:id="rId16"/>
    <p:sldId id="297" r:id="rId17"/>
    <p:sldId id="298" r:id="rId18"/>
    <p:sldId id="300" r:id="rId19"/>
    <p:sldId id="288" r:id="rId20"/>
    <p:sldId id="302" r:id="rId21"/>
    <p:sldId id="267" r:id="rId22"/>
    <p:sldId id="28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316306-2DA6-427A-ABC5-8F700F768C06}" type="datetimeFigureOut">
              <a:rPr lang="zh-CN" altLang="en-US" smtClean="0"/>
              <a:t>2020/11/28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D27A13-6C86-495E-AE19-8F4160674051}" type="slidenum">
              <a:rPr lang="zh-CN" altLang="en-US" smtClean="0"/>
              <a:t>‹#›</a:t>
            </a:fld>
            <a:endParaRPr lang="zh-CN" altLang="en-US"/>
          </a:p>
        </p:txBody>
      </p:sp>
    </p:spTree>
    <p:extLst>
      <p:ext uri="{BB962C8B-B14F-4D97-AF65-F5344CB8AC3E}">
        <p14:creationId xmlns:p14="http://schemas.microsoft.com/office/powerpoint/2010/main" val="275708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Encoder</a:t>
            </a:r>
            <a:r>
              <a:rPr lang="zh-CN" altLang="en-US" sz="1200" b="0" i="0" kern="1200" dirty="0" smtClean="0">
                <a:solidFill>
                  <a:schemeClr val="tx1"/>
                </a:solidFill>
                <a:effectLst/>
                <a:latin typeface="+mn-lt"/>
                <a:ea typeface="+mn-ea"/>
                <a:cs typeface="+mn-cs"/>
              </a:rPr>
              <a:t>由</a:t>
            </a:r>
            <a:r>
              <a:rPr lang="en-US" altLang="zh-CN" sz="1200" b="0" i="0" kern="1200" dirty="0" smtClean="0">
                <a:solidFill>
                  <a:schemeClr val="tx1"/>
                </a:solidFill>
                <a:effectLst/>
                <a:latin typeface="+mn-lt"/>
                <a:ea typeface="+mn-ea"/>
                <a:cs typeface="+mn-cs"/>
              </a:rPr>
              <a:t>N=6</a:t>
            </a:r>
            <a:r>
              <a:rPr lang="zh-CN" altLang="en-US" sz="1200" b="0" i="0" kern="1200" dirty="0" smtClean="0">
                <a:solidFill>
                  <a:schemeClr val="tx1"/>
                </a:solidFill>
                <a:effectLst/>
                <a:latin typeface="+mn-lt"/>
                <a:ea typeface="+mn-ea"/>
                <a:cs typeface="+mn-cs"/>
              </a:rPr>
              <a:t>个相同的</a:t>
            </a:r>
            <a:r>
              <a:rPr lang="en-US" altLang="zh-CN" sz="1200" b="0" i="0" kern="1200" dirty="0" smtClean="0">
                <a:solidFill>
                  <a:schemeClr val="tx1"/>
                </a:solidFill>
                <a:effectLst/>
                <a:latin typeface="+mn-lt"/>
                <a:ea typeface="+mn-ea"/>
                <a:cs typeface="+mn-cs"/>
              </a:rPr>
              <a:t>layer</a:t>
            </a:r>
            <a:r>
              <a:rPr lang="zh-CN" altLang="en-US" sz="1200" b="0" i="0" kern="1200" dirty="0" smtClean="0">
                <a:solidFill>
                  <a:schemeClr val="tx1"/>
                </a:solidFill>
                <a:effectLst/>
                <a:latin typeface="+mn-lt"/>
                <a:ea typeface="+mn-ea"/>
                <a:cs typeface="+mn-cs"/>
              </a:rPr>
              <a:t>组成，</a:t>
            </a:r>
            <a:r>
              <a:rPr lang="en-US" altLang="zh-CN" sz="1200" b="0" i="0" kern="1200" dirty="0" smtClean="0">
                <a:solidFill>
                  <a:schemeClr val="tx1"/>
                </a:solidFill>
                <a:effectLst/>
                <a:latin typeface="+mn-lt"/>
                <a:ea typeface="+mn-ea"/>
                <a:cs typeface="+mn-cs"/>
              </a:rPr>
              <a:t>layer</a:t>
            </a:r>
            <a:r>
              <a:rPr lang="zh-CN" altLang="en-US" sz="1200" b="0" i="0" kern="1200" dirty="0" smtClean="0">
                <a:solidFill>
                  <a:schemeClr val="tx1"/>
                </a:solidFill>
                <a:effectLst/>
                <a:latin typeface="+mn-lt"/>
                <a:ea typeface="+mn-ea"/>
                <a:cs typeface="+mn-cs"/>
              </a:rPr>
              <a:t>指的就是上图左侧的单元，最左边有个“</a:t>
            </a:r>
            <a:r>
              <a:rPr lang="en-US" altLang="zh-CN" sz="1200" b="0" i="0" kern="1200" dirty="0" err="1" smtClean="0">
                <a:solidFill>
                  <a:schemeClr val="tx1"/>
                </a:solidFill>
                <a:effectLst/>
                <a:latin typeface="+mn-lt"/>
                <a:ea typeface="+mn-ea"/>
                <a:cs typeface="+mn-cs"/>
              </a:rPr>
              <a:t>Nx</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，这里是</a:t>
            </a:r>
            <a:r>
              <a:rPr lang="en-US" altLang="zh-CN" sz="1200" b="0" i="0" kern="1200" dirty="0" smtClean="0">
                <a:solidFill>
                  <a:schemeClr val="tx1"/>
                </a:solidFill>
                <a:effectLst/>
                <a:latin typeface="+mn-lt"/>
                <a:ea typeface="+mn-ea"/>
                <a:cs typeface="+mn-cs"/>
              </a:rPr>
              <a:t>x6</a:t>
            </a:r>
            <a:r>
              <a:rPr lang="zh-CN" altLang="en-US" sz="1200" b="0" i="0" kern="1200" dirty="0" smtClean="0">
                <a:solidFill>
                  <a:schemeClr val="tx1"/>
                </a:solidFill>
                <a:effectLst/>
                <a:latin typeface="+mn-lt"/>
                <a:ea typeface="+mn-ea"/>
                <a:cs typeface="+mn-cs"/>
              </a:rPr>
              <a:t>个。每个</a:t>
            </a:r>
            <a:r>
              <a:rPr lang="en-US" altLang="zh-CN" sz="1200" b="0" i="0" kern="1200" dirty="0" smtClean="0">
                <a:solidFill>
                  <a:schemeClr val="tx1"/>
                </a:solidFill>
                <a:effectLst/>
                <a:latin typeface="+mn-lt"/>
                <a:ea typeface="+mn-ea"/>
                <a:cs typeface="+mn-cs"/>
              </a:rPr>
              <a:t>Layer</a:t>
            </a:r>
            <a:r>
              <a:rPr lang="zh-CN" altLang="en-US" sz="1200" b="0" i="0" kern="1200" dirty="0" smtClean="0">
                <a:solidFill>
                  <a:schemeClr val="tx1"/>
                </a:solidFill>
                <a:effectLst/>
                <a:latin typeface="+mn-lt"/>
                <a:ea typeface="+mn-ea"/>
                <a:cs typeface="+mn-cs"/>
              </a:rPr>
              <a:t>由两个</a:t>
            </a:r>
            <a:r>
              <a:rPr lang="en-US" altLang="zh-CN" sz="1200" b="0" i="0" kern="1200" dirty="0" smtClean="0">
                <a:solidFill>
                  <a:schemeClr val="tx1"/>
                </a:solidFill>
                <a:effectLst/>
                <a:latin typeface="+mn-lt"/>
                <a:ea typeface="+mn-ea"/>
                <a:cs typeface="+mn-cs"/>
              </a:rPr>
              <a:t>sub-layer</a:t>
            </a:r>
            <a:r>
              <a:rPr lang="zh-CN" altLang="en-US" sz="1200" b="0" i="0" kern="1200" dirty="0" smtClean="0">
                <a:solidFill>
                  <a:schemeClr val="tx1"/>
                </a:solidFill>
                <a:effectLst/>
                <a:latin typeface="+mn-lt"/>
                <a:ea typeface="+mn-ea"/>
                <a:cs typeface="+mn-cs"/>
              </a:rPr>
              <a:t>组成，分别是</a:t>
            </a:r>
            <a:r>
              <a:rPr lang="en-US" altLang="zh-CN" sz="1200" b="0" i="0" kern="1200" dirty="0" smtClean="0">
                <a:solidFill>
                  <a:schemeClr val="tx1"/>
                </a:solidFill>
                <a:effectLst/>
                <a:latin typeface="+mn-lt"/>
                <a:ea typeface="+mn-ea"/>
                <a:cs typeface="+mn-cs"/>
              </a:rPr>
              <a:t>multi-head self-attention mechanism</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fully connected feed-forward network</a:t>
            </a:r>
            <a:r>
              <a:rPr lang="zh-CN" altLang="en-US" sz="1200" b="0" i="0" kern="1200" dirty="0" smtClean="0">
                <a:solidFill>
                  <a:schemeClr val="tx1"/>
                </a:solidFill>
                <a:effectLst/>
                <a:latin typeface="+mn-lt"/>
                <a:ea typeface="+mn-ea"/>
                <a:cs typeface="+mn-cs"/>
              </a:rPr>
              <a:t>。其中每个</a:t>
            </a:r>
            <a:r>
              <a:rPr lang="en-US" altLang="zh-CN" sz="1200" b="0" i="0" kern="1200" dirty="0" smtClean="0">
                <a:solidFill>
                  <a:schemeClr val="tx1"/>
                </a:solidFill>
                <a:effectLst/>
                <a:latin typeface="+mn-lt"/>
                <a:ea typeface="+mn-ea"/>
                <a:cs typeface="+mn-cs"/>
              </a:rPr>
              <a:t>sub-layer</a:t>
            </a:r>
            <a:r>
              <a:rPr lang="zh-CN" altLang="en-US" sz="1200" b="0" i="0" kern="1200" dirty="0" smtClean="0">
                <a:solidFill>
                  <a:schemeClr val="tx1"/>
                </a:solidFill>
                <a:effectLst/>
                <a:latin typeface="+mn-lt"/>
                <a:ea typeface="+mn-ea"/>
                <a:cs typeface="+mn-cs"/>
              </a:rPr>
              <a:t>都加了</a:t>
            </a:r>
            <a:r>
              <a:rPr lang="en-US" altLang="zh-CN" sz="1200" b="0" i="0" kern="1200" dirty="0" smtClean="0">
                <a:solidFill>
                  <a:schemeClr val="tx1"/>
                </a:solidFill>
                <a:effectLst/>
                <a:latin typeface="+mn-lt"/>
                <a:ea typeface="+mn-ea"/>
                <a:cs typeface="+mn-cs"/>
              </a:rPr>
              <a:t>residual connection</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normalisation</a:t>
            </a:r>
            <a:endParaRPr lang="zh-CN" altLang="en-US" dirty="0" smtClean="0">
              <a:sym typeface="+mn-ea"/>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DD27A13-6C86-495E-AE19-8F4160674051}" type="slidenum">
              <a:rPr lang="zh-CN" altLang="en-US" smtClean="0"/>
              <a:t>7</a:t>
            </a:fld>
            <a:endParaRPr lang="zh-CN" altLang="en-US"/>
          </a:p>
        </p:txBody>
      </p:sp>
    </p:spTree>
    <p:extLst>
      <p:ext uri="{BB962C8B-B14F-4D97-AF65-F5344CB8AC3E}">
        <p14:creationId xmlns:p14="http://schemas.microsoft.com/office/powerpoint/2010/main" val="538994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8DD27A13-6C86-495E-AE19-8F4160674051}" type="slidenum">
              <a:rPr lang="zh-CN" altLang="en-US" smtClean="0"/>
              <a:t>16</a:t>
            </a:fld>
            <a:endParaRPr lang="zh-CN" altLang="en-US"/>
          </a:p>
        </p:txBody>
      </p:sp>
    </p:spTree>
    <p:extLst>
      <p:ext uri="{BB962C8B-B14F-4D97-AF65-F5344CB8AC3E}">
        <p14:creationId xmlns:p14="http://schemas.microsoft.com/office/powerpoint/2010/main" val="1639002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8DD27A13-6C86-495E-AE19-8F4160674051}" type="slidenum">
              <a:rPr lang="zh-CN" altLang="en-US" smtClean="0"/>
              <a:t>17</a:t>
            </a:fld>
            <a:endParaRPr lang="zh-CN" altLang="en-US"/>
          </a:p>
        </p:txBody>
      </p:sp>
    </p:spTree>
    <p:extLst>
      <p:ext uri="{BB962C8B-B14F-4D97-AF65-F5344CB8AC3E}">
        <p14:creationId xmlns:p14="http://schemas.microsoft.com/office/powerpoint/2010/main" val="3330069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8DD27A13-6C86-495E-AE19-8F4160674051}" type="slidenum">
              <a:rPr lang="zh-CN" altLang="en-US" smtClean="0"/>
              <a:t>18</a:t>
            </a:fld>
            <a:endParaRPr lang="zh-CN" altLang="en-US"/>
          </a:p>
        </p:txBody>
      </p:sp>
    </p:spTree>
    <p:extLst>
      <p:ext uri="{BB962C8B-B14F-4D97-AF65-F5344CB8AC3E}">
        <p14:creationId xmlns:p14="http://schemas.microsoft.com/office/powerpoint/2010/main" val="3458422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D27A13-6C86-495E-AE19-8F4160674051}" type="slidenum">
              <a:rPr lang="zh-CN" altLang="en-US" smtClean="0"/>
              <a:t>8</a:t>
            </a:fld>
            <a:endParaRPr lang="zh-CN" altLang="en-US"/>
          </a:p>
        </p:txBody>
      </p:sp>
    </p:spTree>
    <p:extLst>
      <p:ext uri="{BB962C8B-B14F-4D97-AF65-F5344CB8AC3E}">
        <p14:creationId xmlns:p14="http://schemas.microsoft.com/office/powerpoint/2010/main" val="443850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Embedding</a:t>
            </a:r>
            <a:r>
              <a:rPr lang="zh-CN" altLang="en-US" dirty="0" smtClean="0"/>
              <a:t>操作不是普通的</a:t>
            </a:r>
            <a:r>
              <a:rPr lang="en-US" altLang="zh-CN" dirty="0" smtClean="0"/>
              <a:t>Embedding</a:t>
            </a:r>
            <a:r>
              <a:rPr lang="zh-CN" altLang="en-US" dirty="0" smtClean="0"/>
              <a:t>而是加入了位置信息的</a:t>
            </a:r>
            <a:r>
              <a:rPr lang="en-US" altLang="zh-CN" dirty="0" smtClean="0"/>
              <a:t>Embedding</a:t>
            </a:r>
            <a:r>
              <a:rPr lang="zh-CN" altLang="en-US" dirty="0" smtClean="0"/>
              <a:t>，我们称之为</a:t>
            </a:r>
            <a:r>
              <a:rPr lang="en-US" altLang="zh-CN" b="1" dirty="0" smtClean="0"/>
              <a:t>Position Embedding</a:t>
            </a:r>
            <a:r>
              <a:rPr lang="zh-CN" altLang="en-US" dirty="0" smtClean="0"/>
              <a:t>。因为在本文的模型中，已经没有了循环神经网络这样的结构，因此序列信息已经无法捕捉。但是序列信息非常重要，代表着全局的结构，因此必须将序列的分词相对或者绝对</a:t>
            </a:r>
            <a:r>
              <a:rPr lang="en-US" altLang="zh-CN" dirty="0" smtClean="0"/>
              <a:t>position</a:t>
            </a:r>
            <a:r>
              <a:rPr lang="zh-CN" altLang="en-US" dirty="0" smtClean="0"/>
              <a:t>信息利用起来。位置信息的计算公式如下：</a:t>
            </a:r>
            <a:r>
              <a:rPr lang="zh-CN" altLang="en-US" sz="1200" b="0" i="0" kern="1200" dirty="0" smtClean="0">
                <a:solidFill>
                  <a:schemeClr val="tx1"/>
                </a:solidFill>
                <a:effectLst/>
                <a:latin typeface="+mn-lt"/>
                <a:ea typeface="+mn-ea"/>
                <a:cs typeface="+mn-cs"/>
              </a:rPr>
              <a:t>其中</a:t>
            </a:r>
            <a:r>
              <a:rPr lang="en-US" altLang="zh-CN" sz="1200" b="0" i="0" kern="1200" dirty="0" err="1" smtClean="0">
                <a:solidFill>
                  <a:schemeClr val="tx1"/>
                </a:solidFill>
                <a:effectLst/>
                <a:latin typeface="+mn-lt"/>
                <a:ea typeface="+mn-ea"/>
                <a:cs typeface="+mn-cs"/>
              </a:rPr>
              <a:t>pos</a:t>
            </a:r>
            <a:r>
              <a:rPr lang="zh-CN" altLang="en-US" sz="1200" b="0" i="0" kern="1200" dirty="0" smtClean="0">
                <a:solidFill>
                  <a:schemeClr val="tx1"/>
                </a:solidFill>
                <a:effectLst/>
                <a:latin typeface="+mn-lt"/>
                <a:ea typeface="+mn-ea"/>
                <a:cs typeface="+mn-cs"/>
              </a:rPr>
              <a:t>代表的是第几个词，</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代表</a:t>
            </a:r>
            <a:r>
              <a:rPr lang="en-US" altLang="zh-CN" sz="1200" b="0" i="0" kern="1200" dirty="0" smtClean="0">
                <a:solidFill>
                  <a:schemeClr val="tx1"/>
                </a:solidFill>
                <a:effectLst/>
                <a:latin typeface="+mn-lt"/>
                <a:ea typeface="+mn-ea"/>
                <a:cs typeface="+mn-cs"/>
              </a:rPr>
              <a:t>embedding</a:t>
            </a:r>
            <a:r>
              <a:rPr lang="zh-CN" altLang="en-US" sz="1200" b="0" i="0" kern="1200" dirty="0" smtClean="0">
                <a:solidFill>
                  <a:schemeClr val="tx1"/>
                </a:solidFill>
                <a:effectLst/>
                <a:latin typeface="+mn-lt"/>
                <a:ea typeface="+mn-ea"/>
                <a:cs typeface="+mn-cs"/>
              </a:rPr>
              <a:t>中的第几维。</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任意位置的  </a:t>
            </a:r>
            <a:r>
              <a:rPr lang="en-US" altLang="zh-CN" sz="1200" b="0" i="0" kern="1200" dirty="0" err="1" smtClean="0">
                <a:solidFill>
                  <a:schemeClr val="tx1"/>
                </a:solidFill>
                <a:effectLst/>
                <a:latin typeface="+mn-lt"/>
                <a:ea typeface="+mn-ea"/>
                <a:cs typeface="+mn-cs"/>
              </a:rPr>
              <a:t>pe</a:t>
            </a:r>
            <a:r>
              <a:rPr lang="en-US" altLang="zh-CN" sz="1200" b="0" i="0" kern="1200" baseline="0" dirty="0" err="1" smtClean="0">
                <a:solidFill>
                  <a:schemeClr val="tx1"/>
                </a:solidFill>
                <a:effectLst/>
                <a:latin typeface="+mn-lt"/>
                <a:ea typeface="+mn-ea"/>
                <a:cs typeface="+mn-cs"/>
              </a:rPr>
              <a:t>_pos+k</a:t>
            </a:r>
            <a:r>
              <a:rPr lang="zh-CN" altLang="en-US" sz="1200" b="0" i="0" kern="1200" dirty="0" smtClean="0">
                <a:solidFill>
                  <a:schemeClr val="tx1"/>
                </a:solidFill>
                <a:effectLst/>
                <a:latin typeface="+mn-lt"/>
                <a:ea typeface="+mn-ea"/>
                <a:cs typeface="+mn-cs"/>
              </a:rPr>
              <a:t>都可以被</a:t>
            </a:r>
            <a:r>
              <a:rPr lang="en-US" altLang="zh-CN" sz="1200" b="0" i="0" kern="1200" dirty="0" err="1" smtClean="0">
                <a:solidFill>
                  <a:schemeClr val="tx1"/>
                </a:solidFill>
                <a:effectLst/>
                <a:latin typeface="+mn-lt"/>
                <a:ea typeface="+mn-ea"/>
                <a:cs typeface="+mn-cs"/>
              </a:rPr>
              <a:t>pe_pos</a:t>
            </a:r>
            <a:r>
              <a:rPr lang="zh-CN" altLang="en-US" sz="1200" b="0" i="0" kern="1200" dirty="0" smtClean="0">
                <a:solidFill>
                  <a:schemeClr val="tx1"/>
                </a:solidFill>
                <a:effectLst/>
                <a:latin typeface="+mn-lt"/>
                <a:ea typeface="+mn-ea"/>
                <a:cs typeface="+mn-cs"/>
              </a:rPr>
              <a:t>  的线性函数表示，三角函数特性复习下：</a:t>
            </a:r>
          </a:p>
          <a:p>
            <a:r>
              <a:rPr lang="zh-CN" altLang="en-US" dirty="0" smtClean="0"/>
              <a:t/>
            </a:r>
            <a:br>
              <a:rPr lang="zh-CN" altLang="en-US" dirty="0" smtClean="0"/>
            </a:br>
            <a:endParaRPr lang="zh-CN" altLang="en-US" dirty="0" smtClean="0"/>
          </a:p>
        </p:txBody>
      </p:sp>
      <p:sp>
        <p:nvSpPr>
          <p:cNvPr id="4" name="灯片编号占位符 3"/>
          <p:cNvSpPr>
            <a:spLocks noGrp="1"/>
          </p:cNvSpPr>
          <p:nvPr>
            <p:ph type="sldNum" sz="quarter" idx="10"/>
          </p:nvPr>
        </p:nvSpPr>
        <p:spPr/>
        <p:txBody>
          <a:bodyPr/>
          <a:lstStyle/>
          <a:p>
            <a:fld id="{8DD27A13-6C86-495E-AE19-8F4160674051}" type="slidenum">
              <a:rPr lang="zh-CN" altLang="en-US" smtClean="0"/>
              <a:t>9</a:t>
            </a:fld>
            <a:endParaRPr lang="zh-CN" altLang="en-US"/>
          </a:p>
        </p:txBody>
      </p:sp>
    </p:spTree>
    <p:extLst>
      <p:ext uri="{BB962C8B-B14F-4D97-AF65-F5344CB8AC3E}">
        <p14:creationId xmlns:p14="http://schemas.microsoft.com/office/powerpoint/2010/main" val="1227726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8DD27A13-6C86-495E-AE19-8F4160674051}" type="slidenum">
              <a:rPr lang="zh-CN" altLang="en-US" smtClean="0"/>
              <a:t>10</a:t>
            </a:fld>
            <a:endParaRPr lang="zh-CN" altLang="en-US"/>
          </a:p>
        </p:txBody>
      </p:sp>
    </p:spTree>
    <p:extLst>
      <p:ext uri="{BB962C8B-B14F-4D97-AF65-F5344CB8AC3E}">
        <p14:creationId xmlns:p14="http://schemas.microsoft.com/office/powerpoint/2010/main" val="2039749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8DD27A13-6C86-495E-AE19-8F4160674051}" type="slidenum">
              <a:rPr lang="zh-CN" altLang="en-US" smtClean="0"/>
              <a:t>11</a:t>
            </a:fld>
            <a:endParaRPr lang="zh-CN" altLang="en-US"/>
          </a:p>
        </p:txBody>
      </p:sp>
    </p:spTree>
    <p:extLst>
      <p:ext uri="{BB962C8B-B14F-4D97-AF65-F5344CB8AC3E}">
        <p14:creationId xmlns:p14="http://schemas.microsoft.com/office/powerpoint/2010/main" val="673820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8DD27A13-6C86-495E-AE19-8F4160674051}" type="slidenum">
              <a:rPr lang="zh-CN" altLang="en-US" smtClean="0"/>
              <a:t>12</a:t>
            </a:fld>
            <a:endParaRPr lang="zh-CN" altLang="en-US"/>
          </a:p>
        </p:txBody>
      </p:sp>
    </p:spTree>
    <p:extLst>
      <p:ext uri="{BB962C8B-B14F-4D97-AF65-F5344CB8AC3E}">
        <p14:creationId xmlns:p14="http://schemas.microsoft.com/office/powerpoint/2010/main" val="3265730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8DD27A13-6C86-495E-AE19-8F4160674051}" type="slidenum">
              <a:rPr lang="zh-CN" altLang="en-US" smtClean="0"/>
              <a:t>13</a:t>
            </a:fld>
            <a:endParaRPr lang="zh-CN" altLang="en-US"/>
          </a:p>
        </p:txBody>
      </p:sp>
    </p:spTree>
    <p:extLst>
      <p:ext uri="{BB962C8B-B14F-4D97-AF65-F5344CB8AC3E}">
        <p14:creationId xmlns:p14="http://schemas.microsoft.com/office/powerpoint/2010/main" val="1360578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8DD27A13-6C86-495E-AE19-8F4160674051}" type="slidenum">
              <a:rPr lang="zh-CN" altLang="en-US" smtClean="0"/>
              <a:t>14</a:t>
            </a:fld>
            <a:endParaRPr lang="zh-CN" altLang="en-US"/>
          </a:p>
        </p:txBody>
      </p:sp>
    </p:spTree>
    <p:extLst>
      <p:ext uri="{BB962C8B-B14F-4D97-AF65-F5344CB8AC3E}">
        <p14:creationId xmlns:p14="http://schemas.microsoft.com/office/powerpoint/2010/main" val="3123908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8DD27A13-6C86-495E-AE19-8F4160674051}" type="slidenum">
              <a:rPr lang="zh-CN" altLang="en-US" smtClean="0"/>
              <a:t>15</a:t>
            </a:fld>
            <a:endParaRPr lang="zh-CN" altLang="en-US"/>
          </a:p>
        </p:txBody>
      </p:sp>
    </p:spTree>
    <p:extLst>
      <p:ext uri="{BB962C8B-B14F-4D97-AF65-F5344CB8AC3E}">
        <p14:creationId xmlns:p14="http://schemas.microsoft.com/office/powerpoint/2010/main" val="95799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宋体" panose="02010600030101010101" pitchFamily="2" charset="-122"/>
                <a:ea typeface="宋体" panose="02010600030101010101"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zh-CN" altLang="en-US" dirty="0"/>
          </a:p>
        </p:txBody>
      </p:sp>
      <p:sp>
        <p:nvSpPr>
          <p:cNvPr id="4" name="日期占位符 3"/>
          <p:cNvSpPr>
            <a:spLocks noGrp="1"/>
          </p:cNvSpPr>
          <p:nvPr>
            <p:ph type="dt" sz="half" idx="10"/>
          </p:nvPr>
        </p:nvSpPr>
        <p:spPr/>
        <p:txBody>
          <a:bodyPr/>
          <a:lstStyle/>
          <a:p>
            <a:fld id="{CAB40209-BCDF-4220-8E2E-CC4A014E71AE}" type="datetimeFigureOut">
              <a:rPr lang="zh-CN" altLang="en-US" smtClean="0"/>
              <a:t>2020/11/28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E44ACF-F669-41AC-9014-26672E43875C}" type="slidenum">
              <a:rPr lang="zh-CN" altLang="en-US" smtClean="0"/>
              <a:t>‹#›</a:t>
            </a:fld>
            <a:endParaRPr lang="zh-CN" altLang="en-US"/>
          </a:p>
        </p:txBody>
      </p:sp>
    </p:spTree>
    <p:extLst>
      <p:ext uri="{BB962C8B-B14F-4D97-AF65-F5344CB8AC3E}">
        <p14:creationId xmlns:p14="http://schemas.microsoft.com/office/powerpoint/2010/main" val="512238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B40209-BCDF-4220-8E2E-CC4A014E71AE}" type="datetimeFigureOut">
              <a:rPr lang="zh-CN" altLang="en-US" smtClean="0"/>
              <a:t>2020/11/28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E44ACF-F669-41AC-9014-26672E43875C}" type="slidenum">
              <a:rPr lang="zh-CN" altLang="en-US" smtClean="0"/>
              <a:t>‹#›</a:t>
            </a:fld>
            <a:endParaRPr lang="zh-CN" altLang="en-US"/>
          </a:p>
        </p:txBody>
      </p:sp>
    </p:spTree>
    <p:extLst>
      <p:ext uri="{BB962C8B-B14F-4D97-AF65-F5344CB8AC3E}">
        <p14:creationId xmlns:p14="http://schemas.microsoft.com/office/powerpoint/2010/main" val="2682406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B40209-BCDF-4220-8E2E-CC4A014E71AE}" type="datetimeFigureOut">
              <a:rPr lang="zh-CN" altLang="en-US" smtClean="0"/>
              <a:t>2020/11/28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E44ACF-F669-41AC-9014-26672E43875C}" type="slidenum">
              <a:rPr lang="zh-CN" altLang="en-US" smtClean="0"/>
              <a:t>‹#›</a:t>
            </a:fld>
            <a:endParaRPr lang="zh-CN" altLang="en-US"/>
          </a:p>
        </p:txBody>
      </p:sp>
    </p:spTree>
    <p:extLst>
      <p:ext uri="{BB962C8B-B14F-4D97-AF65-F5344CB8AC3E}">
        <p14:creationId xmlns:p14="http://schemas.microsoft.com/office/powerpoint/2010/main" val="316603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宋体" panose="02010600030101010101" pitchFamily="2" charset="-122"/>
                <a:ea typeface="宋体" panose="02010600030101010101" pitchFamily="2" charset="-122"/>
              </a:defRPr>
            </a:lvl1pPr>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AB40209-BCDF-4220-8E2E-CC4A014E71AE}" type="datetimeFigureOut">
              <a:rPr lang="zh-CN" altLang="en-US" smtClean="0"/>
              <a:t>2020/11/28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E44ACF-F669-41AC-9014-26672E43875C}" type="slidenum">
              <a:rPr lang="zh-CN" altLang="en-US" smtClean="0"/>
              <a:t>‹#›</a:t>
            </a:fld>
            <a:endParaRPr lang="zh-CN" altLang="en-US"/>
          </a:p>
        </p:txBody>
      </p:sp>
    </p:spTree>
    <p:extLst>
      <p:ext uri="{BB962C8B-B14F-4D97-AF65-F5344CB8AC3E}">
        <p14:creationId xmlns:p14="http://schemas.microsoft.com/office/powerpoint/2010/main" val="3700637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AB40209-BCDF-4220-8E2E-CC4A014E71AE}" type="datetimeFigureOut">
              <a:rPr lang="zh-CN" altLang="en-US" smtClean="0"/>
              <a:t>2020/11/28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E44ACF-F669-41AC-9014-26672E43875C}" type="slidenum">
              <a:rPr lang="zh-CN" altLang="en-US" smtClean="0"/>
              <a:t>‹#›</a:t>
            </a:fld>
            <a:endParaRPr lang="zh-CN" altLang="en-US"/>
          </a:p>
        </p:txBody>
      </p:sp>
    </p:spTree>
    <p:extLst>
      <p:ext uri="{BB962C8B-B14F-4D97-AF65-F5344CB8AC3E}">
        <p14:creationId xmlns:p14="http://schemas.microsoft.com/office/powerpoint/2010/main" val="59365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AB40209-BCDF-4220-8E2E-CC4A014E71AE}" type="datetimeFigureOut">
              <a:rPr lang="zh-CN" altLang="en-US" smtClean="0"/>
              <a:t>2020/11/28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E44ACF-F669-41AC-9014-26672E43875C}" type="slidenum">
              <a:rPr lang="zh-CN" altLang="en-US" smtClean="0"/>
              <a:t>‹#›</a:t>
            </a:fld>
            <a:endParaRPr lang="zh-CN" altLang="en-US"/>
          </a:p>
        </p:txBody>
      </p:sp>
    </p:spTree>
    <p:extLst>
      <p:ext uri="{BB962C8B-B14F-4D97-AF65-F5344CB8AC3E}">
        <p14:creationId xmlns:p14="http://schemas.microsoft.com/office/powerpoint/2010/main" val="582340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AB40209-BCDF-4220-8E2E-CC4A014E71AE}" type="datetimeFigureOut">
              <a:rPr lang="zh-CN" altLang="en-US" smtClean="0"/>
              <a:t>2020/11/28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E44ACF-F669-41AC-9014-26672E43875C}" type="slidenum">
              <a:rPr lang="zh-CN" altLang="en-US" smtClean="0"/>
              <a:t>‹#›</a:t>
            </a:fld>
            <a:endParaRPr lang="zh-CN" altLang="en-US"/>
          </a:p>
        </p:txBody>
      </p:sp>
    </p:spTree>
    <p:extLst>
      <p:ext uri="{BB962C8B-B14F-4D97-AF65-F5344CB8AC3E}">
        <p14:creationId xmlns:p14="http://schemas.microsoft.com/office/powerpoint/2010/main" val="352758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AB40209-BCDF-4220-8E2E-CC4A014E71AE}" type="datetimeFigureOut">
              <a:rPr lang="zh-CN" altLang="en-US" smtClean="0"/>
              <a:t>2020/11/28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E44ACF-F669-41AC-9014-26672E43875C}" type="slidenum">
              <a:rPr lang="zh-CN" altLang="en-US" smtClean="0"/>
              <a:t>‹#›</a:t>
            </a:fld>
            <a:endParaRPr lang="zh-CN" altLang="en-US"/>
          </a:p>
        </p:txBody>
      </p:sp>
    </p:spTree>
    <p:extLst>
      <p:ext uri="{BB962C8B-B14F-4D97-AF65-F5344CB8AC3E}">
        <p14:creationId xmlns:p14="http://schemas.microsoft.com/office/powerpoint/2010/main" val="150386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B40209-BCDF-4220-8E2E-CC4A014E71AE}" type="datetimeFigureOut">
              <a:rPr lang="zh-CN" altLang="en-US" smtClean="0"/>
              <a:t>2020/11/28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E44ACF-F669-41AC-9014-26672E43875C}" type="slidenum">
              <a:rPr lang="zh-CN" altLang="en-US" smtClean="0"/>
              <a:t>‹#›</a:t>
            </a:fld>
            <a:endParaRPr lang="zh-CN" altLang="en-US"/>
          </a:p>
        </p:txBody>
      </p:sp>
    </p:spTree>
    <p:extLst>
      <p:ext uri="{BB962C8B-B14F-4D97-AF65-F5344CB8AC3E}">
        <p14:creationId xmlns:p14="http://schemas.microsoft.com/office/powerpoint/2010/main" val="343780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AB40209-BCDF-4220-8E2E-CC4A014E71AE}" type="datetimeFigureOut">
              <a:rPr lang="zh-CN" altLang="en-US" smtClean="0"/>
              <a:t>2020/11/28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E44ACF-F669-41AC-9014-26672E43875C}" type="slidenum">
              <a:rPr lang="zh-CN" altLang="en-US" smtClean="0"/>
              <a:t>‹#›</a:t>
            </a:fld>
            <a:endParaRPr lang="zh-CN" altLang="en-US"/>
          </a:p>
        </p:txBody>
      </p:sp>
    </p:spTree>
    <p:extLst>
      <p:ext uri="{BB962C8B-B14F-4D97-AF65-F5344CB8AC3E}">
        <p14:creationId xmlns:p14="http://schemas.microsoft.com/office/powerpoint/2010/main" val="44625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AB40209-BCDF-4220-8E2E-CC4A014E71AE}" type="datetimeFigureOut">
              <a:rPr lang="zh-CN" altLang="en-US" smtClean="0"/>
              <a:t>2020/11/28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E44ACF-F669-41AC-9014-26672E43875C}" type="slidenum">
              <a:rPr lang="zh-CN" altLang="en-US" smtClean="0"/>
              <a:t>‹#›</a:t>
            </a:fld>
            <a:endParaRPr lang="zh-CN" altLang="en-US"/>
          </a:p>
        </p:txBody>
      </p:sp>
    </p:spTree>
    <p:extLst>
      <p:ext uri="{BB962C8B-B14F-4D97-AF65-F5344CB8AC3E}">
        <p14:creationId xmlns:p14="http://schemas.microsoft.com/office/powerpoint/2010/main" val="97055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B40209-BCDF-4220-8E2E-CC4A014E71AE}" type="datetimeFigureOut">
              <a:rPr lang="zh-CN" altLang="en-US" smtClean="0"/>
              <a:t>2020/11/28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E44ACF-F669-41AC-9014-26672E43875C}" type="slidenum">
              <a:rPr lang="zh-CN" altLang="en-US" smtClean="0"/>
              <a:t>‹#›</a:t>
            </a:fld>
            <a:endParaRPr lang="zh-CN" altLang="en-US"/>
          </a:p>
        </p:txBody>
      </p:sp>
    </p:spTree>
    <p:extLst>
      <p:ext uri="{BB962C8B-B14F-4D97-AF65-F5344CB8AC3E}">
        <p14:creationId xmlns:p14="http://schemas.microsoft.com/office/powerpoint/2010/main" val="355076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10.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4.bin"/><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3.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4.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158999"/>
            <a:ext cx="9144000" cy="1871663"/>
          </a:xfrm>
        </p:spPr>
        <p:txBody>
          <a:bodyPr>
            <a:normAutofit/>
          </a:bodyPr>
          <a:lstStyle/>
          <a:p>
            <a:r>
              <a:rPr lang="zh-CN" altLang="en-US" sz="4400" dirty="0" smtClean="0">
                <a:latin typeface="黑体" panose="02010609060101010101" pitchFamily="49" charset="-122"/>
                <a:ea typeface="黑体" panose="02010609060101010101" pitchFamily="49" charset="-122"/>
              </a:rPr>
              <a:t>实验四</a:t>
            </a:r>
            <a:r>
              <a:rPr lang="en-US" altLang="zh-CN" sz="4400" dirty="0" smtClean="0">
                <a:latin typeface="黑体" panose="02010609060101010101" pitchFamily="49" charset="-122"/>
                <a:ea typeface="黑体" panose="02010609060101010101" pitchFamily="49" charset="-122"/>
              </a:rPr>
              <a:t/>
            </a:r>
            <a:br>
              <a:rPr lang="en-US" altLang="zh-CN" sz="4400" dirty="0" smtClean="0">
                <a:latin typeface="黑体" panose="02010609060101010101" pitchFamily="49" charset="-122"/>
                <a:ea typeface="黑体" panose="02010609060101010101" pitchFamily="49" charset="-122"/>
              </a:rPr>
            </a:br>
            <a:r>
              <a:rPr lang="en-US" altLang="zh-CN" sz="3100" dirty="0"/>
              <a:t> </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en-US" altLang="zh-CN" sz="5400" dirty="0" smtClean="0">
                <a:latin typeface="Times New Roman" panose="02020603050405020304" pitchFamily="18" charset="0"/>
                <a:cs typeface="Times New Roman" panose="02020603050405020304" pitchFamily="18" charset="0"/>
              </a:rPr>
              <a:t>Transformer</a:t>
            </a:r>
            <a:endParaRPr lang="zh-CN" altLang="en-US" sz="5400"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5354638"/>
            <a:ext cx="9144000" cy="652462"/>
          </a:xfrm>
        </p:spPr>
        <p:txBody>
          <a:bodyPr/>
          <a:lstStyle/>
          <a:p>
            <a:r>
              <a:rPr lang="en-US" altLang="zh-CN" dirty="0" smtClean="0">
                <a:latin typeface="Times New Roman" panose="02020603050405020304" pitchFamily="18" charset="0"/>
                <a:cs typeface="Times New Roman" panose="02020603050405020304" pitchFamily="18" charset="0"/>
              </a:rPr>
              <a:t>2020/12/2</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2317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26BF558-1435-400C-9CDF-3A4589D7DA92}"/>
              </a:ext>
            </a:extLst>
          </p:cNvPr>
          <p:cNvPicPr>
            <a:picLocks noChangeAspect="1"/>
          </p:cNvPicPr>
          <p:nvPr/>
        </p:nvPicPr>
        <p:blipFill>
          <a:blip r:embed="rId3"/>
          <a:stretch>
            <a:fillRect/>
          </a:stretch>
        </p:blipFill>
        <p:spPr>
          <a:xfrm>
            <a:off x="3708049" y="214192"/>
            <a:ext cx="4491817" cy="6232963"/>
          </a:xfrm>
          <a:prstGeom prst="rect">
            <a:avLst/>
          </a:prstGeom>
        </p:spPr>
      </p:pic>
      <p:sp>
        <p:nvSpPr>
          <p:cNvPr id="2" name="标题 1"/>
          <p:cNvSpPr>
            <a:spLocks noGrp="1"/>
          </p:cNvSpPr>
          <p:nvPr>
            <p:ph type="title"/>
          </p:nvPr>
        </p:nvSpPr>
        <p:spPr/>
        <p:txBody>
          <a:bodyPr/>
          <a:lstStyle/>
          <a:p>
            <a:r>
              <a:rPr lang="en-US" altLang="zh-CN" dirty="0" smtClean="0">
                <a:latin typeface="黑体" panose="02010609060101010101" pitchFamily="49" charset="-122"/>
                <a:ea typeface="黑体" panose="02010609060101010101" pitchFamily="49" charset="-122"/>
              </a:rPr>
              <a:t>Transformer</a:t>
            </a:r>
            <a:r>
              <a:rPr lang="en-US" altLang="zh-CN" sz="1100" dirty="0" smtClean="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endParaRPr lang="zh-CN" altLang="en-US"/>
          </a:p>
        </p:txBody>
      </p:sp>
      <p:sp>
        <p:nvSpPr>
          <p:cNvPr id="11" name="矩形 10"/>
          <p:cNvSpPr/>
          <p:nvPr/>
        </p:nvSpPr>
        <p:spPr>
          <a:xfrm>
            <a:off x="4853355" y="3947745"/>
            <a:ext cx="835269" cy="4484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036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黑体" panose="02010609060101010101" pitchFamily="49" charset="-122"/>
                <a:ea typeface="黑体" panose="02010609060101010101" pitchFamily="49" charset="-122"/>
              </a:rPr>
              <a:t>Transformer</a:t>
            </a:r>
            <a:r>
              <a:rPr lang="en-US" altLang="zh-CN" sz="1100" dirty="0" smtClean="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pic>
        <p:nvPicPr>
          <p:cNvPr id="8" name="内容占位符 7">
            <a:extLst>
              <a:ext uri="{FF2B5EF4-FFF2-40B4-BE49-F238E27FC236}">
                <a16:creationId xmlns:a16="http://schemas.microsoft.com/office/drawing/2014/main" id="{68003605-B2DD-4199-A44F-3E4964B4022C}"/>
              </a:ext>
            </a:extLst>
          </p:cNvPr>
          <p:cNvPicPr>
            <a:picLocks noGrp="1" noChangeAspect="1"/>
          </p:cNvPicPr>
          <p:nvPr>
            <p:ph idx="1"/>
          </p:nvPr>
        </p:nvPicPr>
        <p:blipFill>
          <a:blip r:embed="rId3"/>
          <a:stretch>
            <a:fillRect/>
          </a:stretch>
        </p:blipFill>
        <p:spPr>
          <a:xfrm>
            <a:off x="2647250" y="1825625"/>
            <a:ext cx="6897500" cy="4351338"/>
          </a:xfrm>
          <a:prstGeom prst="rect">
            <a:avLst/>
          </a:prstGeom>
        </p:spPr>
      </p:pic>
    </p:spTree>
    <p:extLst>
      <p:ext uri="{BB962C8B-B14F-4D97-AF65-F5344CB8AC3E}">
        <p14:creationId xmlns:p14="http://schemas.microsoft.com/office/powerpoint/2010/main" val="2902969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黑体" panose="02010609060101010101" pitchFamily="49" charset="-122"/>
                <a:ea typeface="黑体" panose="02010609060101010101" pitchFamily="49" charset="-122"/>
              </a:rPr>
              <a:t>Transformer</a:t>
            </a:r>
            <a:r>
              <a:rPr lang="en-US" altLang="zh-CN" sz="1100" dirty="0" smtClean="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endParaRPr lang="zh-CN" altLang="en-US" dirty="0"/>
          </a:p>
        </p:txBody>
      </p:sp>
      <p:pic>
        <p:nvPicPr>
          <p:cNvPr id="8" name="图片 7">
            <a:extLst>
              <a:ext uri="{FF2B5EF4-FFF2-40B4-BE49-F238E27FC236}">
                <a16:creationId xmlns:a16="http://schemas.microsoft.com/office/drawing/2014/main" id="{2AE01517-5031-43B4-8228-233C3495ACD9}"/>
              </a:ext>
            </a:extLst>
          </p:cNvPr>
          <p:cNvPicPr>
            <a:picLocks noChangeAspect="1"/>
          </p:cNvPicPr>
          <p:nvPr/>
        </p:nvPicPr>
        <p:blipFill>
          <a:blip r:embed="rId4"/>
          <a:stretch>
            <a:fillRect/>
          </a:stretch>
        </p:blipFill>
        <p:spPr>
          <a:xfrm>
            <a:off x="488314" y="1314132"/>
            <a:ext cx="5539623" cy="5265329"/>
          </a:xfrm>
          <a:prstGeom prst="rect">
            <a:avLst/>
          </a:prstGeom>
        </p:spPr>
      </p:pic>
      <p:graphicFrame>
        <p:nvGraphicFramePr>
          <p:cNvPr id="9" name="对象 8">
            <a:hlinkClick r:id="" action="ppaction://ole?verb=0"/>
            <a:extLst>
              <a:ext uri="{FF2B5EF4-FFF2-40B4-BE49-F238E27FC236}">
                <a16:creationId xmlns:a16="http://schemas.microsoft.com/office/drawing/2014/main" id="{94EF2F4C-80BD-499A-BC6C-CA130DE03163}"/>
              </a:ext>
            </a:extLst>
          </p:cNvPr>
          <p:cNvGraphicFramePr>
            <a:graphicFrameLocks noChangeAspect="1"/>
          </p:cNvGraphicFramePr>
          <p:nvPr>
            <p:extLst>
              <p:ext uri="{D42A27DB-BD31-4B8C-83A1-F6EECF244321}">
                <p14:modId xmlns:p14="http://schemas.microsoft.com/office/powerpoint/2010/main" val="3379137691"/>
              </p:ext>
            </p:extLst>
          </p:nvPr>
        </p:nvGraphicFramePr>
        <p:xfrm>
          <a:off x="7506921" y="5129993"/>
          <a:ext cx="3458210" cy="749300"/>
        </p:xfrm>
        <a:graphic>
          <a:graphicData uri="http://schemas.openxmlformats.org/presentationml/2006/ole">
            <mc:AlternateContent xmlns:mc="http://schemas.openxmlformats.org/markup-compatibility/2006">
              <mc:Choice xmlns:v="urn:schemas-microsoft-com:vml" Requires="v">
                <p:oleObj spid="_x0000_s2062" r:id="rId5" imgW="2197100" imgH="482600" progId="Equation.KSEE3">
                  <p:embed/>
                </p:oleObj>
              </mc:Choice>
              <mc:Fallback>
                <p:oleObj r:id="rId5" imgW="2197100" imgH="482600" progId="Equation.KSEE3">
                  <p:embed/>
                  <p:pic>
                    <p:nvPicPr>
                      <p:cNvPr id="8" name="对象 7">
                        <a:hlinkClick r:id="" action="ppaction://ole?verb=0"/>
                        <a:extLst>
                          <a:ext uri="{FF2B5EF4-FFF2-40B4-BE49-F238E27FC236}">
                            <a16:creationId xmlns:a16="http://schemas.microsoft.com/office/drawing/2014/main" id="{94EF2F4C-80BD-499A-BC6C-CA130DE03163}"/>
                          </a:ext>
                        </a:extLst>
                      </p:cNvPr>
                      <p:cNvPicPr/>
                      <p:nvPr/>
                    </p:nvPicPr>
                    <p:blipFill>
                      <a:blip r:embed="rId6"/>
                      <a:stretch>
                        <a:fillRect/>
                      </a:stretch>
                    </p:blipFill>
                    <p:spPr>
                      <a:xfrm>
                        <a:off x="7506921" y="5129993"/>
                        <a:ext cx="3458210" cy="749300"/>
                      </a:xfrm>
                      <a:prstGeom prst="rect">
                        <a:avLst/>
                      </a:prstGeom>
                    </p:spPr>
                  </p:pic>
                </p:oleObj>
              </mc:Fallback>
            </mc:AlternateContent>
          </a:graphicData>
        </a:graphic>
      </p:graphicFrame>
      <p:pic>
        <p:nvPicPr>
          <p:cNvPr id="10" name="图片 9"/>
          <p:cNvPicPr>
            <a:picLocks noChangeAspect="1"/>
          </p:cNvPicPr>
          <p:nvPr/>
        </p:nvPicPr>
        <p:blipFill>
          <a:blip r:embed="rId7"/>
          <a:stretch>
            <a:fillRect/>
          </a:stretch>
        </p:blipFill>
        <p:spPr>
          <a:xfrm>
            <a:off x="7783645" y="1096010"/>
            <a:ext cx="2904762" cy="3752381"/>
          </a:xfrm>
          <a:prstGeom prst="rect">
            <a:avLst/>
          </a:prstGeom>
        </p:spPr>
      </p:pic>
    </p:spTree>
    <p:extLst>
      <p:ext uri="{BB962C8B-B14F-4D97-AF65-F5344CB8AC3E}">
        <p14:creationId xmlns:p14="http://schemas.microsoft.com/office/powerpoint/2010/main" val="3799828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黑体" panose="02010609060101010101" pitchFamily="49" charset="-122"/>
                <a:ea typeface="黑体" panose="02010609060101010101" pitchFamily="49" charset="-122"/>
              </a:rPr>
              <a:t>Transformer</a:t>
            </a:r>
            <a:r>
              <a:rPr lang="en-US" altLang="zh-CN" sz="1100" dirty="0" smtClean="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endParaRPr lang="zh-CN" altLang="en-US"/>
          </a:p>
        </p:txBody>
      </p:sp>
      <p:pic>
        <p:nvPicPr>
          <p:cNvPr id="8" name="图片 7">
            <a:extLst>
              <a:ext uri="{FF2B5EF4-FFF2-40B4-BE49-F238E27FC236}">
                <a16:creationId xmlns:a16="http://schemas.microsoft.com/office/drawing/2014/main" id="{A954727B-7FF8-4C89-92B3-8275E69E6709}"/>
              </a:ext>
            </a:extLst>
          </p:cNvPr>
          <p:cNvPicPr>
            <a:picLocks noChangeAspect="1"/>
          </p:cNvPicPr>
          <p:nvPr/>
        </p:nvPicPr>
        <p:blipFill>
          <a:blip r:embed="rId3"/>
          <a:stretch>
            <a:fillRect/>
          </a:stretch>
        </p:blipFill>
        <p:spPr>
          <a:xfrm>
            <a:off x="2096140" y="1903353"/>
            <a:ext cx="2536190" cy="2872740"/>
          </a:xfrm>
          <a:prstGeom prst="rect">
            <a:avLst/>
          </a:prstGeom>
        </p:spPr>
      </p:pic>
      <p:pic>
        <p:nvPicPr>
          <p:cNvPr id="9" name="图片 8">
            <a:extLst>
              <a:ext uri="{FF2B5EF4-FFF2-40B4-BE49-F238E27FC236}">
                <a16:creationId xmlns:a16="http://schemas.microsoft.com/office/drawing/2014/main" id="{F65A35B9-0666-4D39-AB18-217585FEB8D0}"/>
              </a:ext>
            </a:extLst>
          </p:cNvPr>
          <p:cNvPicPr>
            <a:picLocks noChangeAspect="1"/>
          </p:cNvPicPr>
          <p:nvPr/>
        </p:nvPicPr>
        <p:blipFill>
          <a:blip r:embed="rId4"/>
          <a:stretch>
            <a:fillRect/>
          </a:stretch>
        </p:blipFill>
        <p:spPr>
          <a:xfrm>
            <a:off x="6763180" y="1903353"/>
            <a:ext cx="4303395" cy="1682115"/>
          </a:xfrm>
          <a:prstGeom prst="rect">
            <a:avLst/>
          </a:prstGeom>
        </p:spPr>
      </p:pic>
      <p:sp>
        <p:nvSpPr>
          <p:cNvPr id="10" name="Rectangle 1"/>
          <p:cNvSpPr>
            <a:spLocks noChangeArrowheads="1"/>
          </p:cNvSpPr>
          <p:nvPr/>
        </p:nvSpPr>
        <p:spPr bwMode="auto">
          <a:xfrm>
            <a:off x="6763180" y="3593386"/>
            <a:ext cx="3752545" cy="19082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attention = torch.bmm(q, k.transpose(</a:t>
            </a:r>
            <a:r>
              <a:rPr kumimoji="0" lang="zh-CN" altLang="zh-CN" sz="1200" b="0"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1</a:t>
            </a:r>
            <a:r>
              <a:rPr kumimoji="0" lang="zh-CN" altLang="zh-CN" sz="12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2</a:t>
            </a:r>
            <a:r>
              <a:rPr kumimoji="0" lang="zh-CN" altLang="zh-CN" sz="12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endParaRPr kumimoji="0" lang="en-US" altLang="zh-CN" sz="12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1200" dirty="0">
                <a:solidFill>
                  <a:srgbClr val="000000"/>
                </a:solidFill>
                <a:latin typeface="宋体" panose="02010600030101010101" pitchFamily="2" charset="-122"/>
                <a:ea typeface="宋体" panose="02010600030101010101" pitchFamily="2" charset="-122"/>
              </a:rPr>
              <a:t>attention = attention * scale</a:t>
            </a:r>
          </a:p>
          <a:p>
            <a:pPr eaLnBrk="0" fontAlgn="base" hangingPunct="0">
              <a:spcBef>
                <a:spcPct val="0"/>
              </a:spcBef>
              <a:spcAft>
                <a:spcPct val="0"/>
              </a:spcAft>
            </a:pPr>
            <a:r>
              <a:rPr lang="zh-CN" altLang="zh-CN" sz="1200" dirty="0">
                <a:solidFill>
                  <a:srgbClr val="000000"/>
                </a:solidFill>
                <a:latin typeface="宋体" panose="02010600030101010101" pitchFamily="2" charset="-122"/>
                <a:ea typeface="宋体" panose="02010600030101010101" pitchFamily="2" charset="-122"/>
              </a:rPr>
              <a:t>attention = attention.masked_fill_(attn_mask, -np.inf)</a:t>
            </a:r>
          </a:p>
          <a:p>
            <a:pPr eaLnBrk="0" fontAlgn="base" hangingPunct="0">
              <a:spcBef>
                <a:spcPct val="0"/>
              </a:spcBef>
              <a:spcAft>
                <a:spcPct val="0"/>
              </a:spcAft>
            </a:pPr>
            <a:r>
              <a:rPr lang="zh-CN" altLang="zh-CN" sz="1200" dirty="0">
                <a:solidFill>
                  <a:srgbClr val="000000"/>
                </a:solidFill>
                <a:latin typeface="宋体" panose="02010600030101010101" pitchFamily="2" charset="-122"/>
                <a:ea typeface="宋体" panose="02010600030101010101" pitchFamily="2" charset="-122"/>
              </a:rPr>
              <a:t>attention = self.softmax(attention)</a:t>
            </a:r>
            <a:endParaRPr lang="en-US" altLang="zh-CN" sz="1200" dirty="0">
              <a:solidFill>
                <a:srgbClr val="000000"/>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zh-CN" altLang="zh-CN" sz="1200" dirty="0">
                <a:solidFill>
                  <a:srgbClr val="000000"/>
                </a:solidFill>
                <a:latin typeface="宋体" panose="02010600030101010101" pitchFamily="2" charset="-122"/>
                <a:ea typeface="宋体" panose="02010600030101010101" pitchFamily="2" charset="-122"/>
              </a:rPr>
              <a:t>context = torch.bmm(attention, v)</a:t>
            </a:r>
          </a:p>
          <a:p>
            <a:pPr eaLnBrk="0" fontAlgn="base" hangingPunct="0">
              <a:spcBef>
                <a:spcPct val="0"/>
              </a:spcBef>
              <a:spcAft>
                <a:spcPct val="0"/>
              </a:spcAft>
            </a:pPr>
            <a:endParaRPr lang="zh-CN" altLang="zh-CN"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1436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黑体" panose="02010609060101010101" pitchFamily="49" charset="-122"/>
                <a:ea typeface="黑体" panose="02010609060101010101" pitchFamily="49" charset="-122"/>
              </a:rPr>
              <a:t>Transformer</a:t>
            </a:r>
            <a:r>
              <a:rPr lang="en-US" altLang="zh-CN" sz="1100" dirty="0" smtClean="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endParaRPr lang="zh-CN" altLang="en-US"/>
          </a:p>
        </p:txBody>
      </p:sp>
      <p:pic>
        <p:nvPicPr>
          <p:cNvPr id="8" name="图片 7"/>
          <p:cNvPicPr>
            <a:picLocks noChangeAspect="1"/>
          </p:cNvPicPr>
          <p:nvPr/>
        </p:nvPicPr>
        <p:blipFill>
          <a:blip r:embed="rId3"/>
          <a:stretch>
            <a:fillRect/>
          </a:stretch>
        </p:blipFill>
        <p:spPr>
          <a:xfrm>
            <a:off x="4384431" y="1607710"/>
            <a:ext cx="3423138" cy="4680072"/>
          </a:xfrm>
          <a:prstGeom prst="rect">
            <a:avLst/>
          </a:prstGeom>
        </p:spPr>
      </p:pic>
    </p:spTree>
    <p:extLst>
      <p:ext uri="{BB962C8B-B14F-4D97-AF65-F5344CB8AC3E}">
        <p14:creationId xmlns:p14="http://schemas.microsoft.com/office/powerpoint/2010/main" val="3899110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26BF558-1435-400C-9CDF-3A4589D7DA92}"/>
              </a:ext>
            </a:extLst>
          </p:cNvPr>
          <p:cNvPicPr>
            <a:picLocks noChangeAspect="1"/>
          </p:cNvPicPr>
          <p:nvPr/>
        </p:nvPicPr>
        <p:blipFill>
          <a:blip r:embed="rId3"/>
          <a:stretch>
            <a:fillRect/>
          </a:stretch>
        </p:blipFill>
        <p:spPr>
          <a:xfrm>
            <a:off x="3708049" y="214192"/>
            <a:ext cx="4491817" cy="6232963"/>
          </a:xfrm>
          <a:prstGeom prst="rect">
            <a:avLst/>
          </a:prstGeom>
        </p:spPr>
      </p:pic>
      <p:sp>
        <p:nvSpPr>
          <p:cNvPr id="6" name="矩形 5"/>
          <p:cNvSpPr/>
          <p:nvPr/>
        </p:nvSpPr>
        <p:spPr>
          <a:xfrm>
            <a:off x="4853355" y="2690446"/>
            <a:ext cx="835269" cy="7385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latin typeface="黑体" panose="02010609060101010101" pitchFamily="49" charset="-122"/>
                <a:ea typeface="黑体" panose="02010609060101010101" pitchFamily="49" charset="-122"/>
              </a:rPr>
              <a:t>Transformer</a:t>
            </a:r>
            <a:r>
              <a:rPr lang="en-US" altLang="zh-CN" sz="1100" dirty="0" smtClean="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612368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黑体" panose="02010609060101010101" pitchFamily="49" charset="-122"/>
                <a:ea typeface="黑体" panose="02010609060101010101" pitchFamily="49" charset="-122"/>
              </a:rPr>
              <a:t>Transformer</a:t>
            </a:r>
            <a:r>
              <a:rPr lang="en-US" altLang="zh-CN" sz="1100" dirty="0" smtClean="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10C36ADC-5D22-46B3-A776-1FDFEF7F24A9}"/>
              </a:ext>
            </a:extLst>
          </p:cNvPr>
          <p:cNvPicPr>
            <a:picLocks noChangeAspect="1"/>
          </p:cNvPicPr>
          <p:nvPr/>
        </p:nvPicPr>
        <p:blipFill>
          <a:blip r:embed="rId4"/>
          <a:stretch>
            <a:fillRect/>
          </a:stretch>
        </p:blipFill>
        <p:spPr>
          <a:xfrm>
            <a:off x="842608" y="1714672"/>
            <a:ext cx="4561427" cy="4268186"/>
          </a:xfrm>
          <a:prstGeom prst="rect">
            <a:avLst/>
          </a:prstGeom>
        </p:spPr>
      </p:pic>
      <p:graphicFrame>
        <p:nvGraphicFramePr>
          <p:cNvPr id="8" name="对象 7">
            <a:hlinkClick r:id="" action="ppaction://ole?verb=0"/>
            <a:extLst>
              <a:ext uri="{FF2B5EF4-FFF2-40B4-BE49-F238E27FC236}">
                <a16:creationId xmlns:a16="http://schemas.microsoft.com/office/drawing/2014/main" id="{CB87D110-76E6-41BC-B09E-90E7D34670A1}"/>
              </a:ext>
            </a:extLst>
          </p:cNvPr>
          <p:cNvGraphicFramePr>
            <a:graphicFrameLocks noChangeAspect="1"/>
          </p:cNvGraphicFramePr>
          <p:nvPr>
            <p:extLst>
              <p:ext uri="{D42A27DB-BD31-4B8C-83A1-F6EECF244321}">
                <p14:modId xmlns:p14="http://schemas.microsoft.com/office/powerpoint/2010/main" val="81361962"/>
              </p:ext>
            </p:extLst>
          </p:nvPr>
        </p:nvGraphicFramePr>
        <p:xfrm>
          <a:off x="7004722" y="2580764"/>
          <a:ext cx="4344670" cy="385445"/>
        </p:xfrm>
        <a:graphic>
          <a:graphicData uri="http://schemas.openxmlformats.org/presentationml/2006/ole">
            <mc:AlternateContent xmlns:mc="http://schemas.openxmlformats.org/markup-compatibility/2006">
              <mc:Choice xmlns:v="urn:schemas-microsoft-com:vml" Requires="v">
                <p:oleObj spid="_x0000_s3098" r:id="rId5" imgW="2057400" imgH="203200" progId="Equation.KSEE3">
                  <p:embed/>
                </p:oleObj>
              </mc:Choice>
              <mc:Fallback>
                <p:oleObj r:id="rId5" imgW="2057400" imgH="203200" progId="Equation.KSEE3">
                  <p:embed/>
                  <p:pic>
                    <p:nvPicPr>
                      <p:cNvPr id="7" name="对象 6">
                        <a:hlinkClick r:id="" action="ppaction://ole?verb=0"/>
                        <a:extLst>
                          <a:ext uri="{FF2B5EF4-FFF2-40B4-BE49-F238E27FC236}">
                            <a16:creationId xmlns:a16="http://schemas.microsoft.com/office/drawing/2014/main" id="{CB87D110-76E6-41BC-B09E-90E7D34670A1}"/>
                          </a:ext>
                        </a:extLst>
                      </p:cNvPr>
                      <p:cNvPicPr/>
                      <p:nvPr/>
                    </p:nvPicPr>
                    <p:blipFill>
                      <a:blip r:embed="rId6"/>
                      <a:stretch>
                        <a:fillRect/>
                      </a:stretch>
                    </p:blipFill>
                    <p:spPr>
                      <a:xfrm>
                        <a:off x="7004722" y="2580764"/>
                        <a:ext cx="4344670" cy="385445"/>
                      </a:xfrm>
                      <a:prstGeom prst="rect">
                        <a:avLst/>
                      </a:prstGeom>
                    </p:spPr>
                  </p:pic>
                </p:oleObj>
              </mc:Fallback>
            </mc:AlternateContent>
          </a:graphicData>
        </a:graphic>
      </p:graphicFrame>
      <p:graphicFrame>
        <p:nvGraphicFramePr>
          <p:cNvPr id="9" name="对象 8">
            <a:hlinkClick r:id="" action="ppaction://ole?verb=0"/>
            <a:extLst>
              <a:ext uri="{FF2B5EF4-FFF2-40B4-BE49-F238E27FC236}">
                <a16:creationId xmlns:a16="http://schemas.microsoft.com/office/drawing/2014/main" id="{1FD9B28B-87D9-4AAB-AA80-182295B76D4C}"/>
              </a:ext>
            </a:extLst>
          </p:cNvPr>
          <p:cNvGraphicFramePr>
            <a:graphicFrameLocks noChangeAspect="1"/>
          </p:cNvGraphicFramePr>
          <p:nvPr>
            <p:extLst>
              <p:ext uri="{D42A27DB-BD31-4B8C-83A1-F6EECF244321}">
                <p14:modId xmlns:p14="http://schemas.microsoft.com/office/powerpoint/2010/main" val="2197582230"/>
              </p:ext>
            </p:extLst>
          </p:nvPr>
        </p:nvGraphicFramePr>
        <p:xfrm>
          <a:off x="7004722" y="3518659"/>
          <a:ext cx="4142105" cy="407035"/>
        </p:xfrm>
        <a:graphic>
          <a:graphicData uri="http://schemas.openxmlformats.org/presentationml/2006/ole">
            <mc:AlternateContent xmlns:mc="http://schemas.openxmlformats.org/markup-compatibility/2006">
              <mc:Choice xmlns:v="urn:schemas-microsoft-com:vml" Requires="v">
                <p:oleObj spid="_x0000_s3099" r:id="rId7" imgW="2197100" imgH="215900" progId="Equation.KSEE3">
                  <p:embed/>
                </p:oleObj>
              </mc:Choice>
              <mc:Fallback>
                <p:oleObj r:id="rId7" imgW="2197100" imgH="215900" progId="Equation.KSEE3">
                  <p:embed/>
                  <p:pic>
                    <p:nvPicPr>
                      <p:cNvPr id="8" name="对象 7">
                        <a:hlinkClick r:id="" action="ppaction://ole?verb=0"/>
                        <a:extLst>
                          <a:ext uri="{FF2B5EF4-FFF2-40B4-BE49-F238E27FC236}">
                            <a16:creationId xmlns:a16="http://schemas.microsoft.com/office/drawing/2014/main" id="{1FD9B28B-87D9-4AAB-AA80-182295B76D4C}"/>
                          </a:ext>
                        </a:extLst>
                      </p:cNvPr>
                      <p:cNvPicPr/>
                      <p:nvPr/>
                    </p:nvPicPr>
                    <p:blipFill>
                      <a:blip r:embed="rId8"/>
                      <a:stretch>
                        <a:fillRect/>
                      </a:stretch>
                    </p:blipFill>
                    <p:spPr>
                      <a:xfrm>
                        <a:off x="7004722" y="3518659"/>
                        <a:ext cx="4142105" cy="407035"/>
                      </a:xfrm>
                      <a:prstGeom prst="rect">
                        <a:avLst/>
                      </a:prstGeom>
                    </p:spPr>
                  </p:pic>
                </p:oleObj>
              </mc:Fallback>
            </mc:AlternateContent>
          </a:graphicData>
        </a:graphic>
      </p:graphicFrame>
    </p:spTree>
    <p:extLst>
      <p:ext uri="{BB962C8B-B14F-4D97-AF65-F5344CB8AC3E}">
        <p14:creationId xmlns:p14="http://schemas.microsoft.com/office/powerpoint/2010/main" val="2907512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黑体" panose="02010609060101010101" pitchFamily="49" charset="-122"/>
                <a:ea typeface="黑体" panose="02010609060101010101" pitchFamily="49" charset="-122"/>
              </a:rPr>
              <a:t>Transformer</a:t>
            </a:r>
            <a:r>
              <a:rPr lang="en-US" altLang="zh-CN" sz="1100" dirty="0" smtClean="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A96C36B4-E323-4291-8F0B-80484F43BFEE}"/>
              </a:ext>
            </a:extLst>
          </p:cNvPr>
          <p:cNvPicPr>
            <a:picLocks noChangeAspect="1"/>
          </p:cNvPicPr>
          <p:nvPr/>
        </p:nvPicPr>
        <p:blipFill>
          <a:blip r:embed="rId3"/>
          <a:stretch>
            <a:fillRect/>
          </a:stretch>
        </p:blipFill>
        <p:spPr>
          <a:xfrm>
            <a:off x="2742367" y="1825625"/>
            <a:ext cx="5441950" cy="3513455"/>
          </a:xfrm>
          <a:prstGeom prst="rect">
            <a:avLst/>
          </a:prstGeom>
        </p:spPr>
      </p:pic>
    </p:spTree>
    <p:extLst>
      <p:ext uri="{BB962C8B-B14F-4D97-AF65-F5344CB8AC3E}">
        <p14:creationId xmlns:p14="http://schemas.microsoft.com/office/powerpoint/2010/main" val="3653650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26BF558-1435-400C-9CDF-3A4589D7DA92}"/>
              </a:ext>
            </a:extLst>
          </p:cNvPr>
          <p:cNvPicPr>
            <a:picLocks noChangeAspect="1"/>
          </p:cNvPicPr>
          <p:nvPr/>
        </p:nvPicPr>
        <p:blipFill>
          <a:blip r:embed="rId3"/>
          <a:stretch>
            <a:fillRect/>
          </a:stretch>
        </p:blipFill>
        <p:spPr>
          <a:xfrm>
            <a:off x="3708049" y="214192"/>
            <a:ext cx="4491817" cy="6232963"/>
          </a:xfrm>
          <a:prstGeom prst="rect">
            <a:avLst/>
          </a:prstGeom>
        </p:spPr>
      </p:pic>
      <p:sp>
        <p:nvSpPr>
          <p:cNvPr id="2" name="标题 1"/>
          <p:cNvSpPr>
            <a:spLocks noGrp="1"/>
          </p:cNvSpPr>
          <p:nvPr>
            <p:ph type="title"/>
          </p:nvPr>
        </p:nvSpPr>
        <p:spPr/>
        <p:txBody>
          <a:bodyPr/>
          <a:lstStyle/>
          <a:p>
            <a:r>
              <a:rPr lang="en-US" altLang="zh-CN" dirty="0" smtClean="0">
                <a:latin typeface="黑体" panose="02010609060101010101" pitchFamily="49" charset="-122"/>
                <a:ea typeface="黑体" panose="02010609060101010101" pitchFamily="49" charset="-122"/>
              </a:rPr>
              <a:t>Transformer</a:t>
            </a:r>
            <a:r>
              <a:rPr lang="en-US" altLang="zh-CN" sz="1100" dirty="0" smtClean="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endParaRPr lang="zh-CN" altLang="en-US"/>
          </a:p>
        </p:txBody>
      </p:sp>
      <p:sp>
        <p:nvSpPr>
          <p:cNvPr id="8" name="矩形 7"/>
          <p:cNvSpPr/>
          <p:nvPr/>
        </p:nvSpPr>
        <p:spPr>
          <a:xfrm>
            <a:off x="5864472" y="1556238"/>
            <a:ext cx="1978267" cy="44489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0457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实验评测</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481676"/>
            <a:ext cx="10515600" cy="4351338"/>
          </a:xfrm>
        </p:spPr>
        <p:txBody>
          <a:bodyPr/>
          <a:lstStyle/>
          <a:p>
            <a:r>
              <a:rPr lang="zh-CN" altLang="en-US" dirty="0">
                <a:cs typeface="宋体" panose="02010600030101010101" pitchFamily="2" charset="-122"/>
              </a:rPr>
              <a:t>评价指标</a:t>
            </a:r>
          </a:p>
          <a:p>
            <a:pPr lvl="1"/>
            <a:r>
              <a:rPr lang="en-US" altLang="zh-CN" dirty="0" smtClean="0">
                <a:cs typeface="宋体" panose="02010600030101010101" pitchFamily="2" charset="-122"/>
              </a:rPr>
              <a:t>BLEU</a:t>
            </a:r>
            <a:r>
              <a:rPr lang="zh-CN" altLang="en-US" dirty="0" smtClean="0">
                <a:cs typeface="宋体" panose="02010600030101010101" pitchFamily="2" charset="-122"/>
              </a:rPr>
              <a:t>值</a:t>
            </a:r>
            <a:endParaRPr lang="zh-CN" altLang="en-US" dirty="0">
              <a:cs typeface="宋体" panose="02010600030101010101" pitchFamily="2" charset="-122"/>
            </a:endParaRPr>
          </a:p>
          <a:p>
            <a:pPr lvl="2"/>
            <a:r>
              <a:rPr lang="zh-CN" altLang="en-US" dirty="0">
                <a:cs typeface="宋体" panose="02010600030101010101" pitchFamily="2" charset="-122"/>
              </a:rPr>
              <a:t>“改进版的n-gram”加上“过短惩罚因子”</a:t>
            </a:r>
          </a:p>
          <a:p>
            <a:pPr lvl="2"/>
            <a:r>
              <a:rPr lang="zh-CN" altLang="en-US" dirty="0">
                <a:cs typeface="宋体" panose="02010600030101010101" pitchFamily="2" charset="-122"/>
              </a:rPr>
              <a:t>BLEU的取值范围是[0,1]，0最差，1最好</a:t>
            </a:r>
          </a:p>
          <a:p>
            <a:pPr lvl="1"/>
            <a:endParaRPr lang="zh-CN" altLang="en-US" dirty="0">
              <a:cs typeface="宋体" panose="02010600030101010101" pitchFamily="2" charset="-122"/>
            </a:endParaRPr>
          </a:p>
          <a:p>
            <a:pPr lvl="1"/>
            <a:r>
              <a:rPr lang="zh-CN" altLang="en-US" dirty="0">
                <a:cs typeface="宋体" panose="02010600030101010101" pitchFamily="2" charset="-122"/>
              </a:rPr>
              <a:t>候选译文（Predicted）</a:t>
            </a:r>
          </a:p>
          <a:p>
            <a:pPr lvl="1"/>
            <a:r>
              <a:rPr lang="zh-CN" altLang="en-US" dirty="0">
                <a:cs typeface="宋体" panose="02010600030101010101" pitchFamily="2" charset="-122"/>
              </a:rPr>
              <a:t>参考译文（Gold Standard） </a:t>
            </a:r>
          </a:p>
          <a:p>
            <a:pPr lvl="1"/>
            <a:endParaRPr lang="zh-CN" altLang="en-US" dirty="0">
              <a:cs typeface="宋体" panose="02010600030101010101" pitchFamily="2" charset="-122"/>
            </a:endParaRPr>
          </a:p>
          <a:p>
            <a:pPr lvl="1"/>
            <a:r>
              <a:rPr lang="zh-CN" altLang="en-US" dirty="0">
                <a:cs typeface="宋体" panose="02010600030101010101" pitchFamily="2" charset="-122"/>
              </a:rPr>
              <a:t>计算</a:t>
            </a:r>
            <a:r>
              <a:rPr lang="en-US" altLang="zh-CN" dirty="0">
                <a:cs typeface="宋体" panose="02010600030101010101" pitchFamily="2" charset="-122"/>
              </a:rPr>
              <a:t>N-gram</a:t>
            </a:r>
            <a:r>
              <a:rPr lang="zh-CN" altLang="en-US" dirty="0">
                <a:cs typeface="宋体" panose="02010600030101010101" pitchFamily="2" charset="-122"/>
              </a:rPr>
              <a:t>值，取其均值作为右边的式子</a:t>
            </a:r>
          </a:p>
          <a:p>
            <a:pPr lvl="1"/>
            <a:r>
              <a:rPr lang="zh-CN" altLang="en-US" dirty="0" smtClean="0">
                <a:cs typeface="宋体" panose="02010600030101010101" pitchFamily="2" charset="-122"/>
              </a:rPr>
              <a:t>左边则</a:t>
            </a:r>
            <a:r>
              <a:rPr lang="zh-CN" altLang="en-US" dirty="0">
                <a:cs typeface="宋体" panose="02010600030101010101" pitchFamily="2" charset="-122"/>
              </a:rPr>
              <a:t>是对译文做过短的</a:t>
            </a:r>
            <a:r>
              <a:rPr lang="zh-CN" altLang="en-US" dirty="0" smtClean="0">
                <a:cs typeface="宋体" panose="02010600030101010101" pitchFamily="2" charset="-122"/>
              </a:rPr>
              <a:t>惩罚</a:t>
            </a:r>
            <a:endParaRPr lang="en-US" altLang="zh-CN" dirty="0">
              <a:cs typeface="宋体" panose="02010600030101010101" pitchFamily="2" charset="-122"/>
            </a:endParaRPr>
          </a:p>
          <a:p>
            <a:pPr lvl="1"/>
            <a:r>
              <a:rPr lang="en-US" altLang="zh-CN" dirty="0">
                <a:cs typeface="宋体" panose="02010600030101010101" pitchFamily="2" charset="-122"/>
              </a:rPr>
              <a:t>https://www.cnblogs.com/by-dream/p/7679284.html</a:t>
            </a:r>
          </a:p>
        </p:txBody>
      </p:sp>
      <p:pic>
        <p:nvPicPr>
          <p:cNvPr id="4" name="图片 3"/>
          <p:cNvPicPr>
            <a:picLocks noChangeAspect="1"/>
          </p:cNvPicPr>
          <p:nvPr/>
        </p:nvPicPr>
        <p:blipFill>
          <a:blip r:embed="rId2"/>
          <a:stretch>
            <a:fillRect/>
          </a:stretch>
        </p:blipFill>
        <p:spPr>
          <a:xfrm>
            <a:off x="7972425" y="2203490"/>
            <a:ext cx="3381375" cy="2390775"/>
          </a:xfrm>
          <a:prstGeom prst="rect">
            <a:avLst/>
          </a:prstGeom>
        </p:spPr>
      </p:pic>
      <p:sp>
        <p:nvSpPr>
          <p:cNvPr id="5" name="文本框 4">
            <a:extLst>
              <a:ext uri="{FF2B5EF4-FFF2-40B4-BE49-F238E27FC236}">
                <a16:creationId xmlns:a16="http://schemas.microsoft.com/office/drawing/2014/main" id="{78B3B90A-2B02-43D0-B93E-10D0F92F0392}"/>
              </a:ext>
            </a:extLst>
          </p:cNvPr>
          <p:cNvSpPr txBox="1"/>
          <p:nvPr/>
        </p:nvSpPr>
        <p:spPr>
          <a:xfrm>
            <a:off x="9430610" y="2995075"/>
            <a:ext cx="1923190" cy="369332"/>
          </a:xfrm>
          <a:prstGeom prst="rect">
            <a:avLst/>
          </a:prstGeom>
          <a:noFill/>
        </p:spPr>
        <p:txBody>
          <a:bodyPr wrap="square" rtlCol="0">
            <a:spAutoFit/>
          </a:bodyPr>
          <a:lstStyle/>
          <a:p>
            <a:r>
              <a:rPr lang="en-US" altLang="zh-CN" dirty="0"/>
              <a:t>N=1,2,3,4</a:t>
            </a:r>
            <a:endParaRPr lang="zh-CN" altLang="en-US" dirty="0"/>
          </a:p>
        </p:txBody>
      </p:sp>
      <p:graphicFrame>
        <p:nvGraphicFramePr>
          <p:cNvPr id="6" name="表格 8">
            <a:extLst>
              <a:ext uri="{FF2B5EF4-FFF2-40B4-BE49-F238E27FC236}">
                <a16:creationId xmlns:a16="http://schemas.microsoft.com/office/drawing/2014/main" id="{DD787F7D-86D7-49F1-A281-7B749303C2D7}"/>
              </a:ext>
            </a:extLst>
          </p:cNvPr>
          <p:cNvGraphicFramePr>
            <a:graphicFrameLocks noGrp="1"/>
          </p:cNvGraphicFramePr>
          <p:nvPr>
            <p:extLst>
              <p:ext uri="{D42A27DB-BD31-4B8C-83A1-F6EECF244321}">
                <p14:modId xmlns:p14="http://schemas.microsoft.com/office/powerpoint/2010/main" val="3481761708"/>
              </p:ext>
            </p:extLst>
          </p:nvPr>
        </p:nvGraphicFramePr>
        <p:xfrm>
          <a:off x="2420242" y="5898652"/>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49693890"/>
                    </a:ext>
                  </a:extLst>
                </a:gridCol>
                <a:gridCol w="2032000">
                  <a:extLst>
                    <a:ext uri="{9D8B030D-6E8A-4147-A177-3AD203B41FA5}">
                      <a16:colId xmlns:a16="http://schemas.microsoft.com/office/drawing/2014/main" val="3135376728"/>
                    </a:ext>
                  </a:extLst>
                </a:gridCol>
                <a:gridCol w="2032000">
                  <a:extLst>
                    <a:ext uri="{9D8B030D-6E8A-4147-A177-3AD203B41FA5}">
                      <a16:colId xmlns:a16="http://schemas.microsoft.com/office/drawing/2014/main" val="3492626404"/>
                    </a:ext>
                  </a:extLst>
                </a:gridCol>
                <a:gridCol w="2032000">
                  <a:extLst>
                    <a:ext uri="{9D8B030D-6E8A-4147-A177-3AD203B41FA5}">
                      <a16:colId xmlns:a16="http://schemas.microsoft.com/office/drawing/2014/main" val="672075830"/>
                    </a:ext>
                  </a:extLst>
                </a:gridCol>
              </a:tblGrid>
              <a:tr h="370840">
                <a:tc>
                  <a:txBody>
                    <a:bodyPr/>
                    <a:lstStyle/>
                    <a:p>
                      <a:pPr algn="ctr"/>
                      <a:r>
                        <a:rPr lang="en-US" altLang="zh-CN" dirty="0"/>
                        <a:t>BLEU1</a:t>
                      </a:r>
                      <a:endParaRPr lang="zh-CN" altLang="en-US" dirty="0"/>
                    </a:p>
                  </a:txBody>
                  <a:tcPr/>
                </a:tc>
                <a:tc>
                  <a:txBody>
                    <a:bodyPr/>
                    <a:lstStyle/>
                    <a:p>
                      <a:pPr algn="ctr"/>
                      <a:r>
                        <a:rPr lang="en-US" altLang="zh-CN" dirty="0"/>
                        <a:t>BLEU2</a:t>
                      </a:r>
                      <a:endParaRPr lang="zh-CN" altLang="en-US" dirty="0"/>
                    </a:p>
                  </a:txBody>
                  <a:tcPr/>
                </a:tc>
                <a:tc>
                  <a:txBody>
                    <a:bodyPr/>
                    <a:lstStyle/>
                    <a:p>
                      <a:pPr algn="ctr"/>
                      <a:r>
                        <a:rPr lang="en-US" altLang="zh-CN" dirty="0"/>
                        <a:t>BLEU3</a:t>
                      </a:r>
                      <a:endParaRPr lang="zh-CN" altLang="en-US" dirty="0"/>
                    </a:p>
                  </a:txBody>
                  <a:tcPr/>
                </a:tc>
                <a:tc>
                  <a:txBody>
                    <a:bodyPr/>
                    <a:lstStyle/>
                    <a:p>
                      <a:pPr algn="ctr"/>
                      <a:r>
                        <a:rPr lang="en-US" altLang="zh-CN" dirty="0"/>
                        <a:t>BLEU4</a:t>
                      </a:r>
                      <a:endParaRPr lang="zh-CN" altLang="en-US" dirty="0"/>
                    </a:p>
                  </a:txBody>
                  <a:tcPr/>
                </a:tc>
                <a:extLst>
                  <a:ext uri="{0D108BD9-81ED-4DB2-BD59-A6C34878D82A}">
                    <a16:rowId xmlns:a16="http://schemas.microsoft.com/office/drawing/2014/main" val="2988692415"/>
                  </a:ext>
                </a:extLst>
              </a:tr>
              <a:tr h="370840">
                <a:tc>
                  <a:txBody>
                    <a:bodyPr/>
                    <a:lstStyle/>
                    <a:p>
                      <a:pPr algn="ctr"/>
                      <a:r>
                        <a:rPr lang="en-US" altLang="zh-CN" dirty="0"/>
                        <a:t>0.4873</a:t>
                      </a:r>
                      <a:endParaRPr lang="zh-CN" altLang="en-US" dirty="0"/>
                    </a:p>
                  </a:txBody>
                  <a:tcPr/>
                </a:tc>
                <a:tc>
                  <a:txBody>
                    <a:bodyPr/>
                    <a:lstStyle/>
                    <a:p>
                      <a:pPr algn="ctr"/>
                      <a:r>
                        <a:rPr lang="en-US" altLang="zh-CN" dirty="0"/>
                        <a:t>0.3346</a:t>
                      </a:r>
                      <a:endParaRPr lang="zh-CN" altLang="en-US" dirty="0"/>
                    </a:p>
                  </a:txBody>
                  <a:tcPr/>
                </a:tc>
                <a:tc>
                  <a:txBody>
                    <a:bodyPr/>
                    <a:lstStyle/>
                    <a:p>
                      <a:pPr algn="ctr"/>
                      <a:r>
                        <a:rPr lang="en-US" altLang="zh-CN" dirty="0"/>
                        <a:t>0.2421</a:t>
                      </a:r>
                      <a:endParaRPr lang="zh-CN" altLang="en-US" dirty="0"/>
                    </a:p>
                  </a:txBody>
                  <a:tcPr/>
                </a:tc>
                <a:tc>
                  <a:txBody>
                    <a:bodyPr/>
                    <a:lstStyle/>
                    <a:p>
                      <a:pPr algn="ctr"/>
                      <a:r>
                        <a:rPr lang="en-US" altLang="zh-CN" dirty="0"/>
                        <a:t>0.1801</a:t>
                      </a:r>
                      <a:endParaRPr lang="zh-CN" altLang="en-US" dirty="0"/>
                    </a:p>
                  </a:txBody>
                  <a:tcPr/>
                </a:tc>
                <a:extLst>
                  <a:ext uri="{0D108BD9-81ED-4DB2-BD59-A6C34878D82A}">
                    <a16:rowId xmlns:a16="http://schemas.microsoft.com/office/drawing/2014/main" val="2574038215"/>
                  </a:ext>
                </a:extLst>
              </a:tr>
            </a:tbl>
          </a:graphicData>
        </a:graphic>
      </p:graphicFrame>
    </p:spTree>
    <p:extLst>
      <p:ext uri="{BB962C8B-B14F-4D97-AF65-F5344CB8AC3E}">
        <p14:creationId xmlns:p14="http://schemas.microsoft.com/office/powerpoint/2010/main" val="3594928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实验目的</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r>
              <a:rPr lang="zh-CN" altLang="en-US" dirty="0" smtClean="0"/>
              <a:t>考察同学们对</a:t>
            </a:r>
            <a:r>
              <a:rPr lang="en-US" altLang="zh-CN" dirty="0" smtClean="0"/>
              <a:t>Transformer</a:t>
            </a:r>
            <a:r>
              <a:rPr lang="zh-CN" altLang="en-US" dirty="0" smtClean="0"/>
              <a:t>模型的细节和复现能力</a:t>
            </a:r>
            <a:endParaRPr lang="en-US" altLang="zh-CN" dirty="0" smtClean="0"/>
          </a:p>
        </p:txBody>
      </p:sp>
    </p:spTree>
    <p:extLst>
      <p:ext uri="{BB962C8B-B14F-4D97-AF65-F5344CB8AC3E}">
        <p14:creationId xmlns:p14="http://schemas.microsoft.com/office/powerpoint/2010/main" val="2782673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实验评测</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481676"/>
            <a:ext cx="10515600" cy="4351338"/>
          </a:xfrm>
        </p:spPr>
        <p:txBody>
          <a:bodyPr/>
          <a:lstStyle/>
          <a:p>
            <a:r>
              <a:rPr lang="zh-CN" altLang="en-US" dirty="0" smtClean="0">
                <a:cs typeface="宋体" panose="02010600030101010101" pitchFamily="2" charset="-122"/>
              </a:rPr>
              <a:t>翻译结果</a:t>
            </a:r>
            <a:endParaRPr lang="en-US" altLang="zh-CN" dirty="0">
              <a:cs typeface="宋体" panose="02010600030101010101" pitchFamily="2" charset="-122"/>
            </a:endParaRPr>
          </a:p>
        </p:txBody>
      </p:sp>
      <p:sp>
        <p:nvSpPr>
          <p:cNvPr id="7" name="矩形 6">
            <a:extLst>
              <a:ext uri="{FF2B5EF4-FFF2-40B4-BE49-F238E27FC236}">
                <a16:creationId xmlns:a16="http://schemas.microsoft.com/office/drawing/2014/main" id="{7EE13D63-0239-43FA-948E-0AEC14ECA389}"/>
              </a:ext>
            </a:extLst>
          </p:cNvPr>
          <p:cNvSpPr/>
          <p:nvPr/>
        </p:nvSpPr>
        <p:spPr>
          <a:xfrm>
            <a:off x="570804" y="1954009"/>
            <a:ext cx="6326819" cy="369332"/>
          </a:xfrm>
          <a:prstGeom prst="rect">
            <a:avLst/>
          </a:prstGeom>
        </p:spPr>
        <p:txBody>
          <a:bodyPr wrap="square">
            <a:spAutoFit/>
          </a:bodyPr>
          <a:lstStyle/>
          <a:p>
            <a:r>
              <a:rPr lang="zh-CN" altLang="en-US" dirty="0"/>
              <a:t>The use of calcium sulfate requires an greater capital investment .</a:t>
            </a:r>
          </a:p>
        </p:txBody>
      </p:sp>
      <p:sp>
        <p:nvSpPr>
          <p:cNvPr id="8" name="矩形 7">
            <a:extLst>
              <a:ext uri="{FF2B5EF4-FFF2-40B4-BE49-F238E27FC236}">
                <a16:creationId xmlns:a16="http://schemas.microsoft.com/office/drawing/2014/main" id="{0DCC635E-6130-408C-A6D4-BD1539947330}"/>
              </a:ext>
            </a:extLst>
          </p:cNvPr>
          <p:cNvSpPr/>
          <p:nvPr/>
        </p:nvSpPr>
        <p:spPr>
          <a:xfrm>
            <a:off x="6897623" y="1954009"/>
            <a:ext cx="3577511" cy="369332"/>
          </a:xfrm>
          <a:prstGeom prst="rect">
            <a:avLst/>
          </a:prstGeom>
        </p:spPr>
        <p:txBody>
          <a:bodyPr wrap="square">
            <a:spAutoFit/>
          </a:bodyPr>
          <a:lstStyle/>
          <a:p>
            <a:r>
              <a:rPr lang="zh-CN" altLang="en-US" dirty="0"/>
              <a:t>使用硫酸钙需要更多的资金.</a:t>
            </a:r>
          </a:p>
        </p:txBody>
      </p:sp>
      <p:sp>
        <p:nvSpPr>
          <p:cNvPr id="9" name="矩形 8">
            <a:extLst>
              <a:ext uri="{FF2B5EF4-FFF2-40B4-BE49-F238E27FC236}">
                <a16:creationId xmlns:a16="http://schemas.microsoft.com/office/drawing/2014/main" id="{B34051B7-477D-4D7C-9374-8C879906EAFC}"/>
              </a:ext>
            </a:extLst>
          </p:cNvPr>
          <p:cNvSpPr/>
          <p:nvPr/>
        </p:nvSpPr>
        <p:spPr>
          <a:xfrm>
            <a:off x="6897623" y="2583884"/>
            <a:ext cx="2661616" cy="369332"/>
          </a:xfrm>
          <a:prstGeom prst="rect">
            <a:avLst/>
          </a:prstGeom>
        </p:spPr>
        <p:txBody>
          <a:bodyPr wrap="square">
            <a:spAutoFit/>
          </a:bodyPr>
          <a:lstStyle/>
          <a:p>
            <a:r>
              <a:rPr lang="zh-CN" altLang="en-US" dirty="0"/>
              <a:t>那个彩色的太漂亮了.</a:t>
            </a:r>
          </a:p>
        </p:txBody>
      </p:sp>
      <p:sp>
        <p:nvSpPr>
          <p:cNvPr id="10" name="矩形 9">
            <a:extLst>
              <a:ext uri="{FF2B5EF4-FFF2-40B4-BE49-F238E27FC236}">
                <a16:creationId xmlns:a16="http://schemas.microsoft.com/office/drawing/2014/main" id="{E822994B-FE9E-4FCE-ADDE-66EB0BE918A5}"/>
              </a:ext>
            </a:extLst>
          </p:cNvPr>
          <p:cNvSpPr/>
          <p:nvPr/>
        </p:nvSpPr>
        <p:spPr>
          <a:xfrm>
            <a:off x="570804" y="2583884"/>
            <a:ext cx="3397981" cy="369332"/>
          </a:xfrm>
          <a:prstGeom prst="rect">
            <a:avLst/>
          </a:prstGeom>
        </p:spPr>
        <p:txBody>
          <a:bodyPr wrap="none">
            <a:spAutoFit/>
          </a:bodyPr>
          <a:lstStyle/>
          <a:p>
            <a:r>
              <a:rPr lang="zh-CN" altLang="en-US" dirty="0"/>
              <a:t>That colored one is over beautiful.</a:t>
            </a:r>
          </a:p>
        </p:txBody>
      </p:sp>
      <p:sp>
        <p:nvSpPr>
          <p:cNvPr id="11" name="矩形 10">
            <a:extLst>
              <a:ext uri="{FF2B5EF4-FFF2-40B4-BE49-F238E27FC236}">
                <a16:creationId xmlns:a16="http://schemas.microsoft.com/office/drawing/2014/main" id="{0D6CF97F-9226-4537-AE7D-53E9DA6D611D}"/>
              </a:ext>
            </a:extLst>
          </p:cNvPr>
          <p:cNvSpPr/>
          <p:nvPr/>
        </p:nvSpPr>
        <p:spPr>
          <a:xfrm>
            <a:off x="6897623" y="3213759"/>
            <a:ext cx="4877088" cy="646331"/>
          </a:xfrm>
          <a:prstGeom prst="rect">
            <a:avLst/>
          </a:prstGeom>
        </p:spPr>
        <p:txBody>
          <a:bodyPr wrap="square">
            <a:spAutoFit/>
          </a:bodyPr>
          <a:lstStyle/>
          <a:p>
            <a:r>
              <a:rPr lang="zh-CN" altLang="en-US" dirty="0"/>
              <a:t>为了避免这些负面影响带来虚假的学术繁荣 , 学术界理论家已经探索得太多了 .</a:t>
            </a:r>
          </a:p>
        </p:txBody>
      </p:sp>
      <p:sp>
        <p:nvSpPr>
          <p:cNvPr id="12" name="矩形 11">
            <a:extLst>
              <a:ext uri="{FF2B5EF4-FFF2-40B4-BE49-F238E27FC236}">
                <a16:creationId xmlns:a16="http://schemas.microsoft.com/office/drawing/2014/main" id="{DF5A218E-F8DE-4EE2-8FA2-2FA4112A9060}"/>
              </a:ext>
            </a:extLst>
          </p:cNvPr>
          <p:cNvSpPr/>
          <p:nvPr/>
        </p:nvSpPr>
        <p:spPr>
          <a:xfrm>
            <a:off x="570804" y="3075259"/>
            <a:ext cx="6096000" cy="923330"/>
          </a:xfrm>
          <a:prstGeom prst="rect">
            <a:avLst/>
          </a:prstGeom>
        </p:spPr>
        <p:txBody>
          <a:bodyPr>
            <a:spAutoFit/>
          </a:bodyPr>
          <a:lstStyle/>
          <a:p>
            <a:r>
              <a:rPr lang="zh-CN" altLang="en-US" dirty="0"/>
              <a:t>To avoid these negative effects bring a false academic prosperity, academic theorists have already explored the issue too much.</a:t>
            </a:r>
          </a:p>
        </p:txBody>
      </p:sp>
      <p:sp>
        <p:nvSpPr>
          <p:cNvPr id="13" name="矩形 12">
            <a:extLst>
              <a:ext uri="{FF2B5EF4-FFF2-40B4-BE49-F238E27FC236}">
                <a16:creationId xmlns:a16="http://schemas.microsoft.com/office/drawing/2014/main" id="{47AF1216-98DA-4F9B-BCAC-906B2CEC1CCF}"/>
              </a:ext>
            </a:extLst>
          </p:cNvPr>
          <p:cNvSpPr/>
          <p:nvPr/>
        </p:nvSpPr>
        <p:spPr>
          <a:xfrm>
            <a:off x="6922061" y="4251121"/>
            <a:ext cx="5266653" cy="646331"/>
          </a:xfrm>
          <a:prstGeom prst="rect">
            <a:avLst/>
          </a:prstGeom>
        </p:spPr>
        <p:txBody>
          <a:bodyPr wrap="square">
            <a:spAutoFit/>
          </a:bodyPr>
          <a:lstStyle/>
          <a:p>
            <a:r>
              <a:rPr lang="zh-CN" altLang="en-US" dirty="0"/>
              <a:t>随着蒸汽机车在世界范围内逐渐失去使用 , 至今仍在使用的Jiayang train train 已引起国内外的关注 .</a:t>
            </a:r>
          </a:p>
        </p:txBody>
      </p:sp>
      <p:sp>
        <p:nvSpPr>
          <p:cNvPr id="14" name="矩形 13">
            <a:extLst>
              <a:ext uri="{FF2B5EF4-FFF2-40B4-BE49-F238E27FC236}">
                <a16:creationId xmlns:a16="http://schemas.microsoft.com/office/drawing/2014/main" id="{5C7A693A-BA73-4634-9A15-630E0F8BA9E5}"/>
              </a:ext>
            </a:extLst>
          </p:cNvPr>
          <p:cNvSpPr/>
          <p:nvPr/>
        </p:nvSpPr>
        <p:spPr>
          <a:xfrm>
            <a:off x="624072" y="4262192"/>
            <a:ext cx="6096000" cy="923330"/>
          </a:xfrm>
          <a:prstGeom prst="rect">
            <a:avLst/>
          </a:prstGeom>
        </p:spPr>
        <p:txBody>
          <a:bodyPr>
            <a:spAutoFit/>
          </a:bodyPr>
          <a:lstStyle/>
          <a:p>
            <a:r>
              <a:rPr lang="zh-CN" altLang="en-US" dirty="0"/>
              <a:t>As steam locomotives are taken out of service over the world, the Jiayang narrow gauge steam train, which is still in operation, has drawn the attention of people from home and abroad.</a:t>
            </a:r>
          </a:p>
        </p:txBody>
      </p:sp>
      <p:sp>
        <p:nvSpPr>
          <p:cNvPr id="15" name="矩形 14">
            <a:extLst>
              <a:ext uri="{FF2B5EF4-FFF2-40B4-BE49-F238E27FC236}">
                <a16:creationId xmlns:a16="http://schemas.microsoft.com/office/drawing/2014/main" id="{56C8C903-3D32-42F2-A877-08BD70C6B47D}"/>
              </a:ext>
            </a:extLst>
          </p:cNvPr>
          <p:cNvSpPr/>
          <p:nvPr/>
        </p:nvSpPr>
        <p:spPr>
          <a:xfrm>
            <a:off x="6897623" y="5663519"/>
            <a:ext cx="5415380" cy="923330"/>
          </a:xfrm>
          <a:prstGeom prst="rect">
            <a:avLst/>
          </a:prstGeom>
        </p:spPr>
        <p:txBody>
          <a:bodyPr wrap="square">
            <a:spAutoFit/>
          </a:bodyPr>
          <a:lstStyle/>
          <a:p>
            <a:r>
              <a:rPr lang="zh-CN" altLang="en-US" dirty="0"/>
              <a:t>虽然我打算把对这个帝国的描述留给一部特定的论述 , 但同时 , 我也愿意用一些笼统的见解来打动那些好奇的读者 .</a:t>
            </a:r>
          </a:p>
        </p:txBody>
      </p:sp>
      <p:sp>
        <p:nvSpPr>
          <p:cNvPr id="16" name="矩形 15">
            <a:extLst>
              <a:ext uri="{FF2B5EF4-FFF2-40B4-BE49-F238E27FC236}">
                <a16:creationId xmlns:a16="http://schemas.microsoft.com/office/drawing/2014/main" id="{1978CB4E-0564-4952-9258-240145573D5C}"/>
              </a:ext>
            </a:extLst>
          </p:cNvPr>
          <p:cNvSpPr/>
          <p:nvPr/>
        </p:nvSpPr>
        <p:spPr>
          <a:xfrm>
            <a:off x="624072" y="5663519"/>
            <a:ext cx="6096000" cy="923330"/>
          </a:xfrm>
          <a:prstGeom prst="rect">
            <a:avLst/>
          </a:prstGeom>
        </p:spPr>
        <p:txBody>
          <a:bodyPr>
            <a:spAutoFit/>
          </a:bodyPr>
          <a:lstStyle/>
          <a:p>
            <a:r>
              <a:rPr lang="zh-CN" altLang="en-US" dirty="0"/>
              <a:t>Although I intend to leave the description of this empire to a particular treatise, yet, in the mean time, I am content to grat ify the curious reader with some general ideas.</a:t>
            </a:r>
          </a:p>
        </p:txBody>
      </p:sp>
    </p:spTree>
    <p:extLst>
      <p:ext uri="{BB962C8B-B14F-4D97-AF65-F5344CB8AC3E}">
        <p14:creationId xmlns:p14="http://schemas.microsoft.com/office/powerpoint/2010/main" val="2633547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实验要求</a:t>
            </a:r>
            <a:endParaRPr lang="zh-CN" altLang="en-US" dirty="0"/>
          </a:p>
        </p:txBody>
      </p:sp>
      <p:sp>
        <p:nvSpPr>
          <p:cNvPr id="3" name="内容占位符 2"/>
          <p:cNvSpPr>
            <a:spLocks noGrp="1"/>
          </p:cNvSpPr>
          <p:nvPr>
            <p:ph idx="1"/>
          </p:nvPr>
        </p:nvSpPr>
        <p:spPr>
          <a:xfrm>
            <a:off x="838200" y="1825624"/>
            <a:ext cx="10515600" cy="4847891"/>
          </a:xfrm>
        </p:spPr>
        <p:txBody>
          <a:bodyPr>
            <a:normAutofit/>
          </a:bodyPr>
          <a:lstStyle/>
          <a:p>
            <a:pPr lvl="1"/>
            <a:r>
              <a:rPr lang="zh-CN" altLang="en-US" dirty="0" smtClean="0"/>
              <a:t>实现</a:t>
            </a:r>
            <a:r>
              <a:rPr lang="en-US" altLang="zh-CN" dirty="0"/>
              <a:t>Transformer</a:t>
            </a:r>
            <a:r>
              <a:rPr lang="zh-CN" altLang="en-US" dirty="0" smtClean="0"/>
              <a:t>模型用于机器翻译</a:t>
            </a:r>
            <a:endParaRPr lang="en-US" altLang="zh-CN" dirty="0"/>
          </a:p>
          <a:p>
            <a:pPr lvl="2"/>
            <a:r>
              <a:rPr lang="zh-CN" altLang="en-US" dirty="0" smtClean="0"/>
              <a:t>英译中</a:t>
            </a:r>
            <a:endParaRPr lang="en-US" altLang="zh-CN" dirty="0"/>
          </a:p>
          <a:p>
            <a:pPr lvl="1"/>
            <a:r>
              <a:rPr lang="zh-CN" altLang="en-US" dirty="0" smtClean="0"/>
              <a:t>使用的模型必须得是</a:t>
            </a:r>
            <a:r>
              <a:rPr lang="en-US" altLang="zh-CN" dirty="0" smtClean="0"/>
              <a:t>transformer</a:t>
            </a:r>
            <a:r>
              <a:rPr lang="zh-CN" altLang="en-US" dirty="0" smtClean="0"/>
              <a:t>模型，但是模型中块的数量、模型维</a:t>
            </a:r>
            <a:r>
              <a:rPr lang="zh-CN" altLang="en-US" dirty="0" smtClean="0"/>
              <a:t>度，甚至是数据规模可以</a:t>
            </a:r>
            <a:r>
              <a:rPr lang="zh-CN" altLang="en-US" dirty="0" smtClean="0"/>
              <a:t>自己调整以适应个人电脑。</a:t>
            </a:r>
            <a:endParaRPr lang="en-US" altLang="zh-CN" dirty="0" smtClean="0"/>
          </a:p>
          <a:p>
            <a:pPr lvl="1"/>
            <a:r>
              <a:rPr lang="zh-CN" altLang="en-US" dirty="0" smtClean="0"/>
              <a:t>请尽量不要使用预训练模型来迁移，除非迫不得已。</a:t>
            </a:r>
            <a:endParaRPr lang="en-US" altLang="zh-CN" dirty="0" smtClean="0"/>
          </a:p>
          <a:p>
            <a:pPr lvl="1"/>
            <a:r>
              <a:rPr lang="zh-CN" altLang="en-US" dirty="0" smtClean="0"/>
              <a:t>重要性上，模型实现</a:t>
            </a:r>
            <a:r>
              <a:rPr lang="zh-CN" altLang="en-US" dirty="0" smtClean="0"/>
              <a:t>准确</a:t>
            </a:r>
            <a:r>
              <a:rPr lang="en-US" altLang="zh-CN" dirty="0" smtClean="0"/>
              <a:t>&gt;</a:t>
            </a:r>
            <a:r>
              <a:rPr lang="en-US" altLang="zh-CN" dirty="0" smtClean="0"/>
              <a:t>BLEU</a:t>
            </a:r>
            <a:r>
              <a:rPr lang="zh-CN" altLang="en-US" dirty="0" smtClean="0"/>
              <a:t>。</a:t>
            </a:r>
            <a:endParaRPr lang="en-US" altLang="zh-CN" dirty="0" smtClean="0"/>
          </a:p>
          <a:p>
            <a:pPr lvl="1"/>
            <a:r>
              <a:rPr lang="zh-CN" altLang="en-US" dirty="0" smtClean="0">
                <a:solidFill>
                  <a:srgbClr val="FF0000"/>
                </a:solidFill>
              </a:rPr>
              <a:t>请抓紧时间，至少预留出一星期的时间来训练模型。</a:t>
            </a:r>
            <a:endParaRPr lang="en-US" altLang="zh-CN" dirty="0">
              <a:solidFill>
                <a:srgbClr val="FF0000"/>
              </a:solidFill>
            </a:endParaRPr>
          </a:p>
          <a:p>
            <a:pPr lvl="1"/>
            <a:endParaRPr lang="en-US" altLang="zh-CN" dirty="0" smtClean="0"/>
          </a:p>
        </p:txBody>
      </p:sp>
    </p:spTree>
    <p:extLst>
      <p:ext uri="{BB962C8B-B14F-4D97-AF65-F5344CB8AC3E}">
        <p14:creationId xmlns:p14="http://schemas.microsoft.com/office/powerpoint/2010/main" val="40001059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实验提交</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提交内容</a:t>
            </a:r>
            <a:endParaRPr lang="en-US" altLang="zh-CN" dirty="0" smtClean="0"/>
          </a:p>
          <a:p>
            <a:pPr lvl="1"/>
            <a:r>
              <a:rPr lang="zh-CN" altLang="en-US" dirty="0" smtClean="0"/>
              <a:t>实验报告</a:t>
            </a:r>
            <a:endParaRPr lang="en-US" altLang="zh-CN" dirty="0" smtClean="0"/>
          </a:p>
          <a:p>
            <a:pPr lvl="2"/>
            <a:r>
              <a:rPr lang="zh-CN" altLang="en-US" dirty="0" smtClean="0"/>
              <a:t>说明实验设计、解释代码、运行结果、解释实验结果</a:t>
            </a:r>
            <a:r>
              <a:rPr lang="en-US" altLang="zh-CN" dirty="0" smtClean="0"/>
              <a:t>,</a:t>
            </a:r>
            <a:r>
              <a:rPr lang="zh-CN" altLang="en-US" dirty="0" smtClean="0">
                <a:solidFill>
                  <a:srgbClr val="FF0000"/>
                </a:solidFill>
              </a:rPr>
              <a:t>实验报告转换成</a:t>
            </a:r>
            <a:r>
              <a:rPr lang="en-US" altLang="zh-CN" dirty="0" smtClean="0">
                <a:solidFill>
                  <a:srgbClr val="FF0000"/>
                </a:solidFill>
              </a:rPr>
              <a:t>PDF</a:t>
            </a:r>
            <a:r>
              <a:rPr lang="zh-CN" altLang="en-US" dirty="0" smtClean="0">
                <a:solidFill>
                  <a:srgbClr val="FF0000"/>
                </a:solidFill>
              </a:rPr>
              <a:t>格式</a:t>
            </a:r>
            <a:endParaRPr lang="en-US" altLang="zh-CN" dirty="0" smtClean="0">
              <a:solidFill>
                <a:srgbClr val="FF0000"/>
              </a:solidFill>
            </a:endParaRPr>
          </a:p>
          <a:p>
            <a:pPr lvl="2"/>
            <a:r>
              <a:rPr lang="zh-CN" altLang="en-US" dirty="0" smtClean="0"/>
              <a:t>实验报告需要注明实验结果的</a:t>
            </a:r>
            <a:r>
              <a:rPr lang="en-US" altLang="zh-CN" dirty="0" smtClean="0"/>
              <a:t>BLEU</a:t>
            </a:r>
            <a:r>
              <a:rPr lang="zh-CN" altLang="en-US" dirty="0" smtClean="0"/>
              <a:t>，以及测试集前</a:t>
            </a:r>
            <a:r>
              <a:rPr lang="en-US" altLang="zh-CN" dirty="0" smtClean="0"/>
              <a:t>50</a:t>
            </a:r>
            <a:r>
              <a:rPr lang="zh-CN" altLang="en-US" dirty="0" smtClean="0"/>
              <a:t>条的翻译结果对比。</a:t>
            </a:r>
            <a:endParaRPr lang="en-US" altLang="zh-CN" dirty="0" smtClean="0"/>
          </a:p>
          <a:p>
            <a:pPr lvl="1"/>
            <a:r>
              <a:rPr lang="zh-CN" altLang="en-US" dirty="0" smtClean="0"/>
              <a:t>代码</a:t>
            </a:r>
            <a:endParaRPr lang="en-US" altLang="zh-CN" dirty="0" smtClean="0"/>
          </a:p>
          <a:p>
            <a:pPr lvl="2"/>
            <a:r>
              <a:rPr lang="zh-CN" altLang="en-US" dirty="0" smtClean="0"/>
              <a:t>提供一个可以</a:t>
            </a:r>
            <a:r>
              <a:rPr lang="zh-CN" altLang="en-US" dirty="0" smtClean="0">
                <a:solidFill>
                  <a:srgbClr val="FF0000"/>
                </a:solidFill>
              </a:rPr>
              <a:t>直接运行并输出结果</a:t>
            </a:r>
            <a:r>
              <a:rPr lang="zh-CN" altLang="en-US" dirty="0" smtClean="0"/>
              <a:t>的 </a:t>
            </a:r>
            <a:r>
              <a:rPr lang="en-US" altLang="zh-CN" dirty="0" smtClean="0">
                <a:latin typeface="Times New Roman" panose="02020603050405020304" pitchFamily="18" charset="0"/>
                <a:cs typeface="Times New Roman" panose="02020603050405020304" pitchFamily="18" charset="0"/>
              </a:rPr>
              <a:t>main.py</a:t>
            </a:r>
          </a:p>
          <a:p>
            <a:pPr lvl="2"/>
            <a:r>
              <a:rPr lang="zh-CN" altLang="en-US" dirty="0" smtClean="0"/>
              <a:t>提供一个描述所有所需依赖包的 </a:t>
            </a:r>
            <a:r>
              <a:rPr lang="en-US" altLang="zh-CN" dirty="0" smtClean="0">
                <a:latin typeface="Times New Roman" panose="02020603050405020304" pitchFamily="18" charset="0"/>
                <a:cs typeface="Times New Roman" panose="02020603050405020304" pitchFamily="18" charset="0"/>
              </a:rPr>
              <a:t>requirements.txt</a:t>
            </a:r>
            <a:r>
              <a:rPr lang="zh-CN" altLang="en-US" dirty="0" smtClean="0"/>
              <a:t>，手动列入代码中用到的所有非标准库及版本</a:t>
            </a:r>
            <a:r>
              <a:rPr lang="en-US" altLang="zh-CN" dirty="0" smtClean="0"/>
              <a:t>(</a:t>
            </a:r>
            <a:r>
              <a:rPr lang="zh-CN" altLang="en-US" dirty="0" smtClean="0"/>
              <a:t>推荐</a:t>
            </a:r>
            <a:r>
              <a:rPr lang="en-US" altLang="zh-CN" dirty="0" smtClean="0"/>
              <a:t>) </a:t>
            </a:r>
            <a:r>
              <a:rPr lang="zh-CN" altLang="en-US" dirty="0" smtClean="0"/>
              <a:t>或者 </a:t>
            </a:r>
            <a:r>
              <a:rPr lang="en-US" altLang="zh-CN" dirty="0" smtClean="0">
                <a:latin typeface="Times New Roman" panose="02020603050405020304" pitchFamily="18" charset="0"/>
                <a:cs typeface="Times New Roman" panose="02020603050405020304" pitchFamily="18" charset="0"/>
              </a:rPr>
              <a:t>pip freeze &gt; requirements.txt</a:t>
            </a:r>
            <a:r>
              <a:rPr lang="zh-CN" altLang="en-US" dirty="0" smtClean="0">
                <a:latin typeface="Times New Roman" panose="02020603050405020304" pitchFamily="18" charset="0"/>
                <a:cs typeface="Times New Roman" panose="02020603050405020304" pitchFamily="18" charset="0"/>
              </a:rPr>
              <a:t>，</a:t>
            </a:r>
            <a:r>
              <a:rPr lang="zh-CN" altLang="en-US" dirty="0" smtClean="0">
                <a:solidFill>
                  <a:srgbClr val="FF0000"/>
                </a:solidFill>
                <a:latin typeface="Times New Roman" panose="02020603050405020304" pitchFamily="18" charset="0"/>
                <a:cs typeface="Times New Roman" panose="02020603050405020304" pitchFamily="18" charset="0"/>
              </a:rPr>
              <a:t>删除掉没用到的包</a:t>
            </a:r>
            <a:endParaRPr lang="en-US" altLang="zh-CN" dirty="0" smtClean="0">
              <a:solidFill>
                <a:srgbClr val="FF0000"/>
              </a:solidFill>
              <a:latin typeface="Times New Roman" panose="02020603050405020304" pitchFamily="18" charset="0"/>
              <a:cs typeface="Times New Roman" panose="02020603050405020304" pitchFamily="18" charset="0"/>
            </a:endParaRPr>
          </a:p>
          <a:p>
            <a:pPr lvl="2"/>
            <a:r>
              <a:rPr lang="zh-CN" altLang="en-US" dirty="0" smtClean="0"/>
              <a:t>代码中</a:t>
            </a:r>
            <a:r>
              <a:rPr lang="zh-CN" altLang="en-US" dirty="0" smtClean="0">
                <a:solidFill>
                  <a:srgbClr val="FF0000"/>
                </a:solidFill>
              </a:rPr>
              <a:t>固定随机数种子为</a:t>
            </a:r>
            <a:r>
              <a:rPr lang="en-US" altLang="zh-CN" dirty="0" smtClean="0">
                <a:solidFill>
                  <a:srgbClr val="FF0000"/>
                </a:solidFill>
              </a:rPr>
              <a:t>10</a:t>
            </a:r>
            <a:r>
              <a:rPr lang="zh-CN" altLang="en-US" dirty="0" smtClean="0"/>
              <a:t>，可以复现运行结果</a:t>
            </a:r>
            <a:endParaRPr lang="en-US" altLang="zh-CN" dirty="0" smtClean="0"/>
          </a:p>
          <a:p>
            <a:pPr lvl="1"/>
            <a:endParaRPr lang="en-US" altLang="zh-CN" dirty="0" smtClean="0"/>
          </a:p>
          <a:p>
            <a:r>
              <a:rPr lang="zh-CN" altLang="en-US" dirty="0" smtClean="0"/>
              <a:t>提交方式</a:t>
            </a:r>
            <a:endParaRPr lang="en-US" altLang="zh-CN" dirty="0" smtClean="0"/>
          </a:p>
          <a:p>
            <a:pPr lvl="1"/>
            <a:r>
              <a:rPr lang="zh-CN" altLang="en-US" dirty="0" smtClean="0"/>
              <a:t>提交内容打</a:t>
            </a:r>
            <a:r>
              <a:rPr lang="en-US" altLang="zh-CN" dirty="0" smtClean="0">
                <a:latin typeface="Times New Roman" panose="02020603050405020304" pitchFamily="18" charset="0"/>
                <a:cs typeface="Times New Roman" panose="02020603050405020304" pitchFamily="18" charset="0"/>
              </a:rPr>
              <a:t>zip</a:t>
            </a:r>
            <a:r>
              <a:rPr lang="zh-CN" altLang="en-US" dirty="0" smtClean="0"/>
              <a:t>包发邮件至 </a:t>
            </a:r>
            <a:r>
              <a:rPr lang="en-US" altLang="zh-CN" dirty="0" smtClean="0">
                <a:solidFill>
                  <a:srgbClr val="FF0000"/>
                </a:solidFill>
                <a:latin typeface="Times New Roman" panose="02020603050405020304" pitchFamily="18" charset="0"/>
                <a:cs typeface="Times New Roman" panose="02020603050405020304" pitchFamily="18" charset="0"/>
              </a:rPr>
              <a:t>dl2020_bigdata@163.com</a:t>
            </a:r>
            <a:r>
              <a:rPr lang="zh-CN" altLang="en-US" dirty="0" smtClean="0"/>
              <a:t>，邮件主题“</a:t>
            </a:r>
            <a:r>
              <a:rPr lang="zh-CN" altLang="en-US" dirty="0" smtClean="0">
                <a:solidFill>
                  <a:srgbClr val="FF0000"/>
                </a:solidFill>
              </a:rPr>
              <a:t>学号</a:t>
            </a:r>
            <a:r>
              <a:rPr lang="en-US" altLang="zh-CN" dirty="0" smtClean="0">
                <a:solidFill>
                  <a:srgbClr val="FF0000"/>
                </a:solidFill>
              </a:rPr>
              <a:t>-</a:t>
            </a:r>
            <a:r>
              <a:rPr lang="zh-CN" altLang="en-US" dirty="0" smtClean="0">
                <a:solidFill>
                  <a:srgbClr val="FF0000"/>
                </a:solidFill>
              </a:rPr>
              <a:t>姓名</a:t>
            </a:r>
            <a:r>
              <a:rPr lang="en-US" altLang="zh-CN" dirty="0" smtClean="0">
                <a:solidFill>
                  <a:srgbClr val="FF0000"/>
                </a:solidFill>
              </a:rPr>
              <a:t>-</a:t>
            </a:r>
            <a:r>
              <a:rPr lang="zh-CN" altLang="en-US" dirty="0" smtClean="0">
                <a:solidFill>
                  <a:srgbClr val="FF0000"/>
                </a:solidFill>
              </a:rPr>
              <a:t>实验三</a:t>
            </a:r>
            <a:r>
              <a:rPr lang="zh-CN" altLang="en-US" dirty="0" smtClean="0"/>
              <a:t>”</a:t>
            </a:r>
            <a:endParaRPr lang="en-US" altLang="zh-CN" dirty="0" smtClean="0"/>
          </a:p>
          <a:p>
            <a:pPr lvl="1"/>
            <a:r>
              <a:rPr lang="zh-CN" altLang="en-US" dirty="0" smtClean="0"/>
              <a:t>截止时间：</a:t>
            </a:r>
            <a:r>
              <a:rPr lang="en-US" altLang="zh-CN" dirty="0" smtClean="0">
                <a:solidFill>
                  <a:srgbClr val="FF0000"/>
                </a:solidFill>
                <a:latin typeface="Times New Roman" panose="02020603050405020304" pitchFamily="18" charset="0"/>
                <a:cs typeface="Times New Roman" panose="02020603050405020304" pitchFamily="18" charset="0"/>
              </a:rPr>
              <a:t>2020/12/16 23:59:59</a:t>
            </a:r>
          </a:p>
          <a:p>
            <a:endParaRPr lang="en-US" altLang="zh-CN" dirty="0" smtClean="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9985" y="3908122"/>
            <a:ext cx="1790950" cy="743054"/>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5561" y="4279649"/>
            <a:ext cx="2324424" cy="695422"/>
          </a:xfrm>
          <a:prstGeom prst="rect">
            <a:avLst/>
          </a:prstGeom>
        </p:spPr>
      </p:pic>
    </p:spTree>
    <p:extLst>
      <p:ext uri="{BB962C8B-B14F-4D97-AF65-F5344CB8AC3E}">
        <p14:creationId xmlns:p14="http://schemas.microsoft.com/office/powerpoint/2010/main" val="496384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实验内容</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r>
              <a:rPr lang="zh-CN" altLang="en-US" dirty="0" smtClean="0"/>
              <a:t>机器翻译</a:t>
            </a:r>
            <a:endParaRPr lang="en-US" altLang="zh-CN" dirty="0"/>
          </a:p>
        </p:txBody>
      </p:sp>
    </p:spTree>
    <p:extLst>
      <p:ext uri="{BB962C8B-B14F-4D97-AF65-F5344CB8AC3E}">
        <p14:creationId xmlns:p14="http://schemas.microsoft.com/office/powerpoint/2010/main" val="524757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714883" y="2457584"/>
            <a:ext cx="4614545" cy="3472180"/>
          </a:xfrm>
          <a:prstGeom prst="rect">
            <a:avLst/>
          </a:prstGeom>
        </p:spPr>
      </p:pic>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机器翻译</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r>
              <a:rPr lang="zh-CN" altLang="en-US" dirty="0">
                <a:latin typeface="Symbola" panose="02020503060805020204" charset="0"/>
                <a:ea typeface="Symbola" panose="02020503060805020204" charset="0"/>
                <a:cs typeface="Symbola" panose="02020503060805020204" charset="0"/>
              </a:rPr>
              <a:t>什么是机器翻译（</a:t>
            </a:r>
            <a:r>
              <a:rPr lang="en-US" altLang="zh-CN" dirty="0">
                <a:latin typeface="Symbola" panose="02020503060805020204" charset="0"/>
                <a:ea typeface="Symbola" panose="02020503060805020204" charset="0"/>
                <a:cs typeface="Symbola" panose="02020503060805020204" charset="0"/>
              </a:rPr>
              <a:t>Machine Translation</a:t>
            </a:r>
            <a:r>
              <a:rPr lang="zh-CN" altLang="en-US" dirty="0">
                <a:latin typeface="Symbola" panose="02020503060805020204" charset="0"/>
                <a:ea typeface="Symbola" panose="02020503060805020204" charset="0"/>
                <a:cs typeface="Symbola" panose="02020503060805020204" charset="0"/>
              </a:rPr>
              <a:t>）</a:t>
            </a:r>
          </a:p>
          <a:p>
            <a:pPr lvl="1"/>
            <a:r>
              <a:rPr lang="en-US" altLang="zh-CN" dirty="0" err="1">
                <a:latin typeface="Symbola" panose="02020503060805020204" charset="0"/>
                <a:ea typeface="Symbola" panose="02020503060805020204" charset="0"/>
                <a:cs typeface="Symbola" panose="02020503060805020204" charset="0"/>
              </a:rPr>
              <a:t>是用计算机来实现不同语言之间翻译的技术。被翻译的语言通常称为源语言（source</a:t>
            </a:r>
            <a:r>
              <a:rPr lang="en-US" altLang="zh-CN" dirty="0">
                <a:latin typeface="Symbola" panose="02020503060805020204" charset="0"/>
                <a:ea typeface="Symbola" panose="02020503060805020204" charset="0"/>
                <a:cs typeface="Symbola" panose="02020503060805020204" charset="0"/>
              </a:rPr>
              <a:t> language），</a:t>
            </a:r>
            <a:r>
              <a:rPr lang="en-US" altLang="zh-CN" dirty="0" err="1">
                <a:latin typeface="Symbola" panose="02020503060805020204" charset="0"/>
                <a:ea typeface="Symbola" panose="02020503060805020204" charset="0"/>
                <a:cs typeface="Symbola" panose="02020503060805020204" charset="0"/>
              </a:rPr>
              <a:t>翻译成的结果语言称为目标语言（target</a:t>
            </a:r>
            <a:r>
              <a:rPr lang="en-US" altLang="zh-CN" dirty="0">
                <a:latin typeface="Symbola" panose="02020503060805020204" charset="0"/>
                <a:ea typeface="Symbola" panose="02020503060805020204" charset="0"/>
                <a:cs typeface="Symbola" panose="02020503060805020204" charset="0"/>
              </a:rPr>
              <a:t> language）。</a:t>
            </a:r>
          </a:p>
          <a:p>
            <a:pPr marL="457200" lvl="1" indent="0">
              <a:buNone/>
            </a:pPr>
            <a:r>
              <a:rPr lang="zh-CN" altLang="en-US" dirty="0">
                <a:latin typeface="Symbola" panose="02020503060805020204" charset="0"/>
                <a:ea typeface="Symbola" panose="02020503060805020204" charset="0"/>
                <a:cs typeface="Symbola" panose="02020503060805020204" charset="0"/>
              </a:rPr>
              <a:t>常见方法</a:t>
            </a:r>
            <a:endParaRPr lang="en-US" altLang="zh-CN" dirty="0">
              <a:latin typeface="Symbola" panose="02020503060805020204" charset="0"/>
              <a:ea typeface="Symbola" panose="02020503060805020204" charset="0"/>
              <a:cs typeface="Symbola" panose="02020503060805020204" charset="0"/>
            </a:endParaRPr>
          </a:p>
          <a:p>
            <a:pPr lvl="1"/>
            <a:r>
              <a:rPr lang="en-US" altLang="zh-CN" sz="2000" dirty="0" err="1">
                <a:latin typeface="Symbola" panose="02020503060805020204" charset="0"/>
                <a:ea typeface="Symbola" panose="02020503060805020204" charset="0"/>
                <a:cs typeface="Symbola" panose="02020503060805020204" charset="0"/>
              </a:rPr>
              <a:t>基于规则的翻译系统</a:t>
            </a:r>
            <a:endParaRPr lang="en-US" altLang="zh-CN" sz="2000" dirty="0">
              <a:latin typeface="Symbola" panose="02020503060805020204" charset="0"/>
              <a:ea typeface="Symbola" panose="02020503060805020204" charset="0"/>
              <a:cs typeface="Symbola" panose="02020503060805020204" charset="0"/>
            </a:endParaRPr>
          </a:p>
          <a:p>
            <a:pPr lvl="1"/>
            <a:r>
              <a:rPr lang="en-US" altLang="zh-CN" sz="2000" dirty="0" err="1">
                <a:latin typeface="Symbola" panose="02020503060805020204" charset="0"/>
                <a:ea typeface="Symbola" panose="02020503060805020204" charset="0"/>
                <a:cs typeface="Symbola" panose="02020503060805020204" charset="0"/>
              </a:rPr>
              <a:t>统计机器翻译（Statistical</a:t>
            </a:r>
            <a:r>
              <a:rPr lang="en-US" altLang="zh-CN" sz="2000" dirty="0">
                <a:latin typeface="Symbola" panose="02020503060805020204" charset="0"/>
                <a:ea typeface="Symbola" panose="02020503060805020204" charset="0"/>
                <a:cs typeface="Symbola" panose="02020503060805020204" charset="0"/>
              </a:rPr>
              <a:t> Machine Translation, SMT）</a:t>
            </a:r>
          </a:p>
          <a:p>
            <a:pPr lvl="1"/>
            <a:r>
              <a:rPr lang="en-US" altLang="zh-CN" sz="2000" dirty="0" err="1">
                <a:latin typeface="Symbola" panose="02020503060805020204" charset="0"/>
                <a:ea typeface="Symbola" panose="02020503060805020204" charset="0"/>
                <a:cs typeface="Symbola" panose="02020503060805020204" charset="0"/>
              </a:rPr>
              <a:t>端到端的神经网络机器翻译（End-to-End</a:t>
            </a:r>
            <a:r>
              <a:rPr lang="en-US" altLang="zh-CN" sz="2000" dirty="0">
                <a:latin typeface="Symbola" panose="02020503060805020204" charset="0"/>
                <a:ea typeface="Symbola" panose="02020503060805020204" charset="0"/>
                <a:cs typeface="Symbola" panose="02020503060805020204" charset="0"/>
              </a:rPr>
              <a:t> Neural </a:t>
            </a:r>
          </a:p>
          <a:p>
            <a:pPr marL="457200" lvl="1" indent="0">
              <a:buNone/>
            </a:pPr>
            <a:r>
              <a:rPr lang="en-US" altLang="zh-CN" sz="2000" dirty="0">
                <a:latin typeface="Symbola" panose="02020503060805020204" charset="0"/>
                <a:ea typeface="Symbola" panose="02020503060805020204" charset="0"/>
                <a:cs typeface="Symbola" panose="02020503060805020204" charset="0"/>
              </a:rPr>
              <a:t>Machine Translation, End-to-End NMT）</a:t>
            </a:r>
          </a:p>
          <a:p>
            <a:pPr marL="457200" lvl="1" indent="0">
              <a:buNone/>
            </a:pPr>
            <a:endParaRPr lang="en-US" altLang="zh-CN" sz="2000" dirty="0">
              <a:latin typeface="Symbola" panose="02020503060805020204" charset="0"/>
              <a:ea typeface="Symbola" panose="02020503060805020204" charset="0"/>
              <a:cs typeface="Symbola" panose="02020503060805020204" charset="0"/>
            </a:endParaRPr>
          </a:p>
        </p:txBody>
      </p:sp>
      <p:pic>
        <p:nvPicPr>
          <p:cNvPr id="5" name="图片 4"/>
          <p:cNvPicPr>
            <a:picLocks noChangeAspect="1"/>
          </p:cNvPicPr>
          <p:nvPr/>
        </p:nvPicPr>
        <p:blipFill>
          <a:blip r:embed="rId3"/>
          <a:stretch>
            <a:fillRect/>
          </a:stretch>
        </p:blipFill>
        <p:spPr>
          <a:xfrm>
            <a:off x="1353453" y="5270634"/>
            <a:ext cx="9518650" cy="1511300"/>
          </a:xfrm>
          <a:prstGeom prst="rect">
            <a:avLst/>
          </a:prstGeom>
        </p:spPr>
      </p:pic>
    </p:spTree>
    <p:extLst>
      <p:ext uri="{BB962C8B-B14F-4D97-AF65-F5344CB8AC3E}">
        <p14:creationId xmlns:p14="http://schemas.microsoft.com/office/powerpoint/2010/main" val="1363870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实验数据</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fontScale="77500" lnSpcReduction="20000"/>
          </a:bodyPr>
          <a:lstStyle/>
          <a:p>
            <a:r>
              <a:rPr lang="zh-CN" altLang="en-US" sz="2400" dirty="0">
                <a:latin typeface="Symbola" panose="02020503060805020204" charset="0"/>
                <a:ea typeface="Symbola" panose="02020503060805020204" charset="0"/>
                <a:cs typeface="Symbola" panose="02020503060805020204" charset="0"/>
              </a:rPr>
              <a:t>WMT 是机器翻译领域的国际顶级评测比赛之一。近年来，几乎所有的研究机构在发表关于机器翻译新方法的论文时，都会以 WMT 数据集作为实验数据，并以 BLEU 评分来衡量方法的有效性，给出一个量化的、可比的翻译质量评估。因此，WMT 数据集已经成为机器翻译领域公认的主流数据集。事实上，WMT 是一个开始自 2006 年 ACL 的国际机器翻译研讨会，提供统一的数据集，内容通常集中于新闻。</a:t>
            </a:r>
            <a:endParaRPr lang="zh-CN" altLang="en-US" dirty="0">
              <a:latin typeface="Symbola" panose="02020503060805020204" charset="0"/>
              <a:ea typeface="Symbola" panose="02020503060805020204" charset="0"/>
              <a:cs typeface="Symbola" panose="02020503060805020204" charset="0"/>
            </a:endParaRPr>
          </a:p>
          <a:p>
            <a:r>
              <a:rPr lang="zh-CN" altLang="en-US" dirty="0">
                <a:latin typeface="Symbola" panose="02020503060805020204" charset="0"/>
                <a:ea typeface="Symbola" panose="02020503060805020204" charset="0"/>
                <a:cs typeface="Symbola" panose="02020503060805020204" charset="0"/>
              </a:rPr>
              <a:t>以wmt16为例，数据集包括新闻，IT domain， biomedical等10个task。而神经机器翻译通常都会使用新闻数据集作为实验数据。Wmt16的新闻数据包括以下language pairs：</a:t>
            </a:r>
          </a:p>
          <a:p>
            <a:r>
              <a:rPr lang="zh-CN" altLang="en-US" dirty="0">
                <a:latin typeface="Symbola" panose="02020503060805020204" charset="0"/>
                <a:ea typeface="Symbola" panose="02020503060805020204" charset="0"/>
                <a:cs typeface="Symbola" panose="02020503060805020204" charset="0"/>
              </a:rPr>
              <a:t>English-German and German-English</a:t>
            </a:r>
          </a:p>
          <a:p>
            <a:r>
              <a:rPr lang="zh-CN" altLang="en-US" dirty="0">
                <a:latin typeface="Symbola" panose="02020503060805020204" charset="0"/>
                <a:ea typeface="Symbola" panose="02020503060805020204" charset="0"/>
                <a:cs typeface="Symbola" panose="02020503060805020204" charset="0"/>
              </a:rPr>
              <a:t>English-Finnish and Finnish-English</a:t>
            </a:r>
          </a:p>
          <a:p>
            <a:r>
              <a:rPr lang="zh-CN" altLang="en-US" dirty="0">
                <a:latin typeface="Symbola" panose="02020503060805020204" charset="0"/>
                <a:ea typeface="Symbola" panose="02020503060805020204" charset="0"/>
                <a:cs typeface="Symbola" panose="02020503060805020204" charset="0"/>
              </a:rPr>
              <a:t>English-Czech and Czech-English</a:t>
            </a:r>
          </a:p>
          <a:p>
            <a:r>
              <a:rPr lang="zh-CN" altLang="en-US" dirty="0">
                <a:latin typeface="Symbola" panose="02020503060805020204" charset="0"/>
                <a:ea typeface="Symbola" panose="02020503060805020204" charset="0"/>
                <a:cs typeface="Symbola" panose="02020503060805020204" charset="0"/>
              </a:rPr>
              <a:t>English-Romanian and Romanian-English </a:t>
            </a:r>
          </a:p>
          <a:p>
            <a:r>
              <a:rPr lang="zh-CN" altLang="en-US" dirty="0">
                <a:latin typeface="Symbola" panose="02020503060805020204" charset="0"/>
                <a:ea typeface="Symbola" panose="02020503060805020204" charset="0"/>
                <a:cs typeface="Symbola" panose="02020503060805020204" charset="0"/>
              </a:rPr>
              <a:t>English-Russian and Russian-English</a:t>
            </a:r>
          </a:p>
          <a:p>
            <a:r>
              <a:rPr lang="zh-CN" altLang="en-US" dirty="0">
                <a:latin typeface="Symbola" panose="02020503060805020204" charset="0"/>
                <a:ea typeface="Symbola" panose="02020503060805020204" charset="0"/>
                <a:cs typeface="Symbola" panose="02020503060805020204" charset="0"/>
              </a:rPr>
              <a:t>English-Turkish and Turkish-English </a:t>
            </a:r>
          </a:p>
        </p:txBody>
      </p:sp>
    </p:spTree>
    <p:extLst>
      <p:ext uri="{BB962C8B-B14F-4D97-AF65-F5344CB8AC3E}">
        <p14:creationId xmlns:p14="http://schemas.microsoft.com/office/powerpoint/2010/main" val="47554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实验数据</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lvl="1"/>
            <a:r>
              <a:rPr lang="zh-CN" altLang="en-US" dirty="0">
                <a:latin typeface="Symbola" panose="02020503060805020204" charset="0"/>
                <a:ea typeface="Symbola" panose="02020503060805020204" charset="0"/>
                <a:cs typeface="Symbola" panose="02020503060805020204" charset="0"/>
              </a:rPr>
              <a:t>我们采用中英文的数据集</a:t>
            </a:r>
          </a:p>
          <a:p>
            <a:pPr lvl="1"/>
            <a:endParaRPr lang="zh-CN" altLang="en-US" dirty="0">
              <a:latin typeface="Symbola" panose="02020503060805020204" charset="0"/>
              <a:ea typeface="Symbola" panose="02020503060805020204" charset="0"/>
              <a:cs typeface="Symbola" panose="02020503060805020204" charset="0"/>
            </a:endParaRPr>
          </a:p>
          <a:p>
            <a:pPr lvl="1"/>
            <a:r>
              <a:rPr lang="zh-CN" altLang="en-US" dirty="0">
                <a:latin typeface="Symbola" panose="02020503060805020204" charset="0"/>
                <a:ea typeface="Symbola" panose="02020503060805020204" charset="0"/>
                <a:cs typeface="Symbola" panose="02020503060805020204" charset="0"/>
              </a:rPr>
              <a:t>训练集 </a:t>
            </a:r>
            <a:r>
              <a:rPr lang="en-US" altLang="zh-CN" dirty="0">
                <a:latin typeface="Symbola" panose="02020503060805020204" charset="0"/>
                <a:ea typeface="Symbola" panose="02020503060805020204" charset="0"/>
                <a:cs typeface="Symbola" panose="02020503060805020204" charset="0"/>
              </a:rPr>
              <a:t>200W</a:t>
            </a:r>
            <a:r>
              <a:rPr lang="zh-CN" altLang="en-US" dirty="0">
                <a:latin typeface="Symbola" panose="02020503060805020204" charset="0"/>
                <a:ea typeface="Symbola" panose="02020503060805020204" charset="0"/>
                <a:cs typeface="Symbola" panose="02020503060805020204" charset="0"/>
              </a:rPr>
              <a:t>行中英文匹配对语料</a:t>
            </a:r>
          </a:p>
          <a:p>
            <a:pPr lvl="1"/>
            <a:r>
              <a:rPr lang="zh-CN" altLang="en-US" dirty="0">
                <a:latin typeface="Symbola" panose="02020503060805020204" charset="0"/>
                <a:ea typeface="Symbola" panose="02020503060805020204" charset="0"/>
                <a:cs typeface="Symbola" panose="02020503060805020204" charset="0"/>
              </a:rPr>
              <a:t>测试集和验证集各</a:t>
            </a:r>
            <a:r>
              <a:rPr lang="en-US" altLang="zh-CN" dirty="0">
                <a:latin typeface="Symbola" panose="02020503060805020204" charset="0"/>
                <a:ea typeface="Symbola" panose="02020503060805020204" charset="0"/>
                <a:cs typeface="Symbola" panose="02020503060805020204" charset="0"/>
              </a:rPr>
              <a:t>40W</a:t>
            </a:r>
            <a:r>
              <a:rPr lang="zh-CN" altLang="en-US" dirty="0">
                <a:latin typeface="Symbola" panose="02020503060805020204" charset="0"/>
                <a:ea typeface="Symbola" panose="02020503060805020204" charset="0"/>
                <a:cs typeface="Symbola" panose="02020503060805020204" charset="0"/>
              </a:rPr>
              <a:t>行</a:t>
            </a:r>
          </a:p>
          <a:p>
            <a:pPr lvl="1"/>
            <a:endParaRPr lang="zh-CN" altLang="en-US" dirty="0">
              <a:latin typeface="Symbola" panose="02020503060805020204" charset="0"/>
              <a:ea typeface="Symbola" panose="02020503060805020204" charset="0"/>
              <a:cs typeface="Symbola" panose="02020503060805020204" charset="0"/>
            </a:endParaRPr>
          </a:p>
          <a:p>
            <a:pPr lvl="1"/>
            <a:r>
              <a:rPr lang="zh-CN" altLang="en-US" dirty="0">
                <a:latin typeface="Symbola" panose="02020503060805020204" charset="0"/>
                <a:ea typeface="Symbola" panose="02020503060805020204" charset="0"/>
                <a:cs typeface="Symbola" panose="02020503060805020204" charset="0"/>
              </a:rPr>
              <a:t>例子：</a:t>
            </a:r>
          </a:p>
          <a:p>
            <a:pPr lvl="2"/>
            <a:r>
              <a:rPr lang="zh-CN" altLang="en-US" dirty="0">
                <a:latin typeface="Symbola" panose="02020503060805020204" charset="0"/>
                <a:ea typeface="Symbola" panose="02020503060805020204" charset="0"/>
                <a:cs typeface="Symbola" panose="02020503060805020204" charset="0"/>
              </a:rPr>
              <a:t>嘿, 你可以在0.007kb以内的代码里转置一个矩阵吗 ? </a:t>
            </a:r>
          </a:p>
          <a:p>
            <a:pPr marL="914400" lvl="2" indent="0">
              <a:buNone/>
            </a:pPr>
            <a:r>
              <a:rPr lang="zh-CN" altLang="en-US" dirty="0">
                <a:latin typeface="Symbola" panose="02020503060805020204" charset="0"/>
                <a:ea typeface="Symbola" panose="02020503060805020204" charset="0"/>
                <a:cs typeface="Symbola" panose="02020503060805020204" charset="0"/>
              </a:rPr>
              <a:t>                                       </a:t>
            </a:r>
          </a:p>
          <a:p>
            <a:pPr lvl="2"/>
            <a:endParaRPr lang="zh-CN" altLang="en-US" dirty="0">
              <a:latin typeface="Symbola" panose="02020503060805020204" charset="0"/>
              <a:ea typeface="Symbola" panose="02020503060805020204" charset="0"/>
              <a:cs typeface="Symbola" panose="02020503060805020204" charset="0"/>
            </a:endParaRPr>
          </a:p>
          <a:p>
            <a:pPr lvl="2"/>
            <a:r>
              <a:rPr lang="zh-CN" altLang="en-US" dirty="0">
                <a:latin typeface="Symbola" panose="02020503060805020204" charset="0"/>
                <a:ea typeface="Symbola" panose="02020503060805020204" charset="0"/>
                <a:cs typeface="Symbola" panose="02020503060805020204" charset="0"/>
              </a:rPr>
              <a:t>Hey, can you write code to transpose a matrix in 0.007 KB or less?</a:t>
            </a:r>
            <a:endParaRPr lang="zh-CN" altLang="en-US" dirty="0"/>
          </a:p>
          <a:p>
            <a:pPr lvl="2"/>
            <a:endParaRPr lang="zh-CN" altLang="en-US" dirty="0"/>
          </a:p>
        </p:txBody>
      </p:sp>
      <p:sp>
        <p:nvSpPr>
          <p:cNvPr id="4" name="上下箭头 3"/>
          <p:cNvSpPr/>
          <p:nvPr/>
        </p:nvSpPr>
        <p:spPr>
          <a:xfrm>
            <a:off x="5028343" y="4571674"/>
            <a:ext cx="240030" cy="561340"/>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0208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226BF558-1435-400C-9CDF-3A4589D7DA92}"/>
              </a:ext>
            </a:extLst>
          </p:cNvPr>
          <p:cNvPicPr>
            <a:picLocks noGrp="1" noChangeAspect="1"/>
          </p:cNvPicPr>
          <p:nvPr>
            <p:ph idx="1"/>
          </p:nvPr>
        </p:nvPicPr>
        <p:blipFill>
          <a:blip r:embed="rId3"/>
          <a:stretch>
            <a:fillRect/>
          </a:stretch>
        </p:blipFill>
        <p:spPr>
          <a:xfrm>
            <a:off x="3504520" y="284277"/>
            <a:ext cx="4246907" cy="5892686"/>
          </a:xfrm>
          <a:prstGeom prst="rect">
            <a:avLst/>
          </a:prstGeom>
        </p:spPr>
      </p:pic>
      <p:sp>
        <p:nvSpPr>
          <p:cNvPr id="2" name="标题 1"/>
          <p:cNvSpPr>
            <a:spLocks noGrp="1"/>
          </p:cNvSpPr>
          <p:nvPr>
            <p:ph type="title"/>
          </p:nvPr>
        </p:nvSpPr>
        <p:spPr/>
        <p:txBody>
          <a:bodyPr/>
          <a:lstStyle/>
          <a:p>
            <a:r>
              <a:rPr lang="en-US" altLang="zh-CN" dirty="0" smtClean="0">
                <a:latin typeface="黑体" panose="02010609060101010101" pitchFamily="49" charset="-122"/>
                <a:ea typeface="黑体" panose="02010609060101010101" pitchFamily="49" charset="-122"/>
              </a:rPr>
              <a:t>Transformer</a:t>
            </a:r>
            <a:r>
              <a:rPr lang="en-US" altLang="zh-CN" sz="1100" dirty="0" smtClean="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4" name="文本框 3"/>
          <p:cNvSpPr txBox="1"/>
          <p:nvPr/>
        </p:nvSpPr>
        <p:spPr>
          <a:xfrm>
            <a:off x="1128395" y="6176963"/>
            <a:ext cx="10225405" cy="645160"/>
          </a:xfrm>
          <a:prstGeom prst="rect">
            <a:avLst/>
          </a:prstGeom>
          <a:noFill/>
        </p:spPr>
        <p:txBody>
          <a:bodyPr wrap="square" rtlCol="0" anchor="t">
            <a:spAutoFit/>
          </a:bodyPr>
          <a:lstStyle/>
          <a:p>
            <a:r>
              <a:rPr lang="en-US" altLang="zh-CN" dirty="0" smtClean="0"/>
              <a:t>[1]Ashish </a:t>
            </a:r>
            <a:r>
              <a:rPr lang="en-US" altLang="zh-CN" dirty="0"/>
              <a:t>Vaswani, Noam </a:t>
            </a:r>
            <a:r>
              <a:rPr lang="en-US" altLang="zh-CN" dirty="0" err="1"/>
              <a:t>Shazeer</a:t>
            </a:r>
            <a:r>
              <a:rPr lang="en-US" altLang="zh-CN" dirty="0"/>
              <a:t>, Niki Parmar, Jakob </a:t>
            </a:r>
            <a:r>
              <a:rPr lang="en-US" altLang="zh-CN" dirty="0" err="1"/>
              <a:t>Uszkoreit</a:t>
            </a:r>
            <a:r>
              <a:rPr lang="en-US" altLang="zh-CN" dirty="0"/>
              <a:t>, </a:t>
            </a:r>
            <a:r>
              <a:rPr lang="en-US" altLang="zh-CN" dirty="0" err="1"/>
              <a:t>Llion</a:t>
            </a:r>
            <a:r>
              <a:rPr lang="en-US" altLang="zh-CN" dirty="0"/>
              <a:t> Jones, Aidan N Gomez, Lukasz Kaiser, and </a:t>
            </a:r>
            <a:r>
              <a:rPr lang="en-US" altLang="zh-CN" dirty="0" err="1"/>
              <a:t>Illia</a:t>
            </a:r>
            <a:r>
              <a:rPr lang="en-US" altLang="zh-CN" dirty="0"/>
              <a:t> </a:t>
            </a:r>
            <a:r>
              <a:rPr lang="en-US" altLang="zh-CN" dirty="0" err="1"/>
              <a:t>Polosukhin</a:t>
            </a:r>
            <a:r>
              <a:rPr lang="en-US" altLang="zh-CN" dirty="0"/>
              <a:t>. Attention is all you need. </a:t>
            </a:r>
            <a:r>
              <a:rPr lang="en-US" altLang="zh-CN" dirty="0" err="1"/>
              <a:t>arXiv</a:t>
            </a:r>
            <a:r>
              <a:rPr lang="en-US" altLang="zh-CN" dirty="0"/>
              <a:t> preprint arXiv:1706.03762, 2017.</a:t>
            </a:r>
            <a:endParaRPr lang="zh-CN" altLang="en-US" b="1" dirty="0">
              <a:cs typeface="+mn-lt"/>
            </a:endParaRPr>
          </a:p>
        </p:txBody>
      </p:sp>
    </p:spTree>
    <p:extLst>
      <p:ext uri="{BB962C8B-B14F-4D97-AF65-F5344CB8AC3E}">
        <p14:creationId xmlns:p14="http://schemas.microsoft.com/office/powerpoint/2010/main" val="2393854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26BF558-1435-400C-9CDF-3A4589D7DA92}"/>
              </a:ext>
            </a:extLst>
          </p:cNvPr>
          <p:cNvPicPr>
            <a:picLocks noChangeAspect="1"/>
          </p:cNvPicPr>
          <p:nvPr/>
        </p:nvPicPr>
        <p:blipFill>
          <a:blip r:embed="rId3"/>
          <a:stretch>
            <a:fillRect/>
          </a:stretch>
        </p:blipFill>
        <p:spPr>
          <a:xfrm>
            <a:off x="3708049" y="214192"/>
            <a:ext cx="4491817" cy="6232963"/>
          </a:xfrm>
          <a:prstGeom prst="rect">
            <a:avLst/>
          </a:prstGeom>
        </p:spPr>
      </p:pic>
      <p:sp>
        <p:nvSpPr>
          <p:cNvPr id="2" name="标题 1"/>
          <p:cNvSpPr>
            <a:spLocks noGrp="1"/>
          </p:cNvSpPr>
          <p:nvPr>
            <p:ph type="title"/>
          </p:nvPr>
        </p:nvSpPr>
        <p:spPr/>
        <p:txBody>
          <a:bodyPr/>
          <a:lstStyle/>
          <a:p>
            <a:r>
              <a:rPr lang="en-US" altLang="zh-CN" dirty="0" smtClean="0">
                <a:latin typeface="黑体" panose="02010609060101010101" pitchFamily="49" charset="-122"/>
                <a:ea typeface="黑体" panose="02010609060101010101" pitchFamily="49" charset="-122"/>
              </a:rPr>
              <a:t>Transformer</a:t>
            </a:r>
            <a:r>
              <a:rPr lang="en-US" altLang="zh-CN" sz="1100" dirty="0" smtClean="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endParaRPr lang="zh-CN" altLang="en-US"/>
          </a:p>
        </p:txBody>
      </p:sp>
      <p:sp>
        <p:nvSpPr>
          <p:cNvPr id="7" name="矩形 6"/>
          <p:cNvSpPr/>
          <p:nvPr/>
        </p:nvSpPr>
        <p:spPr>
          <a:xfrm>
            <a:off x="3877409" y="4800601"/>
            <a:ext cx="835269" cy="4484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8818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黑体" panose="02010609060101010101" pitchFamily="49" charset="-122"/>
                <a:ea typeface="黑体" panose="02010609060101010101" pitchFamily="49" charset="-122"/>
              </a:rPr>
              <a:t>Transformer</a:t>
            </a:r>
            <a:r>
              <a:rPr lang="en-US" altLang="zh-CN" sz="1100" dirty="0" smtClean="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endParaRPr lang="zh-CN" altLang="en-US" dirty="0"/>
          </a:p>
        </p:txBody>
      </p:sp>
      <p:graphicFrame>
        <p:nvGraphicFramePr>
          <p:cNvPr id="8" name="对象 7">
            <a:hlinkClick r:id="" action="ppaction://ole?verb=0"/>
            <a:extLst>
              <a:ext uri="{FF2B5EF4-FFF2-40B4-BE49-F238E27FC236}">
                <a16:creationId xmlns:a16="http://schemas.microsoft.com/office/drawing/2014/main" id="{6443C5B0-E180-4CFB-A82E-6CB9D7560143}"/>
              </a:ext>
            </a:extLst>
          </p:cNvPr>
          <p:cNvGraphicFramePr>
            <a:graphicFrameLocks noChangeAspect="1"/>
          </p:cNvGraphicFramePr>
          <p:nvPr>
            <p:extLst/>
          </p:nvPr>
        </p:nvGraphicFramePr>
        <p:xfrm>
          <a:off x="4324606" y="4898149"/>
          <a:ext cx="4346575" cy="481965"/>
        </p:xfrm>
        <a:graphic>
          <a:graphicData uri="http://schemas.openxmlformats.org/presentationml/2006/ole">
            <mc:AlternateContent xmlns:mc="http://schemas.openxmlformats.org/markup-compatibility/2006">
              <mc:Choice xmlns:v="urn:schemas-microsoft-com:vml" Requires="v">
                <p:oleObj spid="_x0000_s1050" r:id="rId4" imgW="2057400" imgH="254000" progId="Equation.KSEE3">
                  <p:embed/>
                </p:oleObj>
              </mc:Choice>
              <mc:Fallback>
                <p:oleObj r:id="rId4" imgW="2057400" imgH="254000" progId="Equation.KSEE3">
                  <p:embed/>
                  <p:pic>
                    <p:nvPicPr>
                      <p:cNvPr id="6" name="对象 5">
                        <a:hlinkClick r:id="" action="ppaction://ole?verb=0"/>
                        <a:extLst>
                          <a:ext uri="{FF2B5EF4-FFF2-40B4-BE49-F238E27FC236}">
                            <a16:creationId xmlns:a16="http://schemas.microsoft.com/office/drawing/2014/main" id="{6443C5B0-E180-4CFB-A82E-6CB9D7560143}"/>
                          </a:ext>
                        </a:extLst>
                      </p:cNvPr>
                      <p:cNvPicPr/>
                      <p:nvPr/>
                    </p:nvPicPr>
                    <p:blipFill>
                      <a:blip r:embed="rId5"/>
                      <a:stretch>
                        <a:fillRect/>
                      </a:stretch>
                    </p:blipFill>
                    <p:spPr>
                      <a:xfrm>
                        <a:off x="4324606" y="4898149"/>
                        <a:ext cx="4346575" cy="481965"/>
                      </a:xfrm>
                      <a:prstGeom prst="rect">
                        <a:avLst/>
                      </a:prstGeom>
                    </p:spPr>
                  </p:pic>
                </p:oleObj>
              </mc:Fallback>
            </mc:AlternateContent>
          </a:graphicData>
        </a:graphic>
      </p:graphicFrame>
      <p:pic>
        <p:nvPicPr>
          <p:cNvPr id="9" name="图片 8">
            <a:extLst>
              <a:ext uri="{FF2B5EF4-FFF2-40B4-BE49-F238E27FC236}">
                <a16:creationId xmlns:a16="http://schemas.microsoft.com/office/drawing/2014/main" id="{A086AD04-9404-41FF-986B-89EEA793B4D8}"/>
              </a:ext>
            </a:extLst>
          </p:cNvPr>
          <p:cNvPicPr>
            <a:picLocks noChangeAspect="1"/>
          </p:cNvPicPr>
          <p:nvPr/>
        </p:nvPicPr>
        <p:blipFill>
          <a:blip r:embed="rId6"/>
          <a:stretch>
            <a:fillRect/>
          </a:stretch>
        </p:blipFill>
        <p:spPr>
          <a:xfrm>
            <a:off x="4102038" y="1561224"/>
            <a:ext cx="4792980" cy="2644140"/>
          </a:xfrm>
          <a:prstGeom prst="rect">
            <a:avLst/>
          </a:prstGeom>
        </p:spPr>
      </p:pic>
      <p:graphicFrame>
        <p:nvGraphicFramePr>
          <p:cNvPr id="10" name="对象 9">
            <a:hlinkClick r:id="" action="ppaction://ole?verb=0"/>
            <a:extLst>
              <a:ext uri="{FF2B5EF4-FFF2-40B4-BE49-F238E27FC236}">
                <a16:creationId xmlns:a16="http://schemas.microsoft.com/office/drawing/2014/main" id="{11714C85-FD00-4471-8B0D-83D3BC3D8F56}"/>
              </a:ext>
            </a:extLst>
          </p:cNvPr>
          <p:cNvGraphicFramePr>
            <a:graphicFrameLocks noChangeAspect="1"/>
          </p:cNvGraphicFramePr>
          <p:nvPr>
            <p:extLst/>
          </p:nvPr>
        </p:nvGraphicFramePr>
        <p:xfrm>
          <a:off x="4150934" y="5493779"/>
          <a:ext cx="4588510" cy="481965"/>
        </p:xfrm>
        <a:graphic>
          <a:graphicData uri="http://schemas.openxmlformats.org/presentationml/2006/ole">
            <mc:AlternateContent xmlns:mc="http://schemas.openxmlformats.org/markup-compatibility/2006">
              <mc:Choice xmlns:v="urn:schemas-microsoft-com:vml" Requires="v">
                <p:oleObj spid="_x0000_s1051" r:id="rId7" imgW="2171700" imgH="254000" progId="Equation.KSEE3">
                  <p:embed/>
                </p:oleObj>
              </mc:Choice>
              <mc:Fallback>
                <p:oleObj r:id="rId7" imgW="2171700" imgH="254000" progId="Equation.KSEE3">
                  <p:embed/>
                  <p:pic>
                    <p:nvPicPr>
                      <p:cNvPr id="8" name="对象 7">
                        <a:hlinkClick r:id="" action="ppaction://ole?verb=0"/>
                        <a:extLst>
                          <a:ext uri="{FF2B5EF4-FFF2-40B4-BE49-F238E27FC236}">
                            <a16:creationId xmlns:a16="http://schemas.microsoft.com/office/drawing/2014/main" id="{11714C85-FD00-4471-8B0D-83D3BC3D8F56}"/>
                          </a:ext>
                        </a:extLst>
                      </p:cNvPr>
                      <p:cNvPicPr/>
                      <p:nvPr/>
                    </p:nvPicPr>
                    <p:blipFill>
                      <a:blip r:embed="rId8"/>
                      <a:stretch>
                        <a:fillRect/>
                      </a:stretch>
                    </p:blipFill>
                    <p:spPr>
                      <a:xfrm>
                        <a:off x="4150934" y="5493779"/>
                        <a:ext cx="4588510" cy="481965"/>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76571F2A-29FD-42DB-BCAA-ECC4649B34D1}"/>
              </a:ext>
            </a:extLst>
          </p:cNvPr>
          <p:cNvSpPr/>
          <p:nvPr/>
        </p:nvSpPr>
        <p:spPr>
          <a:xfrm>
            <a:off x="3757104" y="6411277"/>
            <a:ext cx="4979633" cy="369332"/>
          </a:xfrm>
          <a:prstGeom prst="rect">
            <a:avLst/>
          </a:prstGeom>
        </p:spPr>
        <p:txBody>
          <a:bodyPr wrap="none">
            <a:spAutoFit/>
          </a:bodyPr>
          <a:lstStyle/>
          <a:p>
            <a:r>
              <a:rPr lang="zh-CN" altLang="en-US" dirty="0"/>
              <a:t>https://jalammar.github.io/illustrated-transformer/</a:t>
            </a:r>
          </a:p>
        </p:txBody>
      </p:sp>
    </p:spTree>
    <p:extLst>
      <p:ext uri="{BB962C8B-B14F-4D97-AF65-F5344CB8AC3E}">
        <p14:creationId xmlns:p14="http://schemas.microsoft.com/office/powerpoint/2010/main" val="1940495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2592</TotalTime>
  <Words>1098</Words>
  <Application>Microsoft Office PowerPoint</Application>
  <PresentationFormat>宽屏</PresentationFormat>
  <Paragraphs>122</Paragraphs>
  <Slides>22</Slides>
  <Notes>12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1" baseType="lpstr">
      <vt:lpstr>Symbola</vt:lpstr>
      <vt:lpstr>等线</vt:lpstr>
      <vt:lpstr>等线 Light</vt:lpstr>
      <vt:lpstr>黑体</vt:lpstr>
      <vt:lpstr>宋体</vt:lpstr>
      <vt:lpstr>Arial</vt:lpstr>
      <vt:lpstr>Times New Roman</vt:lpstr>
      <vt:lpstr>Office 主题​​</vt:lpstr>
      <vt:lpstr>Equation.KSEE3</vt:lpstr>
      <vt:lpstr>实验四   Transformer</vt:lpstr>
      <vt:lpstr>实验目的</vt:lpstr>
      <vt:lpstr>实验内容</vt:lpstr>
      <vt:lpstr>机器翻译</vt:lpstr>
      <vt:lpstr>实验数据</vt:lpstr>
      <vt:lpstr>实验数据</vt:lpstr>
      <vt:lpstr>Transformer[1]</vt:lpstr>
      <vt:lpstr>Transformer[1]</vt:lpstr>
      <vt:lpstr>Transformer[1]</vt:lpstr>
      <vt:lpstr>Transformer[1]</vt:lpstr>
      <vt:lpstr>Transformer[1]</vt:lpstr>
      <vt:lpstr>Transformer[1]</vt:lpstr>
      <vt:lpstr>Transformer[1]</vt:lpstr>
      <vt:lpstr>Transformer[1]</vt:lpstr>
      <vt:lpstr>Transformer[1]</vt:lpstr>
      <vt:lpstr>Transformer[1]</vt:lpstr>
      <vt:lpstr>Transformer[1]</vt:lpstr>
      <vt:lpstr>Transformer[1]</vt:lpstr>
      <vt:lpstr>实验评测</vt:lpstr>
      <vt:lpstr>实验评测</vt:lpstr>
      <vt:lpstr>实验要求</vt:lpstr>
      <vt:lpstr>实验提交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实验一 DNN与BP算法</dc:title>
  <dc:creator>ustc</dc:creator>
  <cp:lastModifiedBy>金刚</cp:lastModifiedBy>
  <cp:revision>426</cp:revision>
  <dcterms:created xsi:type="dcterms:W3CDTF">2020-10-12T10:58:31Z</dcterms:created>
  <dcterms:modified xsi:type="dcterms:W3CDTF">2020-11-28T08:03:02Z</dcterms:modified>
</cp:coreProperties>
</file>