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2" r:id="rId5"/>
    <p:sldId id="285" r:id="rId6"/>
    <p:sldId id="267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0209-BCDF-4220-8E2E-CC4A014E71A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8999"/>
            <a:ext cx="9144000" cy="1871663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实验三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100" dirty="0"/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54638"/>
            <a:ext cx="9144000" cy="6524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2020/11/18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考察同学们对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及其相关模型的细节和复现能力</a:t>
            </a:r>
            <a:endParaRPr lang="en-US" altLang="zh-CN" dirty="0" smtClean="0"/>
          </a:p>
          <a:p>
            <a:r>
              <a:rPr lang="zh-CN" altLang="en-US" dirty="0" smtClean="0"/>
              <a:t>考察同学们基本的数据处理能力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6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zh-CN" altLang="en-US" dirty="0"/>
              <a:t>铜、铝、铅、镍、锌以及锡</a:t>
            </a:r>
            <a:r>
              <a:rPr lang="zh-CN" altLang="en-US" dirty="0"/>
              <a:t>大宗</a:t>
            </a:r>
            <a:r>
              <a:rPr lang="zh-CN" altLang="en-US" dirty="0"/>
              <a:t>商品的价格</a:t>
            </a:r>
            <a:r>
              <a:rPr lang="zh-CN" altLang="en-US" dirty="0" smtClean="0"/>
              <a:t>走势，分别预测其价格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天、</a:t>
            </a:r>
            <a:r>
              <a:rPr lang="en-US" altLang="zh-CN" dirty="0" smtClean="0"/>
              <a:t>60</a:t>
            </a:r>
            <a:r>
              <a:rPr lang="zh-CN" altLang="en-US" dirty="0" smtClean="0"/>
              <a:t>天的涨跌，预测指标为三个时间段预测的准确率，每个时间段计算六个金属预测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7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实验数据包括时序数据和文本数据（文本数据可忽略）</a:t>
            </a:r>
            <a:endParaRPr lang="en-US" altLang="zh-CN" dirty="0" smtClean="0"/>
          </a:p>
          <a:p>
            <a:r>
              <a:rPr lang="zh-CN" altLang="en-US" dirty="0"/>
              <a:t>时序</a:t>
            </a:r>
            <a:r>
              <a:rPr lang="zh-CN" altLang="en-US" dirty="0" smtClean="0"/>
              <a:t>数据包括伦敦金属交易所、纽约商品交易所以及一些市场指标</a:t>
            </a:r>
            <a:endParaRPr lang="en-US" altLang="zh-CN" dirty="0" smtClean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年数据为测试集，其他数据请自行划分训练集和验证集</a:t>
            </a:r>
            <a:endParaRPr lang="en-US" altLang="zh-CN" dirty="0" smtClean="0"/>
          </a:p>
          <a:p>
            <a:r>
              <a:rPr lang="zh-CN" altLang="en-US" dirty="0" smtClean="0"/>
              <a:t>具体数据说明在作业压缩包中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实验过程禁止数据泄露等不规范的操作，如使用测试集中的数据参与数据标准化，测试过程中引入未来的特征用于预测。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实验评测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评价指标为三个时间段预测的准确率，每个时间段计算六个金属预测准确率的平均值，即</a:t>
            </a:r>
            <a:r>
              <a:rPr lang="en-US" altLang="zh-CN" dirty="0" smtClean="0"/>
              <a:t>accuracy_1,</a:t>
            </a:r>
            <a:r>
              <a:rPr lang="en-US" altLang="zh-CN" dirty="0"/>
              <a:t> </a:t>
            </a:r>
            <a:r>
              <a:rPr lang="en-US" altLang="zh-CN" dirty="0" smtClean="0"/>
              <a:t>accuracy_20,</a:t>
            </a:r>
            <a:r>
              <a:rPr lang="en-US" altLang="zh-CN" dirty="0"/>
              <a:t> </a:t>
            </a:r>
            <a:r>
              <a:rPr lang="en-US" altLang="zh-CN" dirty="0" smtClean="0"/>
              <a:t>accuracy_60</a:t>
            </a:r>
          </a:p>
          <a:p>
            <a:endParaRPr lang="en-US" altLang="zh-CN" dirty="0"/>
          </a:p>
          <a:p>
            <a:r>
              <a:rPr lang="zh-CN" altLang="en-US" dirty="0" smtClean="0"/>
              <a:t>助教的实验结果作为参考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accuracy_1</a:t>
            </a:r>
            <a:r>
              <a:rPr lang="en-US" altLang="zh-CN" dirty="0"/>
              <a:t>	</a:t>
            </a:r>
            <a:r>
              <a:rPr lang="en-US" altLang="zh-CN" dirty="0" smtClean="0"/>
              <a:t>55.01%</a:t>
            </a:r>
          </a:p>
          <a:p>
            <a:r>
              <a:rPr lang="en-US" altLang="zh-CN" dirty="0" smtClean="0"/>
              <a:t>accuracy_20	70.29%</a:t>
            </a:r>
          </a:p>
          <a:p>
            <a:r>
              <a:rPr lang="en-US" altLang="zh-CN" dirty="0" smtClean="0"/>
              <a:t>accuracy_60	77.01%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8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实现</a:t>
            </a:r>
            <a:r>
              <a:rPr lang="zh-CN" altLang="en-US" dirty="0" smtClean="0"/>
              <a:t>基于循环神经网络（</a:t>
            </a:r>
            <a:r>
              <a:rPr lang="en-US" altLang="zh-CN" dirty="0" smtClean="0"/>
              <a:t>RNN/LSTM/GRU</a:t>
            </a:r>
            <a:r>
              <a:rPr lang="zh-CN" altLang="en-US" dirty="0" smtClean="0"/>
              <a:t>）的</a:t>
            </a:r>
            <a:r>
              <a:rPr lang="zh-CN" altLang="en-US" dirty="0"/>
              <a:t>模型用于预测大宗商品在三个时间段的涨跌</a:t>
            </a:r>
            <a:endParaRPr lang="en-US" altLang="zh-CN" dirty="0"/>
          </a:p>
          <a:p>
            <a:pPr lvl="2"/>
            <a:r>
              <a:rPr lang="zh-CN" altLang="en-US" dirty="0"/>
              <a:t>循环神经网络</a:t>
            </a:r>
            <a:r>
              <a:rPr lang="zh-CN" altLang="en-US" dirty="0" smtClean="0"/>
              <a:t>需要</a:t>
            </a:r>
            <a:r>
              <a:rPr lang="zh-CN" altLang="en-US" dirty="0"/>
              <a:t>手动实现，其他均可以直接调用</a:t>
            </a:r>
            <a:r>
              <a:rPr lang="en-US" altLang="zh-CN" dirty="0"/>
              <a:t>torch</a:t>
            </a:r>
            <a:r>
              <a:rPr lang="zh-CN" altLang="en-US" dirty="0"/>
              <a:t>框架。</a:t>
            </a:r>
            <a:endParaRPr lang="en-US" altLang="zh-CN" dirty="0"/>
          </a:p>
          <a:p>
            <a:pPr lvl="2"/>
            <a:r>
              <a:rPr lang="zh-CN" altLang="en-US" dirty="0"/>
              <a:t>手动实现</a:t>
            </a:r>
            <a:r>
              <a:rPr lang="zh-CN" altLang="en-US" dirty="0" smtClean="0"/>
              <a:t>的</a:t>
            </a:r>
            <a:r>
              <a:rPr lang="zh-CN" altLang="en-US" dirty="0"/>
              <a:t>循环神经网络</a:t>
            </a:r>
            <a:r>
              <a:rPr lang="zh-CN" altLang="en-US" dirty="0" smtClean="0"/>
              <a:t>需要</a:t>
            </a:r>
            <a:r>
              <a:rPr lang="zh-CN" altLang="en-US" dirty="0"/>
              <a:t>一个步骤说明其输出与调库</a:t>
            </a:r>
            <a:r>
              <a:rPr lang="zh-CN" altLang="en-US" dirty="0" smtClean="0"/>
              <a:t>的结果一致</a:t>
            </a:r>
            <a:endParaRPr lang="en-US" altLang="zh-CN" dirty="0"/>
          </a:p>
          <a:p>
            <a:pPr lvl="1"/>
            <a:r>
              <a:rPr lang="zh-CN" altLang="en-US" dirty="0" smtClean="0"/>
              <a:t>使用的模型并不一定需要是</a:t>
            </a:r>
            <a:r>
              <a:rPr lang="zh-CN" altLang="en-US" dirty="0"/>
              <a:t>单纯的循环神经网络</a:t>
            </a:r>
            <a:r>
              <a:rPr lang="zh-CN" altLang="en-US" dirty="0" smtClean="0"/>
              <a:t>模型，但是模型中必须包含</a:t>
            </a:r>
            <a:r>
              <a:rPr lang="zh-CN" altLang="en-US" dirty="0"/>
              <a:t>循环</a:t>
            </a:r>
            <a:r>
              <a:rPr lang="zh-CN" altLang="en-US" dirty="0" smtClean="0"/>
              <a:t>神经网络结构，即，你不能使用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Lightgbm</a:t>
            </a:r>
            <a:r>
              <a:rPr lang="zh-CN" altLang="en-US" dirty="0" smtClean="0"/>
              <a:t>等非深度学习的集成学习框架做，但是可以使用基于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可以搜索外部的时序数据。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同等情况下，循环神经网络的实现使用</a:t>
            </a:r>
            <a:r>
              <a:rPr lang="en-US" altLang="zh-CN" dirty="0" smtClean="0"/>
              <a:t>LSTM/GRU</a:t>
            </a:r>
            <a:r>
              <a:rPr lang="zh-CN" altLang="en-US" dirty="0" smtClean="0"/>
              <a:t>比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分数要高，请同学们尽量实现前者。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重要性上，模型实现准确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数据处理合理</a:t>
            </a:r>
            <a:r>
              <a:rPr lang="en-US" altLang="zh-CN" dirty="0"/>
              <a:t>&gt;</a:t>
            </a:r>
            <a:r>
              <a:rPr lang="zh-CN" altLang="en-US" dirty="0" smtClean="0"/>
              <a:t>准确率高，但是想要满分，</a:t>
            </a:r>
            <a:r>
              <a:rPr lang="en-US" altLang="zh-CN" dirty="0" smtClean="0"/>
              <a:t>1d 20d 60d</a:t>
            </a:r>
            <a:r>
              <a:rPr lang="zh-CN" altLang="en-US" dirty="0" smtClean="0"/>
              <a:t>准确率必须分别高于</a:t>
            </a:r>
            <a:r>
              <a:rPr lang="en-US" altLang="zh-CN" dirty="0" smtClean="0"/>
              <a:t>53.16%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63.57%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63.97%</a:t>
            </a:r>
            <a:r>
              <a:rPr lang="zh-CN" altLang="en-US" dirty="0" smtClean="0"/>
              <a:t>（即全猜</a:t>
            </a:r>
            <a:r>
              <a:rPr lang="zh-CN" altLang="en-US" dirty="0"/>
              <a:t>跌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禁止抄袭，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请随意。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01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提交内容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实验报告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说明实验设计、解释代码、运行结果、解释实验结果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实验报告转换成</a:t>
            </a:r>
            <a:r>
              <a:rPr lang="en-US" altLang="zh-CN" dirty="0" smtClean="0">
                <a:solidFill>
                  <a:srgbClr val="FF0000"/>
                </a:solidFill>
              </a:rPr>
              <a:t>PDF</a:t>
            </a:r>
            <a:r>
              <a:rPr lang="zh-CN" altLang="en-US" dirty="0" smtClean="0">
                <a:solidFill>
                  <a:srgbClr val="FF0000"/>
                </a:solidFill>
              </a:rPr>
              <a:t>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实验报告需要注明实验结果的准确率，包括</a:t>
            </a:r>
            <a:r>
              <a:rPr lang="en-US" altLang="zh-CN" dirty="0" smtClean="0"/>
              <a:t>1d 20d 60d</a:t>
            </a:r>
            <a:r>
              <a:rPr lang="zh-CN" altLang="en-US" dirty="0" smtClean="0"/>
              <a:t>的准确率以及三者的平均值。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提供一个可以</a:t>
            </a:r>
            <a:r>
              <a:rPr lang="zh-CN" altLang="en-US" dirty="0" smtClean="0">
                <a:solidFill>
                  <a:srgbClr val="FF0000"/>
                </a:solidFill>
              </a:rPr>
              <a:t>直接运行并输出结果</a:t>
            </a:r>
            <a:r>
              <a:rPr lang="zh-CN" altLang="en-US" dirty="0" smtClean="0"/>
              <a:t>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</a:p>
          <a:p>
            <a:pPr lvl="2"/>
            <a:r>
              <a:rPr lang="zh-CN" altLang="en-US" dirty="0" smtClean="0"/>
              <a:t>提供一个描述所有所需依赖包的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zh-CN" altLang="en-US" dirty="0" smtClean="0"/>
              <a:t>，手动列入代码中用到的所有非标准库及版本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requirements.txt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删除掉没用到的包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/>
              <a:t>代码中</a:t>
            </a:r>
            <a:r>
              <a:rPr lang="zh-CN" altLang="en-US" dirty="0" smtClean="0">
                <a:solidFill>
                  <a:srgbClr val="FF0000"/>
                </a:solidFill>
              </a:rPr>
              <a:t>固定随机数</a:t>
            </a:r>
            <a:r>
              <a:rPr lang="zh-CN" altLang="en-US" dirty="0" smtClean="0">
                <a:solidFill>
                  <a:srgbClr val="FF0000"/>
                </a:solidFill>
              </a:rPr>
              <a:t>种子为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可以复现运行结果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提交方式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提交内容打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zh-CN" altLang="en-US" dirty="0" smtClean="0"/>
              <a:t>包发邮件至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dl2020_bigdata@163.com</a:t>
            </a:r>
            <a:r>
              <a:rPr lang="zh-CN" altLang="en-US" dirty="0" smtClean="0"/>
              <a:t>，邮件主题“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实验三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截止时间：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2020/12/2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23:59:59</a:t>
            </a:r>
          </a:p>
          <a:p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85" y="3908122"/>
            <a:ext cx="1790950" cy="74305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561" y="4279649"/>
            <a:ext cx="232442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513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实验三   RNN</vt:lpstr>
      <vt:lpstr>实验目的</vt:lpstr>
      <vt:lpstr>实验内容</vt:lpstr>
      <vt:lpstr>实验数据</vt:lpstr>
      <vt:lpstr>实验评测</vt:lpstr>
      <vt:lpstr>实验要求</vt:lpstr>
      <vt:lpstr>实验提交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DNN与BP算法</dc:title>
  <dc:creator>ustc</dc:creator>
  <cp:lastModifiedBy>286319064@qq.com</cp:lastModifiedBy>
  <cp:revision>411</cp:revision>
  <dcterms:created xsi:type="dcterms:W3CDTF">2020-10-12T10:58:31Z</dcterms:created>
  <dcterms:modified xsi:type="dcterms:W3CDTF">2020-11-17T07:46:41Z</dcterms:modified>
</cp:coreProperties>
</file>