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8" r:id="rId3"/>
    <p:sldId id="309" r:id="rId4"/>
    <p:sldId id="314" r:id="rId5"/>
    <p:sldId id="316" r:id="rId6"/>
    <p:sldId id="313" r:id="rId7"/>
    <p:sldId id="317" r:id="rId8"/>
    <p:sldId id="318" r:id="rId9"/>
    <p:sldId id="320" r:id="rId10"/>
    <p:sldId id="321" r:id="rId11"/>
    <p:sldId id="322" r:id="rId12"/>
    <p:sldId id="260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勇虎" initials="陈" lastIdx="3" clrIdx="0">
    <p:extLst>
      <p:ext uri="{19B8F6BF-5375-455C-9EA6-DF929625EA0E}">
        <p15:presenceInfo xmlns:p15="http://schemas.microsoft.com/office/powerpoint/2012/main" userId="2d9a3c7f12923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082913B-3615-4503-B7B8-AF9574D8D9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15AE1-BF3D-44CB-9F60-DC0951B1FE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A25A7-17AF-4AF4-972C-AB4A028D4521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44B633-AA8E-496F-AEF9-7FB57960D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E7DE4-2BFA-43B1-8596-9DF4873A1F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5771-2D8C-4417-8F2D-FC6343568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3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3F87F-C532-4ABF-A4E2-477CC809A9DC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C258C-79C0-489E-86DD-FFF3710FE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4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C258C-79C0-489E-86DD-FFF3710FE2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0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C258C-79C0-489E-86DD-FFF3710FE2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1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AC26-6667-48B6-A78D-D6F08CE8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4D11E-EEBC-4D89-AE8F-80307E390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A7051-534D-45AA-BE3E-4DB8EBBA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302-505D-4AE3-A775-DEF32B558E72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96714-AA4B-46DF-890D-1A9325DA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A2F62-86E0-4CD7-8A91-DC379198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9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D85BF-A237-449F-B44E-592D2B86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2384F-5B41-4911-A757-11EF908C2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FFD2-CD2F-449E-AA67-15F6341B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6407-D42A-4820-A74F-A27369B2641E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AF709-619F-4ABD-B108-6424FBE3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27320-0EF0-4AC1-A302-3AF6F08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691BC-7162-4666-9E76-B8495EA90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48BEA-CF97-440E-BB2E-41B5C6FE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A7C06-ED6E-4639-86AC-BAA8A7A7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EA0C-F880-4E11-B245-D0D8E8E7B081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F7ADD-3EF4-4FDB-AE88-04338762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1D766-8B91-40E1-B61A-9E33526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0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326A4-10FF-4AA4-A6DE-C6869D49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4CE46-2224-420E-AEF7-297FF8BC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82DEB-F6D0-44B7-AD37-F078B3FD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37C3-924F-4ACA-BAC8-E628B43FC992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E4A3-7553-4479-88AA-DF985E9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D9B7-E349-46E6-A43C-0311773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BE869-255F-49DD-95F4-B1722B3F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110C1-6844-4E8D-B7F5-30D48F557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F756-D996-454B-8B78-FE7E0FB2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28D2-6221-464B-A186-E5F2B4132658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18E63-59F6-48AD-8422-232F21FB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28D9E-14B7-410F-B336-907C0D85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5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6A2F0-7DC0-45F9-BE0A-B53234E5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0BF13-24F9-4A4A-A60E-B1BE697A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387E1-E597-454B-A2DB-538870E5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E921A-D72F-48F7-83AD-BD9BABF1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762F-D3CA-46B8-B43C-25754B1BDBD7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B18FE-1BF8-4714-B35A-404317BE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D8B34-C5FB-4E12-8562-45C94860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804C8-6414-4EE1-8BCC-F883848B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47BA9-4C55-4D88-8E06-49D09C08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D6675-5A77-4E54-B551-A5F6F4E84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3FE225-B48B-40D8-A2F1-3DA59EE8F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423985-B1D7-44CD-B04F-9963184B5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1AAAD-E591-45AB-95AA-6ACFD6B9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6738-E3FA-4912-A11A-48AB62790BD7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4BD55E-C904-4B08-BB7F-29FD3C1A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F440F-C53B-4FCB-A365-DCC02AC5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2365-D466-40F6-B14A-B40FCADC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2F7E92-3651-49A4-89DE-3243F07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B33B-9C37-48C4-8464-18A49DA663F8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386EB4-45F1-4CD5-B8BF-73942861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76816-F9CB-48CA-978F-7DAA25D9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85B091-A863-4327-9E9D-16455961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278-EB30-4A6F-A6E5-C5F0AE66E78F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0BAB3-6FCD-4D87-B638-A6C8E652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AAFCB-19E5-4489-BFF7-14E318C1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0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65FC3-EB0C-477C-8EE1-489F563A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D9927-7B47-4796-AE25-A0DD6CA3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FE13D-D42F-4578-91F0-52840F86E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E0A4D-BA92-4503-A381-9DFB2DF7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098C-B9F9-4457-B63A-66E96E599ECE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08C38-79D6-4026-9C1D-E4EE71D2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48E9E-39D7-4E3F-A408-7DED6E57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3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35588-5A51-43F7-B005-2DD32A7D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E8F042-2D22-4BD9-AA12-98F3452FF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11842-6895-4B29-A57E-07F22286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F82F7-7F3C-41DE-BD81-63140C5F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79DA-0EBA-420A-8E81-2ACFB6BA3FFF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378FB-FE0C-4675-B10C-EE08BF7B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DEC58-6AE5-43B0-B267-3ADE0B12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6D68B-7EB9-4755-847B-0EF13E91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AB965-F32D-4277-89B9-CD77D3BA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AFB5B-F413-4C1A-99BA-0CF6EC7C9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0B9E-BF65-4AB2-BA90-E9848031CA8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A164-B963-49B2-90B1-15A645AAF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BDFC9-CB35-4C13-9C94-BB8F9E2A1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8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WACV.2019.002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>
            <a:extLst>
              <a:ext uri="{FF2B5EF4-FFF2-40B4-BE49-F238E27FC236}">
                <a16:creationId xmlns:a16="http://schemas.microsoft.com/office/drawing/2014/main" id="{6CA49964-FF7E-4B65-9DBD-0C4AD349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0424-43F9-46E5-A5D3-F177737C5662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DAD4EC18-E580-42F8-BB9B-FC0DBD62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EE0EC16-5EA4-46AA-A1A0-9E712274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1080F1-B918-47D7-BE40-ADDF99F086AD}"/>
              </a:ext>
            </a:extLst>
          </p:cNvPr>
          <p:cNvSpPr txBox="1"/>
          <p:nvPr/>
        </p:nvSpPr>
        <p:spPr>
          <a:xfrm>
            <a:off x="1428550" y="2748049"/>
            <a:ext cx="892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 Fusion Approach for Multi-Frame Optical Flow Estimation[1]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D84AAE-356B-44F7-81A2-1715B2E468DC}"/>
              </a:ext>
            </a:extLst>
          </p:cNvPr>
          <p:cNvSpPr txBox="1"/>
          <p:nvPr/>
        </p:nvSpPr>
        <p:spPr>
          <a:xfrm>
            <a:off x="6237612" y="3373604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WACV 2019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F38790-08FE-4324-B0BA-23DC32D31113}"/>
              </a:ext>
            </a:extLst>
          </p:cNvPr>
          <p:cNvSpPr txBox="1"/>
          <p:nvPr/>
        </p:nvSpPr>
        <p:spPr>
          <a:xfrm>
            <a:off x="4500418" y="3362059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38B602-37F4-44CE-AEC5-EF81060D6F0E}"/>
              </a:ext>
            </a:extLst>
          </p:cNvPr>
          <p:cNvSpPr/>
          <p:nvPr/>
        </p:nvSpPr>
        <p:spPr>
          <a:xfrm>
            <a:off x="5195454" y="388127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2021.9.24</a:t>
            </a:r>
          </a:p>
        </p:txBody>
      </p:sp>
    </p:spTree>
    <p:extLst>
      <p:ext uri="{BB962C8B-B14F-4D97-AF65-F5344CB8AC3E}">
        <p14:creationId xmlns:p14="http://schemas.microsoft.com/office/powerpoint/2010/main" val="175357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EA619-F5E5-449B-AFB6-B75F02FBF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1" y="1667452"/>
            <a:ext cx="11903658" cy="44770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BB3E85-E8D1-4396-846F-C18C69D0397F}"/>
              </a:ext>
            </a:extLst>
          </p:cNvPr>
          <p:cNvSpPr txBox="1"/>
          <p:nvPr/>
        </p:nvSpPr>
        <p:spPr>
          <a:xfrm>
            <a:off x="5732317" y="136525"/>
            <a:ext cx="72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EAE4BA-3B88-4FAE-BF0C-518955527F2B}"/>
              </a:ext>
            </a:extLst>
          </p:cNvPr>
          <p:cNvSpPr txBox="1"/>
          <p:nvPr/>
        </p:nvSpPr>
        <p:spPr>
          <a:xfrm>
            <a:off x="572654" y="50585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可视化结果</a:t>
            </a:r>
          </a:p>
        </p:txBody>
      </p:sp>
    </p:spTree>
    <p:extLst>
      <p:ext uri="{BB962C8B-B14F-4D97-AF65-F5344CB8AC3E}">
        <p14:creationId xmlns:p14="http://schemas.microsoft.com/office/powerpoint/2010/main" val="79260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853AB7-4630-4BFB-80E7-A9A871A9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676"/>
            <a:ext cx="12192000" cy="35646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AB37B7-7682-4AA3-93A0-7782AF088843}"/>
              </a:ext>
            </a:extLst>
          </p:cNvPr>
          <p:cNvSpPr txBox="1"/>
          <p:nvPr/>
        </p:nvSpPr>
        <p:spPr>
          <a:xfrm>
            <a:off x="5732317" y="136525"/>
            <a:ext cx="72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229E69-2470-4427-8CA2-6A15C9300748}"/>
              </a:ext>
            </a:extLst>
          </p:cNvPr>
          <p:cNvSpPr txBox="1"/>
          <p:nvPr/>
        </p:nvSpPr>
        <p:spPr>
          <a:xfrm>
            <a:off x="572654" y="50585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可视化结果</a:t>
            </a:r>
          </a:p>
        </p:txBody>
      </p:sp>
    </p:spTree>
    <p:extLst>
      <p:ext uri="{BB962C8B-B14F-4D97-AF65-F5344CB8AC3E}">
        <p14:creationId xmlns:p14="http://schemas.microsoft.com/office/powerpoint/2010/main" val="39974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78674-72A6-40E0-A7B0-1B5D1120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1FD6-B902-4CAA-B773-383C0662E560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C1C52-D48F-4ABE-B65C-99DA40FC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52CA98-BD26-4AE3-A373-091F0642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14F608-4665-4A68-9504-19821317B911}"/>
              </a:ext>
            </a:extLst>
          </p:cNvPr>
          <p:cNvSpPr txBox="1"/>
          <p:nvPr/>
        </p:nvSpPr>
        <p:spPr>
          <a:xfrm>
            <a:off x="757383" y="43410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reference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D899C0-0034-4F52-9311-D37A7CE1F84A}"/>
              </a:ext>
            </a:extLst>
          </p:cNvPr>
          <p:cNvSpPr txBox="1"/>
          <p:nvPr/>
        </p:nvSpPr>
        <p:spPr>
          <a:xfrm>
            <a:off x="757383" y="914277"/>
            <a:ext cx="10945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1400" dirty="0"/>
              <a:t>Ren, Zhile, Orazio Gallo, Deqing Sun, Ming-Hsuan Yang, Erik B. Sudderth, and Jan Kautz. 2019. “A Fusion Approach for Multi-Frame Optical Flow Estimation.” In </a:t>
            </a:r>
            <a:r>
              <a:rPr lang="en-US" altLang="zh-CN" sz="1400" i="1" dirty="0"/>
              <a:t>2019 IEEE Winter Conference on Applications of Computer Vision (WACV)</a:t>
            </a:r>
            <a:r>
              <a:rPr lang="en-US" altLang="zh-CN" sz="1400" dirty="0"/>
              <a:t>, 2077–86. Waikoloa Village, HI, USA: IEEE. </a:t>
            </a:r>
            <a:r>
              <a:rPr lang="en-US" altLang="zh-CN" sz="1400" dirty="0">
                <a:hlinkClick r:id="rId3"/>
              </a:rPr>
              <a:t>https://doi.org/10.1109/WACV.2019.00225</a:t>
            </a:r>
            <a:r>
              <a:rPr lang="en-US" altLang="zh-CN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0896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0670C-FC06-4BC2-ADCF-1174E3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7E84-C8C1-4420-9DBD-81D4BC364A0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D510D-5565-4A5F-8A44-F9EA295E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50F9A-800E-400B-9E62-477086CC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7CF3C8-6739-4713-9DF9-0AAB9D7D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456111"/>
            <a:ext cx="11942618" cy="59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78D9D5-4E3E-4E29-BD94-72B330C01882}"/>
              </a:ext>
            </a:extLst>
          </p:cNvPr>
          <p:cNvSpPr txBox="1"/>
          <p:nvPr/>
        </p:nvSpPr>
        <p:spPr>
          <a:xfrm>
            <a:off x="646545" y="461818"/>
            <a:ext cx="353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已有的工作</a:t>
            </a:r>
            <a:r>
              <a:rPr lang="en-US" altLang="zh-CN" dirty="0"/>
              <a:t>(</a:t>
            </a:r>
            <a:r>
              <a:rPr lang="zh-CN" altLang="en-US" dirty="0"/>
              <a:t>深度学习网络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8FE844-98B3-426F-BBF5-FBF25552A813}"/>
              </a:ext>
            </a:extLst>
          </p:cNvPr>
          <p:cNvSpPr txBox="1"/>
          <p:nvPr/>
        </p:nvSpPr>
        <p:spPr>
          <a:xfrm>
            <a:off x="646545" y="1080655"/>
            <a:ext cx="449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双帧的光流估计网络</a:t>
            </a:r>
            <a:endParaRPr lang="en-US" altLang="zh-CN" dirty="0"/>
          </a:p>
          <a:p>
            <a:r>
              <a:rPr lang="en-US" altLang="zh-CN" dirty="0"/>
              <a:t>   1) FlowNet</a:t>
            </a:r>
          </a:p>
          <a:p>
            <a:r>
              <a:rPr lang="en-US" altLang="zh-CN" dirty="0"/>
              <a:t>   2) FlowNet2.0</a:t>
            </a:r>
          </a:p>
          <a:p>
            <a:r>
              <a:rPr lang="en-US" altLang="zh-CN" dirty="0"/>
              <a:t>   3) SpyNet</a:t>
            </a:r>
          </a:p>
          <a:p>
            <a:r>
              <a:rPr lang="en-US" altLang="zh-CN" dirty="0"/>
              <a:t>   4) PWC-Net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ABA133-8FA4-424B-9268-F3F2504A486F}"/>
              </a:ext>
            </a:extLst>
          </p:cNvPr>
          <p:cNvSpPr txBox="1"/>
          <p:nvPr/>
        </p:nvSpPr>
        <p:spPr>
          <a:xfrm>
            <a:off x="805872" y="2622822"/>
            <a:ext cx="343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不考虑额外的时间信息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CBBFE4-08B6-49D7-869F-D99E162AB08D}"/>
              </a:ext>
            </a:extLst>
          </p:cNvPr>
          <p:cNvSpPr txBox="1"/>
          <p:nvPr/>
        </p:nvSpPr>
        <p:spPr>
          <a:xfrm>
            <a:off x="676563" y="3084702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提出的多帧融合网络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F7E6F3-B2CF-4EEE-B91E-F605CFB142C8}"/>
              </a:ext>
            </a:extLst>
          </p:cNvPr>
          <p:cNvSpPr txBox="1"/>
          <p:nvPr/>
        </p:nvSpPr>
        <p:spPr>
          <a:xfrm>
            <a:off x="901699" y="3454034"/>
            <a:ext cx="3027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r>
              <a:rPr lang="zh-CN" altLang="en-US" dirty="0"/>
              <a:t>时间信息</a:t>
            </a:r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多帧融合</a:t>
            </a:r>
            <a:r>
              <a:rPr lang="en-US" altLang="zh-CN" dirty="0"/>
              <a:t>(ProFlow 2018)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端到端</a:t>
            </a:r>
          </a:p>
        </p:txBody>
      </p:sp>
    </p:spTree>
    <p:extLst>
      <p:ext uri="{BB962C8B-B14F-4D97-AF65-F5344CB8AC3E}">
        <p14:creationId xmlns:p14="http://schemas.microsoft.com/office/powerpoint/2010/main" val="185410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1DBD4C-CCC9-48DC-BBC5-CF589F52DA93}"/>
              </a:ext>
            </a:extLst>
          </p:cNvPr>
          <p:cNvSpPr txBox="1"/>
          <p:nvPr/>
        </p:nvSpPr>
        <p:spPr>
          <a:xfrm>
            <a:off x="5732317" y="136525"/>
            <a:ext cx="72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750669-B163-417B-B1D1-D021B8DF1277}"/>
              </a:ext>
            </a:extLst>
          </p:cNvPr>
          <p:cNvSpPr txBox="1"/>
          <p:nvPr/>
        </p:nvSpPr>
        <p:spPr>
          <a:xfrm>
            <a:off x="618836" y="58189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2B8356-9DF1-4CE4-9CC6-451FBE293569}"/>
                  </a:ext>
                </a:extLst>
              </p:cNvPr>
              <p:cNvSpPr txBox="1"/>
              <p:nvPr/>
            </p:nvSpPr>
            <p:spPr>
              <a:xfrm>
                <a:off x="1032163" y="1052670"/>
                <a:ext cx="2355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的光流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2B8356-9DF1-4CE4-9CC6-451FBE29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63" y="1052670"/>
                <a:ext cx="2355273" cy="369332"/>
              </a:xfrm>
              <a:prstGeom prst="rect">
                <a:avLst/>
              </a:prstGeom>
              <a:blipFill>
                <a:blip r:embed="rId2"/>
                <a:stretch>
                  <a:fillRect l="-20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D86801-0103-4B0A-8A27-80B53967C2DF}"/>
                  </a:ext>
                </a:extLst>
              </p:cNvPr>
              <p:cNvSpPr txBox="1"/>
              <p:nvPr/>
            </p:nvSpPr>
            <p:spPr>
              <a:xfrm>
                <a:off x="618836" y="1499807"/>
                <a:ext cx="158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光流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D86801-0103-4B0A-8A27-80B53967C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36" y="1499807"/>
                <a:ext cx="1588655" cy="369332"/>
              </a:xfrm>
              <a:prstGeom prst="rect">
                <a:avLst/>
              </a:prstGeom>
              <a:blipFill>
                <a:blip r:embed="rId3"/>
                <a:stretch>
                  <a:fillRect l="-346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C7B996-C202-44E4-98FB-C43EEA225FA9}"/>
                  </a:ext>
                </a:extLst>
              </p:cNvPr>
              <p:cNvSpPr txBox="1"/>
              <p:nvPr/>
            </p:nvSpPr>
            <p:spPr>
              <a:xfrm>
                <a:off x="1126836" y="1874553"/>
                <a:ext cx="5597237" cy="98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充当一个正则化项   （区域内光流）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一个补足     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遮挡</a:t>
                </a:r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图像的邻域  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C7B996-C202-44E4-98FB-C43EEA225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36" y="1874553"/>
                <a:ext cx="5597237" cy="981807"/>
              </a:xfrm>
              <a:prstGeom prst="rect">
                <a:avLst/>
              </a:prstGeom>
              <a:blipFill>
                <a:blip r:embed="rId4"/>
                <a:stretch>
                  <a:fillRect l="-980" t="-372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8BDB02-7519-4F69-8888-85860F51A626}"/>
              </a:ext>
            </a:extLst>
          </p:cNvPr>
          <p:cNvGrpSpPr/>
          <p:nvPr/>
        </p:nvGrpSpPr>
        <p:grpSpPr>
          <a:xfrm>
            <a:off x="618836" y="3682128"/>
            <a:ext cx="11017829" cy="2603418"/>
            <a:chOff x="587085" y="3796134"/>
            <a:chExt cx="11017829" cy="260341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34F1958-E02D-43E9-A0CB-5C0FCF5EAEDD}"/>
                </a:ext>
              </a:extLst>
            </p:cNvPr>
            <p:cNvGrpSpPr/>
            <p:nvPr/>
          </p:nvGrpSpPr>
          <p:grpSpPr>
            <a:xfrm>
              <a:off x="587085" y="3796134"/>
              <a:ext cx="11017829" cy="2251715"/>
              <a:chOff x="150521" y="3536529"/>
              <a:chExt cx="10177239" cy="180214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79C82496-9894-487D-8562-3BB05F357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521" y="3536529"/>
                <a:ext cx="3339319" cy="167278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2A85A10-4A9E-4CD7-BB7C-C03DEE7C5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9840" y="3536529"/>
                <a:ext cx="3418960" cy="180214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D2326FF9-EA30-4EFD-842B-F109C70C9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536529"/>
                <a:ext cx="3418960" cy="1796077"/>
              </a:xfrm>
              <a:prstGeom prst="rect">
                <a:avLst/>
              </a:prstGeom>
            </p:spPr>
          </p:pic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F94FA5-0F1D-474A-AE9F-971452DAFED2}"/>
                </a:ext>
              </a:extLst>
            </p:cNvPr>
            <p:cNvSpPr txBox="1"/>
            <p:nvPr/>
          </p:nvSpPr>
          <p:spPr>
            <a:xfrm>
              <a:off x="5809095" y="6030220"/>
              <a:ext cx="255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04BE1EA-37D9-4EB1-B0B3-B0D24C14E711}"/>
                </a:ext>
              </a:extLst>
            </p:cNvPr>
            <p:cNvSpPr txBox="1"/>
            <p:nvPr/>
          </p:nvSpPr>
          <p:spPr>
            <a:xfrm>
              <a:off x="2012496" y="5980432"/>
              <a:ext cx="693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 - 1</a:t>
              </a:r>
              <a:endParaRPr lang="zh-CN" altLang="en-US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AB64BC9-1FF1-4A1F-AF66-8D32D12AA10E}"/>
                </a:ext>
              </a:extLst>
            </p:cNvPr>
            <p:cNvSpPr txBox="1"/>
            <p:nvPr/>
          </p:nvSpPr>
          <p:spPr>
            <a:xfrm>
              <a:off x="9635320" y="5959195"/>
              <a:ext cx="693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 + 1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2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1DBD4C-CCC9-48DC-BBC5-CF589F52DA93}"/>
              </a:ext>
            </a:extLst>
          </p:cNvPr>
          <p:cNvSpPr txBox="1"/>
          <p:nvPr/>
        </p:nvSpPr>
        <p:spPr>
          <a:xfrm>
            <a:off x="5732317" y="136525"/>
            <a:ext cx="72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F23600-EBA5-453D-96CC-91B87DC7EA4B}"/>
              </a:ext>
            </a:extLst>
          </p:cNvPr>
          <p:cNvSpPr txBox="1"/>
          <p:nvPr/>
        </p:nvSpPr>
        <p:spPr>
          <a:xfrm>
            <a:off x="480291" y="581890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时间信息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44890F-CF1B-4129-B103-964ECD366C4B}"/>
              </a:ext>
            </a:extLst>
          </p:cNvPr>
          <p:cNvSpPr txBox="1"/>
          <p:nvPr/>
        </p:nvSpPr>
        <p:spPr>
          <a:xfrm>
            <a:off x="1052944" y="10387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数据集： </a:t>
            </a:r>
            <a:r>
              <a:rPr lang="en-US" altLang="zh-CN" dirty="0"/>
              <a:t>KITTI &amp; Monkaa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B0E676F-B07A-4358-A799-FFF048E3FACA}"/>
                  </a:ext>
                </a:extLst>
              </p:cNvPr>
              <p:cNvSpPr/>
              <p:nvPr/>
            </p:nvSpPr>
            <p:spPr>
              <a:xfrm>
                <a:off x="1052944" y="1484739"/>
                <a:ext cx="41840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B0E676F-B07A-4358-A799-FFF048E3F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44" y="1484739"/>
                <a:ext cx="4184074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19C23A-BF7E-4D36-9812-54EE0EA18CA6}"/>
                  </a:ext>
                </a:extLst>
              </p:cNvPr>
              <p:cNvSpPr/>
              <p:nvPr/>
            </p:nvSpPr>
            <p:spPr>
              <a:xfrm>
                <a:off x="983157" y="1984463"/>
                <a:ext cx="31356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19C23A-BF7E-4D36-9812-54EE0EA18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57" y="1984463"/>
                <a:ext cx="3135666" cy="369332"/>
              </a:xfrm>
              <a:prstGeom prst="rect">
                <a:avLst/>
              </a:prstGeom>
              <a:blipFill>
                <a:blip r:embed="rId3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26B7382F-9C53-483D-A343-802734305A99}"/>
              </a:ext>
            </a:extLst>
          </p:cNvPr>
          <p:cNvGrpSpPr/>
          <p:nvPr/>
        </p:nvGrpSpPr>
        <p:grpSpPr>
          <a:xfrm>
            <a:off x="2085035" y="2592176"/>
            <a:ext cx="7065521" cy="3382732"/>
            <a:chOff x="1105980" y="2343704"/>
            <a:chExt cx="7065521" cy="3382732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1286F534-33A8-424B-A580-089DC45C8456}"/>
                </a:ext>
              </a:extLst>
            </p:cNvPr>
            <p:cNvSpPr/>
            <p:nvPr/>
          </p:nvSpPr>
          <p:spPr>
            <a:xfrm rot="21262809">
              <a:off x="1105980" y="2394527"/>
              <a:ext cx="868218" cy="2068946"/>
            </a:xfrm>
            <a:prstGeom prst="parallelogra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5F1687-145A-4488-91D1-1227FE8679D0}"/>
                </a:ext>
              </a:extLst>
            </p:cNvPr>
            <p:cNvSpPr txBox="1"/>
            <p:nvPr/>
          </p:nvSpPr>
          <p:spPr>
            <a:xfrm>
              <a:off x="1267471" y="4560178"/>
              <a:ext cx="72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t-1</a:t>
              </a:r>
              <a:endParaRPr lang="zh-CN" altLang="en-US" b="1" dirty="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07D626DE-00D7-4054-AD99-39E1E705AA4E}"/>
                </a:ext>
              </a:extLst>
            </p:cNvPr>
            <p:cNvSpPr/>
            <p:nvPr/>
          </p:nvSpPr>
          <p:spPr>
            <a:xfrm rot="21262809">
              <a:off x="4204632" y="2343705"/>
              <a:ext cx="868218" cy="2068946"/>
            </a:xfrm>
            <a:prstGeom prst="parallelogra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6850610-7C82-43AC-A4F5-4269C0B47B59}"/>
                </a:ext>
              </a:extLst>
            </p:cNvPr>
            <p:cNvSpPr txBox="1"/>
            <p:nvPr/>
          </p:nvSpPr>
          <p:spPr>
            <a:xfrm>
              <a:off x="4513905" y="4509357"/>
              <a:ext cx="4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</a:t>
              </a:r>
              <a:endParaRPr lang="zh-CN" altLang="en-US" b="1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8C8A8E1A-03B9-4ECB-A49D-49A0D23A7AE7}"/>
                </a:ext>
              </a:extLst>
            </p:cNvPr>
            <p:cNvSpPr/>
            <p:nvPr/>
          </p:nvSpPr>
          <p:spPr>
            <a:xfrm rot="21262809">
              <a:off x="7303283" y="2343704"/>
              <a:ext cx="868218" cy="2068946"/>
            </a:xfrm>
            <a:prstGeom prst="parallelogra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A63A612-EE8B-44BF-B4C5-326DF5C7029D}"/>
                </a:ext>
              </a:extLst>
            </p:cNvPr>
            <p:cNvSpPr txBox="1"/>
            <p:nvPr/>
          </p:nvSpPr>
          <p:spPr>
            <a:xfrm>
              <a:off x="7375984" y="4509355"/>
              <a:ext cx="72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t+1</a:t>
              </a:r>
              <a:endParaRPr lang="zh-CN" altLang="en-US" b="1" dirty="0"/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AEBF5287-43C1-4897-92B2-3B531590A822}"/>
                </a:ext>
              </a:extLst>
            </p:cNvPr>
            <p:cNvSpPr/>
            <p:nvPr/>
          </p:nvSpPr>
          <p:spPr>
            <a:xfrm>
              <a:off x="2570432" y="2881420"/>
              <a:ext cx="1066654" cy="21196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9CBFC6E-5681-407E-8E6A-4A816DD3F2AF}"/>
                    </a:ext>
                  </a:extLst>
                </p:cNvPr>
                <p:cNvSpPr/>
                <p:nvPr/>
              </p:nvSpPr>
              <p:spPr>
                <a:xfrm>
                  <a:off x="2860054" y="2551520"/>
                  <a:ext cx="93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9CBFC6E-5681-407E-8E6A-4A816DD3F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0054" y="2551520"/>
                  <a:ext cx="93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FA5EFE8F-8D81-4A4B-968B-6DA8B07158E6}"/>
                </a:ext>
              </a:extLst>
            </p:cNvPr>
            <p:cNvSpPr/>
            <p:nvPr/>
          </p:nvSpPr>
          <p:spPr>
            <a:xfrm rot="10800000">
              <a:off x="2570432" y="4039062"/>
              <a:ext cx="1066654" cy="211962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144FB789-C032-4007-9AF8-6784657A4655}"/>
                    </a:ext>
                  </a:extLst>
                </p:cNvPr>
                <p:cNvSpPr/>
                <p:nvPr/>
              </p:nvSpPr>
              <p:spPr>
                <a:xfrm>
                  <a:off x="2860054" y="3711668"/>
                  <a:ext cx="93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144FB789-C032-4007-9AF8-6784657A46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0054" y="3711668"/>
                  <a:ext cx="9360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A606664E-B24C-404D-A1F6-DDC77A1E9B07}"/>
                </a:ext>
              </a:extLst>
            </p:cNvPr>
            <p:cNvSpPr/>
            <p:nvPr/>
          </p:nvSpPr>
          <p:spPr>
            <a:xfrm>
              <a:off x="5674671" y="3272196"/>
              <a:ext cx="1066654" cy="21196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3CDE57F-6A6C-4461-A68B-BEF7F76B974B}"/>
                    </a:ext>
                  </a:extLst>
                </p:cNvPr>
                <p:cNvSpPr/>
                <p:nvPr/>
              </p:nvSpPr>
              <p:spPr>
                <a:xfrm>
                  <a:off x="5720021" y="3429000"/>
                  <a:ext cx="93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3CDE57F-6A6C-4461-A68B-BEF7F76B9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021" y="3429000"/>
                  <a:ext cx="9360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27F4BE-0206-4AFB-A54B-18524A2702A0}"/>
                </a:ext>
              </a:extLst>
            </p:cNvPr>
            <p:cNvSpPr/>
            <p:nvPr/>
          </p:nvSpPr>
          <p:spPr>
            <a:xfrm>
              <a:off x="4201516" y="5080104"/>
              <a:ext cx="874450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warp</a:t>
              </a:r>
              <a:endParaRPr lang="zh-CN" altLang="en-US" dirty="0"/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94EBE1D8-00A6-4677-A22A-CEC7181ABEE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55292" y="3620753"/>
              <a:ext cx="2069128" cy="1164177"/>
            </a:xfrm>
            <a:prstGeom prst="bentConnector3">
              <a:avLst>
                <a:gd name="adj1" fmla="val 999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2CAB7EC0-0616-44A3-8F65-CF11D8BF4E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09241" y="4506246"/>
              <a:ext cx="1250958" cy="874449"/>
            </a:xfrm>
            <a:prstGeom prst="bentConnector3">
              <a:avLst>
                <a:gd name="adj1" fmla="val 100207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箭头: 右 53">
              <a:extLst>
                <a:ext uri="{FF2B5EF4-FFF2-40B4-BE49-F238E27FC236}">
                  <a16:creationId xmlns:a16="http://schemas.microsoft.com/office/drawing/2014/main" id="{CCF81368-D861-4780-B72E-53AA94A0866C}"/>
                </a:ext>
              </a:extLst>
            </p:cNvPr>
            <p:cNvSpPr/>
            <p:nvPr/>
          </p:nvSpPr>
          <p:spPr>
            <a:xfrm>
              <a:off x="5168266" y="5297289"/>
              <a:ext cx="564051" cy="21196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1A195C-29BB-48FB-AE9F-6E159285EDDE}"/>
                    </a:ext>
                  </a:extLst>
                </p:cNvPr>
                <p:cNvSpPr/>
                <p:nvPr/>
              </p:nvSpPr>
              <p:spPr>
                <a:xfrm>
                  <a:off x="5778662" y="5205651"/>
                  <a:ext cx="93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1A195C-29BB-48FB-AE9F-6E159285ED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662" y="5205651"/>
                  <a:ext cx="93609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ACA18F2-3322-4879-886D-EF47B9C1E4FD}"/>
                </a:ext>
              </a:extLst>
            </p:cNvPr>
            <p:cNvCxnSpPr>
              <a:cxnSpLocks/>
            </p:cNvCxnSpPr>
            <p:nvPr/>
          </p:nvCxnSpPr>
          <p:spPr>
            <a:xfrm>
              <a:off x="6207998" y="3875013"/>
              <a:ext cx="15824" cy="11991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A8727837-F005-4F34-BBC5-0FDF626F3F39}"/>
              </a:ext>
            </a:extLst>
          </p:cNvPr>
          <p:cNvSpPr txBox="1"/>
          <p:nvPr/>
        </p:nvSpPr>
        <p:spPr>
          <a:xfrm>
            <a:off x="6788537" y="4464889"/>
            <a:ext cx="87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similar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34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5474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1DBD4C-CCC9-48DC-BBC5-CF589F52DA93}"/>
              </a:ext>
            </a:extLst>
          </p:cNvPr>
          <p:cNvSpPr txBox="1"/>
          <p:nvPr/>
        </p:nvSpPr>
        <p:spPr>
          <a:xfrm>
            <a:off x="5732317" y="136525"/>
            <a:ext cx="72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AC43EF-2902-4219-B099-E8463061C3C2}"/>
              </a:ext>
            </a:extLst>
          </p:cNvPr>
          <p:cNvSpPr txBox="1"/>
          <p:nvPr/>
        </p:nvSpPr>
        <p:spPr>
          <a:xfrm>
            <a:off x="480291" y="581890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时间信息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FAF13EE-575F-46E3-9ADC-4EEA2B4BE0AC}"/>
              </a:ext>
            </a:extLst>
          </p:cNvPr>
          <p:cNvGrpSpPr/>
          <p:nvPr/>
        </p:nvGrpSpPr>
        <p:grpSpPr>
          <a:xfrm>
            <a:off x="0" y="2372922"/>
            <a:ext cx="12192000" cy="2854160"/>
            <a:chOff x="0" y="2234376"/>
            <a:chExt cx="12192000" cy="285416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17658ED-0746-41FB-BC30-B8B37C954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83828"/>
              <a:ext cx="12192000" cy="237219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7A2351B-7952-4848-9E1E-35B7F7E832BD}"/>
                </a:ext>
              </a:extLst>
            </p:cNvPr>
            <p:cNvSpPr/>
            <p:nvPr/>
          </p:nvSpPr>
          <p:spPr>
            <a:xfrm>
              <a:off x="1265383" y="2234376"/>
              <a:ext cx="997528" cy="2854160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4FE592-95D4-4AE4-AD90-696AD89E3F44}"/>
                </a:ext>
              </a:extLst>
            </p:cNvPr>
            <p:cNvSpPr/>
            <p:nvPr/>
          </p:nvSpPr>
          <p:spPr>
            <a:xfrm>
              <a:off x="6496628" y="2234376"/>
              <a:ext cx="753919" cy="2854160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4FE592-95D4-4AE4-AD90-696AD89E3F44}"/>
                </a:ext>
              </a:extLst>
            </p:cNvPr>
            <p:cNvSpPr/>
            <p:nvPr/>
          </p:nvSpPr>
          <p:spPr>
            <a:xfrm>
              <a:off x="7316355" y="2472975"/>
              <a:ext cx="753919" cy="237219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4BBDDA-7B8E-47D3-9278-BB00ED2E00B5}"/>
                </a:ext>
              </a:extLst>
            </p:cNvPr>
            <p:cNvSpPr/>
            <p:nvPr/>
          </p:nvSpPr>
          <p:spPr>
            <a:xfrm>
              <a:off x="11353800" y="2472975"/>
              <a:ext cx="753919" cy="237219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7E46775-CFA6-4796-A701-A52F1EC5146B}"/>
              </a:ext>
            </a:extLst>
          </p:cNvPr>
          <p:cNvSpPr txBox="1"/>
          <p:nvPr/>
        </p:nvSpPr>
        <p:spPr>
          <a:xfrm>
            <a:off x="3640282" y="5403972"/>
            <a:ext cx="506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1.80(3 frames) 1.64(4 frames) 1.56(5 frames)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296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1DBD4C-CCC9-48DC-BBC5-CF589F52DA93}"/>
              </a:ext>
            </a:extLst>
          </p:cNvPr>
          <p:cNvSpPr txBox="1"/>
          <p:nvPr/>
        </p:nvSpPr>
        <p:spPr>
          <a:xfrm>
            <a:off x="5732317" y="136525"/>
            <a:ext cx="72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7A6EA5-7DC2-407C-A6B7-61CF664CFE33}"/>
              </a:ext>
            </a:extLst>
          </p:cNvPr>
          <p:cNvSpPr txBox="1"/>
          <p:nvPr/>
        </p:nvSpPr>
        <p:spPr>
          <a:xfrm>
            <a:off x="544945" y="646545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提出的框架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7FA192D-5B0F-41BD-AF2E-E5FA49237DAA}"/>
              </a:ext>
            </a:extLst>
          </p:cNvPr>
          <p:cNvGrpSpPr/>
          <p:nvPr/>
        </p:nvGrpSpPr>
        <p:grpSpPr>
          <a:xfrm>
            <a:off x="401781" y="1275067"/>
            <a:ext cx="11388436" cy="4822093"/>
            <a:chOff x="290945" y="1204696"/>
            <a:chExt cx="11388436" cy="482209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7EEA9F6-F141-46D1-AA54-BA7F6335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45" y="1204696"/>
              <a:ext cx="11388436" cy="4448608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854E891-0403-40FF-96DC-A5F31D71DB82}"/>
                </a:ext>
              </a:extLst>
            </p:cNvPr>
            <p:cNvGrpSpPr/>
            <p:nvPr/>
          </p:nvGrpSpPr>
          <p:grpSpPr>
            <a:xfrm>
              <a:off x="1921163" y="1431635"/>
              <a:ext cx="9426187" cy="4595154"/>
              <a:chOff x="1921163" y="1431635"/>
              <a:chExt cx="9426187" cy="459515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4DD3AE1-2511-4C89-8912-64052597B675}"/>
                  </a:ext>
                </a:extLst>
              </p:cNvPr>
              <p:cNvSpPr txBox="1"/>
              <p:nvPr/>
            </p:nvSpPr>
            <p:spPr>
              <a:xfrm>
                <a:off x="4830619" y="5657457"/>
                <a:ext cx="2872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三帧光流预测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融合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网络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2E24184-6ACA-40E9-87F9-868E0999C008}"/>
                  </a:ext>
                </a:extLst>
              </p:cNvPr>
              <p:cNvSpPr txBox="1"/>
              <p:nvPr/>
            </p:nvSpPr>
            <p:spPr>
              <a:xfrm>
                <a:off x="2065481" y="1431635"/>
                <a:ext cx="1715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双帧光流预测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3CB5E69-718E-43F1-8572-9D98832BEE7A}"/>
                  </a:ext>
                </a:extLst>
              </p:cNvPr>
              <p:cNvSpPr/>
              <p:nvPr/>
            </p:nvSpPr>
            <p:spPr>
              <a:xfrm>
                <a:off x="1921163" y="1435788"/>
                <a:ext cx="2004292" cy="4109973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CEBA8845-CE2D-418F-A327-8EB343E0F83C}"/>
                      </a:ext>
                    </a:extLst>
                  </p:cNvPr>
                  <p:cNvSpPr/>
                  <p:nvPr/>
                </p:nvSpPr>
                <p:spPr>
                  <a:xfrm>
                    <a:off x="4040210" y="1440870"/>
                    <a:ext cx="93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CEBA8845-CE2D-418F-A327-8EB343E0F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0210" y="1440870"/>
                    <a:ext cx="9360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C3CB973F-5E54-4854-BDCA-FE902C1D77A7}"/>
                      </a:ext>
                    </a:extLst>
                  </p:cNvPr>
                  <p:cNvSpPr/>
                  <p:nvPr/>
                </p:nvSpPr>
                <p:spPr>
                  <a:xfrm>
                    <a:off x="4157520" y="3671452"/>
                    <a:ext cx="93608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C3CB973F-5E54-4854-BDCA-FE902C1D77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7520" y="3671452"/>
                    <a:ext cx="93608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D0CB9416-8C2D-40EB-A47C-8E838008DA69}"/>
                      </a:ext>
                    </a:extLst>
                  </p:cNvPr>
                  <p:cNvSpPr/>
                  <p:nvPr/>
                </p:nvSpPr>
                <p:spPr>
                  <a:xfrm>
                    <a:off x="5991637" y="4327236"/>
                    <a:ext cx="93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D0CB9416-8C2D-40EB-A47C-8E838008DA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1637" y="4327236"/>
                    <a:ext cx="93609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E1E06E1-AE16-4E9D-BAE1-A3AEC1F04F7D}"/>
                      </a:ext>
                    </a:extLst>
                  </p:cNvPr>
                  <p:cNvSpPr/>
                  <p:nvPr/>
                </p:nvSpPr>
                <p:spPr>
                  <a:xfrm>
                    <a:off x="6918491" y="1962725"/>
                    <a:ext cx="93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E1E06E1-AE16-4E9D-BAE1-A3AEC1F04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8491" y="1962725"/>
                    <a:ext cx="93609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23C2F70-8176-4319-AEDE-17895BE73188}"/>
                  </a:ext>
                </a:extLst>
              </p:cNvPr>
              <p:cNvSpPr txBox="1"/>
              <p:nvPr/>
            </p:nvSpPr>
            <p:spPr>
              <a:xfrm>
                <a:off x="2475345" y="5106896"/>
                <a:ext cx="1185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shared</a:t>
                </a:r>
                <a:endParaRPr lang="zh-CN" altLang="en-US" b="1" dirty="0"/>
              </a:p>
            </p:txBody>
          </p:sp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2BE55FF9-6D5A-41DA-A312-A6FF28A4E7C7}"/>
                  </a:ext>
                </a:extLst>
              </p:cNvPr>
              <p:cNvSpPr/>
              <p:nvPr/>
            </p:nvSpPr>
            <p:spPr>
              <a:xfrm rot="20279539">
                <a:off x="7855434" y="3024906"/>
                <a:ext cx="1066654" cy="211962"/>
              </a:xfrm>
              <a:prstGeom prst="rightArrow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FF716F68-3D5B-4BF9-8E5E-ED484AE241D0}"/>
                  </a:ext>
                </a:extLst>
              </p:cNvPr>
              <p:cNvSpPr/>
              <p:nvPr/>
            </p:nvSpPr>
            <p:spPr>
              <a:xfrm>
                <a:off x="7818729" y="5225845"/>
                <a:ext cx="1066654" cy="211962"/>
              </a:xfrm>
              <a:prstGeom prst="rightArrow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E390B53C-8D52-411D-951F-ABBD228253A7}"/>
                      </a:ext>
                    </a:extLst>
                  </p:cNvPr>
                  <p:cNvSpPr txBox="1"/>
                  <p:nvPr/>
                </p:nvSpPr>
                <p:spPr>
                  <a:xfrm>
                    <a:off x="8769995" y="2761555"/>
                    <a:ext cx="24244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E390B53C-8D52-411D-951F-ABBD228253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9995" y="2761555"/>
                    <a:ext cx="242440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C15339B-80C3-4CAD-9C22-EEBFABE6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8922941" y="5176429"/>
                    <a:ext cx="24244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C15339B-80C3-4CAD-9C22-EEBFABE627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2941" y="5176429"/>
                    <a:ext cx="242440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295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1DBD4C-CCC9-48DC-BBC5-CF589F52DA93}"/>
              </a:ext>
            </a:extLst>
          </p:cNvPr>
          <p:cNvSpPr txBox="1"/>
          <p:nvPr/>
        </p:nvSpPr>
        <p:spPr>
          <a:xfrm>
            <a:off x="5732317" y="136525"/>
            <a:ext cx="72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76487C-5584-4C8E-A6AD-ABBB93F8E1E7}"/>
              </a:ext>
            </a:extLst>
          </p:cNvPr>
          <p:cNvSpPr txBox="1"/>
          <p:nvPr/>
        </p:nvSpPr>
        <p:spPr>
          <a:xfrm>
            <a:off x="628073" y="618836"/>
            <a:ext cx="26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DL </a:t>
            </a:r>
            <a:r>
              <a:rPr lang="zh-CN" altLang="en-US" b="1" dirty="0"/>
              <a:t>基线模型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9DC91F-85A3-4ED4-899D-1BA41788B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16" y="1092661"/>
            <a:ext cx="10598584" cy="47813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79C308-82EF-47B0-B673-4713D94FEF01}"/>
              </a:ext>
            </a:extLst>
          </p:cNvPr>
          <p:cNvSpPr txBox="1"/>
          <p:nvPr/>
        </p:nvSpPr>
        <p:spPr>
          <a:xfrm>
            <a:off x="1782620" y="5765339"/>
            <a:ext cx="162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FlowNetS++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85D95-1219-4134-9A79-3279B0FA8EB2}"/>
              </a:ext>
            </a:extLst>
          </p:cNvPr>
          <p:cNvSpPr txBox="1"/>
          <p:nvPr/>
        </p:nvSpPr>
        <p:spPr>
          <a:xfrm>
            <a:off x="7338869" y="5745862"/>
            <a:ext cx="184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FlowNetS+GRU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CF4807-A604-48E1-8AFE-F14272E21113}"/>
              </a:ext>
            </a:extLst>
          </p:cNvPr>
          <p:cNvSpPr txBox="1"/>
          <p:nvPr/>
        </p:nvSpPr>
        <p:spPr>
          <a:xfrm>
            <a:off x="9779435" y="5745862"/>
            <a:ext cx="184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PWC-Net+GRU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350F0F8-DDD9-4456-9CA5-3007F06BD978}"/>
              </a:ext>
            </a:extLst>
          </p:cNvPr>
          <p:cNvSpPr/>
          <p:nvPr/>
        </p:nvSpPr>
        <p:spPr>
          <a:xfrm>
            <a:off x="9221572" y="5843408"/>
            <a:ext cx="517236" cy="213193"/>
          </a:xfrm>
          <a:prstGeom prst="rightArrow">
            <a:avLst>
              <a:gd name="adj1" fmla="val 50000"/>
              <a:gd name="adj2" fmla="val 44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7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1DBD4C-CCC9-48DC-BBC5-CF589F52DA93}"/>
              </a:ext>
            </a:extLst>
          </p:cNvPr>
          <p:cNvSpPr txBox="1"/>
          <p:nvPr/>
        </p:nvSpPr>
        <p:spPr>
          <a:xfrm>
            <a:off x="5732317" y="136525"/>
            <a:ext cx="72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69951-D252-4A66-8D23-0C433F5F264B}"/>
              </a:ext>
            </a:extLst>
          </p:cNvPr>
          <p:cNvSpPr txBox="1"/>
          <p:nvPr/>
        </p:nvSpPr>
        <p:spPr>
          <a:xfrm>
            <a:off x="544945" y="67425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E248EB-ABC1-4384-9CEF-854D049A5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72020"/>
            <a:ext cx="12192000" cy="16834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2D40B8F-2743-442F-AE54-694F6FDAC1E9}"/>
              </a:ext>
            </a:extLst>
          </p:cNvPr>
          <p:cNvSpPr txBox="1"/>
          <p:nvPr/>
        </p:nvSpPr>
        <p:spPr>
          <a:xfrm>
            <a:off x="2653145" y="2402688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MPI Sintel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2CEBFA-3DA5-4007-B552-73B56602B8D8}"/>
              </a:ext>
            </a:extLst>
          </p:cNvPr>
          <p:cNvSpPr txBox="1"/>
          <p:nvPr/>
        </p:nvSpPr>
        <p:spPr>
          <a:xfrm>
            <a:off x="8615218" y="2402688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KITTI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7D1CCA-7433-4E55-B6B2-99321699FCF6}"/>
              </a:ext>
            </a:extLst>
          </p:cNvPr>
          <p:cNvSpPr/>
          <p:nvPr/>
        </p:nvSpPr>
        <p:spPr>
          <a:xfrm>
            <a:off x="221673" y="3011055"/>
            <a:ext cx="11720946" cy="1633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0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2021年9月24日星期五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CE349F-8EB4-4834-844D-061318024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1" y="2010739"/>
            <a:ext cx="11924146" cy="27245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4CBEDD-DD38-4C71-9A77-FFE6302872FB}"/>
              </a:ext>
            </a:extLst>
          </p:cNvPr>
          <p:cNvSpPr txBox="1"/>
          <p:nvPr/>
        </p:nvSpPr>
        <p:spPr>
          <a:xfrm>
            <a:off x="572654" y="50585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可视化结果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B7DD63-8476-4213-BA16-24F66DC60751}"/>
              </a:ext>
            </a:extLst>
          </p:cNvPr>
          <p:cNvSpPr txBox="1"/>
          <p:nvPr/>
        </p:nvSpPr>
        <p:spPr>
          <a:xfrm>
            <a:off x="5732317" y="136525"/>
            <a:ext cx="72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MFF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591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17109</TotalTime>
  <Words>367</Words>
  <Application>Microsoft Office PowerPoint</Application>
  <PresentationFormat>宽屏</PresentationFormat>
  <Paragraphs>118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运动感知</dc:title>
  <dc:creator>陈 勇虎</dc:creator>
  <cp:lastModifiedBy>陈 勇虎</cp:lastModifiedBy>
  <cp:revision>737</cp:revision>
  <dcterms:created xsi:type="dcterms:W3CDTF">2021-08-17T00:56:52Z</dcterms:created>
  <dcterms:modified xsi:type="dcterms:W3CDTF">2021-09-24T10:17:00Z</dcterms:modified>
</cp:coreProperties>
</file>