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6" r:id="rId3"/>
    <p:sldId id="289" r:id="rId4"/>
    <p:sldId id="291" r:id="rId5"/>
    <p:sldId id="292" r:id="rId6"/>
    <p:sldId id="293" r:id="rId7"/>
    <p:sldId id="294" r:id="rId8"/>
    <p:sldId id="290" r:id="rId9"/>
    <p:sldId id="295" r:id="rId10"/>
    <p:sldId id="297" r:id="rId11"/>
    <p:sldId id="296" r:id="rId12"/>
    <p:sldId id="260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勇虎" initials="陈" lastIdx="3" clrIdx="0">
    <p:extLst>
      <p:ext uri="{19B8F6BF-5375-455C-9EA6-DF929625EA0E}">
        <p15:presenceInfo xmlns:p15="http://schemas.microsoft.com/office/powerpoint/2012/main" userId="2d9a3c7f129234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6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082913B-3615-4503-B7B8-AF9574D8D9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B15AE1-BF3D-44CB-9F60-DC0951B1FE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A25A7-17AF-4AF4-972C-AB4A028D4521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44B633-AA8E-496F-AEF9-7FB57960D7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BE7DE4-2BFA-43B1-8596-9DF4873A1F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45771-2D8C-4417-8F2D-FC6343568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3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3F87F-C532-4ABF-A4E2-477CC809A9D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C258C-79C0-489E-86DD-FFF3710FE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4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C258C-79C0-489E-86DD-FFF3710FE2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1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AC26-6667-48B6-A78D-D6F08CE8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14D11E-EEBC-4D89-AE8F-80307E390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A7051-534D-45AA-BE3E-4DB8EBBA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3302-505D-4AE3-A775-DEF32B558E72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96714-AA4B-46DF-890D-1A9325DA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A2F62-86E0-4CD7-8A91-DC379198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9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D85BF-A237-449F-B44E-592D2B86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2384F-5B41-4911-A757-11EF908C2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FFD2-CD2F-449E-AA67-15F6341B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6407-D42A-4820-A74F-A27369B2641E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AF709-619F-4ABD-B108-6424FBE3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27320-0EF0-4AC1-A302-3AF6F08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3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691BC-7162-4666-9E76-B8495EA90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948BEA-CF97-440E-BB2E-41B5C6FE7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A7C06-ED6E-4639-86AC-BAA8A7A7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EA0C-F880-4E11-B245-D0D8E8E7B081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F7ADD-3EF4-4FDB-AE88-04338762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1D766-8B91-40E1-B61A-9E335260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0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326A4-10FF-4AA4-A6DE-C6869D49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4CE46-2224-420E-AEF7-297FF8BC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82DEB-F6D0-44B7-AD37-F078B3FD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37C3-924F-4ACA-BAC8-E628B43FC992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8E4A3-7553-4479-88AA-DF985E9C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DD9B7-E349-46E6-A43C-0311773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BE869-255F-49DD-95F4-B1722B3F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110C1-6844-4E8D-B7F5-30D48F557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F756-D996-454B-8B78-FE7E0FB2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28D2-6221-464B-A186-E5F2B4132658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18E63-59F6-48AD-8422-232F21FB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28D9E-14B7-410F-B336-907C0D85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5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6A2F0-7DC0-45F9-BE0A-B53234E5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0BF13-24F9-4A4A-A60E-B1BE697A5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8387E1-E597-454B-A2DB-538870E5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E921A-D72F-48F7-83AD-BD9BABF1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762F-D3CA-46B8-B43C-25754B1BDBD7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B18FE-1BF8-4714-B35A-404317BE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D8B34-C5FB-4E12-8562-45C94860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1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804C8-6414-4EE1-8BCC-F883848B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47BA9-4C55-4D88-8E06-49D09C08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D6675-5A77-4E54-B551-A5F6F4E84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3FE225-B48B-40D8-A2F1-3DA59EE8F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423985-B1D7-44CD-B04F-9963184B5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71AAAD-E591-45AB-95AA-6ACFD6B9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6738-E3FA-4912-A11A-48AB62790BD7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4BD55E-C904-4B08-BB7F-29FD3C1A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F440F-C53B-4FCB-A365-DCC02AC5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42365-D466-40F6-B14A-B40FCADC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2F7E92-3651-49A4-89DE-3243F07E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B33B-9C37-48C4-8464-18A49DA663F8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386EB4-45F1-4CD5-B8BF-73942861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76816-F9CB-48CA-978F-7DAA25D9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5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85B091-A863-4327-9E9D-16455961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8278-EB30-4A6F-A6E5-C5F0AE66E78F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0BAB3-6FCD-4D87-B638-A6C8E652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AAFCB-19E5-4489-BFF7-14E318C1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0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65FC3-EB0C-477C-8EE1-489F563A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D9927-7B47-4796-AE25-A0DD6CA3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CFE13D-D42F-4578-91F0-52840F86E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E0A4D-BA92-4503-A381-9DFB2DF7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098C-B9F9-4457-B63A-66E96E599ECE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08C38-79D6-4026-9C1D-E4EE71D2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48E9E-39D7-4E3F-A408-7DED6E57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3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35588-5A51-43F7-B005-2DD32A7D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E8F042-2D22-4BD9-AA12-98F3452FF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C11842-6895-4B29-A57E-07F22286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F82F7-7F3C-41DE-BD81-63140C5F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79DA-0EBA-420A-8E81-2ACFB6BA3FFF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5378FB-FE0C-4675-B10C-EE08BF7B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DEC58-6AE5-43B0-B267-3ADE0B12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0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6D68B-7EB9-4755-847B-0EF13E91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EAB965-F32D-4277-89B9-CD77D3BA6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AFB5B-F413-4C1A-99BA-0CF6EC7C9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0B9E-BF65-4AB2-BA90-E9848031CA8B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6A164-B963-49B2-90B1-15A645AAF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BDFC9-CB35-4C13-9C94-BB8F9E2A1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08F5-B8E4-4964-AAA6-F23EDB6A1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8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CVPR.2017.29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ICCV.2015.316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">
            <a:extLst>
              <a:ext uri="{FF2B5EF4-FFF2-40B4-BE49-F238E27FC236}">
                <a16:creationId xmlns:a16="http://schemas.microsoft.com/office/drawing/2014/main" id="{6CA49964-FF7E-4B65-9DBD-0C4AD349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0424-43F9-46E5-A5D3-F177737C5662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DAD4EC18-E580-42F8-BB9B-FC0DBD62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EE0EC16-5EA4-46AA-A1A0-9E712274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1080F1-B918-47D7-BE40-ADDF99F086AD}"/>
              </a:ext>
            </a:extLst>
          </p:cNvPr>
          <p:cNvSpPr txBox="1"/>
          <p:nvPr/>
        </p:nvSpPr>
        <p:spPr>
          <a:xfrm>
            <a:off x="459858" y="2636874"/>
            <a:ext cx="11732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Optical Flow Estimation using a Spatial Pyramid Network[1]</a:t>
            </a:r>
            <a:endParaRPr lang="zh-CN" altLang="en-US" sz="32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D84AAE-356B-44F7-81A2-1715B2E468DC}"/>
              </a:ext>
            </a:extLst>
          </p:cNvPr>
          <p:cNvSpPr txBox="1"/>
          <p:nvPr/>
        </p:nvSpPr>
        <p:spPr>
          <a:xfrm>
            <a:off x="5282711" y="3393002"/>
            <a:ext cx="13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CVPR 2017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F38790-08FE-4324-B0BA-23DC32D31113}"/>
              </a:ext>
            </a:extLst>
          </p:cNvPr>
          <p:cNvSpPr txBox="1"/>
          <p:nvPr/>
        </p:nvSpPr>
        <p:spPr>
          <a:xfrm>
            <a:off x="4128655" y="3393002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SPyNet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5357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53B33E-8C18-4204-9951-E092C90B054C}"/>
              </a:ext>
            </a:extLst>
          </p:cNvPr>
          <p:cNvSpPr txBox="1"/>
          <p:nvPr/>
        </p:nvSpPr>
        <p:spPr>
          <a:xfrm>
            <a:off x="264001" y="359533"/>
            <a:ext cx="181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SPyNet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F5BAA4-E83F-4EA7-BC36-75BB3569A93A}"/>
              </a:ext>
            </a:extLst>
          </p:cNvPr>
          <p:cNvSpPr txBox="1"/>
          <p:nvPr/>
        </p:nvSpPr>
        <p:spPr>
          <a:xfrm>
            <a:off x="1800582" y="359533"/>
            <a:ext cx="340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实验结果</a:t>
            </a:r>
            <a:endParaRPr lang="en-US" altLang="zh-CN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C91E6A-F768-4A70-B2FC-2CCF39051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87" y="9525"/>
            <a:ext cx="76676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D9B5E9-7C2A-43DA-87AD-549E1A60AB7A}"/>
              </a:ext>
            </a:extLst>
          </p:cNvPr>
          <p:cNvSpPr txBox="1"/>
          <p:nvPr/>
        </p:nvSpPr>
        <p:spPr>
          <a:xfrm>
            <a:off x="264001" y="359533"/>
            <a:ext cx="181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SPyNet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8B3579-5B8A-4D97-B558-DE89826271A7}"/>
              </a:ext>
            </a:extLst>
          </p:cNvPr>
          <p:cNvSpPr txBox="1"/>
          <p:nvPr/>
        </p:nvSpPr>
        <p:spPr>
          <a:xfrm>
            <a:off x="1800582" y="359533"/>
            <a:ext cx="340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实验结果</a:t>
            </a:r>
            <a:endParaRPr lang="en-US" altLang="zh-CN" sz="28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1C032B-892D-4BC0-9731-2EEA7D376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2005012"/>
            <a:ext cx="7858125" cy="28479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7601CED-1EB0-4440-8292-4C1E7DD7D74E}"/>
              </a:ext>
            </a:extLst>
          </p:cNvPr>
          <p:cNvSpPr txBox="1"/>
          <p:nvPr/>
        </p:nvSpPr>
        <p:spPr>
          <a:xfrm>
            <a:off x="347870" y="134302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参数个数 </a:t>
            </a:r>
            <a:r>
              <a:rPr lang="en-US" altLang="zh-CN" dirty="0"/>
              <a:t>30M-&gt;1M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80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F78674-72A6-40E0-A7B0-1B5D1120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1FD6-B902-4CAA-B773-383C0662E560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CC1C52-D48F-4ABE-B65C-99DA40FC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52CA98-BD26-4AE3-A373-091F0642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14F608-4665-4A68-9504-19821317B911}"/>
              </a:ext>
            </a:extLst>
          </p:cNvPr>
          <p:cNvSpPr txBox="1"/>
          <p:nvPr/>
        </p:nvSpPr>
        <p:spPr>
          <a:xfrm>
            <a:off x="757383" y="434109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reference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D899C0-0034-4F52-9311-D37A7CE1F84A}"/>
              </a:ext>
            </a:extLst>
          </p:cNvPr>
          <p:cNvSpPr txBox="1"/>
          <p:nvPr/>
        </p:nvSpPr>
        <p:spPr>
          <a:xfrm>
            <a:off x="757383" y="914277"/>
            <a:ext cx="109450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1400" dirty="0"/>
              <a:t>Ranjan, Anurag, and Michael J. Black. 2017. “Optical Flow Estimation Using a Spatial Pyramid Network.” In </a:t>
            </a:r>
            <a:r>
              <a:rPr lang="en-US" altLang="zh-CN" sz="1400" i="1" dirty="0"/>
              <a:t>2017 IEEE Conference on Computer Vision and Pattern Recognition (CVPR)</a:t>
            </a:r>
            <a:r>
              <a:rPr lang="en-US" altLang="zh-CN" sz="1400" dirty="0"/>
              <a:t>, 2720–29. Honolulu, HI: IEEE. </a:t>
            </a:r>
            <a:r>
              <a:rPr lang="en-US" altLang="zh-CN" sz="1400" dirty="0">
                <a:hlinkClick r:id="rId3"/>
              </a:rPr>
              <a:t>https://doi.org/10.1109/CVPR.2017.291</a:t>
            </a:r>
            <a:r>
              <a:rPr lang="en-US" altLang="zh-CN" sz="14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400" dirty="0" err="1"/>
              <a:t>Dosovitskiy</a:t>
            </a:r>
            <a:r>
              <a:rPr lang="en-US" altLang="zh-CN" sz="1400" dirty="0"/>
              <a:t>, Alexey, Philipp Fischer, Eddy </a:t>
            </a:r>
            <a:r>
              <a:rPr lang="en-US" altLang="zh-CN" sz="1400" dirty="0" err="1"/>
              <a:t>Ilg</a:t>
            </a:r>
            <a:r>
              <a:rPr lang="en-US" altLang="zh-CN" sz="1400" dirty="0"/>
              <a:t>, Philip </a:t>
            </a:r>
            <a:r>
              <a:rPr lang="en-US" altLang="zh-CN" sz="1400" dirty="0" err="1"/>
              <a:t>Hausser</a:t>
            </a:r>
            <a:r>
              <a:rPr lang="en-US" altLang="zh-CN" sz="1400" dirty="0"/>
              <a:t>, Caner </a:t>
            </a:r>
            <a:r>
              <a:rPr lang="en-US" altLang="zh-CN" sz="1400" dirty="0" err="1"/>
              <a:t>Hazirbas</a:t>
            </a:r>
            <a:r>
              <a:rPr lang="en-US" altLang="zh-CN" sz="1400" dirty="0"/>
              <a:t>, Vladimir </a:t>
            </a:r>
            <a:r>
              <a:rPr lang="en-US" altLang="zh-CN" sz="1400" dirty="0" err="1"/>
              <a:t>Golkov</a:t>
            </a:r>
            <a:r>
              <a:rPr lang="en-US" altLang="zh-CN" sz="1400" dirty="0"/>
              <a:t>, Patrick van der </a:t>
            </a:r>
            <a:r>
              <a:rPr lang="en-US" altLang="zh-CN" sz="1400" dirty="0" err="1"/>
              <a:t>Smagt</a:t>
            </a:r>
            <a:r>
              <a:rPr lang="en-US" altLang="zh-CN" sz="1400" dirty="0"/>
              <a:t>, Daniel </a:t>
            </a:r>
            <a:r>
              <a:rPr lang="en-US" altLang="zh-CN" sz="1400" dirty="0" err="1"/>
              <a:t>Cremers</a:t>
            </a:r>
            <a:r>
              <a:rPr lang="en-US" altLang="zh-CN" sz="1400" dirty="0"/>
              <a:t>, and Thomas </a:t>
            </a:r>
            <a:r>
              <a:rPr lang="en-US" altLang="zh-CN" sz="1400" dirty="0" err="1"/>
              <a:t>Brox</a:t>
            </a:r>
            <a:r>
              <a:rPr lang="en-US" altLang="zh-CN" sz="1400" dirty="0"/>
              <a:t>. 2015. “FlowNet: Learning Optical Flow with Convolutional Networks.” In </a:t>
            </a:r>
            <a:r>
              <a:rPr lang="en-US" altLang="zh-CN" sz="1400" i="1" dirty="0"/>
              <a:t>2015 IEEE International Conference on Computer Vision (ICCV)</a:t>
            </a:r>
            <a:r>
              <a:rPr lang="en-US" altLang="zh-CN" sz="1400" dirty="0"/>
              <a:t>, 2758–66. Santiago: IEEE. </a:t>
            </a:r>
            <a:r>
              <a:rPr lang="en-US" altLang="zh-CN" sz="1400" dirty="0">
                <a:hlinkClick r:id="rId4"/>
              </a:rPr>
              <a:t>https://doi.org/10.1109/ICCV.2015.316</a:t>
            </a:r>
            <a:r>
              <a:rPr lang="en-US" altLang="zh-CN" sz="1400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FontTx/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0896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0670C-FC06-4BC2-ADCF-1174E361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7E84-C8C1-4420-9DBD-81D4BC364A0B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D510D-5565-4A5F-8A44-F9EA295E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50F9A-800E-400B-9E62-477086CC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D6F4BB-D44E-425F-84AB-3DCD7B838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74" y="0"/>
            <a:ext cx="6766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4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530AABF-CE49-4434-AE0F-5DCB1C56F5AC}"/>
              </a:ext>
            </a:extLst>
          </p:cNvPr>
          <p:cNvGrpSpPr/>
          <p:nvPr/>
        </p:nvGrpSpPr>
        <p:grpSpPr>
          <a:xfrm>
            <a:off x="5778724" y="336377"/>
            <a:ext cx="6634763" cy="2402574"/>
            <a:chOff x="403545" y="2536217"/>
            <a:chExt cx="7708195" cy="240257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089ACF2-F8B7-4145-A7F6-E78498196898}"/>
                </a:ext>
              </a:extLst>
            </p:cNvPr>
            <p:cNvSpPr txBox="1"/>
            <p:nvPr/>
          </p:nvSpPr>
          <p:spPr>
            <a:xfrm>
              <a:off x="403545" y="2536217"/>
              <a:ext cx="726845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SPyNet: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S</a:t>
              </a:r>
              <a:r>
                <a:rPr lang="en-US" altLang="zh-CN" sz="2800" b="1" dirty="0"/>
                <a:t>patial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Py</a:t>
              </a:r>
              <a:r>
                <a:rPr lang="en-US" altLang="zh-CN" sz="2800" b="1" dirty="0"/>
                <a:t>ramid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Net</a:t>
              </a:r>
              <a:r>
                <a:rPr lang="en-US" altLang="zh-CN" sz="2800" b="1" dirty="0"/>
                <a:t>work</a:t>
              </a:r>
              <a:endParaRPr lang="zh-CN" altLang="en-US" sz="2800" b="1" dirty="0"/>
            </a:p>
            <a:p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775D904-2FCF-4428-A96B-7A49FDCC03FA}"/>
                </a:ext>
              </a:extLst>
            </p:cNvPr>
            <p:cNvSpPr txBox="1"/>
            <p:nvPr/>
          </p:nvSpPr>
          <p:spPr>
            <a:xfrm>
              <a:off x="501161" y="3246781"/>
              <a:ext cx="1048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关键点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E2C768F-0F17-4472-953B-05FE9EB0C538}"/>
                </a:ext>
              </a:extLst>
            </p:cNvPr>
            <p:cNvSpPr txBox="1"/>
            <p:nvPr/>
          </p:nvSpPr>
          <p:spPr>
            <a:xfrm>
              <a:off x="501161" y="3738462"/>
              <a:ext cx="76105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dirty="0"/>
                <a:t>借鉴由粗到细的迭代策略，多尺度的层次结构</a:t>
              </a: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en-US" altLang="zh-CN" dirty="0"/>
                <a:t>SPyNet</a:t>
              </a:r>
              <a:r>
                <a:rPr lang="zh-CN" altLang="en-US" dirty="0"/>
                <a:t>模型更小，仅为</a:t>
              </a:r>
              <a:r>
                <a:rPr lang="en-US" altLang="zh-CN" dirty="0"/>
                <a:t>FlowNet</a:t>
              </a:r>
              <a:r>
                <a:rPr lang="zh-CN" altLang="en-US" dirty="0"/>
                <a:t>的</a:t>
              </a:r>
              <a:r>
                <a:rPr lang="en-US" altLang="zh-CN" dirty="0"/>
                <a:t>4%</a:t>
              </a:r>
              <a:r>
                <a:rPr lang="zh-CN" altLang="en-US" dirty="0"/>
                <a:t>，有利于嵌入式开发</a:t>
              </a: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速度和精度优于</a:t>
              </a:r>
              <a:r>
                <a:rPr lang="en-US" altLang="zh-CN" dirty="0"/>
                <a:t>FlowNet</a:t>
              </a:r>
            </a:p>
            <a:p>
              <a:pPr marL="342900" indent="-342900">
                <a:buAutoNum type="arabicPeriod"/>
              </a:pPr>
              <a:endParaRPr lang="en-US" altLang="zh-CN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F9EC113-C069-40FF-99C3-885B29B8ECA1}"/>
              </a:ext>
            </a:extLst>
          </p:cNvPr>
          <p:cNvGrpSpPr/>
          <p:nvPr/>
        </p:nvGrpSpPr>
        <p:grpSpPr>
          <a:xfrm>
            <a:off x="512593" y="347503"/>
            <a:ext cx="4756939" cy="2254365"/>
            <a:chOff x="406587" y="225369"/>
            <a:chExt cx="4756939" cy="22543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1A7B5FA-A9DC-4EB3-93F9-564F6091D364}"/>
                </a:ext>
              </a:extLst>
            </p:cNvPr>
            <p:cNvSpPr txBox="1"/>
            <p:nvPr/>
          </p:nvSpPr>
          <p:spPr>
            <a:xfrm>
              <a:off x="406587" y="225369"/>
              <a:ext cx="475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此前的工作</a:t>
              </a:r>
              <a:r>
                <a:rPr lang="en-US" altLang="zh-CN" sz="2800" b="1" dirty="0"/>
                <a:t>: FlowNet(S/C)[2]</a:t>
              </a:r>
              <a:endParaRPr lang="zh-CN" altLang="en-US" sz="28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3673F85-8E45-45D6-BFCA-AFB6BAC7B78A}"/>
                </a:ext>
              </a:extLst>
            </p:cNvPr>
            <p:cNvSpPr txBox="1"/>
            <p:nvPr/>
          </p:nvSpPr>
          <p:spPr>
            <a:xfrm>
              <a:off x="457200" y="879084"/>
              <a:ext cx="1352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不足的地方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C718A8B-25DE-4DC2-A183-C734D73F0EF9}"/>
                </a:ext>
              </a:extLst>
            </p:cNvPr>
            <p:cNvSpPr txBox="1"/>
            <p:nvPr/>
          </p:nvSpPr>
          <p:spPr>
            <a:xfrm>
              <a:off x="756138" y="1279405"/>
              <a:ext cx="41411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精度并没有超过传统的变法框架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模型较大</a:t>
              </a:r>
              <a:r>
                <a:rPr lang="en-US" altLang="zh-CN" dirty="0"/>
                <a:t>: </a:t>
              </a:r>
              <a:r>
                <a:rPr lang="zh-CN" altLang="en-US" dirty="0"/>
                <a:t>参数个数</a:t>
              </a:r>
              <a:r>
                <a:rPr lang="en-US" altLang="zh-CN" dirty="0"/>
                <a:t>(30M)</a:t>
              </a:r>
            </a:p>
            <a:p>
              <a:r>
                <a:rPr lang="en-US" altLang="zh-CN" dirty="0"/>
                <a:t>     1.</a:t>
              </a:r>
              <a:r>
                <a:rPr lang="zh-CN" altLang="en-US" dirty="0"/>
                <a:t> </a:t>
              </a:r>
              <a:r>
                <a:rPr lang="en-US" altLang="zh-CN" dirty="0"/>
                <a:t>FlowNetS</a:t>
              </a:r>
              <a:r>
                <a:rPr lang="zh-CN" altLang="en-US" dirty="0"/>
                <a:t>：</a:t>
              </a:r>
              <a:r>
                <a:rPr lang="en-US" altLang="zh-CN" dirty="0"/>
                <a:t>32,070,472</a:t>
              </a:r>
            </a:p>
            <a:p>
              <a:r>
                <a:rPr lang="en-US" altLang="zh-CN" dirty="0"/>
                <a:t>     2. FlowNetC</a:t>
              </a:r>
              <a:r>
                <a:rPr lang="zh-CN" altLang="en-US" dirty="0"/>
                <a:t>：</a:t>
              </a:r>
              <a:r>
                <a:rPr lang="en-US" altLang="zh-CN" dirty="0"/>
                <a:t>32,561,032</a:t>
              </a:r>
            </a:p>
          </p:txBody>
        </p:sp>
      </p:grp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C73BB7A8-7767-4F7C-863D-29BEE1BD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1306-F713-4D87-B68E-2B40F30D736C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FAEC8382-119A-4C01-A489-2FE1FBC8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Yonghu Chen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54FBF131-1426-4CAC-9F1C-14090257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D225C71-7FB4-48FA-B34B-02B318676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61" y="3087478"/>
            <a:ext cx="8063753" cy="273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7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0BB820-6C29-4208-9BBD-F764D680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D4CB-F3EC-4245-ACC8-414C885F690C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D9F493-0400-4AC7-8F80-A8888A30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6C6A6-2B0F-4FA2-B3CF-3B666F9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71CEF0-7711-44EF-8127-A41609F0BECC}"/>
              </a:ext>
            </a:extLst>
          </p:cNvPr>
          <p:cNvSpPr txBox="1"/>
          <p:nvPr/>
        </p:nvSpPr>
        <p:spPr>
          <a:xfrm>
            <a:off x="203484" y="250755"/>
            <a:ext cx="173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SPyNet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6F6F40-449B-4737-904B-C7D0FE7FCDDA}"/>
              </a:ext>
            </a:extLst>
          </p:cNvPr>
          <p:cNvSpPr txBox="1"/>
          <p:nvPr/>
        </p:nvSpPr>
        <p:spPr>
          <a:xfrm>
            <a:off x="1505789" y="250755"/>
            <a:ext cx="1992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空间采样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F278B08-D86A-4D86-8546-EFA2F23A7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1" y="346097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5DDEC3-6211-42B1-B62D-D127CCDEA0F1}"/>
              </a:ext>
            </a:extLst>
          </p:cNvPr>
          <p:cNvSpPr txBox="1"/>
          <p:nvPr/>
        </p:nvSpPr>
        <p:spPr>
          <a:xfrm>
            <a:off x="471340" y="910461"/>
            <a:ext cx="9323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记</a:t>
            </a:r>
            <a:r>
              <a:rPr lang="zh-CN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图像为 I ，大小为 m</a:t>
            </a:r>
            <a:r>
              <a:rPr lang="en-US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 ×</a:t>
            </a:r>
            <a:r>
              <a:rPr lang="zh-CN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 n</a:t>
            </a:r>
            <a:endParaRPr lang="zh-CN" altLang="zh-CN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1. </a:t>
            </a:r>
            <a:r>
              <a:rPr lang="zh-CN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d(.)为下采样函数，可以将图像 I 下采样为大小为 </a:t>
            </a:r>
            <a:r>
              <a:rPr lang="en-US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(</a:t>
            </a:r>
            <a:r>
              <a:rPr lang="zh-CN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m/2 </a:t>
            </a:r>
            <a:r>
              <a:rPr lang="en-US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×</a:t>
            </a:r>
            <a:r>
              <a:rPr lang="zh-CN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 n/2</a:t>
            </a:r>
            <a:r>
              <a:rPr lang="en-US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2.</a:t>
            </a:r>
            <a:r>
              <a:rPr lang="zh-CN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 u(.) 为逆操作，即上采样函数，可以将图像 I </a:t>
            </a:r>
            <a:r>
              <a:rPr lang="zh-CN" altLang="en-US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上</a:t>
            </a:r>
            <a:r>
              <a:rPr lang="zh-CN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采样为大小为 2m</a:t>
            </a:r>
            <a:r>
              <a:rPr lang="en-US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 × </a:t>
            </a:r>
            <a:r>
              <a:rPr lang="zh-CN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2n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3. </a:t>
            </a:r>
            <a:r>
              <a:rPr lang="zh-CN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双线性插值</a:t>
            </a:r>
            <a:endParaRPr lang="en-US" altLang="zh-CN" dirty="0">
              <a:solidFill>
                <a:srgbClr val="3B454E"/>
              </a:solidFill>
              <a:latin typeface="Arial" panose="020B0604020202020204" pitchFamily="34" charset="0"/>
              <a:ea typeface="Robo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4. </a:t>
            </a:r>
            <a:r>
              <a:rPr lang="zh-CN" altLang="zh-CN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对于</a:t>
            </a:r>
            <a:r>
              <a:rPr lang="zh-CN" altLang="en-US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光流</a:t>
            </a:r>
            <a:r>
              <a:rPr lang="zh-CN" altLang="zh-CN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场 </a:t>
            </a:r>
            <a:r>
              <a:rPr lang="zh-CN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V. 也进行同样的重采样操作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5. </a:t>
            </a:r>
            <a:r>
              <a:rPr lang="zh-CN" altLang="zh-CN" dirty="0">
                <a:solidFill>
                  <a:srgbClr val="3B454E"/>
                </a:solidFill>
                <a:latin typeface="Arial" panose="020B0604020202020204" pitchFamily="34" charset="0"/>
                <a:ea typeface="Roboto"/>
              </a:rPr>
              <a:t>图像扭曲(warp)操作符 w(I,V)，根据光流场 V 对图像 I 进行 warp操作，双线性插值实现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86C1D24-6B0E-4202-A158-D4E65E64A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85" y="2654831"/>
            <a:ext cx="4566946" cy="36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0BB820-6C29-4208-9BBD-F764D680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D4CB-F3EC-4245-ACC8-414C885F690C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D9F493-0400-4AC7-8F80-A8888A30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6C6A6-2B0F-4FA2-B3CF-3B666F9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C11003-7258-4AEB-BFAF-704E58EC2D79}"/>
              </a:ext>
            </a:extLst>
          </p:cNvPr>
          <p:cNvSpPr txBox="1"/>
          <p:nvPr/>
        </p:nvSpPr>
        <p:spPr>
          <a:xfrm>
            <a:off x="215720" y="312740"/>
            <a:ext cx="1883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SPyNet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1ECCE8-AD55-403A-967E-F8E07BF8BC19}"/>
              </a:ext>
            </a:extLst>
          </p:cNvPr>
          <p:cNvSpPr txBox="1"/>
          <p:nvPr/>
        </p:nvSpPr>
        <p:spPr>
          <a:xfrm>
            <a:off x="1545210" y="311958"/>
            <a:ext cx="132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推理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6DFBE6-8A3E-4C84-94A7-493BE6743DD0}"/>
                  </a:ext>
                </a:extLst>
              </p:cNvPr>
              <p:cNvSpPr txBox="1"/>
              <p:nvPr/>
            </p:nvSpPr>
            <p:spPr>
              <a:xfrm>
                <a:off x="556180" y="887807"/>
                <a:ext cx="7843101" cy="1967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1.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为训练好的卷积网络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convnet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求解</m:t>
                    </m:r>
                  </m:oMath>
                </a14:m>
                <a:r>
                  <a:rPr lang="zh-CN" altLang="en-US" dirty="0"/>
                  <a:t>残差流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l-PL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pl-PL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altLang="zh-CN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l-PL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金字塔第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层的流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6DFBE6-8A3E-4C84-94A7-493BE6743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0" y="887807"/>
                <a:ext cx="7843101" cy="1967142"/>
              </a:xfrm>
              <a:prstGeom prst="rect">
                <a:avLst/>
              </a:prstGeom>
              <a:blipFill>
                <a:blip r:embed="rId2"/>
                <a:stretch>
                  <a:fillRect l="-622" t="-1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A086AE6B-3D93-4A86-9E36-BDB7338FED18}"/>
              </a:ext>
            </a:extLst>
          </p:cNvPr>
          <p:cNvGrpSpPr/>
          <p:nvPr/>
        </p:nvGrpSpPr>
        <p:grpSpPr>
          <a:xfrm>
            <a:off x="556180" y="2485617"/>
            <a:ext cx="10539953" cy="3767039"/>
            <a:chOff x="556180" y="2485617"/>
            <a:chExt cx="10539953" cy="376703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F4F98C0-1B52-4EE6-896E-7CBDA8A2C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80" y="2641940"/>
              <a:ext cx="10539953" cy="36107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01E5837-56A0-4198-9657-41B1A5D8D00F}"/>
                    </a:ext>
                  </a:extLst>
                </p:cNvPr>
                <p:cNvSpPr txBox="1"/>
                <p:nvPr/>
              </p:nvSpPr>
              <p:spPr>
                <a:xfrm>
                  <a:off x="8915889" y="2485617"/>
                  <a:ext cx="642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01E5837-56A0-4198-9657-41B1A5D8D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889" y="2485617"/>
                  <a:ext cx="64289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8AEA0D2-F5D1-4CAD-878A-31AC70C3A812}"/>
                    </a:ext>
                  </a:extLst>
                </p:cNvPr>
                <p:cNvSpPr txBox="1"/>
                <p:nvPr/>
              </p:nvSpPr>
              <p:spPr>
                <a:xfrm>
                  <a:off x="7574632" y="2485617"/>
                  <a:ext cx="9094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8AEA0D2-F5D1-4CAD-878A-31AC70C3A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4632" y="2485617"/>
                  <a:ext cx="90949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054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8D053DC-1685-4C51-B3BF-D7D23C15354E}"/>
                    </a:ext>
                  </a:extLst>
                </p:cNvPr>
                <p:cNvSpPr txBox="1"/>
                <p:nvPr/>
              </p:nvSpPr>
              <p:spPr>
                <a:xfrm>
                  <a:off x="7060869" y="3464351"/>
                  <a:ext cx="857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8D053DC-1685-4C51-B3BF-D7D23C153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869" y="3464351"/>
                  <a:ext cx="8578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8613C39-767D-482A-9333-B81C842CB14E}"/>
                    </a:ext>
                  </a:extLst>
                </p:cNvPr>
                <p:cNvSpPr txBox="1"/>
                <p:nvPr/>
              </p:nvSpPr>
              <p:spPr>
                <a:xfrm>
                  <a:off x="6576960" y="5336952"/>
                  <a:ext cx="688156" cy="380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8613C39-767D-482A-9333-B81C842CB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960" y="5336952"/>
                  <a:ext cx="688156" cy="380297"/>
                </a:xfrm>
                <a:prstGeom prst="rect">
                  <a:avLst/>
                </a:prstGeom>
                <a:blipFill>
                  <a:blip r:embed="rId7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0CA3D9B-7664-411F-97FD-AC30645E2ED7}"/>
                    </a:ext>
                  </a:extLst>
                </p:cNvPr>
                <p:cNvSpPr txBox="1"/>
                <p:nvPr/>
              </p:nvSpPr>
              <p:spPr>
                <a:xfrm>
                  <a:off x="6534346" y="4421826"/>
                  <a:ext cx="688156" cy="379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0CA3D9B-7664-411F-97FD-AC30645E2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46" y="4421826"/>
                  <a:ext cx="688156" cy="379719"/>
                </a:xfrm>
                <a:prstGeom prst="rect">
                  <a:avLst/>
                </a:prstGeom>
                <a:blipFill>
                  <a:blip r:embed="rId8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1F6DEE5-5A16-4015-A1FF-9DF8203AA615}"/>
                    </a:ext>
                  </a:extLst>
                </p:cNvPr>
                <p:cNvSpPr txBox="1"/>
                <p:nvPr/>
              </p:nvSpPr>
              <p:spPr>
                <a:xfrm>
                  <a:off x="6096000" y="3511834"/>
                  <a:ext cx="630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1F6DEE5-5A16-4015-A1FF-9DF8203AA6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511834"/>
                  <a:ext cx="63002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74049DE-99EC-49E8-BDD7-0545F53B6C63}"/>
                    </a:ext>
                  </a:extLst>
                </p:cNvPr>
                <p:cNvSpPr txBox="1"/>
                <p:nvPr/>
              </p:nvSpPr>
              <p:spPr>
                <a:xfrm>
                  <a:off x="5297567" y="2538246"/>
                  <a:ext cx="642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74049DE-99EC-49E8-BDD7-0545F53B6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7567" y="2538246"/>
                  <a:ext cx="64289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4EAE01-7231-40FB-8400-3E031B3DC9FA}"/>
                  </a:ext>
                </a:extLst>
              </p:cNvPr>
              <p:cNvSpPr/>
              <p:nvPr/>
            </p:nvSpPr>
            <p:spPr>
              <a:xfrm>
                <a:off x="7273992" y="3833683"/>
                <a:ext cx="1758815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l-PL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l-PL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l-PL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l-PL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l-PL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4EAE01-7231-40FB-8400-3E031B3DC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92" y="3833683"/>
                <a:ext cx="1758815" cy="5068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4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0BB820-6C29-4208-9BBD-F764D680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D4CB-F3EC-4245-ACC8-414C885F690C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D9F493-0400-4AC7-8F80-A8888A30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6C6A6-2B0F-4FA2-B3CF-3B666F9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C3D69F-D0C1-4A0B-A6E7-246E69AF2438}"/>
              </a:ext>
            </a:extLst>
          </p:cNvPr>
          <p:cNvSpPr txBox="1"/>
          <p:nvPr/>
        </p:nvSpPr>
        <p:spPr>
          <a:xfrm>
            <a:off x="221671" y="276090"/>
            <a:ext cx="254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SPyNet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D9CDD0-9AED-4E98-B684-ADA6F1F578D1}"/>
              </a:ext>
            </a:extLst>
          </p:cNvPr>
          <p:cNvSpPr txBox="1"/>
          <p:nvPr/>
        </p:nvSpPr>
        <p:spPr>
          <a:xfrm>
            <a:off x="1501320" y="289215"/>
            <a:ext cx="2863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推理（三层为例）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E0CC80-073A-4C9D-8562-4041C0B04EA4}"/>
                  </a:ext>
                </a:extLst>
              </p:cNvPr>
              <p:cNvSpPr txBox="1"/>
              <p:nvPr/>
            </p:nvSpPr>
            <p:spPr>
              <a:xfrm>
                <a:off x="471340" y="881708"/>
                <a:ext cx="32327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1. </a:t>
                </a:r>
                <a:r>
                  <a:rPr lang="zh-CN" altLang="en-US" sz="2000" dirty="0"/>
                  <a:t>初始光流为 </a:t>
                </a:r>
                <a:r>
                  <a:rPr lang="en-US" altLang="zh-CN" sz="2000" dirty="0"/>
                  <a:t>0</a:t>
                </a:r>
              </a:p>
              <a:p>
                <a:r>
                  <a:rPr lang="en-US" altLang="zh-CN" sz="200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3. </a:t>
                </a:r>
                <a:r>
                  <a:rPr lang="zh-CN" altLang="en-US" sz="2000" dirty="0"/>
                  <a:t>实验中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E0CC80-073A-4C9D-8562-4041C0B0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0" y="881708"/>
                <a:ext cx="3232728" cy="1015663"/>
              </a:xfrm>
              <a:prstGeom prst="rect">
                <a:avLst/>
              </a:prstGeom>
              <a:blipFill>
                <a:blip r:embed="rId2"/>
                <a:stretch>
                  <a:fillRect l="-1883" t="-3614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46E35F-76F2-425F-8C78-9B4D56F3EE34}"/>
              </a:ext>
            </a:extLst>
          </p:cNvPr>
          <p:cNvGrpSpPr/>
          <p:nvPr/>
        </p:nvGrpSpPr>
        <p:grpSpPr>
          <a:xfrm>
            <a:off x="80816" y="2278900"/>
            <a:ext cx="12231256" cy="3938904"/>
            <a:chOff x="80817" y="2417446"/>
            <a:chExt cx="12231256" cy="393890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B4E6B7C-3DAE-4F36-8DCE-EEE6FD13A390}"/>
                </a:ext>
              </a:extLst>
            </p:cNvPr>
            <p:cNvGrpSpPr/>
            <p:nvPr/>
          </p:nvGrpSpPr>
          <p:grpSpPr>
            <a:xfrm>
              <a:off x="221672" y="2417446"/>
              <a:ext cx="12090401" cy="3938904"/>
              <a:chOff x="221672" y="2417446"/>
              <a:chExt cx="12090401" cy="3938904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B1FDA27A-F984-4654-B358-B620B80A0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72" y="2499845"/>
                <a:ext cx="11748655" cy="3774107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2D3464-BBFD-460D-8B39-BADD8FB682DD}"/>
                  </a:ext>
                </a:extLst>
              </p:cNvPr>
              <p:cNvSpPr txBox="1"/>
              <p:nvPr/>
            </p:nvSpPr>
            <p:spPr>
              <a:xfrm>
                <a:off x="10668002" y="2499845"/>
                <a:ext cx="16440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Initial flow estimate</a:t>
                </a:r>
                <a:endParaRPr lang="zh-CN" altLang="en-US" sz="1200" b="1" dirty="0"/>
              </a:p>
            </p:txBody>
          </p:sp>
          <p:sp>
            <p:nvSpPr>
              <p:cNvPr id="11" name="等号 10">
                <a:extLst>
                  <a:ext uri="{FF2B5EF4-FFF2-40B4-BE49-F238E27FC236}">
                    <a16:creationId xmlns:a16="http://schemas.microsoft.com/office/drawing/2014/main" id="{69FB4511-A4A5-4364-A10D-45857E1B0975}"/>
                  </a:ext>
                </a:extLst>
              </p:cNvPr>
              <p:cNvSpPr/>
              <p:nvPr/>
            </p:nvSpPr>
            <p:spPr>
              <a:xfrm rot="3537617">
                <a:off x="9715560" y="3492419"/>
                <a:ext cx="533281" cy="310779"/>
              </a:xfrm>
              <a:prstGeom prst="mathEqual">
                <a:avLst>
                  <a:gd name="adj1" fmla="val 23520"/>
                  <a:gd name="adj2" fmla="val 122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706D5607-B7F0-485B-A0DA-D3FBE100AD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10475" y="2419804"/>
                    <a:ext cx="9640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706D5607-B7F0-485B-A0DA-D3FBE100AD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475" y="2419804"/>
                    <a:ext cx="96400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E43A55C6-3326-4DA9-9F09-2225EC1C9794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195" y="2453678"/>
                    <a:ext cx="9640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E43A55C6-3326-4DA9-9F09-2225EC1C97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9195" y="2453678"/>
                    <a:ext cx="96400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矩形: 一个圆顶角，剪去另一个顶角 12">
                <a:extLst>
                  <a:ext uri="{FF2B5EF4-FFF2-40B4-BE49-F238E27FC236}">
                    <a16:creationId xmlns:a16="http://schemas.microsoft.com/office/drawing/2014/main" id="{7B282F45-02AB-46B9-84EA-EECCE43C46F4}"/>
                  </a:ext>
                </a:extLst>
              </p:cNvPr>
              <p:cNvSpPr/>
              <p:nvPr/>
            </p:nvSpPr>
            <p:spPr>
              <a:xfrm>
                <a:off x="5152740" y="2417446"/>
                <a:ext cx="3629890" cy="3938904"/>
              </a:xfrm>
              <a:prstGeom prst="snip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: 一个圆顶角，剪去另一个顶角 11">
              <a:extLst>
                <a:ext uri="{FF2B5EF4-FFF2-40B4-BE49-F238E27FC236}">
                  <a16:creationId xmlns:a16="http://schemas.microsoft.com/office/drawing/2014/main" id="{FA791CFC-2C5F-49CC-A702-6E265BE61229}"/>
                </a:ext>
              </a:extLst>
            </p:cNvPr>
            <p:cNvSpPr/>
            <p:nvPr/>
          </p:nvSpPr>
          <p:spPr>
            <a:xfrm>
              <a:off x="80817" y="2417446"/>
              <a:ext cx="4223327" cy="3856506"/>
            </a:xfrm>
            <a:prstGeom prst="snip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1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0BB820-6C29-4208-9BBD-F764D680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D4CB-F3EC-4245-ACC8-414C885F690C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6C6A6-2B0F-4FA2-B3CF-3B666F9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1A9663-5509-4D51-BC81-4DBECCE30DFF}"/>
              </a:ext>
            </a:extLst>
          </p:cNvPr>
          <p:cNvSpPr txBox="1"/>
          <p:nvPr/>
        </p:nvSpPr>
        <p:spPr>
          <a:xfrm>
            <a:off x="166539" y="198768"/>
            <a:ext cx="1883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SPyNet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C34345-021E-4346-BA27-B31B78DD0B29}"/>
              </a:ext>
            </a:extLst>
          </p:cNvPr>
          <p:cNvSpPr txBox="1"/>
          <p:nvPr/>
        </p:nvSpPr>
        <p:spPr>
          <a:xfrm>
            <a:off x="1456581" y="198768"/>
            <a:ext cx="272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训练和网络结构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0FEB37B-FD9E-442F-8B42-EE0B8A109E78}"/>
                  </a:ext>
                </a:extLst>
              </p:cNvPr>
              <p:cNvSpPr txBox="1"/>
              <p:nvPr/>
            </p:nvSpPr>
            <p:spPr>
              <a:xfrm>
                <a:off x="6825060" y="884413"/>
                <a:ext cx="3860800" cy="121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:r>
                  <a:rPr lang="pl-PL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为输入的图像帧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为上一层的输出光流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为光流图采样得到的真值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0FEB37B-FD9E-442F-8B42-EE0B8A10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60" y="884413"/>
                <a:ext cx="3860800" cy="1218732"/>
              </a:xfrm>
              <a:prstGeom prst="rect">
                <a:avLst/>
              </a:prstGeom>
              <a:blipFill>
                <a:blip r:embed="rId2"/>
                <a:stretch>
                  <a:fillRect t="-1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99CADA0D-84E9-41F2-9316-A924B0AFB081}"/>
              </a:ext>
            </a:extLst>
          </p:cNvPr>
          <p:cNvGrpSpPr/>
          <p:nvPr/>
        </p:nvGrpSpPr>
        <p:grpSpPr>
          <a:xfrm>
            <a:off x="3277719" y="3009534"/>
            <a:ext cx="6703870" cy="3511550"/>
            <a:chOff x="2936586" y="2847109"/>
            <a:chExt cx="6703870" cy="351155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21E2CE-D61D-4A9C-AA2D-007177E36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586" y="2847109"/>
              <a:ext cx="6703870" cy="3511550"/>
            </a:xfrm>
            <a:prstGeom prst="rect">
              <a:avLst/>
            </a:prstGeom>
          </p:spPr>
        </p:pic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7CBF6B6-F7B6-4376-8074-40D0C6F2AEFC}"/>
                </a:ext>
              </a:extLst>
            </p:cNvPr>
            <p:cNvSpPr/>
            <p:nvPr/>
          </p:nvSpPr>
          <p:spPr>
            <a:xfrm>
              <a:off x="5523630" y="4425950"/>
              <a:ext cx="378406" cy="365125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6B9556C-2731-485C-9A53-C95EEF866854}"/>
                </a:ext>
              </a:extLst>
            </p:cNvPr>
            <p:cNvSpPr/>
            <p:nvPr/>
          </p:nvSpPr>
          <p:spPr>
            <a:xfrm>
              <a:off x="4179739" y="4425950"/>
              <a:ext cx="378406" cy="365125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14F7056F-4E9D-412C-9263-18D2C1C0F945}"/>
                    </a:ext>
                  </a:extLst>
                </p:cNvPr>
                <p:cNvSpPr txBox="1"/>
                <p:nvPr/>
              </p:nvSpPr>
              <p:spPr>
                <a:xfrm>
                  <a:off x="7110304" y="3244334"/>
                  <a:ext cx="9094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14F7056F-4E9D-412C-9263-18D2C1C0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304" y="3244334"/>
                  <a:ext cx="909492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333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9603A493-C017-4530-A2A5-ED11370166B0}"/>
                    </a:ext>
                  </a:extLst>
                </p:cNvPr>
                <p:cNvSpPr txBox="1"/>
                <p:nvPr/>
              </p:nvSpPr>
              <p:spPr>
                <a:xfrm>
                  <a:off x="8749634" y="3244334"/>
                  <a:ext cx="642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9603A493-C017-4530-A2A5-ED1137016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634" y="3244334"/>
                  <a:ext cx="64289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CDC4D96-8187-42B5-9409-62854B90FA85}"/>
                    </a:ext>
                  </a:extLst>
                </p:cNvPr>
                <p:cNvSpPr txBox="1"/>
                <p:nvPr/>
              </p:nvSpPr>
              <p:spPr>
                <a:xfrm>
                  <a:off x="7331640" y="4553732"/>
                  <a:ext cx="688156" cy="380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CDC4D96-8187-42B5-9409-62854B90F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640" y="4553732"/>
                  <a:ext cx="688156" cy="380297"/>
                </a:xfrm>
                <a:prstGeom prst="rect">
                  <a:avLst/>
                </a:prstGeom>
                <a:blipFill>
                  <a:blip r:embed="rId6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4F2703B-7B11-4B6D-8EE9-DB4DFF31BA18}"/>
                    </a:ext>
                  </a:extLst>
                </p:cNvPr>
                <p:cNvSpPr txBox="1"/>
                <p:nvPr/>
              </p:nvSpPr>
              <p:spPr>
                <a:xfrm>
                  <a:off x="6523443" y="4554310"/>
                  <a:ext cx="688156" cy="379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4F2703B-7B11-4B6D-8EE9-DB4DFF31B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43" y="4554310"/>
                  <a:ext cx="688156" cy="379719"/>
                </a:xfrm>
                <a:prstGeom prst="rect">
                  <a:avLst/>
                </a:prstGeom>
                <a:blipFill>
                  <a:blip r:embed="rId7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05E0B96-195E-402E-9C54-191CFEB56282}"/>
                    </a:ext>
                  </a:extLst>
                </p:cNvPr>
                <p:cNvSpPr/>
                <p:nvPr/>
              </p:nvSpPr>
              <p:spPr>
                <a:xfrm>
                  <a:off x="7633857" y="3937481"/>
                  <a:ext cx="1758815" cy="5068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pl-PL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l-PL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pl-PL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pl-PL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l-PL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pl-PL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05E0B96-195E-402E-9C54-191CFEB562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857" y="3937481"/>
                  <a:ext cx="1758815" cy="50687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A35626F-C41D-409D-A9B3-D019BFED1215}"/>
                  </a:ext>
                </a:extLst>
              </p:cNvPr>
              <p:cNvSpPr txBox="1"/>
              <p:nvPr/>
            </p:nvSpPr>
            <p:spPr>
              <a:xfrm>
                <a:off x="838200" y="884413"/>
                <a:ext cx="6613237" cy="326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的训练，采用独立和序列化的方式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l-PL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pl-PL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altLang="zh-CN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l-PL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zh-C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4. </a:t>
                </a:r>
                <a:r>
                  <a:rPr lang="zh-CN" altLang="en-US" dirty="0"/>
                  <a:t>损害函数</a:t>
                </a:r>
                <a:r>
                  <a:rPr lang="en-US" altLang="zh-CN" dirty="0"/>
                  <a:t>: AEE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A35626F-C41D-409D-A9B3-D019BFED1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84413"/>
                <a:ext cx="6613237" cy="3266663"/>
              </a:xfrm>
              <a:prstGeom prst="rect">
                <a:avLst/>
              </a:prstGeom>
              <a:blipFill>
                <a:blip r:embed="rId9"/>
                <a:stretch>
                  <a:fillRect l="-830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D9F493-0400-4AC7-8F80-A8888A30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Yonghu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51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0BB820-6C29-4208-9BBD-F764D680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D4CB-F3EC-4245-ACC8-414C885F690C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D9F493-0400-4AC7-8F80-A8888A30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6C6A6-2B0F-4FA2-B3CF-3B666F9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D3FE6F-8043-47D1-BF39-53757DCCD788}"/>
              </a:ext>
            </a:extLst>
          </p:cNvPr>
          <p:cNvSpPr txBox="1"/>
          <p:nvPr/>
        </p:nvSpPr>
        <p:spPr>
          <a:xfrm>
            <a:off x="264001" y="359533"/>
            <a:ext cx="181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SPyNet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E5F009-39F0-4A64-9BA6-924463620E39}"/>
                  </a:ext>
                </a:extLst>
              </p:cNvPr>
              <p:cNvSpPr txBox="1"/>
              <p:nvPr/>
            </p:nvSpPr>
            <p:spPr>
              <a:xfrm>
                <a:off x="1800582" y="359533"/>
                <a:ext cx="5608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E5F009-39F0-4A64-9BA6-924463620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82" y="359533"/>
                <a:ext cx="56084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C7164E2-80FC-4267-9B67-64A8B383E360}"/>
                  </a:ext>
                </a:extLst>
              </p:cNvPr>
              <p:cNvSpPr txBox="1"/>
              <p:nvPr/>
            </p:nvSpPr>
            <p:spPr>
              <a:xfrm>
                <a:off x="646831" y="1477818"/>
                <a:ext cx="7785969" cy="363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sz="2000" dirty="0"/>
                  <a:t>1. 5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convnet: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/>
                  <a:t>2. </a:t>
                </a:r>
                <a:r>
                  <a:rPr lang="zh-CN" altLang="en-US" sz="2000" dirty="0"/>
                  <a:t>分辨率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×32,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×64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96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×128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192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×256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392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×512</m:t>
                    </m:r>
                  </m:oMath>
                </a14:m>
                <a:r>
                  <a:rPr lang="zh-CN" altLang="en-US" sz="2000" dirty="0"/>
                  <a:t>下训练</a:t>
                </a:r>
                <a:endParaRPr lang="en-US" altLang="zh-CN" sz="2000" dirty="0"/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有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个卷积层，</a:t>
                </a:r>
                <a:r>
                  <a:rPr lang="en-US" altLang="zh-CN" sz="2000" dirty="0"/>
                  <a:t>RELU</a:t>
                </a:r>
                <a:r>
                  <a:rPr lang="zh-CN" altLang="en-US" sz="2000" dirty="0"/>
                  <a:t>激活</a:t>
                </a:r>
                <a:endParaRPr lang="en-US" altLang="zh-CN" sz="2000" dirty="0"/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/>
                  <a:t>4. </a:t>
                </a:r>
                <a:r>
                  <a:rPr lang="zh-CN" altLang="en-US" sz="2000" dirty="0"/>
                  <a:t>卷积核为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zh-CN" altLang="en-US" sz="2000" dirty="0"/>
                  <a:t>，效果更好</a:t>
                </a:r>
                <a:endParaRPr lang="en-US" altLang="zh-CN" sz="2000" dirty="0"/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/>
                  <a:t>5. </a:t>
                </a:r>
                <a:r>
                  <a:rPr lang="zh-CN" altLang="en-US" sz="2000" dirty="0"/>
                  <a:t>卷积核大小依次为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{32,64,32,16,2}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/>
                  <a:t>6. </a:t>
                </a:r>
                <a:r>
                  <a:rPr lang="zh-CN" altLang="en-US" sz="2000" dirty="0"/>
                  <a:t>输入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({</m:t>
                    </m:r>
                    <m:sSubSup>
                      <m:sSubSupPr>
                        <m:ctrlPr>
                          <a:rPr lang="pl-PL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l-PL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l-PL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pl-PL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altLang="zh-CN" sz="20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l-PL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l-PL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pl-PL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pl-PL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altLang="zh-CN" sz="20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pl-PL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altLang="zh-CN" sz="2000" dirty="0"/>
                  <a:t> 3 + 3 +2</a:t>
                </a:r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/>
                  <a:t>7. </a:t>
                </a:r>
                <a:r>
                  <a:rPr lang="zh-CN" altLang="en-US" sz="2000" dirty="0"/>
                  <a:t>输出</a:t>
                </a:r>
                <a:r>
                  <a:rPr lang="en-US" altLang="zh-CN" sz="2000" dirty="0"/>
                  <a:t>: </a:t>
                </a:r>
                <a:r>
                  <a:rPr lang="zh-CN" altLang="en-US" sz="2000" dirty="0"/>
                  <a:t>两通道的光流图</a:t>
                </a:r>
                <a:endParaRPr lang="en-US" altLang="zh-CN" sz="2000" dirty="0"/>
              </a:p>
              <a:p>
                <a:pPr>
                  <a:lnSpc>
                    <a:spcPts val="3500"/>
                  </a:lnSpc>
                </a:pPr>
                <a:r>
                  <a:rPr lang="en-US" altLang="zh-CN" sz="2000" dirty="0"/>
                  <a:t>8. 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C7164E2-80FC-4267-9B67-64A8B383E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31" y="1477818"/>
                <a:ext cx="7785969" cy="3638432"/>
              </a:xfrm>
              <a:prstGeom prst="rect">
                <a:avLst/>
              </a:prstGeom>
              <a:blipFill>
                <a:blip r:embed="rId3"/>
                <a:stretch>
                  <a:fillRect l="-783" b="-2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5035234-5F9D-4F71-A4DB-D64B0968B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27551"/>
            <a:ext cx="2502793" cy="5798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562068-89B5-4925-9E45-1C228903F088}"/>
                  </a:ext>
                </a:extLst>
              </p:cNvPr>
              <p:cNvSpPr txBox="1"/>
              <p:nvPr/>
            </p:nvSpPr>
            <p:spPr>
              <a:xfrm>
                <a:off x="7983433" y="542885"/>
                <a:ext cx="3127912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pl-PL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pl-PL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pl-PL" altLang="zh-C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l-PL" altLang="zh-C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l-PL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pl-PL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pl-PL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pl-PL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pl-PL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l-PL" altLang="zh-C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l-PL" altLang="zh-C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pl-PL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562068-89B5-4925-9E45-1C228903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33" y="542885"/>
                <a:ext cx="3127912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98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63384A-CF3D-4C25-ADE2-0FE150DC4077}"/>
              </a:ext>
            </a:extLst>
          </p:cNvPr>
          <p:cNvSpPr txBox="1"/>
          <p:nvPr/>
        </p:nvSpPr>
        <p:spPr>
          <a:xfrm>
            <a:off x="264001" y="359533"/>
            <a:ext cx="181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SPyNet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DB3F9D-DAE0-44F7-BF3F-C2741A6517E4}"/>
              </a:ext>
            </a:extLst>
          </p:cNvPr>
          <p:cNvSpPr txBox="1"/>
          <p:nvPr/>
        </p:nvSpPr>
        <p:spPr>
          <a:xfrm>
            <a:off x="1800582" y="359533"/>
            <a:ext cx="340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数据和实验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5A35FB-5BD2-4626-95F6-898104B609EF}"/>
              </a:ext>
            </a:extLst>
          </p:cNvPr>
          <p:cNvSpPr txBox="1"/>
          <p:nvPr/>
        </p:nvSpPr>
        <p:spPr>
          <a:xfrm>
            <a:off x="655782" y="1062182"/>
            <a:ext cx="2124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Flying Chairs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MPI Sintel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B5B78A-2B0F-4C6E-A489-3BA8E61F01C9}"/>
              </a:ext>
            </a:extLst>
          </p:cNvPr>
          <p:cNvSpPr txBox="1"/>
          <p:nvPr/>
        </p:nvSpPr>
        <p:spPr>
          <a:xfrm>
            <a:off x="655782" y="2026089"/>
            <a:ext cx="7474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数据增强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缩放，旋转，切割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高斯白噪声，颜色抖动</a:t>
            </a:r>
            <a:r>
              <a:rPr lang="en-US" altLang="zh-CN" dirty="0"/>
              <a:t>(</a:t>
            </a:r>
            <a:r>
              <a:rPr lang="zh-CN" altLang="en-US" dirty="0"/>
              <a:t>亮度，对比度，饱和度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图片预处理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使用</a:t>
            </a:r>
            <a:r>
              <a:rPr lang="en-US" altLang="zh-CN" dirty="0"/>
              <a:t>ImageNet</a:t>
            </a:r>
            <a:r>
              <a:rPr lang="zh-CN" altLang="en-US" dirty="0"/>
              <a:t>的中一部分样本计算出的均值和标准差进行标准化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224D3BC-F41E-4BE3-A73A-DC44B5B41394}"/>
                  </a:ext>
                </a:extLst>
              </p:cNvPr>
              <p:cNvSpPr txBox="1"/>
              <p:nvPr/>
            </p:nvSpPr>
            <p:spPr>
              <a:xfrm>
                <a:off x="730250" y="3619500"/>
                <a:ext cx="5702300" cy="2865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实验训练细节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=0.999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Adam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2. batch-size = 32,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iterations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4000</a:t>
                </a:r>
              </a:p>
              <a:p>
                <a:r>
                  <a:rPr lang="en-US" altLang="zh-CN" b="0" dirty="0"/>
                  <a:t>3. </a:t>
                </a:r>
                <a:r>
                  <a:rPr lang="zh-CN" altLang="en-US" b="0" dirty="0"/>
                  <a:t>学习率</a:t>
                </a:r>
                <a:r>
                  <a:rPr lang="en-US" altLang="zh-CN" b="0" dirty="0"/>
                  <a:t>:</a:t>
                </a:r>
              </a:p>
              <a:p>
                <a:r>
                  <a:rPr lang="en-US" altLang="zh-CN" dirty="0"/>
                  <a:t>    (1)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前</a:t>
                </a:r>
                <a:r>
                  <a:rPr lang="en-US" altLang="zh-CN" dirty="0"/>
                  <a:t>60</a:t>
                </a:r>
                <a:r>
                  <a:rPr lang="zh-CN" altLang="en-US" dirty="0"/>
                  <a:t>轮</a:t>
                </a:r>
                <a:r>
                  <a:rPr lang="en-US" altLang="zh-CN" dirty="0"/>
                  <a:t>epoch</a:t>
                </a:r>
              </a:p>
              <a:p>
                <a:r>
                  <a:rPr lang="en-US" altLang="zh-CN" dirty="0"/>
                  <a:t>    (2)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dirty="0"/>
                  <a:t> 直到收敛</a:t>
                </a:r>
                <a:endParaRPr lang="en-US" altLang="zh-CN" dirty="0"/>
              </a:p>
              <a:p>
                <a:r>
                  <a:rPr lang="en-US" altLang="zh-CN" b="0" dirty="0"/>
                  <a:t>4. </a:t>
                </a:r>
                <a:r>
                  <a:rPr lang="zh-CN" altLang="en-US" dirty="0"/>
                  <a:t>训练时间</a:t>
                </a:r>
                <a:endParaRPr lang="en-US" altLang="zh-CN" dirty="0"/>
              </a:p>
              <a:p>
                <a:r>
                  <a:rPr lang="en-US" altLang="zh-CN" b="0" dirty="0"/>
                  <a:t>   </a:t>
                </a:r>
                <a:r>
                  <a:rPr lang="en-US" altLang="zh-CN" dirty="0"/>
                  <a:t>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/>
                  <a:t> 3</a:t>
                </a:r>
                <a:r>
                  <a:rPr lang="zh-CN" altLang="en-US" b="0" dirty="0"/>
                  <a:t>天</a:t>
                </a:r>
                <a:endParaRPr lang="en-US" altLang="zh-CN" b="0" dirty="0"/>
              </a:p>
              <a:p>
                <a:r>
                  <a:rPr lang="en-US" altLang="zh-CN" dirty="0"/>
                  <a:t>    (2)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各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天</a:t>
                </a:r>
                <a:br>
                  <a:rPr lang="en-US" altLang="zh-CN" b="0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224D3BC-F41E-4BE3-A73A-DC44B5B4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50" y="3619500"/>
                <a:ext cx="5702300" cy="2865400"/>
              </a:xfrm>
              <a:prstGeom prst="rect">
                <a:avLst/>
              </a:prstGeom>
              <a:blipFill>
                <a:blip r:embed="rId2"/>
                <a:stretch>
                  <a:fillRect l="-963" t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70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314D-D9B7-4CF9-B9D5-48B8960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1E1-1C57-408F-9562-62F5361AB6CB}" type="datetime3">
              <a:rPr lang="zh-CN" altLang="en-US" smtClean="0"/>
              <a:t>2021年9月12日星期日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4D4BB-7153-4C0D-ABE3-F40AA14F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Yonghu Chen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CC881-AEF3-4F7A-821B-3CCC01E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08F5-B8E4-4964-AAA6-F23EDB6A16C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A7721-839F-4AB4-A9C8-136904195B1E}"/>
              </a:ext>
            </a:extLst>
          </p:cNvPr>
          <p:cNvSpPr txBox="1"/>
          <p:nvPr/>
        </p:nvSpPr>
        <p:spPr>
          <a:xfrm>
            <a:off x="264001" y="359533"/>
            <a:ext cx="181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SPyNet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B6B822-2C2C-4E21-991B-CD4C50EAB64A}"/>
              </a:ext>
            </a:extLst>
          </p:cNvPr>
          <p:cNvSpPr txBox="1"/>
          <p:nvPr/>
        </p:nvSpPr>
        <p:spPr>
          <a:xfrm>
            <a:off x="1800582" y="359533"/>
            <a:ext cx="340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实验结果</a:t>
            </a:r>
            <a:endParaRPr lang="en-US" altLang="zh-CN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55EF9F-4A51-4241-9F80-5ED89FC3FD84}"/>
              </a:ext>
            </a:extLst>
          </p:cNvPr>
          <p:cNvSpPr txBox="1"/>
          <p:nvPr/>
        </p:nvSpPr>
        <p:spPr>
          <a:xfrm>
            <a:off x="692727" y="1261645"/>
            <a:ext cx="5338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Flying Chairs: FlowNetS &lt; SPyNet &lt; FlowNetC</a:t>
            </a:r>
          </a:p>
          <a:p>
            <a:r>
              <a:rPr lang="en-US" altLang="zh-CN" dirty="0"/>
              <a:t>Sintel Clean &amp; Final</a:t>
            </a:r>
          </a:p>
          <a:p>
            <a:r>
              <a:rPr lang="en-US" altLang="zh-CN" dirty="0"/>
              <a:t>KITTI</a:t>
            </a:r>
          </a:p>
          <a:p>
            <a:r>
              <a:rPr lang="en-US" altLang="zh-CN" dirty="0"/>
              <a:t>Middlebury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ED82001-3FB8-4AC4-95F1-E3A68F83C3AE}"/>
              </a:ext>
            </a:extLst>
          </p:cNvPr>
          <p:cNvGrpSpPr/>
          <p:nvPr/>
        </p:nvGrpSpPr>
        <p:grpSpPr>
          <a:xfrm>
            <a:off x="379650" y="2606065"/>
            <a:ext cx="11432699" cy="3607604"/>
            <a:chOff x="340201" y="2605360"/>
            <a:chExt cx="11432699" cy="360760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67EFBD4-C65F-4124-872A-868CA9551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" y="2605360"/>
              <a:ext cx="11353800" cy="3607604"/>
            </a:xfrm>
            <a:prstGeom prst="rect">
              <a:avLst/>
            </a:prstGeom>
          </p:spPr>
        </p:pic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B96280EB-4E9F-44D6-81F0-3138D54A678F}"/>
                </a:ext>
              </a:extLst>
            </p:cNvPr>
            <p:cNvSpPr/>
            <p:nvPr/>
          </p:nvSpPr>
          <p:spPr>
            <a:xfrm>
              <a:off x="10656335" y="4409162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BDC7ADD1-57FA-4D46-8D25-61E4471D535A}"/>
                </a:ext>
              </a:extLst>
            </p:cNvPr>
            <p:cNvSpPr/>
            <p:nvPr/>
          </p:nvSpPr>
          <p:spPr>
            <a:xfrm>
              <a:off x="7127924" y="5311063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974E8670-136F-47E9-8368-3CE9DD930B8A}"/>
                </a:ext>
              </a:extLst>
            </p:cNvPr>
            <p:cNvSpPr/>
            <p:nvPr/>
          </p:nvSpPr>
          <p:spPr>
            <a:xfrm>
              <a:off x="4742634" y="3772361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5A7A171E-53A0-405B-8F8B-191C377418CD}"/>
                </a:ext>
              </a:extLst>
            </p:cNvPr>
            <p:cNvSpPr/>
            <p:nvPr/>
          </p:nvSpPr>
          <p:spPr>
            <a:xfrm>
              <a:off x="5534772" y="3772361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2F7A8BE5-11EE-4BD0-80E3-ACA3036CFD2E}"/>
                </a:ext>
              </a:extLst>
            </p:cNvPr>
            <p:cNvSpPr/>
            <p:nvPr/>
          </p:nvSpPr>
          <p:spPr>
            <a:xfrm>
              <a:off x="10656335" y="5382488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387F4F00-B2E4-41F4-BDC4-4D95E780CC23}"/>
                </a:ext>
              </a:extLst>
            </p:cNvPr>
            <p:cNvSpPr/>
            <p:nvPr/>
          </p:nvSpPr>
          <p:spPr>
            <a:xfrm>
              <a:off x="4747252" y="4786552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9BF3CDFE-66B5-4BA6-9B00-B6B7E50BE282}"/>
                </a:ext>
              </a:extLst>
            </p:cNvPr>
            <p:cNvSpPr/>
            <p:nvPr/>
          </p:nvSpPr>
          <p:spPr>
            <a:xfrm>
              <a:off x="4740325" y="4409162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3307D02F-9630-4C05-9C07-EA268E4172BC}"/>
                </a:ext>
              </a:extLst>
            </p:cNvPr>
            <p:cNvSpPr/>
            <p:nvPr/>
          </p:nvSpPr>
          <p:spPr>
            <a:xfrm>
              <a:off x="3952805" y="3743624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A2931372-A3A5-428A-9238-2A37A79C207E}"/>
                </a:ext>
              </a:extLst>
            </p:cNvPr>
            <p:cNvSpPr/>
            <p:nvPr/>
          </p:nvSpPr>
          <p:spPr>
            <a:xfrm>
              <a:off x="6372732" y="5654779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155904F5-BD19-4477-A45B-58F1061E2BE0}"/>
                </a:ext>
              </a:extLst>
            </p:cNvPr>
            <p:cNvSpPr/>
            <p:nvPr/>
          </p:nvSpPr>
          <p:spPr>
            <a:xfrm>
              <a:off x="7915444" y="5318700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D8ABDACD-CD4D-48EB-8420-EB0D5667BE0C}"/>
                </a:ext>
              </a:extLst>
            </p:cNvPr>
            <p:cNvSpPr/>
            <p:nvPr/>
          </p:nvSpPr>
          <p:spPr>
            <a:xfrm>
              <a:off x="7144088" y="4409162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2986F99B-4F26-48FD-91F2-5DFAF9C5A9FC}"/>
                </a:ext>
              </a:extLst>
            </p:cNvPr>
            <p:cNvSpPr/>
            <p:nvPr/>
          </p:nvSpPr>
          <p:spPr>
            <a:xfrm>
              <a:off x="9194680" y="4155844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4B8BE84B-FAAC-4CB7-A7C0-933EE7061332}"/>
                </a:ext>
              </a:extLst>
            </p:cNvPr>
            <p:cNvSpPr/>
            <p:nvPr/>
          </p:nvSpPr>
          <p:spPr>
            <a:xfrm>
              <a:off x="7931608" y="4409162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432D3A74-5FC4-463B-939C-990F6682A319}"/>
                </a:ext>
              </a:extLst>
            </p:cNvPr>
            <p:cNvSpPr/>
            <p:nvPr/>
          </p:nvSpPr>
          <p:spPr>
            <a:xfrm>
              <a:off x="3121600" y="5369314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A8C289D8-3BF2-4DD9-8B4D-6ACBDBEB849F}"/>
                </a:ext>
              </a:extLst>
            </p:cNvPr>
            <p:cNvSpPr/>
            <p:nvPr/>
          </p:nvSpPr>
          <p:spPr>
            <a:xfrm>
              <a:off x="2315010" y="4409162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B367F5E9-9DC7-4D2D-875F-2FFB0555F6C8}"/>
                </a:ext>
              </a:extLst>
            </p:cNvPr>
            <p:cNvSpPr/>
            <p:nvPr/>
          </p:nvSpPr>
          <p:spPr>
            <a:xfrm>
              <a:off x="2322416" y="5369314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D6838DF8-34DF-4383-83E2-781D0EA9E1CD}"/>
                </a:ext>
              </a:extLst>
            </p:cNvPr>
            <p:cNvSpPr/>
            <p:nvPr/>
          </p:nvSpPr>
          <p:spPr>
            <a:xfrm>
              <a:off x="3928140" y="5390245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88A46706-F197-47DD-A715-EA56AF798B28}"/>
                </a:ext>
              </a:extLst>
            </p:cNvPr>
            <p:cNvSpPr/>
            <p:nvPr/>
          </p:nvSpPr>
          <p:spPr>
            <a:xfrm>
              <a:off x="5509012" y="5654779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E80B5F90-3FB9-42C3-B9EC-C0BE11C7126B}"/>
                </a:ext>
              </a:extLst>
            </p:cNvPr>
            <p:cNvSpPr/>
            <p:nvPr/>
          </p:nvSpPr>
          <p:spPr>
            <a:xfrm>
              <a:off x="3111185" y="4409162"/>
              <a:ext cx="787520" cy="412220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92AB486-3503-490A-AF9B-98A8E43E5A44}"/>
                </a:ext>
              </a:extLst>
            </p:cNvPr>
            <p:cNvSpPr txBox="1"/>
            <p:nvPr/>
          </p:nvSpPr>
          <p:spPr>
            <a:xfrm>
              <a:off x="340201" y="5059322"/>
              <a:ext cx="290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</a:rPr>
                <a:t>微调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63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12747</TotalTime>
  <Words>800</Words>
  <Application>Microsoft Office PowerPoint</Application>
  <PresentationFormat>宽屏</PresentationFormat>
  <Paragraphs>153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Roboto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运动感知</dc:title>
  <dc:creator>陈 勇虎</dc:creator>
  <cp:lastModifiedBy>陈 勇虎</cp:lastModifiedBy>
  <cp:revision>502</cp:revision>
  <dcterms:created xsi:type="dcterms:W3CDTF">2021-08-17T00:56:52Z</dcterms:created>
  <dcterms:modified xsi:type="dcterms:W3CDTF">2021-09-12T11:51:27Z</dcterms:modified>
</cp:coreProperties>
</file>