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6" r:id="rId2"/>
    <p:sldId id="3586" r:id="rId3"/>
    <p:sldId id="3601" r:id="rId4"/>
    <p:sldId id="257" r:id="rId5"/>
    <p:sldId id="3590" r:id="rId6"/>
    <p:sldId id="3594" r:id="rId7"/>
    <p:sldId id="3591" r:id="rId8"/>
    <p:sldId id="3595" r:id="rId9"/>
    <p:sldId id="3592" r:id="rId10"/>
    <p:sldId id="3596" r:id="rId11"/>
    <p:sldId id="3602" r:id="rId12"/>
    <p:sldId id="3593" r:id="rId13"/>
    <p:sldId id="3589" r:id="rId14"/>
    <p:sldId id="3597" r:id="rId15"/>
    <p:sldId id="3598" r:id="rId16"/>
    <p:sldId id="3599" r:id="rId17"/>
    <p:sldId id="3600" r:id="rId18"/>
    <p:sldId id="3588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勇虎" initials="陈" lastIdx="3" clrIdx="0">
    <p:extLst>
      <p:ext uri="{19B8F6BF-5375-455C-9EA6-DF929625EA0E}">
        <p15:presenceInfo xmlns:p15="http://schemas.microsoft.com/office/powerpoint/2012/main" userId="2d9a3c7f129234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43434"/>
    <a:srgbClr val="5E5E5E"/>
    <a:srgbClr val="666666"/>
    <a:srgbClr val="747474"/>
    <a:srgbClr val="868686"/>
    <a:srgbClr val="939393"/>
    <a:srgbClr val="000000"/>
    <a:srgbClr val="333333"/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20" y="618"/>
      </p:cViewPr>
      <p:guideLst>
        <p:guide orient="horz" pos="2137"/>
        <p:guide pos="3885"/>
        <p:guide orient="horz" pos="15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6T02:39:57.184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6T00:51:31.34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6T00:53:42.157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D9F60F-6DA4-4E15-B220-A5393C1BD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8A6CB7-0E75-4452-8C8C-91CF38C81A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C16ED-C981-4996-AD69-562AFDF045D8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F52A52-1A12-4321-9491-D167F188A9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83295F-7AEA-44EA-BBC3-27DE621923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29C5-3AAA-4305-ADD5-57D0E8A13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FB1D-ABE1-43A9-9A76-5F7CC388CE2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203C-28B5-4C78-8629-A14167E2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0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3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96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9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1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63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42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59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45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794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561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3142" y="754180"/>
            <a:ext cx="4979410" cy="56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A11-1125-413D-B3C3-EAF9A3A3778C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D63B-6CC8-4463-A942-F5622E36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gtDylan/CutFrui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5.jp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914144" y="4455147"/>
            <a:ext cx="209550" cy="2095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92644" y="4356920"/>
            <a:ext cx="3074690" cy="307777"/>
            <a:chOff x="7125940" y="4398738"/>
            <a:chExt cx="3074690" cy="307777"/>
          </a:xfrm>
        </p:grpSpPr>
        <p:grpSp>
          <p:nvGrpSpPr>
            <p:cNvPr id="5" name="组合 4"/>
            <p:cNvGrpSpPr/>
            <p:nvPr/>
          </p:nvGrpSpPr>
          <p:grpSpPr>
            <a:xfrm>
              <a:off x="7125940" y="4398738"/>
              <a:ext cx="3074690" cy="307777"/>
              <a:chOff x="7125940" y="4398738"/>
              <a:chExt cx="3074690" cy="30777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280223" y="4398738"/>
                <a:ext cx="29204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明兰" panose="02010600030101010101" pitchFamily="2" charset="-122"/>
                    <a:ea typeface="明兰" panose="02010600030101010101" pitchFamily="2" charset="-122"/>
                  </a:rPr>
                  <a:t>成员</a:t>
                </a:r>
                <a:r>
                  <a:rPr lang="en-US" altLang="zh-CN" sz="1400" dirty="0" smtClean="0">
                    <a:latin typeface="明兰" panose="02010600030101010101" pitchFamily="2" charset="-122"/>
                    <a:ea typeface="明兰" panose="02010600030101010101" pitchFamily="2" charset="-122"/>
                  </a:rPr>
                  <a:t>: 161240005 </a:t>
                </a:r>
                <a:r>
                  <a:rPr lang="zh-CN" altLang="en-US" sz="1400" dirty="0" smtClean="0">
                    <a:latin typeface="明兰" panose="02010600030101010101" pitchFamily="2" charset="-122"/>
                    <a:ea typeface="明兰" panose="02010600030101010101" pitchFamily="2" charset="-122"/>
                  </a:rPr>
                  <a:t>陈勇虎</a:t>
                </a:r>
                <a:endParaRPr lang="zh-CN" altLang="en-US" sz="1400" dirty="0">
                  <a:latin typeface="明兰" panose="02010600030101010101" pitchFamily="2" charset="-122"/>
                  <a:ea typeface="明兰" panose="02010600030101010101" pitchFamily="2" charset="-122"/>
                </a:endParaRPr>
              </a:p>
            </p:txBody>
          </p:sp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7125940" y="4557353"/>
                <a:ext cx="104968" cy="78769"/>
              </a:xfrm>
              <a:custGeom>
                <a:avLst/>
                <a:gdLst>
                  <a:gd name="T0" fmla="*/ 3013 w 3017"/>
                  <a:gd name="T1" fmla="*/ 80 h 2264"/>
                  <a:gd name="T2" fmla="*/ 2986 w 3017"/>
                  <a:gd name="T3" fmla="*/ 32 h 2264"/>
                  <a:gd name="T4" fmla="*/ 2937 w 3017"/>
                  <a:gd name="T5" fmla="*/ 4 h 2264"/>
                  <a:gd name="T6" fmla="*/ 2881 w 3017"/>
                  <a:gd name="T7" fmla="*/ 4 h 2264"/>
                  <a:gd name="T8" fmla="*/ 2833 w 3017"/>
                  <a:gd name="T9" fmla="*/ 32 h 2264"/>
                  <a:gd name="T10" fmla="*/ 2805 w 3017"/>
                  <a:gd name="T11" fmla="*/ 80 h 2264"/>
                  <a:gd name="T12" fmla="*/ 2797 w 3017"/>
                  <a:gd name="T13" fmla="*/ 210 h 2264"/>
                  <a:gd name="T14" fmla="*/ 2767 w 3017"/>
                  <a:gd name="T15" fmla="*/ 405 h 2264"/>
                  <a:gd name="T16" fmla="*/ 2708 w 3017"/>
                  <a:gd name="T17" fmla="*/ 589 h 2264"/>
                  <a:gd name="T18" fmla="*/ 2624 w 3017"/>
                  <a:gd name="T19" fmla="*/ 761 h 2264"/>
                  <a:gd name="T20" fmla="*/ 2517 w 3017"/>
                  <a:gd name="T21" fmla="*/ 917 h 2264"/>
                  <a:gd name="T22" fmla="*/ 2389 w 3017"/>
                  <a:gd name="T23" fmla="*/ 1055 h 2264"/>
                  <a:gd name="T24" fmla="*/ 2241 w 3017"/>
                  <a:gd name="T25" fmla="*/ 1173 h 2264"/>
                  <a:gd name="T26" fmla="*/ 2076 w 3017"/>
                  <a:gd name="T27" fmla="*/ 1270 h 2264"/>
                  <a:gd name="T28" fmla="*/ 1898 w 3017"/>
                  <a:gd name="T29" fmla="*/ 1342 h 2264"/>
                  <a:gd name="T30" fmla="*/ 1708 w 3017"/>
                  <a:gd name="T31" fmla="*/ 1387 h 2264"/>
                  <a:gd name="T32" fmla="*/ 1508 w 3017"/>
                  <a:gd name="T33" fmla="*/ 1401 h 2264"/>
                  <a:gd name="T34" fmla="*/ 1309 w 3017"/>
                  <a:gd name="T35" fmla="*/ 1387 h 2264"/>
                  <a:gd name="T36" fmla="*/ 1119 w 3017"/>
                  <a:gd name="T37" fmla="*/ 1342 h 2264"/>
                  <a:gd name="T38" fmla="*/ 940 w 3017"/>
                  <a:gd name="T39" fmla="*/ 1270 h 2264"/>
                  <a:gd name="T40" fmla="*/ 776 w 3017"/>
                  <a:gd name="T41" fmla="*/ 1173 h 2264"/>
                  <a:gd name="T42" fmla="*/ 628 w 3017"/>
                  <a:gd name="T43" fmla="*/ 1055 h 2264"/>
                  <a:gd name="T44" fmla="*/ 500 w 3017"/>
                  <a:gd name="T45" fmla="*/ 917 h 2264"/>
                  <a:gd name="T46" fmla="*/ 393 w 3017"/>
                  <a:gd name="T47" fmla="*/ 761 h 2264"/>
                  <a:gd name="T48" fmla="*/ 308 w 3017"/>
                  <a:gd name="T49" fmla="*/ 589 h 2264"/>
                  <a:gd name="T50" fmla="*/ 250 w 3017"/>
                  <a:gd name="T51" fmla="*/ 405 h 2264"/>
                  <a:gd name="T52" fmla="*/ 220 w 3017"/>
                  <a:gd name="T53" fmla="*/ 210 h 2264"/>
                  <a:gd name="T54" fmla="*/ 212 w 3017"/>
                  <a:gd name="T55" fmla="*/ 80 h 2264"/>
                  <a:gd name="T56" fmla="*/ 183 w 3017"/>
                  <a:gd name="T57" fmla="*/ 32 h 2264"/>
                  <a:gd name="T58" fmla="*/ 136 w 3017"/>
                  <a:gd name="T59" fmla="*/ 4 h 2264"/>
                  <a:gd name="T60" fmla="*/ 79 w 3017"/>
                  <a:gd name="T61" fmla="*/ 4 h 2264"/>
                  <a:gd name="T62" fmla="*/ 32 w 3017"/>
                  <a:gd name="T63" fmla="*/ 32 h 2264"/>
                  <a:gd name="T64" fmla="*/ 4 w 3017"/>
                  <a:gd name="T65" fmla="*/ 80 h 2264"/>
                  <a:gd name="T66" fmla="*/ 4 w 3017"/>
                  <a:gd name="T67" fmla="*/ 222 h 2264"/>
                  <a:gd name="T68" fmla="*/ 37 w 3017"/>
                  <a:gd name="T69" fmla="*/ 439 h 2264"/>
                  <a:gd name="T70" fmla="*/ 100 w 3017"/>
                  <a:gd name="T71" fmla="*/ 647 h 2264"/>
                  <a:gd name="T72" fmla="*/ 190 w 3017"/>
                  <a:gd name="T73" fmla="*/ 839 h 2264"/>
                  <a:gd name="T74" fmla="*/ 305 w 3017"/>
                  <a:gd name="T75" fmla="*/ 1018 h 2264"/>
                  <a:gd name="T76" fmla="*/ 444 w 3017"/>
                  <a:gd name="T77" fmla="*/ 1176 h 2264"/>
                  <a:gd name="T78" fmla="*/ 604 w 3017"/>
                  <a:gd name="T79" fmla="*/ 1315 h 2264"/>
                  <a:gd name="T80" fmla="*/ 782 w 3017"/>
                  <a:gd name="T81" fmla="*/ 1430 h 2264"/>
                  <a:gd name="T82" fmla="*/ 975 w 3017"/>
                  <a:gd name="T83" fmla="*/ 1520 h 2264"/>
                  <a:gd name="T84" fmla="*/ 1182 w 3017"/>
                  <a:gd name="T85" fmla="*/ 1582 h 2264"/>
                  <a:gd name="T86" fmla="*/ 1401 w 3017"/>
                  <a:gd name="T87" fmla="*/ 1613 h 2264"/>
                  <a:gd name="T88" fmla="*/ 1401 w 3017"/>
                  <a:gd name="T89" fmla="*/ 2156 h 2264"/>
                  <a:gd name="T90" fmla="*/ 1415 w 3017"/>
                  <a:gd name="T91" fmla="*/ 2210 h 2264"/>
                  <a:gd name="T92" fmla="*/ 1454 w 3017"/>
                  <a:gd name="T93" fmla="*/ 2249 h 2264"/>
                  <a:gd name="T94" fmla="*/ 1508 w 3017"/>
                  <a:gd name="T95" fmla="*/ 2264 h 2264"/>
                  <a:gd name="T96" fmla="*/ 1563 w 3017"/>
                  <a:gd name="T97" fmla="*/ 2249 h 2264"/>
                  <a:gd name="T98" fmla="*/ 1601 w 3017"/>
                  <a:gd name="T99" fmla="*/ 2210 h 2264"/>
                  <a:gd name="T100" fmla="*/ 1617 w 3017"/>
                  <a:gd name="T101" fmla="*/ 2156 h 2264"/>
                  <a:gd name="T102" fmla="*/ 1617 w 3017"/>
                  <a:gd name="T103" fmla="*/ 1613 h 2264"/>
                  <a:gd name="T104" fmla="*/ 1835 w 3017"/>
                  <a:gd name="T105" fmla="*/ 1582 h 2264"/>
                  <a:gd name="T106" fmla="*/ 2042 w 3017"/>
                  <a:gd name="T107" fmla="*/ 1520 h 2264"/>
                  <a:gd name="T108" fmla="*/ 2236 w 3017"/>
                  <a:gd name="T109" fmla="*/ 1430 h 2264"/>
                  <a:gd name="T110" fmla="*/ 2414 w 3017"/>
                  <a:gd name="T111" fmla="*/ 1315 h 2264"/>
                  <a:gd name="T112" fmla="*/ 2573 w 3017"/>
                  <a:gd name="T113" fmla="*/ 1176 h 2264"/>
                  <a:gd name="T114" fmla="*/ 2712 w 3017"/>
                  <a:gd name="T115" fmla="*/ 1018 h 2264"/>
                  <a:gd name="T116" fmla="*/ 2827 w 3017"/>
                  <a:gd name="T117" fmla="*/ 839 h 2264"/>
                  <a:gd name="T118" fmla="*/ 2918 w 3017"/>
                  <a:gd name="T119" fmla="*/ 647 h 2264"/>
                  <a:gd name="T120" fmla="*/ 2980 w 3017"/>
                  <a:gd name="T121" fmla="*/ 439 h 2264"/>
                  <a:gd name="T122" fmla="*/ 3013 w 3017"/>
                  <a:gd name="T123" fmla="*/ 222 h 2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17" h="2264">
                    <a:moveTo>
                      <a:pt x="3017" y="108"/>
                    </a:moveTo>
                    <a:lnTo>
                      <a:pt x="3013" y="80"/>
                    </a:lnTo>
                    <a:lnTo>
                      <a:pt x="3003" y="54"/>
                    </a:lnTo>
                    <a:lnTo>
                      <a:pt x="2986" y="32"/>
                    </a:lnTo>
                    <a:lnTo>
                      <a:pt x="2963" y="16"/>
                    </a:lnTo>
                    <a:lnTo>
                      <a:pt x="2937" y="4"/>
                    </a:lnTo>
                    <a:lnTo>
                      <a:pt x="2910" y="0"/>
                    </a:lnTo>
                    <a:lnTo>
                      <a:pt x="2881" y="4"/>
                    </a:lnTo>
                    <a:lnTo>
                      <a:pt x="2855" y="16"/>
                    </a:lnTo>
                    <a:lnTo>
                      <a:pt x="2833" y="32"/>
                    </a:lnTo>
                    <a:lnTo>
                      <a:pt x="2816" y="54"/>
                    </a:lnTo>
                    <a:lnTo>
                      <a:pt x="2805" y="80"/>
                    </a:lnTo>
                    <a:lnTo>
                      <a:pt x="2801" y="108"/>
                    </a:lnTo>
                    <a:lnTo>
                      <a:pt x="2797" y="210"/>
                    </a:lnTo>
                    <a:lnTo>
                      <a:pt x="2785" y="308"/>
                    </a:lnTo>
                    <a:lnTo>
                      <a:pt x="2767" y="405"/>
                    </a:lnTo>
                    <a:lnTo>
                      <a:pt x="2741" y="498"/>
                    </a:lnTo>
                    <a:lnTo>
                      <a:pt x="2708" y="589"/>
                    </a:lnTo>
                    <a:lnTo>
                      <a:pt x="2670" y="677"/>
                    </a:lnTo>
                    <a:lnTo>
                      <a:pt x="2624" y="761"/>
                    </a:lnTo>
                    <a:lnTo>
                      <a:pt x="2573" y="841"/>
                    </a:lnTo>
                    <a:lnTo>
                      <a:pt x="2517" y="917"/>
                    </a:lnTo>
                    <a:lnTo>
                      <a:pt x="2456" y="989"/>
                    </a:lnTo>
                    <a:lnTo>
                      <a:pt x="2389" y="1055"/>
                    </a:lnTo>
                    <a:lnTo>
                      <a:pt x="2317" y="1117"/>
                    </a:lnTo>
                    <a:lnTo>
                      <a:pt x="2241" y="1173"/>
                    </a:lnTo>
                    <a:lnTo>
                      <a:pt x="2161" y="1224"/>
                    </a:lnTo>
                    <a:lnTo>
                      <a:pt x="2076" y="1270"/>
                    </a:lnTo>
                    <a:lnTo>
                      <a:pt x="1990" y="1309"/>
                    </a:lnTo>
                    <a:lnTo>
                      <a:pt x="1898" y="1342"/>
                    </a:lnTo>
                    <a:lnTo>
                      <a:pt x="1805" y="1367"/>
                    </a:lnTo>
                    <a:lnTo>
                      <a:pt x="1708" y="1387"/>
                    </a:lnTo>
                    <a:lnTo>
                      <a:pt x="1610" y="1397"/>
                    </a:lnTo>
                    <a:lnTo>
                      <a:pt x="1508" y="1401"/>
                    </a:lnTo>
                    <a:lnTo>
                      <a:pt x="1407" y="1397"/>
                    </a:lnTo>
                    <a:lnTo>
                      <a:pt x="1309" y="1387"/>
                    </a:lnTo>
                    <a:lnTo>
                      <a:pt x="1212" y="1367"/>
                    </a:lnTo>
                    <a:lnTo>
                      <a:pt x="1119" y="1342"/>
                    </a:lnTo>
                    <a:lnTo>
                      <a:pt x="1028" y="1309"/>
                    </a:lnTo>
                    <a:lnTo>
                      <a:pt x="940" y="1270"/>
                    </a:lnTo>
                    <a:lnTo>
                      <a:pt x="856" y="1224"/>
                    </a:lnTo>
                    <a:lnTo>
                      <a:pt x="776" y="1173"/>
                    </a:lnTo>
                    <a:lnTo>
                      <a:pt x="700" y="1117"/>
                    </a:lnTo>
                    <a:lnTo>
                      <a:pt x="628" y="1055"/>
                    </a:lnTo>
                    <a:lnTo>
                      <a:pt x="562" y="989"/>
                    </a:lnTo>
                    <a:lnTo>
                      <a:pt x="500" y="917"/>
                    </a:lnTo>
                    <a:lnTo>
                      <a:pt x="444" y="841"/>
                    </a:lnTo>
                    <a:lnTo>
                      <a:pt x="393" y="761"/>
                    </a:lnTo>
                    <a:lnTo>
                      <a:pt x="347" y="677"/>
                    </a:lnTo>
                    <a:lnTo>
                      <a:pt x="308" y="589"/>
                    </a:lnTo>
                    <a:lnTo>
                      <a:pt x="275" y="498"/>
                    </a:lnTo>
                    <a:lnTo>
                      <a:pt x="250" y="405"/>
                    </a:lnTo>
                    <a:lnTo>
                      <a:pt x="231" y="308"/>
                    </a:lnTo>
                    <a:lnTo>
                      <a:pt x="220" y="210"/>
                    </a:lnTo>
                    <a:lnTo>
                      <a:pt x="216" y="108"/>
                    </a:lnTo>
                    <a:lnTo>
                      <a:pt x="212" y="80"/>
                    </a:lnTo>
                    <a:lnTo>
                      <a:pt x="200" y="54"/>
                    </a:lnTo>
                    <a:lnTo>
                      <a:pt x="183" y="32"/>
                    </a:lnTo>
                    <a:lnTo>
                      <a:pt x="162" y="16"/>
                    </a:lnTo>
                    <a:lnTo>
                      <a:pt x="136" y="4"/>
                    </a:lnTo>
                    <a:lnTo>
                      <a:pt x="107" y="0"/>
                    </a:lnTo>
                    <a:lnTo>
                      <a:pt x="79" y="4"/>
                    </a:lnTo>
                    <a:lnTo>
                      <a:pt x="54" y="16"/>
                    </a:lnTo>
                    <a:lnTo>
                      <a:pt x="32" y="32"/>
                    </a:lnTo>
                    <a:lnTo>
                      <a:pt x="15" y="54"/>
                    </a:lnTo>
                    <a:lnTo>
                      <a:pt x="4" y="80"/>
                    </a:lnTo>
                    <a:lnTo>
                      <a:pt x="0" y="108"/>
                    </a:lnTo>
                    <a:lnTo>
                      <a:pt x="4" y="222"/>
                    </a:lnTo>
                    <a:lnTo>
                      <a:pt x="17" y="332"/>
                    </a:lnTo>
                    <a:lnTo>
                      <a:pt x="37" y="439"/>
                    </a:lnTo>
                    <a:lnTo>
                      <a:pt x="64" y="545"/>
                    </a:lnTo>
                    <a:lnTo>
                      <a:pt x="100" y="647"/>
                    </a:lnTo>
                    <a:lnTo>
                      <a:pt x="142" y="745"/>
                    </a:lnTo>
                    <a:lnTo>
                      <a:pt x="190" y="839"/>
                    </a:lnTo>
                    <a:lnTo>
                      <a:pt x="245" y="931"/>
                    </a:lnTo>
                    <a:lnTo>
                      <a:pt x="305" y="1018"/>
                    </a:lnTo>
                    <a:lnTo>
                      <a:pt x="372" y="1100"/>
                    </a:lnTo>
                    <a:lnTo>
                      <a:pt x="444" y="1176"/>
                    </a:lnTo>
                    <a:lnTo>
                      <a:pt x="521" y="1248"/>
                    </a:lnTo>
                    <a:lnTo>
                      <a:pt x="604" y="1315"/>
                    </a:lnTo>
                    <a:lnTo>
                      <a:pt x="690" y="1375"/>
                    </a:lnTo>
                    <a:lnTo>
                      <a:pt x="782" y="1430"/>
                    </a:lnTo>
                    <a:lnTo>
                      <a:pt x="876" y="1478"/>
                    </a:lnTo>
                    <a:lnTo>
                      <a:pt x="975" y="1520"/>
                    </a:lnTo>
                    <a:lnTo>
                      <a:pt x="1077" y="1554"/>
                    </a:lnTo>
                    <a:lnTo>
                      <a:pt x="1182" y="1582"/>
                    </a:lnTo>
                    <a:lnTo>
                      <a:pt x="1291" y="1601"/>
                    </a:lnTo>
                    <a:lnTo>
                      <a:pt x="1401" y="1613"/>
                    </a:lnTo>
                    <a:lnTo>
                      <a:pt x="1401" y="1617"/>
                    </a:lnTo>
                    <a:lnTo>
                      <a:pt x="1401" y="2156"/>
                    </a:lnTo>
                    <a:lnTo>
                      <a:pt x="1405" y="2185"/>
                    </a:lnTo>
                    <a:lnTo>
                      <a:pt x="1415" y="2210"/>
                    </a:lnTo>
                    <a:lnTo>
                      <a:pt x="1432" y="2232"/>
                    </a:lnTo>
                    <a:lnTo>
                      <a:pt x="1454" y="2249"/>
                    </a:lnTo>
                    <a:lnTo>
                      <a:pt x="1480" y="2260"/>
                    </a:lnTo>
                    <a:lnTo>
                      <a:pt x="1508" y="2264"/>
                    </a:lnTo>
                    <a:lnTo>
                      <a:pt x="1537" y="2260"/>
                    </a:lnTo>
                    <a:lnTo>
                      <a:pt x="1563" y="2249"/>
                    </a:lnTo>
                    <a:lnTo>
                      <a:pt x="1585" y="2232"/>
                    </a:lnTo>
                    <a:lnTo>
                      <a:pt x="1601" y="2210"/>
                    </a:lnTo>
                    <a:lnTo>
                      <a:pt x="1613" y="2185"/>
                    </a:lnTo>
                    <a:lnTo>
                      <a:pt x="1617" y="2156"/>
                    </a:lnTo>
                    <a:lnTo>
                      <a:pt x="1617" y="1617"/>
                    </a:lnTo>
                    <a:lnTo>
                      <a:pt x="1617" y="1613"/>
                    </a:lnTo>
                    <a:lnTo>
                      <a:pt x="1727" y="1601"/>
                    </a:lnTo>
                    <a:lnTo>
                      <a:pt x="1835" y="1582"/>
                    </a:lnTo>
                    <a:lnTo>
                      <a:pt x="1940" y="1554"/>
                    </a:lnTo>
                    <a:lnTo>
                      <a:pt x="2042" y="1520"/>
                    </a:lnTo>
                    <a:lnTo>
                      <a:pt x="2140" y="1478"/>
                    </a:lnTo>
                    <a:lnTo>
                      <a:pt x="2236" y="1430"/>
                    </a:lnTo>
                    <a:lnTo>
                      <a:pt x="2327" y="1375"/>
                    </a:lnTo>
                    <a:lnTo>
                      <a:pt x="2414" y="1315"/>
                    </a:lnTo>
                    <a:lnTo>
                      <a:pt x="2496" y="1248"/>
                    </a:lnTo>
                    <a:lnTo>
                      <a:pt x="2573" y="1176"/>
                    </a:lnTo>
                    <a:lnTo>
                      <a:pt x="2645" y="1100"/>
                    </a:lnTo>
                    <a:lnTo>
                      <a:pt x="2712" y="1018"/>
                    </a:lnTo>
                    <a:lnTo>
                      <a:pt x="2772" y="931"/>
                    </a:lnTo>
                    <a:lnTo>
                      <a:pt x="2827" y="839"/>
                    </a:lnTo>
                    <a:lnTo>
                      <a:pt x="2876" y="745"/>
                    </a:lnTo>
                    <a:lnTo>
                      <a:pt x="2918" y="647"/>
                    </a:lnTo>
                    <a:lnTo>
                      <a:pt x="2953" y="545"/>
                    </a:lnTo>
                    <a:lnTo>
                      <a:pt x="2980" y="439"/>
                    </a:lnTo>
                    <a:lnTo>
                      <a:pt x="3000" y="332"/>
                    </a:lnTo>
                    <a:lnTo>
                      <a:pt x="3013" y="222"/>
                    </a:lnTo>
                    <a:lnTo>
                      <a:pt x="3017" y="1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latin typeface="明兰" panose="02010600030101010101" pitchFamily="2" charset="-122"/>
                  <a:ea typeface="明兰" panose="02010600030101010101" pitchFamily="2" charset="-122"/>
                </a:endParaRPr>
              </a:p>
            </p:txBody>
          </p:sp>
        </p:grp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7144693" y="4486133"/>
              <a:ext cx="67462" cy="108725"/>
            </a:xfrm>
            <a:custGeom>
              <a:avLst/>
              <a:gdLst>
                <a:gd name="T0" fmla="*/ 1144 w 1939"/>
                <a:gd name="T1" fmla="*/ 3110 h 3125"/>
                <a:gd name="T2" fmla="*/ 1385 w 1939"/>
                <a:gd name="T3" fmla="*/ 3032 h 3125"/>
                <a:gd name="T4" fmla="*/ 1595 w 1939"/>
                <a:gd name="T5" fmla="*/ 2897 h 3125"/>
                <a:gd name="T6" fmla="*/ 1762 w 1939"/>
                <a:gd name="T7" fmla="*/ 2715 h 3125"/>
                <a:gd name="T8" fmla="*/ 1879 w 1939"/>
                <a:gd name="T9" fmla="*/ 2494 h 3125"/>
                <a:gd name="T10" fmla="*/ 1935 w 1939"/>
                <a:gd name="T11" fmla="*/ 2244 h 3125"/>
                <a:gd name="T12" fmla="*/ 1935 w 1939"/>
                <a:gd name="T13" fmla="*/ 882 h 3125"/>
                <a:gd name="T14" fmla="*/ 1879 w 1939"/>
                <a:gd name="T15" fmla="*/ 632 h 3125"/>
                <a:gd name="T16" fmla="*/ 1762 w 1939"/>
                <a:gd name="T17" fmla="*/ 411 h 3125"/>
                <a:gd name="T18" fmla="*/ 1595 w 1939"/>
                <a:gd name="T19" fmla="*/ 228 h 3125"/>
                <a:gd name="T20" fmla="*/ 1385 w 1939"/>
                <a:gd name="T21" fmla="*/ 94 h 3125"/>
                <a:gd name="T22" fmla="*/ 1144 w 1939"/>
                <a:gd name="T23" fmla="*/ 16 h 3125"/>
                <a:gd name="T24" fmla="*/ 881 w 1939"/>
                <a:gd name="T25" fmla="*/ 4 h 3125"/>
                <a:gd name="T26" fmla="*/ 631 w 1939"/>
                <a:gd name="T27" fmla="*/ 61 h 3125"/>
                <a:gd name="T28" fmla="*/ 410 w 1939"/>
                <a:gd name="T29" fmla="*/ 178 h 3125"/>
                <a:gd name="T30" fmla="*/ 228 w 1939"/>
                <a:gd name="T31" fmla="*/ 346 h 3125"/>
                <a:gd name="T32" fmla="*/ 93 w 1939"/>
                <a:gd name="T33" fmla="*/ 554 h 3125"/>
                <a:gd name="T34" fmla="*/ 15 w 1939"/>
                <a:gd name="T35" fmla="*/ 796 h 3125"/>
                <a:gd name="T36" fmla="*/ 0 w 1939"/>
                <a:gd name="T37" fmla="*/ 2155 h 3125"/>
                <a:gd name="T38" fmla="*/ 34 w 1939"/>
                <a:gd name="T39" fmla="*/ 2414 h 3125"/>
                <a:gd name="T40" fmla="*/ 133 w 1939"/>
                <a:gd name="T41" fmla="*/ 2646 h 3125"/>
                <a:gd name="T42" fmla="*/ 284 w 1939"/>
                <a:gd name="T43" fmla="*/ 2841 h 3125"/>
                <a:gd name="T44" fmla="*/ 479 w 1939"/>
                <a:gd name="T45" fmla="*/ 2993 h 3125"/>
                <a:gd name="T46" fmla="*/ 711 w 1939"/>
                <a:gd name="T47" fmla="*/ 3091 h 3125"/>
                <a:gd name="T48" fmla="*/ 969 w 1939"/>
                <a:gd name="T49" fmla="*/ 3125 h 3125"/>
                <a:gd name="T50" fmla="*/ 231 w 1939"/>
                <a:gd name="T51" fmla="*/ 818 h 3125"/>
                <a:gd name="T52" fmla="*/ 307 w 1939"/>
                <a:gd name="T53" fmla="*/ 611 h 3125"/>
                <a:gd name="T54" fmla="*/ 436 w 1939"/>
                <a:gd name="T55" fmla="*/ 437 h 3125"/>
                <a:gd name="T56" fmla="*/ 610 w 1939"/>
                <a:gd name="T57" fmla="*/ 308 h 3125"/>
                <a:gd name="T58" fmla="*/ 817 w 1939"/>
                <a:gd name="T59" fmla="*/ 232 h 3125"/>
                <a:gd name="T60" fmla="*/ 1046 w 1939"/>
                <a:gd name="T61" fmla="*/ 220 h 3125"/>
                <a:gd name="T62" fmla="*/ 1262 w 1939"/>
                <a:gd name="T63" fmla="*/ 275 h 3125"/>
                <a:gd name="T64" fmla="*/ 1449 w 1939"/>
                <a:gd name="T65" fmla="*/ 389 h 3125"/>
                <a:gd name="T66" fmla="*/ 1595 w 1939"/>
                <a:gd name="T67" fmla="*/ 548 h 3125"/>
                <a:gd name="T68" fmla="*/ 1690 w 1939"/>
                <a:gd name="T69" fmla="*/ 746 h 3125"/>
                <a:gd name="T70" fmla="*/ 1724 w 1939"/>
                <a:gd name="T71" fmla="*/ 970 h 3125"/>
                <a:gd name="T72" fmla="*/ 1708 w 1939"/>
                <a:gd name="T73" fmla="*/ 2308 h 3125"/>
                <a:gd name="T74" fmla="*/ 1633 w 1939"/>
                <a:gd name="T75" fmla="*/ 2515 h 3125"/>
                <a:gd name="T76" fmla="*/ 1503 w 1939"/>
                <a:gd name="T77" fmla="*/ 2689 h 3125"/>
                <a:gd name="T78" fmla="*/ 1329 w 1939"/>
                <a:gd name="T79" fmla="*/ 2818 h 3125"/>
                <a:gd name="T80" fmla="*/ 1121 w 1939"/>
                <a:gd name="T81" fmla="*/ 2894 h 3125"/>
                <a:gd name="T82" fmla="*/ 893 w 1939"/>
                <a:gd name="T83" fmla="*/ 2906 h 3125"/>
                <a:gd name="T84" fmla="*/ 676 w 1939"/>
                <a:gd name="T85" fmla="*/ 2850 h 3125"/>
                <a:gd name="T86" fmla="*/ 490 w 1939"/>
                <a:gd name="T87" fmla="*/ 2737 h 3125"/>
                <a:gd name="T88" fmla="*/ 345 w 1939"/>
                <a:gd name="T89" fmla="*/ 2578 h 3125"/>
                <a:gd name="T90" fmla="*/ 249 w 1939"/>
                <a:gd name="T91" fmla="*/ 2380 h 3125"/>
                <a:gd name="T92" fmla="*/ 215 w 1939"/>
                <a:gd name="T93" fmla="*/ 2155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9" h="3125">
                  <a:moveTo>
                    <a:pt x="969" y="3125"/>
                  </a:moveTo>
                  <a:lnTo>
                    <a:pt x="1058" y="3121"/>
                  </a:lnTo>
                  <a:lnTo>
                    <a:pt x="1144" y="3110"/>
                  </a:lnTo>
                  <a:lnTo>
                    <a:pt x="1227" y="3091"/>
                  </a:lnTo>
                  <a:lnTo>
                    <a:pt x="1308" y="3065"/>
                  </a:lnTo>
                  <a:lnTo>
                    <a:pt x="1385" y="3032"/>
                  </a:lnTo>
                  <a:lnTo>
                    <a:pt x="1458" y="2993"/>
                  </a:lnTo>
                  <a:lnTo>
                    <a:pt x="1529" y="2948"/>
                  </a:lnTo>
                  <a:lnTo>
                    <a:pt x="1595" y="2897"/>
                  </a:lnTo>
                  <a:lnTo>
                    <a:pt x="1655" y="2841"/>
                  </a:lnTo>
                  <a:lnTo>
                    <a:pt x="1711" y="2780"/>
                  </a:lnTo>
                  <a:lnTo>
                    <a:pt x="1762" y="2715"/>
                  </a:lnTo>
                  <a:lnTo>
                    <a:pt x="1807" y="2646"/>
                  </a:lnTo>
                  <a:lnTo>
                    <a:pt x="1846" y="2571"/>
                  </a:lnTo>
                  <a:lnTo>
                    <a:pt x="1879" y="2494"/>
                  </a:lnTo>
                  <a:lnTo>
                    <a:pt x="1905" y="2414"/>
                  </a:lnTo>
                  <a:lnTo>
                    <a:pt x="1923" y="2330"/>
                  </a:lnTo>
                  <a:lnTo>
                    <a:pt x="1935" y="2244"/>
                  </a:lnTo>
                  <a:lnTo>
                    <a:pt x="1939" y="2155"/>
                  </a:lnTo>
                  <a:lnTo>
                    <a:pt x="1939" y="970"/>
                  </a:lnTo>
                  <a:lnTo>
                    <a:pt x="1935" y="882"/>
                  </a:lnTo>
                  <a:lnTo>
                    <a:pt x="1923" y="796"/>
                  </a:lnTo>
                  <a:lnTo>
                    <a:pt x="1905" y="712"/>
                  </a:lnTo>
                  <a:lnTo>
                    <a:pt x="1879" y="632"/>
                  </a:lnTo>
                  <a:lnTo>
                    <a:pt x="1846" y="554"/>
                  </a:lnTo>
                  <a:lnTo>
                    <a:pt x="1807" y="480"/>
                  </a:lnTo>
                  <a:lnTo>
                    <a:pt x="1762" y="411"/>
                  </a:lnTo>
                  <a:lnTo>
                    <a:pt x="1711" y="346"/>
                  </a:lnTo>
                  <a:lnTo>
                    <a:pt x="1655" y="284"/>
                  </a:lnTo>
                  <a:lnTo>
                    <a:pt x="1595" y="228"/>
                  </a:lnTo>
                  <a:lnTo>
                    <a:pt x="1529" y="178"/>
                  </a:lnTo>
                  <a:lnTo>
                    <a:pt x="1458" y="132"/>
                  </a:lnTo>
                  <a:lnTo>
                    <a:pt x="1385" y="94"/>
                  </a:lnTo>
                  <a:lnTo>
                    <a:pt x="1308" y="61"/>
                  </a:lnTo>
                  <a:lnTo>
                    <a:pt x="1227" y="35"/>
                  </a:lnTo>
                  <a:lnTo>
                    <a:pt x="1144" y="16"/>
                  </a:lnTo>
                  <a:lnTo>
                    <a:pt x="1058" y="4"/>
                  </a:lnTo>
                  <a:lnTo>
                    <a:pt x="969" y="0"/>
                  </a:lnTo>
                  <a:lnTo>
                    <a:pt x="881" y="4"/>
                  </a:lnTo>
                  <a:lnTo>
                    <a:pt x="795" y="16"/>
                  </a:lnTo>
                  <a:lnTo>
                    <a:pt x="711" y="35"/>
                  </a:lnTo>
                  <a:lnTo>
                    <a:pt x="631" y="61"/>
                  </a:lnTo>
                  <a:lnTo>
                    <a:pt x="554" y="94"/>
                  </a:lnTo>
                  <a:lnTo>
                    <a:pt x="479" y="132"/>
                  </a:lnTo>
                  <a:lnTo>
                    <a:pt x="410" y="178"/>
                  </a:lnTo>
                  <a:lnTo>
                    <a:pt x="345" y="228"/>
                  </a:lnTo>
                  <a:lnTo>
                    <a:pt x="284" y="284"/>
                  </a:lnTo>
                  <a:lnTo>
                    <a:pt x="228" y="346"/>
                  </a:lnTo>
                  <a:lnTo>
                    <a:pt x="177" y="411"/>
                  </a:lnTo>
                  <a:lnTo>
                    <a:pt x="133" y="480"/>
                  </a:lnTo>
                  <a:lnTo>
                    <a:pt x="93" y="554"/>
                  </a:lnTo>
                  <a:lnTo>
                    <a:pt x="61" y="632"/>
                  </a:lnTo>
                  <a:lnTo>
                    <a:pt x="34" y="712"/>
                  </a:lnTo>
                  <a:lnTo>
                    <a:pt x="15" y="796"/>
                  </a:lnTo>
                  <a:lnTo>
                    <a:pt x="4" y="882"/>
                  </a:lnTo>
                  <a:lnTo>
                    <a:pt x="0" y="970"/>
                  </a:lnTo>
                  <a:lnTo>
                    <a:pt x="0" y="2155"/>
                  </a:lnTo>
                  <a:lnTo>
                    <a:pt x="4" y="2244"/>
                  </a:lnTo>
                  <a:lnTo>
                    <a:pt x="15" y="2330"/>
                  </a:lnTo>
                  <a:lnTo>
                    <a:pt x="34" y="2414"/>
                  </a:lnTo>
                  <a:lnTo>
                    <a:pt x="61" y="2494"/>
                  </a:lnTo>
                  <a:lnTo>
                    <a:pt x="93" y="2571"/>
                  </a:lnTo>
                  <a:lnTo>
                    <a:pt x="133" y="2646"/>
                  </a:lnTo>
                  <a:lnTo>
                    <a:pt x="177" y="2715"/>
                  </a:lnTo>
                  <a:lnTo>
                    <a:pt x="228" y="2780"/>
                  </a:lnTo>
                  <a:lnTo>
                    <a:pt x="284" y="2841"/>
                  </a:lnTo>
                  <a:lnTo>
                    <a:pt x="345" y="2897"/>
                  </a:lnTo>
                  <a:lnTo>
                    <a:pt x="410" y="2948"/>
                  </a:lnTo>
                  <a:lnTo>
                    <a:pt x="479" y="2993"/>
                  </a:lnTo>
                  <a:lnTo>
                    <a:pt x="554" y="3032"/>
                  </a:lnTo>
                  <a:lnTo>
                    <a:pt x="631" y="3065"/>
                  </a:lnTo>
                  <a:lnTo>
                    <a:pt x="711" y="3091"/>
                  </a:lnTo>
                  <a:lnTo>
                    <a:pt x="795" y="3110"/>
                  </a:lnTo>
                  <a:lnTo>
                    <a:pt x="881" y="3121"/>
                  </a:lnTo>
                  <a:lnTo>
                    <a:pt x="969" y="3125"/>
                  </a:lnTo>
                  <a:close/>
                  <a:moveTo>
                    <a:pt x="215" y="970"/>
                  </a:moveTo>
                  <a:lnTo>
                    <a:pt x="219" y="893"/>
                  </a:lnTo>
                  <a:lnTo>
                    <a:pt x="231" y="818"/>
                  </a:lnTo>
                  <a:lnTo>
                    <a:pt x="249" y="746"/>
                  </a:lnTo>
                  <a:lnTo>
                    <a:pt x="275" y="677"/>
                  </a:lnTo>
                  <a:lnTo>
                    <a:pt x="307" y="611"/>
                  </a:lnTo>
                  <a:lnTo>
                    <a:pt x="345" y="548"/>
                  </a:lnTo>
                  <a:lnTo>
                    <a:pt x="388" y="491"/>
                  </a:lnTo>
                  <a:lnTo>
                    <a:pt x="436" y="437"/>
                  </a:lnTo>
                  <a:lnTo>
                    <a:pt x="490" y="389"/>
                  </a:lnTo>
                  <a:lnTo>
                    <a:pt x="548" y="344"/>
                  </a:lnTo>
                  <a:lnTo>
                    <a:pt x="610" y="308"/>
                  </a:lnTo>
                  <a:lnTo>
                    <a:pt x="676" y="275"/>
                  </a:lnTo>
                  <a:lnTo>
                    <a:pt x="745" y="250"/>
                  </a:lnTo>
                  <a:lnTo>
                    <a:pt x="817" y="232"/>
                  </a:lnTo>
                  <a:lnTo>
                    <a:pt x="893" y="220"/>
                  </a:lnTo>
                  <a:lnTo>
                    <a:pt x="969" y="216"/>
                  </a:lnTo>
                  <a:lnTo>
                    <a:pt x="1046" y="220"/>
                  </a:lnTo>
                  <a:lnTo>
                    <a:pt x="1121" y="232"/>
                  </a:lnTo>
                  <a:lnTo>
                    <a:pt x="1194" y="250"/>
                  </a:lnTo>
                  <a:lnTo>
                    <a:pt x="1262" y="275"/>
                  </a:lnTo>
                  <a:lnTo>
                    <a:pt x="1329" y="308"/>
                  </a:lnTo>
                  <a:lnTo>
                    <a:pt x="1390" y="344"/>
                  </a:lnTo>
                  <a:lnTo>
                    <a:pt x="1449" y="389"/>
                  </a:lnTo>
                  <a:lnTo>
                    <a:pt x="1503" y="437"/>
                  </a:lnTo>
                  <a:lnTo>
                    <a:pt x="1551" y="491"/>
                  </a:lnTo>
                  <a:lnTo>
                    <a:pt x="1595" y="548"/>
                  </a:lnTo>
                  <a:lnTo>
                    <a:pt x="1633" y="611"/>
                  </a:lnTo>
                  <a:lnTo>
                    <a:pt x="1664" y="677"/>
                  </a:lnTo>
                  <a:lnTo>
                    <a:pt x="1690" y="746"/>
                  </a:lnTo>
                  <a:lnTo>
                    <a:pt x="1708" y="818"/>
                  </a:lnTo>
                  <a:lnTo>
                    <a:pt x="1720" y="893"/>
                  </a:lnTo>
                  <a:lnTo>
                    <a:pt x="1724" y="970"/>
                  </a:lnTo>
                  <a:lnTo>
                    <a:pt x="1724" y="2155"/>
                  </a:lnTo>
                  <a:lnTo>
                    <a:pt x="1720" y="2232"/>
                  </a:lnTo>
                  <a:lnTo>
                    <a:pt x="1708" y="2308"/>
                  </a:lnTo>
                  <a:lnTo>
                    <a:pt x="1690" y="2380"/>
                  </a:lnTo>
                  <a:lnTo>
                    <a:pt x="1664" y="2449"/>
                  </a:lnTo>
                  <a:lnTo>
                    <a:pt x="1633" y="2515"/>
                  </a:lnTo>
                  <a:lnTo>
                    <a:pt x="1595" y="2578"/>
                  </a:lnTo>
                  <a:lnTo>
                    <a:pt x="1551" y="2635"/>
                  </a:lnTo>
                  <a:lnTo>
                    <a:pt x="1503" y="2689"/>
                  </a:lnTo>
                  <a:lnTo>
                    <a:pt x="1449" y="2737"/>
                  </a:lnTo>
                  <a:lnTo>
                    <a:pt x="1390" y="2780"/>
                  </a:lnTo>
                  <a:lnTo>
                    <a:pt x="1329" y="2818"/>
                  </a:lnTo>
                  <a:lnTo>
                    <a:pt x="1262" y="2850"/>
                  </a:lnTo>
                  <a:lnTo>
                    <a:pt x="1194" y="2876"/>
                  </a:lnTo>
                  <a:lnTo>
                    <a:pt x="1121" y="2894"/>
                  </a:lnTo>
                  <a:lnTo>
                    <a:pt x="1046" y="2906"/>
                  </a:lnTo>
                  <a:lnTo>
                    <a:pt x="969" y="2910"/>
                  </a:lnTo>
                  <a:lnTo>
                    <a:pt x="893" y="2906"/>
                  </a:lnTo>
                  <a:lnTo>
                    <a:pt x="817" y="2894"/>
                  </a:lnTo>
                  <a:lnTo>
                    <a:pt x="745" y="2876"/>
                  </a:lnTo>
                  <a:lnTo>
                    <a:pt x="676" y="2850"/>
                  </a:lnTo>
                  <a:lnTo>
                    <a:pt x="610" y="2818"/>
                  </a:lnTo>
                  <a:lnTo>
                    <a:pt x="548" y="2780"/>
                  </a:lnTo>
                  <a:lnTo>
                    <a:pt x="490" y="2737"/>
                  </a:lnTo>
                  <a:lnTo>
                    <a:pt x="436" y="2689"/>
                  </a:lnTo>
                  <a:lnTo>
                    <a:pt x="388" y="2635"/>
                  </a:lnTo>
                  <a:lnTo>
                    <a:pt x="345" y="2578"/>
                  </a:lnTo>
                  <a:lnTo>
                    <a:pt x="307" y="2515"/>
                  </a:lnTo>
                  <a:lnTo>
                    <a:pt x="275" y="2449"/>
                  </a:lnTo>
                  <a:lnTo>
                    <a:pt x="249" y="2380"/>
                  </a:lnTo>
                  <a:lnTo>
                    <a:pt x="231" y="2308"/>
                  </a:lnTo>
                  <a:lnTo>
                    <a:pt x="219" y="2232"/>
                  </a:lnTo>
                  <a:lnTo>
                    <a:pt x="215" y="2155"/>
                  </a:lnTo>
                  <a:lnTo>
                    <a:pt x="215" y="97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2438941" y="2767178"/>
            <a:ext cx="781767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4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Open Sans" panose="020B0606030504020204" pitchFamily="34" charset="0"/>
              </a:rPr>
              <a:t>简易游戏网站</a:t>
            </a:r>
            <a:endParaRPr lang="en-US" altLang="zh-CN" sz="4400" spc="600" dirty="0">
              <a:solidFill>
                <a:schemeClr val="tx1">
                  <a:lumMod val="85000"/>
                  <a:lumOff val="1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Open Sans" panose="020B0606030504020204" pitchFamily="34" charset="0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2762075" y="4119404"/>
            <a:ext cx="7753232" cy="0"/>
          </a:xfrm>
          <a:prstGeom prst="line">
            <a:avLst/>
          </a:prstGeom>
          <a:ln>
            <a:solidFill>
              <a:srgbClr val="4A1757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0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5820" y="842211"/>
            <a:ext cx="386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1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Servelt</a:t>
            </a:r>
            <a:r>
              <a:rPr lang="zh-CN" altLang="en-US" b="1" spc="1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过滤器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—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拦截未登录访问</a:t>
            </a:r>
            <a:endParaRPr lang="zh-CN" altLang="en-US" b="1" spc="1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5820" y="1371600"/>
            <a:ext cx="99019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我们不希望用户没有进行登录访问，就可以访问后台，这样的非法访问是不安全的，在项目中即为，未通过登录确认的用户，将不可以访问各个游戏的页面，只有通过登陆验证后，才可以继续访问，否则将会重定向到</a:t>
            </a:r>
            <a:r>
              <a:rPr lang="en-US" altLang="zh-CN" b="1" dirty="0" err="1" smtClean="0"/>
              <a:t>error.jsp</a:t>
            </a:r>
            <a:r>
              <a:rPr lang="zh-CN" altLang="en-US" b="1" dirty="0" smtClean="0"/>
              <a:t>页面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自定义界面</a:t>
            </a:r>
            <a:r>
              <a:rPr lang="en-US" altLang="zh-CN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2.</a:t>
            </a:r>
            <a:r>
              <a:rPr lang="zh-CN" altLang="en-US" b="1" dirty="0"/>
              <a:t>有</a:t>
            </a:r>
            <a:r>
              <a:rPr lang="zh-CN" altLang="en-US" b="1" dirty="0" smtClean="0"/>
              <a:t>两种实现方式</a:t>
            </a:r>
            <a:r>
              <a:rPr lang="en-US" altLang="zh-CN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1.</a:t>
            </a:r>
            <a:r>
              <a:rPr lang="zh-CN" altLang="en-US" b="1" dirty="0" smtClean="0"/>
              <a:t>在</a:t>
            </a:r>
            <a:r>
              <a:rPr lang="en-US" altLang="zh-CN" b="1" dirty="0" err="1" smtClean="0"/>
              <a:t>jsp</a:t>
            </a:r>
            <a:r>
              <a:rPr lang="zh-CN" altLang="en-US" b="1" dirty="0" smtClean="0"/>
              <a:t>页面进行了</a:t>
            </a:r>
            <a:r>
              <a:rPr lang="en-US" altLang="zh-CN" b="1" dirty="0" smtClean="0"/>
              <a:t>session</a:t>
            </a:r>
            <a:r>
              <a:rPr lang="zh-CN" altLang="en-US" b="1" dirty="0" smtClean="0"/>
              <a:t>的判断，如果不存在该用户的</a:t>
            </a:r>
            <a:r>
              <a:rPr lang="en-US" altLang="zh-CN" b="1" dirty="0" smtClean="0"/>
              <a:t>session</a:t>
            </a:r>
            <a:r>
              <a:rPr lang="zh-CN" altLang="en-US" b="1" dirty="0" smtClean="0"/>
              <a:t>，将跳转等登录界面，否则执行</a:t>
            </a:r>
            <a:r>
              <a:rPr lang="en-US" altLang="zh-CN" b="1" dirty="0" err="1" smtClean="0"/>
              <a:t>jsp</a:t>
            </a:r>
            <a:r>
              <a:rPr lang="zh-CN" altLang="en-US" b="1" dirty="0" smtClean="0"/>
              <a:t>代码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原先使用了这种方式，但是随着页面的增多后，需要每个都添加，于是去掉了这种实现方法</a:t>
            </a:r>
            <a:r>
              <a:rPr lang="en-US" altLang="zh-CN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2.</a:t>
            </a:r>
            <a:r>
              <a:rPr lang="zh-CN" altLang="en-US" b="1" dirty="0" smtClean="0"/>
              <a:t>访问页面时，进行过滤验证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如果存在该用户的</a:t>
            </a:r>
            <a:r>
              <a:rPr lang="en-US" altLang="zh-CN" b="1" dirty="0" smtClean="0"/>
              <a:t>session</a:t>
            </a:r>
            <a:r>
              <a:rPr lang="zh-CN" altLang="en-US" b="1" dirty="0" smtClean="0"/>
              <a:t>，则可以访问，否则跳到</a:t>
            </a:r>
            <a:r>
              <a:rPr lang="en-US" altLang="zh-CN" b="1" dirty="0" err="1" smtClean="0"/>
              <a:t>error.jsp</a:t>
            </a:r>
            <a:r>
              <a:rPr lang="zh-CN" altLang="en-US" b="1" dirty="0" smtClean="0"/>
              <a:t>页面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3.</a:t>
            </a:r>
            <a:r>
              <a:rPr lang="zh-CN" altLang="en-US" b="1" dirty="0"/>
              <a:t>项目中</a:t>
            </a:r>
            <a:r>
              <a:rPr lang="zh-CN" altLang="en-US" b="1" dirty="0" smtClean="0"/>
              <a:t>采用了过滤器的方式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4.</a:t>
            </a:r>
            <a:r>
              <a:rPr lang="zh-CN" altLang="en-US" b="1" dirty="0" smtClean="0"/>
              <a:t>关于</a:t>
            </a:r>
            <a:r>
              <a:rPr lang="en-US" altLang="zh-CN" b="1" dirty="0" err="1" smtClean="0"/>
              <a:t>error.jsp</a:t>
            </a:r>
            <a:r>
              <a:rPr lang="zh-CN" altLang="en-US" b="1" dirty="0" smtClean="0"/>
              <a:t>页面，</a:t>
            </a:r>
            <a:r>
              <a:rPr lang="zh-CN" altLang="en-US" b="1" dirty="0"/>
              <a:t>项目</a:t>
            </a:r>
            <a:r>
              <a:rPr lang="zh-CN" altLang="en-US" b="1" dirty="0" smtClean="0"/>
              <a:t>设定所有不合理的页面都将会跳转到</a:t>
            </a:r>
            <a:r>
              <a:rPr lang="en-US" altLang="zh-CN" b="1" dirty="0" err="1" smtClean="0"/>
              <a:t>error.jsp</a:t>
            </a:r>
            <a:r>
              <a:rPr lang="zh-CN" altLang="en-US" b="1" dirty="0" smtClean="0"/>
              <a:t>页面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1.</a:t>
            </a:r>
            <a:r>
              <a:rPr lang="zh-CN" altLang="en-US" b="1" dirty="0" smtClean="0"/>
              <a:t>并不存在的</a:t>
            </a:r>
            <a:r>
              <a:rPr lang="en-US" altLang="zh-CN" b="1" dirty="0" smtClean="0"/>
              <a:t>URL</a:t>
            </a:r>
            <a:r>
              <a:rPr lang="zh-CN" altLang="en-US" b="1" dirty="0" smtClean="0"/>
              <a:t>地址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2.</a:t>
            </a:r>
            <a:r>
              <a:rPr lang="zh-CN" altLang="en-US" b="1" dirty="0" smtClean="0"/>
              <a:t>未通过登录验证的用户，进行的后续访问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174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7063" y="72189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100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Servelt</a:t>
            </a:r>
            <a:r>
              <a:rPr lang="zh-CN" altLang="en-US" b="1" spc="1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监听器</a:t>
            </a:r>
            <a:r>
              <a:rPr lang="en-US" altLang="zh-CN" b="1" spc="1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-</a:t>
            </a:r>
            <a:r>
              <a:rPr lang="zh-CN" altLang="en-US" b="1" spc="1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统计</a:t>
            </a:r>
            <a:r>
              <a:rPr lang="zh-CN" altLang="en-US" b="1" spc="1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在线用户</a:t>
            </a:r>
            <a:endParaRPr lang="zh-CN" altLang="en-US" b="1" spc="1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6453" y="1299410"/>
            <a:ext cx="8626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1.UserInfoList.java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类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文件，用于存储在线客户和对在线客户进行具体操作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2.UserInfoTrace.java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类文件：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当有对象加入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session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时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,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执行自定义的</a:t>
            </a:r>
            <a:r>
              <a:rPr lang="en-US" altLang="zh-CN" b="1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ValueBound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方法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当有对象移除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session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时，执行自定义的</a:t>
            </a:r>
            <a:r>
              <a:rPr lang="en-US" altLang="zh-CN" b="1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ValueUnbound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方法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3.showuser,jsp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设置了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session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</a:t>
            </a:r>
            <a:r>
              <a:rPr lang="en-US" altLang="zh-CN" b="1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MaxInactiveInterval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为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30s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，缩短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session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的生命周期为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10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秒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后来项目中注释了该功能，可以在</a:t>
            </a:r>
            <a:r>
              <a:rPr lang="en-US" altLang="zh-CN" b="1" dirty="0" err="1" smtClean="0"/>
              <a:t>index.jsp</a:t>
            </a:r>
            <a:r>
              <a:rPr lang="zh-CN" altLang="en-US" b="1" dirty="0" smtClean="0"/>
              <a:t>中取消注释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1748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11761" y="3142482"/>
            <a:ext cx="5599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100" dirty="0">
                <a:latin typeface="明兰" panose="02010600030101010101" pitchFamily="2" charset="-122"/>
                <a:ea typeface="明兰" panose="02010600030101010101" pitchFamily="2" charset="-122"/>
              </a:rPr>
              <a:t>几个简易游戏</a:t>
            </a:r>
            <a:r>
              <a:rPr lang="zh-CN" altLang="en-US" sz="3200" spc="100" dirty="0" smtClean="0">
                <a:latin typeface="明兰" panose="02010600030101010101" pitchFamily="2" charset="-122"/>
                <a:ea typeface="明兰" panose="02010600030101010101" pitchFamily="2" charset="-122"/>
              </a:rPr>
              <a:t>和</a:t>
            </a:r>
            <a:r>
              <a:rPr lang="en-US" altLang="zh-CN" sz="3200" spc="100" dirty="0" smtClean="0">
                <a:latin typeface="明兰" panose="02010600030101010101" pitchFamily="2" charset="-122"/>
                <a:ea typeface="明兰" panose="02010600030101010101" pitchFamily="2" charset="-122"/>
              </a:rPr>
              <a:t>CSS</a:t>
            </a:r>
            <a:r>
              <a:rPr lang="zh-CN" altLang="en-US" sz="3200" spc="100" dirty="0" smtClean="0">
                <a:latin typeface="明兰" panose="02010600030101010101" pitchFamily="2" charset="-122"/>
                <a:ea typeface="明兰" panose="02010600030101010101" pitchFamily="2" charset="-122"/>
              </a:rPr>
              <a:t>特效制作</a:t>
            </a:r>
            <a:endParaRPr lang="zh-CN" altLang="en-US" sz="32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1782039"/>
            <a:ext cx="3522115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</a:t>
            </a:r>
            <a:r>
              <a:rPr lang="en-US" altLang="zh-CN" sz="11500" spc="100" dirty="0">
                <a:latin typeface="明兰" panose="02010600030101010101" pitchFamily="2" charset="-122"/>
                <a:ea typeface="明兰" panose="02010600030101010101" pitchFamily="2" charset="-122"/>
              </a:rPr>
              <a:t>4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19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6906" y="757989"/>
            <a:ext cx="11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登录界面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88" y="1127321"/>
            <a:ext cx="8312754" cy="49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6432" y="505327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水果忍者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08" y="982944"/>
            <a:ext cx="5145505" cy="48099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58790" y="3549318"/>
            <a:ext cx="482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有兴趣可以试玩我制作的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版本的水果忍者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https://github.com/VingtDylan/CutFruit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6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1285" y="697831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2048(</a:t>
            </a:r>
            <a:r>
              <a:rPr lang="zh-CN" altLang="en-US" b="1" dirty="0" smtClean="0"/>
              <a:t>逻辑比较简单</a:t>
            </a:r>
            <a:r>
              <a:rPr lang="en-US" altLang="zh-CN" b="1" dirty="0" smtClean="0"/>
              <a:t>…)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86" y="1067163"/>
            <a:ext cx="4741519" cy="4882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02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0811" y="649705"/>
            <a:ext cx="253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中国象棋和</a:t>
            </a:r>
            <a:r>
              <a:rPr lang="en-US" altLang="zh-CN" dirty="0" smtClean="0"/>
              <a:t>flappy bird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29" y="1480840"/>
            <a:ext cx="3086100" cy="3714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29" y="1141904"/>
            <a:ext cx="4597066" cy="43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18" y="1215188"/>
            <a:ext cx="7884927" cy="47284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8937" y="625642"/>
            <a:ext cx="566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设置为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error page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404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页面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en-US" altLang="zh-CN" b="1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error.jsp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59779" y="673767"/>
            <a:ext cx="1949116" cy="372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返回登录界面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9492916" y="1046746"/>
            <a:ext cx="457200" cy="336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9411" y="890337"/>
            <a:ext cx="28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可以后续</a:t>
            </a:r>
            <a:r>
              <a:rPr lang="zh-CN" altLang="en-US" b="1" dirty="0"/>
              <a:t>继续</a:t>
            </a:r>
            <a:r>
              <a:rPr lang="zh-CN" altLang="en-US" b="1" dirty="0" smtClean="0"/>
              <a:t>添加的内容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828800" y="1612232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/>
              <a:t>实现</a:t>
            </a:r>
            <a:r>
              <a:rPr lang="zh-CN" altLang="en-US" b="1" dirty="0" smtClean="0"/>
              <a:t>用户的注册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添加数据库，以记录每个用户各项游戏的相关数据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zh-CN" altLang="en-US" b="1" dirty="0" smtClean="0"/>
              <a:t>（目前只有</a:t>
            </a:r>
            <a:r>
              <a:rPr lang="en-US" altLang="zh-CN" b="1" dirty="0" smtClean="0"/>
              <a:t>alert</a:t>
            </a:r>
            <a:r>
              <a:rPr lang="zh-CN" altLang="en-US" b="1" dirty="0" smtClean="0"/>
              <a:t>一些简单的提示信息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根据用户</a:t>
            </a:r>
            <a:r>
              <a:rPr lang="zh-CN" altLang="en-US" b="1" dirty="0"/>
              <a:t>选择</a:t>
            </a:r>
            <a:r>
              <a:rPr lang="zh-CN" altLang="en-US" b="1" dirty="0" smtClean="0"/>
              <a:t>的不同，设置游戏对应的界面</a:t>
            </a:r>
            <a:r>
              <a:rPr lang="zh-CN" altLang="en-US" b="1" dirty="0" smtClean="0"/>
              <a:t>风格</a:t>
            </a:r>
            <a:endParaRPr lang="en-US" altLang="zh-CN" b="1" dirty="0" smtClean="0"/>
          </a:p>
          <a:p>
            <a:r>
              <a:rPr lang="en-US" altLang="zh-CN" b="1" dirty="0" smtClean="0"/>
              <a:t>5.</a:t>
            </a:r>
            <a:r>
              <a:rPr lang="zh-CN" altLang="en-US" b="1" dirty="0"/>
              <a:t>化学</a:t>
            </a:r>
            <a:r>
              <a:rPr lang="zh-CN" altLang="en-US" b="1" dirty="0" smtClean="0"/>
              <a:t>版</a:t>
            </a:r>
            <a:r>
              <a:rPr lang="en-US" altLang="zh-CN" b="1" dirty="0" smtClean="0"/>
              <a:t>2048</a:t>
            </a:r>
            <a:r>
              <a:rPr lang="zh-CN" altLang="en-US" b="1" dirty="0" smtClean="0"/>
              <a:t>升级为死铁游戏</a:t>
            </a:r>
            <a:endParaRPr lang="en-US" altLang="zh-CN" b="1" dirty="0" smtClean="0"/>
          </a:p>
          <a:p>
            <a:r>
              <a:rPr lang="en-US" altLang="zh-CN" b="1" dirty="0"/>
              <a:t>5</a:t>
            </a:r>
            <a:r>
              <a:rPr lang="en-US" altLang="zh-CN" b="1" dirty="0" smtClean="0"/>
              <a:t>.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添加二维码登录方式</a:t>
            </a:r>
            <a:endParaRPr lang="en-US" altLang="zh-CN" b="1" dirty="0" smtClean="0"/>
          </a:p>
          <a:p>
            <a:r>
              <a:rPr lang="en-US" altLang="zh-CN" b="1" dirty="0"/>
              <a:t>6</a:t>
            </a:r>
            <a:r>
              <a:rPr lang="en-US" altLang="zh-CN" b="1" dirty="0" smtClean="0"/>
              <a:t>.</a:t>
            </a:r>
            <a:r>
              <a:rPr lang="zh-CN" altLang="en-US" b="1" dirty="0"/>
              <a:t>实现</a:t>
            </a:r>
            <a:r>
              <a:rPr lang="zh-CN" altLang="en-US" b="1" dirty="0" smtClean="0"/>
              <a:t>各项游戏的排行</a:t>
            </a:r>
            <a:r>
              <a:rPr lang="zh-CN" altLang="en-US" b="1" dirty="0" smtClean="0"/>
              <a:t>榜及新纪录</a:t>
            </a:r>
            <a:r>
              <a:rPr lang="zh-CN" altLang="en-US" b="1" dirty="0" smtClean="0"/>
              <a:t>的插入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………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873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椭圆 4"/>
          <p:cNvSpPr/>
          <p:nvPr>
            <p:custDataLst>
              <p:tags r:id="rId1"/>
            </p:custDataLst>
          </p:nvPr>
        </p:nvSpPr>
        <p:spPr>
          <a:xfrm>
            <a:off x="466725" y="341850"/>
            <a:ext cx="36000" cy="360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PA_椭圆 61"/>
          <p:cNvSpPr/>
          <p:nvPr>
            <p:custDataLst>
              <p:tags r:id="rId2"/>
            </p:custDataLst>
          </p:nvPr>
        </p:nvSpPr>
        <p:spPr>
          <a:xfrm>
            <a:off x="2831870" y="3174770"/>
            <a:ext cx="63730" cy="6373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PA_椭圆 87"/>
          <p:cNvSpPr/>
          <p:nvPr>
            <p:custDataLst>
              <p:tags r:id="rId3"/>
            </p:custDataLst>
          </p:nvPr>
        </p:nvSpPr>
        <p:spPr>
          <a:xfrm>
            <a:off x="466725" y="1166659"/>
            <a:ext cx="133758" cy="13375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1939493" y="1233538"/>
            <a:ext cx="8629536" cy="157947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Open Sans" panose="020B0606030504020204" pitchFamily="34" charset="0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262844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44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2" grpId="0" animBg="1"/>
      <p:bldP spid="88" grpId="0" animBg="1"/>
      <p:bldP spid="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8937" y="709864"/>
            <a:ext cx="208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系统开发环境介绍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8720" y="1383631"/>
            <a:ext cx="8217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(1)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服务器端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操作系统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:Window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Web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服务器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:Tomcat 9.0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Java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开发包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:JDK 1.8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开发工具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:</a:t>
            </a:r>
            <a:r>
              <a:rPr lang="en-US" altLang="zh-CN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Intellij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IDEA 2018.2.4 x64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浏览器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:Chrome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浏览器最佳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显示器最佳分辨率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:1024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像素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×768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像素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(2)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客户端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浏览器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:Chrome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浏览器最佳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显示器最佳分辨率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:1024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像素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×768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像素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1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8622" y="541422"/>
            <a:ext cx="192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项目结构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24" y="1265319"/>
            <a:ext cx="2419350" cy="396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84" y="1265319"/>
            <a:ext cx="1933575" cy="2428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24" y="4056645"/>
            <a:ext cx="1762125" cy="121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234" y="1493670"/>
            <a:ext cx="2133600" cy="1666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85" y="4018545"/>
            <a:ext cx="19335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649208" y="1468504"/>
            <a:ext cx="2524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00" dirty="0" smtClean="0">
                <a:latin typeface="明兰" panose="02010600030101010101" pitchFamily="2" charset="-122"/>
                <a:ea typeface="明兰" panose="02010600030101010101" pitchFamily="2" charset="-122"/>
              </a:rPr>
              <a:t>简易游戏网站</a:t>
            </a:r>
            <a:endParaRPr lang="zh-CN" altLang="en-US" sz="2800" b="1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877371" y="1908055"/>
            <a:ext cx="286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00" dirty="0">
                <a:latin typeface="明兰" panose="02010600030101010101" pitchFamily="2" charset="-122"/>
                <a:ea typeface="明兰" panose="02010600030101010101" pitchFamily="2" charset="-122"/>
              </a:rPr>
              <a:t>Content</a:t>
            </a:r>
            <a:endParaRPr lang="zh-CN" altLang="en-US" sz="2000" b="1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40430" y="979558"/>
            <a:ext cx="5340102" cy="811736"/>
            <a:chOff x="6554232" y="1886931"/>
            <a:chExt cx="4564438" cy="811736"/>
          </a:xfrm>
        </p:grpSpPr>
        <p:sp>
          <p:nvSpPr>
            <p:cNvPr id="46" name="文本框 45"/>
            <p:cNvSpPr txBox="1"/>
            <p:nvPr/>
          </p:nvSpPr>
          <p:spPr>
            <a:xfrm>
              <a:off x="6587565" y="1931248"/>
              <a:ext cx="5686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Impact" panose="020B0806030902050204" pitchFamily="34" charset="0"/>
                  <a:ea typeface="明兰" panose="02010600030101010101" pitchFamily="2" charset="-122"/>
                </a:rPr>
                <a:t>1</a:t>
              </a:r>
              <a:endParaRPr lang="zh-CN" altLang="en-US" sz="4000" dirty="0">
                <a:latin typeface="Impact" panose="020B0806030902050204" pitchFamily="34" charset="0"/>
                <a:ea typeface="明兰" panose="02010600030101010101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54699" y="2099356"/>
              <a:ext cx="538462" cy="544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7029707" y="1886931"/>
              <a:ext cx="87584" cy="87584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92102" y="2630246"/>
              <a:ext cx="68421" cy="684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554232" y="2332087"/>
              <a:ext cx="47921" cy="479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310389" y="2141236"/>
              <a:ext cx="38082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100" dirty="0" smtClean="0">
                  <a:latin typeface="明兰" panose="02010600030101010101" pitchFamily="2" charset="-122"/>
                  <a:ea typeface="明兰" panose="02010600030101010101" pitchFamily="2" charset="-122"/>
                </a:rPr>
                <a:t>Servlet</a:t>
              </a:r>
              <a:r>
                <a:rPr lang="zh-CN" altLang="en-US" sz="28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确认</a:t>
              </a:r>
              <a:r>
                <a:rPr lang="zh-CN" altLang="en-US" sz="2800" spc="100" dirty="0" smtClean="0">
                  <a:latin typeface="明兰" panose="02010600030101010101" pitchFamily="2" charset="-122"/>
                  <a:ea typeface="明兰" panose="02010600030101010101" pitchFamily="2" charset="-122"/>
                </a:rPr>
                <a:t>用户的登录</a:t>
              </a:r>
              <a:endParaRPr lang="zh-CN" altLang="en-US" sz="28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78185" y="1904140"/>
            <a:ext cx="4798161" cy="811736"/>
            <a:chOff x="6554232" y="2948217"/>
            <a:chExt cx="5008707" cy="811736"/>
          </a:xfrm>
        </p:grpSpPr>
        <p:grpSp>
          <p:nvGrpSpPr>
            <p:cNvPr id="59" name="组合 58"/>
            <p:cNvGrpSpPr/>
            <p:nvPr/>
          </p:nvGrpSpPr>
          <p:grpSpPr>
            <a:xfrm>
              <a:off x="6554232" y="2948217"/>
              <a:ext cx="602018" cy="811736"/>
              <a:chOff x="6381459" y="1890219"/>
              <a:chExt cx="602018" cy="811736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414790" y="1969458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2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7455608" y="3160642"/>
              <a:ext cx="4107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100" dirty="0" smtClean="0">
                  <a:latin typeface="明兰" panose="02010600030101010101" pitchFamily="2" charset="-122"/>
                  <a:ea typeface="明兰" panose="02010600030101010101" pitchFamily="2" charset="-122"/>
                </a:rPr>
                <a:t>Cookie</a:t>
              </a:r>
              <a:r>
                <a:rPr lang="zh-CN" altLang="en-US" sz="2800" spc="100" dirty="0" smtClean="0">
                  <a:latin typeface="明兰" panose="02010600030101010101" pitchFamily="2" charset="-122"/>
                  <a:ea typeface="明兰" panose="02010600030101010101" pitchFamily="2" charset="-122"/>
                </a:rPr>
                <a:t>实现自动登录</a:t>
              </a:r>
              <a:endParaRPr lang="zh-CN" altLang="en-US" sz="28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78185" y="2823568"/>
            <a:ext cx="5302347" cy="847786"/>
            <a:chOff x="6554232" y="4064302"/>
            <a:chExt cx="5302347" cy="847786"/>
          </a:xfrm>
        </p:grpSpPr>
        <p:grpSp>
          <p:nvGrpSpPr>
            <p:cNvPr id="67" name="组合 66"/>
            <p:cNvGrpSpPr/>
            <p:nvPr/>
          </p:nvGrpSpPr>
          <p:grpSpPr>
            <a:xfrm>
              <a:off x="6554232" y="4064302"/>
              <a:ext cx="602019" cy="847786"/>
              <a:chOff x="6381459" y="1890219"/>
              <a:chExt cx="602019" cy="847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6414791" y="2030119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3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7455609" y="4295769"/>
              <a:ext cx="44009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100" dirty="0" err="1" smtClean="0">
                  <a:latin typeface="明兰" panose="02010600030101010101" pitchFamily="2" charset="-122"/>
                  <a:ea typeface="明兰" panose="02010600030101010101" pitchFamily="2" charset="-122"/>
                </a:rPr>
                <a:t>Servelt</a:t>
              </a:r>
              <a:r>
                <a:rPr lang="zh-CN" altLang="en-US" sz="2800" spc="100" dirty="0" smtClean="0">
                  <a:latin typeface="明兰" panose="02010600030101010101" pitchFamily="2" charset="-122"/>
                  <a:ea typeface="明兰" panose="02010600030101010101" pitchFamily="2" charset="-122"/>
                </a:rPr>
                <a:t>过滤器和监听器</a:t>
              </a:r>
              <a:endParaRPr lang="zh-CN" altLang="en-US" sz="28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511516" y="4016082"/>
            <a:ext cx="5535137" cy="1094019"/>
            <a:chOff x="6554232" y="5180387"/>
            <a:chExt cx="3666617" cy="1094019"/>
          </a:xfrm>
        </p:grpSpPr>
        <p:grpSp>
          <p:nvGrpSpPr>
            <p:cNvPr id="36" name="组合 35"/>
            <p:cNvGrpSpPr/>
            <p:nvPr/>
          </p:nvGrpSpPr>
          <p:grpSpPr>
            <a:xfrm>
              <a:off x="6554232" y="5180387"/>
              <a:ext cx="602021" cy="811736"/>
              <a:chOff x="6381459" y="1890219"/>
              <a:chExt cx="602021" cy="811736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6414792" y="1934536"/>
                <a:ext cx="5686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4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椭圆 41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7093161" y="5320299"/>
              <a:ext cx="31276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spc="100" dirty="0" smtClean="0">
                  <a:latin typeface="明兰" panose="02010600030101010101" pitchFamily="2" charset="-122"/>
                  <a:ea typeface="明兰" panose="02010600030101010101" pitchFamily="2" charset="-122"/>
                </a:rPr>
                <a:t>几个简易游戏和</a:t>
              </a:r>
              <a:r>
                <a:rPr lang="en-US" altLang="zh-CN" sz="2800" spc="100" dirty="0" smtClean="0">
                  <a:latin typeface="明兰" panose="02010600030101010101" pitchFamily="2" charset="-122"/>
                  <a:ea typeface="明兰" panose="02010600030101010101" pitchFamily="2" charset="-122"/>
                </a:rPr>
                <a:t>CSS</a:t>
              </a:r>
              <a:r>
                <a:rPr lang="zh-CN" altLang="en-US" sz="28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特效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49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52646" y="3088475"/>
            <a:ext cx="519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100" dirty="0">
                <a:latin typeface="明兰" panose="02010600030101010101" pitchFamily="2" charset="-122"/>
                <a:ea typeface="明兰" panose="02010600030101010101" pitchFamily="2" charset="-122"/>
              </a:rPr>
              <a:t>Servlet</a:t>
            </a:r>
            <a:r>
              <a:rPr lang="zh-CN" altLang="en-US" sz="3200" spc="100" dirty="0">
                <a:latin typeface="明兰" panose="02010600030101010101" pitchFamily="2" charset="-122"/>
                <a:ea typeface="明兰" panose="02010600030101010101" pitchFamily="2" charset="-122"/>
              </a:rPr>
              <a:t>确认用户的</a:t>
            </a:r>
            <a:r>
              <a:rPr lang="zh-CN" altLang="en-US" sz="3200" spc="100" dirty="0" smtClean="0">
                <a:latin typeface="明兰" panose="02010600030101010101" pitchFamily="2" charset="-122"/>
                <a:ea typeface="明兰" panose="02010600030101010101" pitchFamily="2" charset="-122"/>
              </a:rPr>
              <a:t>登录</a:t>
            </a:r>
            <a:endParaRPr lang="zh-CN" altLang="en-US" sz="32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1782039"/>
            <a:ext cx="3522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</a:t>
            </a:r>
            <a:r>
              <a:rPr lang="en-US" altLang="zh-CN" sz="11500" spc="100" dirty="0">
                <a:latin typeface="明兰" panose="02010600030101010101" pitchFamily="2" charset="-122"/>
                <a:ea typeface="明兰" panose="02010600030101010101" pitchFamily="2" charset="-122"/>
              </a:rPr>
              <a:t>1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0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3157" y="794085"/>
            <a:ext cx="29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Servlet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确认用户的登录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4736" y="1552074"/>
            <a:ext cx="838601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1.Login(Servlet)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对合法用户及相应密码进行检查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2.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检查通过的用户将会跳转到</a:t>
            </a:r>
            <a:r>
              <a:rPr lang="en-US" altLang="zh-CN" b="1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Welcome.jsp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界面，未通过检查用户将继续停留在</a:t>
            </a:r>
            <a:r>
              <a:rPr lang="en-US" altLang="zh-CN" b="1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index.jsp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界面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3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.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为了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方便用户访问，在会话保持阶段，均视为登录状态，可以继续后续的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访问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因为后续添加了过滤器，保证网页的安全性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5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44772" y="3065548"/>
            <a:ext cx="515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100" dirty="0" smtClean="0">
                <a:latin typeface="明兰" panose="02010600030101010101" pitchFamily="2" charset="-122"/>
                <a:ea typeface="明兰" panose="02010600030101010101" pitchFamily="2" charset="-122"/>
              </a:rPr>
              <a:t> </a:t>
            </a:r>
            <a:r>
              <a:rPr lang="en-US" altLang="zh-CN" sz="3600" spc="100" dirty="0">
                <a:latin typeface="明兰" panose="02010600030101010101" pitchFamily="2" charset="-122"/>
                <a:ea typeface="明兰" panose="02010600030101010101" pitchFamily="2" charset="-122"/>
              </a:rPr>
              <a:t>Cookie</a:t>
            </a:r>
            <a:r>
              <a:rPr lang="zh-CN" altLang="en-US" sz="3600" spc="100" dirty="0">
                <a:latin typeface="明兰" panose="02010600030101010101" pitchFamily="2" charset="-122"/>
                <a:ea typeface="明兰" panose="02010600030101010101" pitchFamily="2" charset="-122"/>
              </a:rPr>
              <a:t>实现自动</a:t>
            </a:r>
            <a:r>
              <a:rPr lang="zh-CN" altLang="en-US" sz="3600" spc="100" dirty="0" smtClean="0">
                <a:latin typeface="明兰" panose="02010600030101010101" pitchFamily="2" charset="-122"/>
                <a:ea typeface="明兰" panose="02010600030101010101" pitchFamily="2" charset="-122"/>
              </a:rPr>
              <a:t>登录</a:t>
            </a:r>
            <a:endParaRPr lang="zh-CN" altLang="en-US" sz="3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1782039"/>
            <a:ext cx="3522115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</a:t>
            </a:r>
            <a:r>
              <a:rPr lang="en-US" altLang="zh-CN" sz="11500" spc="100" dirty="0">
                <a:latin typeface="明兰" panose="02010600030101010101" pitchFamily="2" charset="-122"/>
                <a:ea typeface="明兰" panose="02010600030101010101" pitchFamily="2" charset="-122"/>
              </a:rPr>
              <a:t>2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62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9095" y="673768"/>
            <a:ext cx="3260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latin typeface="明兰" panose="02010600030101010101" pitchFamily="2" charset="-122"/>
                <a:ea typeface="明兰" panose="02010600030101010101" pitchFamily="2" charset="-122"/>
              </a:rPr>
              <a:t> </a:t>
            </a:r>
            <a:r>
              <a:rPr lang="en-US" altLang="zh-CN" spc="100" dirty="0">
                <a:latin typeface="明兰" panose="02010600030101010101" pitchFamily="2" charset="-122"/>
                <a:ea typeface="明兰" panose="02010600030101010101" pitchFamily="2" charset="-122"/>
              </a:rPr>
              <a:t>Cookie</a:t>
            </a:r>
            <a:r>
              <a:rPr lang="zh-CN" altLang="en-US" spc="100" dirty="0">
                <a:latin typeface="明兰" panose="02010600030101010101" pitchFamily="2" charset="-122"/>
                <a:ea typeface="明兰" panose="02010600030101010101" pitchFamily="2" charset="-122"/>
              </a:rPr>
              <a:t>实现自动登录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32548" y="1488541"/>
            <a:ext cx="736332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1.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以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方法访问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Login(Servlet)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时，如果是首次访问，请求中将不包含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Cookie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，该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Servlet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将会将相应重定向到</a:t>
            </a:r>
            <a:r>
              <a:rPr lang="en-US" altLang="zh-CN" b="1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index.jsp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中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2.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当在</a:t>
            </a:r>
            <a:r>
              <a:rPr lang="en-US" altLang="zh-CN" b="1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index.jsp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页面中正确输入用户名和密码，并且勾选了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”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记住我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”  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的复选框，点击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”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立即登录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”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后，将会发出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post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请求，由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Login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</a:t>
            </a:r>
            <a:r>
              <a:rPr lang="en-US" altLang="zh-CN" b="1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doPost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处理，方法中将会创建两个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Cookie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对象对象并发送到客户端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3.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之后再次发送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请求，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Servlet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将从</a:t>
            </a:r>
            <a:r>
              <a:rPr lang="en-US" altLang="zh-CN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Cookie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中检索出用户名和口令，并对其验证，验证通过后将相应重定向到</a:t>
            </a:r>
            <a:r>
              <a:rPr lang="en-US" altLang="zh-CN" b="1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Welcome.jsp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页面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76937" y="4331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2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66361" y="3065548"/>
            <a:ext cx="534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100" dirty="0" err="1">
                <a:latin typeface="明兰" panose="02010600030101010101" pitchFamily="2" charset="-122"/>
                <a:ea typeface="明兰" panose="02010600030101010101" pitchFamily="2" charset="-122"/>
              </a:rPr>
              <a:t>Servelt</a:t>
            </a:r>
            <a:r>
              <a:rPr lang="zh-CN" altLang="en-US" sz="3200" spc="100" dirty="0" smtClean="0">
                <a:latin typeface="明兰" panose="02010600030101010101" pitchFamily="2" charset="-122"/>
                <a:ea typeface="明兰" panose="02010600030101010101" pitchFamily="2" charset="-122"/>
              </a:rPr>
              <a:t>过滤器和监听器</a:t>
            </a:r>
            <a:endParaRPr lang="zh-CN" altLang="en-US" sz="32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1782039"/>
            <a:ext cx="3522115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</a:t>
            </a:r>
            <a:r>
              <a:rPr lang="en-US" altLang="zh-CN" sz="11500" spc="100" dirty="0">
                <a:latin typeface="明兰" panose="02010600030101010101" pitchFamily="2" charset="-122"/>
                <a:ea typeface="明兰" panose="02010600030101010101" pitchFamily="2" charset="-122"/>
              </a:rPr>
              <a:t>3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17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自定义 2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5252"/>
      </a:accent1>
      <a:accent2>
        <a:srgbClr val="525252"/>
      </a:accent2>
      <a:accent3>
        <a:srgbClr val="525252"/>
      </a:accent3>
      <a:accent4>
        <a:srgbClr val="525252"/>
      </a:accent4>
      <a:accent5>
        <a:srgbClr val="525252"/>
      </a:accent5>
      <a:accent6>
        <a:srgbClr val="525252"/>
      </a:accent6>
      <a:hlink>
        <a:srgbClr val="525252"/>
      </a:hlink>
      <a:folHlink>
        <a:srgbClr val="52525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8032</TotalTime>
  <Words>765</Words>
  <Application>Microsoft Office PowerPoint</Application>
  <PresentationFormat>宽屏</PresentationFormat>
  <Paragraphs>80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Adobe 楷体 Std R</vt:lpstr>
      <vt:lpstr>Open Sans</vt:lpstr>
      <vt:lpstr>等线</vt:lpstr>
      <vt:lpstr>等线 Light</vt:lpstr>
      <vt:lpstr>方正正纤黑简体</vt:lpstr>
      <vt:lpstr>明兰</vt:lpstr>
      <vt:lpstr>宋体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灰色点线</dc:title>
  <dc:creator>第一PPT</dc:creator>
  <cp:keywords>www.1ppt.com</cp:keywords>
  <dc:description>www.1ppt.com</dc:description>
  <cp:lastModifiedBy>陈 勇虎</cp:lastModifiedBy>
  <cp:revision>326</cp:revision>
  <dcterms:created xsi:type="dcterms:W3CDTF">2017-05-16T12:45:30Z</dcterms:created>
  <dcterms:modified xsi:type="dcterms:W3CDTF">2019-06-06T05:21:46Z</dcterms:modified>
</cp:coreProperties>
</file>