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7" r:id="rId14"/>
    <p:sldId id="268" r:id="rId15"/>
  </p:sldIdLst>
  <p:sldSz cx="7620000" cy="5715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ublic Sans" panose="020B0604020202020204" charset="0"/>
      <p:regular r:id="rId21"/>
      <p:bold r:id="rId22"/>
      <p:italic r:id="rId23"/>
      <p:boldItalic r:id="rId24"/>
    </p:embeddedFont>
    <p:embeddedFont>
      <p:font typeface="Cinzel Decorative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3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46787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9254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2513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9289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0728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58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306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5130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745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256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550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485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1418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1133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034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vi.wikipedia.org/wiki/Th%C6%B0%C6%A1ng_m%E1%BA%A1i_%C4%91i%E1%BB%87n_t%E1%BB%AD" TargetMode="External"/><Relationship Id="rId3" Type="http://schemas.openxmlformats.org/officeDocument/2006/relationships/image" Target="../media/image12.jpg"/><Relationship Id="rId7" Type="http://schemas.openxmlformats.org/officeDocument/2006/relationships/hyperlink" Target="https://vi.wikipedia.org/wiki/L%E1%BB%8Bch_s%E1%BB%AD_trang_ph%E1%BB%A5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ensus.gov/epcd/www/ebusines.htm" TargetMode="External"/><Relationship Id="rId5" Type="http://schemas.openxmlformats.org/officeDocument/2006/relationships/hyperlink" Target="https://vi.wikipedia.org/wiki/About.com" TargetMode="External"/><Relationship Id="rId4" Type="http://schemas.openxmlformats.org/officeDocument/2006/relationships/hyperlink" Target="http://inventors.about.com/od/cstartinventions/a/clothing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0" y="-44035"/>
            <a:ext cx="2406993" cy="5759034"/>
            <a:chOff x="0" y="-28575"/>
            <a:chExt cx="1561918" cy="3737085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1561918" cy="3708510"/>
            </a:xfrm>
            <a:custGeom>
              <a:avLst/>
              <a:gdLst/>
              <a:ahLst/>
              <a:cxnLst/>
              <a:rect l="l" t="t" r="r" b="b"/>
              <a:pathLst>
                <a:path w="1561918" h="3708510" extrusionOk="0">
                  <a:moveTo>
                    <a:pt x="0" y="0"/>
                  </a:moveTo>
                  <a:lnTo>
                    <a:pt x="1561918" y="0"/>
                  </a:lnTo>
                  <a:lnTo>
                    <a:pt x="1561918" y="3708510"/>
                  </a:lnTo>
                  <a:lnTo>
                    <a:pt x="0" y="3708510"/>
                  </a:lnTo>
                  <a:close/>
                </a:path>
              </a:pathLst>
            </a:custGeom>
            <a:solidFill>
              <a:srgbClr val="E3E4E0"/>
            </a:soli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50" tIns="21150" rIns="21150" bIns="21150" anchor="ctr" anchorCtr="0">
              <a:noAutofit/>
            </a:bodyPr>
            <a:lstStyle/>
            <a:p>
              <a:pPr marL="0" marR="0" lvl="0" indent="0" algn="ctr" rtl="0">
                <a:lnSpc>
                  <a:spcPct val="64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l="3917" r="3917"/>
          <a:stretch/>
        </p:blipFill>
        <p:spPr>
          <a:xfrm>
            <a:off x="1203497" y="968266"/>
            <a:ext cx="2321611" cy="377846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3926319" y="1390358"/>
            <a:ext cx="314604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lang="en-US" sz="3750" b="0" i="0" u="none" strike="noStrike" cap="none" dirty="0">
                <a:solidFill>
                  <a:srgbClr val="000000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Fashion</a:t>
            </a:r>
            <a:endParaRPr sz="3750" b="0" i="0" u="none" strike="noStrike" cap="none" dirty="0">
              <a:solidFill>
                <a:srgbClr val="000000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926320" y="2132765"/>
            <a:ext cx="3146049" cy="1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1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Fashion and so much more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862571" y="5143500"/>
            <a:ext cx="27269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Đào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Xuân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Vinh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926319" y="3463656"/>
            <a:ext cx="3360420" cy="58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Pro Dev .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Luân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926320" y="2780465"/>
            <a:ext cx="314604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Đề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tài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Xây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dựng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thiết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kế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website fashion e-commerce</a:t>
            </a:r>
            <a:endParaRPr sz="16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2"/>
          <p:cNvGrpSpPr/>
          <p:nvPr/>
        </p:nvGrpSpPr>
        <p:grpSpPr>
          <a:xfrm>
            <a:off x="4974004" y="-45207"/>
            <a:ext cx="2645994" cy="5760208"/>
            <a:chOff x="0" y="-28575"/>
            <a:chExt cx="1672530" cy="3641020"/>
          </a:xfrm>
        </p:grpSpPr>
        <p:sp>
          <p:nvSpPr>
            <p:cNvPr id="211" name="Google Shape;211;p22"/>
            <p:cNvSpPr/>
            <p:nvPr/>
          </p:nvSpPr>
          <p:spPr>
            <a:xfrm>
              <a:off x="0" y="0"/>
              <a:ext cx="1672530" cy="3612445"/>
            </a:xfrm>
            <a:custGeom>
              <a:avLst/>
              <a:gdLst/>
              <a:ahLst/>
              <a:cxnLst/>
              <a:rect l="l" t="t" r="r" b="b"/>
              <a:pathLst>
                <a:path w="1672530" h="3612445" extrusionOk="0">
                  <a:moveTo>
                    <a:pt x="0" y="0"/>
                  </a:moveTo>
                  <a:lnTo>
                    <a:pt x="1672530" y="0"/>
                  </a:lnTo>
                  <a:lnTo>
                    <a:pt x="1672530" y="3612445"/>
                  </a:lnTo>
                  <a:lnTo>
                    <a:pt x="0" y="3612445"/>
                  </a:lnTo>
                  <a:close/>
                </a:path>
              </a:pathLst>
            </a:custGeom>
            <a:solidFill>
              <a:srgbClr val="E3E4E0"/>
            </a:solidFill>
            <a:ln>
              <a:noFill/>
            </a:ln>
          </p:spPr>
        </p:sp>
        <p:sp>
          <p:nvSpPr>
            <p:cNvPr id="212" name="Google Shape;212;p22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50" tIns="21150" rIns="21150" bIns="21150" anchor="ctr" anchorCtr="0">
              <a:noAutofit/>
            </a:bodyPr>
            <a:lstStyle/>
            <a:p>
              <a:pPr marL="0" marR="0" lvl="0" indent="0" algn="ctr" rtl="0">
                <a:lnSpc>
                  <a:spcPct val="64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l="2480" t="35010" r="37664" b="20000"/>
          <a:stretch/>
        </p:blipFill>
        <p:spPr>
          <a:xfrm>
            <a:off x="4465417" y="1822750"/>
            <a:ext cx="2070550" cy="233451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/>
          <p:nvPr/>
        </p:nvSpPr>
        <p:spPr>
          <a:xfrm>
            <a:off x="428625" y="1902950"/>
            <a:ext cx="334783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4"/>
              </a:lnSpc>
              <a:buSzPts val="2734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428625" y="2655585"/>
            <a:ext cx="353969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/>
              <a:buNone/>
            </a:pP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Yêu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cầu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nghiệp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vụ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Public Sans"/>
            </a:endParaRPr>
          </a:p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/>
              <a:buNone/>
            </a:pPr>
            <a:endParaRPr lang="en-US" sz="8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Public Sans"/>
            </a:endParaRPr>
          </a:p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/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Về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phía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 User:</a:t>
            </a:r>
          </a:p>
          <a:p>
            <a:pPr marL="285750" lvl="2" indent="-285750">
              <a:lnSpc>
                <a:spcPct val="140021"/>
              </a:lnSpc>
              <a:buSzPts val="937"/>
              <a:buFont typeface="Times New Roman" panose="02020603050405020304" pitchFamily="18" charset="0"/>
              <a:buChar char="⁃"/>
            </a:pP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Xem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sản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phẩm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đánh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giá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sản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phẩm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3" indent="-285750">
              <a:lnSpc>
                <a:spcPct val="140021"/>
              </a:lnSpc>
              <a:buSzPts val="937"/>
              <a:buFont typeface="Times New Roman" panose="02020603050405020304" pitchFamily="18" charset="0"/>
              <a:buChar char="⁃"/>
            </a:pP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Thêm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sản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phẩm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vào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giỏ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hàng</a:t>
            </a:r>
            <a:endParaRPr lang="en-US" b="0" i="0" u="none" strike="noStrike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3" indent="-285750">
              <a:lnSpc>
                <a:spcPct val="140021"/>
              </a:lnSpc>
              <a:buSzPts val="937"/>
              <a:buFont typeface="Times New Roman" panose="02020603050405020304" pitchFamily="18" charset="0"/>
              <a:buChar char="⁃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lnSpc>
                <a:spcPct val="140021"/>
              </a:lnSpc>
              <a:buSzPts val="937"/>
              <a:buFont typeface="Times New Roman" panose="02020603050405020304" pitchFamily="18" charset="0"/>
              <a:buChar char="⁃"/>
            </a:pP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Thanh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toán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sản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phẩm</a:t>
            </a:r>
            <a:endParaRPr lang="en-US" b="0" i="0" u="none" strike="noStrike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3" indent="-285750">
              <a:lnSpc>
                <a:spcPct val="140021"/>
              </a:lnSpc>
              <a:buSzPts val="937"/>
              <a:buFont typeface="Times New Roman" panose="02020603050405020304" pitchFamily="18" charset="0"/>
              <a:buChar char="⁃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lnSpc>
                <a:spcPct val="140021"/>
              </a:lnSpc>
              <a:buSzPts val="937"/>
              <a:buFont typeface="Times New Roman" panose="02020603050405020304" pitchFamily="18" charset="0"/>
              <a:buChar char="⁃"/>
            </a:pP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Chat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với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quản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trị</a:t>
            </a:r>
            <a:r>
              <a:rPr lang="en-US" b="0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0" i="0" u="none" strike="noStrike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viên</a:t>
            </a:r>
            <a:endParaRPr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428625" y="417248"/>
            <a:ext cx="1922372" cy="23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Fashion E-commerce</a:t>
            </a:r>
            <a:endParaRPr sz="11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5269003" y="417248"/>
            <a:ext cx="1922372" cy="17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833" b="0" i="0" u="none" strike="noStrike" cap="none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r>
              <a:rPr lang="en-US" sz="833" b="0" i="0" u="none" strike="noStrike" cap="none" dirty="0" smtClean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08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1"/>
          <p:cNvGrpSpPr/>
          <p:nvPr/>
        </p:nvGrpSpPr>
        <p:grpSpPr>
          <a:xfrm>
            <a:off x="0" y="-45207"/>
            <a:ext cx="7619998" cy="2776977"/>
            <a:chOff x="0" y="-28575"/>
            <a:chExt cx="4816592" cy="1876156"/>
          </a:xfrm>
        </p:grpSpPr>
        <p:sp>
          <p:nvSpPr>
            <p:cNvPr id="195" name="Google Shape;195;p21"/>
            <p:cNvSpPr/>
            <p:nvPr/>
          </p:nvSpPr>
          <p:spPr>
            <a:xfrm>
              <a:off x="0" y="0"/>
              <a:ext cx="4816592" cy="1847581"/>
            </a:xfrm>
            <a:custGeom>
              <a:avLst/>
              <a:gdLst/>
              <a:ahLst/>
              <a:cxnLst/>
              <a:rect l="l" t="t" r="r" b="b"/>
              <a:pathLst>
                <a:path w="4816592" h="1847581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847581"/>
                  </a:lnTo>
                  <a:lnTo>
                    <a:pt x="0" y="1847581"/>
                  </a:lnTo>
                  <a:close/>
                </a:path>
              </a:pathLst>
            </a:custGeom>
            <a:solidFill>
              <a:srgbClr val="E3E4E0"/>
            </a:solidFill>
            <a:ln>
              <a:noFill/>
            </a:ln>
          </p:spPr>
        </p:sp>
        <p:sp>
          <p:nvSpPr>
            <p:cNvPr id="196" name="Google Shape;196;p2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50" tIns="21150" rIns="21150" bIns="21150" anchor="ctr" anchorCtr="0">
              <a:noAutofit/>
            </a:bodyPr>
            <a:lstStyle/>
            <a:p>
              <a:pPr marL="0" marR="0" lvl="0" indent="0" algn="ctr" rtl="0">
                <a:lnSpc>
                  <a:spcPct val="64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t="956" b="44233"/>
          <a:stretch/>
        </p:blipFill>
        <p:spPr>
          <a:xfrm>
            <a:off x="5373661" y="1285875"/>
            <a:ext cx="1533359" cy="126060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425767" y="2774065"/>
            <a:ext cx="6395085" cy="271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/>
              <a:buNone/>
            </a:pP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/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40021"/>
              </a:lnSpc>
              <a:buSzPts val="937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40021"/>
              </a:lnSpc>
              <a:buSzPts val="937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40021"/>
              </a:lnSpc>
              <a:buSzPts val="937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40021"/>
              </a:lnSpc>
              <a:buSzPts val="937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1" indent="-285750">
              <a:lnSpc>
                <a:spcPct val="140021"/>
              </a:lnSpc>
              <a:buSzPts val="937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40021"/>
              </a:lnSpc>
              <a:buSzPts val="937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1" indent="-285750">
              <a:lnSpc>
                <a:spcPct val="140021"/>
              </a:lnSpc>
              <a:buSzPts val="937"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3" name="Google Shape;203;p21"/>
          <p:cNvSpPr txBox="1"/>
          <p:nvPr/>
        </p:nvSpPr>
        <p:spPr>
          <a:xfrm>
            <a:off x="428624" y="1558912"/>
            <a:ext cx="3194686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34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3.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Nội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dung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nghiên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cứu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endParaRPr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428625" y="417248"/>
            <a:ext cx="1922372" cy="23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Fashion E-commerce</a:t>
            </a:r>
            <a:endParaRPr sz="11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5280433" y="417248"/>
            <a:ext cx="1922372" cy="17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833" b="0" i="0" u="none" strike="noStrike" cap="none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r>
              <a:rPr lang="en-US" sz="833" b="0" i="0" u="none" strike="noStrike" cap="none" dirty="0" smtClean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88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1"/>
          <p:cNvGrpSpPr/>
          <p:nvPr/>
        </p:nvGrpSpPr>
        <p:grpSpPr>
          <a:xfrm>
            <a:off x="0" y="-45207"/>
            <a:ext cx="7619998" cy="1748277"/>
            <a:chOff x="0" y="-28575"/>
            <a:chExt cx="4816592" cy="1876156"/>
          </a:xfrm>
        </p:grpSpPr>
        <p:sp>
          <p:nvSpPr>
            <p:cNvPr id="195" name="Google Shape;195;p21"/>
            <p:cNvSpPr/>
            <p:nvPr/>
          </p:nvSpPr>
          <p:spPr>
            <a:xfrm>
              <a:off x="0" y="0"/>
              <a:ext cx="4816592" cy="1847581"/>
            </a:xfrm>
            <a:custGeom>
              <a:avLst/>
              <a:gdLst/>
              <a:ahLst/>
              <a:cxnLst/>
              <a:rect l="l" t="t" r="r" b="b"/>
              <a:pathLst>
                <a:path w="4816592" h="1847581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847581"/>
                  </a:lnTo>
                  <a:lnTo>
                    <a:pt x="0" y="1847581"/>
                  </a:lnTo>
                  <a:close/>
                </a:path>
              </a:pathLst>
            </a:custGeom>
            <a:solidFill>
              <a:srgbClr val="E3E4E0"/>
            </a:solidFill>
            <a:ln>
              <a:noFill/>
            </a:ln>
          </p:spPr>
        </p:sp>
        <p:sp>
          <p:nvSpPr>
            <p:cNvPr id="196" name="Google Shape;196;p2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50" tIns="21150" rIns="21150" bIns="21150" anchor="ctr" anchorCtr="0">
              <a:noAutofit/>
            </a:bodyPr>
            <a:lstStyle/>
            <a:p>
              <a:pPr marL="0" marR="0" lvl="0" indent="0" algn="ctr" rtl="0">
                <a:lnSpc>
                  <a:spcPct val="64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21"/>
          <p:cNvSpPr txBox="1"/>
          <p:nvPr/>
        </p:nvSpPr>
        <p:spPr>
          <a:xfrm>
            <a:off x="428624" y="1839456"/>
            <a:ext cx="6395085" cy="361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/>
              <a:buNone/>
            </a:pP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Fashion E-commerce</a:t>
            </a: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Lavarel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</a:pP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clean.</a:t>
            </a: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</a:pP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428624" y="1082056"/>
            <a:ext cx="3194686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34"/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428625" y="417248"/>
            <a:ext cx="1922372" cy="23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Fashion E-commerce</a:t>
            </a:r>
            <a:endParaRPr sz="11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5280433" y="417248"/>
            <a:ext cx="1922372" cy="17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833" b="0" i="0" u="none" strike="noStrike" cap="none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r>
              <a:rPr lang="en-US" sz="833" b="0" i="0" u="none" strike="noStrike" cap="none" dirty="0" smtClean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10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01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4"/>
          <p:cNvGrpSpPr/>
          <p:nvPr/>
        </p:nvGrpSpPr>
        <p:grpSpPr>
          <a:xfrm>
            <a:off x="0" y="1411291"/>
            <a:ext cx="1771547" cy="3160709"/>
            <a:chOff x="0" y="-28575"/>
            <a:chExt cx="1119793" cy="1997880"/>
          </a:xfrm>
        </p:grpSpPr>
        <p:sp>
          <p:nvSpPr>
            <p:cNvPr id="238" name="Google Shape;238;p24"/>
            <p:cNvSpPr/>
            <p:nvPr/>
          </p:nvSpPr>
          <p:spPr>
            <a:xfrm>
              <a:off x="0" y="0"/>
              <a:ext cx="1119793" cy="1969305"/>
            </a:xfrm>
            <a:custGeom>
              <a:avLst/>
              <a:gdLst/>
              <a:ahLst/>
              <a:cxnLst/>
              <a:rect l="l" t="t" r="r" b="b"/>
              <a:pathLst>
                <a:path w="1119793" h="1969305" extrusionOk="0">
                  <a:moveTo>
                    <a:pt x="0" y="0"/>
                  </a:moveTo>
                  <a:lnTo>
                    <a:pt x="1119793" y="0"/>
                  </a:lnTo>
                  <a:lnTo>
                    <a:pt x="1119793" y="1969305"/>
                  </a:lnTo>
                  <a:lnTo>
                    <a:pt x="0" y="1969305"/>
                  </a:lnTo>
                  <a:close/>
                </a:path>
              </a:pathLst>
            </a:custGeom>
            <a:solidFill>
              <a:srgbClr val="E3E4E0"/>
            </a:solidFill>
            <a:ln>
              <a:noFill/>
            </a:ln>
          </p:spPr>
        </p:sp>
        <p:sp>
          <p:nvSpPr>
            <p:cNvPr id="239" name="Google Shape;239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50" tIns="21150" rIns="21150" bIns="21150" anchor="ctr" anchorCtr="0">
              <a:noAutofit/>
            </a:bodyPr>
            <a:lstStyle/>
            <a:p>
              <a:pPr marL="0" marR="0" lvl="0" indent="0" algn="ctr" rtl="0">
                <a:lnSpc>
                  <a:spcPct val="64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l="1988" t="2307" r="35942" b="37585"/>
          <a:stretch/>
        </p:blipFill>
        <p:spPr>
          <a:xfrm>
            <a:off x="967962" y="1846991"/>
            <a:ext cx="1607171" cy="233451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/>
        </p:nvSpPr>
        <p:spPr>
          <a:xfrm>
            <a:off x="3667261" y="923978"/>
            <a:ext cx="3203484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 Tài liệu tham khảo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428625" y="417248"/>
            <a:ext cx="1922372" cy="23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Fashion E-commerce</a:t>
            </a:r>
            <a:endParaRPr sz="11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5269003" y="417248"/>
            <a:ext cx="1922372" cy="17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833" b="0" i="0" u="none" strike="noStrike" cap="none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r>
              <a:rPr lang="en-US" sz="833" dirty="0" smtClean="0">
                <a:latin typeface="Public Sans"/>
                <a:ea typeface="Public Sans"/>
                <a:cs typeface="Public Sans"/>
                <a:sym typeface="Public Sans"/>
              </a:rPr>
              <a:t>11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3276600" y="1560016"/>
            <a:ext cx="3914775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Bellis, Mary (ngày 1 tháng 2 năm 2016). </a:t>
            </a:r>
            <a:r>
              <a:rPr lang="en-US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“The History of Clothing – How Did Specific Items of Clothing Develop?”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r>
              <a:rPr lang="en-US" sz="1200" b="0" i="1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The About Group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Truy cập ngày 27 tháng 4 năm 2023.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Rosen, Anita (2000). The E-commerce Question and Answer Book. USA: American Management Association. tr. 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Thomas L. Mesenbourg. </a:t>
            </a:r>
            <a:r>
              <a:rPr lang="en-US" sz="12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“Measuring Electronic Business: Definitions, Underlying Concepts, and Measurement Plans”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(bằng tiếng Anh). U.S. Census Bureau.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Lịch sử trang phục,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Lịch sử trang phục – Wikipedia tiếng Việt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cập nhật lần cuối vào ngày 19 tháng 1 năm 2023.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Thương mại điện tử,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Thương mại điện tử – Wikipedia tiếng Việt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cập nhật lần cuối vào ngày 15 tháng 3 năm 2023.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5"/>
          <p:cNvGrpSpPr/>
          <p:nvPr/>
        </p:nvGrpSpPr>
        <p:grpSpPr>
          <a:xfrm>
            <a:off x="4974006" y="-45208"/>
            <a:ext cx="2645994" cy="5760208"/>
            <a:chOff x="0" y="-28575"/>
            <a:chExt cx="1672530" cy="3641020"/>
          </a:xfrm>
        </p:grpSpPr>
        <p:sp>
          <p:nvSpPr>
            <p:cNvPr id="250" name="Google Shape;250;p25"/>
            <p:cNvSpPr/>
            <p:nvPr/>
          </p:nvSpPr>
          <p:spPr>
            <a:xfrm>
              <a:off x="0" y="0"/>
              <a:ext cx="1672530" cy="3612445"/>
            </a:xfrm>
            <a:custGeom>
              <a:avLst/>
              <a:gdLst/>
              <a:ahLst/>
              <a:cxnLst/>
              <a:rect l="l" t="t" r="r" b="b"/>
              <a:pathLst>
                <a:path w="1672530" h="3612445" extrusionOk="0">
                  <a:moveTo>
                    <a:pt x="0" y="0"/>
                  </a:moveTo>
                  <a:lnTo>
                    <a:pt x="1672530" y="0"/>
                  </a:lnTo>
                  <a:lnTo>
                    <a:pt x="1672530" y="3612445"/>
                  </a:lnTo>
                  <a:lnTo>
                    <a:pt x="0" y="3612445"/>
                  </a:lnTo>
                  <a:close/>
                </a:path>
              </a:pathLst>
            </a:custGeom>
            <a:solidFill>
              <a:srgbClr val="E3E4E0"/>
            </a:solidFill>
            <a:ln>
              <a:noFill/>
            </a:ln>
          </p:spPr>
        </p:sp>
        <p:sp>
          <p:nvSpPr>
            <p:cNvPr id="251" name="Google Shape;251;p2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50" tIns="21150" rIns="21150" bIns="21150" anchor="ctr" anchorCtr="0">
              <a:noAutofit/>
            </a:bodyPr>
            <a:lstStyle/>
            <a:p>
              <a:pPr marL="0" marR="0" lvl="0" indent="0" algn="ctr" rtl="0">
                <a:lnSpc>
                  <a:spcPct val="64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 l="2480" t="35010" r="37664" b="20000"/>
          <a:stretch/>
        </p:blipFill>
        <p:spPr>
          <a:xfrm>
            <a:off x="4465417" y="1822750"/>
            <a:ext cx="2070550" cy="233451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544830" y="2746351"/>
            <a:ext cx="3347832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for watching!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428625" y="2515395"/>
            <a:ext cx="3539696" cy="15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/>
              <a:buNone/>
            </a:pPr>
            <a:r>
              <a:rPr lang="en-US" sz="937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  <a:endParaRPr sz="937" b="0" i="0" u="none" strike="noStrike" cap="none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533400" y="431525"/>
            <a:ext cx="19223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Fashion E-commerce</a:t>
            </a:r>
            <a:endParaRPr sz="11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5298695" y="341788"/>
            <a:ext cx="1922372" cy="17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833" b="0" i="0" u="none" strike="noStrike" cap="none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r>
              <a:rPr lang="en-US" sz="833" dirty="0" smtClean="0">
                <a:latin typeface="Public Sans"/>
                <a:ea typeface="Public Sans"/>
                <a:cs typeface="Public Sans"/>
                <a:sym typeface="Public Sans"/>
              </a:rPr>
              <a:t>12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3981622" y="3561758"/>
            <a:ext cx="3638378" cy="2153242"/>
            <a:chOff x="0" y="-28575"/>
            <a:chExt cx="2360974" cy="1397257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2360974" cy="1368682"/>
            </a:xfrm>
            <a:custGeom>
              <a:avLst/>
              <a:gdLst/>
              <a:ahLst/>
              <a:cxnLst/>
              <a:rect l="l" t="t" r="r" b="b"/>
              <a:pathLst>
                <a:path w="2360974" h="1368682" extrusionOk="0">
                  <a:moveTo>
                    <a:pt x="0" y="0"/>
                  </a:moveTo>
                  <a:lnTo>
                    <a:pt x="2360974" y="0"/>
                  </a:lnTo>
                  <a:lnTo>
                    <a:pt x="2360974" y="1368682"/>
                  </a:lnTo>
                  <a:lnTo>
                    <a:pt x="0" y="1368682"/>
                  </a:lnTo>
                  <a:close/>
                </a:path>
              </a:pathLst>
            </a:custGeom>
            <a:solidFill>
              <a:srgbClr val="E3E4E0"/>
            </a:solidFill>
            <a:ln>
              <a:noFill/>
            </a:ln>
          </p:spPr>
        </p:sp>
        <p:sp>
          <p:nvSpPr>
            <p:cNvPr id="103" name="Google Shape;103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50" tIns="21150" rIns="21150" bIns="21150" anchor="ctr" anchorCtr="0">
              <a:noAutofit/>
            </a:bodyPr>
            <a:lstStyle/>
            <a:p>
              <a:pPr marL="0" marR="0" lvl="0" indent="0" algn="ctr" rtl="0">
                <a:lnSpc>
                  <a:spcPct val="64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26175"/>
          <a:stretch/>
        </p:blipFill>
        <p:spPr>
          <a:xfrm>
            <a:off x="4554308" y="1572195"/>
            <a:ext cx="2321384" cy="257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571500" y="1731637"/>
            <a:ext cx="3038913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34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Phụ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Lục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71500" y="2747432"/>
            <a:ext cx="3383280" cy="228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spAutoFit/>
          </a:bodyPr>
          <a:lstStyle/>
          <a:p>
            <a:pPr marL="342900" marR="0" lvl="0" indent="-342900" algn="l" rtl="0">
              <a:lnSpc>
                <a:spcPct val="93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0700" marR="0" lvl="0" indent="-342900" algn="l" rtl="0">
              <a:lnSpc>
                <a:spcPct val="93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3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0700" marR="0" lvl="0" indent="-342900" algn="l" rtl="0">
              <a:lnSpc>
                <a:spcPct val="93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3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0700" marR="0" lvl="0" indent="-342900" algn="l" rtl="0">
              <a:lnSpc>
                <a:spcPct val="93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3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20700" marR="0" lvl="0" indent="-342900" algn="l" rtl="0">
              <a:lnSpc>
                <a:spcPct val="93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3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khảo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428625" y="417248"/>
            <a:ext cx="19223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Fashion</a:t>
            </a:r>
            <a:r>
              <a:rPr lang="en-US" sz="9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428625" y="1713608"/>
            <a:ext cx="7191375" cy="3692782"/>
            <a:chOff x="0" y="-28575"/>
            <a:chExt cx="4666543" cy="2154787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666543" cy="2126212"/>
            </a:xfrm>
            <a:custGeom>
              <a:avLst/>
              <a:gdLst/>
              <a:ahLst/>
              <a:cxnLst/>
              <a:rect l="l" t="t" r="r" b="b"/>
              <a:pathLst>
                <a:path w="4666543" h="1714652" extrusionOk="0">
                  <a:moveTo>
                    <a:pt x="0" y="0"/>
                  </a:moveTo>
                  <a:lnTo>
                    <a:pt x="4666543" y="0"/>
                  </a:lnTo>
                  <a:lnTo>
                    <a:pt x="4666543" y="1714652"/>
                  </a:lnTo>
                  <a:lnTo>
                    <a:pt x="0" y="1714652"/>
                  </a:lnTo>
                  <a:close/>
                </a:path>
              </a:pathLst>
            </a:custGeom>
            <a:solidFill>
              <a:srgbClr val="E3E4E0"/>
            </a:solidFill>
            <a:ln>
              <a:noFill/>
            </a:ln>
          </p:spPr>
        </p:sp>
        <p:sp>
          <p:nvSpPr>
            <p:cNvPr id="115" name="Google Shape;115;p1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50" tIns="21150" rIns="21150" bIns="21150" anchor="ctr" anchorCtr="0">
              <a:noAutofit/>
            </a:bodyPr>
            <a:lstStyle/>
            <a:p>
              <a:pPr marL="0" marR="0" lvl="0" indent="0" algn="ctr" rtl="0">
                <a:lnSpc>
                  <a:spcPct val="64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t="2892" b="2892"/>
          <a:stretch/>
        </p:blipFill>
        <p:spPr>
          <a:xfrm>
            <a:off x="4962038" y="1289379"/>
            <a:ext cx="2657962" cy="375629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590064" y="1953618"/>
            <a:ext cx="329613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28625" y="417248"/>
            <a:ext cx="19223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Fashion</a:t>
            </a:r>
            <a:r>
              <a:rPr lang="en-US" sz="833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5269003" y="417248"/>
            <a:ext cx="1922372" cy="13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833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PAGE 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17917" y="2687328"/>
            <a:ext cx="4229100" cy="260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marR="0" lvl="0" indent="-82550" algn="l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marR="0" lvl="0" indent="-171450" algn="l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⁃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mặc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quần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khoảng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100.000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500.000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trước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400" b="0" i="0" u="none" strike="noStrike" cap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825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0" i="0" u="none" strike="noStrike" cap="none" baseline="30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marR="0" lvl="0" indent="-171450" algn="l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⁃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Sự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ngành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dệt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minh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chứng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rõ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nét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sự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ngành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thời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trang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82550" algn="l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marR="0" lvl="0" indent="-171450" algn="l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⁃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Vậy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E-commerce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đời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như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nào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nhằm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 baseline="30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6"/>
          <p:cNvGrpSpPr/>
          <p:nvPr/>
        </p:nvGrpSpPr>
        <p:grpSpPr>
          <a:xfrm>
            <a:off x="3854808" y="2635359"/>
            <a:ext cx="3638378" cy="2153242"/>
            <a:chOff x="0" y="-28575"/>
            <a:chExt cx="2360974" cy="1397257"/>
          </a:xfrm>
        </p:grpSpPr>
        <p:sp>
          <p:nvSpPr>
            <p:cNvPr id="126" name="Google Shape;126;p16"/>
            <p:cNvSpPr/>
            <p:nvPr/>
          </p:nvSpPr>
          <p:spPr>
            <a:xfrm>
              <a:off x="0" y="0"/>
              <a:ext cx="2360974" cy="1368682"/>
            </a:xfrm>
            <a:custGeom>
              <a:avLst/>
              <a:gdLst/>
              <a:ahLst/>
              <a:cxnLst/>
              <a:rect l="l" t="t" r="r" b="b"/>
              <a:pathLst>
                <a:path w="2360974" h="1368682" extrusionOk="0">
                  <a:moveTo>
                    <a:pt x="0" y="0"/>
                  </a:moveTo>
                  <a:lnTo>
                    <a:pt x="2360974" y="0"/>
                  </a:lnTo>
                  <a:lnTo>
                    <a:pt x="2360974" y="1368682"/>
                  </a:lnTo>
                  <a:lnTo>
                    <a:pt x="0" y="1368682"/>
                  </a:lnTo>
                  <a:close/>
                </a:path>
              </a:pathLst>
            </a:custGeom>
            <a:solidFill>
              <a:srgbClr val="E3E4E0"/>
            </a:solidFill>
            <a:ln>
              <a:noFill/>
            </a:ln>
          </p:spPr>
        </p:sp>
        <p:sp>
          <p:nvSpPr>
            <p:cNvPr id="127" name="Google Shape;127;p1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50" tIns="21150" rIns="21150" bIns="21150" anchor="ctr" anchorCtr="0">
              <a:noAutofit/>
            </a:bodyPr>
            <a:lstStyle/>
            <a:p>
              <a:pPr marL="0" marR="0" lvl="0" indent="0" algn="ctr" rtl="0">
                <a:lnSpc>
                  <a:spcPct val="64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 b="26175"/>
          <a:stretch/>
        </p:blipFill>
        <p:spPr>
          <a:xfrm>
            <a:off x="4595311" y="1187786"/>
            <a:ext cx="2321384" cy="257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571500" y="1187786"/>
            <a:ext cx="336531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612503" y="1990819"/>
            <a:ext cx="3283308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marR="0" lvl="0" indent="-171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⁃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E-commerce hay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còn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gọi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thương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điện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tử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sự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phẩm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hay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dịch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điện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tử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như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Internet 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mạng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máy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400" b="0" i="0" u="none" strike="noStrike" cap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[2][3]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95248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 baseline="30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marR="0" lvl="0" indent="-1714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⁃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E-commerce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đời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đầu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nhằm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đáp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nhu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sắm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những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thời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9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9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28625" y="417248"/>
            <a:ext cx="19223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Fashion E-commerce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5269003" y="417248"/>
            <a:ext cx="1922372" cy="14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833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430656" y="2247900"/>
            <a:ext cx="4360777" cy="275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⁃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sự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nhanh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chóng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thương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⁃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Tiềm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dirty="0">
              <a:ea typeface="Times New Roman"/>
            </a:endParaRPr>
          </a:p>
          <a:p>
            <a:pPr marL="285750" marR="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⁃"/>
            </a:pPr>
            <a:endParaRPr sz="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⁃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⁃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chi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phí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mở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hội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28624" y="1420274"/>
            <a:ext cx="353377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Tổng quan về đề tài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9" name="Google Shape;139;p17"/>
          <p:cNvGrpSpPr/>
          <p:nvPr/>
        </p:nvGrpSpPr>
        <p:grpSpPr>
          <a:xfrm>
            <a:off x="4170405" y="3796403"/>
            <a:ext cx="3449597" cy="1918597"/>
            <a:chOff x="0" y="-28575"/>
            <a:chExt cx="2180485" cy="1212743"/>
          </a:xfrm>
        </p:grpSpPr>
        <p:sp>
          <p:nvSpPr>
            <p:cNvPr id="140" name="Google Shape;140;p17"/>
            <p:cNvSpPr/>
            <p:nvPr/>
          </p:nvSpPr>
          <p:spPr>
            <a:xfrm>
              <a:off x="0" y="0"/>
              <a:ext cx="2180485" cy="1184168"/>
            </a:xfrm>
            <a:custGeom>
              <a:avLst/>
              <a:gdLst/>
              <a:ahLst/>
              <a:cxnLst/>
              <a:rect l="l" t="t" r="r" b="b"/>
              <a:pathLst>
                <a:path w="2180485" h="1184168" extrusionOk="0">
                  <a:moveTo>
                    <a:pt x="0" y="0"/>
                  </a:moveTo>
                  <a:lnTo>
                    <a:pt x="2180485" y="0"/>
                  </a:lnTo>
                  <a:lnTo>
                    <a:pt x="2180485" y="1184168"/>
                  </a:lnTo>
                  <a:lnTo>
                    <a:pt x="0" y="1184168"/>
                  </a:lnTo>
                  <a:close/>
                </a:path>
              </a:pathLst>
            </a:custGeom>
            <a:solidFill>
              <a:srgbClr val="E3E4E0"/>
            </a:solidFill>
            <a:ln>
              <a:noFill/>
            </a:ln>
          </p:spPr>
        </p:sp>
        <p:sp>
          <p:nvSpPr>
            <p:cNvPr id="141" name="Google Shape;141;p1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50" tIns="21150" rIns="21150" bIns="21150" anchor="ctr" anchorCtr="0">
              <a:noAutofit/>
            </a:bodyPr>
            <a:lstStyle/>
            <a:p>
              <a:pPr marL="0" marR="0" lvl="0" indent="0" algn="ctr" rtl="0">
                <a:lnSpc>
                  <a:spcPct val="64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t="16639" b="28551"/>
          <a:stretch/>
        </p:blipFill>
        <p:spPr>
          <a:xfrm>
            <a:off x="5462539" y="3040628"/>
            <a:ext cx="1728836" cy="142131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428625" y="417248"/>
            <a:ext cx="19223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Fashion E-commerce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5269003" y="417248"/>
            <a:ext cx="1922372" cy="17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833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PAGE 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3209539" y="2955074"/>
            <a:ext cx="4196149" cy="258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tiêu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đạt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⁃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thân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⁃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sắm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968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⁃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nắm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hơn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PHP/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Lavarel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93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209539" y="2295387"/>
            <a:ext cx="3496061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Tổng quan về đề tài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0" y="-45207"/>
            <a:ext cx="1476549" cy="5760208"/>
            <a:chOff x="0" y="-28575"/>
            <a:chExt cx="933325" cy="3641020"/>
          </a:xfrm>
        </p:grpSpPr>
        <p:sp>
          <p:nvSpPr>
            <p:cNvPr id="152" name="Google Shape;152;p18"/>
            <p:cNvSpPr/>
            <p:nvPr/>
          </p:nvSpPr>
          <p:spPr>
            <a:xfrm>
              <a:off x="0" y="0"/>
              <a:ext cx="933325" cy="3612445"/>
            </a:xfrm>
            <a:custGeom>
              <a:avLst/>
              <a:gdLst/>
              <a:ahLst/>
              <a:cxnLst/>
              <a:rect l="l" t="t" r="r" b="b"/>
              <a:pathLst>
                <a:path w="933325" h="3612445" extrusionOk="0">
                  <a:moveTo>
                    <a:pt x="0" y="0"/>
                  </a:moveTo>
                  <a:lnTo>
                    <a:pt x="933325" y="0"/>
                  </a:lnTo>
                  <a:lnTo>
                    <a:pt x="933325" y="3612445"/>
                  </a:lnTo>
                  <a:lnTo>
                    <a:pt x="0" y="3612445"/>
                  </a:lnTo>
                  <a:close/>
                </a:path>
              </a:pathLst>
            </a:custGeom>
            <a:solidFill>
              <a:srgbClr val="E3E4E0"/>
            </a:solidFill>
            <a:ln>
              <a:noFill/>
            </a:ln>
          </p:spPr>
        </p:sp>
        <p:sp>
          <p:nvSpPr>
            <p:cNvPr id="153" name="Google Shape;153;p1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50" tIns="21150" rIns="21150" bIns="21150" anchor="ctr" anchorCtr="0">
              <a:noAutofit/>
            </a:bodyPr>
            <a:lstStyle/>
            <a:p>
              <a:pPr marL="0" marR="0" lvl="0" indent="0" algn="ctr" rtl="0">
                <a:lnSpc>
                  <a:spcPct val="64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t="22595" b="22595"/>
          <a:stretch/>
        </p:blipFill>
        <p:spPr>
          <a:xfrm>
            <a:off x="675681" y="1416184"/>
            <a:ext cx="1601735" cy="131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4">
            <a:alphaModFix/>
          </a:blip>
          <a:srcRect t="20771" b="20771"/>
          <a:stretch/>
        </p:blipFill>
        <p:spPr>
          <a:xfrm>
            <a:off x="2600657" y="1416184"/>
            <a:ext cx="978689" cy="85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 rotWithShape="1">
          <a:blip r:embed="rId5">
            <a:alphaModFix/>
          </a:blip>
          <a:srcRect t="22595" b="22595"/>
          <a:stretch/>
        </p:blipFill>
        <p:spPr>
          <a:xfrm>
            <a:off x="675681" y="2955074"/>
            <a:ext cx="1601735" cy="131682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428625" y="417248"/>
            <a:ext cx="19223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Fashion E-commerce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5269003" y="417248"/>
            <a:ext cx="1922372" cy="13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833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PAGE 04</a:t>
            </a:r>
            <a:endParaRPr sz="833" b="0" i="0" u="none" strike="noStrike" cap="none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9"/>
          <p:cNvGrpSpPr/>
          <p:nvPr/>
        </p:nvGrpSpPr>
        <p:grpSpPr>
          <a:xfrm>
            <a:off x="0" y="3841462"/>
            <a:ext cx="3476155" cy="1873538"/>
            <a:chOff x="0" y="-28575"/>
            <a:chExt cx="2197273" cy="1184260"/>
          </a:xfrm>
        </p:grpSpPr>
        <p:sp>
          <p:nvSpPr>
            <p:cNvPr id="164" name="Google Shape;164;p19"/>
            <p:cNvSpPr/>
            <p:nvPr/>
          </p:nvSpPr>
          <p:spPr>
            <a:xfrm>
              <a:off x="0" y="0"/>
              <a:ext cx="2197273" cy="1155685"/>
            </a:xfrm>
            <a:custGeom>
              <a:avLst/>
              <a:gdLst/>
              <a:ahLst/>
              <a:cxnLst/>
              <a:rect l="l" t="t" r="r" b="b"/>
              <a:pathLst>
                <a:path w="2197273" h="1155685" extrusionOk="0">
                  <a:moveTo>
                    <a:pt x="0" y="0"/>
                  </a:moveTo>
                  <a:lnTo>
                    <a:pt x="2197273" y="0"/>
                  </a:lnTo>
                  <a:lnTo>
                    <a:pt x="2197273" y="1155685"/>
                  </a:lnTo>
                  <a:lnTo>
                    <a:pt x="0" y="1155685"/>
                  </a:lnTo>
                  <a:close/>
                </a:path>
              </a:pathLst>
            </a:custGeom>
            <a:solidFill>
              <a:srgbClr val="E3E4E0"/>
            </a:solidFill>
            <a:ln>
              <a:noFill/>
            </a:ln>
          </p:spPr>
        </p:sp>
        <p:sp>
          <p:nvSpPr>
            <p:cNvPr id="165" name="Google Shape;165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50" tIns="21150" rIns="21150" bIns="21150" anchor="ctr" anchorCtr="0">
              <a:noAutofit/>
            </a:bodyPr>
            <a:lstStyle/>
            <a:p>
              <a:pPr marL="0" marR="0" lvl="0" indent="0" algn="ctr" rtl="0">
                <a:lnSpc>
                  <a:spcPct val="64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l="9454" r="9453"/>
          <a:stretch/>
        </p:blipFill>
        <p:spPr>
          <a:xfrm>
            <a:off x="476980" y="3241092"/>
            <a:ext cx="1570513" cy="129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4">
            <a:alphaModFix/>
          </a:blip>
          <a:srcRect t="22595" b="22595"/>
          <a:stretch/>
        </p:blipFill>
        <p:spPr>
          <a:xfrm>
            <a:off x="2399352" y="3241092"/>
            <a:ext cx="1570513" cy="12911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19"/>
          <p:cNvGrpSpPr/>
          <p:nvPr/>
        </p:nvGrpSpPr>
        <p:grpSpPr>
          <a:xfrm>
            <a:off x="4700826" y="-45207"/>
            <a:ext cx="2935547" cy="2405699"/>
            <a:chOff x="0" y="-28575"/>
            <a:chExt cx="1855556" cy="1520639"/>
          </a:xfrm>
        </p:grpSpPr>
        <p:sp>
          <p:nvSpPr>
            <p:cNvPr id="169" name="Google Shape;169;p19"/>
            <p:cNvSpPr/>
            <p:nvPr/>
          </p:nvSpPr>
          <p:spPr>
            <a:xfrm>
              <a:off x="0" y="0"/>
              <a:ext cx="1855556" cy="1492064"/>
            </a:xfrm>
            <a:custGeom>
              <a:avLst/>
              <a:gdLst/>
              <a:ahLst/>
              <a:cxnLst/>
              <a:rect l="l" t="t" r="r" b="b"/>
              <a:pathLst>
                <a:path w="1855556" h="1492064" extrusionOk="0">
                  <a:moveTo>
                    <a:pt x="0" y="0"/>
                  </a:moveTo>
                  <a:lnTo>
                    <a:pt x="1855556" y="0"/>
                  </a:lnTo>
                  <a:lnTo>
                    <a:pt x="1855556" y="1492064"/>
                  </a:lnTo>
                  <a:lnTo>
                    <a:pt x="0" y="1492064"/>
                  </a:lnTo>
                  <a:close/>
                </a:path>
              </a:pathLst>
            </a:custGeom>
            <a:solidFill>
              <a:srgbClr val="E3E4E0"/>
            </a:solidFill>
            <a:ln>
              <a:noFill/>
            </a:ln>
          </p:spPr>
        </p:sp>
        <p:sp>
          <p:nvSpPr>
            <p:cNvPr id="170" name="Google Shape;170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50" tIns="21150" rIns="21150" bIns="21150" anchor="ctr" anchorCtr="0">
              <a:noAutofit/>
            </a:bodyPr>
            <a:lstStyle/>
            <a:p>
              <a:pPr marL="0" marR="0" lvl="0" indent="0" algn="ctr" rtl="0">
                <a:lnSpc>
                  <a:spcPct val="64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1" name="Google Shape;171;p19"/>
          <p:cNvPicPr preferRelativeResize="0"/>
          <p:nvPr/>
        </p:nvPicPr>
        <p:blipFill rotWithShape="1">
          <a:blip r:embed="rId5">
            <a:alphaModFix/>
          </a:blip>
          <a:srcRect t="22595" b="22595"/>
          <a:stretch/>
        </p:blipFill>
        <p:spPr>
          <a:xfrm>
            <a:off x="5231159" y="1589801"/>
            <a:ext cx="1874881" cy="15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28600" y="2162921"/>
            <a:ext cx="395158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Tìm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hiểu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về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PHP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۔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PHP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viết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tắt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là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“Hypertext Preprocessor”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4380213" y="3501568"/>
            <a:ext cx="3141464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⁃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ngôn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ngữ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nối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chặt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chẽ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máy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chủ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phía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máy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chủ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(Server-platform).</a:t>
            </a:r>
            <a:endParaRPr dirty="0"/>
          </a:p>
          <a:p>
            <a:pPr marL="342900" marR="0" lvl="0" indent="-25400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476980" y="1522622"/>
            <a:ext cx="34977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28625" y="417248"/>
            <a:ext cx="19223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Fashion E-commerce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5269003" y="417248"/>
            <a:ext cx="1922372" cy="17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833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PAGE 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428625" y="1637298"/>
            <a:ext cx="4360777" cy="405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Framework </a:t>
            </a:r>
            <a:r>
              <a:rPr lang="en-US" sz="1400" b="0" i="0" u="none" strike="noStrike" cap="none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Lavarel</a:t>
            </a:r>
            <a:endParaRPr lang="en-US" sz="1400" b="0" i="0" u="none" strike="noStrike" cap="none" dirty="0" smtClean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Framework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nguồn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mở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đời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6/2011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sáng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Taylor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Otwell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marR="0" lvl="0" indent="-28575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endParaRPr lang="en-US" sz="800" b="0" i="0" u="none" strike="noStrike" cap="none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Dựa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MVC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marR="0" lvl="0" indent="-28575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endParaRPr lang="en-US" sz="80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phiên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Lavarel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14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10.0.</a:t>
            </a:r>
          </a:p>
          <a:p>
            <a:pPr marL="285750" marR="0" lvl="0" indent="-28575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endParaRPr lang="en-US" sz="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nổi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trội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Lavarel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85750" marR="0" lvl="0" indent="-28575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endParaRPr lang="en-US" sz="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Ngắn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gọn</a:t>
            </a:r>
            <a:endParaRPr lang="en-US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endParaRPr lang="en-US" sz="8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bày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</a:t>
            </a:r>
            <a:r>
              <a:rPr lang="en-US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</a:t>
            </a:r>
            <a:endParaRPr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428625" y="1026936"/>
            <a:ext cx="3568188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3" name="Google Shape;183;p20"/>
          <p:cNvGrpSpPr/>
          <p:nvPr/>
        </p:nvGrpSpPr>
        <p:grpSpPr>
          <a:xfrm>
            <a:off x="4170405" y="3796403"/>
            <a:ext cx="3449597" cy="1918597"/>
            <a:chOff x="0" y="-28575"/>
            <a:chExt cx="2180485" cy="1212743"/>
          </a:xfrm>
        </p:grpSpPr>
        <p:sp>
          <p:nvSpPr>
            <p:cNvPr id="184" name="Google Shape;184;p20"/>
            <p:cNvSpPr/>
            <p:nvPr/>
          </p:nvSpPr>
          <p:spPr>
            <a:xfrm>
              <a:off x="0" y="0"/>
              <a:ext cx="2180485" cy="1184168"/>
            </a:xfrm>
            <a:custGeom>
              <a:avLst/>
              <a:gdLst/>
              <a:ahLst/>
              <a:cxnLst/>
              <a:rect l="l" t="t" r="r" b="b"/>
              <a:pathLst>
                <a:path w="2180485" h="1184168" extrusionOk="0">
                  <a:moveTo>
                    <a:pt x="0" y="0"/>
                  </a:moveTo>
                  <a:lnTo>
                    <a:pt x="2180485" y="0"/>
                  </a:lnTo>
                  <a:lnTo>
                    <a:pt x="2180485" y="1184168"/>
                  </a:lnTo>
                  <a:lnTo>
                    <a:pt x="0" y="1184168"/>
                  </a:lnTo>
                  <a:close/>
                </a:path>
              </a:pathLst>
            </a:custGeom>
            <a:solidFill>
              <a:srgbClr val="E3E4E0"/>
            </a:solidFill>
            <a:ln>
              <a:noFill/>
            </a:ln>
          </p:spPr>
        </p:sp>
        <p:sp>
          <p:nvSpPr>
            <p:cNvPr id="185" name="Google Shape;185;p2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50" tIns="21150" rIns="21150" bIns="21150" anchor="ctr" anchorCtr="0">
              <a:noAutofit/>
            </a:bodyPr>
            <a:lstStyle/>
            <a:p>
              <a:pPr marL="0" marR="0" lvl="0" indent="0" algn="ctr" rtl="0">
                <a:lnSpc>
                  <a:spcPct val="64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l="28116" t="31125" r="12399" b="36273"/>
          <a:stretch/>
        </p:blipFill>
        <p:spPr>
          <a:xfrm>
            <a:off x="5462539" y="3130952"/>
            <a:ext cx="1728836" cy="142131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428625" y="417248"/>
            <a:ext cx="1922372" cy="23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Fashion E-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commere</a:t>
            </a:r>
            <a:endParaRPr sz="11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5269003" y="417248"/>
            <a:ext cx="1922372" cy="17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833" b="0" i="0" u="none" strike="noStrike" cap="none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r>
              <a:rPr lang="en-US" sz="833" b="0" i="0" u="none" strike="noStrike" cap="none" dirty="0" smtClean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06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1"/>
          <p:cNvGrpSpPr/>
          <p:nvPr/>
        </p:nvGrpSpPr>
        <p:grpSpPr>
          <a:xfrm>
            <a:off x="0" y="-45207"/>
            <a:ext cx="7619998" cy="2776977"/>
            <a:chOff x="0" y="-28575"/>
            <a:chExt cx="4816592" cy="1876156"/>
          </a:xfrm>
        </p:grpSpPr>
        <p:sp>
          <p:nvSpPr>
            <p:cNvPr id="195" name="Google Shape;195;p21"/>
            <p:cNvSpPr/>
            <p:nvPr/>
          </p:nvSpPr>
          <p:spPr>
            <a:xfrm>
              <a:off x="0" y="0"/>
              <a:ext cx="4816592" cy="1847581"/>
            </a:xfrm>
            <a:custGeom>
              <a:avLst/>
              <a:gdLst/>
              <a:ahLst/>
              <a:cxnLst/>
              <a:rect l="l" t="t" r="r" b="b"/>
              <a:pathLst>
                <a:path w="4816592" h="1847581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847581"/>
                  </a:lnTo>
                  <a:lnTo>
                    <a:pt x="0" y="1847581"/>
                  </a:lnTo>
                  <a:close/>
                </a:path>
              </a:pathLst>
            </a:custGeom>
            <a:solidFill>
              <a:srgbClr val="E3E4E0"/>
            </a:solidFill>
            <a:ln>
              <a:noFill/>
            </a:ln>
          </p:spPr>
        </p:sp>
        <p:sp>
          <p:nvSpPr>
            <p:cNvPr id="196" name="Google Shape;196;p2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150" tIns="21150" rIns="21150" bIns="21150" anchor="ctr" anchorCtr="0">
              <a:noAutofit/>
            </a:bodyPr>
            <a:lstStyle/>
            <a:p>
              <a:pPr marL="0" marR="0" lvl="0" indent="0" algn="ctr" rtl="0">
                <a:lnSpc>
                  <a:spcPct val="64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t="956" b="44233"/>
          <a:stretch/>
        </p:blipFill>
        <p:spPr>
          <a:xfrm>
            <a:off x="5373661" y="1285875"/>
            <a:ext cx="1533359" cy="126060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428624" y="3028967"/>
            <a:ext cx="6395085" cy="245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/>
              <a:buNone/>
            </a:pP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/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Arial"/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Admin:</a:t>
            </a: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Times New Roman" panose="02020603050405020304" pitchFamily="18" charset="0"/>
              <a:buChar char="⁃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CRUD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brand, …</a:t>
            </a:r>
          </a:p>
          <a:p>
            <a:pPr marR="0" lvl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</a:pPr>
            <a:endParaRPr lang="en-US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Times New Roman" panose="02020603050405020304" pitchFamily="18" charset="0"/>
              <a:buChar char="⁃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</a:p>
          <a:p>
            <a:pPr marR="0" lvl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</a:pPr>
            <a:endParaRPr lang="en-US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Times New Roman" panose="02020603050405020304" pitchFamily="18" charset="0"/>
              <a:buChar char="⁃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7"/>
              <a:buFont typeface="Times New Roman" panose="02020603050405020304" pitchFamily="18" charset="0"/>
              <a:buChar char="⁃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428624" y="1558912"/>
            <a:ext cx="3194686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34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3.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Nội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dung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nghiên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cứu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endParaRPr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428625" y="417248"/>
            <a:ext cx="1922372" cy="23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Fashion E-commerce</a:t>
            </a:r>
            <a:endParaRPr sz="11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5280433" y="417248"/>
            <a:ext cx="1922372" cy="17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3"/>
              <a:buFont typeface="Arial"/>
              <a:buNone/>
            </a:pPr>
            <a:r>
              <a:rPr lang="en-US" sz="833" b="0" i="0" u="none" strike="noStrike" cap="none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r>
              <a:rPr lang="en-US" sz="833" b="0" i="0" u="none" strike="noStrike" cap="none" dirty="0" smtClean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07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634</Words>
  <Application>Microsoft Office PowerPoint</Application>
  <PresentationFormat>Custom</PresentationFormat>
  <Paragraphs>148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Public Sans</vt:lpstr>
      <vt:lpstr>Times New Roman</vt:lpstr>
      <vt:lpstr>Arial</vt:lpstr>
      <vt:lpstr>Cinzel Decorative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Thinkpad</cp:lastModifiedBy>
  <cp:revision>19</cp:revision>
  <dcterms:modified xsi:type="dcterms:W3CDTF">2023-06-02T08:15:37Z</dcterms:modified>
</cp:coreProperties>
</file>