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7" r:id="rId5"/>
    <p:sldId id="259" r:id="rId6"/>
    <p:sldId id="258" r:id="rId7"/>
    <p:sldId id="270" r:id="rId8"/>
    <p:sldId id="365" r:id="rId9"/>
    <p:sldId id="366" r:id="rId10"/>
    <p:sldId id="367" r:id="rId11"/>
    <p:sldId id="368" r:id="rId12"/>
    <p:sldId id="369" r:id="rId13"/>
    <p:sldId id="370" r:id="rId14"/>
    <p:sldId id="371" r:id="rId15"/>
    <p:sldId id="372" r:id="rId16"/>
    <p:sldId id="373" r:id="rId17"/>
    <p:sldId id="374" r:id="rId1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D74B34-5ED0-4F0A-B36A-0B4B7A71F22C}">
          <p14:sldIdLst>
            <p14:sldId id="257"/>
            <p14:sldId id="259"/>
            <p14:sldId id="258"/>
          </p14:sldIdLst>
        </p14:section>
        <p14:section name="Introduce Machine Learning" id="{7206727B-7AFA-4F84-A419-EF633EADA8E9}">
          <p14:sldIdLst>
            <p14:sldId id="270"/>
            <p14:sldId id="365"/>
            <p14:sldId id="366"/>
            <p14:sldId id="367"/>
            <p14:sldId id="368"/>
            <p14:sldId id="369"/>
            <p14:sldId id="370"/>
            <p14:sldId id="371"/>
            <p14:sldId id="372"/>
            <p14:sldId id="373"/>
            <p14:sldId id="3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4144"/>
    <a:srgbClr val="4472C4"/>
    <a:srgbClr val="9C5BCD"/>
    <a:srgbClr val="000000"/>
    <a:srgbClr val="F8961E"/>
    <a:srgbClr val="F9C74F"/>
    <a:srgbClr val="FFFFFF"/>
    <a:srgbClr val="0077B6"/>
    <a:srgbClr val="90E0EF"/>
    <a:srgbClr val="CAF0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19" autoAdjust="0"/>
  </p:normalViewPr>
  <p:slideViewPr>
    <p:cSldViewPr snapToGrid="0">
      <p:cViewPr varScale="1">
        <p:scale>
          <a:sx n="95" d="100"/>
          <a:sy n="95" d="100"/>
        </p:scale>
        <p:origin x="1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AE46E-A4E0-4923-8F0F-C5649FEB5A3E}" type="datetimeFigureOut">
              <a:rPr lang="en-US" smtClean="0"/>
              <a:t>10/19/2020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C721B-7951-479D-B323-2E90B4908D4D}" type="slidenum">
              <a:rPr lang="en-US" smtClean="0"/>
              <a:t>‹#›</a:t>
            </a:fld>
            <a:endParaRPr lang="en-US"/>
          </a:p>
        </p:txBody>
      </p:sp>
    </p:spTree>
    <p:extLst>
      <p:ext uri="{BB962C8B-B14F-4D97-AF65-F5344CB8AC3E}">
        <p14:creationId xmlns:p14="http://schemas.microsoft.com/office/powerpoint/2010/main" val="140861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8C721B-7951-479D-B323-2E90B4908D4D}" type="slidenum">
              <a:rPr lang="en-US" smtClean="0"/>
              <a:t>3</a:t>
            </a:fld>
            <a:endParaRPr lang="en-US"/>
          </a:p>
        </p:txBody>
      </p:sp>
    </p:spTree>
    <p:extLst>
      <p:ext uri="{BB962C8B-B14F-4D97-AF65-F5344CB8AC3E}">
        <p14:creationId xmlns:p14="http://schemas.microsoft.com/office/powerpoint/2010/main" val="361603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Giả</a:t>
            </a:r>
            <a:r>
              <a:rPr lang="en-US" dirty="0"/>
              <a:t> </a:t>
            </a:r>
            <a:r>
              <a:rPr lang="en-US" dirty="0" err="1"/>
              <a:t>sử</a:t>
            </a:r>
            <a:r>
              <a:rPr lang="en-US" dirty="0"/>
              <a:t> </a:t>
            </a:r>
            <a:r>
              <a:rPr lang="en-US" dirty="0" err="1"/>
              <a:t>chúng</a:t>
            </a:r>
            <a:r>
              <a:rPr lang="en-US" dirty="0"/>
              <a:t> ta </a:t>
            </a:r>
            <a:r>
              <a:rPr lang="en-US" dirty="0" err="1"/>
              <a:t>viết</a:t>
            </a:r>
            <a:r>
              <a:rPr lang="en-US" dirty="0"/>
              <a:t> một </a:t>
            </a:r>
            <a:r>
              <a:rPr lang="en-US" dirty="0" err="1"/>
              <a:t>chương</a:t>
            </a:r>
            <a:r>
              <a:rPr lang="en-US" dirty="0"/>
              <a:t> trình tính </a:t>
            </a:r>
            <a:r>
              <a:rPr lang="en-US" dirty="0" err="1"/>
              <a:t>lương</a:t>
            </a:r>
            <a:r>
              <a:rPr lang="en-US" dirty="0"/>
              <a:t> </a:t>
            </a:r>
            <a:r>
              <a:rPr lang="en-US" dirty="0" err="1"/>
              <a:t>ròng</a:t>
            </a:r>
            <a:r>
              <a:rPr lang="en-US" dirty="0"/>
              <a:t> của </a:t>
            </a:r>
            <a:r>
              <a:rPr lang="en-US" dirty="0" err="1"/>
              <a:t>nhân</a:t>
            </a:r>
            <a:r>
              <a:rPr lang="en-US" dirty="0"/>
              <a:t> viên thì ta </a:t>
            </a:r>
            <a:r>
              <a:rPr lang="en-US" dirty="0" err="1"/>
              <a:t>cần</a:t>
            </a:r>
            <a:r>
              <a:rPr lang="en-US" dirty="0"/>
              <a:t> lấy </a:t>
            </a:r>
            <a:r>
              <a:rPr lang="en-US" dirty="0" err="1"/>
              <a:t>dữ</a:t>
            </a:r>
            <a:r>
              <a:rPr lang="en-US" dirty="0"/>
              <a:t> </a:t>
            </a:r>
            <a:r>
              <a:rPr lang="en-US" dirty="0" err="1"/>
              <a:t>liệu</a:t>
            </a:r>
            <a:r>
              <a:rPr lang="en-US" dirty="0"/>
              <a:t> </a:t>
            </a:r>
            <a:r>
              <a:rPr lang="en-US" dirty="0" err="1"/>
              <a:t>Lương</a:t>
            </a:r>
            <a:r>
              <a:rPr lang="en-US" dirty="0"/>
              <a:t> </a:t>
            </a:r>
            <a:r>
              <a:rPr lang="en-US" dirty="0" err="1"/>
              <a:t>và</a:t>
            </a:r>
            <a:r>
              <a:rPr lang="en-US" dirty="0"/>
              <a:t> </a:t>
            </a:r>
            <a:r>
              <a:rPr lang="en-US" dirty="0" err="1"/>
              <a:t>Thuế</a:t>
            </a:r>
            <a:r>
              <a:rPr lang="en-US" dirty="0"/>
              <a:t>, </a:t>
            </a:r>
            <a:r>
              <a:rPr lang="en-US" dirty="0" err="1"/>
              <a:t>sau</a:t>
            </a:r>
            <a:r>
              <a:rPr lang="en-US" dirty="0"/>
              <a:t> đó tính toán </a:t>
            </a:r>
            <a:r>
              <a:rPr lang="en-US" dirty="0" err="1"/>
              <a:t>và</a:t>
            </a:r>
            <a:r>
              <a:rPr lang="en-US" dirty="0"/>
              <a:t> </a:t>
            </a:r>
            <a:r>
              <a:rPr lang="en-US" dirty="0" err="1"/>
              <a:t>xuất</a:t>
            </a:r>
            <a:r>
              <a:rPr lang="en-US" dirty="0"/>
              <a:t> ra </a:t>
            </a:r>
            <a:r>
              <a:rPr lang="en-US" dirty="0" err="1"/>
              <a:t>kết</a:t>
            </a:r>
            <a:r>
              <a:rPr lang="en-US" dirty="0"/>
              <a:t> quả</a:t>
            </a:r>
          </a:p>
        </p:txBody>
      </p:sp>
      <p:sp>
        <p:nvSpPr>
          <p:cNvPr id="4" name="Slide Number Placeholder 3"/>
          <p:cNvSpPr>
            <a:spLocks noGrp="1"/>
          </p:cNvSpPr>
          <p:nvPr>
            <p:ph type="sldNum" sz="quarter" idx="5"/>
          </p:nvPr>
        </p:nvSpPr>
        <p:spPr/>
        <p:txBody>
          <a:bodyPr/>
          <a:lstStyle/>
          <a:p>
            <a:fld id="{2D8C721B-7951-479D-B323-2E90B4908D4D}" type="slidenum">
              <a:rPr lang="en-US" smtClean="0"/>
              <a:t>5</a:t>
            </a:fld>
            <a:endParaRPr lang="en-US"/>
          </a:p>
        </p:txBody>
      </p:sp>
    </p:spTree>
    <p:extLst>
      <p:ext uri="{BB962C8B-B14F-4D97-AF65-F5344CB8AC3E}">
        <p14:creationId xmlns:p14="http://schemas.microsoft.com/office/powerpoint/2010/main" val="3184786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8C721B-7951-479D-B323-2E90B4908D4D}" type="slidenum">
              <a:rPr lang="en-US" smtClean="0"/>
              <a:t>6</a:t>
            </a:fld>
            <a:endParaRPr lang="en-US"/>
          </a:p>
        </p:txBody>
      </p:sp>
    </p:spTree>
    <p:extLst>
      <p:ext uri="{BB962C8B-B14F-4D97-AF65-F5344CB8AC3E}">
        <p14:creationId xmlns:p14="http://schemas.microsoft.com/office/powerpoint/2010/main" val="34957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8C721B-7951-479D-B323-2E90B4908D4D}" type="slidenum">
              <a:rPr lang="en-US" smtClean="0"/>
              <a:t>9</a:t>
            </a:fld>
            <a:endParaRPr lang="en-US"/>
          </a:p>
        </p:txBody>
      </p:sp>
    </p:spTree>
    <p:extLst>
      <p:ext uri="{BB962C8B-B14F-4D97-AF65-F5344CB8AC3E}">
        <p14:creationId xmlns:p14="http://schemas.microsoft.com/office/powerpoint/2010/main" val="2737856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The simplest possible neural network is one that has only one neuron in it, and that's what this line of code does. In </a:t>
            </a:r>
            <a:r>
              <a:rPr lang="en-US" b="0" i="0" dirty="0" err="1">
                <a:effectLst/>
                <a:latin typeface="OpenSans"/>
              </a:rPr>
              <a:t>keras</a:t>
            </a:r>
            <a:r>
              <a:rPr lang="en-US" b="0" i="0" dirty="0">
                <a:effectLst/>
                <a:latin typeface="OpenSans"/>
              </a:rPr>
              <a:t>, you use the word dense to define a layer of connected neurons. There’s only one dense here. So there's only one layer and there's only one unit in it, so it's a single neuron. Successive layers are defined in sequence, hence the word sequential. But as I've said, there's only one. So you have a single neuron. You define the shape of what's input to the neural network in the first and in this case the only layer, and you can see that our input shape is super simple. It's just one value</a:t>
            </a:r>
          </a:p>
          <a:p>
            <a:endParaRPr lang="en-US" dirty="0"/>
          </a:p>
          <a:p>
            <a:endParaRPr lang="en-US" dirty="0"/>
          </a:p>
          <a:p>
            <a:r>
              <a:rPr lang="en-US" dirty="0" err="1"/>
              <a:t>Chúng</a:t>
            </a:r>
            <a:r>
              <a:rPr lang="en-US" dirty="0"/>
              <a:t> ta </a:t>
            </a:r>
            <a:r>
              <a:rPr lang="en-US" dirty="0" err="1"/>
              <a:t>dùng</a:t>
            </a:r>
            <a:r>
              <a:rPr lang="en-US" dirty="0"/>
              <a:t> dense </a:t>
            </a:r>
            <a:r>
              <a:rPr lang="en-US" dirty="0" err="1"/>
              <a:t>để</a:t>
            </a:r>
            <a:r>
              <a:rPr lang="en-US" dirty="0"/>
              <a:t> </a:t>
            </a:r>
            <a:r>
              <a:rPr lang="en-US" dirty="0" err="1"/>
              <a:t>kết</a:t>
            </a:r>
            <a:r>
              <a:rPr lang="en-US" dirty="0"/>
              <a:t> </a:t>
            </a:r>
            <a:r>
              <a:rPr lang="en-US" dirty="0" err="1"/>
              <a:t>nối</a:t>
            </a:r>
            <a:r>
              <a:rPr lang="en-US" dirty="0"/>
              <a:t> </a:t>
            </a:r>
            <a:r>
              <a:rPr lang="en-US" dirty="0" err="1"/>
              <a:t>tất</a:t>
            </a:r>
            <a:r>
              <a:rPr lang="en-US" dirty="0"/>
              <a:t> cả </a:t>
            </a:r>
            <a:r>
              <a:rPr lang="en-US" dirty="0" err="1"/>
              <a:t>các</a:t>
            </a:r>
            <a:r>
              <a:rPr lang="en-US" dirty="0"/>
              <a:t> layer </a:t>
            </a:r>
            <a:r>
              <a:rPr lang="en-US" b="0" i="0" dirty="0">
                <a:effectLst/>
                <a:latin typeface="OpenSans"/>
              </a:rPr>
              <a:t>neuron</a:t>
            </a:r>
            <a:r>
              <a:rPr lang="en-US" dirty="0"/>
              <a:t> lại với nhau, tạo </a:t>
            </a:r>
            <a:r>
              <a:rPr lang="en-US" dirty="0" err="1"/>
              <a:t>thành</a:t>
            </a:r>
            <a:r>
              <a:rPr lang="en-US" dirty="0"/>
              <a:t> </a:t>
            </a:r>
            <a:r>
              <a:rPr lang="en-US" dirty="0" err="1"/>
              <a:t>mạng</a:t>
            </a:r>
            <a:r>
              <a:rPr lang="en-US" dirty="0"/>
              <a:t> </a:t>
            </a:r>
            <a:r>
              <a:rPr lang="en-US" b="0" i="0" dirty="0">
                <a:effectLst/>
                <a:latin typeface="OpenSans"/>
              </a:rPr>
              <a:t>neuron</a:t>
            </a:r>
            <a:r>
              <a:rPr lang="en-US" dirty="0"/>
              <a:t> (</a:t>
            </a:r>
            <a:r>
              <a:rPr lang="en-US" b="0" i="0" dirty="0">
                <a:effectLst/>
                <a:latin typeface="OpenSans"/>
              </a:rPr>
              <a:t>neuron</a:t>
            </a:r>
            <a:r>
              <a:rPr lang="en-US" dirty="0"/>
              <a:t> Network), units =1 </a:t>
            </a:r>
            <a:r>
              <a:rPr lang="en-US" dirty="0" err="1"/>
              <a:t>nghĩa</a:t>
            </a:r>
            <a:r>
              <a:rPr lang="en-US" dirty="0"/>
              <a:t> là </a:t>
            </a:r>
            <a:r>
              <a:rPr lang="en-US" dirty="0" err="1"/>
              <a:t>chúng</a:t>
            </a:r>
            <a:r>
              <a:rPr lang="en-US" dirty="0"/>
              <a:t> ta </a:t>
            </a:r>
            <a:r>
              <a:rPr lang="en-US" dirty="0" err="1"/>
              <a:t>chỉ</a:t>
            </a:r>
            <a:r>
              <a:rPr lang="en-US" dirty="0"/>
              <a:t> có 1 </a:t>
            </a:r>
            <a:r>
              <a:rPr lang="en-US" b="0" i="0" dirty="0">
                <a:effectLst/>
                <a:latin typeface="OpenSans"/>
              </a:rPr>
              <a:t>neuron</a:t>
            </a:r>
          </a:p>
          <a:p>
            <a:endParaRPr lang="en-US" b="0" i="0" dirty="0">
              <a:effectLst/>
              <a:latin typeface="OpenSans"/>
            </a:endParaRPr>
          </a:p>
          <a:p>
            <a:pPr algn="l"/>
            <a:r>
              <a:rPr lang="en-US" b="0" i="0" dirty="0" err="1">
                <a:effectLst/>
                <a:latin typeface="OpenSans"/>
              </a:rPr>
              <a:t>Chúng</a:t>
            </a:r>
            <a:r>
              <a:rPr lang="en-US" b="0" i="0" dirty="0">
                <a:effectLst/>
                <a:latin typeface="OpenSans"/>
              </a:rPr>
              <a:t> ta phần tích Optimizer </a:t>
            </a:r>
            <a:r>
              <a:rPr lang="en-US" b="0" i="0" dirty="0" err="1">
                <a:effectLst/>
                <a:latin typeface="OpenSans"/>
              </a:rPr>
              <a:t>và</a:t>
            </a:r>
            <a:r>
              <a:rPr lang="en-US" b="0" i="0" dirty="0">
                <a:effectLst/>
                <a:latin typeface="OpenSans"/>
              </a:rPr>
              <a:t> loss </a:t>
            </a:r>
            <a:r>
              <a:rPr lang="en-US" b="0" i="0" dirty="0" err="1">
                <a:effectLst/>
                <a:latin typeface="OpenSans"/>
              </a:rPr>
              <a:t>hoạt</a:t>
            </a:r>
            <a:r>
              <a:rPr lang="en-US" b="0" i="0" dirty="0">
                <a:effectLst/>
                <a:latin typeface="OpenSans"/>
              </a:rPr>
              <a:t> </a:t>
            </a:r>
            <a:r>
              <a:rPr lang="en-US" b="0" i="0" dirty="0" err="1">
                <a:effectLst/>
                <a:latin typeface="OpenSans"/>
              </a:rPr>
              <a:t>động</a:t>
            </a:r>
            <a:r>
              <a:rPr lang="en-US" b="0" i="0" dirty="0">
                <a:effectLst/>
                <a:latin typeface="OpenSans"/>
              </a:rPr>
              <a:t> như thế nào</a:t>
            </a:r>
          </a:p>
          <a:p>
            <a:pPr algn="l"/>
            <a:endParaRPr lang="en-US" b="0" i="0" dirty="0">
              <a:effectLst/>
              <a:latin typeface="OpenSans"/>
            </a:endParaRPr>
          </a:p>
          <a:p>
            <a:pPr algn="l"/>
            <a:endParaRPr lang="en-US" b="0" i="0" dirty="0">
              <a:effectLst/>
              <a:latin typeface="OpenSans"/>
            </a:endParaRPr>
          </a:p>
          <a:p>
            <a:endParaRPr lang="en-US" dirty="0"/>
          </a:p>
        </p:txBody>
      </p:sp>
      <p:sp>
        <p:nvSpPr>
          <p:cNvPr id="4" name="Slide Number Placeholder 3"/>
          <p:cNvSpPr>
            <a:spLocks noGrp="1"/>
          </p:cNvSpPr>
          <p:nvPr>
            <p:ph type="sldNum" sz="quarter" idx="5"/>
          </p:nvPr>
        </p:nvSpPr>
        <p:spPr/>
        <p:txBody>
          <a:bodyPr/>
          <a:lstStyle/>
          <a:p>
            <a:fld id="{2D8C721B-7951-479D-B323-2E90B4908D4D}" type="slidenum">
              <a:rPr lang="en-US" smtClean="0"/>
              <a:t>10</a:t>
            </a:fld>
            <a:endParaRPr lang="en-US"/>
          </a:p>
        </p:txBody>
      </p:sp>
    </p:spTree>
    <p:extLst>
      <p:ext uri="{BB962C8B-B14F-4D97-AF65-F5344CB8AC3E}">
        <p14:creationId xmlns:p14="http://schemas.microsoft.com/office/powerpoint/2010/main" val="481666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effectLst/>
                <a:latin typeface="OpenSans"/>
              </a:rPr>
              <a:t>Chúng</a:t>
            </a:r>
            <a:r>
              <a:rPr lang="en-US" b="0" i="0" dirty="0">
                <a:effectLst/>
                <a:latin typeface="OpenSans"/>
              </a:rPr>
              <a:t> ta phần tích Optimizer </a:t>
            </a:r>
            <a:r>
              <a:rPr lang="en-US" b="0" i="0" dirty="0" err="1">
                <a:effectLst/>
                <a:latin typeface="OpenSans"/>
              </a:rPr>
              <a:t>và</a:t>
            </a:r>
            <a:r>
              <a:rPr lang="en-US" b="0" i="0" dirty="0">
                <a:effectLst/>
                <a:latin typeface="OpenSans"/>
              </a:rPr>
              <a:t> loss </a:t>
            </a:r>
            <a:r>
              <a:rPr lang="en-US" b="0" i="0" dirty="0" err="1">
                <a:effectLst/>
                <a:latin typeface="OpenSans"/>
              </a:rPr>
              <a:t>hoạt</a:t>
            </a:r>
            <a:r>
              <a:rPr lang="en-US" b="0" i="0" dirty="0">
                <a:effectLst/>
                <a:latin typeface="OpenSans"/>
              </a:rPr>
              <a:t> </a:t>
            </a:r>
            <a:r>
              <a:rPr lang="en-US" b="0" i="0" dirty="0" err="1">
                <a:effectLst/>
                <a:latin typeface="OpenSans"/>
              </a:rPr>
              <a:t>động</a:t>
            </a:r>
            <a:r>
              <a:rPr lang="en-US" b="0" i="0" dirty="0">
                <a:effectLst/>
                <a:latin typeface="OpenSans"/>
              </a:rPr>
              <a:t> như thế nào</a:t>
            </a:r>
          </a:p>
          <a:p>
            <a:pPr algn="l"/>
            <a:endParaRPr lang="en-US" b="0" i="0" dirty="0">
              <a:effectLst/>
              <a:latin typeface="OpenSans"/>
            </a:endParaRPr>
          </a:p>
          <a:p>
            <a:pPr algn="l"/>
            <a:r>
              <a:rPr lang="en-US" b="0" i="0" dirty="0" err="1">
                <a:effectLst/>
                <a:latin typeface="OpenSans"/>
              </a:rPr>
              <a:t>Giả</a:t>
            </a:r>
            <a:r>
              <a:rPr lang="en-US" b="0" i="0" dirty="0">
                <a:effectLst/>
                <a:latin typeface="OpenSans"/>
              </a:rPr>
              <a:t> </a:t>
            </a:r>
            <a:r>
              <a:rPr lang="en-US" b="0" i="0" dirty="0" err="1">
                <a:effectLst/>
                <a:latin typeface="OpenSans"/>
              </a:rPr>
              <a:t>sử</a:t>
            </a:r>
            <a:r>
              <a:rPr lang="en-US" b="0" i="0" dirty="0">
                <a:effectLst/>
                <a:latin typeface="OpenSans"/>
              </a:rPr>
              <a:t> máy </a:t>
            </a:r>
            <a:r>
              <a:rPr lang="en-US" b="0" i="0" dirty="0" err="1">
                <a:effectLst/>
                <a:latin typeface="OpenSans"/>
              </a:rPr>
              <a:t>dự</a:t>
            </a:r>
            <a:r>
              <a:rPr lang="en-US" b="0" i="0" dirty="0">
                <a:effectLst/>
                <a:latin typeface="OpenSans"/>
              </a:rPr>
              <a:t> </a:t>
            </a:r>
            <a:r>
              <a:rPr lang="en-US" b="0" i="0" dirty="0" err="1">
                <a:effectLst/>
                <a:latin typeface="OpenSans"/>
              </a:rPr>
              <a:t>đoán</a:t>
            </a:r>
            <a:r>
              <a:rPr lang="en-US" b="0" i="0" dirty="0">
                <a:effectLst/>
                <a:latin typeface="OpenSans"/>
              </a:rPr>
              <a:t> Y = 10X -10</a:t>
            </a:r>
          </a:p>
          <a:p>
            <a:pPr algn="l"/>
            <a:endParaRPr lang="en-US" b="0" i="0" dirty="0">
              <a:effectLst/>
              <a:latin typeface="OpenSans"/>
            </a:endParaRPr>
          </a:p>
          <a:p>
            <a:endParaRPr lang="en-US" dirty="0"/>
          </a:p>
        </p:txBody>
      </p:sp>
      <p:sp>
        <p:nvSpPr>
          <p:cNvPr id="4" name="Slide Number Placeholder 3"/>
          <p:cNvSpPr>
            <a:spLocks noGrp="1"/>
          </p:cNvSpPr>
          <p:nvPr>
            <p:ph type="sldNum" sz="quarter" idx="5"/>
          </p:nvPr>
        </p:nvSpPr>
        <p:spPr/>
        <p:txBody>
          <a:bodyPr/>
          <a:lstStyle/>
          <a:p>
            <a:fld id="{2D8C721B-7951-479D-B323-2E90B4908D4D}" type="slidenum">
              <a:rPr lang="en-US" smtClean="0"/>
              <a:t>11</a:t>
            </a:fld>
            <a:endParaRPr lang="en-US"/>
          </a:p>
        </p:txBody>
      </p:sp>
    </p:spTree>
    <p:extLst>
      <p:ext uri="{BB962C8B-B14F-4D97-AF65-F5344CB8AC3E}">
        <p14:creationId xmlns:p14="http://schemas.microsoft.com/office/powerpoint/2010/main" val="312748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Loss </a:t>
            </a:r>
            <a:r>
              <a:rPr lang="en-US" b="0" i="0" dirty="0" err="1">
                <a:effectLst/>
                <a:latin typeface="OpenSans"/>
              </a:rPr>
              <a:t>sẽ</a:t>
            </a:r>
            <a:r>
              <a:rPr lang="en-US" b="0" i="0" dirty="0">
                <a:effectLst/>
                <a:latin typeface="OpenSans"/>
              </a:rPr>
              <a:t> tính toán sự </a:t>
            </a:r>
            <a:r>
              <a:rPr lang="en-US" b="0" i="0" dirty="0" err="1">
                <a:effectLst/>
                <a:latin typeface="OpenSans"/>
              </a:rPr>
              <a:t>sai</a:t>
            </a:r>
            <a:r>
              <a:rPr lang="en-US" b="0" i="0" dirty="0">
                <a:effectLst/>
                <a:latin typeface="OpenSans"/>
              </a:rPr>
              <a:t> </a:t>
            </a:r>
            <a:r>
              <a:rPr lang="en-US" b="0" i="0" dirty="0" err="1">
                <a:effectLst/>
                <a:latin typeface="OpenSans"/>
              </a:rPr>
              <a:t>lệch</a:t>
            </a:r>
            <a:r>
              <a:rPr lang="en-US" b="0" i="0" dirty="0">
                <a:effectLst/>
                <a:latin typeface="OpenSans"/>
              </a:rPr>
              <a:t> </a:t>
            </a:r>
            <a:r>
              <a:rPr lang="en-US" b="0" i="0" dirty="0" err="1">
                <a:effectLst/>
                <a:latin typeface="OpenSans"/>
              </a:rPr>
              <a:t>dựa</a:t>
            </a:r>
            <a:r>
              <a:rPr lang="en-US" b="0" i="0" dirty="0">
                <a:effectLst/>
                <a:latin typeface="OpenSans"/>
              </a:rPr>
              <a:t> trên </a:t>
            </a:r>
            <a:r>
              <a:rPr lang="en-US" b="0" i="0" dirty="0" err="1">
                <a:effectLst/>
                <a:latin typeface="OpenSans"/>
              </a:rPr>
              <a:t>dữ</a:t>
            </a:r>
            <a:r>
              <a:rPr lang="en-US" b="0" i="0" dirty="0">
                <a:effectLst/>
                <a:latin typeface="OpenSans"/>
              </a:rPr>
              <a:t> </a:t>
            </a:r>
            <a:r>
              <a:rPr lang="en-US" b="0" i="0" dirty="0" err="1">
                <a:effectLst/>
                <a:latin typeface="OpenSans"/>
              </a:rPr>
              <a:t>liệu</a:t>
            </a:r>
            <a:r>
              <a:rPr lang="en-US" b="0" i="0" dirty="0">
                <a:effectLst/>
                <a:latin typeface="OpenSans"/>
              </a:rPr>
              <a:t> đã có,  </a:t>
            </a:r>
            <a:r>
              <a:rPr lang="en-US" b="0" i="0" dirty="0" err="1">
                <a:effectLst/>
                <a:latin typeface="OpenSans"/>
              </a:rPr>
              <a:t>và</a:t>
            </a:r>
            <a:r>
              <a:rPr lang="en-US" b="0" i="0" dirty="0">
                <a:effectLst/>
                <a:latin typeface="OpenSans"/>
              </a:rPr>
              <a:t> optimizer </a:t>
            </a:r>
            <a:r>
              <a:rPr lang="en-US" b="0" i="0" dirty="0" err="1">
                <a:effectLst/>
                <a:latin typeface="OpenSans"/>
              </a:rPr>
              <a:t>dựa</a:t>
            </a:r>
            <a:r>
              <a:rPr lang="en-US" b="0" i="0" dirty="0">
                <a:effectLst/>
                <a:latin typeface="OpenSans"/>
              </a:rPr>
              <a:t> vào đó </a:t>
            </a:r>
            <a:r>
              <a:rPr lang="en-US" b="0" i="0" dirty="0" err="1">
                <a:effectLst/>
                <a:latin typeface="OpenSans"/>
              </a:rPr>
              <a:t>để</a:t>
            </a:r>
            <a:r>
              <a:rPr lang="en-US" b="0" i="0" dirty="0">
                <a:effectLst/>
                <a:latin typeface="OpenSans"/>
              </a:rPr>
              <a:t> </a:t>
            </a:r>
            <a:r>
              <a:rPr lang="en-US" b="0" i="0" dirty="0" err="1">
                <a:effectLst/>
                <a:latin typeface="OpenSans"/>
              </a:rPr>
              <a:t>cố</a:t>
            </a:r>
            <a:r>
              <a:rPr lang="en-US" b="0" i="0" dirty="0">
                <a:effectLst/>
                <a:latin typeface="OpenSans"/>
              </a:rPr>
              <a:t> </a:t>
            </a:r>
            <a:r>
              <a:rPr lang="en-US" b="0" i="0" dirty="0" err="1">
                <a:effectLst/>
                <a:latin typeface="OpenSans"/>
              </a:rPr>
              <a:t>gắng</a:t>
            </a:r>
            <a:r>
              <a:rPr lang="en-US" b="0" i="0" dirty="0">
                <a:effectLst/>
                <a:latin typeface="OpenSans"/>
              </a:rPr>
              <a:t> làm </a:t>
            </a:r>
            <a:r>
              <a:rPr lang="en-US" b="0" i="0" dirty="0" err="1">
                <a:effectLst/>
                <a:latin typeface="OpenSans"/>
              </a:rPr>
              <a:t>giảm</a:t>
            </a:r>
            <a:r>
              <a:rPr lang="en-US" b="0" i="0" dirty="0">
                <a:effectLst/>
                <a:latin typeface="OpenSans"/>
              </a:rPr>
              <a:t> loss function</a:t>
            </a:r>
            <a:endParaRPr lang="en-US" dirty="0"/>
          </a:p>
        </p:txBody>
      </p:sp>
      <p:sp>
        <p:nvSpPr>
          <p:cNvPr id="4" name="Slide Number Placeholder 3"/>
          <p:cNvSpPr>
            <a:spLocks noGrp="1"/>
          </p:cNvSpPr>
          <p:nvPr>
            <p:ph type="sldNum" sz="quarter" idx="5"/>
          </p:nvPr>
        </p:nvSpPr>
        <p:spPr/>
        <p:txBody>
          <a:bodyPr/>
          <a:lstStyle/>
          <a:p>
            <a:fld id="{2D8C721B-7951-479D-B323-2E90B4908D4D}" type="slidenum">
              <a:rPr lang="en-US" smtClean="0"/>
              <a:t>12</a:t>
            </a:fld>
            <a:endParaRPr lang="en-US"/>
          </a:p>
        </p:txBody>
      </p:sp>
    </p:spTree>
    <p:extLst>
      <p:ext uri="{BB962C8B-B14F-4D97-AF65-F5344CB8AC3E}">
        <p14:creationId xmlns:p14="http://schemas.microsoft.com/office/powerpoint/2010/main" val="770926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Epochs = 500 có </a:t>
            </a:r>
            <a:r>
              <a:rPr lang="en-US" dirty="0" err="1"/>
              <a:t>nghĩa</a:t>
            </a:r>
            <a:r>
              <a:rPr lang="en-US" dirty="0"/>
              <a:t> </a:t>
            </a:r>
            <a:r>
              <a:rPr lang="en-US" dirty="0" err="1"/>
              <a:t>chúng</a:t>
            </a:r>
            <a:r>
              <a:rPr lang="en-US" dirty="0"/>
              <a:t> ta </a:t>
            </a:r>
            <a:r>
              <a:rPr lang="en-US" dirty="0" err="1"/>
              <a:t>sẽ</a:t>
            </a:r>
            <a:r>
              <a:rPr lang="en-US" dirty="0"/>
              <a:t> </a:t>
            </a:r>
            <a:r>
              <a:rPr lang="en-US" dirty="0" err="1"/>
              <a:t>cho</a:t>
            </a:r>
            <a:r>
              <a:rPr lang="en-US" dirty="0"/>
              <a:t> máy training 500 </a:t>
            </a:r>
            <a:r>
              <a:rPr lang="en-US" dirty="0" err="1"/>
              <a:t>lần</a:t>
            </a:r>
            <a:endParaRPr lang="en-US" dirty="0"/>
          </a:p>
          <a:p>
            <a:endParaRPr lang="en-US" dirty="0"/>
          </a:p>
          <a:p>
            <a:r>
              <a:rPr lang="en-US" dirty="0"/>
              <a:t>Còn </a:t>
            </a:r>
            <a:r>
              <a:rPr lang="en-US" dirty="0" err="1"/>
              <a:t>cách</a:t>
            </a:r>
            <a:r>
              <a:rPr lang="en-US" dirty="0"/>
              <a:t> training thì </a:t>
            </a:r>
            <a:r>
              <a:rPr lang="en-US" dirty="0" err="1"/>
              <a:t>chúng</a:t>
            </a:r>
            <a:r>
              <a:rPr lang="en-US" dirty="0"/>
              <a:t> ta đã nói </a:t>
            </a:r>
            <a:r>
              <a:rPr lang="en-US" dirty="0" err="1"/>
              <a:t>từ</a:t>
            </a:r>
            <a:r>
              <a:rPr lang="en-US" dirty="0"/>
              <a:t> trước, </a:t>
            </a:r>
            <a:r>
              <a:rPr lang="en-US" dirty="0" err="1"/>
              <a:t>dự</a:t>
            </a:r>
            <a:r>
              <a:rPr lang="en-US" dirty="0"/>
              <a:t> </a:t>
            </a:r>
            <a:r>
              <a:rPr lang="en-US" dirty="0" err="1"/>
              <a:t>đoán</a:t>
            </a:r>
            <a:r>
              <a:rPr lang="en-US" dirty="0"/>
              <a:t> -&gt; </a:t>
            </a:r>
            <a:r>
              <a:rPr lang="en-US" dirty="0" err="1"/>
              <a:t>sử</a:t>
            </a:r>
            <a:r>
              <a:rPr lang="en-US" dirty="0"/>
              <a:t> </a:t>
            </a:r>
            <a:r>
              <a:rPr lang="en-US" dirty="0" err="1"/>
              <a:t>dụng</a:t>
            </a:r>
            <a:r>
              <a:rPr lang="en-US" dirty="0"/>
              <a:t> loss function </a:t>
            </a:r>
            <a:r>
              <a:rPr lang="en-US" dirty="0" err="1"/>
              <a:t>để</a:t>
            </a:r>
            <a:r>
              <a:rPr lang="en-US" dirty="0"/>
              <a:t> </a:t>
            </a:r>
            <a:r>
              <a:rPr lang="en-US" dirty="0" err="1"/>
              <a:t>coi</a:t>
            </a:r>
            <a:r>
              <a:rPr lang="en-US" dirty="0"/>
              <a:t> </a:t>
            </a:r>
            <a:r>
              <a:rPr lang="en-US" dirty="0" err="1"/>
              <a:t>xem</a:t>
            </a:r>
            <a:r>
              <a:rPr lang="en-US" dirty="0"/>
              <a:t> </a:t>
            </a:r>
            <a:r>
              <a:rPr lang="en-US" dirty="0" err="1"/>
              <a:t>dự</a:t>
            </a:r>
            <a:r>
              <a:rPr lang="en-US" dirty="0"/>
              <a:t> </a:t>
            </a:r>
            <a:r>
              <a:rPr lang="en-US" dirty="0" err="1"/>
              <a:t>đoán</a:t>
            </a:r>
            <a:r>
              <a:rPr lang="en-US" dirty="0"/>
              <a:t> </a:t>
            </a:r>
            <a:r>
              <a:rPr lang="en-US" dirty="0" err="1"/>
              <a:t>vừa</a:t>
            </a:r>
            <a:r>
              <a:rPr lang="en-US" dirty="0"/>
              <a:t> rồi là </a:t>
            </a:r>
            <a:r>
              <a:rPr lang="en-US" dirty="0" err="1"/>
              <a:t>tốt</a:t>
            </a:r>
            <a:r>
              <a:rPr lang="en-US" dirty="0"/>
              <a:t> hay là </a:t>
            </a:r>
            <a:r>
              <a:rPr lang="en-US" dirty="0" err="1"/>
              <a:t>tệ</a:t>
            </a:r>
            <a:r>
              <a:rPr lang="en-US" dirty="0"/>
              <a:t>, </a:t>
            </a:r>
            <a:r>
              <a:rPr lang="en-US" dirty="0" err="1"/>
              <a:t>sử</a:t>
            </a:r>
            <a:r>
              <a:rPr lang="en-US" dirty="0"/>
              <a:t> </a:t>
            </a:r>
            <a:r>
              <a:rPr lang="en-US" dirty="0" err="1"/>
              <a:t>dụng</a:t>
            </a:r>
            <a:r>
              <a:rPr lang="en-US" dirty="0"/>
              <a:t> optimizer </a:t>
            </a:r>
            <a:r>
              <a:rPr lang="en-US" dirty="0" err="1"/>
              <a:t>và</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dự</a:t>
            </a:r>
            <a:r>
              <a:rPr lang="en-US" dirty="0"/>
              <a:t> </a:t>
            </a:r>
            <a:r>
              <a:rPr lang="en-US" dirty="0" err="1"/>
              <a:t>đoán</a:t>
            </a:r>
            <a:r>
              <a:rPr lang="en-US" dirty="0"/>
              <a:t> </a:t>
            </a:r>
            <a:r>
              <a:rPr lang="en-US" dirty="0" err="1"/>
              <a:t>tiếp</a:t>
            </a:r>
            <a:r>
              <a:rPr lang="en-US" dirty="0"/>
              <a:t> </a:t>
            </a:r>
            <a:r>
              <a:rPr lang="en-US" dirty="0" err="1"/>
              <a:t>và</a:t>
            </a:r>
            <a:r>
              <a:rPr lang="en-US" dirty="0"/>
              <a:t> </a:t>
            </a:r>
            <a:r>
              <a:rPr lang="en-US" dirty="0" err="1"/>
              <a:t>lặp</a:t>
            </a:r>
            <a:r>
              <a:rPr lang="en-US" dirty="0"/>
              <a:t> lại.</a:t>
            </a:r>
          </a:p>
        </p:txBody>
      </p:sp>
      <p:sp>
        <p:nvSpPr>
          <p:cNvPr id="4" name="Slide Number Placeholder 3"/>
          <p:cNvSpPr>
            <a:spLocks noGrp="1"/>
          </p:cNvSpPr>
          <p:nvPr>
            <p:ph type="sldNum" sz="quarter" idx="5"/>
          </p:nvPr>
        </p:nvSpPr>
        <p:spPr/>
        <p:txBody>
          <a:bodyPr/>
          <a:lstStyle/>
          <a:p>
            <a:fld id="{2D8C721B-7951-479D-B323-2E90B4908D4D}" type="slidenum">
              <a:rPr lang="en-US" smtClean="0"/>
              <a:t>13</a:t>
            </a:fld>
            <a:endParaRPr lang="en-US"/>
          </a:p>
        </p:txBody>
      </p:sp>
    </p:spTree>
    <p:extLst>
      <p:ext uri="{BB962C8B-B14F-4D97-AF65-F5344CB8AC3E}">
        <p14:creationId xmlns:p14="http://schemas.microsoft.com/office/powerpoint/2010/main" val="67091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Why not exactly 19?</a:t>
            </a:r>
          </a:p>
          <a:p>
            <a:pPr algn="l"/>
            <a:r>
              <a:rPr lang="en-US" b="0" i="0" dirty="0">
                <a:effectLst/>
                <a:latin typeface="OpenSans"/>
              </a:rPr>
              <a:t>The first is that you trained it using very little data. </a:t>
            </a:r>
          </a:p>
          <a:p>
            <a:pPr algn="l"/>
            <a:r>
              <a:rPr lang="en-US" b="0" i="0" dirty="0">
                <a:effectLst/>
                <a:latin typeface="OpenSans"/>
              </a:rPr>
              <a:t>There's only six points. </a:t>
            </a:r>
          </a:p>
          <a:p>
            <a:pPr algn="l"/>
            <a:r>
              <a:rPr lang="en-US" b="0" i="0" dirty="0">
                <a:effectLst/>
                <a:latin typeface="OpenSans"/>
              </a:rPr>
              <a:t>Those six points are linear but there's no guarantee that for every X, the relationship will be Y equals 2X minus 1. </a:t>
            </a:r>
          </a:p>
          <a:p>
            <a:pPr algn="l"/>
            <a:r>
              <a:rPr lang="en-US" b="0" i="0" dirty="0">
                <a:effectLst/>
                <a:latin typeface="OpenSans"/>
              </a:rPr>
              <a:t>There's a very high probability that Y equals 19 for X equals 10, but the neural network isn't positive. </a:t>
            </a:r>
          </a:p>
          <a:p>
            <a:pPr algn="l"/>
            <a:r>
              <a:rPr lang="en-US" b="0" i="0" dirty="0">
                <a:effectLst/>
                <a:latin typeface="OpenSans"/>
              </a:rPr>
              <a:t>So it will figure out a realistic value for Y. </a:t>
            </a:r>
          </a:p>
          <a:p>
            <a:pPr algn="l"/>
            <a:r>
              <a:rPr lang="en-US" b="0" i="0" dirty="0">
                <a:effectLst/>
                <a:latin typeface="OpenSans"/>
              </a:rPr>
              <a:t>That's the second main reason. </a:t>
            </a:r>
          </a:p>
          <a:p>
            <a:pPr algn="l"/>
            <a:r>
              <a:rPr lang="en-US" b="0" i="0" dirty="0">
                <a:effectLst/>
                <a:latin typeface="OpenSans"/>
              </a:rPr>
              <a:t>When using neural networks, as they try to figure out the answers for everything, they deal in probability. </a:t>
            </a:r>
          </a:p>
          <a:p>
            <a:pPr algn="l"/>
            <a:r>
              <a:rPr lang="en-US" b="0" i="0" dirty="0">
                <a:effectLst/>
                <a:latin typeface="OpenSans"/>
              </a:rPr>
              <a:t>You'll see that a lot and you'll have to adjust how you handle answers to fit.</a:t>
            </a:r>
          </a:p>
          <a:p>
            <a:endParaRPr lang="en-US" dirty="0"/>
          </a:p>
        </p:txBody>
      </p:sp>
      <p:sp>
        <p:nvSpPr>
          <p:cNvPr id="4" name="Slide Number Placeholder 3"/>
          <p:cNvSpPr>
            <a:spLocks noGrp="1"/>
          </p:cNvSpPr>
          <p:nvPr>
            <p:ph type="sldNum" sz="quarter" idx="5"/>
          </p:nvPr>
        </p:nvSpPr>
        <p:spPr/>
        <p:txBody>
          <a:bodyPr/>
          <a:lstStyle/>
          <a:p>
            <a:fld id="{2D8C721B-7951-479D-B323-2E90B4908D4D}" type="slidenum">
              <a:rPr lang="en-US" smtClean="0"/>
              <a:t>14</a:t>
            </a:fld>
            <a:endParaRPr lang="en-US"/>
          </a:p>
        </p:txBody>
      </p:sp>
    </p:spTree>
    <p:extLst>
      <p:ext uri="{BB962C8B-B14F-4D97-AF65-F5344CB8AC3E}">
        <p14:creationId xmlns:p14="http://schemas.microsoft.com/office/powerpoint/2010/main" val="243591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A4E9-F232-4446-856E-B9755CB6F7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BDBED5D0-855E-4766-99F7-AB336C51F5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A980DECA-2E5D-4982-A59E-4992613F0DE1}"/>
              </a:ext>
            </a:extLst>
          </p:cNvPr>
          <p:cNvSpPr>
            <a:spLocks noGrp="1"/>
          </p:cNvSpPr>
          <p:nvPr>
            <p:ph type="dt" sz="half" idx="10"/>
          </p:nvPr>
        </p:nvSpPr>
        <p:spPr/>
        <p:txBody>
          <a:bodyPr/>
          <a:lstStyle/>
          <a:p>
            <a:fld id="{06D87758-8494-4065-808F-0ABF7E6BBEDD}" type="datetimeFigureOut">
              <a:rPr lang="vi-VN" smtClean="0"/>
              <a:t>19/10/2020</a:t>
            </a:fld>
            <a:endParaRPr lang="vi-VN"/>
          </a:p>
        </p:txBody>
      </p:sp>
      <p:sp>
        <p:nvSpPr>
          <p:cNvPr id="5" name="Footer Placeholder 4">
            <a:extLst>
              <a:ext uri="{FF2B5EF4-FFF2-40B4-BE49-F238E27FC236}">
                <a16:creationId xmlns:a16="http://schemas.microsoft.com/office/drawing/2014/main" id="{2191707F-4979-4468-A598-9C82DAD893E3}"/>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F32BC56-6F4E-4996-874C-EEAC32BFA25E}"/>
              </a:ext>
            </a:extLst>
          </p:cNvPr>
          <p:cNvSpPr>
            <a:spLocks noGrp="1"/>
          </p:cNvSpPr>
          <p:nvPr>
            <p:ph type="sldNum" sz="quarter" idx="12"/>
          </p:nvPr>
        </p:nvSpPr>
        <p:spPr/>
        <p:txBody>
          <a:bodyPr/>
          <a:lstStyle/>
          <a:p>
            <a:fld id="{096D6DF6-9B0A-41D7-B8A6-749FFF1F6FE0}" type="slidenum">
              <a:rPr lang="vi-VN" smtClean="0"/>
              <a:t>‹#›</a:t>
            </a:fld>
            <a:endParaRPr lang="vi-VN"/>
          </a:p>
        </p:txBody>
      </p:sp>
    </p:spTree>
    <p:extLst>
      <p:ext uri="{BB962C8B-B14F-4D97-AF65-F5344CB8AC3E}">
        <p14:creationId xmlns:p14="http://schemas.microsoft.com/office/powerpoint/2010/main" val="16013309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532-22DB-4AA3-80DB-C6D5427A96DA}"/>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A7CF4241-65BA-432B-9047-5404A2DABA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B09EBA3-6E59-43DC-B033-5B84123DD884}"/>
              </a:ext>
            </a:extLst>
          </p:cNvPr>
          <p:cNvSpPr>
            <a:spLocks noGrp="1"/>
          </p:cNvSpPr>
          <p:nvPr>
            <p:ph type="dt" sz="half" idx="10"/>
          </p:nvPr>
        </p:nvSpPr>
        <p:spPr/>
        <p:txBody>
          <a:bodyPr/>
          <a:lstStyle/>
          <a:p>
            <a:fld id="{06D87758-8494-4065-808F-0ABF7E6BBEDD}" type="datetimeFigureOut">
              <a:rPr lang="vi-VN" smtClean="0"/>
              <a:t>19/10/2020</a:t>
            </a:fld>
            <a:endParaRPr lang="vi-VN"/>
          </a:p>
        </p:txBody>
      </p:sp>
      <p:sp>
        <p:nvSpPr>
          <p:cNvPr id="5" name="Footer Placeholder 4">
            <a:extLst>
              <a:ext uri="{FF2B5EF4-FFF2-40B4-BE49-F238E27FC236}">
                <a16:creationId xmlns:a16="http://schemas.microsoft.com/office/drawing/2014/main" id="{FF372205-AEC4-4861-83A9-7A9D84245443}"/>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5ED4C26-B11C-46FD-A4C0-0CDC830D726E}"/>
              </a:ext>
            </a:extLst>
          </p:cNvPr>
          <p:cNvSpPr>
            <a:spLocks noGrp="1"/>
          </p:cNvSpPr>
          <p:nvPr>
            <p:ph type="sldNum" sz="quarter" idx="12"/>
          </p:nvPr>
        </p:nvSpPr>
        <p:spPr/>
        <p:txBody>
          <a:bodyPr/>
          <a:lstStyle/>
          <a:p>
            <a:fld id="{096D6DF6-9B0A-41D7-B8A6-749FFF1F6FE0}" type="slidenum">
              <a:rPr lang="vi-VN" smtClean="0"/>
              <a:t>‹#›</a:t>
            </a:fld>
            <a:endParaRPr lang="vi-VN"/>
          </a:p>
        </p:txBody>
      </p:sp>
    </p:spTree>
    <p:extLst>
      <p:ext uri="{BB962C8B-B14F-4D97-AF65-F5344CB8AC3E}">
        <p14:creationId xmlns:p14="http://schemas.microsoft.com/office/powerpoint/2010/main" val="19553258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5A0A1C-F7B7-4B0B-B341-A4821AB968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19F831D-0B5A-4275-84CF-F83CEA4236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45185AD-0333-4A25-8E60-18BC9A4B1950}"/>
              </a:ext>
            </a:extLst>
          </p:cNvPr>
          <p:cNvSpPr>
            <a:spLocks noGrp="1"/>
          </p:cNvSpPr>
          <p:nvPr>
            <p:ph type="dt" sz="half" idx="10"/>
          </p:nvPr>
        </p:nvSpPr>
        <p:spPr/>
        <p:txBody>
          <a:bodyPr/>
          <a:lstStyle/>
          <a:p>
            <a:fld id="{06D87758-8494-4065-808F-0ABF7E6BBEDD}" type="datetimeFigureOut">
              <a:rPr lang="vi-VN" smtClean="0"/>
              <a:t>19/10/2020</a:t>
            </a:fld>
            <a:endParaRPr lang="vi-VN"/>
          </a:p>
        </p:txBody>
      </p:sp>
      <p:sp>
        <p:nvSpPr>
          <p:cNvPr id="5" name="Footer Placeholder 4">
            <a:extLst>
              <a:ext uri="{FF2B5EF4-FFF2-40B4-BE49-F238E27FC236}">
                <a16:creationId xmlns:a16="http://schemas.microsoft.com/office/drawing/2014/main" id="{47334422-D8C6-40A5-83D7-79BC90AE87C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4BC31A0-313B-4BDA-87FB-7D94945BBDB8}"/>
              </a:ext>
            </a:extLst>
          </p:cNvPr>
          <p:cNvSpPr>
            <a:spLocks noGrp="1"/>
          </p:cNvSpPr>
          <p:nvPr>
            <p:ph type="sldNum" sz="quarter" idx="12"/>
          </p:nvPr>
        </p:nvSpPr>
        <p:spPr/>
        <p:txBody>
          <a:bodyPr/>
          <a:lstStyle/>
          <a:p>
            <a:fld id="{096D6DF6-9B0A-41D7-B8A6-749FFF1F6FE0}" type="slidenum">
              <a:rPr lang="vi-VN" smtClean="0"/>
              <a:t>‹#›</a:t>
            </a:fld>
            <a:endParaRPr lang="vi-VN"/>
          </a:p>
        </p:txBody>
      </p:sp>
    </p:spTree>
    <p:extLst>
      <p:ext uri="{BB962C8B-B14F-4D97-AF65-F5344CB8AC3E}">
        <p14:creationId xmlns:p14="http://schemas.microsoft.com/office/powerpoint/2010/main" val="22606138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B95B-3EC6-44CF-9783-80419A80216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2C5EE44F-8568-44ED-A406-E110CD945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A22840A-65A3-46F5-B3E2-995BA30FE9E8}"/>
              </a:ext>
            </a:extLst>
          </p:cNvPr>
          <p:cNvSpPr>
            <a:spLocks noGrp="1"/>
          </p:cNvSpPr>
          <p:nvPr>
            <p:ph type="dt" sz="half" idx="10"/>
          </p:nvPr>
        </p:nvSpPr>
        <p:spPr/>
        <p:txBody>
          <a:bodyPr/>
          <a:lstStyle/>
          <a:p>
            <a:fld id="{06D87758-8494-4065-808F-0ABF7E6BBEDD}" type="datetimeFigureOut">
              <a:rPr lang="vi-VN" smtClean="0"/>
              <a:t>19/10/2020</a:t>
            </a:fld>
            <a:endParaRPr lang="vi-VN"/>
          </a:p>
        </p:txBody>
      </p:sp>
      <p:sp>
        <p:nvSpPr>
          <p:cNvPr id="5" name="Footer Placeholder 4">
            <a:extLst>
              <a:ext uri="{FF2B5EF4-FFF2-40B4-BE49-F238E27FC236}">
                <a16:creationId xmlns:a16="http://schemas.microsoft.com/office/drawing/2014/main" id="{095DE3A3-2DE1-48E0-9AFA-106C1AA22DB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F2EF2C5-24BB-4F8A-B5BE-4D45ECD83603}"/>
              </a:ext>
            </a:extLst>
          </p:cNvPr>
          <p:cNvSpPr>
            <a:spLocks noGrp="1"/>
          </p:cNvSpPr>
          <p:nvPr>
            <p:ph type="sldNum" sz="quarter" idx="12"/>
          </p:nvPr>
        </p:nvSpPr>
        <p:spPr/>
        <p:txBody>
          <a:bodyPr/>
          <a:lstStyle/>
          <a:p>
            <a:fld id="{096D6DF6-9B0A-41D7-B8A6-749FFF1F6FE0}" type="slidenum">
              <a:rPr lang="vi-VN" smtClean="0"/>
              <a:t>‹#›</a:t>
            </a:fld>
            <a:endParaRPr lang="vi-VN"/>
          </a:p>
        </p:txBody>
      </p:sp>
    </p:spTree>
    <p:extLst>
      <p:ext uri="{BB962C8B-B14F-4D97-AF65-F5344CB8AC3E}">
        <p14:creationId xmlns:p14="http://schemas.microsoft.com/office/powerpoint/2010/main" val="36415766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472D-D035-45BD-B714-BE83F37AD0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33B525D4-2022-418A-B63A-F529F4A241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E1C89D-8378-47B5-9A07-F6B6AB27D4A4}"/>
              </a:ext>
            </a:extLst>
          </p:cNvPr>
          <p:cNvSpPr>
            <a:spLocks noGrp="1"/>
          </p:cNvSpPr>
          <p:nvPr>
            <p:ph type="dt" sz="half" idx="10"/>
          </p:nvPr>
        </p:nvSpPr>
        <p:spPr/>
        <p:txBody>
          <a:bodyPr/>
          <a:lstStyle/>
          <a:p>
            <a:fld id="{06D87758-8494-4065-808F-0ABF7E6BBEDD}" type="datetimeFigureOut">
              <a:rPr lang="vi-VN" smtClean="0"/>
              <a:t>19/10/2020</a:t>
            </a:fld>
            <a:endParaRPr lang="vi-VN"/>
          </a:p>
        </p:txBody>
      </p:sp>
      <p:sp>
        <p:nvSpPr>
          <p:cNvPr id="5" name="Footer Placeholder 4">
            <a:extLst>
              <a:ext uri="{FF2B5EF4-FFF2-40B4-BE49-F238E27FC236}">
                <a16:creationId xmlns:a16="http://schemas.microsoft.com/office/drawing/2014/main" id="{641FB398-484D-4B6D-9057-C38696BC9353}"/>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F733E90-D873-48AA-83BC-5C4A819A5B10}"/>
              </a:ext>
            </a:extLst>
          </p:cNvPr>
          <p:cNvSpPr>
            <a:spLocks noGrp="1"/>
          </p:cNvSpPr>
          <p:nvPr>
            <p:ph type="sldNum" sz="quarter" idx="12"/>
          </p:nvPr>
        </p:nvSpPr>
        <p:spPr/>
        <p:txBody>
          <a:bodyPr/>
          <a:lstStyle/>
          <a:p>
            <a:fld id="{096D6DF6-9B0A-41D7-B8A6-749FFF1F6FE0}" type="slidenum">
              <a:rPr lang="vi-VN" smtClean="0"/>
              <a:t>‹#›</a:t>
            </a:fld>
            <a:endParaRPr lang="vi-VN"/>
          </a:p>
        </p:txBody>
      </p:sp>
    </p:spTree>
    <p:extLst>
      <p:ext uri="{BB962C8B-B14F-4D97-AF65-F5344CB8AC3E}">
        <p14:creationId xmlns:p14="http://schemas.microsoft.com/office/powerpoint/2010/main" val="41294309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67C9-E28A-48C1-B3EB-B275C6944323}"/>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30F518D7-1ABC-4BCF-A5F5-416022549A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AF6E2EE5-6A13-4519-B7B5-76834A8BBA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F1749F46-FAB9-4138-A382-0CA9067D0671}"/>
              </a:ext>
            </a:extLst>
          </p:cNvPr>
          <p:cNvSpPr>
            <a:spLocks noGrp="1"/>
          </p:cNvSpPr>
          <p:nvPr>
            <p:ph type="dt" sz="half" idx="10"/>
          </p:nvPr>
        </p:nvSpPr>
        <p:spPr/>
        <p:txBody>
          <a:bodyPr/>
          <a:lstStyle/>
          <a:p>
            <a:fld id="{06D87758-8494-4065-808F-0ABF7E6BBEDD}" type="datetimeFigureOut">
              <a:rPr lang="vi-VN" smtClean="0"/>
              <a:t>19/10/2020</a:t>
            </a:fld>
            <a:endParaRPr lang="vi-VN"/>
          </a:p>
        </p:txBody>
      </p:sp>
      <p:sp>
        <p:nvSpPr>
          <p:cNvPr id="6" name="Footer Placeholder 5">
            <a:extLst>
              <a:ext uri="{FF2B5EF4-FFF2-40B4-BE49-F238E27FC236}">
                <a16:creationId xmlns:a16="http://schemas.microsoft.com/office/drawing/2014/main" id="{1BE31389-C970-4847-88BC-867310FE949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24F08F84-F325-4944-AD9B-8D412D761C16}"/>
              </a:ext>
            </a:extLst>
          </p:cNvPr>
          <p:cNvSpPr>
            <a:spLocks noGrp="1"/>
          </p:cNvSpPr>
          <p:nvPr>
            <p:ph type="sldNum" sz="quarter" idx="12"/>
          </p:nvPr>
        </p:nvSpPr>
        <p:spPr/>
        <p:txBody>
          <a:bodyPr/>
          <a:lstStyle/>
          <a:p>
            <a:fld id="{096D6DF6-9B0A-41D7-B8A6-749FFF1F6FE0}" type="slidenum">
              <a:rPr lang="vi-VN" smtClean="0"/>
              <a:t>‹#›</a:t>
            </a:fld>
            <a:endParaRPr lang="vi-VN"/>
          </a:p>
        </p:txBody>
      </p:sp>
    </p:spTree>
    <p:extLst>
      <p:ext uri="{BB962C8B-B14F-4D97-AF65-F5344CB8AC3E}">
        <p14:creationId xmlns:p14="http://schemas.microsoft.com/office/powerpoint/2010/main" val="4488098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A113-D410-4481-8756-10E1494236A4}"/>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56540CD-B428-4EC0-882D-FE505EC03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C6C462-DEFA-4831-AC81-CDC4A0D8F2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BBE43E7D-36A7-4A28-A628-1161AA0427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3FE6AA-01AD-46FC-959A-23F1856084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4E3F9F7B-54F9-434A-8A0A-7F2582CDC490}"/>
              </a:ext>
            </a:extLst>
          </p:cNvPr>
          <p:cNvSpPr>
            <a:spLocks noGrp="1"/>
          </p:cNvSpPr>
          <p:nvPr>
            <p:ph type="dt" sz="half" idx="10"/>
          </p:nvPr>
        </p:nvSpPr>
        <p:spPr/>
        <p:txBody>
          <a:bodyPr/>
          <a:lstStyle/>
          <a:p>
            <a:fld id="{06D87758-8494-4065-808F-0ABF7E6BBEDD}" type="datetimeFigureOut">
              <a:rPr lang="vi-VN" smtClean="0"/>
              <a:t>19/10/2020</a:t>
            </a:fld>
            <a:endParaRPr lang="vi-VN"/>
          </a:p>
        </p:txBody>
      </p:sp>
      <p:sp>
        <p:nvSpPr>
          <p:cNvPr id="8" name="Footer Placeholder 7">
            <a:extLst>
              <a:ext uri="{FF2B5EF4-FFF2-40B4-BE49-F238E27FC236}">
                <a16:creationId xmlns:a16="http://schemas.microsoft.com/office/drawing/2014/main" id="{233DD30E-F4FC-4010-9C6A-F19B7C7B1339}"/>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AFE7C7AA-5ABD-4D4B-A05D-C0AD7F7EBE34}"/>
              </a:ext>
            </a:extLst>
          </p:cNvPr>
          <p:cNvSpPr>
            <a:spLocks noGrp="1"/>
          </p:cNvSpPr>
          <p:nvPr>
            <p:ph type="sldNum" sz="quarter" idx="12"/>
          </p:nvPr>
        </p:nvSpPr>
        <p:spPr/>
        <p:txBody>
          <a:bodyPr/>
          <a:lstStyle/>
          <a:p>
            <a:fld id="{096D6DF6-9B0A-41D7-B8A6-749FFF1F6FE0}" type="slidenum">
              <a:rPr lang="vi-VN" smtClean="0"/>
              <a:t>‹#›</a:t>
            </a:fld>
            <a:endParaRPr lang="vi-VN"/>
          </a:p>
        </p:txBody>
      </p:sp>
    </p:spTree>
    <p:extLst>
      <p:ext uri="{BB962C8B-B14F-4D97-AF65-F5344CB8AC3E}">
        <p14:creationId xmlns:p14="http://schemas.microsoft.com/office/powerpoint/2010/main" val="36185600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CAC6-6449-49AF-B449-7BC1B9B39A42}"/>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21780365-627B-43C3-9013-761091B341A5}"/>
              </a:ext>
            </a:extLst>
          </p:cNvPr>
          <p:cNvSpPr>
            <a:spLocks noGrp="1"/>
          </p:cNvSpPr>
          <p:nvPr>
            <p:ph type="dt" sz="half" idx="10"/>
          </p:nvPr>
        </p:nvSpPr>
        <p:spPr/>
        <p:txBody>
          <a:bodyPr/>
          <a:lstStyle/>
          <a:p>
            <a:fld id="{06D87758-8494-4065-808F-0ABF7E6BBEDD}" type="datetimeFigureOut">
              <a:rPr lang="vi-VN" smtClean="0"/>
              <a:t>19/10/2020</a:t>
            </a:fld>
            <a:endParaRPr lang="vi-VN"/>
          </a:p>
        </p:txBody>
      </p:sp>
      <p:sp>
        <p:nvSpPr>
          <p:cNvPr id="4" name="Footer Placeholder 3">
            <a:extLst>
              <a:ext uri="{FF2B5EF4-FFF2-40B4-BE49-F238E27FC236}">
                <a16:creationId xmlns:a16="http://schemas.microsoft.com/office/drawing/2014/main" id="{C8C7AFDB-782F-47DC-AF4B-F32F8756E2E7}"/>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9B213832-E14E-41BE-A673-BEB4289C1E5C}"/>
              </a:ext>
            </a:extLst>
          </p:cNvPr>
          <p:cNvSpPr>
            <a:spLocks noGrp="1"/>
          </p:cNvSpPr>
          <p:nvPr>
            <p:ph type="sldNum" sz="quarter" idx="12"/>
          </p:nvPr>
        </p:nvSpPr>
        <p:spPr/>
        <p:txBody>
          <a:bodyPr/>
          <a:lstStyle/>
          <a:p>
            <a:fld id="{096D6DF6-9B0A-41D7-B8A6-749FFF1F6FE0}" type="slidenum">
              <a:rPr lang="vi-VN" smtClean="0"/>
              <a:t>‹#›</a:t>
            </a:fld>
            <a:endParaRPr lang="vi-VN"/>
          </a:p>
        </p:txBody>
      </p:sp>
    </p:spTree>
    <p:extLst>
      <p:ext uri="{BB962C8B-B14F-4D97-AF65-F5344CB8AC3E}">
        <p14:creationId xmlns:p14="http://schemas.microsoft.com/office/powerpoint/2010/main" val="23237837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A896C2-186E-434C-9BBA-8672954E1E6B}"/>
              </a:ext>
            </a:extLst>
          </p:cNvPr>
          <p:cNvSpPr>
            <a:spLocks noGrp="1"/>
          </p:cNvSpPr>
          <p:nvPr>
            <p:ph type="dt" sz="half" idx="10"/>
          </p:nvPr>
        </p:nvSpPr>
        <p:spPr/>
        <p:txBody>
          <a:bodyPr/>
          <a:lstStyle/>
          <a:p>
            <a:fld id="{06D87758-8494-4065-808F-0ABF7E6BBEDD}" type="datetimeFigureOut">
              <a:rPr lang="vi-VN" smtClean="0"/>
              <a:t>19/10/2020</a:t>
            </a:fld>
            <a:endParaRPr lang="vi-VN"/>
          </a:p>
        </p:txBody>
      </p:sp>
      <p:sp>
        <p:nvSpPr>
          <p:cNvPr id="3" name="Footer Placeholder 2">
            <a:extLst>
              <a:ext uri="{FF2B5EF4-FFF2-40B4-BE49-F238E27FC236}">
                <a16:creationId xmlns:a16="http://schemas.microsoft.com/office/drawing/2014/main" id="{7909D0FC-9CE2-499B-962C-D3D914FB6CB0}"/>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82F4C4D0-C493-4C73-A988-40FA0B1A4335}"/>
              </a:ext>
            </a:extLst>
          </p:cNvPr>
          <p:cNvSpPr>
            <a:spLocks noGrp="1"/>
          </p:cNvSpPr>
          <p:nvPr>
            <p:ph type="sldNum" sz="quarter" idx="12"/>
          </p:nvPr>
        </p:nvSpPr>
        <p:spPr/>
        <p:txBody>
          <a:bodyPr/>
          <a:lstStyle/>
          <a:p>
            <a:fld id="{096D6DF6-9B0A-41D7-B8A6-749FFF1F6FE0}" type="slidenum">
              <a:rPr lang="vi-VN" smtClean="0"/>
              <a:t>‹#›</a:t>
            </a:fld>
            <a:endParaRPr lang="vi-VN"/>
          </a:p>
        </p:txBody>
      </p:sp>
    </p:spTree>
    <p:extLst>
      <p:ext uri="{BB962C8B-B14F-4D97-AF65-F5344CB8AC3E}">
        <p14:creationId xmlns:p14="http://schemas.microsoft.com/office/powerpoint/2010/main" val="26060705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7654-5FA2-4DC2-A1EF-C900224AF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883FE405-73B7-43D1-AA71-C67D757EBE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42E2B6A5-04CB-4925-8BEB-F93FA446C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8D3F9-2EFD-4CC0-B96A-C2C1BBF03303}"/>
              </a:ext>
            </a:extLst>
          </p:cNvPr>
          <p:cNvSpPr>
            <a:spLocks noGrp="1"/>
          </p:cNvSpPr>
          <p:nvPr>
            <p:ph type="dt" sz="half" idx="10"/>
          </p:nvPr>
        </p:nvSpPr>
        <p:spPr/>
        <p:txBody>
          <a:bodyPr/>
          <a:lstStyle/>
          <a:p>
            <a:fld id="{06D87758-8494-4065-808F-0ABF7E6BBEDD}" type="datetimeFigureOut">
              <a:rPr lang="vi-VN" smtClean="0"/>
              <a:t>19/10/2020</a:t>
            </a:fld>
            <a:endParaRPr lang="vi-VN"/>
          </a:p>
        </p:txBody>
      </p:sp>
      <p:sp>
        <p:nvSpPr>
          <p:cNvPr id="6" name="Footer Placeholder 5">
            <a:extLst>
              <a:ext uri="{FF2B5EF4-FFF2-40B4-BE49-F238E27FC236}">
                <a16:creationId xmlns:a16="http://schemas.microsoft.com/office/drawing/2014/main" id="{6617D938-31DD-476D-A5B1-1DB1F155785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54162C77-F247-4582-889F-E53329778113}"/>
              </a:ext>
            </a:extLst>
          </p:cNvPr>
          <p:cNvSpPr>
            <a:spLocks noGrp="1"/>
          </p:cNvSpPr>
          <p:nvPr>
            <p:ph type="sldNum" sz="quarter" idx="12"/>
          </p:nvPr>
        </p:nvSpPr>
        <p:spPr/>
        <p:txBody>
          <a:bodyPr/>
          <a:lstStyle/>
          <a:p>
            <a:fld id="{096D6DF6-9B0A-41D7-B8A6-749FFF1F6FE0}" type="slidenum">
              <a:rPr lang="vi-VN" smtClean="0"/>
              <a:t>‹#›</a:t>
            </a:fld>
            <a:endParaRPr lang="vi-VN"/>
          </a:p>
        </p:txBody>
      </p:sp>
    </p:spTree>
    <p:extLst>
      <p:ext uri="{BB962C8B-B14F-4D97-AF65-F5344CB8AC3E}">
        <p14:creationId xmlns:p14="http://schemas.microsoft.com/office/powerpoint/2010/main" val="22416653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CF9D-F6BB-4723-8765-684420F64D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673027EB-002A-4809-B002-D5B45269DD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B4FD93C6-6D4A-4696-9D11-5815280A2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52186-762D-4890-ABE4-05312E1A4FCB}"/>
              </a:ext>
            </a:extLst>
          </p:cNvPr>
          <p:cNvSpPr>
            <a:spLocks noGrp="1"/>
          </p:cNvSpPr>
          <p:nvPr>
            <p:ph type="dt" sz="half" idx="10"/>
          </p:nvPr>
        </p:nvSpPr>
        <p:spPr/>
        <p:txBody>
          <a:bodyPr/>
          <a:lstStyle/>
          <a:p>
            <a:fld id="{06D87758-8494-4065-808F-0ABF7E6BBEDD}" type="datetimeFigureOut">
              <a:rPr lang="vi-VN" smtClean="0"/>
              <a:t>19/10/2020</a:t>
            </a:fld>
            <a:endParaRPr lang="vi-VN"/>
          </a:p>
        </p:txBody>
      </p:sp>
      <p:sp>
        <p:nvSpPr>
          <p:cNvPr id="6" name="Footer Placeholder 5">
            <a:extLst>
              <a:ext uri="{FF2B5EF4-FFF2-40B4-BE49-F238E27FC236}">
                <a16:creationId xmlns:a16="http://schemas.microsoft.com/office/drawing/2014/main" id="{9BC8E6BD-19F6-4B83-91CC-99D7C099CCF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1C0AA92-748F-4877-BC3C-D67B119C2FCB}"/>
              </a:ext>
            </a:extLst>
          </p:cNvPr>
          <p:cNvSpPr>
            <a:spLocks noGrp="1"/>
          </p:cNvSpPr>
          <p:nvPr>
            <p:ph type="sldNum" sz="quarter" idx="12"/>
          </p:nvPr>
        </p:nvSpPr>
        <p:spPr/>
        <p:txBody>
          <a:bodyPr/>
          <a:lstStyle/>
          <a:p>
            <a:fld id="{096D6DF6-9B0A-41D7-B8A6-749FFF1F6FE0}" type="slidenum">
              <a:rPr lang="vi-VN" smtClean="0"/>
              <a:t>‹#›</a:t>
            </a:fld>
            <a:endParaRPr lang="vi-VN"/>
          </a:p>
        </p:txBody>
      </p:sp>
    </p:spTree>
    <p:extLst>
      <p:ext uri="{BB962C8B-B14F-4D97-AF65-F5344CB8AC3E}">
        <p14:creationId xmlns:p14="http://schemas.microsoft.com/office/powerpoint/2010/main" val="23632785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3A2DDD-0CB8-4F77-BBE0-A4697D9842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C7A472F-7FE7-43D2-8A48-2B0B2E713A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FC3ADCB-143B-46CB-9F99-63B99156B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87758-8494-4065-808F-0ABF7E6BBEDD}" type="datetimeFigureOut">
              <a:rPr lang="vi-VN" smtClean="0"/>
              <a:t>19/10/2020</a:t>
            </a:fld>
            <a:endParaRPr lang="vi-VN"/>
          </a:p>
        </p:txBody>
      </p:sp>
      <p:sp>
        <p:nvSpPr>
          <p:cNvPr id="5" name="Footer Placeholder 4">
            <a:extLst>
              <a:ext uri="{FF2B5EF4-FFF2-40B4-BE49-F238E27FC236}">
                <a16:creationId xmlns:a16="http://schemas.microsoft.com/office/drawing/2014/main" id="{974CD0A4-2CBC-4DF8-B213-F8CCAB98E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F96E4665-54BC-4C50-B084-7B34A1B2B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D6DF6-9B0A-41D7-B8A6-749FFF1F6FE0}" type="slidenum">
              <a:rPr lang="vi-VN" smtClean="0"/>
              <a:t>‹#›</a:t>
            </a:fld>
            <a:endParaRPr lang="vi-VN"/>
          </a:p>
        </p:txBody>
      </p:sp>
    </p:spTree>
    <p:extLst>
      <p:ext uri="{BB962C8B-B14F-4D97-AF65-F5344CB8AC3E}">
        <p14:creationId xmlns:p14="http://schemas.microsoft.com/office/powerpoint/2010/main" val="392012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coursera.org/learn/introduction-tensorflo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E5BD90-D757-4A5A-B36B-7516B6916284}"/>
              </a:ext>
            </a:extLst>
          </p:cNvPr>
          <p:cNvSpPr/>
          <p:nvPr/>
        </p:nvSpPr>
        <p:spPr>
          <a:xfrm rot="5400000">
            <a:off x="2667000" y="-2667000"/>
            <a:ext cx="6858000" cy="12192000"/>
          </a:xfrm>
          <a:prstGeom prst="rect">
            <a:avLst/>
          </a:prstGeom>
          <a:gradFill>
            <a:gsLst>
              <a:gs pos="34000">
                <a:srgbClr val="0077B6"/>
              </a:gs>
              <a:gs pos="100000">
                <a:srgbClr val="CAF0F8"/>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Freeform: Shape 9">
            <a:extLst>
              <a:ext uri="{FF2B5EF4-FFF2-40B4-BE49-F238E27FC236}">
                <a16:creationId xmlns:a16="http://schemas.microsoft.com/office/drawing/2014/main" id="{DAFC37F2-72B1-4546-8C61-BDF6E8E258CA}"/>
              </a:ext>
            </a:extLst>
          </p:cNvPr>
          <p:cNvSpPr/>
          <p:nvPr/>
        </p:nvSpPr>
        <p:spPr>
          <a:xfrm>
            <a:off x="0" y="0"/>
            <a:ext cx="7208196" cy="6858000"/>
          </a:xfrm>
          <a:custGeom>
            <a:avLst/>
            <a:gdLst>
              <a:gd name="connsiteX0" fmla="*/ 0 w 7597302"/>
              <a:gd name="connsiteY0" fmla="*/ 0 h 6858000"/>
              <a:gd name="connsiteX1" fmla="*/ 1834501 w 7597302"/>
              <a:gd name="connsiteY1" fmla="*/ 0 h 6858000"/>
              <a:gd name="connsiteX2" fmla="*/ 7597302 w 7597302"/>
              <a:gd name="connsiteY2" fmla="*/ 4068589 h 6858000"/>
              <a:gd name="connsiteX3" fmla="*/ 7597302 w 7597302"/>
              <a:gd name="connsiteY3" fmla="*/ 4090507 h 6858000"/>
              <a:gd name="connsiteX4" fmla="*/ 1729899 w 7597302"/>
              <a:gd name="connsiteY4" fmla="*/ 6858000 h 6858000"/>
              <a:gd name="connsiteX5" fmla="*/ 0 w 759730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302" h="6858000">
                <a:moveTo>
                  <a:pt x="0" y="0"/>
                </a:moveTo>
                <a:lnTo>
                  <a:pt x="1834501" y="0"/>
                </a:lnTo>
                <a:lnTo>
                  <a:pt x="7597302" y="4068589"/>
                </a:lnTo>
                <a:lnTo>
                  <a:pt x="7597302" y="4090507"/>
                </a:lnTo>
                <a:lnTo>
                  <a:pt x="1729899" y="6858000"/>
                </a:lnTo>
                <a:lnTo>
                  <a:pt x="0" y="6858000"/>
                </a:lnTo>
                <a:close/>
              </a:path>
            </a:pathLst>
          </a:custGeom>
          <a:blipFill dpi="0" rotWithShape="1">
            <a:blip r:embed="rId2"/>
            <a:srcRect/>
            <a:tile tx="-2076450" ty="114300" sx="90000" sy="9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solidFill>
                <a:srgbClr val="FF0000"/>
              </a:solidFill>
            </a:endParaRPr>
          </a:p>
        </p:txBody>
      </p:sp>
      <p:sp>
        <p:nvSpPr>
          <p:cNvPr id="3" name="TextBox 2">
            <a:extLst>
              <a:ext uri="{FF2B5EF4-FFF2-40B4-BE49-F238E27FC236}">
                <a16:creationId xmlns:a16="http://schemas.microsoft.com/office/drawing/2014/main" id="{41CAD09A-9514-4563-9470-7879D7B551AE}"/>
              </a:ext>
            </a:extLst>
          </p:cNvPr>
          <p:cNvSpPr txBox="1"/>
          <p:nvPr/>
        </p:nvSpPr>
        <p:spPr>
          <a:xfrm>
            <a:off x="5959228" y="1330258"/>
            <a:ext cx="4497861" cy="1384995"/>
          </a:xfrm>
          <a:prstGeom prst="rect">
            <a:avLst/>
          </a:prstGeom>
          <a:noFill/>
        </p:spPr>
        <p:txBody>
          <a:bodyPr wrap="square" rtlCol="0">
            <a:spAutoFit/>
          </a:bodyPr>
          <a:lstStyle/>
          <a:p>
            <a:r>
              <a:rPr lang="en-US" sz="4000" dirty="0" err="1">
                <a:solidFill>
                  <a:schemeClr val="bg1"/>
                </a:solidFill>
              </a:rPr>
              <a:t>Intoduction</a:t>
            </a:r>
            <a:r>
              <a:rPr lang="en-US" sz="4000" dirty="0">
                <a:solidFill>
                  <a:schemeClr val="bg1"/>
                </a:solidFill>
              </a:rPr>
              <a:t> to </a:t>
            </a:r>
            <a:r>
              <a:rPr lang="en-US" sz="4400" b="1" dirty="0" err="1">
                <a:solidFill>
                  <a:schemeClr val="bg1"/>
                </a:solidFill>
              </a:rPr>
              <a:t>Tensorflow</a:t>
            </a:r>
            <a:endParaRPr lang="vi-VN" sz="4000" b="1" dirty="0">
              <a:solidFill>
                <a:schemeClr val="bg1"/>
              </a:solidFill>
            </a:endParaRPr>
          </a:p>
        </p:txBody>
      </p:sp>
      <p:sp>
        <p:nvSpPr>
          <p:cNvPr id="4" name="Rectangle: Rounded Corners 3">
            <a:extLst>
              <a:ext uri="{FF2B5EF4-FFF2-40B4-BE49-F238E27FC236}">
                <a16:creationId xmlns:a16="http://schemas.microsoft.com/office/drawing/2014/main" id="{B9706B67-B403-43F3-8EFF-5CEE8D29FC48}"/>
              </a:ext>
            </a:extLst>
          </p:cNvPr>
          <p:cNvSpPr/>
          <p:nvPr/>
        </p:nvSpPr>
        <p:spPr>
          <a:xfrm>
            <a:off x="5925360" y="307683"/>
            <a:ext cx="1282836" cy="53502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HOME</a:t>
            </a:r>
            <a:endParaRPr lang="vi-VN" b="1">
              <a:solidFill>
                <a:schemeClr val="tx1"/>
              </a:solidFill>
            </a:endParaRPr>
          </a:p>
        </p:txBody>
      </p:sp>
      <p:sp>
        <p:nvSpPr>
          <p:cNvPr id="6" name="Rectangle: Rounded Corners 5">
            <a:extLst>
              <a:ext uri="{FF2B5EF4-FFF2-40B4-BE49-F238E27FC236}">
                <a16:creationId xmlns:a16="http://schemas.microsoft.com/office/drawing/2014/main" id="{6F4CEB4F-21FE-4D63-B18D-CDC522088360}"/>
              </a:ext>
            </a:extLst>
          </p:cNvPr>
          <p:cNvSpPr/>
          <p:nvPr/>
        </p:nvSpPr>
        <p:spPr>
          <a:xfrm>
            <a:off x="7819822" y="318581"/>
            <a:ext cx="1490764" cy="535021"/>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CONTENTS</a:t>
            </a:r>
            <a:endParaRPr lang="vi-VN" b="1">
              <a:solidFill>
                <a:schemeClr val="bg1"/>
              </a:solidFill>
            </a:endParaRPr>
          </a:p>
        </p:txBody>
      </p:sp>
      <p:sp>
        <p:nvSpPr>
          <p:cNvPr id="7" name="Rectangle: Rounded Corners 6">
            <a:extLst>
              <a:ext uri="{FF2B5EF4-FFF2-40B4-BE49-F238E27FC236}">
                <a16:creationId xmlns:a16="http://schemas.microsoft.com/office/drawing/2014/main" id="{AF9F6A9F-FA53-4519-9711-BE145BA4E70C}"/>
              </a:ext>
            </a:extLst>
          </p:cNvPr>
          <p:cNvSpPr/>
          <p:nvPr/>
        </p:nvSpPr>
        <p:spPr>
          <a:xfrm>
            <a:off x="9922213" y="321013"/>
            <a:ext cx="1842175" cy="535021"/>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CONTRIBUTORS</a:t>
            </a:r>
            <a:endParaRPr lang="vi-VN" b="1">
              <a:solidFill>
                <a:schemeClr val="bg1"/>
              </a:solidFill>
            </a:endParaRPr>
          </a:p>
        </p:txBody>
      </p:sp>
      <p:cxnSp>
        <p:nvCxnSpPr>
          <p:cNvPr id="8" name="Straight Connector 7">
            <a:extLst>
              <a:ext uri="{FF2B5EF4-FFF2-40B4-BE49-F238E27FC236}">
                <a16:creationId xmlns:a16="http://schemas.microsoft.com/office/drawing/2014/main" id="{763257BB-24DA-43E7-B347-1337A5693FC4}"/>
              </a:ext>
            </a:extLst>
          </p:cNvPr>
          <p:cNvCxnSpPr>
            <a:cxnSpLocks/>
          </p:cNvCxnSpPr>
          <p:nvPr/>
        </p:nvCxnSpPr>
        <p:spPr>
          <a:xfrm>
            <a:off x="6096000" y="1006813"/>
            <a:ext cx="9273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CFB38413-DA69-4F4D-A350-F2979186F328}"/>
              </a:ext>
            </a:extLst>
          </p:cNvPr>
          <p:cNvSpPr/>
          <p:nvPr/>
        </p:nvSpPr>
        <p:spPr>
          <a:xfrm>
            <a:off x="9922213" y="3429000"/>
            <a:ext cx="1842175" cy="53502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gradFill flip="none" rotWithShape="1">
                  <a:gsLst>
                    <a:gs pos="0">
                      <a:srgbClr val="0077B6"/>
                    </a:gs>
                    <a:gs pos="100000">
                      <a:srgbClr val="CAF0F8"/>
                    </a:gs>
                  </a:gsLst>
                  <a:lin ang="0" scaled="1"/>
                  <a:tileRect/>
                </a:gradFill>
                <a:latin typeface="SVN-Avo" panose="02040603050506020204" pitchFamily="18" charset="0"/>
              </a:rPr>
              <a:t>GET</a:t>
            </a:r>
            <a:r>
              <a:rPr lang="en-US">
                <a:gradFill flip="none" rotWithShape="1">
                  <a:gsLst>
                    <a:gs pos="49000">
                      <a:srgbClr val="0077B6"/>
                    </a:gs>
                    <a:gs pos="100000">
                      <a:srgbClr val="CAF0F8"/>
                    </a:gs>
                  </a:gsLst>
                  <a:lin ang="0" scaled="1"/>
                  <a:tileRect/>
                </a:gradFill>
                <a:latin typeface="SVN-Avo" panose="02040603050506020204" pitchFamily="18" charset="0"/>
              </a:rPr>
              <a:t> </a:t>
            </a:r>
            <a:r>
              <a:rPr lang="en-US">
                <a:gradFill flip="none" rotWithShape="1">
                  <a:gsLst>
                    <a:gs pos="0">
                      <a:srgbClr val="0077B6"/>
                    </a:gs>
                    <a:gs pos="100000">
                      <a:srgbClr val="90E0EF"/>
                    </a:gs>
                  </a:gsLst>
                  <a:lin ang="0" scaled="1"/>
                  <a:tileRect/>
                </a:gradFill>
                <a:latin typeface="SVN-Avo" panose="02040603050506020204" pitchFamily="18" charset="0"/>
              </a:rPr>
              <a:t>STARTED</a:t>
            </a:r>
            <a:endParaRPr lang="vi-VN">
              <a:gradFill flip="none" rotWithShape="1">
                <a:gsLst>
                  <a:gs pos="0">
                    <a:srgbClr val="0077B6"/>
                  </a:gs>
                  <a:gs pos="100000">
                    <a:srgbClr val="90E0EF"/>
                  </a:gs>
                </a:gsLst>
                <a:lin ang="0" scaled="1"/>
                <a:tileRect/>
              </a:gradFill>
            </a:endParaRPr>
          </a:p>
        </p:txBody>
      </p:sp>
    </p:spTree>
    <p:extLst>
      <p:ext uri="{BB962C8B-B14F-4D97-AF65-F5344CB8AC3E}">
        <p14:creationId xmlns:p14="http://schemas.microsoft.com/office/powerpoint/2010/main" val="3561749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5665BE0-D82E-43DB-8919-590BA1C60747}"/>
              </a:ext>
            </a:extLst>
          </p:cNvPr>
          <p:cNvSpPr/>
          <p:nvPr/>
        </p:nvSpPr>
        <p:spPr>
          <a:xfrm rot="5400000">
            <a:off x="5527589" y="-5527589"/>
            <a:ext cx="1136821" cy="121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a:extLst>
              <a:ext uri="{FF2B5EF4-FFF2-40B4-BE49-F238E27FC236}">
                <a16:creationId xmlns:a16="http://schemas.microsoft.com/office/drawing/2014/main" id="{53A1BAE4-53B8-4ED4-9CD1-DA5208E5E39B}"/>
              </a:ext>
            </a:extLst>
          </p:cNvPr>
          <p:cNvSpPr txBox="1"/>
          <p:nvPr/>
        </p:nvSpPr>
        <p:spPr>
          <a:xfrm>
            <a:off x="0" y="2"/>
            <a:ext cx="12191999" cy="113682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dirty="0">
                <a:solidFill>
                  <a:srgbClr val="FFFFFF"/>
                </a:solidFill>
                <a:latin typeface="+mj-lt"/>
                <a:ea typeface="+mj-ea"/>
                <a:cs typeface="+mj-cs"/>
              </a:rPr>
              <a:t>Code</a:t>
            </a:r>
            <a:endParaRPr lang="en-US" sz="6600" b="1" kern="1200" dirty="0">
              <a:solidFill>
                <a:srgbClr val="FFFFFF"/>
              </a:solidFill>
              <a:latin typeface="+mj-lt"/>
              <a:ea typeface="+mj-ea"/>
              <a:cs typeface="Calibri Light"/>
            </a:endParaRPr>
          </a:p>
        </p:txBody>
      </p:sp>
      <p:sp>
        <p:nvSpPr>
          <p:cNvPr id="5" name="Rectangle 4">
            <a:extLst>
              <a:ext uri="{FF2B5EF4-FFF2-40B4-BE49-F238E27FC236}">
                <a16:creationId xmlns:a16="http://schemas.microsoft.com/office/drawing/2014/main" id="{190CFF20-C8CB-411F-A873-E387DF255766}"/>
              </a:ext>
            </a:extLst>
          </p:cNvPr>
          <p:cNvSpPr/>
          <p:nvPr/>
        </p:nvSpPr>
        <p:spPr>
          <a:xfrm>
            <a:off x="0" y="1136822"/>
            <a:ext cx="12191999" cy="57211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C91F775-4895-4235-A660-8EF70F1561E8}"/>
              </a:ext>
            </a:extLst>
          </p:cNvPr>
          <p:cNvSpPr txBox="1"/>
          <p:nvPr/>
        </p:nvSpPr>
        <p:spPr>
          <a:xfrm>
            <a:off x="255269" y="1627311"/>
            <a:ext cx="11681460" cy="1446550"/>
          </a:xfrm>
          <a:prstGeom prst="rect">
            <a:avLst/>
          </a:prstGeom>
          <a:noFill/>
        </p:spPr>
        <p:txBody>
          <a:bodyPr wrap="square">
            <a:spAutoFit/>
          </a:bodyPr>
          <a:lstStyle/>
          <a:p>
            <a:r>
              <a:rPr lang="en-US" sz="2200" b="0" dirty="0">
                <a:solidFill>
                  <a:srgbClr val="F97583"/>
                </a:solidFill>
                <a:effectLst/>
                <a:latin typeface="Consolas" panose="020B0609020204030204" pitchFamily="49" charset="0"/>
              </a:rPr>
              <a:t>from</a:t>
            </a:r>
            <a:r>
              <a:rPr lang="en-US" sz="2200" b="0" dirty="0">
                <a:solidFill>
                  <a:srgbClr val="E1E4E8"/>
                </a:solidFill>
                <a:effectLst/>
                <a:latin typeface="Consolas" panose="020B0609020204030204" pitchFamily="49" charset="0"/>
              </a:rPr>
              <a:t> </a:t>
            </a:r>
            <a:r>
              <a:rPr lang="en-US" sz="2200" b="0" dirty="0" err="1">
                <a:solidFill>
                  <a:srgbClr val="E1E4E8"/>
                </a:solidFill>
                <a:effectLst/>
                <a:latin typeface="Consolas" panose="020B0609020204030204" pitchFamily="49" charset="0"/>
              </a:rPr>
              <a:t>tensorflow</a:t>
            </a:r>
            <a:r>
              <a:rPr lang="en-US" sz="2200" b="0" dirty="0">
                <a:solidFill>
                  <a:srgbClr val="E1E4E8"/>
                </a:solidFill>
                <a:effectLst/>
                <a:latin typeface="Consolas" panose="020B0609020204030204" pitchFamily="49" charset="0"/>
              </a:rPr>
              <a:t> </a:t>
            </a:r>
            <a:r>
              <a:rPr lang="en-US" sz="2200" b="0" dirty="0">
                <a:solidFill>
                  <a:srgbClr val="F97583"/>
                </a:solidFill>
                <a:effectLst/>
                <a:latin typeface="Consolas" panose="020B0609020204030204" pitchFamily="49" charset="0"/>
              </a:rPr>
              <a:t>import</a:t>
            </a:r>
            <a:r>
              <a:rPr lang="en-US" sz="2200" b="0" dirty="0">
                <a:solidFill>
                  <a:srgbClr val="E1E4E8"/>
                </a:solidFill>
                <a:effectLst/>
                <a:latin typeface="Consolas" panose="020B0609020204030204" pitchFamily="49" charset="0"/>
              </a:rPr>
              <a:t> </a:t>
            </a:r>
            <a:r>
              <a:rPr lang="en-US" sz="2200" b="0" dirty="0" err="1">
                <a:solidFill>
                  <a:srgbClr val="E1E4E8"/>
                </a:solidFill>
                <a:effectLst/>
                <a:latin typeface="Consolas" panose="020B0609020204030204" pitchFamily="49" charset="0"/>
              </a:rPr>
              <a:t>keras</a:t>
            </a:r>
            <a:endParaRPr lang="en-US" sz="2200" b="0" dirty="0">
              <a:solidFill>
                <a:srgbClr val="E1E4E8"/>
              </a:solidFill>
              <a:effectLst/>
              <a:latin typeface="Consolas" panose="020B0609020204030204" pitchFamily="49" charset="0"/>
            </a:endParaRPr>
          </a:p>
          <a:p>
            <a:r>
              <a:rPr lang="en-US" sz="2200" b="0" dirty="0">
                <a:solidFill>
                  <a:srgbClr val="E1E4E8"/>
                </a:solidFill>
                <a:effectLst/>
                <a:latin typeface="Consolas" panose="020B0609020204030204" pitchFamily="49" charset="0"/>
              </a:rPr>
              <a:t>model </a:t>
            </a:r>
            <a:r>
              <a:rPr lang="en-US" sz="2200" b="0" dirty="0">
                <a:solidFill>
                  <a:srgbClr val="F97583"/>
                </a:solidFill>
                <a:effectLst/>
                <a:latin typeface="Consolas" panose="020B0609020204030204" pitchFamily="49" charset="0"/>
              </a:rPr>
              <a:t>=</a:t>
            </a:r>
            <a:r>
              <a:rPr lang="en-US" sz="2200" b="0" dirty="0">
                <a:solidFill>
                  <a:srgbClr val="E1E4E8"/>
                </a:solidFill>
                <a:effectLst/>
                <a:latin typeface="Consolas" panose="020B0609020204030204" pitchFamily="49" charset="0"/>
              </a:rPr>
              <a:t> </a:t>
            </a:r>
            <a:r>
              <a:rPr lang="en-US" sz="2200" b="0" dirty="0" err="1">
                <a:solidFill>
                  <a:srgbClr val="E1E4E8"/>
                </a:solidFill>
                <a:effectLst/>
                <a:latin typeface="Consolas" panose="020B0609020204030204" pitchFamily="49" charset="0"/>
              </a:rPr>
              <a:t>keras.Sequential</a:t>
            </a:r>
            <a:r>
              <a:rPr lang="en-US" sz="2200" b="0" dirty="0">
                <a:solidFill>
                  <a:srgbClr val="E1E4E8"/>
                </a:solidFill>
                <a:effectLst/>
                <a:latin typeface="Consolas" panose="020B0609020204030204" pitchFamily="49" charset="0"/>
              </a:rPr>
              <a:t>([</a:t>
            </a:r>
            <a:r>
              <a:rPr lang="en-US" sz="2200" b="0" dirty="0" err="1">
                <a:solidFill>
                  <a:srgbClr val="E1E4E8"/>
                </a:solidFill>
                <a:effectLst/>
                <a:latin typeface="Consolas" panose="020B0609020204030204" pitchFamily="49" charset="0"/>
              </a:rPr>
              <a:t>keras.layers.Dense</a:t>
            </a:r>
            <a:r>
              <a:rPr lang="en-US" sz="2200" b="0" dirty="0">
                <a:solidFill>
                  <a:srgbClr val="E1E4E8"/>
                </a:solidFill>
                <a:effectLst/>
                <a:latin typeface="Consolas" panose="020B0609020204030204" pitchFamily="49" charset="0"/>
              </a:rPr>
              <a:t>(</a:t>
            </a:r>
            <a:r>
              <a:rPr lang="en-US" sz="2200" b="0" dirty="0">
                <a:solidFill>
                  <a:srgbClr val="FFAB70"/>
                </a:solidFill>
                <a:effectLst/>
                <a:latin typeface="Consolas" panose="020B0609020204030204" pitchFamily="49" charset="0"/>
              </a:rPr>
              <a:t>units</a:t>
            </a:r>
            <a:r>
              <a:rPr lang="en-US" sz="2200" b="0" dirty="0">
                <a:solidFill>
                  <a:srgbClr val="F97583"/>
                </a:solidFill>
                <a:effectLst/>
                <a:latin typeface="Consolas" panose="020B0609020204030204" pitchFamily="49" charset="0"/>
              </a:rPr>
              <a:t>=</a:t>
            </a:r>
            <a:r>
              <a:rPr lang="en-US" sz="2200" b="0" dirty="0">
                <a:solidFill>
                  <a:srgbClr val="79B8FF"/>
                </a:solidFill>
                <a:effectLst/>
                <a:latin typeface="Consolas" panose="020B0609020204030204" pitchFamily="49" charset="0"/>
              </a:rPr>
              <a:t>1</a:t>
            </a:r>
            <a:r>
              <a:rPr lang="en-US" sz="2200" b="0" dirty="0">
                <a:solidFill>
                  <a:srgbClr val="E1E4E8"/>
                </a:solidFill>
                <a:effectLst/>
                <a:latin typeface="Consolas" panose="020B0609020204030204" pitchFamily="49" charset="0"/>
              </a:rPr>
              <a:t>, </a:t>
            </a:r>
            <a:r>
              <a:rPr lang="en-US" sz="2200" b="0" dirty="0" err="1">
                <a:solidFill>
                  <a:srgbClr val="FFAB70"/>
                </a:solidFill>
                <a:effectLst/>
                <a:latin typeface="Consolas" panose="020B0609020204030204" pitchFamily="49" charset="0"/>
              </a:rPr>
              <a:t>input_shape</a:t>
            </a:r>
            <a:r>
              <a:rPr lang="en-US" sz="2200" b="0" dirty="0">
                <a:solidFill>
                  <a:srgbClr val="F97583"/>
                </a:solidFill>
                <a:effectLst/>
                <a:latin typeface="Consolas" panose="020B0609020204030204" pitchFamily="49" charset="0"/>
              </a:rPr>
              <a:t>=</a:t>
            </a:r>
            <a:r>
              <a:rPr lang="en-US" sz="2200" b="0" dirty="0">
                <a:solidFill>
                  <a:srgbClr val="E1E4E8"/>
                </a:solidFill>
                <a:effectLst/>
                <a:latin typeface="Consolas" panose="020B0609020204030204" pitchFamily="49" charset="0"/>
              </a:rPr>
              <a:t>[</a:t>
            </a:r>
            <a:r>
              <a:rPr lang="en-US" sz="2200" b="0" dirty="0">
                <a:solidFill>
                  <a:srgbClr val="79B8FF"/>
                </a:solidFill>
                <a:effectLst/>
                <a:latin typeface="Consolas" panose="020B0609020204030204" pitchFamily="49" charset="0"/>
              </a:rPr>
              <a:t>1</a:t>
            </a:r>
            <a:r>
              <a:rPr lang="en-US" sz="2200" b="0" dirty="0">
                <a:solidFill>
                  <a:srgbClr val="E1E4E8"/>
                </a:solidFill>
                <a:effectLst/>
                <a:latin typeface="Consolas" panose="020B0609020204030204" pitchFamily="49" charset="0"/>
              </a:rPr>
              <a:t>])])</a:t>
            </a:r>
          </a:p>
          <a:p>
            <a:br>
              <a:rPr lang="en-US" sz="2200" b="0" dirty="0">
                <a:solidFill>
                  <a:srgbClr val="E1E4E8"/>
                </a:solidFill>
                <a:effectLst/>
                <a:latin typeface="Consolas" panose="020B0609020204030204" pitchFamily="49" charset="0"/>
              </a:rPr>
            </a:br>
            <a:r>
              <a:rPr lang="en-US" sz="2200" b="0" dirty="0" err="1">
                <a:solidFill>
                  <a:srgbClr val="E1E4E8"/>
                </a:solidFill>
                <a:effectLst/>
                <a:latin typeface="Consolas" panose="020B0609020204030204" pitchFamily="49" charset="0"/>
              </a:rPr>
              <a:t>model.compile</a:t>
            </a:r>
            <a:r>
              <a:rPr lang="en-US" sz="2200" b="0" dirty="0">
                <a:solidFill>
                  <a:srgbClr val="E1E4E8"/>
                </a:solidFill>
                <a:effectLst/>
                <a:latin typeface="Consolas" panose="020B0609020204030204" pitchFamily="49" charset="0"/>
              </a:rPr>
              <a:t>(</a:t>
            </a:r>
            <a:r>
              <a:rPr lang="en-US" sz="2200" b="0" dirty="0">
                <a:solidFill>
                  <a:srgbClr val="FFAB70"/>
                </a:solidFill>
                <a:effectLst/>
                <a:latin typeface="Consolas" panose="020B0609020204030204" pitchFamily="49" charset="0"/>
              </a:rPr>
              <a:t>optimizer</a:t>
            </a:r>
            <a:r>
              <a:rPr lang="en-US" sz="2200" b="0" dirty="0">
                <a:solidFill>
                  <a:srgbClr val="F97583"/>
                </a:solidFill>
                <a:effectLst/>
                <a:latin typeface="Consolas" panose="020B0609020204030204" pitchFamily="49" charset="0"/>
              </a:rPr>
              <a:t>=</a:t>
            </a:r>
            <a:r>
              <a:rPr lang="en-US" sz="2200" b="0" dirty="0">
                <a:solidFill>
                  <a:srgbClr val="9ECBFF"/>
                </a:solidFill>
                <a:effectLst/>
                <a:latin typeface="Consolas" panose="020B0609020204030204" pitchFamily="49" charset="0"/>
              </a:rPr>
              <a:t>'</a:t>
            </a:r>
            <a:r>
              <a:rPr lang="en-US" sz="2200" b="0" dirty="0" err="1">
                <a:solidFill>
                  <a:srgbClr val="9ECBFF"/>
                </a:solidFill>
                <a:effectLst/>
                <a:latin typeface="Consolas" panose="020B0609020204030204" pitchFamily="49" charset="0"/>
              </a:rPr>
              <a:t>sgd</a:t>
            </a:r>
            <a:r>
              <a:rPr lang="en-US" sz="2200" b="0" dirty="0">
                <a:solidFill>
                  <a:srgbClr val="9ECBFF"/>
                </a:solidFill>
                <a:effectLst/>
                <a:latin typeface="Consolas" panose="020B0609020204030204" pitchFamily="49" charset="0"/>
              </a:rPr>
              <a:t>'</a:t>
            </a:r>
            <a:r>
              <a:rPr lang="en-US" sz="2200" b="0" dirty="0">
                <a:solidFill>
                  <a:srgbClr val="E1E4E8"/>
                </a:solidFill>
                <a:effectLst/>
                <a:latin typeface="Consolas" panose="020B0609020204030204" pitchFamily="49" charset="0"/>
              </a:rPr>
              <a:t>, </a:t>
            </a:r>
            <a:r>
              <a:rPr lang="en-US" sz="2200" b="0" dirty="0">
                <a:solidFill>
                  <a:srgbClr val="FFAB70"/>
                </a:solidFill>
                <a:effectLst/>
                <a:latin typeface="Consolas" panose="020B0609020204030204" pitchFamily="49" charset="0"/>
              </a:rPr>
              <a:t>loss</a:t>
            </a:r>
            <a:r>
              <a:rPr lang="en-US" sz="2200" b="0" dirty="0">
                <a:solidFill>
                  <a:srgbClr val="F97583"/>
                </a:solidFill>
                <a:effectLst/>
                <a:latin typeface="Consolas" panose="020B0609020204030204" pitchFamily="49" charset="0"/>
              </a:rPr>
              <a:t>=</a:t>
            </a:r>
            <a:r>
              <a:rPr lang="en-US" sz="2200" b="0" dirty="0">
                <a:solidFill>
                  <a:srgbClr val="9ECBFF"/>
                </a:solidFill>
                <a:effectLst/>
                <a:latin typeface="Consolas" panose="020B0609020204030204" pitchFamily="49" charset="0"/>
              </a:rPr>
              <a:t>'</a:t>
            </a:r>
            <a:r>
              <a:rPr lang="en-US" sz="2200" b="0" dirty="0" err="1">
                <a:solidFill>
                  <a:srgbClr val="9ECBFF"/>
                </a:solidFill>
                <a:effectLst/>
                <a:latin typeface="Consolas" panose="020B0609020204030204" pitchFamily="49" charset="0"/>
              </a:rPr>
              <a:t>mean_squared_error</a:t>
            </a:r>
            <a:r>
              <a:rPr lang="en-US" sz="2200" b="0" dirty="0">
                <a:solidFill>
                  <a:srgbClr val="9ECBFF"/>
                </a:solidFill>
                <a:effectLst/>
                <a:latin typeface="Consolas" panose="020B0609020204030204" pitchFamily="49" charset="0"/>
              </a:rPr>
              <a:t>'</a:t>
            </a:r>
            <a:r>
              <a:rPr lang="en-US" sz="2200" b="0" dirty="0">
                <a:solidFill>
                  <a:srgbClr val="E1E4E8"/>
                </a:solidFill>
                <a:effectLst/>
                <a:latin typeface="Consolas" panose="020B0609020204030204" pitchFamily="49" charset="0"/>
              </a:rPr>
              <a:t>)</a:t>
            </a:r>
          </a:p>
        </p:txBody>
      </p:sp>
    </p:spTree>
    <p:extLst>
      <p:ext uri="{BB962C8B-B14F-4D97-AF65-F5344CB8AC3E}">
        <p14:creationId xmlns:p14="http://schemas.microsoft.com/office/powerpoint/2010/main" val="3718256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5665BE0-D82E-43DB-8919-590BA1C60747}"/>
              </a:ext>
            </a:extLst>
          </p:cNvPr>
          <p:cNvSpPr/>
          <p:nvPr/>
        </p:nvSpPr>
        <p:spPr>
          <a:xfrm rot="5400000">
            <a:off x="5527589" y="-5527589"/>
            <a:ext cx="1136821" cy="121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a:extLst>
              <a:ext uri="{FF2B5EF4-FFF2-40B4-BE49-F238E27FC236}">
                <a16:creationId xmlns:a16="http://schemas.microsoft.com/office/drawing/2014/main" id="{53A1BAE4-53B8-4ED4-9CD1-DA5208E5E39B}"/>
              </a:ext>
            </a:extLst>
          </p:cNvPr>
          <p:cNvSpPr txBox="1"/>
          <p:nvPr/>
        </p:nvSpPr>
        <p:spPr>
          <a:xfrm>
            <a:off x="0" y="2"/>
            <a:ext cx="12191999" cy="113682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dirty="0">
                <a:solidFill>
                  <a:srgbClr val="FFFFFF"/>
                </a:solidFill>
                <a:latin typeface="+mj-lt"/>
                <a:ea typeface="+mj-ea"/>
                <a:cs typeface="+mj-cs"/>
              </a:rPr>
              <a:t>Optimizer and Loss</a:t>
            </a:r>
            <a:endParaRPr lang="en-US" sz="6600" b="1" kern="1200" dirty="0">
              <a:solidFill>
                <a:srgbClr val="FFFFFF"/>
              </a:solidFill>
              <a:latin typeface="+mj-lt"/>
              <a:ea typeface="+mj-ea"/>
              <a:cs typeface="Calibri Light"/>
            </a:endParaRPr>
          </a:p>
        </p:txBody>
      </p:sp>
      <p:pic>
        <p:nvPicPr>
          <p:cNvPr id="3" name="Graphic 2" descr="Processor">
            <a:extLst>
              <a:ext uri="{FF2B5EF4-FFF2-40B4-BE49-F238E27FC236}">
                <a16:creationId xmlns:a16="http://schemas.microsoft.com/office/drawing/2014/main" id="{1FCCABD1-673B-47E5-A19B-F7BCE5512E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865" y="1995160"/>
            <a:ext cx="3390900" cy="3390900"/>
          </a:xfrm>
          <a:prstGeom prst="rect">
            <a:avLst/>
          </a:prstGeom>
        </p:spPr>
      </p:pic>
      <p:sp>
        <p:nvSpPr>
          <p:cNvPr id="4" name="Arrow: Right 3">
            <a:extLst>
              <a:ext uri="{FF2B5EF4-FFF2-40B4-BE49-F238E27FC236}">
                <a16:creationId xmlns:a16="http://schemas.microsoft.com/office/drawing/2014/main" id="{0CD1231B-0FEE-41F8-B7B3-B2C0D5E6F3F5}"/>
              </a:ext>
            </a:extLst>
          </p:cNvPr>
          <p:cNvSpPr/>
          <p:nvPr/>
        </p:nvSpPr>
        <p:spPr>
          <a:xfrm>
            <a:off x="4547235" y="3273773"/>
            <a:ext cx="2672715" cy="923925"/>
          </a:xfrm>
          <a:prstGeom prst="rightArrow">
            <a:avLst>
              <a:gd name="adj1" fmla="val 4565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C70C8C9-959A-4520-8392-B16278485878}"/>
              </a:ext>
            </a:extLst>
          </p:cNvPr>
          <p:cNvSpPr txBox="1"/>
          <p:nvPr/>
        </p:nvSpPr>
        <p:spPr>
          <a:xfrm>
            <a:off x="4996816" y="2902893"/>
            <a:ext cx="1516380" cy="584775"/>
          </a:xfrm>
          <a:prstGeom prst="rect">
            <a:avLst/>
          </a:prstGeom>
          <a:noFill/>
        </p:spPr>
        <p:txBody>
          <a:bodyPr wrap="square" rtlCol="0">
            <a:spAutoFit/>
          </a:bodyPr>
          <a:lstStyle/>
          <a:p>
            <a:r>
              <a:rPr lang="en-US" sz="3200" dirty="0"/>
              <a:t>Guess</a:t>
            </a:r>
          </a:p>
        </p:txBody>
      </p:sp>
      <p:sp>
        <p:nvSpPr>
          <p:cNvPr id="7" name="TextBox 6">
            <a:extLst>
              <a:ext uri="{FF2B5EF4-FFF2-40B4-BE49-F238E27FC236}">
                <a16:creationId xmlns:a16="http://schemas.microsoft.com/office/drawing/2014/main" id="{21E5EA69-B204-44CA-9B52-628D402EA454}"/>
              </a:ext>
            </a:extLst>
          </p:cNvPr>
          <p:cNvSpPr txBox="1"/>
          <p:nvPr/>
        </p:nvSpPr>
        <p:spPr>
          <a:xfrm>
            <a:off x="7557134" y="3351014"/>
            <a:ext cx="3617595" cy="769441"/>
          </a:xfrm>
          <a:prstGeom prst="rect">
            <a:avLst/>
          </a:prstGeom>
          <a:noFill/>
        </p:spPr>
        <p:txBody>
          <a:bodyPr wrap="square" rtlCol="0">
            <a:spAutoFit/>
          </a:bodyPr>
          <a:lstStyle/>
          <a:p>
            <a:r>
              <a:rPr lang="en-US" sz="4400" dirty="0"/>
              <a:t>Y = 10X -10</a:t>
            </a:r>
          </a:p>
        </p:txBody>
      </p:sp>
    </p:spTree>
    <p:extLst>
      <p:ext uri="{BB962C8B-B14F-4D97-AF65-F5344CB8AC3E}">
        <p14:creationId xmlns:p14="http://schemas.microsoft.com/office/powerpoint/2010/main" val="41411623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5665BE0-D82E-43DB-8919-590BA1C60747}"/>
              </a:ext>
            </a:extLst>
          </p:cNvPr>
          <p:cNvSpPr/>
          <p:nvPr/>
        </p:nvSpPr>
        <p:spPr>
          <a:xfrm rot="5400000">
            <a:off x="5527589" y="-5527589"/>
            <a:ext cx="1136821" cy="121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a:extLst>
              <a:ext uri="{FF2B5EF4-FFF2-40B4-BE49-F238E27FC236}">
                <a16:creationId xmlns:a16="http://schemas.microsoft.com/office/drawing/2014/main" id="{53A1BAE4-53B8-4ED4-9CD1-DA5208E5E39B}"/>
              </a:ext>
            </a:extLst>
          </p:cNvPr>
          <p:cNvSpPr txBox="1"/>
          <p:nvPr/>
        </p:nvSpPr>
        <p:spPr>
          <a:xfrm>
            <a:off x="0" y="2"/>
            <a:ext cx="12191999" cy="113682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dirty="0">
                <a:solidFill>
                  <a:srgbClr val="FFFFFF"/>
                </a:solidFill>
                <a:latin typeface="+mj-lt"/>
                <a:ea typeface="+mj-ea"/>
                <a:cs typeface="+mj-cs"/>
              </a:rPr>
              <a:t>Optimizer and Loss</a:t>
            </a:r>
            <a:endParaRPr lang="en-US" sz="6600" b="1" kern="1200" dirty="0">
              <a:solidFill>
                <a:srgbClr val="FFFFFF"/>
              </a:solidFill>
              <a:latin typeface="+mj-lt"/>
              <a:ea typeface="+mj-ea"/>
              <a:cs typeface="Calibri Light"/>
            </a:endParaRPr>
          </a:p>
        </p:txBody>
      </p:sp>
      <p:pic>
        <p:nvPicPr>
          <p:cNvPr id="2050" name="Picture 2" descr="wGdDE6uF4kT3AAAAABJRU5ErkJggg== (377×248)">
            <a:extLst>
              <a:ext uri="{FF2B5EF4-FFF2-40B4-BE49-F238E27FC236}">
                <a16:creationId xmlns:a16="http://schemas.microsoft.com/office/drawing/2014/main" id="{2A111060-CB80-4628-9C35-D15E0A597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683" y="1590674"/>
            <a:ext cx="7336631" cy="4826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4227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5665BE0-D82E-43DB-8919-590BA1C60747}"/>
              </a:ext>
            </a:extLst>
          </p:cNvPr>
          <p:cNvSpPr/>
          <p:nvPr/>
        </p:nvSpPr>
        <p:spPr>
          <a:xfrm rot="5400000">
            <a:off x="5527589" y="-5527589"/>
            <a:ext cx="1136821" cy="121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a:extLst>
              <a:ext uri="{FF2B5EF4-FFF2-40B4-BE49-F238E27FC236}">
                <a16:creationId xmlns:a16="http://schemas.microsoft.com/office/drawing/2014/main" id="{53A1BAE4-53B8-4ED4-9CD1-DA5208E5E39B}"/>
              </a:ext>
            </a:extLst>
          </p:cNvPr>
          <p:cNvSpPr txBox="1"/>
          <p:nvPr/>
        </p:nvSpPr>
        <p:spPr>
          <a:xfrm>
            <a:off x="0" y="2"/>
            <a:ext cx="12191999" cy="113682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dirty="0">
                <a:solidFill>
                  <a:srgbClr val="FFFFFF"/>
                </a:solidFill>
                <a:latin typeface="+mj-lt"/>
                <a:ea typeface="+mj-ea"/>
                <a:cs typeface="+mj-cs"/>
              </a:rPr>
              <a:t>Code</a:t>
            </a:r>
            <a:endParaRPr lang="en-US" sz="6600" b="1" kern="1200" dirty="0">
              <a:solidFill>
                <a:srgbClr val="FFFFFF"/>
              </a:solidFill>
              <a:latin typeface="+mj-lt"/>
              <a:ea typeface="+mj-ea"/>
              <a:cs typeface="Calibri Light"/>
            </a:endParaRPr>
          </a:p>
        </p:txBody>
      </p:sp>
      <p:sp>
        <p:nvSpPr>
          <p:cNvPr id="5" name="Rectangle 4">
            <a:extLst>
              <a:ext uri="{FF2B5EF4-FFF2-40B4-BE49-F238E27FC236}">
                <a16:creationId xmlns:a16="http://schemas.microsoft.com/office/drawing/2014/main" id="{190CFF20-C8CB-411F-A873-E387DF255766}"/>
              </a:ext>
            </a:extLst>
          </p:cNvPr>
          <p:cNvSpPr/>
          <p:nvPr/>
        </p:nvSpPr>
        <p:spPr>
          <a:xfrm>
            <a:off x="0" y="1136822"/>
            <a:ext cx="12191999" cy="57211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C91F775-4895-4235-A660-8EF70F1561E8}"/>
              </a:ext>
            </a:extLst>
          </p:cNvPr>
          <p:cNvSpPr txBox="1"/>
          <p:nvPr/>
        </p:nvSpPr>
        <p:spPr>
          <a:xfrm>
            <a:off x="255269" y="1627311"/>
            <a:ext cx="11681460" cy="2492990"/>
          </a:xfrm>
          <a:prstGeom prst="rect">
            <a:avLst/>
          </a:prstGeom>
          <a:noFill/>
        </p:spPr>
        <p:txBody>
          <a:bodyPr wrap="square">
            <a:spAutoFit/>
          </a:bodyPr>
          <a:lstStyle/>
          <a:p>
            <a:r>
              <a:rPr lang="en-US" sz="2200" b="0" dirty="0">
                <a:solidFill>
                  <a:srgbClr val="F97583"/>
                </a:solidFill>
                <a:effectLst/>
                <a:latin typeface="Consolas" panose="020B0609020204030204" pitchFamily="49" charset="0"/>
              </a:rPr>
              <a:t>from</a:t>
            </a:r>
            <a:r>
              <a:rPr lang="en-US" sz="2200" b="0" dirty="0">
                <a:solidFill>
                  <a:srgbClr val="E1E4E8"/>
                </a:solidFill>
                <a:effectLst/>
                <a:latin typeface="Consolas" panose="020B0609020204030204" pitchFamily="49" charset="0"/>
              </a:rPr>
              <a:t> </a:t>
            </a:r>
            <a:r>
              <a:rPr lang="en-US" sz="2200" b="0" dirty="0" err="1">
                <a:solidFill>
                  <a:srgbClr val="E1E4E8"/>
                </a:solidFill>
                <a:effectLst/>
                <a:latin typeface="Consolas" panose="020B0609020204030204" pitchFamily="49" charset="0"/>
              </a:rPr>
              <a:t>tensorflow</a:t>
            </a:r>
            <a:r>
              <a:rPr lang="en-US" sz="2200" b="0" dirty="0">
                <a:solidFill>
                  <a:srgbClr val="E1E4E8"/>
                </a:solidFill>
                <a:effectLst/>
                <a:latin typeface="Consolas" panose="020B0609020204030204" pitchFamily="49" charset="0"/>
              </a:rPr>
              <a:t> </a:t>
            </a:r>
            <a:r>
              <a:rPr lang="en-US" sz="2200" b="0" dirty="0">
                <a:solidFill>
                  <a:srgbClr val="F97583"/>
                </a:solidFill>
                <a:effectLst/>
                <a:latin typeface="Consolas" panose="020B0609020204030204" pitchFamily="49" charset="0"/>
              </a:rPr>
              <a:t>import</a:t>
            </a:r>
            <a:r>
              <a:rPr lang="en-US" sz="2200" b="0" dirty="0">
                <a:solidFill>
                  <a:srgbClr val="E1E4E8"/>
                </a:solidFill>
                <a:effectLst/>
                <a:latin typeface="Consolas" panose="020B0609020204030204" pitchFamily="49" charset="0"/>
              </a:rPr>
              <a:t> </a:t>
            </a:r>
            <a:r>
              <a:rPr lang="en-US" sz="2200" b="0" dirty="0" err="1">
                <a:solidFill>
                  <a:srgbClr val="E1E4E8"/>
                </a:solidFill>
                <a:effectLst/>
                <a:latin typeface="Consolas" panose="020B0609020204030204" pitchFamily="49" charset="0"/>
              </a:rPr>
              <a:t>keras</a:t>
            </a:r>
            <a:endParaRPr lang="en-US" sz="2200" b="0" dirty="0">
              <a:solidFill>
                <a:srgbClr val="E1E4E8"/>
              </a:solidFill>
              <a:effectLst/>
              <a:latin typeface="Consolas" panose="020B0609020204030204" pitchFamily="49" charset="0"/>
            </a:endParaRPr>
          </a:p>
          <a:p>
            <a:r>
              <a:rPr lang="en-US" sz="2200" b="0" dirty="0">
                <a:solidFill>
                  <a:srgbClr val="E1E4E8"/>
                </a:solidFill>
                <a:effectLst/>
                <a:latin typeface="Consolas" panose="020B0609020204030204" pitchFamily="49" charset="0"/>
              </a:rPr>
              <a:t>model </a:t>
            </a:r>
            <a:r>
              <a:rPr lang="en-US" sz="2200" b="0" dirty="0">
                <a:solidFill>
                  <a:srgbClr val="F97583"/>
                </a:solidFill>
                <a:effectLst/>
                <a:latin typeface="Consolas" panose="020B0609020204030204" pitchFamily="49" charset="0"/>
              </a:rPr>
              <a:t>=</a:t>
            </a:r>
            <a:r>
              <a:rPr lang="en-US" sz="2200" b="0" dirty="0">
                <a:solidFill>
                  <a:srgbClr val="E1E4E8"/>
                </a:solidFill>
                <a:effectLst/>
                <a:latin typeface="Consolas" panose="020B0609020204030204" pitchFamily="49" charset="0"/>
              </a:rPr>
              <a:t> </a:t>
            </a:r>
            <a:r>
              <a:rPr lang="en-US" sz="2200" b="0" dirty="0" err="1">
                <a:solidFill>
                  <a:srgbClr val="E1E4E8"/>
                </a:solidFill>
                <a:effectLst/>
                <a:latin typeface="Consolas" panose="020B0609020204030204" pitchFamily="49" charset="0"/>
              </a:rPr>
              <a:t>keras.Sequential</a:t>
            </a:r>
            <a:r>
              <a:rPr lang="en-US" sz="2200" b="0" dirty="0">
                <a:solidFill>
                  <a:srgbClr val="E1E4E8"/>
                </a:solidFill>
                <a:effectLst/>
                <a:latin typeface="Consolas" panose="020B0609020204030204" pitchFamily="49" charset="0"/>
              </a:rPr>
              <a:t>([</a:t>
            </a:r>
            <a:r>
              <a:rPr lang="en-US" sz="2200" b="0" dirty="0" err="1">
                <a:solidFill>
                  <a:srgbClr val="E1E4E8"/>
                </a:solidFill>
                <a:effectLst/>
                <a:latin typeface="Consolas" panose="020B0609020204030204" pitchFamily="49" charset="0"/>
              </a:rPr>
              <a:t>keras.layers.Dense</a:t>
            </a:r>
            <a:r>
              <a:rPr lang="en-US" sz="2200" b="0" dirty="0">
                <a:solidFill>
                  <a:srgbClr val="E1E4E8"/>
                </a:solidFill>
                <a:effectLst/>
                <a:latin typeface="Consolas" panose="020B0609020204030204" pitchFamily="49" charset="0"/>
              </a:rPr>
              <a:t>(</a:t>
            </a:r>
            <a:r>
              <a:rPr lang="en-US" sz="2200" b="0" dirty="0">
                <a:solidFill>
                  <a:srgbClr val="FFAB70"/>
                </a:solidFill>
                <a:effectLst/>
                <a:latin typeface="Consolas" panose="020B0609020204030204" pitchFamily="49" charset="0"/>
              </a:rPr>
              <a:t>units</a:t>
            </a:r>
            <a:r>
              <a:rPr lang="en-US" sz="2200" b="0" dirty="0">
                <a:solidFill>
                  <a:srgbClr val="F97583"/>
                </a:solidFill>
                <a:effectLst/>
                <a:latin typeface="Consolas" panose="020B0609020204030204" pitchFamily="49" charset="0"/>
              </a:rPr>
              <a:t>=</a:t>
            </a:r>
            <a:r>
              <a:rPr lang="en-US" sz="2200" b="0" dirty="0">
                <a:solidFill>
                  <a:srgbClr val="79B8FF"/>
                </a:solidFill>
                <a:effectLst/>
                <a:latin typeface="Consolas" panose="020B0609020204030204" pitchFamily="49" charset="0"/>
              </a:rPr>
              <a:t>1</a:t>
            </a:r>
            <a:r>
              <a:rPr lang="en-US" sz="2200" b="0" dirty="0">
                <a:solidFill>
                  <a:srgbClr val="E1E4E8"/>
                </a:solidFill>
                <a:effectLst/>
                <a:latin typeface="Consolas" panose="020B0609020204030204" pitchFamily="49" charset="0"/>
              </a:rPr>
              <a:t>, </a:t>
            </a:r>
            <a:r>
              <a:rPr lang="en-US" sz="2200" b="0" dirty="0" err="1">
                <a:solidFill>
                  <a:srgbClr val="FFAB70"/>
                </a:solidFill>
                <a:effectLst/>
                <a:latin typeface="Consolas" panose="020B0609020204030204" pitchFamily="49" charset="0"/>
              </a:rPr>
              <a:t>input_shape</a:t>
            </a:r>
            <a:r>
              <a:rPr lang="en-US" sz="2200" b="0" dirty="0">
                <a:solidFill>
                  <a:srgbClr val="F97583"/>
                </a:solidFill>
                <a:effectLst/>
                <a:latin typeface="Consolas" panose="020B0609020204030204" pitchFamily="49" charset="0"/>
              </a:rPr>
              <a:t>=</a:t>
            </a:r>
            <a:r>
              <a:rPr lang="en-US" sz="2200" b="0" dirty="0">
                <a:solidFill>
                  <a:srgbClr val="E1E4E8"/>
                </a:solidFill>
                <a:effectLst/>
                <a:latin typeface="Consolas" panose="020B0609020204030204" pitchFamily="49" charset="0"/>
              </a:rPr>
              <a:t>[</a:t>
            </a:r>
            <a:r>
              <a:rPr lang="en-US" sz="2200" b="0" dirty="0">
                <a:solidFill>
                  <a:srgbClr val="79B8FF"/>
                </a:solidFill>
                <a:effectLst/>
                <a:latin typeface="Consolas" panose="020B0609020204030204" pitchFamily="49" charset="0"/>
              </a:rPr>
              <a:t>1</a:t>
            </a:r>
            <a:r>
              <a:rPr lang="en-US" sz="2200" b="0" dirty="0">
                <a:solidFill>
                  <a:srgbClr val="E1E4E8"/>
                </a:solidFill>
                <a:effectLst/>
                <a:latin typeface="Consolas" panose="020B0609020204030204" pitchFamily="49" charset="0"/>
              </a:rPr>
              <a:t>])])</a:t>
            </a:r>
          </a:p>
          <a:p>
            <a:br>
              <a:rPr lang="en-US" sz="2200" b="0" dirty="0">
                <a:solidFill>
                  <a:srgbClr val="E1E4E8"/>
                </a:solidFill>
                <a:effectLst/>
                <a:latin typeface="Consolas" panose="020B0609020204030204" pitchFamily="49" charset="0"/>
              </a:rPr>
            </a:br>
            <a:r>
              <a:rPr lang="en-US" sz="2200" b="0" dirty="0" err="1">
                <a:solidFill>
                  <a:srgbClr val="E1E4E8"/>
                </a:solidFill>
                <a:effectLst/>
                <a:latin typeface="Consolas" panose="020B0609020204030204" pitchFamily="49" charset="0"/>
              </a:rPr>
              <a:t>model.compile</a:t>
            </a:r>
            <a:r>
              <a:rPr lang="en-US" sz="2200" b="0" dirty="0">
                <a:solidFill>
                  <a:srgbClr val="E1E4E8"/>
                </a:solidFill>
                <a:effectLst/>
                <a:latin typeface="Consolas" panose="020B0609020204030204" pitchFamily="49" charset="0"/>
              </a:rPr>
              <a:t>(</a:t>
            </a:r>
            <a:r>
              <a:rPr lang="en-US" sz="2200" b="0" dirty="0">
                <a:solidFill>
                  <a:srgbClr val="FFAB70"/>
                </a:solidFill>
                <a:effectLst/>
                <a:latin typeface="Consolas" panose="020B0609020204030204" pitchFamily="49" charset="0"/>
              </a:rPr>
              <a:t>optimizer</a:t>
            </a:r>
            <a:r>
              <a:rPr lang="en-US" sz="2200" b="0" dirty="0">
                <a:solidFill>
                  <a:srgbClr val="F97583"/>
                </a:solidFill>
                <a:effectLst/>
                <a:latin typeface="Consolas" panose="020B0609020204030204" pitchFamily="49" charset="0"/>
              </a:rPr>
              <a:t>=</a:t>
            </a:r>
            <a:r>
              <a:rPr lang="en-US" sz="2200" b="0" dirty="0">
                <a:solidFill>
                  <a:srgbClr val="9ECBFF"/>
                </a:solidFill>
                <a:effectLst/>
                <a:latin typeface="Consolas" panose="020B0609020204030204" pitchFamily="49" charset="0"/>
              </a:rPr>
              <a:t>'</a:t>
            </a:r>
            <a:r>
              <a:rPr lang="en-US" sz="2200" b="0" dirty="0" err="1">
                <a:solidFill>
                  <a:srgbClr val="9ECBFF"/>
                </a:solidFill>
                <a:effectLst/>
                <a:latin typeface="Consolas" panose="020B0609020204030204" pitchFamily="49" charset="0"/>
              </a:rPr>
              <a:t>sgd</a:t>
            </a:r>
            <a:r>
              <a:rPr lang="en-US" sz="2200" b="0" dirty="0">
                <a:solidFill>
                  <a:srgbClr val="9ECBFF"/>
                </a:solidFill>
                <a:effectLst/>
                <a:latin typeface="Consolas" panose="020B0609020204030204" pitchFamily="49" charset="0"/>
              </a:rPr>
              <a:t>'</a:t>
            </a:r>
            <a:r>
              <a:rPr lang="en-US" sz="2200" b="0" dirty="0">
                <a:solidFill>
                  <a:srgbClr val="E1E4E8"/>
                </a:solidFill>
                <a:effectLst/>
                <a:latin typeface="Consolas" panose="020B0609020204030204" pitchFamily="49" charset="0"/>
              </a:rPr>
              <a:t>, </a:t>
            </a:r>
            <a:r>
              <a:rPr lang="en-US" sz="2200" b="0" dirty="0">
                <a:solidFill>
                  <a:srgbClr val="FFAB70"/>
                </a:solidFill>
                <a:effectLst/>
                <a:latin typeface="Consolas" panose="020B0609020204030204" pitchFamily="49" charset="0"/>
              </a:rPr>
              <a:t>loss</a:t>
            </a:r>
            <a:r>
              <a:rPr lang="en-US" sz="2200" b="0" dirty="0">
                <a:solidFill>
                  <a:srgbClr val="F97583"/>
                </a:solidFill>
                <a:effectLst/>
                <a:latin typeface="Consolas" panose="020B0609020204030204" pitchFamily="49" charset="0"/>
              </a:rPr>
              <a:t>=</a:t>
            </a:r>
            <a:r>
              <a:rPr lang="en-US" sz="2200" b="0" dirty="0">
                <a:solidFill>
                  <a:srgbClr val="9ECBFF"/>
                </a:solidFill>
                <a:effectLst/>
                <a:latin typeface="Consolas" panose="020B0609020204030204" pitchFamily="49" charset="0"/>
              </a:rPr>
              <a:t>'</a:t>
            </a:r>
            <a:r>
              <a:rPr lang="en-US" sz="2200" b="0" dirty="0" err="1">
                <a:solidFill>
                  <a:srgbClr val="9ECBFF"/>
                </a:solidFill>
                <a:effectLst/>
                <a:latin typeface="Consolas" panose="020B0609020204030204" pitchFamily="49" charset="0"/>
              </a:rPr>
              <a:t>mean_squared_error</a:t>
            </a:r>
            <a:r>
              <a:rPr lang="en-US" sz="2200" b="0" dirty="0">
                <a:solidFill>
                  <a:srgbClr val="9ECBFF"/>
                </a:solidFill>
                <a:effectLst/>
                <a:latin typeface="Consolas" panose="020B0609020204030204" pitchFamily="49" charset="0"/>
              </a:rPr>
              <a:t>’</a:t>
            </a:r>
            <a:r>
              <a:rPr lang="en-US" sz="2200" b="0" dirty="0">
                <a:solidFill>
                  <a:srgbClr val="E1E4E8"/>
                </a:solidFill>
                <a:effectLst/>
                <a:latin typeface="Consolas" panose="020B0609020204030204" pitchFamily="49" charset="0"/>
              </a:rPr>
              <a:t>)</a:t>
            </a:r>
          </a:p>
          <a:p>
            <a:endParaRPr lang="en-US" sz="2200" b="0" dirty="0">
              <a:solidFill>
                <a:srgbClr val="E1E4E8"/>
              </a:solidFill>
              <a:effectLst/>
              <a:latin typeface="Consolas" panose="020B0609020204030204" pitchFamily="49" charset="0"/>
            </a:endParaRPr>
          </a:p>
          <a:p>
            <a:r>
              <a:rPr lang="en-US" sz="2400" dirty="0" err="1">
                <a:solidFill>
                  <a:srgbClr val="E1E4E8"/>
                </a:solidFill>
                <a:latin typeface="Consolas" panose="020B0609020204030204" pitchFamily="49" charset="0"/>
              </a:rPr>
              <a:t>model.fit</a:t>
            </a:r>
            <a:r>
              <a:rPr lang="en-US" sz="2400" dirty="0">
                <a:solidFill>
                  <a:srgbClr val="E1E4E8"/>
                </a:solidFill>
                <a:latin typeface="Consolas" panose="020B0609020204030204" pitchFamily="49" charset="0"/>
              </a:rPr>
              <a:t>(</a:t>
            </a:r>
            <a:r>
              <a:rPr lang="en-US" sz="2400" dirty="0" err="1">
                <a:solidFill>
                  <a:srgbClr val="E1E4E8"/>
                </a:solidFill>
                <a:latin typeface="Consolas" panose="020B0609020204030204" pitchFamily="49" charset="0"/>
              </a:rPr>
              <a:t>xs</a:t>
            </a:r>
            <a:r>
              <a:rPr lang="en-US" sz="2400" dirty="0">
                <a:solidFill>
                  <a:srgbClr val="E1E4E8"/>
                </a:solidFill>
                <a:latin typeface="Consolas" panose="020B0609020204030204" pitchFamily="49" charset="0"/>
              </a:rPr>
              <a:t>, </a:t>
            </a:r>
            <a:r>
              <a:rPr lang="en-US" sz="2400" dirty="0" err="1">
                <a:solidFill>
                  <a:srgbClr val="E1E4E8"/>
                </a:solidFill>
                <a:latin typeface="Consolas" panose="020B0609020204030204" pitchFamily="49" charset="0"/>
              </a:rPr>
              <a:t>ys</a:t>
            </a:r>
            <a:r>
              <a:rPr lang="en-US" sz="2400" dirty="0">
                <a:solidFill>
                  <a:srgbClr val="E1E4E8"/>
                </a:solidFill>
                <a:latin typeface="Consolas" panose="020B0609020204030204" pitchFamily="49" charset="0"/>
              </a:rPr>
              <a:t>, </a:t>
            </a:r>
            <a:r>
              <a:rPr lang="en-US" sz="2400" dirty="0">
                <a:solidFill>
                  <a:srgbClr val="FFAB70"/>
                </a:solidFill>
                <a:latin typeface="Consolas" panose="020B0609020204030204" pitchFamily="49" charset="0"/>
              </a:rPr>
              <a:t>epochs</a:t>
            </a:r>
            <a:r>
              <a:rPr lang="en-US" sz="2400" dirty="0">
                <a:solidFill>
                  <a:srgbClr val="F97583"/>
                </a:solidFill>
                <a:latin typeface="Consolas" panose="020B0609020204030204" pitchFamily="49" charset="0"/>
              </a:rPr>
              <a:t>=</a:t>
            </a:r>
            <a:r>
              <a:rPr lang="en-US" sz="2400" dirty="0">
                <a:solidFill>
                  <a:srgbClr val="79B8FF"/>
                </a:solidFill>
                <a:latin typeface="Consolas" panose="020B0609020204030204" pitchFamily="49" charset="0"/>
              </a:rPr>
              <a:t>500</a:t>
            </a:r>
            <a:r>
              <a:rPr lang="en-US" sz="2400" dirty="0">
                <a:solidFill>
                  <a:srgbClr val="E1E4E8"/>
                </a:solidFill>
                <a:latin typeface="Consolas" panose="020B0609020204030204" pitchFamily="49" charset="0"/>
              </a:rPr>
              <a:t>)</a:t>
            </a:r>
            <a:r>
              <a:rPr lang="en-US" sz="2400" dirty="0"/>
              <a:t>=</a:t>
            </a:r>
            <a:r>
              <a:rPr lang="en-US" sz="2000" dirty="0"/>
              <a:t>10000</a:t>
            </a:r>
            <a:r>
              <a:rPr lang="en-US" dirty="0"/>
              <a:t>)</a:t>
            </a:r>
          </a:p>
          <a:p>
            <a:endParaRPr lang="en-US" sz="2200" b="0" dirty="0">
              <a:solidFill>
                <a:srgbClr val="E1E4E8"/>
              </a:solidFill>
              <a:effectLst/>
              <a:latin typeface="Consolas" panose="020B0609020204030204" pitchFamily="49" charset="0"/>
            </a:endParaRPr>
          </a:p>
        </p:txBody>
      </p:sp>
      <p:sp>
        <p:nvSpPr>
          <p:cNvPr id="7" name="TextBox 6">
            <a:extLst>
              <a:ext uri="{FF2B5EF4-FFF2-40B4-BE49-F238E27FC236}">
                <a16:creationId xmlns:a16="http://schemas.microsoft.com/office/drawing/2014/main" id="{77674BCE-EDDE-45DB-B7D1-27EBE48E569C}"/>
              </a:ext>
            </a:extLst>
          </p:cNvPr>
          <p:cNvSpPr txBox="1"/>
          <p:nvPr/>
        </p:nvSpPr>
        <p:spPr>
          <a:xfrm>
            <a:off x="255267" y="4011821"/>
            <a:ext cx="11612883" cy="2308324"/>
          </a:xfrm>
          <a:prstGeom prst="rect">
            <a:avLst/>
          </a:prstGeom>
          <a:noFill/>
        </p:spPr>
        <p:txBody>
          <a:bodyPr wrap="square">
            <a:spAutoFit/>
          </a:bodyPr>
          <a:lstStyle/>
          <a:p>
            <a:r>
              <a:rPr lang="en-US" b="0" i="0" dirty="0">
                <a:solidFill>
                  <a:srgbClr val="D5D5D5"/>
                </a:solidFill>
                <a:effectLst/>
                <a:latin typeface="Courier New" panose="02070309020205020404" pitchFamily="49" charset="0"/>
              </a:rPr>
              <a:t>Epoch 1/500 1/1 [==============================] - 0s 3ms/step - loss: 42.4590 Epoch 2/500 1/1 [==============================] - 0s 2ms/step - loss: 33.7695</a:t>
            </a:r>
          </a:p>
          <a:p>
            <a:endParaRPr lang="en-US" dirty="0">
              <a:solidFill>
                <a:srgbClr val="D5D5D5"/>
              </a:solidFill>
              <a:latin typeface="Courier New" panose="02070309020205020404" pitchFamily="49" charset="0"/>
            </a:endParaRPr>
          </a:p>
          <a:p>
            <a:r>
              <a:rPr lang="en-US" b="0" i="0" dirty="0">
                <a:solidFill>
                  <a:srgbClr val="D5D5D5"/>
                </a:solidFill>
                <a:effectLst/>
                <a:latin typeface="Courier New" panose="02070309020205020404" pitchFamily="49" charset="0"/>
              </a:rPr>
              <a:t>Epoch 200/500 1/1 [==============================] - 0s 1ms/step - loss: 0.0304 Epoch 201/500 1/1 [==============================] - 0s 2ms/step - loss: 0.0298</a:t>
            </a:r>
          </a:p>
          <a:p>
            <a:endParaRPr lang="en-US" dirty="0">
              <a:solidFill>
                <a:srgbClr val="D5D5D5"/>
              </a:solidFill>
              <a:latin typeface="Courier New" panose="02070309020205020404" pitchFamily="49" charset="0"/>
            </a:endParaRPr>
          </a:p>
          <a:p>
            <a:r>
              <a:rPr lang="en-US" b="0" i="0" dirty="0">
                <a:solidFill>
                  <a:srgbClr val="D5D5D5"/>
                </a:solidFill>
                <a:effectLst/>
                <a:latin typeface="Courier New" panose="02070309020205020404" pitchFamily="49" charset="0"/>
              </a:rPr>
              <a:t>Epoch 499/500 1/1 [==============================] - 0s 2ms/step - loss: 6.1429e-05 Epoch 500/500 1/1 [==============================] - 0s 9ms/step - loss: 6.0167e-05</a:t>
            </a:r>
            <a:endParaRPr lang="en-US" dirty="0"/>
          </a:p>
        </p:txBody>
      </p:sp>
    </p:spTree>
    <p:extLst>
      <p:ext uri="{BB962C8B-B14F-4D97-AF65-F5344CB8AC3E}">
        <p14:creationId xmlns:p14="http://schemas.microsoft.com/office/powerpoint/2010/main" val="126297717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5665BE0-D82E-43DB-8919-590BA1C60747}"/>
              </a:ext>
            </a:extLst>
          </p:cNvPr>
          <p:cNvSpPr/>
          <p:nvPr/>
        </p:nvSpPr>
        <p:spPr>
          <a:xfrm rot="5400000">
            <a:off x="5527589" y="-5527589"/>
            <a:ext cx="1136821" cy="121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a:extLst>
              <a:ext uri="{FF2B5EF4-FFF2-40B4-BE49-F238E27FC236}">
                <a16:creationId xmlns:a16="http://schemas.microsoft.com/office/drawing/2014/main" id="{53A1BAE4-53B8-4ED4-9CD1-DA5208E5E39B}"/>
              </a:ext>
            </a:extLst>
          </p:cNvPr>
          <p:cNvSpPr txBox="1"/>
          <p:nvPr/>
        </p:nvSpPr>
        <p:spPr>
          <a:xfrm>
            <a:off x="0" y="2"/>
            <a:ext cx="12191999" cy="113682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dirty="0">
                <a:solidFill>
                  <a:srgbClr val="FFFFFF"/>
                </a:solidFill>
                <a:latin typeface="+mj-lt"/>
                <a:ea typeface="+mj-ea"/>
                <a:cs typeface="+mj-cs"/>
              </a:rPr>
              <a:t>Example</a:t>
            </a:r>
            <a:endParaRPr lang="en-US" sz="6600" b="1" kern="1200" dirty="0">
              <a:solidFill>
                <a:srgbClr val="FFFFFF"/>
              </a:solidFill>
              <a:latin typeface="+mj-lt"/>
              <a:ea typeface="+mj-ea"/>
              <a:cs typeface="Calibri Light"/>
            </a:endParaRPr>
          </a:p>
        </p:txBody>
      </p:sp>
      <p:sp>
        <p:nvSpPr>
          <p:cNvPr id="3" name="Content Placeholder 2">
            <a:extLst>
              <a:ext uri="{FF2B5EF4-FFF2-40B4-BE49-F238E27FC236}">
                <a16:creationId xmlns:a16="http://schemas.microsoft.com/office/drawing/2014/main" id="{7CC6945E-B3F5-4A4D-BCC6-937DD0BC970C}"/>
              </a:ext>
            </a:extLst>
          </p:cNvPr>
          <p:cNvSpPr>
            <a:spLocks noGrp="1"/>
          </p:cNvSpPr>
          <p:nvPr>
            <p:ph idx="1"/>
          </p:nvPr>
        </p:nvSpPr>
        <p:spPr/>
        <p:txBody>
          <a:bodyPr>
            <a:normAutofit/>
          </a:bodyPr>
          <a:lstStyle/>
          <a:p>
            <a:r>
              <a:rPr lang="es-ES" sz="3600" dirty="0">
                <a:solidFill>
                  <a:srgbClr val="000000"/>
                </a:solidFill>
                <a:latin typeface="Consolas" panose="020B0609020204030204" pitchFamily="49" charset="0"/>
              </a:rPr>
              <a:t>X = [-</a:t>
            </a:r>
            <a:r>
              <a:rPr lang="es-ES" sz="3600" dirty="0">
                <a:solidFill>
                  <a:srgbClr val="098658"/>
                </a:solidFill>
                <a:latin typeface="Consolas" panose="020B0609020204030204" pitchFamily="49" charset="0"/>
              </a:rPr>
              <a:t>1</a:t>
            </a:r>
            <a:r>
              <a:rPr lang="es-ES" sz="3600" dirty="0">
                <a:solidFill>
                  <a:srgbClr val="000000"/>
                </a:solidFill>
                <a:latin typeface="Consolas" panose="020B0609020204030204" pitchFamily="49" charset="0"/>
              </a:rPr>
              <a:t>,  </a:t>
            </a:r>
            <a:r>
              <a:rPr lang="es-ES" sz="3600" dirty="0">
                <a:solidFill>
                  <a:srgbClr val="098658"/>
                </a:solidFill>
                <a:latin typeface="Consolas" panose="020B0609020204030204" pitchFamily="49" charset="0"/>
              </a:rPr>
              <a:t>0</a:t>
            </a:r>
            <a:r>
              <a:rPr lang="es-ES" sz="3600" dirty="0">
                <a:solidFill>
                  <a:srgbClr val="000000"/>
                </a:solidFill>
                <a:latin typeface="Consolas" panose="020B0609020204030204" pitchFamily="49" charset="0"/>
              </a:rPr>
              <a:t>, </a:t>
            </a:r>
            <a:r>
              <a:rPr lang="es-ES" sz="3600" dirty="0">
                <a:solidFill>
                  <a:srgbClr val="098658"/>
                </a:solidFill>
                <a:latin typeface="Consolas" panose="020B0609020204030204" pitchFamily="49" charset="0"/>
              </a:rPr>
              <a:t>1</a:t>
            </a:r>
            <a:r>
              <a:rPr lang="es-ES" sz="3600" dirty="0">
                <a:solidFill>
                  <a:srgbClr val="000000"/>
                </a:solidFill>
                <a:latin typeface="Consolas" panose="020B0609020204030204" pitchFamily="49" charset="0"/>
              </a:rPr>
              <a:t>, </a:t>
            </a:r>
            <a:r>
              <a:rPr lang="es-ES" sz="3600" dirty="0">
                <a:solidFill>
                  <a:srgbClr val="098658"/>
                </a:solidFill>
                <a:latin typeface="Consolas" panose="020B0609020204030204" pitchFamily="49" charset="0"/>
              </a:rPr>
              <a:t>2</a:t>
            </a:r>
            <a:r>
              <a:rPr lang="es-ES" sz="3600" dirty="0">
                <a:solidFill>
                  <a:srgbClr val="000000"/>
                </a:solidFill>
                <a:latin typeface="Consolas" panose="020B0609020204030204" pitchFamily="49" charset="0"/>
              </a:rPr>
              <a:t>, </a:t>
            </a:r>
            <a:r>
              <a:rPr lang="es-ES" sz="3600" dirty="0">
                <a:solidFill>
                  <a:srgbClr val="098658"/>
                </a:solidFill>
                <a:latin typeface="Consolas" panose="020B0609020204030204" pitchFamily="49" charset="0"/>
              </a:rPr>
              <a:t>3</a:t>
            </a:r>
            <a:r>
              <a:rPr lang="es-ES" sz="3600" dirty="0">
                <a:solidFill>
                  <a:srgbClr val="000000"/>
                </a:solidFill>
                <a:latin typeface="Consolas" panose="020B0609020204030204" pitchFamily="49" charset="0"/>
              </a:rPr>
              <a:t>, </a:t>
            </a:r>
            <a:r>
              <a:rPr lang="es-ES" sz="3600" dirty="0">
                <a:solidFill>
                  <a:srgbClr val="098658"/>
                </a:solidFill>
                <a:latin typeface="Consolas" panose="020B0609020204030204" pitchFamily="49" charset="0"/>
              </a:rPr>
              <a:t>4</a:t>
            </a:r>
            <a:r>
              <a:rPr lang="es-ES" sz="3600" dirty="0">
                <a:solidFill>
                  <a:srgbClr val="000000"/>
                </a:solidFill>
                <a:latin typeface="Consolas" panose="020B0609020204030204" pitchFamily="49" charset="0"/>
              </a:rPr>
              <a:t>]</a:t>
            </a:r>
          </a:p>
          <a:p>
            <a:r>
              <a:rPr lang="es-ES" sz="3600" dirty="0">
                <a:solidFill>
                  <a:srgbClr val="000000"/>
                </a:solidFill>
                <a:latin typeface="Consolas" panose="020B0609020204030204" pitchFamily="49" charset="0"/>
              </a:rPr>
              <a:t>Y = [-</a:t>
            </a:r>
            <a:r>
              <a:rPr lang="es-ES" sz="3600" dirty="0">
                <a:solidFill>
                  <a:srgbClr val="098658"/>
                </a:solidFill>
                <a:latin typeface="Consolas" panose="020B0609020204030204" pitchFamily="49" charset="0"/>
              </a:rPr>
              <a:t>3</a:t>
            </a:r>
            <a:r>
              <a:rPr lang="es-ES" sz="3600" dirty="0">
                <a:solidFill>
                  <a:srgbClr val="000000"/>
                </a:solidFill>
                <a:latin typeface="Consolas" panose="020B0609020204030204" pitchFamily="49" charset="0"/>
              </a:rPr>
              <a:t>, -</a:t>
            </a:r>
            <a:r>
              <a:rPr lang="es-ES" sz="3600" dirty="0">
                <a:solidFill>
                  <a:srgbClr val="098658"/>
                </a:solidFill>
                <a:latin typeface="Consolas" panose="020B0609020204030204" pitchFamily="49" charset="0"/>
              </a:rPr>
              <a:t>1</a:t>
            </a:r>
            <a:r>
              <a:rPr lang="es-ES" sz="3600" dirty="0">
                <a:solidFill>
                  <a:srgbClr val="000000"/>
                </a:solidFill>
                <a:latin typeface="Consolas" panose="020B0609020204030204" pitchFamily="49" charset="0"/>
              </a:rPr>
              <a:t>, </a:t>
            </a:r>
            <a:r>
              <a:rPr lang="es-ES" sz="3600" dirty="0">
                <a:solidFill>
                  <a:srgbClr val="098658"/>
                </a:solidFill>
                <a:latin typeface="Consolas" panose="020B0609020204030204" pitchFamily="49" charset="0"/>
              </a:rPr>
              <a:t>1</a:t>
            </a:r>
            <a:r>
              <a:rPr lang="es-ES" sz="3600" dirty="0">
                <a:solidFill>
                  <a:srgbClr val="000000"/>
                </a:solidFill>
                <a:latin typeface="Consolas" panose="020B0609020204030204" pitchFamily="49" charset="0"/>
              </a:rPr>
              <a:t>, </a:t>
            </a:r>
            <a:r>
              <a:rPr lang="es-ES" sz="3600" dirty="0">
                <a:solidFill>
                  <a:srgbClr val="098658"/>
                </a:solidFill>
                <a:latin typeface="Consolas" panose="020B0609020204030204" pitchFamily="49" charset="0"/>
              </a:rPr>
              <a:t>3</a:t>
            </a:r>
            <a:r>
              <a:rPr lang="es-ES" sz="3600" dirty="0">
                <a:solidFill>
                  <a:srgbClr val="000000"/>
                </a:solidFill>
                <a:latin typeface="Consolas" panose="020B0609020204030204" pitchFamily="49" charset="0"/>
              </a:rPr>
              <a:t>, </a:t>
            </a:r>
            <a:r>
              <a:rPr lang="es-ES" sz="3600" dirty="0">
                <a:solidFill>
                  <a:srgbClr val="098658"/>
                </a:solidFill>
                <a:latin typeface="Consolas" panose="020B0609020204030204" pitchFamily="49" charset="0"/>
              </a:rPr>
              <a:t>5</a:t>
            </a:r>
            <a:r>
              <a:rPr lang="es-ES" sz="3600" dirty="0">
                <a:solidFill>
                  <a:srgbClr val="000000"/>
                </a:solidFill>
                <a:latin typeface="Consolas" panose="020B0609020204030204" pitchFamily="49" charset="0"/>
              </a:rPr>
              <a:t>, </a:t>
            </a:r>
            <a:r>
              <a:rPr lang="es-ES" sz="3600" dirty="0">
                <a:solidFill>
                  <a:srgbClr val="098658"/>
                </a:solidFill>
                <a:latin typeface="Consolas" panose="020B0609020204030204" pitchFamily="49" charset="0"/>
              </a:rPr>
              <a:t>7</a:t>
            </a:r>
            <a:r>
              <a:rPr lang="es-ES" sz="3600" dirty="0">
                <a:solidFill>
                  <a:srgbClr val="000000"/>
                </a:solidFill>
                <a:latin typeface="Consolas" panose="020B0609020204030204" pitchFamily="49" charset="0"/>
              </a:rPr>
              <a:t>]</a:t>
            </a:r>
            <a:endParaRPr lang="es-ES" sz="3600" b="0" dirty="0">
              <a:solidFill>
                <a:srgbClr val="FF0000"/>
              </a:solidFill>
              <a:effectLst/>
              <a:latin typeface="Consolas" panose="020B0609020204030204" pitchFamily="49" charset="0"/>
            </a:endParaRPr>
          </a:p>
          <a:p>
            <a:pPr marL="0" indent="0">
              <a:buNone/>
            </a:pPr>
            <a:r>
              <a:rPr lang="es-ES" sz="3600" b="0" dirty="0">
                <a:solidFill>
                  <a:srgbClr val="FF0000"/>
                </a:solidFill>
                <a:effectLst/>
                <a:latin typeface="Consolas" panose="020B0609020204030204" pitchFamily="49" charset="0"/>
              </a:rPr>
              <a:t>Y = 2X – 1</a:t>
            </a:r>
          </a:p>
          <a:p>
            <a:pPr marL="0" indent="0">
              <a:buNone/>
            </a:pPr>
            <a:r>
              <a:rPr lang="es-ES" sz="3600" dirty="0">
                <a:latin typeface="Consolas" panose="020B0609020204030204" pitchFamily="49" charset="0"/>
              </a:rPr>
              <a:t>X = 10 -&gt; Y = 19</a:t>
            </a:r>
          </a:p>
          <a:p>
            <a:pPr marL="0" indent="0">
              <a:buNone/>
            </a:pPr>
            <a:r>
              <a:rPr lang="en-US" dirty="0">
                <a:solidFill>
                  <a:srgbClr val="000000"/>
                </a:solidFill>
                <a:latin typeface="Consolas" panose="020B0609020204030204" pitchFamily="49" charset="0"/>
              </a:rPr>
              <a:t>print(</a:t>
            </a:r>
            <a:r>
              <a:rPr lang="en-US" dirty="0" err="1">
                <a:solidFill>
                  <a:srgbClr val="000000"/>
                </a:solidFill>
                <a:latin typeface="Consolas" panose="020B0609020204030204" pitchFamily="49" charset="0"/>
              </a:rPr>
              <a:t>model.predict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a:t>
            </a:r>
          </a:p>
          <a:p>
            <a:pPr marL="0" indent="0">
              <a:buNone/>
            </a:pPr>
            <a:r>
              <a:rPr lang="en-US" dirty="0"/>
              <a:t>[[18.977365]]</a:t>
            </a:r>
          </a:p>
          <a:p>
            <a:pPr marL="0" indent="0">
              <a:buNone/>
            </a:pPr>
            <a:r>
              <a:rPr lang="en-US" dirty="0">
                <a:solidFill>
                  <a:srgbClr val="000000"/>
                </a:solidFill>
                <a:latin typeface="Consolas" panose="020B0609020204030204" pitchFamily="49" charset="0"/>
              </a:rPr>
              <a:t>~ 19</a:t>
            </a:r>
          </a:p>
          <a:p>
            <a:pPr marL="0" indent="0">
              <a:buNone/>
            </a:pPr>
            <a:endParaRPr lang="es-ES" sz="3600" b="0" dirty="0">
              <a:effectLst/>
              <a:latin typeface="Consolas" panose="020B0609020204030204" pitchFamily="49" charset="0"/>
            </a:endParaRPr>
          </a:p>
        </p:txBody>
      </p:sp>
    </p:spTree>
    <p:extLst>
      <p:ext uri="{BB962C8B-B14F-4D97-AF65-F5344CB8AC3E}">
        <p14:creationId xmlns:p14="http://schemas.microsoft.com/office/powerpoint/2010/main" val="19677144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E8ECF9E-147A-438D-995A-9DDD9E6311A7}"/>
              </a:ext>
            </a:extLst>
          </p:cNvPr>
          <p:cNvSpPr/>
          <p:nvPr/>
        </p:nvSpPr>
        <p:spPr>
          <a:xfrm rot="5400000">
            <a:off x="2667000" y="-2667000"/>
            <a:ext cx="6858000" cy="12192000"/>
          </a:xfrm>
          <a:prstGeom prst="rect">
            <a:avLst/>
          </a:prstGeom>
          <a:gradFill>
            <a:gsLst>
              <a:gs pos="34000">
                <a:srgbClr val="0077B6"/>
              </a:gs>
              <a:gs pos="100000">
                <a:srgbClr val="CAF0F8"/>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41CAD09A-9514-4563-9470-7879D7B551AE}"/>
              </a:ext>
            </a:extLst>
          </p:cNvPr>
          <p:cNvSpPr txBox="1"/>
          <p:nvPr/>
        </p:nvSpPr>
        <p:spPr>
          <a:xfrm>
            <a:off x="6096001" y="1330258"/>
            <a:ext cx="5668388" cy="1938992"/>
          </a:xfrm>
          <a:prstGeom prst="rect">
            <a:avLst/>
          </a:prstGeom>
          <a:noFill/>
        </p:spPr>
        <p:txBody>
          <a:bodyPr wrap="square" rtlCol="0">
            <a:spAutoFit/>
          </a:bodyPr>
          <a:lstStyle/>
          <a:p>
            <a:pPr algn="r"/>
            <a:r>
              <a:rPr lang="en-US" sz="4000" b="1" dirty="0">
                <a:solidFill>
                  <a:schemeClr val="bg1"/>
                </a:solidFill>
              </a:rPr>
              <a:t>NGUYỄN THÀNH VINH</a:t>
            </a:r>
          </a:p>
          <a:p>
            <a:pPr algn="r"/>
            <a:r>
              <a:rPr lang="en-US" sz="4000" dirty="0">
                <a:solidFill>
                  <a:schemeClr val="bg1"/>
                </a:solidFill>
              </a:rPr>
              <a:t>18521654</a:t>
            </a:r>
          </a:p>
          <a:p>
            <a:pPr algn="r"/>
            <a:endParaRPr lang="vi-VN" sz="4000" b="1" dirty="0">
              <a:solidFill>
                <a:schemeClr val="bg1"/>
              </a:solidFill>
            </a:endParaRPr>
          </a:p>
        </p:txBody>
      </p:sp>
      <p:sp>
        <p:nvSpPr>
          <p:cNvPr id="4" name="Rectangle: Rounded Corners 3">
            <a:extLst>
              <a:ext uri="{FF2B5EF4-FFF2-40B4-BE49-F238E27FC236}">
                <a16:creationId xmlns:a16="http://schemas.microsoft.com/office/drawing/2014/main" id="{B9706B67-B403-43F3-8EFF-5CEE8D29FC48}"/>
              </a:ext>
            </a:extLst>
          </p:cNvPr>
          <p:cNvSpPr/>
          <p:nvPr/>
        </p:nvSpPr>
        <p:spPr>
          <a:xfrm>
            <a:off x="5925360" y="316149"/>
            <a:ext cx="1282836" cy="535021"/>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HOME</a:t>
            </a:r>
            <a:endParaRPr lang="vi-VN" b="1">
              <a:solidFill>
                <a:schemeClr val="bg1"/>
              </a:solidFill>
            </a:endParaRPr>
          </a:p>
        </p:txBody>
      </p:sp>
      <p:sp>
        <p:nvSpPr>
          <p:cNvPr id="6" name="Rectangle: Rounded Corners 5">
            <a:extLst>
              <a:ext uri="{FF2B5EF4-FFF2-40B4-BE49-F238E27FC236}">
                <a16:creationId xmlns:a16="http://schemas.microsoft.com/office/drawing/2014/main" id="{6F4CEB4F-21FE-4D63-B18D-CDC522088360}"/>
              </a:ext>
            </a:extLst>
          </p:cNvPr>
          <p:cNvSpPr/>
          <p:nvPr/>
        </p:nvSpPr>
        <p:spPr>
          <a:xfrm>
            <a:off x="7819822" y="318581"/>
            <a:ext cx="1490764" cy="535021"/>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CONTENTS</a:t>
            </a:r>
            <a:endParaRPr lang="vi-VN" b="1">
              <a:solidFill>
                <a:schemeClr val="bg1"/>
              </a:solidFill>
            </a:endParaRPr>
          </a:p>
        </p:txBody>
      </p:sp>
      <p:sp>
        <p:nvSpPr>
          <p:cNvPr id="7" name="Rectangle: Rounded Corners 6">
            <a:extLst>
              <a:ext uri="{FF2B5EF4-FFF2-40B4-BE49-F238E27FC236}">
                <a16:creationId xmlns:a16="http://schemas.microsoft.com/office/drawing/2014/main" id="{AF9F6A9F-FA53-4519-9711-BE145BA4E70C}"/>
              </a:ext>
            </a:extLst>
          </p:cNvPr>
          <p:cNvSpPr/>
          <p:nvPr/>
        </p:nvSpPr>
        <p:spPr>
          <a:xfrm>
            <a:off x="9922213" y="321013"/>
            <a:ext cx="1842175" cy="53502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CONTRIBUTORS</a:t>
            </a:r>
            <a:endParaRPr lang="vi-VN" b="1">
              <a:solidFill>
                <a:schemeClr val="tx1"/>
              </a:solidFill>
            </a:endParaRPr>
          </a:p>
        </p:txBody>
      </p:sp>
      <p:cxnSp>
        <p:nvCxnSpPr>
          <p:cNvPr id="8" name="Straight Connector 7">
            <a:extLst>
              <a:ext uri="{FF2B5EF4-FFF2-40B4-BE49-F238E27FC236}">
                <a16:creationId xmlns:a16="http://schemas.microsoft.com/office/drawing/2014/main" id="{763257BB-24DA-43E7-B347-1337A5693FC4}"/>
              </a:ext>
            </a:extLst>
          </p:cNvPr>
          <p:cNvCxnSpPr>
            <a:cxnSpLocks/>
          </p:cNvCxnSpPr>
          <p:nvPr/>
        </p:nvCxnSpPr>
        <p:spPr>
          <a:xfrm>
            <a:off x="9922213" y="1006813"/>
            <a:ext cx="18421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19" descr="A close up of a logo&#10;&#10;Description automatically generated">
            <a:extLst>
              <a:ext uri="{FF2B5EF4-FFF2-40B4-BE49-F238E27FC236}">
                <a16:creationId xmlns:a16="http://schemas.microsoft.com/office/drawing/2014/main" id="{342F9F01-928C-4DCB-A728-DD664AC1B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104" y="5863435"/>
            <a:ext cx="520700" cy="520700"/>
          </a:xfrm>
          <a:prstGeom prst="rect">
            <a:avLst/>
          </a:prstGeom>
        </p:spPr>
      </p:pic>
      <p:cxnSp>
        <p:nvCxnSpPr>
          <p:cNvPr id="21" name="Straight Connector 20">
            <a:extLst>
              <a:ext uri="{FF2B5EF4-FFF2-40B4-BE49-F238E27FC236}">
                <a16:creationId xmlns:a16="http://schemas.microsoft.com/office/drawing/2014/main" id="{4B1B15F8-C8C4-429F-BFC2-056D43CE361D}"/>
              </a:ext>
            </a:extLst>
          </p:cNvPr>
          <p:cNvCxnSpPr>
            <a:cxnSpLocks/>
          </p:cNvCxnSpPr>
          <p:nvPr/>
        </p:nvCxnSpPr>
        <p:spPr>
          <a:xfrm flipV="1">
            <a:off x="4992943" y="5851187"/>
            <a:ext cx="261881" cy="5445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reeform: Shape 1">
            <a:extLst>
              <a:ext uri="{FF2B5EF4-FFF2-40B4-BE49-F238E27FC236}">
                <a16:creationId xmlns:a16="http://schemas.microsoft.com/office/drawing/2014/main" id="{BBFD7DF9-31A1-4AEA-A72A-B5E8806469A0}"/>
              </a:ext>
            </a:extLst>
          </p:cNvPr>
          <p:cNvSpPr/>
          <p:nvPr/>
        </p:nvSpPr>
        <p:spPr>
          <a:xfrm>
            <a:off x="0" y="0"/>
            <a:ext cx="7208196" cy="6858000"/>
          </a:xfrm>
          <a:custGeom>
            <a:avLst/>
            <a:gdLst>
              <a:gd name="connsiteX0" fmla="*/ 0 w 7597302"/>
              <a:gd name="connsiteY0" fmla="*/ 0 h 6858000"/>
              <a:gd name="connsiteX1" fmla="*/ 1834501 w 7597302"/>
              <a:gd name="connsiteY1" fmla="*/ 0 h 6858000"/>
              <a:gd name="connsiteX2" fmla="*/ 7597302 w 7597302"/>
              <a:gd name="connsiteY2" fmla="*/ 4068589 h 6858000"/>
              <a:gd name="connsiteX3" fmla="*/ 7597302 w 7597302"/>
              <a:gd name="connsiteY3" fmla="*/ 4090507 h 6858000"/>
              <a:gd name="connsiteX4" fmla="*/ 1729899 w 7597302"/>
              <a:gd name="connsiteY4" fmla="*/ 6858000 h 6858000"/>
              <a:gd name="connsiteX5" fmla="*/ 0 w 759730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302" h="6858000">
                <a:moveTo>
                  <a:pt x="0" y="0"/>
                </a:moveTo>
                <a:lnTo>
                  <a:pt x="1834501" y="0"/>
                </a:lnTo>
                <a:lnTo>
                  <a:pt x="7597302" y="4068589"/>
                </a:lnTo>
                <a:lnTo>
                  <a:pt x="7597302" y="4090507"/>
                </a:lnTo>
                <a:lnTo>
                  <a:pt x="1729899" y="6858000"/>
                </a:lnTo>
                <a:lnTo>
                  <a:pt x="0" y="6858000"/>
                </a:lnTo>
                <a:close/>
              </a:path>
            </a:pathLst>
          </a:custGeom>
          <a:blipFill dpi="0" rotWithShape="1">
            <a:blip r:embed="rId3"/>
            <a:srcRect/>
            <a:tile tx="-2076450" ty="114300" sx="90000" sy="9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solidFill>
                <a:srgbClr val="FF0000"/>
              </a:solidFill>
            </a:endParaRPr>
          </a:p>
        </p:txBody>
      </p:sp>
      <p:sp>
        <p:nvSpPr>
          <p:cNvPr id="22" name="TextBox 21">
            <a:extLst>
              <a:ext uri="{FF2B5EF4-FFF2-40B4-BE49-F238E27FC236}">
                <a16:creationId xmlns:a16="http://schemas.microsoft.com/office/drawing/2014/main" id="{0604BCA1-6289-4113-9F19-6FDEE309DAD5}"/>
              </a:ext>
            </a:extLst>
          </p:cNvPr>
          <p:cNvSpPr txBox="1"/>
          <p:nvPr/>
        </p:nvSpPr>
        <p:spPr>
          <a:xfrm>
            <a:off x="5265550" y="5851187"/>
            <a:ext cx="6498838" cy="600164"/>
          </a:xfrm>
          <a:prstGeom prst="rect">
            <a:avLst/>
          </a:prstGeom>
          <a:noFill/>
        </p:spPr>
        <p:txBody>
          <a:bodyPr wrap="square" rtlCol="0">
            <a:spAutoFit/>
          </a:bodyPr>
          <a:lstStyle/>
          <a:p>
            <a:r>
              <a:rPr lang="en-US" sz="3300" dirty="0" err="1">
                <a:solidFill>
                  <a:schemeClr val="bg1"/>
                </a:solidFill>
              </a:rPr>
              <a:t>VinhDevNguyen</a:t>
            </a:r>
            <a:r>
              <a:rPr lang="en-US" sz="3300" dirty="0">
                <a:solidFill>
                  <a:schemeClr val="bg1"/>
                </a:solidFill>
              </a:rPr>
              <a:t>/</a:t>
            </a:r>
            <a:r>
              <a:rPr lang="en-US" sz="3300" dirty="0" err="1">
                <a:solidFill>
                  <a:schemeClr val="bg1"/>
                </a:solidFill>
              </a:rPr>
              <a:t>CNN_in_Tensorflow</a:t>
            </a:r>
            <a:endParaRPr lang="vi-VN" sz="3300" dirty="0">
              <a:solidFill>
                <a:schemeClr val="bg1"/>
              </a:solidFill>
            </a:endParaRPr>
          </a:p>
        </p:txBody>
      </p:sp>
    </p:spTree>
    <p:extLst>
      <p:ext uri="{BB962C8B-B14F-4D97-AF65-F5344CB8AC3E}">
        <p14:creationId xmlns:p14="http://schemas.microsoft.com/office/powerpoint/2010/main" val="1955290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388F092-BBF2-4234-987E-F50698E4FFA1}"/>
              </a:ext>
            </a:extLst>
          </p:cNvPr>
          <p:cNvSpPr/>
          <p:nvPr/>
        </p:nvSpPr>
        <p:spPr>
          <a:xfrm rot="5400000">
            <a:off x="2667000" y="-2667000"/>
            <a:ext cx="6858000" cy="12192000"/>
          </a:xfrm>
          <a:prstGeom prst="rect">
            <a:avLst/>
          </a:prstGeom>
          <a:gradFill>
            <a:gsLst>
              <a:gs pos="34000">
                <a:srgbClr val="0077B6"/>
              </a:gs>
              <a:gs pos="100000">
                <a:srgbClr val="CAF0F8"/>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41CAD09A-9514-4563-9470-7879D7B551AE}"/>
              </a:ext>
            </a:extLst>
          </p:cNvPr>
          <p:cNvSpPr txBox="1"/>
          <p:nvPr/>
        </p:nvSpPr>
        <p:spPr>
          <a:xfrm>
            <a:off x="5857592" y="1330258"/>
            <a:ext cx="5906797" cy="2323713"/>
          </a:xfrm>
          <a:prstGeom prst="rect">
            <a:avLst/>
          </a:prstGeom>
          <a:noFill/>
        </p:spPr>
        <p:txBody>
          <a:bodyPr wrap="square" rtlCol="0">
            <a:spAutoFit/>
          </a:bodyPr>
          <a:lstStyle/>
          <a:p>
            <a:pPr algn="r"/>
            <a:r>
              <a:rPr lang="en-US" sz="2900" b="1" dirty="0">
                <a:solidFill>
                  <a:schemeClr val="bg1"/>
                </a:solidFill>
              </a:rPr>
              <a:t>INTRODUCE MACHINE LEARNING</a:t>
            </a:r>
          </a:p>
          <a:p>
            <a:pPr algn="r"/>
            <a:r>
              <a:rPr lang="en-US" sz="2900" b="1" dirty="0">
                <a:solidFill>
                  <a:schemeClr val="bg1"/>
                </a:solidFill>
              </a:rPr>
              <a:t>INTRODUCE TENSORFLOW</a:t>
            </a:r>
          </a:p>
          <a:p>
            <a:pPr algn="r"/>
            <a:r>
              <a:rPr lang="en-US" sz="2900" b="1" dirty="0">
                <a:solidFill>
                  <a:schemeClr val="bg1"/>
                </a:solidFill>
              </a:rPr>
              <a:t>WORKING WITH NOTEBOOK</a:t>
            </a:r>
          </a:p>
          <a:p>
            <a:pPr algn="r"/>
            <a:endParaRPr lang="vi-VN" sz="2900" b="1" dirty="0">
              <a:solidFill>
                <a:schemeClr val="bg1"/>
              </a:solidFill>
            </a:endParaRPr>
          </a:p>
          <a:p>
            <a:pPr algn="r"/>
            <a:r>
              <a:rPr lang="en-US" sz="2900" b="1" dirty="0">
                <a:solidFill>
                  <a:schemeClr val="bg1"/>
                </a:solidFill>
              </a:rPr>
              <a:t> </a:t>
            </a:r>
            <a:endParaRPr lang="vi-VN" sz="2900" b="1" dirty="0">
              <a:solidFill>
                <a:schemeClr val="bg1"/>
              </a:solidFill>
            </a:endParaRPr>
          </a:p>
        </p:txBody>
      </p:sp>
      <p:sp>
        <p:nvSpPr>
          <p:cNvPr id="4" name="Rectangle: Rounded Corners 3">
            <a:extLst>
              <a:ext uri="{FF2B5EF4-FFF2-40B4-BE49-F238E27FC236}">
                <a16:creationId xmlns:a16="http://schemas.microsoft.com/office/drawing/2014/main" id="{B9706B67-B403-43F3-8EFF-5CEE8D29FC48}"/>
              </a:ext>
            </a:extLst>
          </p:cNvPr>
          <p:cNvSpPr/>
          <p:nvPr/>
        </p:nvSpPr>
        <p:spPr>
          <a:xfrm>
            <a:off x="5925360" y="316149"/>
            <a:ext cx="1282836" cy="535021"/>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HOME</a:t>
            </a:r>
            <a:endParaRPr lang="vi-VN" b="1">
              <a:solidFill>
                <a:schemeClr val="bg1"/>
              </a:solidFill>
            </a:endParaRPr>
          </a:p>
        </p:txBody>
      </p:sp>
      <p:sp>
        <p:nvSpPr>
          <p:cNvPr id="6" name="Rectangle: Rounded Corners 5">
            <a:extLst>
              <a:ext uri="{FF2B5EF4-FFF2-40B4-BE49-F238E27FC236}">
                <a16:creationId xmlns:a16="http://schemas.microsoft.com/office/drawing/2014/main" id="{6F4CEB4F-21FE-4D63-B18D-CDC522088360}"/>
              </a:ext>
            </a:extLst>
          </p:cNvPr>
          <p:cNvSpPr/>
          <p:nvPr/>
        </p:nvSpPr>
        <p:spPr>
          <a:xfrm>
            <a:off x="7819822" y="318581"/>
            <a:ext cx="1490764" cy="53502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CONTENTS</a:t>
            </a:r>
            <a:endParaRPr lang="vi-VN" b="1">
              <a:solidFill>
                <a:schemeClr val="tx1"/>
              </a:solidFill>
            </a:endParaRPr>
          </a:p>
        </p:txBody>
      </p:sp>
      <p:sp>
        <p:nvSpPr>
          <p:cNvPr id="7" name="Rectangle: Rounded Corners 6">
            <a:extLst>
              <a:ext uri="{FF2B5EF4-FFF2-40B4-BE49-F238E27FC236}">
                <a16:creationId xmlns:a16="http://schemas.microsoft.com/office/drawing/2014/main" id="{AF9F6A9F-FA53-4519-9711-BE145BA4E70C}"/>
              </a:ext>
            </a:extLst>
          </p:cNvPr>
          <p:cNvSpPr/>
          <p:nvPr/>
        </p:nvSpPr>
        <p:spPr>
          <a:xfrm>
            <a:off x="9922213" y="321013"/>
            <a:ext cx="1842175" cy="535021"/>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CONTRIBUTORS</a:t>
            </a:r>
            <a:endParaRPr lang="vi-VN" b="1">
              <a:solidFill>
                <a:schemeClr val="bg1"/>
              </a:solidFill>
            </a:endParaRPr>
          </a:p>
        </p:txBody>
      </p:sp>
      <p:cxnSp>
        <p:nvCxnSpPr>
          <p:cNvPr id="8" name="Straight Connector 7">
            <a:extLst>
              <a:ext uri="{FF2B5EF4-FFF2-40B4-BE49-F238E27FC236}">
                <a16:creationId xmlns:a16="http://schemas.microsoft.com/office/drawing/2014/main" id="{763257BB-24DA-43E7-B347-1337A5693FC4}"/>
              </a:ext>
            </a:extLst>
          </p:cNvPr>
          <p:cNvCxnSpPr>
            <a:cxnSpLocks/>
          </p:cNvCxnSpPr>
          <p:nvPr/>
        </p:nvCxnSpPr>
        <p:spPr>
          <a:xfrm>
            <a:off x="7819822" y="1006813"/>
            <a:ext cx="149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A8D1B2-50BD-4E0F-9492-61AD1F99DEE2}"/>
              </a:ext>
            </a:extLst>
          </p:cNvPr>
          <p:cNvCxnSpPr>
            <a:cxnSpLocks/>
          </p:cNvCxnSpPr>
          <p:nvPr/>
        </p:nvCxnSpPr>
        <p:spPr>
          <a:xfrm>
            <a:off x="7819822" y="2907934"/>
            <a:ext cx="39178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reeform: Shape 1">
            <a:extLst>
              <a:ext uri="{FF2B5EF4-FFF2-40B4-BE49-F238E27FC236}">
                <a16:creationId xmlns:a16="http://schemas.microsoft.com/office/drawing/2014/main" id="{06E27DEB-535A-4AC3-869B-FE2D3EAA96D1}"/>
              </a:ext>
            </a:extLst>
          </p:cNvPr>
          <p:cNvSpPr/>
          <p:nvPr/>
        </p:nvSpPr>
        <p:spPr>
          <a:xfrm>
            <a:off x="0" y="0"/>
            <a:ext cx="7208196" cy="6858000"/>
          </a:xfrm>
          <a:custGeom>
            <a:avLst/>
            <a:gdLst>
              <a:gd name="connsiteX0" fmla="*/ 0 w 7597302"/>
              <a:gd name="connsiteY0" fmla="*/ 0 h 6858000"/>
              <a:gd name="connsiteX1" fmla="*/ 1834501 w 7597302"/>
              <a:gd name="connsiteY1" fmla="*/ 0 h 6858000"/>
              <a:gd name="connsiteX2" fmla="*/ 7597302 w 7597302"/>
              <a:gd name="connsiteY2" fmla="*/ 4068589 h 6858000"/>
              <a:gd name="connsiteX3" fmla="*/ 7597302 w 7597302"/>
              <a:gd name="connsiteY3" fmla="*/ 4090507 h 6858000"/>
              <a:gd name="connsiteX4" fmla="*/ 1729899 w 7597302"/>
              <a:gd name="connsiteY4" fmla="*/ 6858000 h 6858000"/>
              <a:gd name="connsiteX5" fmla="*/ 0 w 759730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302" h="6858000">
                <a:moveTo>
                  <a:pt x="0" y="0"/>
                </a:moveTo>
                <a:lnTo>
                  <a:pt x="1834501" y="0"/>
                </a:lnTo>
                <a:lnTo>
                  <a:pt x="7597302" y="4068589"/>
                </a:lnTo>
                <a:lnTo>
                  <a:pt x="7597302" y="4090507"/>
                </a:lnTo>
                <a:lnTo>
                  <a:pt x="1729899" y="6858000"/>
                </a:lnTo>
                <a:lnTo>
                  <a:pt x="0" y="6858000"/>
                </a:lnTo>
                <a:close/>
              </a:path>
            </a:pathLst>
          </a:custGeom>
          <a:blipFill dpi="0" rotWithShape="1">
            <a:blip r:embed="rId3"/>
            <a:srcRect/>
            <a:tile tx="-2076450" ty="114300" sx="90000" sy="9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solidFill>
                <a:srgbClr val="FF0000"/>
              </a:solidFill>
            </a:endParaRPr>
          </a:p>
        </p:txBody>
      </p:sp>
      <p:sp>
        <p:nvSpPr>
          <p:cNvPr id="10" name="TextBox 9">
            <a:extLst>
              <a:ext uri="{FF2B5EF4-FFF2-40B4-BE49-F238E27FC236}">
                <a16:creationId xmlns:a16="http://schemas.microsoft.com/office/drawing/2014/main" id="{EC50B810-76FF-4CF8-BC3D-800AA2E7E9D1}"/>
              </a:ext>
            </a:extLst>
          </p:cNvPr>
          <p:cNvSpPr txBox="1"/>
          <p:nvPr/>
        </p:nvSpPr>
        <p:spPr>
          <a:xfrm>
            <a:off x="3880339" y="6085263"/>
            <a:ext cx="8311661" cy="769441"/>
          </a:xfrm>
          <a:prstGeom prst="rect">
            <a:avLst/>
          </a:prstGeom>
          <a:noFill/>
        </p:spPr>
        <p:txBody>
          <a:bodyPr wrap="square" rtlCol="0">
            <a:spAutoFit/>
          </a:bodyPr>
          <a:lstStyle/>
          <a:p>
            <a:pPr algn="r"/>
            <a:r>
              <a:rPr lang="en-US" sz="2400" dirty="0">
                <a:solidFill>
                  <a:schemeClr val="bg1"/>
                </a:solidFill>
              </a:rPr>
              <a:t>Based on Coursera course</a:t>
            </a:r>
          </a:p>
          <a:p>
            <a:pPr algn="r"/>
            <a:r>
              <a:rPr lang="vi-VN" sz="2000" dirty="0">
                <a:solidFill>
                  <a:schemeClr val="bg1"/>
                </a:solidFill>
                <a:hlinkClick r:id="rId4"/>
              </a:rPr>
              <a:t>https://www.coursera.org/learn/introduction-tensorflow</a:t>
            </a:r>
            <a:endParaRPr lang="en-US" sz="2000" dirty="0">
              <a:solidFill>
                <a:schemeClr val="bg1"/>
              </a:solidFill>
            </a:endParaRPr>
          </a:p>
        </p:txBody>
      </p:sp>
    </p:spTree>
    <p:extLst>
      <p:ext uri="{BB962C8B-B14F-4D97-AF65-F5344CB8AC3E}">
        <p14:creationId xmlns:p14="http://schemas.microsoft.com/office/powerpoint/2010/main" val="11820822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96A5A1-416E-4890-98B6-84BF1B42D793}"/>
              </a:ext>
            </a:extLst>
          </p:cNvPr>
          <p:cNvSpPr/>
          <p:nvPr/>
        </p:nvSpPr>
        <p:spPr>
          <a:xfrm rot="5400000">
            <a:off x="-694726" y="694726"/>
            <a:ext cx="6858000" cy="5468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15">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8E535E-F87F-4A91-8F04-D137892B291E}"/>
              </a:ext>
            </a:extLst>
          </p:cNvPr>
          <p:cNvSpPr txBox="1"/>
          <p:nvPr/>
        </p:nvSpPr>
        <p:spPr>
          <a:xfrm>
            <a:off x="634276" y="803705"/>
            <a:ext cx="4208656" cy="3034857"/>
          </a:xfrm>
          <a:prstGeom prst="rect">
            <a:avLst/>
          </a:prstGeom>
        </p:spPr>
        <p:txBody>
          <a:bodyPr vert="horz" lIns="91440" tIns="45720" rIns="91440" bIns="45720" rtlCol="0" anchor="b">
            <a:normAutofit/>
          </a:bodyPr>
          <a:lstStyle/>
          <a:p>
            <a:pPr algn="r"/>
            <a:r>
              <a:rPr lang="en-US" sz="5400" b="1" dirty="0">
                <a:solidFill>
                  <a:schemeClr val="bg1"/>
                </a:solidFill>
              </a:rPr>
              <a:t>Introduce Machine Learning</a:t>
            </a:r>
          </a:p>
        </p:txBody>
      </p:sp>
      <p:cxnSp>
        <p:nvCxnSpPr>
          <p:cNvPr id="18" name="Straight Connector 17">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2050" name="Picture 2" descr="Idea">
            <a:extLst>
              <a:ext uri="{FF2B5EF4-FFF2-40B4-BE49-F238E27FC236}">
                <a16:creationId xmlns:a16="http://schemas.microsoft.com/office/drawing/2014/main" id="{931F86C6-B050-4174-8B77-94A80300B911}"/>
              </a:ext>
            </a:extLst>
          </p:cNvPr>
          <p:cNvPicPr>
            <a:picLocks noChangeAspect="1" noChangeArrowheads="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7313210" y="1772638"/>
            <a:ext cx="3312723" cy="3312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1901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5665BE0-D82E-43DB-8919-590BA1C60747}"/>
              </a:ext>
            </a:extLst>
          </p:cNvPr>
          <p:cNvSpPr/>
          <p:nvPr/>
        </p:nvSpPr>
        <p:spPr>
          <a:xfrm rot="5400000">
            <a:off x="5527589" y="-5527589"/>
            <a:ext cx="1136821" cy="121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a:extLst>
              <a:ext uri="{FF2B5EF4-FFF2-40B4-BE49-F238E27FC236}">
                <a16:creationId xmlns:a16="http://schemas.microsoft.com/office/drawing/2014/main" id="{53A1BAE4-53B8-4ED4-9CD1-DA5208E5E39B}"/>
              </a:ext>
            </a:extLst>
          </p:cNvPr>
          <p:cNvSpPr txBox="1"/>
          <p:nvPr/>
        </p:nvSpPr>
        <p:spPr>
          <a:xfrm>
            <a:off x="0" y="2"/>
            <a:ext cx="12191999" cy="113682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dirty="0">
                <a:solidFill>
                  <a:srgbClr val="FFFFFF"/>
                </a:solidFill>
                <a:latin typeface="+mj-lt"/>
                <a:ea typeface="+mj-ea"/>
                <a:cs typeface="+mj-cs"/>
              </a:rPr>
              <a:t>Traditional Programming</a:t>
            </a:r>
            <a:endParaRPr lang="en-US" sz="6600" b="1" kern="1200" dirty="0">
              <a:solidFill>
                <a:srgbClr val="FFFFFF"/>
              </a:solidFill>
              <a:latin typeface="+mj-lt"/>
              <a:ea typeface="+mj-ea"/>
              <a:cs typeface="Calibri Light"/>
            </a:endParaRPr>
          </a:p>
        </p:txBody>
      </p:sp>
      <p:pic>
        <p:nvPicPr>
          <p:cNvPr id="3" name="Graphic 2" descr="Database">
            <a:extLst>
              <a:ext uri="{FF2B5EF4-FFF2-40B4-BE49-F238E27FC236}">
                <a16:creationId xmlns:a16="http://schemas.microsoft.com/office/drawing/2014/main" id="{6FB40612-13F6-4ECC-94CF-5AC05E32E4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503170"/>
            <a:ext cx="2579370" cy="2579370"/>
          </a:xfrm>
          <a:prstGeom prst="rect">
            <a:avLst/>
          </a:prstGeom>
        </p:spPr>
      </p:pic>
      <p:sp>
        <p:nvSpPr>
          <p:cNvPr id="11" name="TextBox 10">
            <a:extLst>
              <a:ext uri="{FF2B5EF4-FFF2-40B4-BE49-F238E27FC236}">
                <a16:creationId xmlns:a16="http://schemas.microsoft.com/office/drawing/2014/main" id="{402DECDB-4594-44CF-853E-4872795EFCD3}"/>
              </a:ext>
            </a:extLst>
          </p:cNvPr>
          <p:cNvSpPr txBox="1"/>
          <p:nvPr/>
        </p:nvSpPr>
        <p:spPr>
          <a:xfrm>
            <a:off x="3597593" y="2884914"/>
            <a:ext cx="6918007" cy="1815882"/>
          </a:xfrm>
          <a:prstGeom prst="rect">
            <a:avLst/>
          </a:prstGeom>
          <a:noFill/>
        </p:spPr>
        <p:txBody>
          <a:bodyPr wrap="square">
            <a:spAutoFit/>
          </a:bodyPr>
          <a:lstStyle/>
          <a:p>
            <a:r>
              <a:rPr lang="en-US" sz="2800" b="0" dirty="0">
                <a:solidFill>
                  <a:srgbClr val="F97583"/>
                </a:solidFill>
                <a:effectLst/>
                <a:latin typeface="Consolas" panose="020B0609020204030204" pitchFamily="49" charset="0"/>
              </a:rPr>
              <a:t>def</a:t>
            </a:r>
            <a:r>
              <a:rPr lang="en-US" sz="2800" b="0" dirty="0">
                <a:solidFill>
                  <a:srgbClr val="E1E4E8"/>
                </a:solidFill>
                <a:effectLst/>
                <a:latin typeface="Consolas" panose="020B0609020204030204" pitchFamily="49" charset="0"/>
              </a:rPr>
              <a:t> </a:t>
            </a:r>
            <a:r>
              <a:rPr lang="en-US" sz="2800" b="0" dirty="0" err="1">
                <a:solidFill>
                  <a:srgbClr val="B392F0"/>
                </a:solidFill>
                <a:effectLst/>
                <a:latin typeface="Consolas" panose="020B0609020204030204" pitchFamily="49" charset="0"/>
              </a:rPr>
              <a:t>Luong_rong</a:t>
            </a:r>
            <a:r>
              <a:rPr lang="en-US" sz="2800" b="0" dirty="0">
                <a:effectLst/>
                <a:latin typeface="Consolas" panose="020B0609020204030204" pitchFamily="49" charset="0"/>
              </a:rPr>
              <a:t>(stock):</a:t>
            </a:r>
          </a:p>
          <a:p>
            <a:r>
              <a:rPr lang="en-US" sz="2800" b="0" dirty="0">
                <a:solidFill>
                  <a:srgbClr val="E1E4E8"/>
                </a:solidFill>
                <a:effectLst/>
                <a:latin typeface="Consolas" panose="020B0609020204030204" pitchFamily="49" charset="0"/>
              </a:rPr>
              <a:t>    </a:t>
            </a:r>
            <a:r>
              <a:rPr lang="en-US" sz="2800" b="0" dirty="0">
                <a:effectLst/>
                <a:latin typeface="Consolas" panose="020B0609020204030204" pitchFamily="49" charset="0"/>
              </a:rPr>
              <a:t>Luong</a:t>
            </a:r>
            <a:r>
              <a:rPr lang="en-US" sz="2800" b="0" dirty="0">
                <a:solidFill>
                  <a:srgbClr val="E1E4E8"/>
                </a:solidFill>
                <a:effectLst/>
                <a:latin typeface="Consolas" panose="020B0609020204030204" pitchFamily="49" charset="0"/>
              </a:rPr>
              <a:t> </a:t>
            </a:r>
            <a:r>
              <a:rPr lang="en-US" sz="2800" b="0" dirty="0">
                <a:solidFill>
                  <a:srgbClr val="F97583"/>
                </a:solidFill>
                <a:effectLst/>
                <a:latin typeface="Consolas" panose="020B0609020204030204" pitchFamily="49" charset="0"/>
              </a:rPr>
              <a:t>=</a:t>
            </a:r>
            <a:r>
              <a:rPr lang="en-US" sz="2800" b="0" dirty="0">
                <a:solidFill>
                  <a:srgbClr val="E1E4E8"/>
                </a:solidFill>
                <a:effectLst/>
                <a:latin typeface="Consolas" panose="020B0609020204030204" pitchFamily="49" charset="0"/>
              </a:rPr>
              <a:t> </a:t>
            </a:r>
            <a:r>
              <a:rPr lang="en-US" sz="2800" b="0" dirty="0" err="1">
                <a:effectLst/>
                <a:latin typeface="Consolas" panose="020B0609020204030204" pitchFamily="49" charset="0"/>
              </a:rPr>
              <a:t>readLuong</a:t>
            </a:r>
            <a:r>
              <a:rPr lang="en-US" sz="2800" b="0" dirty="0">
                <a:effectLst/>
                <a:latin typeface="Consolas" panose="020B0609020204030204" pitchFamily="49" charset="0"/>
              </a:rPr>
              <a:t>()</a:t>
            </a:r>
          </a:p>
          <a:p>
            <a:r>
              <a:rPr lang="en-US" sz="2800" b="0" dirty="0">
                <a:solidFill>
                  <a:srgbClr val="E1E4E8"/>
                </a:solidFill>
                <a:effectLst/>
                <a:latin typeface="Consolas" panose="020B0609020204030204" pitchFamily="49" charset="0"/>
              </a:rPr>
              <a:t>    </a:t>
            </a:r>
            <a:r>
              <a:rPr lang="en-US" sz="2800" b="0" dirty="0" err="1">
                <a:effectLst/>
                <a:latin typeface="Consolas" panose="020B0609020204030204" pitchFamily="49" charset="0"/>
              </a:rPr>
              <a:t>Thue</a:t>
            </a:r>
            <a:r>
              <a:rPr lang="en-US" sz="2800" b="0" dirty="0">
                <a:solidFill>
                  <a:srgbClr val="E1E4E8"/>
                </a:solidFill>
                <a:effectLst/>
                <a:latin typeface="Consolas" panose="020B0609020204030204" pitchFamily="49" charset="0"/>
              </a:rPr>
              <a:t> </a:t>
            </a:r>
            <a:r>
              <a:rPr lang="en-US" sz="2800" b="0" dirty="0">
                <a:solidFill>
                  <a:srgbClr val="F97583"/>
                </a:solidFill>
                <a:effectLst/>
                <a:latin typeface="Consolas" panose="020B0609020204030204" pitchFamily="49" charset="0"/>
              </a:rPr>
              <a:t>=</a:t>
            </a:r>
            <a:r>
              <a:rPr lang="en-US" sz="2800" b="0" dirty="0">
                <a:solidFill>
                  <a:srgbClr val="E1E4E8"/>
                </a:solidFill>
                <a:effectLst/>
                <a:latin typeface="Consolas" panose="020B0609020204030204" pitchFamily="49" charset="0"/>
              </a:rPr>
              <a:t> </a:t>
            </a:r>
            <a:r>
              <a:rPr lang="en-US" sz="2800" b="0" dirty="0" err="1">
                <a:effectLst/>
                <a:latin typeface="Consolas" panose="020B0609020204030204" pitchFamily="49" charset="0"/>
              </a:rPr>
              <a:t>readTax</a:t>
            </a:r>
            <a:r>
              <a:rPr lang="en-US" sz="2800" b="0" dirty="0">
                <a:effectLst/>
                <a:latin typeface="Consolas" panose="020B0609020204030204" pitchFamily="49" charset="0"/>
              </a:rPr>
              <a:t>()</a:t>
            </a:r>
          </a:p>
          <a:p>
            <a:r>
              <a:rPr lang="en-US" sz="2800" b="0" dirty="0">
                <a:solidFill>
                  <a:srgbClr val="E1E4E8"/>
                </a:solidFill>
                <a:effectLst/>
                <a:latin typeface="Consolas" panose="020B0609020204030204" pitchFamily="49" charset="0"/>
              </a:rPr>
              <a:t>    </a:t>
            </a:r>
            <a:r>
              <a:rPr lang="en-US" sz="2800" b="0" dirty="0">
                <a:solidFill>
                  <a:srgbClr val="F97583"/>
                </a:solidFill>
                <a:effectLst/>
                <a:latin typeface="Consolas" panose="020B0609020204030204" pitchFamily="49" charset="0"/>
              </a:rPr>
              <a:t>return</a:t>
            </a:r>
            <a:r>
              <a:rPr lang="en-US" sz="2800" b="0" dirty="0">
                <a:solidFill>
                  <a:srgbClr val="E1E4E8"/>
                </a:solidFill>
                <a:effectLst/>
                <a:latin typeface="Consolas" panose="020B0609020204030204" pitchFamily="49" charset="0"/>
              </a:rPr>
              <a:t> </a:t>
            </a:r>
            <a:r>
              <a:rPr lang="en-US" sz="2800" b="0" dirty="0">
                <a:effectLst/>
                <a:latin typeface="Consolas" panose="020B0609020204030204" pitchFamily="49" charset="0"/>
              </a:rPr>
              <a:t>(Luong – (Luong*</a:t>
            </a:r>
            <a:r>
              <a:rPr lang="en-US" sz="2800" b="0" dirty="0" err="1">
                <a:effectLst/>
                <a:latin typeface="Consolas" panose="020B0609020204030204" pitchFamily="49" charset="0"/>
              </a:rPr>
              <a:t>Thue</a:t>
            </a:r>
            <a:r>
              <a:rPr lang="en-US" sz="2800" b="0" dirty="0">
                <a:effectLst/>
                <a:latin typeface="Consolas" panose="020B0609020204030204" pitchFamily="49" charset="0"/>
              </a:rPr>
              <a:t>))</a:t>
            </a:r>
          </a:p>
        </p:txBody>
      </p:sp>
      <p:cxnSp>
        <p:nvCxnSpPr>
          <p:cNvPr id="10" name="Straight Arrow Connector 9">
            <a:extLst>
              <a:ext uri="{FF2B5EF4-FFF2-40B4-BE49-F238E27FC236}">
                <a16:creationId xmlns:a16="http://schemas.microsoft.com/office/drawing/2014/main" id="{E5192CC2-D832-472F-9F3C-7F55F541B41B}"/>
              </a:ext>
            </a:extLst>
          </p:cNvPr>
          <p:cNvCxnSpPr>
            <a:stCxn id="3" idx="3"/>
          </p:cNvCxnSpPr>
          <p:nvPr/>
        </p:nvCxnSpPr>
        <p:spPr>
          <a:xfrm flipV="1">
            <a:off x="2579370" y="3611880"/>
            <a:ext cx="1844040" cy="180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331244D-4245-40E1-AF20-E78A7C295EF4}"/>
              </a:ext>
            </a:extLst>
          </p:cNvPr>
          <p:cNvCxnSpPr>
            <a:cxnSpLocks/>
            <a:stCxn id="3" idx="3"/>
          </p:cNvCxnSpPr>
          <p:nvPr/>
        </p:nvCxnSpPr>
        <p:spPr>
          <a:xfrm>
            <a:off x="2579370" y="3792855"/>
            <a:ext cx="1844040" cy="272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F5F8D29-7881-4EB5-8E22-F2611213A9E8}"/>
              </a:ext>
            </a:extLst>
          </p:cNvPr>
          <p:cNvSpPr txBox="1"/>
          <p:nvPr/>
        </p:nvSpPr>
        <p:spPr>
          <a:xfrm>
            <a:off x="7440930" y="1136822"/>
            <a:ext cx="2891790" cy="954107"/>
          </a:xfrm>
          <a:prstGeom prst="rect">
            <a:avLst/>
          </a:prstGeom>
          <a:noFill/>
        </p:spPr>
        <p:txBody>
          <a:bodyPr wrap="square" rtlCol="0">
            <a:spAutoFit/>
          </a:bodyPr>
          <a:lstStyle/>
          <a:p>
            <a:pPr algn="ctr"/>
            <a:r>
              <a:rPr lang="en-US" sz="3200" dirty="0">
                <a:solidFill>
                  <a:srgbClr val="F94144"/>
                </a:solidFill>
              </a:rPr>
              <a:t>Rules</a:t>
            </a:r>
          </a:p>
          <a:p>
            <a:pPr algn="ctr"/>
            <a:r>
              <a:rPr lang="en-US" sz="2400" dirty="0">
                <a:solidFill>
                  <a:srgbClr val="F94144"/>
                </a:solidFill>
              </a:rPr>
              <a:t>(Expressed in Code)</a:t>
            </a:r>
          </a:p>
        </p:txBody>
      </p:sp>
      <p:cxnSp>
        <p:nvCxnSpPr>
          <p:cNvPr id="17" name="Straight Arrow Connector 16">
            <a:extLst>
              <a:ext uri="{FF2B5EF4-FFF2-40B4-BE49-F238E27FC236}">
                <a16:creationId xmlns:a16="http://schemas.microsoft.com/office/drawing/2014/main" id="{2E8E961A-94BA-4A83-A013-12C4C26888F2}"/>
              </a:ext>
            </a:extLst>
          </p:cNvPr>
          <p:cNvCxnSpPr>
            <a:cxnSpLocks/>
            <a:stCxn id="15" idx="2"/>
          </p:cNvCxnSpPr>
          <p:nvPr/>
        </p:nvCxnSpPr>
        <p:spPr>
          <a:xfrm flipH="1">
            <a:off x="7831693" y="2090929"/>
            <a:ext cx="1055132" cy="1136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309ABFF-5349-456D-9388-FA597D79274B}"/>
              </a:ext>
            </a:extLst>
          </p:cNvPr>
          <p:cNvSpPr txBox="1"/>
          <p:nvPr/>
        </p:nvSpPr>
        <p:spPr>
          <a:xfrm>
            <a:off x="7970520" y="5351443"/>
            <a:ext cx="2891790" cy="954107"/>
          </a:xfrm>
          <a:prstGeom prst="rect">
            <a:avLst/>
          </a:prstGeom>
          <a:noFill/>
        </p:spPr>
        <p:txBody>
          <a:bodyPr wrap="square" rtlCol="0">
            <a:spAutoFit/>
          </a:bodyPr>
          <a:lstStyle/>
          <a:p>
            <a:pPr algn="ctr"/>
            <a:r>
              <a:rPr lang="en-US" sz="3200" dirty="0">
                <a:solidFill>
                  <a:srgbClr val="F94144"/>
                </a:solidFill>
              </a:rPr>
              <a:t>Answer</a:t>
            </a:r>
          </a:p>
          <a:p>
            <a:pPr algn="ctr"/>
            <a:r>
              <a:rPr lang="en-US" sz="2400" dirty="0">
                <a:solidFill>
                  <a:srgbClr val="F94144"/>
                </a:solidFill>
              </a:rPr>
              <a:t>(Returned from code)</a:t>
            </a:r>
          </a:p>
        </p:txBody>
      </p:sp>
      <p:cxnSp>
        <p:nvCxnSpPr>
          <p:cNvPr id="19" name="Straight Arrow Connector 18">
            <a:extLst>
              <a:ext uri="{FF2B5EF4-FFF2-40B4-BE49-F238E27FC236}">
                <a16:creationId xmlns:a16="http://schemas.microsoft.com/office/drawing/2014/main" id="{835D189F-5691-413C-9875-BE278BD4A34E}"/>
              </a:ext>
            </a:extLst>
          </p:cNvPr>
          <p:cNvCxnSpPr>
            <a:cxnSpLocks/>
            <a:stCxn id="11" idx="2"/>
          </p:cNvCxnSpPr>
          <p:nvPr/>
        </p:nvCxnSpPr>
        <p:spPr>
          <a:xfrm>
            <a:off x="7056597" y="4700796"/>
            <a:ext cx="1550193" cy="922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8247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5665BE0-D82E-43DB-8919-590BA1C60747}"/>
              </a:ext>
            </a:extLst>
          </p:cNvPr>
          <p:cNvSpPr/>
          <p:nvPr/>
        </p:nvSpPr>
        <p:spPr>
          <a:xfrm rot="5400000">
            <a:off x="5527589" y="-5527589"/>
            <a:ext cx="1136821" cy="121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a:extLst>
              <a:ext uri="{FF2B5EF4-FFF2-40B4-BE49-F238E27FC236}">
                <a16:creationId xmlns:a16="http://schemas.microsoft.com/office/drawing/2014/main" id="{53A1BAE4-53B8-4ED4-9CD1-DA5208E5E39B}"/>
              </a:ext>
            </a:extLst>
          </p:cNvPr>
          <p:cNvSpPr txBox="1"/>
          <p:nvPr/>
        </p:nvSpPr>
        <p:spPr>
          <a:xfrm>
            <a:off x="0" y="2"/>
            <a:ext cx="12191999" cy="113682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dirty="0">
                <a:solidFill>
                  <a:srgbClr val="FFFFFF"/>
                </a:solidFill>
                <a:latin typeface="+mj-lt"/>
                <a:ea typeface="+mj-ea"/>
                <a:cs typeface="+mj-cs"/>
              </a:rPr>
              <a:t>Traditional Programming</a:t>
            </a:r>
            <a:endParaRPr lang="en-US" sz="6600" b="1" kern="1200" dirty="0">
              <a:solidFill>
                <a:srgbClr val="FFFFFF"/>
              </a:solidFill>
              <a:latin typeface="+mj-lt"/>
              <a:ea typeface="+mj-ea"/>
              <a:cs typeface="Calibri Light"/>
            </a:endParaRPr>
          </a:p>
        </p:txBody>
      </p:sp>
      <p:pic>
        <p:nvPicPr>
          <p:cNvPr id="1026" name="Picture 2" descr="Summary of De Gea's performance today - GIF on Imgur">
            <a:extLst>
              <a:ext uri="{FF2B5EF4-FFF2-40B4-BE49-F238E27FC236}">
                <a16:creationId xmlns:a16="http://schemas.microsoft.com/office/drawing/2014/main" id="{DFFF40C3-5230-46F0-8729-6B6DEC430B2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2437" y="2014377"/>
            <a:ext cx="6153037" cy="413881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D2C89A5-342C-4ADA-8D2B-3F0AFE43CF48}"/>
              </a:ext>
            </a:extLst>
          </p:cNvPr>
          <p:cNvSpPr txBox="1"/>
          <p:nvPr/>
        </p:nvSpPr>
        <p:spPr>
          <a:xfrm>
            <a:off x="7014210" y="3114288"/>
            <a:ext cx="4725353" cy="1938992"/>
          </a:xfrm>
          <a:prstGeom prst="rect">
            <a:avLst/>
          </a:prstGeom>
          <a:noFill/>
        </p:spPr>
        <p:txBody>
          <a:bodyPr wrap="square">
            <a:spAutoFit/>
          </a:bodyPr>
          <a:lstStyle/>
          <a:p>
            <a:r>
              <a:rPr lang="en-US" sz="2400" b="0" dirty="0">
                <a:solidFill>
                  <a:srgbClr val="F97583"/>
                </a:solidFill>
                <a:effectLst/>
                <a:latin typeface="Consolas" panose="020B0609020204030204" pitchFamily="49" charset="0"/>
              </a:rPr>
              <a:t>if</a:t>
            </a:r>
            <a:r>
              <a:rPr lang="en-US" sz="2400" b="0" dirty="0">
                <a:solidFill>
                  <a:srgbClr val="E1E4E8"/>
                </a:solidFill>
                <a:effectLst/>
                <a:latin typeface="Consolas" panose="020B0609020204030204" pitchFamily="49" charset="0"/>
              </a:rPr>
              <a:t> </a:t>
            </a:r>
            <a:r>
              <a:rPr lang="en-US" sz="2400" b="0" dirty="0">
                <a:effectLst/>
                <a:latin typeface="Consolas" panose="020B0609020204030204" pitchFamily="49" charset="0"/>
              </a:rPr>
              <a:t>(</a:t>
            </a:r>
            <a:r>
              <a:rPr lang="en-US" sz="2400" b="0" dirty="0" err="1">
                <a:effectLst/>
                <a:latin typeface="Consolas" panose="020B0609020204030204" pitchFamily="49" charset="0"/>
              </a:rPr>
              <a:t>ball</a:t>
            </a:r>
            <a:r>
              <a:rPr lang="en-US" sz="2400" b="0" dirty="0" err="1">
                <a:solidFill>
                  <a:srgbClr val="E1E4E8"/>
                </a:solidFill>
                <a:effectLst/>
                <a:latin typeface="Consolas" panose="020B0609020204030204" pitchFamily="49" charset="0"/>
              </a:rPr>
              <a:t>.</a:t>
            </a:r>
            <a:r>
              <a:rPr lang="en-US" sz="2400" b="0" dirty="0" err="1">
                <a:solidFill>
                  <a:srgbClr val="B392F0"/>
                </a:solidFill>
                <a:effectLst/>
                <a:latin typeface="Consolas" panose="020B0609020204030204" pitchFamily="49" charset="0"/>
              </a:rPr>
              <a:t>collide</a:t>
            </a:r>
            <a:r>
              <a:rPr lang="en-US" sz="2400" b="0" dirty="0">
                <a:effectLst/>
                <a:latin typeface="Consolas" panose="020B0609020204030204" pitchFamily="49" charset="0"/>
              </a:rPr>
              <a:t>(brick)){</a:t>
            </a:r>
          </a:p>
          <a:p>
            <a:r>
              <a:rPr lang="en-US" sz="2400" b="0" dirty="0">
                <a:solidFill>
                  <a:srgbClr val="E1E4E8"/>
                </a:solidFill>
                <a:effectLst/>
                <a:latin typeface="Consolas" panose="020B0609020204030204" pitchFamily="49" charset="0"/>
              </a:rPr>
              <a:t>    </a:t>
            </a:r>
            <a:r>
              <a:rPr lang="en-US" sz="2400" b="0" dirty="0" err="1">
                <a:solidFill>
                  <a:srgbClr val="B392F0"/>
                </a:solidFill>
                <a:effectLst/>
                <a:latin typeface="Consolas" panose="020B0609020204030204" pitchFamily="49" charset="0"/>
              </a:rPr>
              <a:t>removeBrick</a:t>
            </a:r>
            <a:r>
              <a:rPr lang="en-US" sz="2400" b="0" dirty="0">
                <a:effectLst/>
                <a:latin typeface="Consolas" panose="020B0609020204030204" pitchFamily="49" charset="0"/>
              </a:rPr>
              <a:t>();</a:t>
            </a:r>
          </a:p>
          <a:p>
            <a:r>
              <a:rPr lang="en-US" sz="2400" b="0" dirty="0">
                <a:solidFill>
                  <a:srgbClr val="E1E4E8"/>
                </a:solidFill>
                <a:effectLst/>
                <a:latin typeface="Consolas" panose="020B0609020204030204" pitchFamily="49" charset="0"/>
              </a:rPr>
              <a:t>    </a:t>
            </a:r>
            <a:r>
              <a:rPr lang="en-US" sz="2400" b="0" dirty="0" err="1">
                <a:effectLst/>
                <a:latin typeface="Consolas" panose="020B0609020204030204" pitchFamily="49" charset="0"/>
              </a:rPr>
              <a:t>ball.dx</a:t>
            </a:r>
            <a:r>
              <a:rPr lang="en-US" sz="2400" b="0" dirty="0">
                <a:solidFill>
                  <a:srgbClr val="F97583"/>
                </a:solidFill>
                <a:effectLst/>
                <a:latin typeface="Consolas" panose="020B0609020204030204" pitchFamily="49" charset="0"/>
              </a:rPr>
              <a:t>=-</a:t>
            </a:r>
            <a:r>
              <a:rPr lang="en-US" sz="2400" b="0" dirty="0">
                <a:solidFill>
                  <a:srgbClr val="79B8FF"/>
                </a:solidFill>
                <a:effectLst/>
                <a:latin typeface="Consolas" panose="020B0609020204030204" pitchFamily="49" charset="0"/>
              </a:rPr>
              <a:t>1</a:t>
            </a:r>
            <a:r>
              <a:rPr lang="en-US" sz="2400" b="0" dirty="0">
                <a:solidFill>
                  <a:srgbClr val="F97583"/>
                </a:solidFill>
                <a:effectLst/>
                <a:latin typeface="Consolas" panose="020B0609020204030204" pitchFamily="49" charset="0"/>
              </a:rPr>
              <a:t>*</a:t>
            </a:r>
            <a:r>
              <a:rPr lang="en-US" sz="2400" b="0" dirty="0">
                <a:effectLst/>
                <a:latin typeface="Consolas" panose="020B0609020204030204" pitchFamily="49" charset="0"/>
              </a:rPr>
              <a:t>(</a:t>
            </a:r>
            <a:r>
              <a:rPr lang="en-US" sz="2400" b="0" dirty="0" err="1">
                <a:effectLst/>
                <a:latin typeface="Consolas" panose="020B0609020204030204" pitchFamily="49" charset="0"/>
              </a:rPr>
              <a:t>ball.dx</a:t>
            </a:r>
            <a:r>
              <a:rPr lang="en-US" sz="2400" b="0" dirty="0">
                <a:effectLst/>
                <a:latin typeface="Consolas" panose="020B0609020204030204" pitchFamily="49" charset="0"/>
              </a:rPr>
              <a:t>);</a:t>
            </a:r>
          </a:p>
          <a:p>
            <a:r>
              <a:rPr lang="en-US" sz="2400" b="0" dirty="0">
                <a:solidFill>
                  <a:srgbClr val="E1E4E8"/>
                </a:solidFill>
                <a:effectLst/>
                <a:latin typeface="Consolas" panose="020B0609020204030204" pitchFamily="49" charset="0"/>
              </a:rPr>
              <a:t>    </a:t>
            </a:r>
            <a:r>
              <a:rPr lang="en-US" sz="2400" b="0" dirty="0" err="1">
                <a:effectLst/>
                <a:latin typeface="Consolas" panose="020B0609020204030204" pitchFamily="49" charset="0"/>
              </a:rPr>
              <a:t>ball.dy</a:t>
            </a:r>
            <a:r>
              <a:rPr lang="en-US" sz="2400" b="0" dirty="0">
                <a:solidFill>
                  <a:srgbClr val="F97583"/>
                </a:solidFill>
                <a:effectLst/>
                <a:latin typeface="Consolas" panose="020B0609020204030204" pitchFamily="49" charset="0"/>
              </a:rPr>
              <a:t>=-</a:t>
            </a:r>
            <a:r>
              <a:rPr lang="en-US" sz="2400" b="0" dirty="0">
                <a:solidFill>
                  <a:srgbClr val="79B8FF"/>
                </a:solidFill>
                <a:effectLst/>
                <a:latin typeface="Consolas" panose="020B0609020204030204" pitchFamily="49" charset="0"/>
              </a:rPr>
              <a:t>1</a:t>
            </a:r>
            <a:r>
              <a:rPr lang="en-US" sz="2400" b="0" dirty="0">
                <a:effectLst/>
                <a:latin typeface="Consolas" panose="020B0609020204030204" pitchFamily="49" charset="0"/>
              </a:rPr>
              <a:t>*(</a:t>
            </a:r>
            <a:r>
              <a:rPr lang="en-US" sz="2400" b="0" dirty="0" err="1">
                <a:effectLst/>
                <a:latin typeface="Consolas" panose="020B0609020204030204" pitchFamily="49" charset="0"/>
              </a:rPr>
              <a:t>ball.dy</a:t>
            </a:r>
            <a:r>
              <a:rPr lang="en-US" sz="2400" b="0" dirty="0">
                <a:effectLst/>
                <a:latin typeface="Consolas" panose="020B0609020204030204" pitchFamily="49" charset="0"/>
              </a:rPr>
              <a:t>);</a:t>
            </a:r>
          </a:p>
          <a:p>
            <a:r>
              <a:rPr lang="en-US" sz="2400" b="0" dirty="0">
                <a:effectLst/>
                <a:latin typeface="Consolas" panose="020B0609020204030204" pitchFamily="49" charset="0"/>
              </a:rPr>
              <a:t>}</a:t>
            </a:r>
          </a:p>
        </p:txBody>
      </p:sp>
    </p:spTree>
    <p:extLst>
      <p:ext uri="{BB962C8B-B14F-4D97-AF65-F5344CB8AC3E}">
        <p14:creationId xmlns:p14="http://schemas.microsoft.com/office/powerpoint/2010/main" val="1717324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379498A7-ECFB-4DA9-BBBE-6670C2C7FC7B}"/>
              </a:ext>
            </a:extLst>
          </p:cNvPr>
          <p:cNvSpPr/>
          <p:nvPr/>
        </p:nvSpPr>
        <p:spPr>
          <a:xfrm>
            <a:off x="2558415" y="2937510"/>
            <a:ext cx="2125980" cy="400050"/>
          </a:xfrm>
          <a:prstGeom prst="rightArrow">
            <a:avLst>
              <a:gd name="adj1" fmla="val 50000"/>
              <a:gd name="adj2" fmla="val 121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502F7D4-61C3-4E93-BD1B-3D8E70D9F337}"/>
              </a:ext>
            </a:extLst>
          </p:cNvPr>
          <p:cNvSpPr txBox="1"/>
          <p:nvPr/>
        </p:nvSpPr>
        <p:spPr>
          <a:xfrm>
            <a:off x="2823210" y="2697480"/>
            <a:ext cx="994410" cy="400110"/>
          </a:xfrm>
          <a:prstGeom prst="rect">
            <a:avLst/>
          </a:prstGeom>
          <a:noFill/>
        </p:spPr>
        <p:txBody>
          <a:bodyPr wrap="square" rtlCol="0">
            <a:spAutoFit/>
          </a:bodyPr>
          <a:lstStyle/>
          <a:p>
            <a:r>
              <a:rPr lang="en-US" sz="2000" dirty="0"/>
              <a:t>Rules</a:t>
            </a:r>
          </a:p>
        </p:txBody>
      </p:sp>
      <p:sp>
        <p:nvSpPr>
          <p:cNvPr id="5" name="Arrow: Right 4">
            <a:extLst>
              <a:ext uri="{FF2B5EF4-FFF2-40B4-BE49-F238E27FC236}">
                <a16:creationId xmlns:a16="http://schemas.microsoft.com/office/drawing/2014/main" id="{CC9D841E-90F3-40BF-8C1C-3AD567EB688B}"/>
              </a:ext>
            </a:extLst>
          </p:cNvPr>
          <p:cNvSpPr/>
          <p:nvPr/>
        </p:nvSpPr>
        <p:spPr>
          <a:xfrm>
            <a:off x="2558415" y="3577590"/>
            <a:ext cx="2125980" cy="400050"/>
          </a:xfrm>
          <a:prstGeom prst="rightArrow">
            <a:avLst>
              <a:gd name="adj1" fmla="val 50000"/>
              <a:gd name="adj2" fmla="val 121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6CA19F-E385-4885-BC8B-066ECB06FFE2}"/>
              </a:ext>
            </a:extLst>
          </p:cNvPr>
          <p:cNvSpPr txBox="1"/>
          <p:nvPr/>
        </p:nvSpPr>
        <p:spPr>
          <a:xfrm>
            <a:off x="2823210" y="3337560"/>
            <a:ext cx="994410" cy="369332"/>
          </a:xfrm>
          <a:prstGeom prst="rect">
            <a:avLst/>
          </a:prstGeom>
          <a:noFill/>
        </p:spPr>
        <p:txBody>
          <a:bodyPr wrap="square" rtlCol="0">
            <a:spAutoFit/>
          </a:bodyPr>
          <a:lstStyle/>
          <a:p>
            <a:r>
              <a:rPr lang="en-US" dirty="0"/>
              <a:t>Data</a:t>
            </a:r>
          </a:p>
        </p:txBody>
      </p:sp>
      <p:sp>
        <p:nvSpPr>
          <p:cNvPr id="7" name="Rectangle: Rounded Corners 6">
            <a:extLst>
              <a:ext uri="{FF2B5EF4-FFF2-40B4-BE49-F238E27FC236}">
                <a16:creationId xmlns:a16="http://schemas.microsoft.com/office/drawing/2014/main" id="{3611C87F-0375-4414-B6D7-4CF7DBC282EE}"/>
              </a:ext>
            </a:extLst>
          </p:cNvPr>
          <p:cNvSpPr/>
          <p:nvPr/>
        </p:nvSpPr>
        <p:spPr>
          <a:xfrm>
            <a:off x="4684395" y="2788920"/>
            <a:ext cx="2823210"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Traditional</a:t>
            </a:r>
          </a:p>
          <a:p>
            <a:pPr algn="ctr"/>
            <a:r>
              <a:rPr lang="en-US" sz="2800" dirty="0"/>
              <a:t>Programming</a:t>
            </a:r>
          </a:p>
        </p:txBody>
      </p:sp>
      <p:sp>
        <p:nvSpPr>
          <p:cNvPr id="9" name="TextBox 8">
            <a:extLst>
              <a:ext uri="{FF2B5EF4-FFF2-40B4-BE49-F238E27FC236}">
                <a16:creationId xmlns:a16="http://schemas.microsoft.com/office/drawing/2014/main" id="{447E5C6A-1AE1-4DD5-88F4-D542092AE331}"/>
              </a:ext>
            </a:extLst>
          </p:cNvPr>
          <p:cNvSpPr txBox="1"/>
          <p:nvPr/>
        </p:nvSpPr>
        <p:spPr>
          <a:xfrm>
            <a:off x="8073390" y="2952869"/>
            <a:ext cx="994410" cy="369332"/>
          </a:xfrm>
          <a:prstGeom prst="rect">
            <a:avLst/>
          </a:prstGeom>
          <a:noFill/>
        </p:spPr>
        <p:txBody>
          <a:bodyPr wrap="square" rtlCol="0">
            <a:spAutoFit/>
          </a:bodyPr>
          <a:lstStyle/>
          <a:p>
            <a:r>
              <a:rPr lang="en-US" dirty="0"/>
              <a:t>Answers</a:t>
            </a:r>
          </a:p>
        </p:txBody>
      </p:sp>
      <p:sp>
        <p:nvSpPr>
          <p:cNvPr id="10" name="Arrow: Right 9">
            <a:extLst>
              <a:ext uri="{FF2B5EF4-FFF2-40B4-BE49-F238E27FC236}">
                <a16:creationId xmlns:a16="http://schemas.microsoft.com/office/drawing/2014/main" id="{F079DC75-1DA6-4F1F-88A3-ECBCC5DB151D}"/>
              </a:ext>
            </a:extLst>
          </p:cNvPr>
          <p:cNvSpPr/>
          <p:nvPr/>
        </p:nvSpPr>
        <p:spPr>
          <a:xfrm>
            <a:off x="7507605" y="3228975"/>
            <a:ext cx="2125980" cy="400050"/>
          </a:xfrm>
          <a:prstGeom prst="rightArrow">
            <a:avLst>
              <a:gd name="adj1" fmla="val 50000"/>
              <a:gd name="adj2" fmla="val 121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3876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ow: Right 10">
            <a:extLst>
              <a:ext uri="{FF2B5EF4-FFF2-40B4-BE49-F238E27FC236}">
                <a16:creationId xmlns:a16="http://schemas.microsoft.com/office/drawing/2014/main" id="{5059AECC-6620-46DB-9701-B9252613ABEC}"/>
              </a:ext>
            </a:extLst>
          </p:cNvPr>
          <p:cNvSpPr/>
          <p:nvPr/>
        </p:nvSpPr>
        <p:spPr>
          <a:xfrm>
            <a:off x="2558415" y="2937510"/>
            <a:ext cx="2125980" cy="400050"/>
          </a:xfrm>
          <a:prstGeom prst="rightArrow">
            <a:avLst>
              <a:gd name="adj1" fmla="val 50000"/>
              <a:gd name="adj2" fmla="val 121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0FC898A-B205-46F3-93C1-06DDC8B4A626}"/>
              </a:ext>
            </a:extLst>
          </p:cNvPr>
          <p:cNvSpPr txBox="1"/>
          <p:nvPr/>
        </p:nvSpPr>
        <p:spPr>
          <a:xfrm>
            <a:off x="2823210" y="2697480"/>
            <a:ext cx="994410" cy="400110"/>
          </a:xfrm>
          <a:prstGeom prst="rect">
            <a:avLst/>
          </a:prstGeom>
          <a:noFill/>
        </p:spPr>
        <p:txBody>
          <a:bodyPr wrap="square" rtlCol="0">
            <a:spAutoFit/>
          </a:bodyPr>
          <a:lstStyle/>
          <a:p>
            <a:r>
              <a:rPr lang="en-US" sz="2000" dirty="0"/>
              <a:t>Answer</a:t>
            </a:r>
          </a:p>
        </p:txBody>
      </p:sp>
      <p:sp>
        <p:nvSpPr>
          <p:cNvPr id="13" name="Arrow: Right 12">
            <a:extLst>
              <a:ext uri="{FF2B5EF4-FFF2-40B4-BE49-F238E27FC236}">
                <a16:creationId xmlns:a16="http://schemas.microsoft.com/office/drawing/2014/main" id="{0FA44980-796E-43DB-9E09-5BEF9E07CFA9}"/>
              </a:ext>
            </a:extLst>
          </p:cNvPr>
          <p:cNvSpPr/>
          <p:nvPr/>
        </p:nvSpPr>
        <p:spPr>
          <a:xfrm>
            <a:off x="2558415" y="3577590"/>
            <a:ext cx="2125980" cy="400050"/>
          </a:xfrm>
          <a:prstGeom prst="rightArrow">
            <a:avLst>
              <a:gd name="adj1" fmla="val 50000"/>
              <a:gd name="adj2" fmla="val 121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4294727-0409-4053-A2B7-BE6B20DD9331}"/>
              </a:ext>
            </a:extLst>
          </p:cNvPr>
          <p:cNvSpPr txBox="1"/>
          <p:nvPr/>
        </p:nvSpPr>
        <p:spPr>
          <a:xfrm>
            <a:off x="2823210" y="3337560"/>
            <a:ext cx="994410" cy="369332"/>
          </a:xfrm>
          <a:prstGeom prst="rect">
            <a:avLst/>
          </a:prstGeom>
          <a:noFill/>
        </p:spPr>
        <p:txBody>
          <a:bodyPr wrap="square" rtlCol="0">
            <a:spAutoFit/>
          </a:bodyPr>
          <a:lstStyle/>
          <a:p>
            <a:r>
              <a:rPr lang="en-US" dirty="0"/>
              <a:t>Data</a:t>
            </a:r>
          </a:p>
        </p:txBody>
      </p:sp>
      <p:sp>
        <p:nvSpPr>
          <p:cNvPr id="15" name="Rectangle: Rounded Corners 14">
            <a:extLst>
              <a:ext uri="{FF2B5EF4-FFF2-40B4-BE49-F238E27FC236}">
                <a16:creationId xmlns:a16="http://schemas.microsoft.com/office/drawing/2014/main" id="{BD2E7063-6DF1-4F7A-8E91-DDC5402A73ED}"/>
              </a:ext>
            </a:extLst>
          </p:cNvPr>
          <p:cNvSpPr/>
          <p:nvPr/>
        </p:nvSpPr>
        <p:spPr>
          <a:xfrm>
            <a:off x="4684395" y="2788920"/>
            <a:ext cx="2823210"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Machine Learning</a:t>
            </a:r>
          </a:p>
        </p:txBody>
      </p:sp>
      <p:sp>
        <p:nvSpPr>
          <p:cNvPr id="16" name="TextBox 15">
            <a:extLst>
              <a:ext uri="{FF2B5EF4-FFF2-40B4-BE49-F238E27FC236}">
                <a16:creationId xmlns:a16="http://schemas.microsoft.com/office/drawing/2014/main" id="{AE199770-0A78-406D-9990-DE07B6786428}"/>
              </a:ext>
            </a:extLst>
          </p:cNvPr>
          <p:cNvSpPr txBox="1"/>
          <p:nvPr/>
        </p:nvSpPr>
        <p:spPr>
          <a:xfrm>
            <a:off x="8073390" y="2952869"/>
            <a:ext cx="994410" cy="369332"/>
          </a:xfrm>
          <a:prstGeom prst="rect">
            <a:avLst/>
          </a:prstGeom>
          <a:noFill/>
        </p:spPr>
        <p:txBody>
          <a:bodyPr wrap="square" rtlCol="0">
            <a:spAutoFit/>
          </a:bodyPr>
          <a:lstStyle/>
          <a:p>
            <a:r>
              <a:rPr lang="en-US" dirty="0"/>
              <a:t>Rules</a:t>
            </a:r>
          </a:p>
        </p:txBody>
      </p:sp>
      <p:sp>
        <p:nvSpPr>
          <p:cNvPr id="17" name="Arrow: Right 16">
            <a:extLst>
              <a:ext uri="{FF2B5EF4-FFF2-40B4-BE49-F238E27FC236}">
                <a16:creationId xmlns:a16="http://schemas.microsoft.com/office/drawing/2014/main" id="{3BDB24D6-13FC-4C5A-ACB9-C6E99701E2A7}"/>
              </a:ext>
            </a:extLst>
          </p:cNvPr>
          <p:cNvSpPr/>
          <p:nvPr/>
        </p:nvSpPr>
        <p:spPr>
          <a:xfrm>
            <a:off x="7507605" y="3228975"/>
            <a:ext cx="2125980" cy="400050"/>
          </a:xfrm>
          <a:prstGeom prst="rightArrow">
            <a:avLst>
              <a:gd name="adj1" fmla="val 50000"/>
              <a:gd name="adj2" fmla="val 121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66583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5665BE0-D82E-43DB-8919-590BA1C60747}"/>
              </a:ext>
            </a:extLst>
          </p:cNvPr>
          <p:cNvSpPr/>
          <p:nvPr/>
        </p:nvSpPr>
        <p:spPr>
          <a:xfrm rot="5400000">
            <a:off x="5527589" y="-5527589"/>
            <a:ext cx="1136821" cy="121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a:extLst>
              <a:ext uri="{FF2B5EF4-FFF2-40B4-BE49-F238E27FC236}">
                <a16:creationId xmlns:a16="http://schemas.microsoft.com/office/drawing/2014/main" id="{53A1BAE4-53B8-4ED4-9CD1-DA5208E5E39B}"/>
              </a:ext>
            </a:extLst>
          </p:cNvPr>
          <p:cNvSpPr txBox="1"/>
          <p:nvPr/>
        </p:nvSpPr>
        <p:spPr>
          <a:xfrm>
            <a:off x="0" y="2"/>
            <a:ext cx="12191999" cy="113682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dirty="0">
                <a:solidFill>
                  <a:srgbClr val="FFFFFF"/>
                </a:solidFill>
                <a:latin typeface="+mj-lt"/>
                <a:ea typeface="+mj-ea"/>
                <a:cs typeface="+mj-cs"/>
              </a:rPr>
              <a:t>Example</a:t>
            </a:r>
            <a:endParaRPr lang="en-US" sz="6600" b="1" kern="1200" dirty="0">
              <a:solidFill>
                <a:srgbClr val="FFFFFF"/>
              </a:solidFill>
              <a:latin typeface="+mj-lt"/>
              <a:ea typeface="+mj-ea"/>
              <a:cs typeface="Calibri Light"/>
            </a:endParaRPr>
          </a:p>
        </p:txBody>
      </p:sp>
      <p:sp>
        <p:nvSpPr>
          <p:cNvPr id="3" name="Content Placeholder 2">
            <a:extLst>
              <a:ext uri="{FF2B5EF4-FFF2-40B4-BE49-F238E27FC236}">
                <a16:creationId xmlns:a16="http://schemas.microsoft.com/office/drawing/2014/main" id="{7CC6945E-B3F5-4A4D-BCC6-937DD0BC970C}"/>
              </a:ext>
            </a:extLst>
          </p:cNvPr>
          <p:cNvSpPr>
            <a:spLocks noGrp="1"/>
          </p:cNvSpPr>
          <p:nvPr>
            <p:ph idx="1"/>
          </p:nvPr>
        </p:nvSpPr>
        <p:spPr/>
        <p:txBody>
          <a:bodyPr>
            <a:normAutofit/>
          </a:bodyPr>
          <a:lstStyle/>
          <a:p>
            <a:r>
              <a:rPr lang="es-ES" sz="3600" b="0" dirty="0">
                <a:solidFill>
                  <a:srgbClr val="000000"/>
                </a:solidFill>
                <a:effectLst/>
                <a:latin typeface="Consolas" panose="020B0609020204030204" pitchFamily="49" charset="0"/>
              </a:rPr>
              <a:t>X = [-</a:t>
            </a:r>
            <a:r>
              <a:rPr lang="es-ES" sz="3600" b="0" dirty="0">
                <a:solidFill>
                  <a:srgbClr val="098658"/>
                </a:solidFill>
                <a:effectLst/>
                <a:latin typeface="Consolas" panose="020B0609020204030204" pitchFamily="49" charset="0"/>
              </a:rPr>
              <a:t>1</a:t>
            </a:r>
            <a:r>
              <a:rPr lang="es-ES" sz="3600" b="0" dirty="0">
                <a:solidFill>
                  <a:srgbClr val="000000"/>
                </a:solidFill>
                <a:effectLst/>
                <a:latin typeface="Consolas" panose="020B0609020204030204" pitchFamily="49" charset="0"/>
              </a:rPr>
              <a:t>,  </a:t>
            </a:r>
            <a:r>
              <a:rPr lang="es-ES" sz="3600" b="0" dirty="0">
                <a:solidFill>
                  <a:srgbClr val="098658"/>
                </a:solidFill>
                <a:effectLst/>
                <a:latin typeface="Consolas" panose="020B0609020204030204" pitchFamily="49" charset="0"/>
              </a:rPr>
              <a:t>0</a:t>
            </a:r>
            <a:r>
              <a:rPr lang="es-ES" sz="3600" b="0" dirty="0">
                <a:solidFill>
                  <a:srgbClr val="000000"/>
                </a:solidFill>
                <a:effectLst/>
                <a:latin typeface="Consolas" panose="020B0609020204030204" pitchFamily="49" charset="0"/>
              </a:rPr>
              <a:t>, </a:t>
            </a:r>
            <a:r>
              <a:rPr lang="es-ES" sz="3600" b="0" dirty="0">
                <a:solidFill>
                  <a:srgbClr val="098658"/>
                </a:solidFill>
                <a:effectLst/>
                <a:latin typeface="Consolas" panose="020B0609020204030204" pitchFamily="49" charset="0"/>
              </a:rPr>
              <a:t>1</a:t>
            </a:r>
            <a:r>
              <a:rPr lang="es-ES" sz="3600" b="0" dirty="0">
                <a:solidFill>
                  <a:srgbClr val="000000"/>
                </a:solidFill>
                <a:effectLst/>
                <a:latin typeface="Consolas" panose="020B0609020204030204" pitchFamily="49" charset="0"/>
              </a:rPr>
              <a:t>, </a:t>
            </a:r>
            <a:r>
              <a:rPr lang="es-ES" sz="3600" b="0" dirty="0">
                <a:solidFill>
                  <a:srgbClr val="098658"/>
                </a:solidFill>
                <a:effectLst/>
                <a:latin typeface="Consolas" panose="020B0609020204030204" pitchFamily="49" charset="0"/>
              </a:rPr>
              <a:t>2</a:t>
            </a:r>
            <a:r>
              <a:rPr lang="es-ES" sz="3600" b="0" dirty="0">
                <a:solidFill>
                  <a:srgbClr val="000000"/>
                </a:solidFill>
                <a:effectLst/>
                <a:latin typeface="Consolas" panose="020B0609020204030204" pitchFamily="49" charset="0"/>
              </a:rPr>
              <a:t>, </a:t>
            </a:r>
            <a:r>
              <a:rPr lang="es-ES" sz="3600" b="0" dirty="0">
                <a:solidFill>
                  <a:srgbClr val="098658"/>
                </a:solidFill>
                <a:effectLst/>
                <a:latin typeface="Consolas" panose="020B0609020204030204" pitchFamily="49" charset="0"/>
              </a:rPr>
              <a:t>3</a:t>
            </a:r>
            <a:r>
              <a:rPr lang="es-ES" sz="3600" b="0" dirty="0">
                <a:solidFill>
                  <a:srgbClr val="000000"/>
                </a:solidFill>
                <a:effectLst/>
                <a:latin typeface="Consolas" panose="020B0609020204030204" pitchFamily="49" charset="0"/>
              </a:rPr>
              <a:t>, </a:t>
            </a:r>
            <a:r>
              <a:rPr lang="es-ES" sz="3600" b="0" dirty="0">
                <a:solidFill>
                  <a:srgbClr val="098658"/>
                </a:solidFill>
                <a:effectLst/>
                <a:latin typeface="Consolas" panose="020B0609020204030204" pitchFamily="49" charset="0"/>
              </a:rPr>
              <a:t>4</a:t>
            </a:r>
            <a:r>
              <a:rPr lang="es-ES" sz="3600" b="0" dirty="0">
                <a:solidFill>
                  <a:srgbClr val="000000"/>
                </a:solidFill>
                <a:effectLst/>
                <a:latin typeface="Consolas" panose="020B0609020204030204" pitchFamily="49" charset="0"/>
              </a:rPr>
              <a:t>]</a:t>
            </a:r>
          </a:p>
          <a:p>
            <a:r>
              <a:rPr lang="es-ES" sz="3600" b="0" dirty="0">
                <a:solidFill>
                  <a:srgbClr val="000000"/>
                </a:solidFill>
                <a:effectLst/>
                <a:latin typeface="Consolas" panose="020B0609020204030204" pitchFamily="49" charset="0"/>
              </a:rPr>
              <a:t>Y = [-</a:t>
            </a:r>
            <a:r>
              <a:rPr lang="es-ES" sz="3600" b="0" dirty="0">
                <a:solidFill>
                  <a:srgbClr val="098658"/>
                </a:solidFill>
                <a:effectLst/>
                <a:latin typeface="Consolas" panose="020B0609020204030204" pitchFamily="49" charset="0"/>
              </a:rPr>
              <a:t>3</a:t>
            </a:r>
            <a:r>
              <a:rPr lang="es-ES" sz="3600" b="0" dirty="0">
                <a:solidFill>
                  <a:srgbClr val="000000"/>
                </a:solidFill>
                <a:effectLst/>
                <a:latin typeface="Consolas" panose="020B0609020204030204" pitchFamily="49" charset="0"/>
              </a:rPr>
              <a:t>, -</a:t>
            </a:r>
            <a:r>
              <a:rPr lang="es-ES" sz="3600" b="0" dirty="0">
                <a:solidFill>
                  <a:srgbClr val="098658"/>
                </a:solidFill>
                <a:effectLst/>
                <a:latin typeface="Consolas" panose="020B0609020204030204" pitchFamily="49" charset="0"/>
              </a:rPr>
              <a:t>1</a:t>
            </a:r>
            <a:r>
              <a:rPr lang="es-ES" sz="3600" b="0" dirty="0">
                <a:solidFill>
                  <a:srgbClr val="000000"/>
                </a:solidFill>
                <a:effectLst/>
                <a:latin typeface="Consolas" panose="020B0609020204030204" pitchFamily="49" charset="0"/>
              </a:rPr>
              <a:t>, </a:t>
            </a:r>
            <a:r>
              <a:rPr lang="es-ES" sz="3600" b="0" dirty="0">
                <a:solidFill>
                  <a:srgbClr val="098658"/>
                </a:solidFill>
                <a:effectLst/>
                <a:latin typeface="Consolas" panose="020B0609020204030204" pitchFamily="49" charset="0"/>
              </a:rPr>
              <a:t>1</a:t>
            </a:r>
            <a:r>
              <a:rPr lang="es-ES" sz="3600" b="0" dirty="0">
                <a:solidFill>
                  <a:srgbClr val="000000"/>
                </a:solidFill>
                <a:effectLst/>
                <a:latin typeface="Consolas" panose="020B0609020204030204" pitchFamily="49" charset="0"/>
              </a:rPr>
              <a:t>, </a:t>
            </a:r>
            <a:r>
              <a:rPr lang="es-ES" sz="3600" b="0" dirty="0">
                <a:solidFill>
                  <a:srgbClr val="098658"/>
                </a:solidFill>
                <a:effectLst/>
                <a:latin typeface="Consolas" panose="020B0609020204030204" pitchFamily="49" charset="0"/>
              </a:rPr>
              <a:t>3</a:t>
            </a:r>
            <a:r>
              <a:rPr lang="es-ES" sz="3600" b="0" dirty="0">
                <a:solidFill>
                  <a:srgbClr val="000000"/>
                </a:solidFill>
                <a:effectLst/>
                <a:latin typeface="Consolas" panose="020B0609020204030204" pitchFamily="49" charset="0"/>
              </a:rPr>
              <a:t>, </a:t>
            </a:r>
            <a:r>
              <a:rPr lang="es-ES" sz="3600" b="0" dirty="0">
                <a:solidFill>
                  <a:srgbClr val="098658"/>
                </a:solidFill>
                <a:effectLst/>
                <a:latin typeface="Consolas" panose="020B0609020204030204" pitchFamily="49" charset="0"/>
              </a:rPr>
              <a:t>5</a:t>
            </a:r>
            <a:r>
              <a:rPr lang="es-ES" sz="3600" b="0" dirty="0">
                <a:solidFill>
                  <a:srgbClr val="000000"/>
                </a:solidFill>
                <a:effectLst/>
                <a:latin typeface="Consolas" panose="020B0609020204030204" pitchFamily="49" charset="0"/>
              </a:rPr>
              <a:t>, </a:t>
            </a:r>
            <a:r>
              <a:rPr lang="es-ES" sz="3600" b="0" dirty="0">
                <a:solidFill>
                  <a:srgbClr val="098658"/>
                </a:solidFill>
                <a:effectLst/>
                <a:latin typeface="Consolas" panose="020B0609020204030204" pitchFamily="49" charset="0"/>
              </a:rPr>
              <a:t>7</a:t>
            </a:r>
            <a:r>
              <a:rPr lang="es-ES" sz="3600" b="0" dirty="0">
                <a:solidFill>
                  <a:srgbClr val="000000"/>
                </a:solidFill>
                <a:effectLst/>
                <a:latin typeface="Consolas" panose="020B0609020204030204" pitchFamily="49" charset="0"/>
              </a:rPr>
              <a:t>]</a:t>
            </a:r>
          </a:p>
          <a:p>
            <a:endParaRPr lang="es-ES" sz="3600" dirty="0">
              <a:solidFill>
                <a:srgbClr val="000000"/>
              </a:solidFill>
              <a:latin typeface="Consolas" panose="020B0609020204030204" pitchFamily="49" charset="0"/>
            </a:endParaRPr>
          </a:p>
          <a:p>
            <a:pPr>
              <a:buFont typeface="Wingdings" panose="05000000000000000000" pitchFamily="2" charset="2"/>
              <a:buChar char="Ø"/>
            </a:pPr>
            <a:r>
              <a:rPr lang="es-ES" sz="3600" b="0" dirty="0">
                <a:solidFill>
                  <a:srgbClr val="FF0000"/>
                </a:solidFill>
                <a:effectLst/>
                <a:latin typeface="Consolas" panose="020B0609020204030204" pitchFamily="49" charset="0"/>
              </a:rPr>
              <a:t> Y = 2X - 1</a:t>
            </a:r>
          </a:p>
        </p:txBody>
      </p:sp>
    </p:spTree>
    <p:extLst>
      <p:ext uri="{BB962C8B-B14F-4D97-AF65-F5344CB8AC3E}">
        <p14:creationId xmlns:p14="http://schemas.microsoft.com/office/powerpoint/2010/main" val="30423737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C825D4F5940F1A499DB2200D463C8280" ma:contentTypeVersion="5" ma:contentTypeDescription="Tạo tài liệu mới." ma:contentTypeScope="" ma:versionID="029b7699e5984bceb51ad1669c202d6b">
  <xsd:schema xmlns:xsd="http://www.w3.org/2001/XMLSchema" xmlns:xs="http://www.w3.org/2001/XMLSchema" xmlns:p="http://schemas.microsoft.com/office/2006/metadata/properties" xmlns:ns3="a68a51ec-1de9-4347-ac44-6268b5d49786" xmlns:ns4="2f043dbf-0909-4585-8f9b-515a1177aeab" targetNamespace="http://schemas.microsoft.com/office/2006/metadata/properties" ma:root="true" ma:fieldsID="b0d4374f5def0de02f2b131c58051cad" ns3:_="" ns4:_="">
    <xsd:import namespace="a68a51ec-1de9-4347-ac44-6268b5d49786"/>
    <xsd:import namespace="2f043dbf-0909-4585-8f9b-515a1177aea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8a51ec-1de9-4347-ac44-6268b5d497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f043dbf-0909-4585-8f9b-515a1177aeab"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BD2DDE-4143-4031-9970-0829B6A49A2A}">
  <ds:schemaRefs>
    <ds:schemaRef ds:uri="http://schemas.microsoft.com/sharepoint/v3/contenttype/forms"/>
  </ds:schemaRefs>
</ds:datastoreItem>
</file>

<file path=customXml/itemProps2.xml><?xml version="1.0" encoding="utf-8"?>
<ds:datastoreItem xmlns:ds="http://schemas.openxmlformats.org/officeDocument/2006/customXml" ds:itemID="{F2913A51-D10B-4897-9114-5C09CAE187F1}">
  <ds:schemaRefs>
    <ds:schemaRef ds:uri="2f043dbf-0909-4585-8f9b-515a1177aeab"/>
    <ds:schemaRef ds:uri="a68a51ec-1de9-4347-ac44-6268b5d497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3549BD0-94FB-4D0B-AB5A-26D116785301}">
  <ds:schemaRef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a68a51ec-1de9-4347-ac44-6268b5d49786"/>
    <ds:schemaRef ds:uri="http://schemas.microsoft.com/office/infopath/2007/PartnerControls"/>
    <ds:schemaRef ds:uri="2f043dbf-0909-4585-8f9b-515a1177aeab"/>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380</TotalTime>
  <Words>892</Words>
  <Application>Microsoft Office PowerPoint</Application>
  <PresentationFormat>Widescreen</PresentationFormat>
  <Paragraphs>111</Paragraphs>
  <Slides>14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Consolas</vt:lpstr>
      <vt:lpstr>Courier New</vt:lpstr>
      <vt:lpstr>OpenSans</vt:lpstr>
      <vt:lpstr>SVN-Avo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Thành Vinh</dc:creator>
  <cp:lastModifiedBy>Nguyễn Thành Vinh</cp:lastModifiedBy>
  <cp:revision>31</cp:revision>
  <dcterms:created xsi:type="dcterms:W3CDTF">2020-10-16T07:39:24Z</dcterms:created>
  <dcterms:modified xsi:type="dcterms:W3CDTF">2020-10-18T20:50:18Z</dcterms:modified>
</cp:coreProperties>
</file>