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80" r:id="rId6"/>
    <p:sldId id="288" r:id="rId7"/>
    <p:sldId id="289" r:id="rId8"/>
    <p:sldId id="290" r:id="rId9"/>
    <p:sldId id="281" r:id="rId10"/>
    <p:sldId id="287" r:id="rId11"/>
    <p:sldId id="282" r:id="rId12"/>
    <p:sldId id="292" r:id="rId13"/>
    <p:sldId id="283" r:id="rId14"/>
    <p:sldId id="291" r:id="rId15"/>
    <p:sldId id="285" r:id="rId16"/>
    <p:sldId id="286" r:id="rId17"/>
    <p:sldId id="279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Exo 2" charset="0"/>
      <p:regular r:id="rId24"/>
      <p:bold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E7F25E-5556-4E36-B9CF-CC1EEF4AE19D}">
          <p14:sldIdLst>
            <p14:sldId id="256"/>
            <p14:sldId id="258"/>
          </p14:sldIdLst>
        </p14:section>
        <p14:section name="Introduction to Computer Vision" id="{414528E0-A6C6-46EF-8CE7-3A311586CE48}">
          <p14:sldIdLst>
            <p14:sldId id="259"/>
            <p14:sldId id="284"/>
          </p14:sldIdLst>
        </p14:section>
        <p14:section name="Dataset" id="{B3713846-A8B3-4307-8C00-32EEE0BADF0D}">
          <p14:sldIdLst>
            <p14:sldId id="280"/>
            <p14:sldId id="288"/>
            <p14:sldId id="289"/>
            <p14:sldId id="290"/>
          </p14:sldIdLst>
        </p14:section>
        <p14:section name="Load training data" id="{F4DEC890-CA8D-4FB6-9025-A4DF344A5947}">
          <p14:sldIdLst>
            <p14:sldId id="281"/>
            <p14:sldId id="287"/>
          </p14:sldIdLst>
        </p14:section>
        <p14:section name="Computer vision with Neural Network" id="{C4B2188E-FD00-49FE-8DFE-83C8A8D6ED04}">
          <p14:sldIdLst>
            <p14:sldId id="282"/>
            <p14:sldId id="292"/>
            <p14:sldId id="283"/>
            <p14:sldId id="291"/>
            <p14:sldId id="285"/>
            <p14:sldId id="28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4045" autoAdjust="0"/>
  </p:normalViewPr>
  <p:slideViewPr>
    <p:cSldViewPr snapToGrid="0">
      <p:cViewPr varScale="1">
        <p:scale>
          <a:sx n="116" d="100"/>
          <a:sy n="116" d="100"/>
        </p:scale>
        <p:origin x="11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r>
              <a:rPr lang="en-US" b="0" dirty="0"/>
              <a:t> ta </a:t>
            </a:r>
            <a:r>
              <a:rPr lang="en-US" b="0" dirty="0" err="1"/>
              <a:t>phải</a:t>
            </a:r>
            <a:r>
              <a:rPr lang="en-US" b="0" dirty="0"/>
              <a:t> import </a:t>
            </a:r>
            <a:r>
              <a:rPr lang="en-US" b="0" dirty="0" err="1"/>
              <a:t>keras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tensorflow</a:t>
            </a:r>
            <a:endParaRPr lang="en-US" b="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code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load data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MNIST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Như</a:t>
            </a:r>
            <a:r>
              <a:rPr lang="en-US" b="0" dirty="0"/>
              <a:t> ta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nói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bộ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MNIST </a:t>
            </a:r>
            <a:r>
              <a:rPr lang="en-US" b="0" dirty="0" err="1"/>
              <a:t>sẽ</a:t>
            </a:r>
            <a:r>
              <a:rPr lang="en-US" b="0" dirty="0"/>
              <a:t> bao </a:t>
            </a:r>
            <a:r>
              <a:rPr lang="en-US" b="0" dirty="0" err="1"/>
              <a:t>gồm</a:t>
            </a:r>
            <a:r>
              <a:rPr lang="en-US" b="0" dirty="0"/>
              <a:t> 70,000 </a:t>
            </a:r>
            <a:r>
              <a:rPr lang="en-US" b="0" dirty="0" err="1"/>
              <a:t>bức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 code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lấy</a:t>
            </a:r>
            <a:r>
              <a:rPr lang="en-US" b="0" dirty="0"/>
              <a:t> 60,000 </a:t>
            </a:r>
            <a:r>
              <a:rPr lang="en-US" b="0" dirty="0" err="1"/>
              <a:t>bức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dung </a:t>
            </a:r>
            <a:r>
              <a:rPr lang="en-US" b="0" dirty="0" err="1"/>
              <a:t>để</a:t>
            </a:r>
            <a:r>
              <a:rPr lang="en-US" b="0" dirty="0"/>
              <a:t> train, 10,000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test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48830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8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0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13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25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6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qua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machine learning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data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(label)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data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.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hãy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(Computer Vision).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/>
              <a:t>Vậy</a:t>
            </a:r>
            <a:r>
              <a:rPr lang="en-US" dirty="0"/>
              <a:t> computer vision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/>
              <a:t>Script: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lĩnh</a:t>
            </a:r>
            <a:r>
              <a:rPr lang="en-US" b="0" dirty="0"/>
              <a:t> </a:t>
            </a:r>
            <a:r>
              <a:rPr lang="en-US" b="0" dirty="0" err="1"/>
              <a:t>vực</a:t>
            </a:r>
            <a:r>
              <a:rPr lang="en-US" b="0" dirty="0"/>
              <a:t> </a:t>
            </a:r>
            <a:r>
              <a:rPr lang="en-US" b="0" dirty="0" err="1"/>
              <a:t>khá</a:t>
            </a:r>
            <a:r>
              <a:rPr lang="en-US" b="0" dirty="0"/>
              <a:t> </a:t>
            </a:r>
            <a:r>
              <a:rPr lang="en-US" b="0" dirty="0" err="1"/>
              <a:t>khó</a:t>
            </a:r>
            <a:r>
              <a:rPr lang="en-US" b="0" dirty="0"/>
              <a:t>,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</a:t>
            </a:r>
            <a:r>
              <a:rPr lang="en-US" b="0" dirty="0" err="1"/>
              <a:t>ảnh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đưa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err="1"/>
              <a:t>Vậy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khó</a:t>
            </a:r>
            <a:r>
              <a:rPr lang="en-US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/>
              <a:t>Khi </a:t>
            </a:r>
            <a:r>
              <a:rPr lang="en-US" b="0" dirty="0" err="1"/>
              <a:t>nhìn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slide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ra </a:t>
            </a:r>
            <a:r>
              <a:rPr lang="en-US" b="0" dirty="0" err="1"/>
              <a:t>ngay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, </a:t>
            </a:r>
            <a:r>
              <a:rPr lang="en-US" b="0" dirty="0" err="1"/>
              <a:t>giày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,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lập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đâu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,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Lấy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</a:t>
            </a:r>
            <a:r>
              <a:rPr lang="en-US" b="0" dirty="0" err="1"/>
              <a:t>nho</a:t>
            </a:r>
            <a:r>
              <a:rPr lang="en-US" b="0" dirty="0"/>
              <a:t> </a:t>
            </a:r>
            <a:r>
              <a:rPr lang="en-US" b="0" dirty="0" err="1"/>
              <a:t>nhỏ</a:t>
            </a:r>
            <a:r>
              <a:rPr lang="en-US" b="0" dirty="0"/>
              <a:t>: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gặp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rừng</a:t>
            </a:r>
            <a:r>
              <a:rPr lang="en-US" b="0" dirty="0"/>
              <a:t>, </a:t>
            </a:r>
            <a:r>
              <a:rPr lang="en-US" b="0" dirty="0" err="1"/>
              <a:t>ông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chưa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thấy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,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đôi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.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thử</a:t>
            </a:r>
            <a:r>
              <a:rPr lang="en-US" b="0" dirty="0"/>
              <a:t> </a:t>
            </a:r>
            <a:r>
              <a:rPr lang="en-US" b="0" dirty="0" err="1"/>
              <a:t>tưởng</a:t>
            </a:r>
            <a:r>
              <a:rPr lang="en-US" b="0" dirty="0"/>
              <a:t> </a:t>
            </a:r>
            <a:r>
              <a:rPr lang="en-US" b="0" dirty="0" err="1"/>
              <a:t>tượng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bắt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hỏi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slide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chắc</a:t>
            </a:r>
            <a:r>
              <a:rPr lang="en-US" b="0" dirty="0"/>
              <a:t> </a:t>
            </a:r>
            <a:r>
              <a:rPr lang="en-US" b="0" dirty="0" err="1"/>
              <a:t>chắn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tại</a:t>
            </a:r>
            <a:r>
              <a:rPr lang="en-US" b="0" dirty="0"/>
              <a:t> </a:t>
            </a:r>
            <a:r>
              <a:rPr lang="en-US" b="0" dirty="0" err="1"/>
              <a:t>vì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chựa</a:t>
            </a:r>
            <a:r>
              <a:rPr lang="en-US" b="0" dirty="0"/>
              <a:t> bao </a:t>
            </a:r>
            <a:r>
              <a:rPr lang="en-US" b="0" dirty="0" err="1"/>
              <a:t>giờ</a:t>
            </a:r>
            <a:r>
              <a:rPr lang="en-US" b="0" dirty="0"/>
              <a:t> </a:t>
            </a:r>
            <a:r>
              <a:rPr lang="en-US" b="0" dirty="0" err="1"/>
              <a:t>thấy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quần</a:t>
            </a:r>
            <a:r>
              <a:rPr lang="en-US" b="0" dirty="0"/>
              <a:t>. </a:t>
            </a: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làm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ổng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?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khó</a:t>
            </a:r>
            <a:r>
              <a:rPr lang="en-US" b="0" dirty="0"/>
              <a:t> </a:t>
            </a:r>
            <a:r>
              <a:rPr lang="en-US" b="0" dirty="0" err="1"/>
              <a:t>đúng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?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cũng</a:t>
            </a:r>
            <a:r>
              <a:rPr lang="en-US" b="0" dirty="0"/>
              <a:t> </a:t>
            </a:r>
            <a:r>
              <a:rPr lang="en-US" b="0" dirty="0" err="1"/>
              <a:t>gặp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vấn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r>
              <a:rPr lang="en-US" b="0" dirty="0"/>
              <a:t> </a:t>
            </a:r>
            <a:r>
              <a:rPr lang="en-US" b="0" dirty="0" err="1"/>
              <a:t>như</a:t>
            </a:r>
            <a:r>
              <a:rPr lang="en-US" b="0" dirty="0"/>
              <a:t> </a:t>
            </a:r>
            <a:r>
              <a:rPr lang="en-US" b="0" dirty="0" err="1"/>
              <a:t>vậy</a:t>
            </a:r>
            <a:r>
              <a:rPr lang="en-US" b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giúp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rằng</a:t>
            </a:r>
            <a:r>
              <a:rPr lang="en-US" b="0" dirty="0"/>
              <a:t> </a:t>
            </a:r>
            <a:r>
              <a:rPr lang="en-US" b="0" dirty="0" err="1"/>
              <a:t>đâu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áo</a:t>
            </a:r>
            <a:r>
              <a:rPr lang="en-US" b="0" dirty="0"/>
              <a:t>, </a:t>
            </a:r>
            <a:r>
              <a:rPr lang="en-US" b="0" dirty="0" err="1"/>
              <a:t>quần</a:t>
            </a:r>
            <a:r>
              <a:rPr lang="en-US" b="0" dirty="0"/>
              <a:t> hay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giày</a:t>
            </a:r>
            <a:r>
              <a:rPr lang="en-US" b="0" dirty="0"/>
              <a:t>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thuật</a:t>
            </a:r>
            <a:r>
              <a:rPr lang="en-US" b="0" dirty="0"/>
              <a:t> </a:t>
            </a:r>
            <a:r>
              <a:rPr lang="en-US" b="0" dirty="0" err="1"/>
              <a:t>toán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máy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nhận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nét</a:t>
            </a:r>
            <a:r>
              <a:rPr lang="en-US" b="0" dirty="0"/>
              <a:t>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đồng</a:t>
            </a:r>
            <a:r>
              <a:rPr lang="en-US" b="0" dirty="0"/>
              <a:t> </a:t>
            </a:r>
            <a:r>
              <a:rPr lang="en-US" b="0" dirty="0" err="1"/>
              <a:t>giữa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giống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.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MNIST 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33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hỏi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Hỏi</a:t>
            </a:r>
            <a:r>
              <a:rPr lang="en-US" b="0" dirty="0"/>
              <a:t> </a:t>
            </a:r>
            <a:r>
              <a:rPr lang="en-US" b="0" dirty="0" err="1"/>
              <a:t>khán</a:t>
            </a:r>
            <a:r>
              <a:rPr lang="en-US" b="0" dirty="0"/>
              <a:t> </a:t>
            </a:r>
            <a:r>
              <a:rPr lang="en-US" b="0" dirty="0" err="1"/>
              <a:t>giả</a:t>
            </a:r>
            <a:r>
              <a:rPr lang="en-US" b="0" dirty="0"/>
              <a:t>: “</a:t>
            </a:r>
            <a:r>
              <a:rPr lang="en-US" b="0" dirty="0" err="1"/>
              <a:t>Tại</a:t>
            </a:r>
            <a:r>
              <a:rPr lang="en-US" b="0" dirty="0"/>
              <a:t>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vật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label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label?”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 err="1"/>
              <a:t>Câu</a:t>
            </a:r>
            <a:r>
              <a:rPr lang="en-US" b="1" dirty="0"/>
              <a:t> </a:t>
            </a:r>
            <a:r>
              <a:rPr lang="en-US" b="1" dirty="0" err="1"/>
              <a:t>trả</a:t>
            </a:r>
            <a:r>
              <a:rPr lang="en-US" b="1" dirty="0"/>
              <a:t> </a:t>
            </a:r>
            <a:r>
              <a:rPr lang="en-US" b="1" dirty="0" err="1"/>
              <a:t>lời</a:t>
            </a:r>
            <a:r>
              <a:rPr lang="en-US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dirty="0" err="1"/>
              <a:t>Lí</a:t>
            </a:r>
            <a:r>
              <a:rPr lang="en-US" b="0" dirty="0"/>
              <a:t> do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</a:t>
            </a:r>
            <a:r>
              <a:rPr lang="en-US" b="0" dirty="0" err="1"/>
              <a:t>ngôn</a:t>
            </a:r>
            <a:r>
              <a:rPr lang="en-US" b="0" dirty="0"/>
              <a:t> </a:t>
            </a:r>
            <a:r>
              <a:rPr lang="en-US" b="0" dirty="0" err="1"/>
              <a:t>ngữ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,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</a:t>
            </a:r>
            <a:r>
              <a:rPr lang="en-US" b="0" dirty="0" err="1"/>
              <a:t>Việt</a:t>
            </a:r>
            <a:r>
              <a:rPr lang="en-US" b="0" dirty="0"/>
              <a:t> Nam </a:t>
            </a:r>
            <a:r>
              <a:rPr lang="en-US" b="0" dirty="0" err="1"/>
              <a:t>mình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váy</a:t>
            </a:r>
            <a:r>
              <a:rPr lang="en-US" b="0" dirty="0"/>
              <a:t>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Anh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họ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váy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gì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họ</a:t>
            </a:r>
            <a:r>
              <a:rPr lang="en-US" b="0" dirty="0"/>
              <a:t> dung </a:t>
            </a:r>
            <a:r>
              <a:rPr lang="en-US" b="0" dirty="0" err="1"/>
              <a:t>từ</a:t>
            </a:r>
            <a:r>
              <a:rPr lang="en-US" b="0" dirty="0"/>
              <a:t> Dress,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nước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dung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tiếng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. </a:t>
            </a:r>
            <a:r>
              <a:rPr lang="en-US" b="0" dirty="0" err="1"/>
              <a:t>Nên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ta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quy</a:t>
            </a:r>
            <a:r>
              <a:rPr lang="en-US" b="0" dirty="0"/>
              <a:t> </a:t>
            </a:r>
            <a:r>
              <a:rPr lang="en-US" b="0" dirty="0" err="1"/>
              <a:t>ước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con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dễ</a:t>
            </a:r>
            <a:r>
              <a:rPr lang="en-US" b="0" dirty="0"/>
              <a:t> </a:t>
            </a:r>
            <a:r>
              <a:rPr lang="en-US" b="0" dirty="0" err="1"/>
              <a:t>dàng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70232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281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yorkshirecnd.org.uk/shop/t-shirts/katharine-hamnett-slogan-t-shirts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12" Type="http://schemas.openxmlformats.org/officeDocument/2006/relationships/hyperlink" Target="http://www.pngall.com/pant-png/download/52736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pngimg.com/download/641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T-shirt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jpg"/><Relationship Id="rId15" Type="http://schemas.openxmlformats.org/officeDocument/2006/relationships/image" Target="../media/image11.png"/><Relationship Id="rId10" Type="http://schemas.openxmlformats.org/officeDocument/2006/relationships/hyperlink" Target="https://foottalk.blogspot.com/2017/04/adidas-ultraboost-sneakers-made-from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jpg"/><Relationship Id="rId14" Type="http://schemas.openxmlformats.org/officeDocument/2006/relationships/hyperlink" Target="http://www.pngall.com/skirt-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E78C0"/>
                </a:solidFill>
                <a:latin typeface="Exo 2" pitchFamily="2" charset="0"/>
              </a:rPr>
              <a:t>Introduction to Computer Vision</a:t>
            </a: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6760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F97583"/>
              </a:solidFill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</a:t>
            </a:r>
            <a:endParaRPr lang="en-US" sz="15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fashion_mnist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keras.datasets.fashion_mnist</a:t>
            </a:r>
            <a:endParaRPr lang="en-US" sz="15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train_images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 (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test_images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test_labels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5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5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fashion_mnist.load_data</a:t>
            </a:r>
            <a:r>
              <a:rPr lang="en-US" sz="15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Load Training data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EEE5C-C84C-4182-98B5-B3CD7DD2E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68" y="2928598"/>
            <a:ext cx="2165816" cy="182125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35E9C-F68E-471C-9BF2-A0B2B734FFB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41406" y="2207742"/>
            <a:ext cx="1296570" cy="720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98B4B-9EF6-4F36-9B50-C9C712AD8A81}"/>
              </a:ext>
            </a:extLst>
          </p:cNvPr>
          <p:cNvSpPr txBox="1"/>
          <p:nvPr/>
        </p:nvSpPr>
        <p:spPr>
          <a:xfrm>
            <a:off x="3789144" y="2928597"/>
            <a:ext cx="360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09 = ankle boot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B69E97-ABC7-4AF7-93EC-F030B30BDB16}"/>
              </a:ext>
            </a:extLst>
          </p:cNvPr>
          <p:cNvCxnSpPr>
            <a:cxnSpLocks/>
          </p:cNvCxnSpPr>
          <p:nvPr/>
        </p:nvCxnSpPr>
        <p:spPr>
          <a:xfrm flipH="1" flipV="1">
            <a:off x="2553469" y="2199501"/>
            <a:ext cx="1395130" cy="753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6;p43">
            <a:extLst>
              <a:ext uri="{FF2B5EF4-FFF2-40B4-BE49-F238E27FC236}">
                <a16:creationId xmlns:a16="http://schemas.microsoft.com/office/drawing/2014/main" id="{F8EB87FB-E5CE-4486-A1F0-99A14FC0F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80002" y="1347038"/>
            <a:ext cx="5402029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Computer vision with Neural Network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397;p43">
            <a:extLst>
              <a:ext uri="{FF2B5EF4-FFF2-40B4-BE49-F238E27FC236}">
                <a16:creationId xmlns:a16="http://schemas.microsoft.com/office/drawing/2014/main" id="{9FF452A9-6B66-4590-AB74-580F5933B470}"/>
              </a:ext>
            </a:extLst>
          </p:cNvPr>
          <p:cNvSpPr txBox="1">
            <a:spLocks/>
          </p:cNvSpPr>
          <p:nvPr/>
        </p:nvSpPr>
        <p:spPr>
          <a:xfrm flipH="1">
            <a:off x="1180002" y="84767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cxnSp>
        <p:nvCxnSpPr>
          <p:cNvPr id="16" name="Google Shape;398;p43">
            <a:extLst>
              <a:ext uri="{FF2B5EF4-FFF2-40B4-BE49-F238E27FC236}">
                <a16:creationId xmlns:a16="http://schemas.microsoft.com/office/drawing/2014/main" id="{C6FD7E78-16EC-4DFA-9F66-08B3ACB70C77}"/>
              </a:ext>
            </a:extLst>
          </p:cNvPr>
          <p:cNvCxnSpPr/>
          <p:nvPr/>
        </p:nvCxnSpPr>
        <p:spPr>
          <a:xfrm>
            <a:off x="0" y="3050988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CC34561-CDCE-4031-BD7F-67CC6A6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73A0E00-08B0-4C5E-9D00-75002C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5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model </a:t>
            </a:r>
            <a:r>
              <a:rPr lang="en-US" sz="1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keras.models.Sequential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keras.layers.Flatten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US" sz="1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tf.nn.relu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keras.layers.Dense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tf.nn.softmax</a:t>
            </a:r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sz="1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Create </a:t>
            </a:r>
            <a:r>
              <a:rPr lang="en-US" sz="3600" b="1">
                <a:solidFill>
                  <a:schemeClr val="tx1"/>
                </a:solidFill>
                <a:latin typeface="Exo 2" charset="0"/>
              </a:rPr>
              <a:t>Neural Network</a:t>
            </a:r>
            <a:endParaRPr lang="en-US" sz="3600" b="1" dirty="0">
              <a:solidFill>
                <a:schemeClr val="tx1"/>
              </a:solidFill>
              <a:latin typeface="Exo 2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1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1;p46">
            <a:extLst>
              <a:ext uri="{FF2B5EF4-FFF2-40B4-BE49-F238E27FC236}">
                <a16:creationId xmlns:a16="http://schemas.microsoft.com/office/drawing/2014/main" id="{F91F290E-FB82-4116-91AB-EE1100601D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432;p46">
            <a:extLst>
              <a:ext uri="{FF2B5EF4-FFF2-40B4-BE49-F238E27FC236}">
                <a16:creationId xmlns:a16="http://schemas.microsoft.com/office/drawing/2014/main" id="{A9305232-63F2-4CF3-B7AE-3A44FA2E16BA}"/>
              </a:ext>
            </a:extLst>
          </p:cNvPr>
          <p:cNvSpPr txBox="1">
            <a:spLocks/>
          </p:cNvSpPr>
          <p:nvPr/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cxnSp>
        <p:nvCxnSpPr>
          <p:cNvPr id="11" name="Google Shape;433;p46">
            <a:extLst>
              <a:ext uri="{FF2B5EF4-FFF2-40B4-BE49-F238E27FC236}">
                <a16:creationId xmlns:a16="http://schemas.microsoft.com/office/drawing/2014/main" id="{6C7B0ABC-2CCF-4C0B-B5DC-4BF798DCCC0C}"/>
              </a:ext>
            </a:extLst>
          </p:cNvPr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46">
            <a:extLst>
              <a:ext uri="{FF2B5EF4-FFF2-40B4-BE49-F238E27FC236}">
                <a16:creationId xmlns:a16="http://schemas.microsoft.com/office/drawing/2014/main" id="{262279A5-96AE-4A88-8955-A993FAF8DC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0049AE3-098F-4CE4-B01A-46F0DDE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BDFB452-5F50-4108-A16D-B88B1CD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57;p49">
            <a:extLst>
              <a:ext uri="{FF2B5EF4-FFF2-40B4-BE49-F238E27FC236}">
                <a16:creationId xmlns:a16="http://schemas.microsoft.com/office/drawing/2014/main" id="{3BA81949-5D3F-44CE-9577-DD7A920B4D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78C0"/>
                </a:solidFill>
                <a:latin typeface="Exo 2" pitchFamily="2" charset="0"/>
              </a:rPr>
              <a:t>TITLE</a:t>
            </a:r>
            <a:endParaRPr sz="360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22" name="Google Shape;558;p49">
            <a:extLst>
              <a:ext uri="{FF2B5EF4-FFF2-40B4-BE49-F238E27FC236}">
                <a16:creationId xmlns:a16="http://schemas.microsoft.com/office/drawing/2014/main" id="{E9E985D9-EB6D-4264-AA52-13D16F9FE8A2}"/>
              </a:ext>
            </a:extLst>
          </p:cNvPr>
          <p:cNvSpPr txBox="1">
            <a:spLocks/>
          </p:cNvSpPr>
          <p:nvPr/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06</a:t>
            </a:r>
          </a:p>
        </p:txBody>
      </p:sp>
      <p:cxnSp>
        <p:nvCxnSpPr>
          <p:cNvPr id="23" name="Google Shape;559;p49">
            <a:extLst>
              <a:ext uri="{FF2B5EF4-FFF2-40B4-BE49-F238E27FC236}">
                <a16:creationId xmlns:a16="http://schemas.microsoft.com/office/drawing/2014/main" id="{4D92380D-36BE-407F-AEB9-EDE8B5858DAB}"/>
              </a:ext>
            </a:extLst>
          </p:cNvPr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60;p49">
            <a:extLst>
              <a:ext uri="{FF2B5EF4-FFF2-40B4-BE49-F238E27FC236}">
                <a16:creationId xmlns:a16="http://schemas.microsoft.com/office/drawing/2014/main" id="{0A0507DE-D585-4454-911C-85CAF1AABA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653633C-6136-4EBF-9BAB-363548F6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B70DF81-B81E-4CBE-90E3-534714FA9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4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2F45E0-5004-43DE-9754-93E3FC46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FF6628-03FF-4977-AA2D-AE3AB8DA2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94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0;p30">
            <a:extLst>
              <a:ext uri="{FF2B5EF4-FFF2-40B4-BE49-F238E27FC236}">
                <a16:creationId xmlns:a16="http://schemas.microsoft.com/office/drawing/2014/main" id="{AFC3779B-5876-4AC5-A2D1-5B4B6D05D450}"/>
              </a:ext>
            </a:extLst>
          </p:cNvPr>
          <p:cNvSpPr txBox="1">
            <a:spLocks/>
          </p:cNvSpPr>
          <p:nvPr/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rgbClr val="0E78C0"/>
                </a:solidFill>
                <a:latin typeface="Exo 2" pitchFamily="2" charset="0"/>
              </a:rPr>
              <a:t>TABLE OF CONTENTS</a:t>
            </a:r>
          </a:p>
        </p:txBody>
      </p:sp>
      <p:sp>
        <p:nvSpPr>
          <p:cNvPr id="20" name="Google Shape;151;p30">
            <a:extLst>
              <a:ext uri="{FF2B5EF4-FFF2-40B4-BE49-F238E27FC236}">
                <a16:creationId xmlns:a16="http://schemas.microsoft.com/office/drawing/2014/main" id="{BF357962-4923-460C-9367-4B70EA4A4A0B}"/>
              </a:ext>
            </a:extLst>
          </p:cNvPr>
          <p:cNvSpPr txBox="1">
            <a:spLocks/>
          </p:cNvSpPr>
          <p:nvPr/>
        </p:nvSpPr>
        <p:spPr>
          <a:xfrm>
            <a:off x="394866" y="8354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Computer Vision</a:t>
            </a:r>
          </a:p>
        </p:txBody>
      </p:sp>
      <p:sp>
        <p:nvSpPr>
          <p:cNvPr id="22" name="Google Shape;155;p30">
            <a:extLst>
              <a:ext uri="{FF2B5EF4-FFF2-40B4-BE49-F238E27FC236}">
                <a16:creationId xmlns:a16="http://schemas.microsoft.com/office/drawing/2014/main" id="{B063ED7F-CA07-4B13-B14B-6ECF8D9DB0F2}"/>
              </a:ext>
            </a:extLst>
          </p:cNvPr>
          <p:cNvSpPr txBox="1">
            <a:spLocks/>
          </p:cNvSpPr>
          <p:nvPr/>
        </p:nvSpPr>
        <p:spPr>
          <a:xfrm>
            <a:off x="2048905" y="869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sp>
        <p:nvSpPr>
          <p:cNvPr id="23" name="Google Shape;156;p30">
            <a:extLst>
              <a:ext uri="{FF2B5EF4-FFF2-40B4-BE49-F238E27FC236}">
                <a16:creationId xmlns:a16="http://schemas.microsoft.com/office/drawing/2014/main" id="{D8E78F99-9B44-4D58-A0C8-F162F9DDA65E}"/>
              </a:ext>
            </a:extLst>
          </p:cNvPr>
          <p:cNvSpPr txBox="1">
            <a:spLocks/>
          </p:cNvSpPr>
          <p:nvPr/>
        </p:nvSpPr>
        <p:spPr>
          <a:xfrm>
            <a:off x="2105406" y="283007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sp>
        <p:nvSpPr>
          <p:cNvPr id="24" name="Google Shape;157;p30">
            <a:extLst>
              <a:ext uri="{FF2B5EF4-FFF2-40B4-BE49-F238E27FC236}">
                <a16:creationId xmlns:a16="http://schemas.microsoft.com/office/drawing/2014/main" id="{0B0DDE31-94A4-4D60-B13A-AFB8D9A7B8D3}"/>
              </a:ext>
            </a:extLst>
          </p:cNvPr>
          <p:cNvSpPr txBox="1">
            <a:spLocks/>
          </p:cNvSpPr>
          <p:nvPr/>
        </p:nvSpPr>
        <p:spPr>
          <a:xfrm>
            <a:off x="2105406" y="185871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25" name="Google Shape;158;p30">
            <a:extLst>
              <a:ext uri="{FF2B5EF4-FFF2-40B4-BE49-F238E27FC236}">
                <a16:creationId xmlns:a16="http://schemas.microsoft.com/office/drawing/2014/main" id="{10DA0F72-27BB-4050-B38B-66C5F4EE601A}"/>
              </a:ext>
            </a:extLst>
          </p:cNvPr>
          <p:cNvCxnSpPr>
            <a:cxnSpLocks/>
          </p:cNvCxnSpPr>
          <p:nvPr/>
        </p:nvCxnSpPr>
        <p:spPr>
          <a:xfrm>
            <a:off x="3297225" y="0"/>
            <a:ext cx="0" cy="2147611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59;p30">
            <a:extLst>
              <a:ext uri="{FF2B5EF4-FFF2-40B4-BE49-F238E27FC236}">
                <a16:creationId xmlns:a16="http://schemas.microsoft.com/office/drawing/2014/main" id="{BB542167-9518-4B16-9C9E-24728A360C0E}"/>
              </a:ext>
            </a:extLst>
          </p:cNvPr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62C78282-EF7C-4FFE-8C9C-D8CED86F0ABD}"/>
              </a:ext>
            </a:extLst>
          </p:cNvPr>
          <p:cNvSpPr txBox="1">
            <a:spLocks/>
          </p:cNvSpPr>
          <p:nvPr/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sp>
        <p:nvSpPr>
          <p:cNvPr id="48" name="Google Shape;165;p30">
            <a:extLst>
              <a:ext uri="{FF2B5EF4-FFF2-40B4-BE49-F238E27FC236}">
                <a16:creationId xmlns:a16="http://schemas.microsoft.com/office/drawing/2014/main" id="{379FCF70-F895-4112-8A59-5998C0429C17}"/>
              </a:ext>
            </a:extLst>
          </p:cNvPr>
          <p:cNvSpPr txBox="1">
            <a:spLocks/>
          </p:cNvSpPr>
          <p:nvPr/>
        </p:nvSpPr>
        <p:spPr>
          <a:xfrm>
            <a:off x="6668336" y="2041880"/>
            <a:ext cx="20807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Computer vision with Neural Network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501B614-B89F-4551-B72F-4E5B095C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4CA62B4F-4812-4356-B051-F588CEE7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6" name="Google Shape;151;p30">
            <a:extLst>
              <a:ext uri="{FF2B5EF4-FFF2-40B4-BE49-F238E27FC236}">
                <a16:creationId xmlns:a16="http://schemas.microsoft.com/office/drawing/2014/main" id="{730B9593-60EA-403D-BB69-AB4FA0AE963D}"/>
              </a:ext>
            </a:extLst>
          </p:cNvPr>
          <p:cNvSpPr txBox="1">
            <a:spLocks/>
          </p:cNvSpPr>
          <p:nvPr/>
        </p:nvSpPr>
        <p:spPr>
          <a:xfrm>
            <a:off x="394866" y="180373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Using data</a:t>
            </a:r>
          </a:p>
        </p:txBody>
      </p:sp>
      <p:sp>
        <p:nvSpPr>
          <p:cNvPr id="27" name="Google Shape;151;p30">
            <a:extLst>
              <a:ext uri="{FF2B5EF4-FFF2-40B4-BE49-F238E27FC236}">
                <a16:creationId xmlns:a16="http://schemas.microsoft.com/office/drawing/2014/main" id="{D612DD8E-9434-430C-B03C-C5A3C7F492DE}"/>
              </a:ext>
            </a:extLst>
          </p:cNvPr>
          <p:cNvSpPr txBox="1">
            <a:spLocks/>
          </p:cNvSpPr>
          <p:nvPr/>
        </p:nvSpPr>
        <p:spPr>
          <a:xfrm>
            <a:off x="398652" y="27768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Load training data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4831119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Computer Vision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 dirty="0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3" name="Picture 2" descr="A person with collar shirt&#10;&#10;Description automatically generated">
            <a:extLst>
              <a:ext uri="{FF2B5EF4-FFF2-40B4-BE49-F238E27FC236}">
                <a16:creationId xmlns:a16="http://schemas.microsoft.com/office/drawing/2014/main" id="{3D6D1DCE-976E-4D36-9042-1AEE3DA34F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3052" y="1083038"/>
            <a:ext cx="1282650" cy="1282650"/>
          </a:xfrm>
          <a:prstGeom prst="rect">
            <a:avLst/>
          </a:prstGeom>
        </p:spPr>
      </p:pic>
      <p:pic>
        <p:nvPicPr>
          <p:cNvPr id="6" name="Picture 5" descr="A person wearing a blue shirt&#10;&#10;Description automatically generated">
            <a:extLst>
              <a:ext uri="{FF2B5EF4-FFF2-40B4-BE49-F238E27FC236}">
                <a16:creationId xmlns:a16="http://schemas.microsoft.com/office/drawing/2014/main" id="{A6B532CB-4CE2-4123-AC69-A8593A35D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17597" y="1083038"/>
            <a:ext cx="1282650" cy="1282650"/>
          </a:xfrm>
          <a:prstGeom prst="rect">
            <a:avLst/>
          </a:prstGeom>
        </p:spPr>
      </p:pic>
      <p:pic>
        <p:nvPicPr>
          <p:cNvPr id="11" name="Picture 10" descr="A picture containing footwear, clothing&#10;&#10;Description automatically generated">
            <a:extLst>
              <a:ext uri="{FF2B5EF4-FFF2-40B4-BE49-F238E27FC236}">
                <a16:creationId xmlns:a16="http://schemas.microsoft.com/office/drawing/2014/main" id="{DBE6FED2-3C67-4124-9228-D119B996D0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62142" y="1083038"/>
            <a:ext cx="2472580" cy="1282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98C20-7F24-4882-9DE9-F5AA82646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226267" y="2691683"/>
            <a:ext cx="1665310" cy="1498779"/>
          </a:xfrm>
          <a:prstGeom prst="rect">
            <a:avLst/>
          </a:prstGeom>
        </p:spPr>
      </p:pic>
      <p:pic>
        <p:nvPicPr>
          <p:cNvPr id="17" name="Picture 16" descr="A picture containing indoor, clothing, person, dark&#10;&#10;Description automatically generated">
            <a:extLst>
              <a:ext uri="{FF2B5EF4-FFF2-40B4-BE49-F238E27FC236}">
                <a16:creationId xmlns:a16="http://schemas.microsoft.com/office/drawing/2014/main" id="{43F15C2B-E837-46FD-9278-B088A7F2DE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36300" y="2691682"/>
            <a:ext cx="2408752" cy="1498779"/>
          </a:xfrm>
          <a:prstGeom prst="rect">
            <a:avLst/>
          </a:prstGeom>
        </p:spPr>
      </p:pic>
      <p:pic>
        <p:nvPicPr>
          <p:cNvPr id="20" name="Picture 19" descr="A piece of luggage sitting on top of a suitcase&#10;&#10;Description automatically generated">
            <a:extLst>
              <a:ext uri="{FF2B5EF4-FFF2-40B4-BE49-F238E27FC236}">
                <a16:creationId xmlns:a16="http://schemas.microsoft.com/office/drawing/2014/main" id="{B59B5B94-EA67-4107-A20B-AFAC7EF81F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227697" y="2269255"/>
            <a:ext cx="1921206" cy="19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5;p34">
            <a:extLst>
              <a:ext uri="{FF2B5EF4-FFF2-40B4-BE49-F238E27FC236}">
                <a16:creationId xmlns:a16="http://schemas.microsoft.com/office/drawing/2014/main" id="{3911B95A-FDE8-43A9-84DF-24B59046E1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Dataset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7A3CD-5374-4A34-A33B-867F8DA1D8BE}"/>
              </a:ext>
            </a:extLst>
          </p:cNvPr>
          <p:cNvSpPr txBox="1"/>
          <p:nvPr/>
        </p:nvSpPr>
        <p:spPr>
          <a:xfrm>
            <a:off x="1136428" y="627565"/>
            <a:ext cx="7474172" cy="85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MNIST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BD939-746A-445C-B746-E1AA3F18A855}"/>
              </a:ext>
            </a:extLst>
          </p:cNvPr>
          <p:cNvSpPr txBox="1"/>
          <p:nvPr/>
        </p:nvSpPr>
        <p:spPr>
          <a:xfrm>
            <a:off x="1136300" y="1479793"/>
            <a:ext cx="7174572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70.000 Images / 10 items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Resolution: 28 x 28 pixels (greyscales)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Using number to label</a:t>
            </a:r>
          </a:p>
          <a:p>
            <a:pPr marL="739775" indent="-682625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479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6514A-B746-4579-8153-30D6CB61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37921"/>
              </p:ext>
            </p:extLst>
          </p:nvPr>
        </p:nvGraphicFramePr>
        <p:xfrm>
          <a:off x="4264872" y="647633"/>
          <a:ext cx="3839334" cy="35935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19667">
                  <a:extLst>
                    <a:ext uri="{9D8B030D-6E8A-4147-A177-3AD203B41FA5}">
                      <a16:colId xmlns:a16="http://schemas.microsoft.com/office/drawing/2014/main" val="1755547357"/>
                    </a:ext>
                  </a:extLst>
                </a:gridCol>
                <a:gridCol w="1919667">
                  <a:extLst>
                    <a:ext uri="{9D8B030D-6E8A-4147-A177-3AD203B41FA5}">
                      <a16:colId xmlns:a16="http://schemas.microsoft.com/office/drawing/2014/main" val="224727400"/>
                    </a:ext>
                  </a:extLst>
                </a:gridCol>
              </a:tblGrid>
              <a:tr h="32486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Label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3666893941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T-shirt/top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350861928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Trouser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1640171793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Pullover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050249778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Dress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842309916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Coat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70497403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Sandal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920049862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Shirt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856241929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Sneaker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2443704385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Bag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4150852019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122767" marR="122767" marT="56662" marB="56662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Ankle boot</a:t>
                      </a:r>
                    </a:p>
                  </a:txBody>
                  <a:tcPr marL="122767" marR="122767" marT="56662" marB="56662" anchor="ctr"/>
                </a:tc>
                <a:extLst>
                  <a:ext uri="{0D108BD9-81ED-4DB2-BD59-A6C34878D82A}">
                    <a16:rowId xmlns:a16="http://schemas.microsoft.com/office/drawing/2014/main" val="39606811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37A7EB7-3452-4896-869C-970DCFA1B7EB}"/>
              </a:ext>
            </a:extLst>
          </p:cNvPr>
          <p:cNvSpPr txBox="1"/>
          <p:nvPr/>
        </p:nvSpPr>
        <p:spPr>
          <a:xfrm>
            <a:off x="391384" y="568582"/>
            <a:ext cx="2772602" cy="1875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473A65-A0C4-46F6-9481-A3877F93EBFE}"/>
              </a:ext>
            </a:extLst>
          </p:cNvPr>
          <p:cNvCxnSpPr>
            <a:cxnSpLocks/>
          </p:cNvCxnSpPr>
          <p:nvPr/>
        </p:nvCxnSpPr>
        <p:spPr>
          <a:xfrm>
            <a:off x="380326" y="2571750"/>
            <a:ext cx="2783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55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6CDAA57-C6A4-497C-95B8-CC2744DD9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2251A7-0D86-480C-B83D-73250DC5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98F9AF-BAB8-4C75-97ED-3BDD34ED4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67" y="647633"/>
            <a:ext cx="3762526" cy="37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6A5B8-B80C-41D4-A125-BBD4E449ABC1}"/>
              </a:ext>
            </a:extLst>
          </p:cNvPr>
          <p:cNvSpPr txBox="1"/>
          <p:nvPr/>
        </p:nvSpPr>
        <p:spPr>
          <a:xfrm>
            <a:off x="391384" y="568582"/>
            <a:ext cx="2772602" cy="1875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AB80F-8D3D-47F9-B648-CFD97D9AA78C}"/>
              </a:ext>
            </a:extLst>
          </p:cNvPr>
          <p:cNvCxnSpPr>
            <a:cxnSpLocks/>
          </p:cNvCxnSpPr>
          <p:nvPr/>
        </p:nvCxnSpPr>
        <p:spPr>
          <a:xfrm>
            <a:off x="380326" y="2571750"/>
            <a:ext cx="2783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59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Load Training data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15;p39">
            <a:extLst>
              <a:ext uri="{FF2B5EF4-FFF2-40B4-BE49-F238E27FC236}">
                <a16:creationId xmlns:a16="http://schemas.microsoft.com/office/drawing/2014/main" id="{56FEEA87-9D89-43D7-B43D-CD364D5450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07D8B"/>
                </a:solidFill>
                <a:latin typeface="Exo 2" pitchFamily="2" charset="0"/>
              </a:rPr>
              <a:t>You can enter here the subtitle if you need it</a:t>
            </a:r>
            <a:endParaRPr sz="1600" dirty="0">
              <a:solidFill>
                <a:srgbClr val="607D8B"/>
              </a:solidFill>
              <a:latin typeface="Exo 2" pitchFamily="2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849</Words>
  <Application>Microsoft Office PowerPoint</Application>
  <PresentationFormat>On-screen Show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Slab</vt:lpstr>
      <vt:lpstr>Consolas</vt:lpstr>
      <vt:lpstr>Source Sans Pro</vt:lpstr>
      <vt:lpstr>Exo 2</vt:lpstr>
      <vt:lpstr>Arial</vt:lpstr>
      <vt:lpstr>Cordelia template</vt:lpstr>
      <vt:lpstr>Introduction to Computer Vision</vt:lpstr>
      <vt:lpstr>PowerPoint Presentation</vt:lpstr>
      <vt:lpstr>Computer Vision</vt:lpstr>
      <vt:lpstr>PowerPoint Presentation</vt:lpstr>
      <vt:lpstr>Dataset</vt:lpstr>
      <vt:lpstr>PowerPoint Presentation</vt:lpstr>
      <vt:lpstr>PowerPoint Presentation</vt:lpstr>
      <vt:lpstr>PowerPoint Presentation</vt:lpstr>
      <vt:lpstr>Load Training data</vt:lpstr>
      <vt:lpstr>PowerPoint Presentation</vt:lpstr>
      <vt:lpstr>Computer vision with Neural Network</vt:lpstr>
      <vt:lpstr>PowerPoint Presentation</vt:lpstr>
      <vt:lpstr>TITLE</vt:lpstr>
      <vt:lpstr>PowerPoint Presentation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Vinh</dc:creator>
  <cp:lastModifiedBy>Nguyễn Thành Vinh</cp:lastModifiedBy>
  <cp:revision>31</cp:revision>
  <dcterms:modified xsi:type="dcterms:W3CDTF">2020-11-02T15:28:10Z</dcterms:modified>
</cp:coreProperties>
</file>