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7" r:id="rId5"/>
    <p:sldId id="259" r:id="rId6"/>
    <p:sldId id="258" r:id="rId7"/>
    <p:sldId id="270" r:id="rId8"/>
    <p:sldId id="313" r:id="rId9"/>
    <p:sldId id="297" r:id="rId10"/>
    <p:sldId id="285" r:id="rId11"/>
    <p:sldId id="314" r:id="rId12"/>
    <p:sldId id="365" r:id="rId13"/>
    <p:sldId id="366" r:id="rId14"/>
    <p:sldId id="367" r:id="rId15"/>
    <p:sldId id="368" r:id="rId16"/>
    <p:sldId id="370" r:id="rId17"/>
    <p:sldId id="369" r:id="rId18"/>
    <p:sldId id="371" r:id="rId19"/>
    <p:sldId id="372" r:id="rId20"/>
    <p:sldId id="373" r:id="rId21"/>
    <p:sldId id="282" r:id="rId22"/>
    <p:sldId id="283" r:id="rId23"/>
    <p:sldId id="376" r:id="rId2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AD74B34-5ED0-4F0A-B36A-0B4B7A71F22C}">
          <p14:sldIdLst>
            <p14:sldId id="257"/>
            <p14:sldId id="259"/>
            <p14:sldId id="258"/>
            <p14:sldId id="270"/>
            <p14:sldId id="313"/>
            <p14:sldId id="297"/>
            <p14:sldId id="285"/>
            <p14:sldId id="314"/>
            <p14:sldId id="365"/>
            <p14:sldId id="366"/>
            <p14:sldId id="367"/>
            <p14:sldId id="368"/>
            <p14:sldId id="370"/>
            <p14:sldId id="369"/>
            <p14:sldId id="371"/>
            <p14:sldId id="372"/>
          </p14:sldIdLst>
        </p14:section>
        <p14:section name="Working with notebook" id="{69DA9815-96D5-4D6B-89DE-7384C93654C2}">
          <p14:sldIdLst>
            <p14:sldId id="373"/>
          </p14:sldIdLst>
        </p14:section>
        <p14:section name="Looking at loss and accuracy" id="{C36FA0F6-3D64-411C-93A9-CCD355BBBDF1}">
          <p14:sldIdLst>
            <p14:sldId id="282"/>
            <p14:sldId id="283"/>
            <p14:sldId id="3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9C5BCD"/>
    <a:srgbClr val="000000"/>
    <a:srgbClr val="F8961E"/>
    <a:srgbClr val="F9C74F"/>
    <a:srgbClr val="F94144"/>
    <a:srgbClr val="FFFFFF"/>
    <a:srgbClr val="0077B6"/>
    <a:srgbClr val="90E0EF"/>
    <a:srgbClr val="CAF0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787" autoAdjust="0"/>
  </p:normalViewPr>
  <p:slideViewPr>
    <p:cSldViewPr snapToGrid="0">
      <p:cViewPr varScale="1">
        <p:scale>
          <a:sx n="84" d="100"/>
          <a:sy n="84" d="100"/>
        </p:scale>
        <p:origin x="15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08:39:20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0 248 664,'0'0'6638,"12"-7"-6339,87-60 714,-75 51-794,-3 0-11,-1 2 0,2 1 0,0 1 1,0 0-1,1 2 0,38-12 0,-56 21-175,0 0 0,0 1 0,-1 0 0,1 0 0,0 0 0,0 0 0,0 1 0,0-1-1,-1 1 1,1 1 0,0-1 0,-1 1 0,1-1 0,-1 1 0,0 1 0,1-1 0,-1 0 0,0 1-1,0 0 1,-1 0 0,1 0 0,0 1 0,-1-1 0,0 1 0,0 0 0,0 0 0,0 0 0,-1 0 0,3 5-1,6 14 80,-1 0 0,0 0 0,-2 1-1,7 32 1,-9-34-53,13 57 94,-9-36-50,20 55 0,-30-96-97,1 0-1,0-1 0,-1 1 0,1-1 1,0 1-1,0 0 0,0-1 0,0 0 1,0 1-1,1-1 0,-1 0 0,0 1 0,1-1 1,-1 0-1,1 0 0,-1 0 0,1 0 1,-1-1-1,1 1 0,0 0 0,0-1 1,-1 1-1,1-1 0,0 1 0,0-1 0,-1 0 1,1 0-1,0 0 0,0 0 0,0 0 1,-1 0-1,1 0 0,0 0 0,0-1 1,-1 1-1,1-1 0,3-1 0,4-2 25,1 0-1,-1-1 1,0 0-1,16-12 1,-24 16-30,74-59 132,105-108-1,24-19 4,-174 161-118,-20 17-9,1 0 1,0 1-1,0 0 0,1 0 1,20-9-1,-29 16 25,6 3 27,-6-1-50,1 0 1,0 0-1,-1 0 1,1 1-1,-1-1 1,1 1 0,-1 0-1,1 0 1,-1 0-1,0 0 1,0 1-1,0-1 1,-1 1 0,1 0-1,0 0 1,-1 0-1,0 0 1,0 0-1,0 0 1,0 1 0,2 5-1,10 31 110,-3 0 1,11 65-1,-16-69-58,1 0 1,2-1-1,2 0 1,17 40-1,-27-72-57,0-1 0,0 1 0,1-1 0,-1 1 0,1-1 0,0 1 0,-1-1-1,1 0 1,0 0 0,0 0 0,1 0 0,-1 0 0,0-1 0,0 1 0,1 0 0,-1-1 0,1 0 0,0 0 0,-1 0 0,1 0 0,0 0 0,0 0 0,0-1 0,-1 1-1,1-1 1,0 0 0,0 0 0,0 0 0,0 0 0,0 0 0,0-1 0,-1 1 0,1-1 0,0 0 0,0 0 0,-1 0 0,1 0 0,3-2 0,20-9 18,0-1 0,-2-1 0,0-1 0,0-1 0,21-20 0,30-20 46,-52 40-47,-8 5-6,0 0 0,0 1 0,1 1 0,1 0 0,0 1 0,0 1 0,27-8 0,-41 15-11,-1 0-1,0 0 1,0 0-1,1 1 1,-1-1 0,0 1-1,0-1 1,0 1-1,0 0 1,0 0 0,0 0-1,0 0 1,0 0-1,0 0 1,0 1 0,2 1-1,0 0 13,0 0 1,0 0 0,0 0 0,-1 0 0,1 1 0,-1 0 0,0-1-1,0 1 1,0 0 0,0 0 0,-1 1 0,5 8 0,14 54 152,-11-33-80,9 29 27,-10-30-58,2 1 1,1-1-1,2-1 1,21 38-1,-33-67-51,0 0-1,0-1 0,0 1 1,0-1-1,1 0 1,-1 1-1,1-1 1,-1 0-1,1-1 0,0 1 1,0 0-1,-1-1 1,1 0-1,0 1 1,0-1-1,1 0 1,-1 0-1,0-1 0,0 1 1,0-1-1,1 0 1,-1 0-1,0 0 1,0 0-1,1 0 0,-1 0 1,0-1-1,0 0 1,0 0-1,0 0 1,5-2-1,9-4 3,-1-1-1,0-1 1,0 0-1,20-16 1,-31 21-4,365-256 109,-356 250-113,2 1 0,-1 0-1,1 1 1,1 0-1,0 1 1,28-7-1,-35 12 6,1 1 0,0 0-1,-1 0 1,1 1-1,0 0 1,0 1 0,-1 0-1,1 1 1,-1 0-1,1 0 1,-1 2 0,12 4-1,48 23-274,-28-13-39,43 15-1,-19-19-2656,6-11-3457,-34-8 4327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08:39:22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1 180 292,'0'0'4862,"12"-7"-4349,6-5-397,44-29 1508,96-45 0,-150 83-1543,0 0 1,0 0-1,0 1 0,0 0 1,1 0-1,-1 1 0,1 0 1,-1 0-1,1 1 0,-1 0 1,1 1-1,-1-1 0,1 2 1,-1-1-1,0 1 0,0 1 1,1 0-1,-2 0 0,1 0 1,0 1-1,-1 0 0,1 0 1,-1 1-1,0 0 0,-1 0 1,1 1-1,-1 0 0,0 0 1,0 0-1,-1 1 0,8 12 1,17 27 308,31 67 1,-40-71-189,1-1 0,46 62 0,-65-100-190,-1 0 0,0 0 0,1-1 0,0 1 0,-1-1 0,1 0 0,0 0 0,0 0 0,0 0 0,1 0 0,-1-1 0,0 1 0,0-1 0,1 0 0,-1 0 0,1 0 0,-1-1 1,1 1-1,0-1 0,-1 0 0,1 0 0,5 0 0,0-2 4,1 0 1,-1-1 0,0 0 0,0 0-1,0-1 1,14-8 0,19-14 22,-2-2 0,-1-1 0,-2-3 0,41-41 0,44-38 47,-96 90-74,-11 7-4,2 0 0,-1 1 0,2 1 0,0 1-1,0 0 1,40-15 0,-53 25 14,1 0-1,-1 1 0,0-1 1,1 1-1,-1 1 0,1-1 1,-1 1-1,1 0 0,-1 0 0,6 3 1,-7-3-6,-2-1-4,0 1 1,-1-1-1,1 1 0,0-1 1,0 1-1,-1 0 1,1 0-1,0 0 0,-1 0 1,1 0-1,-1 0 0,0 1 1,1-1-1,-1 0 0,0 1 1,0-1-1,2 4 1,2 0 29,7 8 81,0 0-1,-1 1 0,0 0 0,17 31 0,11 15 151,-37-59-264,-1 1 0,1 0 0,0 0 1,0 0-1,0-1 0,0 1 0,0-1 1,0 0-1,0 0 0,1 0 0,-1 0 0,0 0 1,1 0-1,-1 0 0,1-1 0,-1 1 1,1-1-1,-1 0 0,1 1 0,-1-1 1,1 0-1,3-1 0,2-1 6,0 1 0,-1-1 0,1-1 0,12-5 0,-11 5-23,36-17 57,-1-1-1,0-3 1,45-32 0,-44 27 40,92-45 0,-133 72-53,0 1 0,-1 0 0,1 0 0,0 0 0,0 0 0,0 0-1,0 1 1,0 0 0,0 0 0,0 0 0,0 0 0,-1 1 0,1-1 0,0 1 0,0 0 0,0 0 0,-1 1 0,1-1 0,0 1 0,-1 0 0,1 0 0,-1 0 0,0 0 0,0 0 0,0 1 0,0 0 0,0-1 0,0 1 0,-1 0 0,1 0-1,-1 1 1,3 3 0,7 13 142,-1 0 0,0 0 0,-2 2 0,9 28 0,-12-34-112,12 36 156,31 77 225,-41-112-379,0-1 0,1 1 1,1-2-1,0 1 0,15 16 0,-21-28-58,0 0 1,0-1-1,0 1 0,1-1 1,-1 0-1,1 0 0,0 0 0,0 0 1,-1-1-1,2 0 0,-1 0 1,0-1-1,0 1 0,11 1 1,-7-3-46,1 0 1,-1 0 0,0-1 0,0 0 0,1 0-1,-1-1 1,0 0 0,10-4 0,12-8-307,0 0-1,-1-2 1,50-35-1,106-89-2720,-5-16-4702,-175 150 7419,70-60-1932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08:39:25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1 180 872,'21'-27'1068,"1"2"0,1 0 0,1 2 0,1 1 1,41-29-1,-63 50-993,-1 0 0,1 0 1,-1 0-1,1 0 0,0 1 1,0-1-1,-1 1 0,1 0 0,0 0 1,0 0-1,-1 0 0,1 0 1,0 0-1,0 1 0,-1 0 1,1-1-1,0 1 0,-1 0 0,1 0 1,3 2-1,1 1 56,-1-1-1,0 1 1,-1 0-1,1 1 1,-1-1 0,7 7-1,7 13 207,0 1 1,-2 1-1,14 28 0,24 34 228,-46-74-493,9 12 93,1 0 0,1-2 0,41 40-1,-53-57-139,0-1-1,1 0 1,0 0-1,0-1 1,0 0-1,0-1 1,1 0-1,0 0 0,0-1 1,0 0-1,0-1 1,0 0-1,1 0 1,-1-2-1,19 1 1,14-5 24,-1-1 1,0-3 0,-1-1 0,70-25 0,158-79 79,-165 66-87,-39 17-14,-38 15 39,2 2 0,-1 1 0,1 2 0,39-9 0,-64 18 91,4 5 26,-2 0-134,0 1 1,-1-1-1,1 1 1,-1 0-1,0 0 1,0 1-1,0-1 0,-1 1 1,0 0-1,0 0 1,0 1-1,-1-1 1,0 1-1,0 0 0,-1 0 1,3 10-1,2 7 83,0-1 0,2 0 0,1 0 0,22 35 0,-28-51-106,0 0-1,1-1 1,0 0 0,0 0-1,0 0 1,1 0 0,0-1-1,0 0 1,0 0 0,1-1-1,-1 0 1,1 0 0,0 0-1,0-1 1,1 0 0,-1 0-1,15 3 1,-8-8 40,25-13-23,0-1 1,-1-2-1,-1-2 1,-1-1-1,45-34 1,-36 23-20,1 3 1,83-39 0,-125 67-20,1 0 0,-1 0 0,1 0 0,-1 0 0,1 1 0,-1 0 0,1 0 0,-1 0 0,1 1 0,-1-1 0,1 1 0,-1 0 0,7 3 0,0 0 5,0 0 1,-1 1-1,0 0 1,10 7-1,48 36 11,-41-28-53,2 0-1,43 21 0,-61-36-139,0 0 0,0-1 0,1 0 0,0-1 1,-1 0-1,1-1 0,0-1 0,0 0 0,1 0 0,20-3 0,-6-2-1528,0-1-1,0-2 0,-1-1 0,40-17 1,8-7-470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08:39:26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0 176 44,'0'0'1627,"9"-6"-836,202-140 4391,-204 143-5003,-1-1 1,0 1-1,1 1 0,-1-1 1,1 1-1,0 0 0,9-1 1,-14 3-135,3-1 331,3 4-26,5 3-166,-1 0 0,1 2 0,-1-1 0,-1 1-1,1 1 1,-2 0 0,13 13 0,36 42 467,-39-40-484,1 0-1,2-2 1,0 0 0,1-1 0,1-2-1,41 25 1,-57-42-143,-1 0-1,1 0 1,-1-1 0,1 1-1,-1-2 1,1 0 0,0 0-1,-1 0 1,1-1 0,0 0-1,-1-1 1,17-5 0,11-4 6,0-2 0,-1-1 0,43-25 0,-4 2 5,4 0 15,94-39-19,-143 65 34,0 1 0,1 2 1,56-9-1,-80 16-1,0 1 0,1-1 0,-1 2 0,0-1 0,1 1-1,-1 0 1,0 0 0,0 1 0,1-1 0,-1 1 0,-1 1 0,1-1 0,0 1 0,0 0 0,-1 1 0,9 6-1,0 3 191,0 1 0,0 0 0,22 32 0,-23-28-83,1 0 0,20 19-1,-27-32-121,0 0 1,1 0-1,0 0 0,0-1 0,0 0 1,1-1-1,10 4 0,-6-8 42,25-9-19,-1-1 1,0-3-1,-1-1 1,45-25-1,56-23 104,-105 56-109,-29 7-61,0 1 0,0-1 1,0 0-1,-1 1 1,1 0-1,0 0 1,0 0-1,0 0 1,-1 0-1,1 0 0,-1 1 1,1-1-1,-1 1 1,1 0-1,-1 0 1,3 3-1,-1-2 14,8 8-9,1 0 0,20 27 1,-28-31-205,1 0 1,-1-1 0,1 0 0,0 0 0,1 0-1,-1 0 1,1-1 0,0 0 0,0 0 0,1-1 0,0 0-1,-1-1 1,17 6 0,-13-7-1284,0 0-1,0-1 1,1 0 0,-1-1-1,21-2 1,6-1-774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08:39:33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1 307 20,'0'0'8507,"14"-10"-8016,96-62 1200,221-108 0,-319 174-1614,1 0 22,0 0-1,0 1 0,0 0 1,1 1-1,-1 0 1,1 1-1,0 1 0,0 0 1,23 0-1,-22 3 5,0 1-1,0 0 1,0 0-1,-1 2 1,1 0-1,-1 0 1,20 10-1,-15-3 74,-1 1-1,1 1 0,-2 1 0,0 0 0,27 30 1,62 92 613,-80-98-586,2-1 1,2-1-1,42 39 1,-64-68-160,-1-1 0,2 0 0,-1 0 1,1-1-1,0 0 0,0 0 0,0-1 1,1 0-1,-1-1 0,1 0 0,0-1 1,0 0-1,0 0 0,0-1 0,0 0 1,1-1-1,-1 0 0,18-3 0,19-7 67,0-2-1,67-28 0,94-52 128,-207 91-236,1 1 0,-1-1 1,1 0-1,0 1 0,-1-1 0,1 1 1,-1 0-1,1-1 0,0 1 0,-1 0 0,1 0 1,0 0-1,-1 0 0,3 0 0,5 1 46,-2 4 20,-1-1-35,0 1 0,-1-1 0,1 1 0,-1 1 1,0-1-1,0 1 0,-1-1 0,0 2 0,0-1 1,0 0-1,-1 1 0,5 12 0,-1 4 88,-1 0-10,1-1 0,1 0 0,1 0 0,1-1 0,21 34 0,-29-54-101,-1 0 0,1 1-1,-1-1 1,1 0-1,-1 0 1,1 0 0,0 0-1,-1 0 1,1-1-1,0 1 1,0 0 0,-1-1-1,1 1 1,0-1-1,0 0 1,0 0-1,0 0 1,0 0 0,0 0-1,0 0 1,0 0-1,-1 0 1,1-1 0,0 1-1,0-1 1,0 1-1,2-2 1,45-24 72,-43 22-77,60-41 82,82-72 1,-25 19-35,-87 71-37,133-92 48,-142 102-69,1 1 0,1 2 0,1 1 0,38-12 0,-56 22 5,0 1-1,0 0 1,0 1-1,0 0 1,1 1-1,-1 0 1,0 1-1,0 0 1,0 1-1,0 1 1,23 7 0,5 6-115,0 1 1,40 24 0,11 5-923,23 0-2374,-34-25-5631,-51-18 6705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08:39:34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1 200 48,'0'0'805,"8"-8"-31,21-17 56,1 1 1,0 1-1,2 2 0,0 2 1,2 1-1,0 1 1,67-23-1,-96 39-700,1-1 0,0 1-1,0 1 1,0-1 0,0 1 0,0 0 0,0 0-1,0 1 1,-1 0 0,1 0 0,0 0 0,0 1-1,0-1 1,-1 1 0,1 1 0,-1-1 0,0 1-1,6 4 1,6 5 171,-1 1-1,-1 0 1,26 31-1,-2-4 113,-19-21-245,6 8 11,1-2 1,1-1 0,1-1-1,1-1 1,1-2-1,37 19 1,-57-35-143,1 0 1,0-1-1,-1-1 0,1 0 0,0 0 1,0-1-1,0-1 0,0 0 1,1 0-1,18-5 0,12-3 79,64-21-1,195-89 154,-117 42-134,-181 74-102,0 1-1,0 0 0,1 0 0,-1 0 0,1 0 0,-1 1 1,1-1-1,-1 1 0,1 0 0,-1 1 0,1-1 1,-1 1-1,1 0 0,-1 0 0,1 0 0,-1 1 1,0 0-1,0-1 0,0 1 0,0 1 0,4 2 0,5 5 121,0 1 0,-1 0 0,0 1-1,14 19 1,16 15 78,-35-39-210,-1-1 0,1-1 0,-1 1 0,2-1 0,-1 0 0,0-1 0,1 0 0,0 0 0,0 0 0,0-1 1,1 0-1,-1-1 0,1 0 0,-1 0 0,1-1 0,0 0 0,-1-1 0,1 0 0,0 0 0,0 0 0,-1-1 0,1-1 0,16-4 0,234-86 217,-117 38-150,-137 52-64,0 1 0,0 0 0,0 0 0,0 0-1,1 1 1,-1 0 0,0 0 0,0 0 0,0 1 0,1-1 0,-1 1 0,0 1 0,9 2 0,4 4 76,-1 0 0,25 16 0,-29-16-70,0-1 1,0 0-1,24 8 1,-21-10-470,1-2 1,0 0 0,1-1 0,-1-1 0,0-1 0,0 0-1,20-3 1,66-14-7682,-103 17 8115,42-9-2324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08:39:43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1 203 324,'10'-6'980,"386"-183"6952,-392 188-7842,-1-1 0,2 1 1,-1 0-1,0 0 0,0 0 0,0 1 0,0 0 0,0-1 0,1 1 1,-1 1-1,0-1 0,0 1 0,0-1 0,0 1 0,1 1 0,-1-1 1,-1 0-1,1 1 0,0 0 0,0 0 0,-1 0 0,1 0 0,-1 1 1,1-1-1,-1 1 0,0 0 0,3 3 0,8 10 156,0 1-1,0 1 0,-2 0 1,11 20-1,-6-10-91,14 20 174,1-1 0,43 47 1,-64-82-278,0 0 0,1-1 0,0 0 0,0-1 0,1-1 0,0 0 0,1-1 0,0 0 1,1-1-1,-1 0 0,1-1 0,23 5 0,-24-9-25,1-1 0,0 0 1,-1-1-1,1-1 0,0 0 0,-1-1 0,1-1 0,17-5 1,115-45 137,-120 42-136,159-69 61,53-20 55,-231 97-93,0 0 0,0 0 0,0 1 0,1 0 0,-1 0 0,1 1 0,-1 0 0,1 1 0,-1 0 0,1 0 0,9 2 0,-12-1 29,0 1 0,0 1 0,0-1 0,0 1 0,0 0 1,-1 0-1,1 1 0,-1-1 0,0 1 0,0 1 0,0-1 0,-1 1 0,1 0 0,4 6 0,21 29 390,-26-32-410,1-1 0,0 0 1,1 1-1,-1-2 0,2 1 0,-1-1 0,1 0 1,-1 0-1,2-1 0,-1 1 0,1-2 1,-1 1-1,12 4 0,-16-8-52,-1-1 0,1 1 0,-1-1 0,1 1 0,-1-1 0,1 0-1,-1 0 1,1 0 0,-1 0 0,1-1 0,-1 1 0,1-1 0,-1 1 0,5-3 0,3 0 13,48-10 91,95-34-1,-75 20-67,-15 6-13,-28 8 10,1 2 0,66-13 0,-94 23 7,0 1 1,0 1-1,0-1 0,0 1 1,-1 0-1,1 1 0,0 0 1,0 0-1,7 4 1,67 35 191,-15-7-206,-38-24-368,0-1 1,1-1-1,0-2 1,53 4-1,21-6-2943,-2-8-4770,-50 1 5567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AE46E-A4E0-4923-8F0F-C5649FEB5A3E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C721B-7951-479D-B323-2E90B4908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14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C721B-7951-479D-B323-2E90B4908D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31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 training and validation generator into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model.fit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C721B-7951-479D-B323-2E90B4908D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08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OpenSans-Bold"/>
              </a:rPr>
              <a:t>Even though the training data set’s accuracy went very high, we saw that after only a few epochs, the validation set levelled out. This is a clear sign that we are overfitting again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C721B-7951-479D-B323-2E90B4908D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25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OpenSans-Bold"/>
              </a:rPr>
              <a:t>We can use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C721B-7951-479D-B323-2E90B4908D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81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are going to use clean dataset But we are going to hit some of those issues above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Using these skill will able to deal with other datasets that may not be as clean as this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C721B-7951-479D-B323-2E90B4908D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55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Cái hay của TF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là: </a:t>
            </a:r>
            <a:r>
              <a:rPr lang="en-US" dirty="0" err="1"/>
              <a:t>Nếu</a:t>
            </a:r>
            <a:r>
              <a:rPr lang="en-US" dirty="0"/>
              <a:t> ta bỏ </a:t>
            </a:r>
            <a:r>
              <a:rPr lang="en-US" dirty="0" err="1"/>
              <a:t>anh</a:t>
            </a:r>
            <a:r>
              <a:rPr lang="en-US" dirty="0"/>
              <a:t> vào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con đã được </a:t>
            </a:r>
            <a:r>
              <a:rPr lang="en-US" dirty="0" err="1"/>
              <a:t>đặt</a:t>
            </a:r>
            <a:r>
              <a:rPr lang="en-US" dirty="0"/>
              <a:t> tên thì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ImageDataGenerator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gắn</a:t>
            </a:r>
            <a:r>
              <a:rPr lang="en-US" dirty="0"/>
              <a:t> nhận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</a:t>
            </a:r>
          </a:p>
          <a:p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cái này </a:t>
            </a:r>
            <a:r>
              <a:rPr lang="en-US" dirty="0" err="1"/>
              <a:t>cho</a:t>
            </a:r>
            <a:r>
              <a:rPr lang="en-US" dirty="0"/>
              <a:t> dataset </a:t>
            </a:r>
            <a:r>
              <a:rPr lang="en-US" dirty="0" err="1"/>
              <a:t>chó</a:t>
            </a:r>
            <a:r>
              <a:rPr lang="en-US" dirty="0"/>
              <a:t> với </a:t>
            </a:r>
            <a:r>
              <a:rPr lang="en-US" dirty="0" err="1"/>
              <a:t>mèo</a:t>
            </a:r>
            <a:r>
              <a:rPr lang="en-US" dirty="0"/>
              <a:t>.</a:t>
            </a:r>
          </a:p>
          <a:p>
            <a:r>
              <a:rPr lang="en-US" dirty="0"/>
              <a:t>Sau khi </a:t>
            </a:r>
            <a:r>
              <a:rPr lang="en-US" dirty="0" err="1"/>
              <a:t>gắn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rồi thì </a:t>
            </a:r>
            <a:r>
              <a:rPr lang="en-US" dirty="0" err="1"/>
              <a:t>chúng</a:t>
            </a:r>
            <a:r>
              <a:rPr lang="en-US" dirty="0"/>
              <a:t> ta chia </a:t>
            </a:r>
            <a:r>
              <a:rPr lang="en-US" dirty="0" err="1"/>
              <a:t>thành</a:t>
            </a:r>
            <a:r>
              <a:rPr lang="en-US" dirty="0"/>
              <a:t> Training set </a:t>
            </a:r>
            <a:r>
              <a:rPr lang="en-US" dirty="0" err="1"/>
              <a:t>và</a:t>
            </a:r>
            <a:r>
              <a:rPr lang="en-US" dirty="0"/>
              <a:t> Validation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C721B-7951-479D-B323-2E90B4908D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86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00"/>
                </a:solidFill>
              </a:rPr>
              <a:t>Sử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dụng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sz="1200" b="0" dirty="0" err="1">
                <a:solidFill>
                  <a:srgbClr val="9C5BCD"/>
                </a:solidFill>
                <a:effectLst/>
                <a:latin typeface="Consolas" panose="020B0609020204030204" pitchFamily="49" charset="0"/>
              </a:rPr>
              <a:t>ImageDataGenerator</a:t>
            </a:r>
            <a:r>
              <a:rPr lang="en-US" sz="1200" b="0" dirty="0">
                <a:solidFill>
                  <a:srgbClr val="9C5B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5BCD"/>
                </a:solidFill>
                <a:effectLst/>
                <a:latin typeface="Consolas" panose="020B0609020204030204" pitchFamily="49" charset="0"/>
              </a:rPr>
              <a:t>để</a:t>
            </a:r>
            <a:r>
              <a:rPr lang="en-US" sz="1200" b="0" dirty="0">
                <a:solidFill>
                  <a:srgbClr val="9C5B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5BCD"/>
                </a:solidFill>
                <a:effectLst/>
                <a:latin typeface="Consolas" panose="020B0609020204030204" pitchFamily="49" charset="0"/>
              </a:rPr>
              <a:t>hướng</a:t>
            </a:r>
            <a:r>
              <a:rPr lang="en-US" sz="1200" b="0" dirty="0">
                <a:solidFill>
                  <a:srgbClr val="9C5B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5BCD"/>
                </a:solidFill>
                <a:effectLst/>
                <a:latin typeface="Consolas" panose="020B0609020204030204" pitchFamily="49" charset="0"/>
              </a:rPr>
              <a:t>đến</a:t>
            </a:r>
            <a:r>
              <a:rPr lang="en-US" sz="1200" b="0" dirty="0">
                <a:solidFill>
                  <a:srgbClr val="9C5B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5BCD"/>
                </a:solidFill>
                <a:effectLst/>
                <a:latin typeface="Consolas" panose="020B0609020204030204" pitchFamily="49" charset="0"/>
              </a:rPr>
              <a:t>đường</a:t>
            </a:r>
            <a:r>
              <a:rPr lang="en-US" sz="1200" b="0" dirty="0">
                <a:solidFill>
                  <a:srgbClr val="9C5B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5BCD"/>
                </a:solidFill>
                <a:effectLst/>
                <a:latin typeface="Consolas" panose="020B0609020204030204" pitchFamily="49" charset="0"/>
              </a:rPr>
              <a:t>dẫn</a:t>
            </a:r>
            <a:r>
              <a:rPr lang="en-US" sz="1200" b="0" dirty="0">
                <a:solidFill>
                  <a:srgbClr val="9C5BCD"/>
                </a:solidFill>
                <a:effectLst/>
                <a:latin typeface="Consolas" panose="020B0609020204030204" pitchFamily="49" charset="0"/>
              </a:rPr>
              <a:t> mà </a:t>
            </a:r>
            <a:r>
              <a:rPr lang="en-US" sz="1200" b="0" dirty="0" err="1">
                <a:solidFill>
                  <a:srgbClr val="9C5BCD"/>
                </a:solidFill>
                <a:effectLst/>
                <a:latin typeface="Consolas" panose="020B0609020204030204" pitchFamily="49" charset="0"/>
              </a:rPr>
              <a:t>chúng</a:t>
            </a:r>
            <a:r>
              <a:rPr lang="en-US" sz="1200" b="0" dirty="0">
                <a:solidFill>
                  <a:srgbClr val="9C5BCD"/>
                </a:solidFill>
                <a:effectLst/>
                <a:latin typeface="Consolas" panose="020B0609020204030204" pitchFamily="49" charset="0"/>
              </a:rPr>
              <a:t> ta đã tạo như trên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C721B-7951-479D-B323-2E90B4908D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06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Data mà chưa được normalize thì </a:t>
            </a:r>
            <a:r>
              <a:rPr lang="en-US" dirty="0" err="1">
                <a:solidFill>
                  <a:srgbClr val="000000"/>
                </a:solidFill>
              </a:rPr>
              <a:t>chúng</a:t>
            </a:r>
            <a:r>
              <a:rPr lang="en-US" dirty="0">
                <a:solidFill>
                  <a:srgbClr val="000000"/>
                </a:solidFill>
              </a:rPr>
              <a:t> ta </a:t>
            </a:r>
            <a:r>
              <a:rPr lang="en-US" dirty="0" err="1">
                <a:solidFill>
                  <a:srgbClr val="000000"/>
                </a:solidFill>
              </a:rPr>
              <a:t>sử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dụng</a:t>
            </a:r>
            <a:r>
              <a:rPr lang="en-US" dirty="0">
                <a:solidFill>
                  <a:srgbClr val="000000"/>
                </a:solidFill>
              </a:rPr>
              <a:t> Parameter rescale, rescale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transform every pixel value from range [0,255] -&gt; [0,1]. See this for more information:  https://www.linkedin.com/pulse/keras-image-preprocessing-scaling-pixels-training-adwin-jahn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Sử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dụng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hàm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flow_from_directory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để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generate data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từ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thư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mục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mình đã tạo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Với training data set thì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chúng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ta phải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hướng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đến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thư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mục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training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và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thiết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lập target size. Trong trường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hợp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dataset của mình có nhiều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hình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dạng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hoặc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kích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thước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khác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nhau thì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chúng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ta resize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về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một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kích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thước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đó là 150x150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chẳng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hạn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Batch size =20, ví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dụ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2000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tấm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hình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thì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sẽ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chia ra làm 100 batch,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mỗi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batch là 20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tấm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Vì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là bài toán phần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loại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chó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với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mèo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thì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chúng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để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là binary class mode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C721B-7951-479D-B323-2E90B4908D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33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00"/>
                </a:solidFill>
              </a:rPr>
              <a:t>Tương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tự</a:t>
            </a:r>
            <a:r>
              <a:rPr lang="en-US" dirty="0">
                <a:solidFill>
                  <a:srgbClr val="000000"/>
                </a:solidFill>
              </a:rPr>
              <a:t> với validation thì </a:t>
            </a:r>
            <a:r>
              <a:rPr lang="en-US" dirty="0" err="1">
                <a:solidFill>
                  <a:srgbClr val="000000"/>
                </a:solidFill>
              </a:rPr>
              <a:t>chúng</a:t>
            </a:r>
            <a:r>
              <a:rPr lang="en-US" dirty="0">
                <a:solidFill>
                  <a:srgbClr val="000000"/>
                </a:solidFill>
              </a:rPr>
              <a:t> ta phải trỏ </a:t>
            </a:r>
            <a:r>
              <a:rPr lang="en-US" dirty="0" err="1">
                <a:solidFill>
                  <a:srgbClr val="000000"/>
                </a:solidFill>
              </a:rPr>
              <a:t>về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thư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mục</a:t>
            </a:r>
            <a:r>
              <a:rPr lang="en-US" dirty="0">
                <a:solidFill>
                  <a:srgbClr val="000000"/>
                </a:solidFill>
              </a:rPr>
              <a:t> validation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C721B-7951-479D-B323-2E90B4908D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2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Conv Layer</a:t>
            </a:r>
            <a:r>
              <a:rPr lang="en-US" b="0" i="0" dirty="0">
                <a:effectLst/>
                <a:latin typeface="Inter"/>
              </a:rPr>
              <a:t>: This layer will extract features from image.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Pooling Layer(Lớp </a:t>
            </a:r>
            <a:r>
              <a:rPr lang="en-US" b="1" i="0" dirty="0" err="1">
                <a:effectLst/>
                <a:latin typeface="Inter"/>
              </a:rPr>
              <a:t>tổng</a:t>
            </a:r>
            <a:r>
              <a:rPr lang="en-US" b="1" i="0" dirty="0">
                <a:effectLst/>
                <a:latin typeface="Inter"/>
              </a:rPr>
              <a:t> </a:t>
            </a:r>
            <a:r>
              <a:rPr lang="en-US" b="1" i="0" dirty="0" err="1">
                <a:effectLst/>
                <a:latin typeface="Inter"/>
              </a:rPr>
              <a:t>hợp</a:t>
            </a:r>
            <a:r>
              <a:rPr lang="en-US" b="1" i="0" dirty="0">
                <a:effectLst/>
                <a:latin typeface="Inter"/>
              </a:rPr>
              <a:t>)</a:t>
            </a:r>
            <a:r>
              <a:rPr lang="en-US" b="0" i="0" dirty="0">
                <a:effectLst/>
                <a:latin typeface="Inter"/>
              </a:rPr>
              <a:t>: </a:t>
            </a:r>
            <a:r>
              <a:rPr lang="en-US" b="0" i="0" dirty="0" err="1">
                <a:effectLst/>
                <a:latin typeface="Inter"/>
              </a:rPr>
              <a:t>Đứng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sau</a:t>
            </a:r>
            <a:r>
              <a:rPr lang="en-US" b="0" i="0" dirty="0">
                <a:effectLst/>
                <a:latin typeface="Inter"/>
              </a:rPr>
              <a:t> Conv layer </a:t>
            </a:r>
            <a:r>
              <a:rPr lang="en-US" b="0" i="0" dirty="0" err="1">
                <a:effectLst/>
                <a:latin typeface="Inter"/>
              </a:rPr>
              <a:t>để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đơn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giản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hoá</a:t>
            </a:r>
            <a:r>
              <a:rPr lang="en-US" b="0" i="0" dirty="0">
                <a:effectLst/>
                <a:latin typeface="Inter"/>
              </a:rPr>
              <a:t> thông tin </a:t>
            </a:r>
            <a:r>
              <a:rPr lang="en-US" b="0" i="0" dirty="0" err="1">
                <a:effectLst/>
                <a:latin typeface="Inter"/>
              </a:rPr>
              <a:t>đầu</a:t>
            </a:r>
            <a:r>
              <a:rPr lang="en-US" b="0" i="0" dirty="0">
                <a:effectLst/>
                <a:latin typeface="Inter"/>
              </a:rPr>
              <a:t> ra, </a:t>
            </a:r>
            <a:r>
              <a:rPr lang="en-US" b="0" i="0" dirty="0" err="1">
                <a:effectLst/>
                <a:latin typeface="Inter"/>
              </a:rPr>
              <a:t>giảm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bớt</a:t>
            </a:r>
            <a:r>
              <a:rPr lang="en-US" b="0" i="0" dirty="0">
                <a:effectLst/>
                <a:latin typeface="Inter"/>
              </a:rPr>
              <a:t> số </a:t>
            </a:r>
            <a:r>
              <a:rPr lang="en-US" b="0" i="0" dirty="0" err="1">
                <a:effectLst/>
                <a:latin typeface="Inter"/>
              </a:rPr>
              <a:t>lượng</a:t>
            </a:r>
            <a:r>
              <a:rPr lang="en-US" b="0" i="0" dirty="0">
                <a:effectLst/>
                <a:latin typeface="Inter"/>
              </a:rPr>
              <a:t> neuron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Fully Connected Layer</a:t>
            </a:r>
            <a:r>
              <a:rPr lang="en-US" b="0" i="0" dirty="0">
                <a:effectLst/>
                <a:latin typeface="Inter"/>
              </a:rPr>
              <a:t>: It connect the network from a layer to another layer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Output Layer</a:t>
            </a:r>
            <a:r>
              <a:rPr lang="en-US" b="0" i="0" dirty="0">
                <a:effectLst/>
                <a:latin typeface="Inter"/>
              </a:rPr>
              <a:t>: It is the predicted values layer.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C721B-7951-479D-B323-2E90B4908D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72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Note the input shape is the desired size of the image 150x150 with 3 bytes color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Only 1 output neuron. It will contain a value from 0-1 where 0 for 1 class ('cats') and 1 for the other ('dogs')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C721B-7951-479D-B323-2E90B4908D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86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We can tweak learning rate by change the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lr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parameter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C721B-7951-479D-B323-2E90B4908D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29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BA4E9-F232-4446-856E-B9755CB6F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ED5D0-855E-4766-99F7-AB336C51F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0DECA-2E5D-4982-A59E-4992613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7758-8494-4065-808F-0ABF7E6BBEDD}" type="datetimeFigureOut">
              <a:rPr lang="vi-VN" smtClean="0"/>
              <a:t>19/10/2020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1707F-4979-4468-A598-9C82DAD8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2BC56-6F4E-4996-874C-EEAC32BF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6DF6-9B0A-41D7-B8A6-749FFF1F6FE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1330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EC532-22DB-4AA3-80DB-C6D5427A9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F4241-65BA-432B-9047-5404A2DAB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9EBA3-6E59-43DC-B033-5B84123D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7758-8494-4065-808F-0ABF7E6BBEDD}" type="datetimeFigureOut">
              <a:rPr lang="vi-VN" smtClean="0"/>
              <a:t>19/10/2020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72205-AEC4-4861-83A9-7A9D84245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D4C26-B11C-46FD-A4C0-0CDC830D7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6DF6-9B0A-41D7-B8A6-749FFF1F6FE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55325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5A0A1C-F7B7-4B0B-B341-A4821AB968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F831D-0B5A-4275-84CF-F83CEA423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185AD-0333-4A25-8E60-18BC9A4B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7758-8494-4065-808F-0ABF7E6BBEDD}" type="datetimeFigureOut">
              <a:rPr lang="vi-VN" smtClean="0"/>
              <a:t>19/10/2020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34422-D8C6-40A5-83D7-79BC90AE8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C31A0-313B-4BDA-87FB-7D94945BB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6DF6-9B0A-41D7-B8A6-749FFF1F6FE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0613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5B95B-3EC6-44CF-9783-80419A80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EE44F-8568-44ED-A406-E110CD945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2840A-65A3-46F5-B3E2-995BA30F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7758-8494-4065-808F-0ABF7E6BBEDD}" type="datetimeFigureOut">
              <a:rPr lang="vi-VN" smtClean="0"/>
              <a:t>19/10/2020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DE3A3-2DE1-48E0-9AFA-106C1AA22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F2C5-24BB-4F8A-B5BE-4D45ECD83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6DF6-9B0A-41D7-B8A6-749FFF1F6FE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1576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A472D-D035-45BD-B714-BE83F37A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525D4-2022-418A-B63A-F529F4A24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1C89D-8378-47B5-9A07-F6B6AB27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7758-8494-4065-808F-0ABF7E6BBEDD}" type="datetimeFigureOut">
              <a:rPr lang="vi-VN" smtClean="0"/>
              <a:t>19/10/2020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FB398-484D-4B6D-9057-C38696BC9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33E90-D873-48AA-83BC-5C4A819A5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6DF6-9B0A-41D7-B8A6-749FFF1F6FE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9430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067C9-E28A-48C1-B3EB-B275C694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518D7-1ABC-4BCF-A5F5-416022549A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E2EE5-6A13-4519-B7B5-76834A8BB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49F46-FAB9-4138-A382-0CA9067D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7758-8494-4065-808F-0ABF7E6BBEDD}" type="datetimeFigureOut">
              <a:rPr lang="vi-VN" smtClean="0"/>
              <a:t>19/10/2020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31389-C970-4847-88BC-867310FE9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08F84-F325-4944-AD9B-8D412D76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6DF6-9B0A-41D7-B8A6-749FFF1F6FE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8809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2A113-D410-4481-8756-10E149423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540CD-B428-4EC0-882D-FE505EC03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6C462-DEFA-4831-AC81-CDC4A0D8F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43E7D-36A7-4A28-A628-1161AA042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3FE6AA-01AD-46FC-959A-23F185608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F9F7B-54F9-434A-8A0A-7F2582CDC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7758-8494-4065-808F-0ABF7E6BBEDD}" type="datetimeFigureOut">
              <a:rPr lang="vi-VN" smtClean="0"/>
              <a:t>19/10/2020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3DD30E-F4FC-4010-9C6A-F19B7C7B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E7C7AA-5ABD-4D4B-A05D-C0AD7F7EB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6DF6-9B0A-41D7-B8A6-749FFF1F6FE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18560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1CAC6-6449-49AF-B449-7BC1B9B3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80365-627B-43C3-9013-761091B34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7758-8494-4065-808F-0ABF7E6BBEDD}" type="datetimeFigureOut">
              <a:rPr lang="vi-VN" smtClean="0"/>
              <a:t>19/10/2020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C7AFDB-782F-47DC-AF4B-F32F8756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13832-E14E-41BE-A673-BEB4289C1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6DF6-9B0A-41D7-B8A6-749FFF1F6FE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3783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896C2-186E-434C-9BBA-8672954E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7758-8494-4065-808F-0ABF7E6BBEDD}" type="datetimeFigureOut">
              <a:rPr lang="vi-VN" smtClean="0"/>
              <a:t>19/10/2020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09D0FC-9CE2-499B-962C-D3D914FB6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4C4D0-C493-4C73-A988-40FA0B1A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6DF6-9B0A-41D7-B8A6-749FFF1F6FE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6070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A7654-5FA2-4DC2-A1EF-C900224AF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FE405-73B7-43D1-AA71-C67D757EB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2B6A5-04CB-4925-8BEB-F93FA446C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8D3F9-2EFD-4CC0-B96A-C2C1BBF03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7758-8494-4065-808F-0ABF7E6BBEDD}" type="datetimeFigureOut">
              <a:rPr lang="vi-VN" smtClean="0"/>
              <a:t>19/10/2020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7D938-31DD-476D-A5B1-1DB1F1557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62C77-F247-4582-889F-E5332977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6DF6-9B0A-41D7-B8A6-749FFF1F6FE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41665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1CF9D-F6BB-4723-8765-684420F64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3027EB-002A-4809-B002-D5B45269D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D93C6-6D4A-4696-9D11-5815280A2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52186-762D-4890-ABE4-05312E1A4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7758-8494-4065-808F-0ABF7E6BBEDD}" type="datetimeFigureOut">
              <a:rPr lang="vi-VN" smtClean="0"/>
              <a:t>19/10/2020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8E6BD-19F6-4B83-91CC-99D7C099C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0AA92-748F-4877-BC3C-D67B119C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6DF6-9B0A-41D7-B8A6-749FFF1F6FE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63278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3A2DDD-0CB8-4F77-BBE0-A4697D984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A472F-7FE7-43D2-8A48-2B0B2E713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3ADCB-143B-46CB-9F99-63B99156B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87758-8494-4065-808F-0ABF7E6BBEDD}" type="datetimeFigureOut">
              <a:rPr lang="vi-VN" smtClean="0"/>
              <a:t>19/10/2020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CD0A4-2CBC-4DF8-B213-F8CCAB98E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4665-54BC-4C50-B084-7B34A1B2B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D6DF6-9B0A-41D7-B8A6-749FFF1F6FE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012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6.png"/><Relationship Id="rId3" Type="http://schemas.openxmlformats.org/officeDocument/2006/relationships/image" Target="../media/image9.jpeg"/><Relationship Id="rId7" Type="http://schemas.openxmlformats.org/officeDocument/2006/relationships/image" Target="../media/image23.png"/><Relationship Id="rId12" Type="http://schemas.openxmlformats.org/officeDocument/2006/relationships/customXml" Target="../ink/ink5.xml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24.png"/><Relationship Id="rId14" Type="http://schemas.openxmlformats.org/officeDocument/2006/relationships/customXml" Target="../ink/ink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E5BD90-D757-4A5A-B36B-7516B6916284}"/>
              </a:ext>
            </a:extLst>
          </p:cNvPr>
          <p:cNvSpPr/>
          <p:nvPr/>
        </p:nvSpPr>
        <p:spPr>
          <a:xfrm rot="5400000">
            <a:off x="2667000" y="-2667000"/>
            <a:ext cx="6858000" cy="12192000"/>
          </a:xfrm>
          <a:prstGeom prst="rect">
            <a:avLst/>
          </a:prstGeom>
          <a:gradFill>
            <a:gsLst>
              <a:gs pos="34000">
                <a:srgbClr val="0077B6"/>
              </a:gs>
              <a:gs pos="100000">
                <a:srgbClr val="CAF0F8"/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FC37F2-72B1-4546-8C61-BDF6E8E258CA}"/>
              </a:ext>
            </a:extLst>
          </p:cNvPr>
          <p:cNvSpPr/>
          <p:nvPr/>
        </p:nvSpPr>
        <p:spPr>
          <a:xfrm>
            <a:off x="0" y="0"/>
            <a:ext cx="7208196" cy="6858000"/>
          </a:xfrm>
          <a:custGeom>
            <a:avLst/>
            <a:gdLst>
              <a:gd name="connsiteX0" fmla="*/ 0 w 7597302"/>
              <a:gd name="connsiteY0" fmla="*/ 0 h 6858000"/>
              <a:gd name="connsiteX1" fmla="*/ 1834501 w 7597302"/>
              <a:gd name="connsiteY1" fmla="*/ 0 h 6858000"/>
              <a:gd name="connsiteX2" fmla="*/ 7597302 w 7597302"/>
              <a:gd name="connsiteY2" fmla="*/ 4068589 h 6858000"/>
              <a:gd name="connsiteX3" fmla="*/ 7597302 w 7597302"/>
              <a:gd name="connsiteY3" fmla="*/ 4090507 h 6858000"/>
              <a:gd name="connsiteX4" fmla="*/ 1729899 w 7597302"/>
              <a:gd name="connsiteY4" fmla="*/ 6858000 h 6858000"/>
              <a:gd name="connsiteX5" fmla="*/ 0 w 759730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97302" h="6858000">
                <a:moveTo>
                  <a:pt x="0" y="0"/>
                </a:moveTo>
                <a:lnTo>
                  <a:pt x="1834501" y="0"/>
                </a:lnTo>
                <a:lnTo>
                  <a:pt x="7597302" y="4068589"/>
                </a:lnTo>
                <a:lnTo>
                  <a:pt x="7597302" y="4090507"/>
                </a:lnTo>
                <a:lnTo>
                  <a:pt x="1729899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tile tx="-2076450" ty="114300" sx="90000" sy="9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vi-VN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CAD09A-9514-4563-9470-7879D7B551AE}"/>
              </a:ext>
            </a:extLst>
          </p:cNvPr>
          <p:cNvSpPr txBox="1"/>
          <p:nvPr/>
        </p:nvSpPr>
        <p:spPr>
          <a:xfrm>
            <a:off x="5959228" y="1330258"/>
            <a:ext cx="4497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Title</a:t>
            </a:r>
            <a:endParaRPr lang="vi-VN" sz="4000" b="1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706B67-B403-43F3-8EFF-5CEE8D29FC48}"/>
              </a:ext>
            </a:extLst>
          </p:cNvPr>
          <p:cNvSpPr/>
          <p:nvPr/>
        </p:nvSpPr>
        <p:spPr>
          <a:xfrm>
            <a:off x="5925360" y="307683"/>
            <a:ext cx="1282836" cy="53502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HOME</a:t>
            </a:r>
            <a:endParaRPr lang="vi-VN" b="1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4CEB4F-21FE-4D63-B18D-CDC522088360}"/>
              </a:ext>
            </a:extLst>
          </p:cNvPr>
          <p:cNvSpPr/>
          <p:nvPr/>
        </p:nvSpPr>
        <p:spPr>
          <a:xfrm>
            <a:off x="7819822" y="318581"/>
            <a:ext cx="1490764" cy="53502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CONTENTS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9F6A9F-FA53-4519-9711-BE145BA4E70C}"/>
              </a:ext>
            </a:extLst>
          </p:cNvPr>
          <p:cNvSpPr/>
          <p:nvPr/>
        </p:nvSpPr>
        <p:spPr>
          <a:xfrm>
            <a:off x="9922213" y="321013"/>
            <a:ext cx="1842175" cy="53502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CONTRIBUTORS</a:t>
            </a:r>
            <a:endParaRPr lang="vi-VN" b="1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3257BB-24DA-43E7-B347-1337A5693FC4}"/>
              </a:ext>
            </a:extLst>
          </p:cNvPr>
          <p:cNvCxnSpPr>
            <a:cxnSpLocks/>
          </p:cNvCxnSpPr>
          <p:nvPr/>
        </p:nvCxnSpPr>
        <p:spPr>
          <a:xfrm>
            <a:off x="6096000" y="1006813"/>
            <a:ext cx="9273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FB38413-DA69-4F4D-A350-F2979186F328}"/>
              </a:ext>
            </a:extLst>
          </p:cNvPr>
          <p:cNvSpPr/>
          <p:nvPr/>
        </p:nvSpPr>
        <p:spPr>
          <a:xfrm>
            <a:off x="9922213" y="3429000"/>
            <a:ext cx="1842175" cy="53502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gradFill flip="none" rotWithShape="1">
                  <a:gsLst>
                    <a:gs pos="0">
                      <a:srgbClr val="0077B6"/>
                    </a:gs>
                    <a:gs pos="100000">
                      <a:srgbClr val="CAF0F8"/>
                    </a:gs>
                  </a:gsLst>
                  <a:lin ang="0" scaled="1"/>
                  <a:tileRect/>
                </a:gradFill>
                <a:latin typeface="SVN-Avo" panose="02040603050506020204" pitchFamily="18" charset="0"/>
              </a:rPr>
              <a:t>GET</a:t>
            </a:r>
            <a:r>
              <a:rPr lang="en-US">
                <a:gradFill flip="none" rotWithShape="1">
                  <a:gsLst>
                    <a:gs pos="49000">
                      <a:srgbClr val="0077B6"/>
                    </a:gs>
                    <a:gs pos="100000">
                      <a:srgbClr val="CAF0F8"/>
                    </a:gs>
                  </a:gsLst>
                  <a:lin ang="0" scaled="1"/>
                  <a:tileRect/>
                </a:gradFill>
                <a:latin typeface="SVN-Avo" panose="02040603050506020204" pitchFamily="18" charset="0"/>
              </a:rPr>
              <a:t> </a:t>
            </a:r>
            <a:r>
              <a:rPr lang="en-US">
                <a:gradFill flip="none" rotWithShape="1">
                  <a:gsLst>
                    <a:gs pos="0">
                      <a:srgbClr val="0077B6"/>
                    </a:gs>
                    <a:gs pos="100000">
                      <a:srgbClr val="90E0EF"/>
                    </a:gs>
                  </a:gsLst>
                  <a:lin ang="0" scaled="1"/>
                  <a:tileRect/>
                </a:gradFill>
                <a:latin typeface="SVN-Avo" panose="02040603050506020204" pitchFamily="18" charset="0"/>
              </a:rPr>
              <a:t>STARTED</a:t>
            </a:r>
            <a:endParaRPr lang="vi-VN">
              <a:gradFill flip="none" rotWithShape="1">
                <a:gsLst>
                  <a:gs pos="0">
                    <a:srgbClr val="0077B6"/>
                  </a:gs>
                  <a:gs pos="100000">
                    <a:srgbClr val="90E0EF"/>
                  </a:gs>
                </a:gsLst>
                <a:lin ang="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56174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5665BE0-D82E-43DB-8919-590BA1C60747}"/>
              </a:ext>
            </a:extLst>
          </p:cNvPr>
          <p:cNvSpPr/>
          <p:nvPr/>
        </p:nvSpPr>
        <p:spPr>
          <a:xfrm rot="5400000">
            <a:off x="5527589" y="-5527589"/>
            <a:ext cx="1136821" cy="121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A1BAE4-53B8-4ED4-9CD1-DA5208E5E39B}"/>
              </a:ext>
            </a:extLst>
          </p:cNvPr>
          <p:cNvSpPr txBox="1"/>
          <p:nvPr/>
        </p:nvSpPr>
        <p:spPr>
          <a:xfrm>
            <a:off x="0" y="2"/>
            <a:ext cx="12191999" cy="1136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Tensorflow</a:t>
            </a:r>
            <a:r>
              <a:rPr lang="en-US" sz="6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and </a:t>
            </a:r>
            <a:r>
              <a:rPr lang="en-US" sz="60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Keras</a:t>
            </a:r>
            <a:endParaRPr lang="en-US" sz="6600" b="1" kern="1200" dirty="0">
              <a:solidFill>
                <a:srgbClr val="FFFFFF"/>
              </a:solidFill>
              <a:latin typeface="+mj-lt"/>
              <a:ea typeface="+mj-ea"/>
              <a:cs typeface="Calibri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0F9134-246E-4990-8F00-54869D272E88}"/>
              </a:ext>
            </a:extLst>
          </p:cNvPr>
          <p:cNvSpPr/>
          <p:nvPr/>
        </p:nvSpPr>
        <p:spPr>
          <a:xfrm>
            <a:off x="-1" y="1136822"/>
            <a:ext cx="12192001" cy="57211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558E90-A3E3-47AD-A358-4EC6C6D1B0D9}"/>
              </a:ext>
            </a:extLst>
          </p:cNvPr>
          <p:cNvSpPr txBox="1"/>
          <p:nvPr/>
        </p:nvSpPr>
        <p:spPr>
          <a:xfrm>
            <a:off x="1" y="3520357"/>
            <a:ext cx="121919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6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6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tensorflow.keras.preprocessing.image</a:t>
            </a:r>
            <a:r>
              <a:rPr lang="en-US" sz="36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36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6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600" b="0" dirty="0" err="1">
                <a:solidFill>
                  <a:srgbClr val="9C5BCD"/>
                </a:solidFill>
                <a:effectLst/>
                <a:latin typeface="Consolas" panose="020B0609020204030204" pitchFamily="49" charset="0"/>
              </a:rPr>
              <a:t>ImageDataGenerator</a:t>
            </a:r>
            <a:endParaRPr lang="en-US" sz="3600" b="0" dirty="0">
              <a:solidFill>
                <a:srgbClr val="9C5BCD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41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5665BE0-D82E-43DB-8919-590BA1C60747}"/>
              </a:ext>
            </a:extLst>
          </p:cNvPr>
          <p:cNvSpPr/>
          <p:nvPr/>
        </p:nvSpPr>
        <p:spPr>
          <a:xfrm rot="5400000">
            <a:off x="5527589" y="-5527589"/>
            <a:ext cx="1136821" cy="121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A1BAE4-53B8-4ED4-9CD1-DA5208E5E39B}"/>
              </a:ext>
            </a:extLst>
          </p:cNvPr>
          <p:cNvSpPr txBox="1"/>
          <p:nvPr/>
        </p:nvSpPr>
        <p:spPr>
          <a:xfrm>
            <a:off x="0" y="2"/>
            <a:ext cx="12191999" cy="1136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Tensorflow</a:t>
            </a:r>
            <a:r>
              <a:rPr lang="en-US" sz="6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and </a:t>
            </a:r>
            <a:r>
              <a:rPr lang="en-US" sz="60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Keras</a:t>
            </a:r>
            <a:endParaRPr lang="en-US" sz="6600" b="1" kern="1200" dirty="0">
              <a:solidFill>
                <a:srgbClr val="FFFFFF"/>
              </a:solidFill>
              <a:latin typeface="+mj-lt"/>
              <a:ea typeface="+mj-ea"/>
              <a:cs typeface="Calibri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0F9134-246E-4990-8F00-54869D272E88}"/>
              </a:ext>
            </a:extLst>
          </p:cNvPr>
          <p:cNvSpPr/>
          <p:nvPr/>
        </p:nvSpPr>
        <p:spPr>
          <a:xfrm>
            <a:off x="-1" y="1136822"/>
            <a:ext cx="12192001" cy="57211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558E90-A3E3-47AD-A358-4EC6C6D1B0D9}"/>
              </a:ext>
            </a:extLst>
          </p:cNvPr>
          <p:cNvSpPr txBox="1"/>
          <p:nvPr/>
        </p:nvSpPr>
        <p:spPr>
          <a:xfrm>
            <a:off x="1" y="2227696"/>
            <a:ext cx="1219199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train_datagen</a:t>
            </a:r>
            <a:r>
              <a:rPr lang="en-US" sz="3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000" dirty="0" err="1">
                <a:solidFill>
                  <a:srgbClr val="9C5BCD"/>
                </a:solidFill>
                <a:latin typeface="Consolas" panose="020B0609020204030204" pitchFamily="49" charset="0"/>
              </a:rPr>
              <a:t>ImageDataGenerator</a:t>
            </a:r>
            <a:r>
              <a:rPr lang="en-US" sz="3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n-US" sz="3000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rescale</a:t>
            </a:r>
            <a:r>
              <a:rPr lang="en-US" sz="3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3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3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)</a:t>
            </a:r>
          </a:p>
          <a:p>
            <a:endParaRPr lang="en-US" sz="3000" dirty="0">
              <a:solidFill>
                <a:srgbClr val="E1E4E8"/>
              </a:solidFill>
              <a:latin typeface="Consolas" panose="020B0609020204030204" pitchFamily="49" charset="0"/>
            </a:endParaRPr>
          </a:p>
          <a:p>
            <a:r>
              <a:rPr lang="en-US" sz="30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train_generator</a:t>
            </a:r>
            <a:r>
              <a:rPr lang="en-US" sz="3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0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train_datagen.flow_from_directory</a:t>
            </a:r>
            <a:r>
              <a:rPr lang="en-US" sz="3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30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train_dir</a:t>
            </a:r>
            <a:r>
              <a:rPr lang="en-US" sz="3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3000" b="0" dirty="0" err="1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target_size</a:t>
            </a:r>
            <a:r>
              <a:rPr lang="en-US" sz="3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sz="3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sz="3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3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3000" b="0" dirty="0" err="1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lang="en-US" sz="3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3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3000" b="0" dirty="0" err="1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class_mode</a:t>
            </a:r>
            <a:r>
              <a:rPr lang="en-US" sz="3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'binary'</a:t>
            </a:r>
            <a:endParaRPr lang="en-US" sz="30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692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5665BE0-D82E-43DB-8919-590BA1C60747}"/>
              </a:ext>
            </a:extLst>
          </p:cNvPr>
          <p:cNvSpPr/>
          <p:nvPr/>
        </p:nvSpPr>
        <p:spPr>
          <a:xfrm rot="5400000">
            <a:off x="5527589" y="-5527589"/>
            <a:ext cx="1136821" cy="121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A1BAE4-53B8-4ED4-9CD1-DA5208E5E39B}"/>
              </a:ext>
            </a:extLst>
          </p:cNvPr>
          <p:cNvSpPr txBox="1"/>
          <p:nvPr/>
        </p:nvSpPr>
        <p:spPr>
          <a:xfrm>
            <a:off x="0" y="2"/>
            <a:ext cx="12191999" cy="1136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Tensorflow</a:t>
            </a:r>
            <a:r>
              <a:rPr lang="en-US" sz="6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and </a:t>
            </a:r>
            <a:r>
              <a:rPr lang="en-US" sz="60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Keras</a:t>
            </a:r>
            <a:endParaRPr lang="en-US" sz="6600" b="1" kern="1200" dirty="0">
              <a:solidFill>
                <a:srgbClr val="FFFFFF"/>
              </a:solidFill>
              <a:latin typeface="+mj-lt"/>
              <a:ea typeface="+mj-ea"/>
              <a:cs typeface="Calibri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0F9134-246E-4990-8F00-54869D272E88}"/>
              </a:ext>
            </a:extLst>
          </p:cNvPr>
          <p:cNvSpPr/>
          <p:nvPr/>
        </p:nvSpPr>
        <p:spPr>
          <a:xfrm>
            <a:off x="-1" y="1136822"/>
            <a:ext cx="12192001" cy="57211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558E90-A3E3-47AD-A358-4EC6C6D1B0D9}"/>
              </a:ext>
            </a:extLst>
          </p:cNvPr>
          <p:cNvSpPr txBox="1"/>
          <p:nvPr/>
        </p:nvSpPr>
        <p:spPr>
          <a:xfrm>
            <a:off x="1" y="2227696"/>
            <a:ext cx="1219199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test_datagen</a:t>
            </a:r>
            <a:r>
              <a:rPr lang="en-US" sz="3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000" dirty="0" err="1">
                <a:solidFill>
                  <a:srgbClr val="9C5BCD"/>
                </a:solidFill>
                <a:latin typeface="Consolas" panose="020B0609020204030204" pitchFamily="49" charset="0"/>
              </a:rPr>
              <a:t>ImageDataGenerator</a:t>
            </a:r>
            <a:r>
              <a:rPr lang="en-US" sz="3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n-US" sz="3000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rescale</a:t>
            </a:r>
            <a:r>
              <a:rPr lang="en-US" sz="3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3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3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)</a:t>
            </a:r>
          </a:p>
          <a:p>
            <a:endParaRPr lang="en-US" sz="3000" dirty="0">
              <a:solidFill>
                <a:srgbClr val="E1E4E8"/>
              </a:solidFill>
              <a:latin typeface="Consolas" panose="020B0609020204030204" pitchFamily="49" charset="0"/>
            </a:endParaRPr>
          </a:p>
          <a:p>
            <a:r>
              <a:rPr lang="en-US" sz="30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validation_generator</a:t>
            </a:r>
            <a:r>
              <a:rPr lang="en-US" sz="3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0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test_datagen.flow_from_directory</a:t>
            </a:r>
            <a:r>
              <a:rPr lang="en-US" sz="3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30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validation_dir</a:t>
            </a:r>
            <a:r>
              <a:rPr lang="en-US" sz="3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3000" b="0" dirty="0" err="1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target_size</a:t>
            </a:r>
            <a:r>
              <a:rPr lang="en-US" sz="3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sz="3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sz="3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3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3000" b="0" dirty="0" err="1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lang="en-US" sz="3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3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3000" b="0" dirty="0" err="1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class_mode</a:t>
            </a:r>
            <a:r>
              <a:rPr lang="en-US" sz="3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'binary'</a:t>
            </a:r>
            <a:endParaRPr lang="en-US" sz="30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171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5665BE0-D82E-43DB-8919-590BA1C60747}"/>
              </a:ext>
            </a:extLst>
          </p:cNvPr>
          <p:cNvSpPr/>
          <p:nvPr/>
        </p:nvSpPr>
        <p:spPr>
          <a:xfrm rot="5400000">
            <a:off x="5527589" y="-5527589"/>
            <a:ext cx="1136821" cy="121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A1BAE4-53B8-4ED4-9CD1-DA5208E5E39B}"/>
              </a:ext>
            </a:extLst>
          </p:cNvPr>
          <p:cNvSpPr txBox="1"/>
          <p:nvPr/>
        </p:nvSpPr>
        <p:spPr>
          <a:xfrm>
            <a:off x="0" y="2"/>
            <a:ext cx="12191999" cy="1136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Building model</a:t>
            </a:r>
            <a:endParaRPr lang="en-US" sz="6600" b="1" kern="1200" dirty="0">
              <a:solidFill>
                <a:srgbClr val="FFFFFF"/>
              </a:solidFill>
              <a:latin typeface="+mj-lt"/>
              <a:ea typeface="+mj-ea"/>
              <a:cs typeface="Calibri Light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8FA5AB9-DB7F-4038-A08B-878B4D066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6700"/>
            <a:ext cx="12192000" cy="378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6718BD4-B384-48DF-B4A4-777BE6F55204}"/>
                  </a:ext>
                </a:extLst>
              </p14:cNvPr>
              <p14:cNvContentPartPr/>
              <p14:nvPr/>
            </p14:nvContentPartPr>
            <p14:xfrm>
              <a:off x="2474161" y="3582309"/>
              <a:ext cx="1232280" cy="255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6718BD4-B384-48DF-B4A4-777BE6F552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65161" y="3573669"/>
                <a:ext cx="124992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8554CF5-31FC-4267-85AC-599C83C5D42B}"/>
                  </a:ext>
                </a:extLst>
              </p14:cNvPr>
              <p14:cNvContentPartPr/>
              <p14:nvPr/>
            </p14:nvContentPartPr>
            <p14:xfrm>
              <a:off x="2489281" y="2799309"/>
              <a:ext cx="1171800" cy="191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8554CF5-31FC-4267-85AC-599C83C5D42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80641" y="2790669"/>
                <a:ext cx="11894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2B00F0C-CDC4-449E-B1EF-22F5DC72F51E}"/>
                  </a:ext>
                </a:extLst>
              </p14:cNvPr>
              <p14:cNvContentPartPr/>
              <p14:nvPr/>
            </p14:nvContentPartPr>
            <p14:xfrm>
              <a:off x="4541641" y="2756109"/>
              <a:ext cx="1126440" cy="182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2B00F0C-CDC4-449E-B1EF-22F5DC72F51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33001" y="2747469"/>
                <a:ext cx="11440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B2C724A-9C9D-4669-B1ED-3E13145D6ADC}"/>
                  </a:ext>
                </a:extLst>
              </p14:cNvPr>
              <p14:cNvContentPartPr/>
              <p14:nvPr/>
            </p14:nvContentPartPr>
            <p14:xfrm>
              <a:off x="4583041" y="3644229"/>
              <a:ext cx="920160" cy="118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B2C724A-9C9D-4669-B1ED-3E13145D6AD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74041" y="3635589"/>
                <a:ext cx="93780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54933FF-8CB1-484F-AB69-BD8546AA546C}"/>
                  </a:ext>
                </a:extLst>
              </p14:cNvPr>
              <p14:cNvContentPartPr/>
              <p14:nvPr/>
            </p14:nvContentPartPr>
            <p14:xfrm>
              <a:off x="6410401" y="2742789"/>
              <a:ext cx="1234440" cy="236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54933FF-8CB1-484F-AB69-BD8546AA546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01761" y="2733789"/>
                <a:ext cx="125208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B775317-B39F-442B-BA93-AD3F71954C17}"/>
                  </a:ext>
                </a:extLst>
              </p14:cNvPr>
              <p14:cNvContentPartPr/>
              <p14:nvPr/>
            </p14:nvContentPartPr>
            <p14:xfrm>
              <a:off x="6437761" y="3637389"/>
              <a:ext cx="1073160" cy="131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B775317-B39F-442B-BA93-AD3F71954C1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29121" y="3628389"/>
                <a:ext cx="109080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04D1FDC-8A83-446B-B424-F87824FA8B5E}"/>
                  </a:ext>
                </a:extLst>
              </p14:cNvPr>
              <p14:cNvContentPartPr/>
              <p14:nvPr/>
            </p14:nvContentPartPr>
            <p14:xfrm>
              <a:off x="8793961" y="3192789"/>
              <a:ext cx="1184040" cy="174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04D1FDC-8A83-446B-B424-F87824FA8B5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785321" y="3183789"/>
                <a:ext cx="1201680" cy="19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147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5665BE0-D82E-43DB-8919-590BA1C60747}"/>
              </a:ext>
            </a:extLst>
          </p:cNvPr>
          <p:cNvSpPr/>
          <p:nvPr/>
        </p:nvSpPr>
        <p:spPr>
          <a:xfrm rot="5400000">
            <a:off x="5527589" y="-5527589"/>
            <a:ext cx="1136821" cy="121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A1BAE4-53B8-4ED4-9CD1-DA5208E5E39B}"/>
              </a:ext>
            </a:extLst>
          </p:cNvPr>
          <p:cNvSpPr txBox="1"/>
          <p:nvPr/>
        </p:nvSpPr>
        <p:spPr>
          <a:xfrm>
            <a:off x="0" y="2"/>
            <a:ext cx="12191999" cy="1136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Tensorflow</a:t>
            </a:r>
            <a:r>
              <a:rPr lang="en-US" sz="6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and </a:t>
            </a:r>
            <a:r>
              <a:rPr lang="en-US" sz="60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Keras</a:t>
            </a:r>
            <a:endParaRPr lang="en-US" sz="6600" b="1" kern="1200" dirty="0">
              <a:solidFill>
                <a:srgbClr val="FFFFFF"/>
              </a:solidFill>
              <a:latin typeface="+mj-lt"/>
              <a:ea typeface="+mj-ea"/>
              <a:cs typeface="Calibri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0F9134-246E-4990-8F00-54869D272E88}"/>
              </a:ext>
            </a:extLst>
          </p:cNvPr>
          <p:cNvSpPr/>
          <p:nvPr/>
        </p:nvSpPr>
        <p:spPr>
          <a:xfrm>
            <a:off x="-1" y="1136822"/>
            <a:ext cx="12192001" cy="57211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558E90-A3E3-47AD-A358-4EC6C6D1B0D9}"/>
              </a:ext>
            </a:extLst>
          </p:cNvPr>
          <p:cNvSpPr txBox="1"/>
          <p:nvPr/>
        </p:nvSpPr>
        <p:spPr>
          <a:xfrm>
            <a:off x="1" y="1523684"/>
            <a:ext cx="12191999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model </a:t>
            </a:r>
            <a:r>
              <a:rPr lang="en-US" sz="24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tf.keras.models.Sequential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([</a:t>
            </a:r>
          </a:p>
          <a:p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tf.keras.layers.</a:t>
            </a:r>
            <a:r>
              <a:rPr lang="en-US" sz="2400" dirty="0">
                <a:solidFill>
                  <a:srgbClr val="9C5BCD"/>
                </a:solidFill>
                <a:latin typeface="Consolas" panose="020B0609020204030204" pitchFamily="49" charset="0"/>
              </a:rPr>
              <a:t>Conv2D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(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en-US" sz="24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sz="24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US" sz="2400" dirty="0">
                <a:solidFill>
                  <a:srgbClr val="E1E4E8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2400" b="0" dirty="0" err="1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input_shape</a:t>
            </a:r>
            <a:r>
              <a:rPr lang="en-US" sz="24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tf.keras.layers.</a:t>
            </a:r>
            <a:r>
              <a:rPr lang="en-US" sz="2400" dirty="0">
                <a:solidFill>
                  <a:srgbClr val="9C5BCD"/>
                </a:solidFill>
                <a:latin typeface="Consolas" panose="020B0609020204030204" pitchFamily="49" charset="0"/>
              </a:rPr>
              <a:t>MaxPooling2D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tf.keras.layers.</a:t>
            </a:r>
            <a:r>
              <a:rPr lang="en-US" sz="2400" dirty="0">
                <a:solidFill>
                  <a:srgbClr val="9C5BCD"/>
                </a:solidFill>
                <a:latin typeface="Consolas" panose="020B0609020204030204" pitchFamily="49" charset="0"/>
              </a:rPr>
              <a:t>Conv2D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(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en-US" sz="24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sz="24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tf.keras.layers.</a:t>
            </a:r>
            <a:r>
              <a:rPr lang="en-US" sz="2400" dirty="0">
                <a:solidFill>
                  <a:srgbClr val="9C5BCD"/>
                </a:solidFill>
                <a:latin typeface="Consolas" panose="020B0609020204030204" pitchFamily="49" charset="0"/>
              </a:rPr>
              <a:t>MaxPooling2D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), </a:t>
            </a:r>
          </a:p>
          <a:p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tf.keras.layers.</a:t>
            </a:r>
            <a:r>
              <a:rPr lang="en-US" sz="2400" dirty="0">
                <a:solidFill>
                  <a:srgbClr val="9C5BCD"/>
                </a:solidFill>
                <a:latin typeface="Consolas" panose="020B0609020204030204" pitchFamily="49" charset="0"/>
              </a:rPr>
              <a:t>Conv2D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(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en-US" sz="24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sz="24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), </a:t>
            </a:r>
          </a:p>
          <a:p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tf.keras.layers.</a:t>
            </a:r>
            <a:r>
              <a:rPr lang="en-US" sz="2400" dirty="0">
                <a:solidFill>
                  <a:srgbClr val="9C5BCD"/>
                </a:solidFill>
                <a:latin typeface="Consolas" panose="020B0609020204030204" pitchFamily="49" charset="0"/>
              </a:rPr>
              <a:t>MaxPooling2D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tf.keras.layers.</a:t>
            </a:r>
            <a:r>
              <a:rPr lang="en-US" sz="2400" dirty="0" err="1">
                <a:solidFill>
                  <a:srgbClr val="9C5BCD"/>
                </a:solidFill>
                <a:latin typeface="Consolas" panose="020B0609020204030204" pitchFamily="49" charset="0"/>
              </a:rPr>
              <a:t>Flatten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(), </a:t>
            </a:r>
          </a:p>
          <a:p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tf.keras.layers.</a:t>
            </a:r>
            <a:r>
              <a:rPr lang="en-US" sz="2400" dirty="0" err="1">
                <a:solidFill>
                  <a:srgbClr val="9C5BCD"/>
                </a:solidFill>
                <a:latin typeface="Consolas" panose="020B0609020204030204" pitchFamily="49" charset="0"/>
              </a:rPr>
              <a:t>Dense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512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en-US" sz="24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sz="24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), </a:t>
            </a:r>
          </a:p>
          <a:p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tf.keras.layers.</a:t>
            </a:r>
            <a:r>
              <a:rPr lang="en-US" sz="2400" dirty="0" err="1">
                <a:solidFill>
                  <a:srgbClr val="9C5BCD"/>
                </a:solidFill>
                <a:latin typeface="Consolas" panose="020B0609020204030204" pitchFamily="49" charset="0"/>
              </a:rPr>
              <a:t>Dense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en-US" sz="24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'sigmoid'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  </a:t>
            </a:r>
          </a:p>
          <a:p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404673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5665BE0-D82E-43DB-8919-590BA1C60747}"/>
              </a:ext>
            </a:extLst>
          </p:cNvPr>
          <p:cNvSpPr/>
          <p:nvPr/>
        </p:nvSpPr>
        <p:spPr>
          <a:xfrm rot="5400000">
            <a:off x="5527589" y="-5527589"/>
            <a:ext cx="1136821" cy="121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A1BAE4-53B8-4ED4-9CD1-DA5208E5E39B}"/>
              </a:ext>
            </a:extLst>
          </p:cNvPr>
          <p:cNvSpPr txBox="1"/>
          <p:nvPr/>
        </p:nvSpPr>
        <p:spPr>
          <a:xfrm>
            <a:off x="0" y="2"/>
            <a:ext cx="12191999" cy="1136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Tensorflow</a:t>
            </a:r>
            <a:r>
              <a:rPr lang="en-US" sz="6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and </a:t>
            </a:r>
            <a:r>
              <a:rPr lang="en-US" sz="60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Keras</a:t>
            </a:r>
            <a:endParaRPr lang="en-US" sz="6600" b="1" kern="1200" dirty="0">
              <a:solidFill>
                <a:srgbClr val="FFFFFF"/>
              </a:solidFill>
              <a:latin typeface="+mj-lt"/>
              <a:ea typeface="+mj-ea"/>
              <a:cs typeface="Calibri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0F9134-246E-4990-8F00-54869D272E88}"/>
              </a:ext>
            </a:extLst>
          </p:cNvPr>
          <p:cNvSpPr/>
          <p:nvPr/>
        </p:nvSpPr>
        <p:spPr>
          <a:xfrm>
            <a:off x="-1" y="1136822"/>
            <a:ext cx="12192001" cy="57211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558E90-A3E3-47AD-A358-4EC6C6D1B0D9}"/>
              </a:ext>
            </a:extLst>
          </p:cNvPr>
          <p:cNvSpPr txBox="1"/>
          <p:nvPr/>
        </p:nvSpPr>
        <p:spPr>
          <a:xfrm>
            <a:off x="1" y="2151727"/>
            <a:ext cx="1219199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tensorflow.keras.optimizers</a:t>
            </a:r>
            <a:r>
              <a:rPr lang="en-US" sz="3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RMSprop</a:t>
            </a:r>
          </a:p>
          <a:p>
            <a:br>
              <a:rPr lang="en-US" sz="3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model.compile</a:t>
            </a:r>
            <a:r>
              <a:rPr lang="en-US" sz="3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lang="en-US" sz="32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RMSprop(</a:t>
            </a:r>
            <a:r>
              <a:rPr lang="en-US" sz="3200" b="0" dirty="0" err="1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lr</a:t>
            </a:r>
            <a:r>
              <a:rPr lang="en-US" sz="32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0.001</a:t>
            </a:r>
            <a:r>
              <a:rPr lang="en-US" sz="3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3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US" sz="3200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US" sz="32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2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binary_crossentropy</a:t>
            </a:r>
            <a:r>
              <a:rPr lang="en-US" sz="32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US" sz="3200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lang="en-US" sz="3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US" sz="32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'accuracy'</a:t>
            </a:r>
            <a:r>
              <a:rPr lang="en-US" sz="3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36321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5665BE0-D82E-43DB-8919-590BA1C60747}"/>
              </a:ext>
            </a:extLst>
          </p:cNvPr>
          <p:cNvSpPr/>
          <p:nvPr/>
        </p:nvSpPr>
        <p:spPr>
          <a:xfrm rot="5400000">
            <a:off x="5527589" y="-5527589"/>
            <a:ext cx="1136821" cy="121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A1BAE4-53B8-4ED4-9CD1-DA5208E5E39B}"/>
              </a:ext>
            </a:extLst>
          </p:cNvPr>
          <p:cNvSpPr txBox="1"/>
          <p:nvPr/>
        </p:nvSpPr>
        <p:spPr>
          <a:xfrm>
            <a:off x="0" y="2"/>
            <a:ext cx="12191999" cy="1136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Tensorflow</a:t>
            </a:r>
            <a:r>
              <a:rPr lang="en-US" sz="6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and </a:t>
            </a:r>
            <a:r>
              <a:rPr lang="en-US" sz="60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Keras</a:t>
            </a:r>
            <a:endParaRPr lang="en-US" sz="6600" b="1" kern="1200" dirty="0">
              <a:solidFill>
                <a:srgbClr val="FFFFFF"/>
              </a:solidFill>
              <a:latin typeface="+mj-lt"/>
              <a:ea typeface="+mj-ea"/>
              <a:cs typeface="Calibri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0F9134-246E-4990-8F00-54869D272E88}"/>
              </a:ext>
            </a:extLst>
          </p:cNvPr>
          <p:cNvSpPr/>
          <p:nvPr/>
        </p:nvSpPr>
        <p:spPr>
          <a:xfrm>
            <a:off x="-1" y="1136822"/>
            <a:ext cx="12192001" cy="57211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558E90-A3E3-47AD-A358-4EC6C6D1B0D9}"/>
              </a:ext>
            </a:extLst>
          </p:cNvPr>
          <p:cNvSpPr txBox="1"/>
          <p:nvPr/>
        </p:nvSpPr>
        <p:spPr>
          <a:xfrm>
            <a:off x="1" y="1523684"/>
            <a:ext cx="1219199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history </a:t>
            </a:r>
            <a:r>
              <a:rPr lang="en-US" sz="24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model.fit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train_generator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 err="1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validation_data</a:t>
            </a:r>
            <a:r>
              <a:rPr lang="en-US" sz="24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validation_generator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 err="1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steps_per_epoch</a:t>
            </a:r>
            <a:r>
              <a:rPr lang="en-US" sz="24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epochs</a:t>
            </a:r>
            <a:r>
              <a:rPr lang="en-US" sz="24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 err="1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validation_steps</a:t>
            </a:r>
            <a:r>
              <a:rPr lang="en-US" sz="24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verbose</a:t>
            </a:r>
            <a:r>
              <a:rPr lang="en-US" sz="24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sz="24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)</a:t>
            </a:r>
          </a:p>
        </p:txBody>
      </p:sp>
    </p:spTree>
    <p:extLst>
      <p:ext uri="{BB962C8B-B14F-4D97-AF65-F5344CB8AC3E}">
        <p14:creationId xmlns:p14="http://schemas.microsoft.com/office/powerpoint/2010/main" val="168040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96A5A1-416E-4890-98B6-84BF1B42D793}"/>
              </a:ext>
            </a:extLst>
          </p:cNvPr>
          <p:cNvSpPr/>
          <p:nvPr/>
        </p:nvSpPr>
        <p:spPr>
          <a:xfrm rot="5400000">
            <a:off x="-694726" y="694726"/>
            <a:ext cx="6858000" cy="5468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8E535E-F87F-4A91-8F04-D137892B291E}"/>
              </a:ext>
            </a:extLst>
          </p:cNvPr>
          <p:cNvSpPr txBox="1"/>
          <p:nvPr/>
        </p:nvSpPr>
        <p:spPr>
          <a:xfrm>
            <a:off x="634276" y="803705"/>
            <a:ext cx="4208656" cy="3034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</a:rPr>
              <a:t>WORKING WITH NOTEBOOK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5126D3C-C60A-44F1-A7D9-214C7EDF4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102" y="6270084"/>
            <a:ext cx="520700" cy="5207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25722A-2946-4FBF-BCB1-3680E3AC92B5}"/>
              </a:ext>
            </a:extLst>
          </p:cNvPr>
          <p:cNvCxnSpPr>
            <a:cxnSpLocks/>
          </p:cNvCxnSpPr>
          <p:nvPr/>
        </p:nvCxnSpPr>
        <p:spPr>
          <a:xfrm flipV="1">
            <a:off x="5195941" y="6257836"/>
            <a:ext cx="261881" cy="544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BD03A6D-3D11-4929-A3BB-A5D7FAA255E8}"/>
              </a:ext>
            </a:extLst>
          </p:cNvPr>
          <p:cNvSpPr txBox="1"/>
          <p:nvPr/>
        </p:nvSpPr>
        <p:spPr>
          <a:xfrm>
            <a:off x="5468548" y="6257836"/>
            <a:ext cx="64988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 err="1">
                <a:solidFill>
                  <a:srgbClr val="4472C4"/>
                </a:solidFill>
              </a:rPr>
              <a:t>VinhDevNguyen</a:t>
            </a:r>
            <a:r>
              <a:rPr lang="en-US" sz="3300" dirty="0">
                <a:solidFill>
                  <a:srgbClr val="4472C4"/>
                </a:solidFill>
              </a:rPr>
              <a:t>/</a:t>
            </a:r>
            <a:r>
              <a:rPr lang="en-US" sz="3300" dirty="0" err="1">
                <a:solidFill>
                  <a:srgbClr val="4472C4"/>
                </a:solidFill>
              </a:rPr>
              <a:t>CNN_in_Tensorflow</a:t>
            </a:r>
            <a:endParaRPr lang="vi-VN" sz="3300" dirty="0">
              <a:solidFill>
                <a:srgbClr val="4472C4"/>
              </a:solidFill>
            </a:endParaRPr>
          </a:p>
        </p:txBody>
      </p:sp>
      <p:pic>
        <p:nvPicPr>
          <p:cNvPr id="8194" name="Picture 2" descr="Google Colab] Developer guide for Google Colab | by 호둑휴 | Medium">
            <a:extLst>
              <a:ext uri="{FF2B5EF4-FFF2-40B4-BE49-F238E27FC236}">
                <a16:creationId xmlns:a16="http://schemas.microsoft.com/office/drawing/2014/main" id="{20543A7E-FCB1-420F-8E67-7341B77DF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941" y="1495381"/>
            <a:ext cx="73914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435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3EA37AEF-2D09-42BD-BED1-C3C29DBEDF6C}"/>
              </a:ext>
            </a:extLst>
          </p:cNvPr>
          <p:cNvSpPr txBox="1"/>
          <p:nvPr/>
        </p:nvSpPr>
        <p:spPr>
          <a:xfrm>
            <a:off x="655320" y="429030"/>
            <a:ext cx="2834640" cy="5457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Building Model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C088DE-9C11-42BF-BCD1-3C20FC8B6680}"/>
              </a:ext>
            </a:extLst>
          </p:cNvPr>
          <p:cNvSpPr/>
          <p:nvPr/>
        </p:nvSpPr>
        <p:spPr>
          <a:xfrm rot="5400000">
            <a:off x="-1684020" y="1684020"/>
            <a:ext cx="6858000" cy="3489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647C47-EF7F-4AA3-BAB1-FACC00F24D29}"/>
              </a:ext>
            </a:extLst>
          </p:cNvPr>
          <p:cNvSpPr txBox="1"/>
          <p:nvPr/>
        </p:nvSpPr>
        <p:spPr>
          <a:xfrm>
            <a:off x="0" y="1945989"/>
            <a:ext cx="2938272" cy="148301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Plot </a:t>
            </a:r>
            <a:r>
              <a:rPr lang="en-US" sz="5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history</a:t>
            </a:r>
            <a:endParaRPr lang="en-US" sz="5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2786161-F41D-4FD3-9E98-597F94584EE4}"/>
              </a:ext>
            </a:extLst>
          </p:cNvPr>
          <p:cNvCxnSpPr>
            <a:cxnSpLocks/>
          </p:cNvCxnSpPr>
          <p:nvPr/>
        </p:nvCxnSpPr>
        <p:spPr>
          <a:xfrm>
            <a:off x="333829" y="3428999"/>
            <a:ext cx="2604443" cy="0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AaFXMG5aoUk8AAAAAElFTkSuQmCC (386×264)">
            <a:extLst>
              <a:ext uri="{FF2B5EF4-FFF2-40B4-BE49-F238E27FC236}">
                <a16:creationId xmlns:a16="http://schemas.microsoft.com/office/drawing/2014/main" id="{F4A49A40-DF92-412C-A998-6CA1EB1E4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451" y="864226"/>
            <a:ext cx="7500016" cy="512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433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7B5D4C-1E83-4BD1-868A-09CE254F0FFB}"/>
              </a:ext>
            </a:extLst>
          </p:cNvPr>
          <p:cNvSpPr/>
          <p:nvPr/>
        </p:nvSpPr>
        <p:spPr>
          <a:xfrm rot="5400000">
            <a:off x="2667000" y="-2667000"/>
            <a:ext cx="6858000" cy="121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00DD85-8564-49BC-A151-9624DE01F3F5}"/>
              </a:ext>
            </a:extLst>
          </p:cNvPr>
          <p:cNvSpPr txBox="1"/>
          <p:nvPr/>
        </p:nvSpPr>
        <p:spPr>
          <a:xfrm>
            <a:off x="1848465" y="3298722"/>
            <a:ext cx="8495070" cy="17844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Overfitting</a:t>
            </a:r>
            <a:endParaRPr lang="en-US" sz="60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lose">
            <a:extLst>
              <a:ext uri="{FF2B5EF4-FFF2-40B4-BE49-F238E27FC236}">
                <a16:creationId xmlns:a16="http://schemas.microsoft.com/office/drawing/2014/main" id="{F75B2118-FFEC-4336-A1FF-FEBAF6AA3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79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E8ECF9E-147A-438D-995A-9DDD9E6311A7}"/>
              </a:ext>
            </a:extLst>
          </p:cNvPr>
          <p:cNvSpPr/>
          <p:nvPr/>
        </p:nvSpPr>
        <p:spPr>
          <a:xfrm rot="5400000">
            <a:off x="2667000" y="-2667000"/>
            <a:ext cx="6858000" cy="12192000"/>
          </a:xfrm>
          <a:prstGeom prst="rect">
            <a:avLst/>
          </a:prstGeom>
          <a:gradFill>
            <a:gsLst>
              <a:gs pos="34000">
                <a:srgbClr val="0077B6"/>
              </a:gs>
              <a:gs pos="100000">
                <a:srgbClr val="CAF0F8"/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CAD09A-9514-4563-9470-7879D7B551AE}"/>
              </a:ext>
            </a:extLst>
          </p:cNvPr>
          <p:cNvSpPr txBox="1"/>
          <p:nvPr/>
        </p:nvSpPr>
        <p:spPr>
          <a:xfrm>
            <a:off x="6096001" y="1330258"/>
            <a:ext cx="56683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</a:rPr>
              <a:t>Name</a:t>
            </a:r>
            <a:endParaRPr lang="en-US" sz="4000" dirty="0">
              <a:solidFill>
                <a:schemeClr val="bg1"/>
              </a:solidFill>
            </a:endParaRPr>
          </a:p>
          <a:p>
            <a:pPr algn="r"/>
            <a:endParaRPr lang="vi-VN" sz="4000" b="1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706B67-B403-43F3-8EFF-5CEE8D29FC48}"/>
              </a:ext>
            </a:extLst>
          </p:cNvPr>
          <p:cNvSpPr/>
          <p:nvPr/>
        </p:nvSpPr>
        <p:spPr>
          <a:xfrm>
            <a:off x="5925360" y="316149"/>
            <a:ext cx="1282836" cy="53502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HOME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4CEB4F-21FE-4D63-B18D-CDC522088360}"/>
              </a:ext>
            </a:extLst>
          </p:cNvPr>
          <p:cNvSpPr/>
          <p:nvPr/>
        </p:nvSpPr>
        <p:spPr>
          <a:xfrm>
            <a:off x="7819822" y="318581"/>
            <a:ext cx="1490764" cy="53502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CONTENTS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9F6A9F-FA53-4519-9711-BE145BA4E70C}"/>
              </a:ext>
            </a:extLst>
          </p:cNvPr>
          <p:cNvSpPr/>
          <p:nvPr/>
        </p:nvSpPr>
        <p:spPr>
          <a:xfrm>
            <a:off x="9922213" y="321013"/>
            <a:ext cx="1842175" cy="53502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CONTRIBUTORS</a:t>
            </a:r>
            <a:endParaRPr lang="vi-VN" b="1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3257BB-24DA-43E7-B347-1337A5693FC4}"/>
              </a:ext>
            </a:extLst>
          </p:cNvPr>
          <p:cNvCxnSpPr>
            <a:cxnSpLocks/>
          </p:cNvCxnSpPr>
          <p:nvPr/>
        </p:nvCxnSpPr>
        <p:spPr>
          <a:xfrm>
            <a:off x="9922213" y="1006813"/>
            <a:ext cx="18421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342F9F01-928C-4DCB-A728-DD664AC1B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104" y="5863435"/>
            <a:ext cx="520700" cy="5207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1B15F8-C8C4-429F-BFC2-056D43CE361D}"/>
              </a:ext>
            </a:extLst>
          </p:cNvPr>
          <p:cNvCxnSpPr>
            <a:cxnSpLocks/>
          </p:cNvCxnSpPr>
          <p:nvPr/>
        </p:nvCxnSpPr>
        <p:spPr>
          <a:xfrm flipV="1">
            <a:off x="4992943" y="5851187"/>
            <a:ext cx="261881" cy="544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BFD7DF9-31A1-4AEA-A72A-B5E8806469A0}"/>
              </a:ext>
            </a:extLst>
          </p:cNvPr>
          <p:cNvSpPr/>
          <p:nvPr/>
        </p:nvSpPr>
        <p:spPr>
          <a:xfrm>
            <a:off x="0" y="0"/>
            <a:ext cx="7208196" cy="6858000"/>
          </a:xfrm>
          <a:custGeom>
            <a:avLst/>
            <a:gdLst>
              <a:gd name="connsiteX0" fmla="*/ 0 w 7597302"/>
              <a:gd name="connsiteY0" fmla="*/ 0 h 6858000"/>
              <a:gd name="connsiteX1" fmla="*/ 1834501 w 7597302"/>
              <a:gd name="connsiteY1" fmla="*/ 0 h 6858000"/>
              <a:gd name="connsiteX2" fmla="*/ 7597302 w 7597302"/>
              <a:gd name="connsiteY2" fmla="*/ 4068589 h 6858000"/>
              <a:gd name="connsiteX3" fmla="*/ 7597302 w 7597302"/>
              <a:gd name="connsiteY3" fmla="*/ 4090507 h 6858000"/>
              <a:gd name="connsiteX4" fmla="*/ 1729899 w 7597302"/>
              <a:gd name="connsiteY4" fmla="*/ 6858000 h 6858000"/>
              <a:gd name="connsiteX5" fmla="*/ 0 w 759730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97302" h="6858000">
                <a:moveTo>
                  <a:pt x="0" y="0"/>
                </a:moveTo>
                <a:lnTo>
                  <a:pt x="1834501" y="0"/>
                </a:lnTo>
                <a:lnTo>
                  <a:pt x="7597302" y="4068589"/>
                </a:lnTo>
                <a:lnTo>
                  <a:pt x="7597302" y="4090507"/>
                </a:lnTo>
                <a:lnTo>
                  <a:pt x="1729899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3"/>
            <a:srcRect/>
            <a:tile tx="-2076450" ty="114300" sx="90000" sy="9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vi-VN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04BCA1-6289-4113-9F19-6FDEE309DAD5}"/>
              </a:ext>
            </a:extLst>
          </p:cNvPr>
          <p:cNvSpPr txBox="1"/>
          <p:nvPr/>
        </p:nvSpPr>
        <p:spPr>
          <a:xfrm>
            <a:off x="5265550" y="5851187"/>
            <a:ext cx="64988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 err="1">
                <a:solidFill>
                  <a:schemeClr val="bg1"/>
                </a:solidFill>
              </a:rPr>
              <a:t>Github</a:t>
            </a:r>
            <a:r>
              <a:rPr lang="en-US" sz="3300" dirty="0">
                <a:solidFill>
                  <a:schemeClr val="bg1"/>
                </a:solidFill>
              </a:rPr>
              <a:t> link</a:t>
            </a:r>
            <a:endParaRPr lang="vi-VN" sz="3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290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623F8F-67E9-49CE-9E9D-D77A0BB59471}"/>
              </a:ext>
            </a:extLst>
          </p:cNvPr>
          <p:cNvSpPr txBox="1"/>
          <p:nvPr/>
        </p:nvSpPr>
        <p:spPr>
          <a:xfrm>
            <a:off x="4145280" y="1703692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 lvl="0">
              <a:lnSpc>
                <a:spcPct val="90000"/>
              </a:lnSpc>
              <a:spcAft>
                <a:spcPts val="600"/>
              </a:spcAft>
            </a:pPr>
            <a:r>
              <a:rPr lang="en-US" sz="4800" dirty="0"/>
              <a:t>Get more data???</a:t>
            </a:r>
          </a:p>
        </p:txBody>
      </p:sp>
      <p:pic>
        <p:nvPicPr>
          <p:cNvPr id="2050" name="Picture 2" descr="no GIF">
            <a:extLst>
              <a:ext uri="{FF2B5EF4-FFF2-40B4-BE49-F238E27FC236}">
                <a16:creationId xmlns:a16="http://schemas.microsoft.com/office/drawing/2014/main" id="{DF47A16C-3FDD-4208-9097-63B9C8D65FF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280" y="605076"/>
            <a:ext cx="6807328" cy="510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EA37AEF-2D09-42BD-BED1-C3C29DBEDF6C}"/>
              </a:ext>
            </a:extLst>
          </p:cNvPr>
          <p:cNvSpPr txBox="1"/>
          <p:nvPr/>
        </p:nvSpPr>
        <p:spPr>
          <a:xfrm>
            <a:off x="655320" y="429030"/>
            <a:ext cx="2834640" cy="5457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Building Model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C088DE-9C11-42BF-BCD1-3C20FC8B6680}"/>
              </a:ext>
            </a:extLst>
          </p:cNvPr>
          <p:cNvSpPr/>
          <p:nvPr/>
        </p:nvSpPr>
        <p:spPr>
          <a:xfrm rot="5400000">
            <a:off x="-1684020" y="1684020"/>
            <a:ext cx="6858000" cy="3489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647C47-EF7F-4AA3-BAB1-FACC00F24D29}"/>
              </a:ext>
            </a:extLst>
          </p:cNvPr>
          <p:cNvSpPr txBox="1"/>
          <p:nvPr/>
        </p:nvSpPr>
        <p:spPr>
          <a:xfrm>
            <a:off x="0" y="1945989"/>
            <a:ext cx="2938272" cy="14830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solve </a:t>
            </a:r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overfitting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  <a:endParaRPr lang="en-US" sz="5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2786161-F41D-4FD3-9E98-597F94584EE4}"/>
              </a:ext>
            </a:extLst>
          </p:cNvPr>
          <p:cNvCxnSpPr>
            <a:cxnSpLocks/>
          </p:cNvCxnSpPr>
          <p:nvPr/>
        </p:nvCxnSpPr>
        <p:spPr>
          <a:xfrm>
            <a:off x="333829" y="3428999"/>
            <a:ext cx="2604443" cy="0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137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388F092-BBF2-4234-987E-F50698E4FFA1}"/>
              </a:ext>
            </a:extLst>
          </p:cNvPr>
          <p:cNvSpPr/>
          <p:nvPr/>
        </p:nvSpPr>
        <p:spPr>
          <a:xfrm rot="5400000">
            <a:off x="2667000" y="-2667000"/>
            <a:ext cx="6858000" cy="12192000"/>
          </a:xfrm>
          <a:prstGeom prst="rect">
            <a:avLst/>
          </a:prstGeom>
          <a:gradFill>
            <a:gsLst>
              <a:gs pos="34000">
                <a:srgbClr val="0077B6"/>
              </a:gs>
              <a:gs pos="100000">
                <a:srgbClr val="CAF0F8"/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CAD09A-9514-4563-9470-7879D7B551AE}"/>
              </a:ext>
            </a:extLst>
          </p:cNvPr>
          <p:cNvSpPr txBox="1"/>
          <p:nvPr/>
        </p:nvSpPr>
        <p:spPr>
          <a:xfrm>
            <a:off x="5857592" y="1330258"/>
            <a:ext cx="590679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00" b="1" dirty="0">
                <a:solidFill>
                  <a:schemeClr val="bg1"/>
                </a:solidFill>
              </a:rPr>
              <a:t>Write content here!</a:t>
            </a:r>
            <a:endParaRPr lang="vi-VN" sz="2900" b="1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706B67-B403-43F3-8EFF-5CEE8D29FC48}"/>
              </a:ext>
            </a:extLst>
          </p:cNvPr>
          <p:cNvSpPr/>
          <p:nvPr/>
        </p:nvSpPr>
        <p:spPr>
          <a:xfrm>
            <a:off x="5925360" y="316149"/>
            <a:ext cx="1282836" cy="53502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HOME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4CEB4F-21FE-4D63-B18D-CDC522088360}"/>
              </a:ext>
            </a:extLst>
          </p:cNvPr>
          <p:cNvSpPr/>
          <p:nvPr/>
        </p:nvSpPr>
        <p:spPr>
          <a:xfrm>
            <a:off x="7819822" y="318581"/>
            <a:ext cx="1490764" cy="53502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CONTENTS</a:t>
            </a:r>
            <a:endParaRPr lang="vi-VN" b="1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9F6A9F-FA53-4519-9711-BE145BA4E70C}"/>
              </a:ext>
            </a:extLst>
          </p:cNvPr>
          <p:cNvSpPr/>
          <p:nvPr/>
        </p:nvSpPr>
        <p:spPr>
          <a:xfrm>
            <a:off x="9922213" y="321013"/>
            <a:ext cx="1842175" cy="53502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CONTRIBUTORS</a:t>
            </a:r>
            <a:endParaRPr lang="vi-VN" b="1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3257BB-24DA-43E7-B347-1337A5693FC4}"/>
              </a:ext>
            </a:extLst>
          </p:cNvPr>
          <p:cNvCxnSpPr>
            <a:cxnSpLocks/>
          </p:cNvCxnSpPr>
          <p:nvPr/>
        </p:nvCxnSpPr>
        <p:spPr>
          <a:xfrm>
            <a:off x="7819822" y="1006813"/>
            <a:ext cx="14907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A8D1B2-50BD-4E0F-9492-61AD1F99DEE2}"/>
              </a:ext>
            </a:extLst>
          </p:cNvPr>
          <p:cNvCxnSpPr>
            <a:cxnSpLocks/>
          </p:cNvCxnSpPr>
          <p:nvPr/>
        </p:nvCxnSpPr>
        <p:spPr>
          <a:xfrm>
            <a:off x="7819822" y="1982104"/>
            <a:ext cx="39178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6E27DEB-535A-4AC3-869B-FE2D3EAA96D1}"/>
              </a:ext>
            </a:extLst>
          </p:cNvPr>
          <p:cNvSpPr/>
          <p:nvPr/>
        </p:nvSpPr>
        <p:spPr>
          <a:xfrm>
            <a:off x="0" y="0"/>
            <a:ext cx="7208196" cy="6858000"/>
          </a:xfrm>
          <a:custGeom>
            <a:avLst/>
            <a:gdLst>
              <a:gd name="connsiteX0" fmla="*/ 0 w 7597302"/>
              <a:gd name="connsiteY0" fmla="*/ 0 h 6858000"/>
              <a:gd name="connsiteX1" fmla="*/ 1834501 w 7597302"/>
              <a:gd name="connsiteY1" fmla="*/ 0 h 6858000"/>
              <a:gd name="connsiteX2" fmla="*/ 7597302 w 7597302"/>
              <a:gd name="connsiteY2" fmla="*/ 4068589 h 6858000"/>
              <a:gd name="connsiteX3" fmla="*/ 7597302 w 7597302"/>
              <a:gd name="connsiteY3" fmla="*/ 4090507 h 6858000"/>
              <a:gd name="connsiteX4" fmla="*/ 1729899 w 7597302"/>
              <a:gd name="connsiteY4" fmla="*/ 6858000 h 6858000"/>
              <a:gd name="connsiteX5" fmla="*/ 0 w 759730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97302" h="6858000">
                <a:moveTo>
                  <a:pt x="0" y="0"/>
                </a:moveTo>
                <a:lnTo>
                  <a:pt x="1834501" y="0"/>
                </a:lnTo>
                <a:lnTo>
                  <a:pt x="7597302" y="4068589"/>
                </a:lnTo>
                <a:lnTo>
                  <a:pt x="7597302" y="4090507"/>
                </a:lnTo>
                <a:lnTo>
                  <a:pt x="1729899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3"/>
            <a:srcRect/>
            <a:tile tx="-2076450" ty="114300" sx="90000" sy="9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vi-V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082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96A5A1-416E-4890-98B6-84BF1B42D793}"/>
              </a:ext>
            </a:extLst>
          </p:cNvPr>
          <p:cNvSpPr/>
          <p:nvPr/>
        </p:nvSpPr>
        <p:spPr>
          <a:xfrm rot="5400000">
            <a:off x="-694726" y="694726"/>
            <a:ext cx="6858000" cy="5468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8E535E-F87F-4A91-8F04-D137892B291E}"/>
              </a:ext>
            </a:extLst>
          </p:cNvPr>
          <p:cNvSpPr txBox="1"/>
          <p:nvPr/>
        </p:nvSpPr>
        <p:spPr>
          <a:xfrm>
            <a:off x="634276" y="803705"/>
            <a:ext cx="4208656" cy="3034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</a:rPr>
              <a:t>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atabase">
            <a:extLst>
              <a:ext uri="{FF2B5EF4-FFF2-40B4-BE49-F238E27FC236}">
                <a16:creationId xmlns:a16="http://schemas.microsoft.com/office/drawing/2014/main" id="{931F86C6-B050-4174-8B77-94A80300B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7313210" y="1772638"/>
            <a:ext cx="3312723" cy="331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190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7B5D4C-1E83-4BD1-868A-09CE254F0FFB}"/>
              </a:ext>
            </a:extLst>
          </p:cNvPr>
          <p:cNvSpPr/>
          <p:nvPr/>
        </p:nvSpPr>
        <p:spPr>
          <a:xfrm rot="5400000">
            <a:off x="2667000" y="-2667000"/>
            <a:ext cx="6858000" cy="121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00DD85-8564-49BC-A151-9624DE01F3F5}"/>
              </a:ext>
            </a:extLst>
          </p:cNvPr>
          <p:cNvSpPr txBox="1"/>
          <p:nvPr/>
        </p:nvSpPr>
        <p:spPr>
          <a:xfrm>
            <a:off x="1848465" y="3298722"/>
            <a:ext cx="8495070" cy="17844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Title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75B2118-FFEC-4336-A1FF-FEBAF6AA3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09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3EA37AEF-2D09-42BD-BED1-C3C29DBEDF6C}"/>
              </a:ext>
            </a:extLst>
          </p:cNvPr>
          <p:cNvSpPr txBox="1"/>
          <p:nvPr/>
        </p:nvSpPr>
        <p:spPr>
          <a:xfrm>
            <a:off x="655320" y="429030"/>
            <a:ext cx="2834640" cy="5457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Building Model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C088DE-9C11-42BF-BCD1-3C20FC8B6680}"/>
              </a:ext>
            </a:extLst>
          </p:cNvPr>
          <p:cNvSpPr/>
          <p:nvPr/>
        </p:nvSpPr>
        <p:spPr>
          <a:xfrm rot="5400000">
            <a:off x="-1684020" y="1684020"/>
            <a:ext cx="6858000" cy="3489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647C47-EF7F-4AA3-BAB1-FACC00F24D29}"/>
              </a:ext>
            </a:extLst>
          </p:cNvPr>
          <p:cNvSpPr txBox="1"/>
          <p:nvPr/>
        </p:nvSpPr>
        <p:spPr>
          <a:xfrm>
            <a:off x="-551688" y="1945989"/>
            <a:ext cx="3489960" cy="14830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Title</a:t>
            </a:r>
            <a:endParaRPr lang="en-US" sz="5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2786161-F41D-4FD3-9E98-597F94584EE4}"/>
              </a:ext>
            </a:extLst>
          </p:cNvPr>
          <p:cNvCxnSpPr>
            <a:cxnSpLocks/>
          </p:cNvCxnSpPr>
          <p:nvPr/>
        </p:nvCxnSpPr>
        <p:spPr>
          <a:xfrm>
            <a:off x="333829" y="3428999"/>
            <a:ext cx="2604443" cy="0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AF02861-336C-4797-8350-BE853A3A16FF}"/>
              </a:ext>
            </a:extLst>
          </p:cNvPr>
          <p:cNvSpPr txBox="1"/>
          <p:nvPr/>
        </p:nvSpPr>
        <p:spPr>
          <a:xfrm>
            <a:off x="4841749" y="1463039"/>
            <a:ext cx="5081232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Write something here!</a:t>
            </a:r>
          </a:p>
          <a:p>
            <a:pPr marL="5143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Or add image</a:t>
            </a:r>
          </a:p>
        </p:txBody>
      </p:sp>
    </p:spTree>
    <p:extLst>
      <p:ext uri="{BB962C8B-B14F-4D97-AF65-F5344CB8AC3E}">
        <p14:creationId xmlns:p14="http://schemas.microsoft.com/office/powerpoint/2010/main" val="736025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BE0649-F421-4E77-BE1E-F6CB2AA8ACB7}"/>
              </a:ext>
            </a:extLst>
          </p:cNvPr>
          <p:cNvSpPr/>
          <p:nvPr/>
        </p:nvSpPr>
        <p:spPr>
          <a:xfrm rot="5400000">
            <a:off x="13608" y="-13608"/>
            <a:ext cx="6858000" cy="68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BDFA86-51D3-4729-B154-796918372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852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A4FD92-B999-4806-9447-A4E715D4954A}"/>
              </a:ext>
            </a:extLst>
          </p:cNvPr>
          <p:cNvSpPr txBox="1"/>
          <p:nvPr/>
        </p:nvSpPr>
        <p:spPr>
          <a:xfrm>
            <a:off x="1024129" y="585216"/>
            <a:ext cx="5062511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Title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F1CE7C6-BE91-42A7-9214-F33FD918C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5931CBD-9927-4636-8996-16AB1D574AA5}"/>
              </a:ext>
            </a:extLst>
          </p:cNvPr>
          <p:cNvSpPr txBox="1"/>
          <p:nvPr/>
        </p:nvSpPr>
        <p:spPr>
          <a:xfrm>
            <a:off x="1024129" y="2286000"/>
            <a:ext cx="5081232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Write something here!</a:t>
            </a:r>
          </a:p>
        </p:txBody>
      </p:sp>
      <p:pic>
        <p:nvPicPr>
          <p:cNvPr id="7" name="Graphic 6" descr="Close">
            <a:extLst>
              <a:ext uri="{FF2B5EF4-FFF2-40B4-BE49-F238E27FC236}">
                <a16:creationId xmlns:a16="http://schemas.microsoft.com/office/drawing/2014/main" id="{A4ED8DB9-3921-4525-8B48-4493DF267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567871" y="1425048"/>
            <a:ext cx="4007904" cy="400790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6BDB57-46DC-44C5-B08F-AE8D0909E5D2}"/>
              </a:ext>
            </a:extLst>
          </p:cNvPr>
          <p:cNvCxnSpPr>
            <a:cxnSpLocks/>
          </p:cNvCxnSpPr>
          <p:nvPr/>
        </p:nvCxnSpPr>
        <p:spPr>
          <a:xfrm flipV="1">
            <a:off x="762000" y="826325"/>
            <a:ext cx="0" cy="914399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88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F321FB5-CA76-4E46-9D4D-3E9AA7E412D6}"/>
              </a:ext>
            </a:extLst>
          </p:cNvPr>
          <p:cNvSpPr/>
          <p:nvPr/>
        </p:nvSpPr>
        <p:spPr>
          <a:xfrm rot="5400000">
            <a:off x="7711440" y="2377439"/>
            <a:ext cx="6858000" cy="2103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A4FD92-B999-4806-9447-A4E715D4954A}"/>
              </a:ext>
            </a:extLst>
          </p:cNvPr>
          <p:cNvSpPr txBox="1"/>
          <p:nvPr/>
        </p:nvSpPr>
        <p:spPr>
          <a:xfrm>
            <a:off x="1136428" y="627564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latin typeface="+mj-lt"/>
                <a:ea typeface="+mj-ea"/>
                <a:cs typeface="+mj-cs"/>
              </a:rPr>
              <a:t>Title</a:t>
            </a:r>
            <a:endParaRPr lang="en-US" sz="48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931CBD-9927-4636-8996-16AB1D574AA5}"/>
              </a:ext>
            </a:extLst>
          </p:cNvPr>
          <p:cNvSpPr txBox="1"/>
          <p:nvPr/>
        </p:nvSpPr>
        <p:spPr>
          <a:xfrm>
            <a:off x="1136429" y="2278173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ea typeface="+mn-lt"/>
                <a:cs typeface="Arial"/>
              </a:rPr>
              <a:t>Write something here!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078AD50-0C5D-4602-9315-14F7DF7AC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13987" y="28575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61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5665BE0-D82E-43DB-8919-590BA1C60747}"/>
              </a:ext>
            </a:extLst>
          </p:cNvPr>
          <p:cNvSpPr/>
          <p:nvPr/>
        </p:nvSpPr>
        <p:spPr>
          <a:xfrm rot="5400000">
            <a:off x="5527589" y="-5527589"/>
            <a:ext cx="1136821" cy="121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A1BAE4-53B8-4ED4-9CD1-DA5208E5E39B}"/>
              </a:ext>
            </a:extLst>
          </p:cNvPr>
          <p:cNvSpPr txBox="1"/>
          <p:nvPr/>
        </p:nvSpPr>
        <p:spPr>
          <a:xfrm>
            <a:off x="0" y="2"/>
            <a:ext cx="12191999" cy="1136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Comaparison</a:t>
            </a:r>
            <a:endParaRPr lang="en-US" sz="6600" b="1" kern="1200" dirty="0">
              <a:solidFill>
                <a:srgbClr val="FFFFFF"/>
              </a:solidFill>
              <a:latin typeface="+mj-lt"/>
              <a:ea typeface="+mj-ea"/>
              <a:cs typeface="Calibri Ligh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08BF43-E380-4CD7-9706-5C24404415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3BF10-2FB9-4710-AD37-F31A388004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854C2D4-8891-4410-87C9-666528DC7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9A831CB-6D57-4FB0-B59B-31CCA3CC61C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24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C825D4F5940F1A499DB2200D463C8280" ma:contentTypeVersion="5" ma:contentTypeDescription="Tạo tài liệu mới." ma:contentTypeScope="" ma:versionID="029b7699e5984bceb51ad1669c202d6b">
  <xsd:schema xmlns:xsd="http://www.w3.org/2001/XMLSchema" xmlns:xs="http://www.w3.org/2001/XMLSchema" xmlns:p="http://schemas.microsoft.com/office/2006/metadata/properties" xmlns:ns3="a68a51ec-1de9-4347-ac44-6268b5d49786" xmlns:ns4="2f043dbf-0909-4585-8f9b-515a1177aeab" targetNamespace="http://schemas.microsoft.com/office/2006/metadata/properties" ma:root="true" ma:fieldsID="b0d4374f5def0de02f2b131c58051cad" ns3:_="" ns4:_="">
    <xsd:import namespace="a68a51ec-1de9-4347-ac44-6268b5d49786"/>
    <xsd:import namespace="2f043dbf-0909-4585-8f9b-515a1177aea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8a51ec-1de9-4347-ac44-6268b5d497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043dbf-0909-4585-8f9b-515a1177aea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àm băm Gợi ý Chia sẻ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549BD0-94FB-4D0B-AB5A-26D116785301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a68a51ec-1de9-4347-ac44-6268b5d49786"/>
    <ds:schemaRef ds:uri="http://schemas.microsoft.com/office/infopath/2007/PartnerControls"/>
    <ds:schemaRef ds:uri="2f043dbf-0909-4585-8f9b-515a1177aeab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BBD2DDE-4143-4031-9970-0829B6A49A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913A51-D10B-4897-9114-5C09CAE187F1}">
  <ds:schemaRefs>
    <ds:schemaRef ds:uri="2f043dbf-0909-4585-8f9b-515a1177aeab"/>
    <ds:schemaRef ds:uri="a68a51ec-1de9-4347-ac44-6268b5d497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977</Words>
  <Application>Microsoft Office PowerPoint</Application>
  <PresentationFormat>Widescreen</PresentationFormat>
  <Paragraphs>120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Arial</vt:lpstr>
      <vt:lpstr>Calibri</vt:lpstr>
      <vt:lpstr>Calibri Light</vt:lpstr>
      <vt:lpstr>Consolas</vt:lpstr>
      <vt:lpstr>Courier New</vt:lpstr>
      <vt:lpstr>Inter</vt:lpstr>
      <vt:lpstr>OpenSans-Bold</vt:lpstr>
      <vt:lpstr>SVN-Avo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Thành Vinh</dc:creator>
  <cp:lastModifiedBy>Nguyễn Thành Vinh</cp:lastModifiedBy>
  <cp:revision>19</cp:revision>
  <dcterms:created xsi:type="dcterms:W3CDTF">2020-10-16T07:39:24Z</dcterms:created>
  <dcterms:modified xsi:type="dcterms:W3CDTF">2020-10-18T18:50:24Z</dcterms:modified>
</cp:coreProperties>
</file>