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9144000" cy="6858000" type="screen4x3"/>
  <p:notesSz cx="6858000" cy="9144000"/>
  <p:embeddedFontLst>
    <p:embeddedFont>
      <p:font typeface="Calibri" panose="020F0502020204030204" pitchFamily="34" charset="0"/>
      <p:regular r:id="rId4"/>
      <p:bold r:id="rId5"/>
      <p:italic r:id="rId6"/>
      <p:boldItalic r:id="rId7"/>
    </p:embeddedFont>
    <p:embeddedFont>
      <p:font typeface="Quattrocento Sans" panose="020B0502050000020003"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CAB87-F9BC-46E1-8DA9-597DC11B9AED}" v="1" dt="2023-03-03T05:06:45.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h Mai" userId="ba6a6ea4b3cc0d05" providerId="LiveId" clId="{B4CCAB87-F9BC-46E1-8DA9-597DC11B9AED}"/>
    <pc:docChg chg="undo custSel modSld">
      <pc:chgData name="Vinh Mai" userId="ba6a6ea4b3cc0d05" providerId="LiveId" clId="{B4CCAB87-F9BC-46E1-8DA9-597DC11B9AED}" dt="2023-03-03T05:06:49.726" v="73" actId="404"/>
      <pc:docMkLst>
        <pc:docMk/>
      </pc:docMkLst>
      <pc:sldChg chg="modSp mod">
        <pc:chgData name="Vinh Mai" userId="ba6a6ea4b3cc0d05" providerId="LiveId" clId="{B4CCAB87-F9BC-46E1-8DA9-597DC11B9AED}" dt="2023-03-03T05:06:49.726" v="73" actId="404"/>
        <pc:sldMkLst>
          <pc:docMk/>
          <pc:sldMk cId="0" sldId="256"/>
        </pc:sldMkLst>
        <pc:spChg chg="mod">
          <ac:chgData name="Vinh Mai" userId="ba6a6ea4b3cc0d05" providerId="LiveId" clId="{B4CCAB87-F9BC-46E1-8DA9-597DC11B9AED}" dt="2023-02-20T05:41:29.084" v="68"/>
          <ac:spMkLst>
            <pc:docMk/>
            <pc:sldMk cId="0" sldId="256"/>
            <ac:spMk id="34" creationId="{00000000-0000-0000-0000-000000000000}"/>
          </ac:spMkLst>
        </pc:spChg>
        <pc:spChg chg="mod">
          <ac:chgData name="Vinh Mai" userId="ba6a6ea4b3cc0d05" providerId="LiveId" clId="{B4CCAB87-F9BC-46E1-8DA9-597DC11B9AED}" dt="2023-02-20T05:41:33.463" v="69"/>
          <ac:spMkLst>
            <pc:docMk/>
            <pc:sldMk cId="0" sldId="256"/>
            <ac:spMk id="35" creationId="{00000000-0000-0000-0000-000000000000}"/>
          </ac:spMkLst>
        </pc:spChg>
        <pc:spChg chg="mod">
          <ac:chgData name="Vinh Mai" userId="ba6a6ea4b3cc0d05" providerId="LiveId" clId="{B4CCAB87-F9BC-46E1-8DA9-597DC11B9AED}" dt="2023-03-03T05:06:49.726" v="73" actId="404"/>
          <ac:spMkLst>
            <pc:docMk/>
            <pc:sldMk cId="0" sldId="256"/>
            <ac:spMk id="38" creationId="{00000000-0000-0000-0000-000000000000}"/>
          </ac:spMkLst>
        </pc:spChg>
        <pc:spChg chg="mod">
          <ac:chgData name="Vinh Mai" userId="ba6a6ea4b3cc0d05" providerId="LiveId" clId="{B4CCAB87-F9BC-46E1-8DA9-597DC11B9AED}" dt="2023-02-20T05:41:14.692" v="65"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world/crowdflower/airline-twitter-sentimen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analyticsvidhya.com/blog/2021/11/an-empirical-study-of-machine-learning-classifier-with-tweet-sentiment-classif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34" name="Google Shape;34;p3"/>
          <p:cNvSpPr txBox="1"/>
          <p:nvPr/>
        </p:nvSpPr>
        <p:spPr>
          <a:xfrm>
            <a:off x="143108" y="1964976"/>
            <a:ext cx="4324500" cy="124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070"/>
              <a:buFont typeface="Arial"/>
              <a:buNone/>
            </a:pPr>
            <a:r>
              <a:rPr lang="en-AU" sz="970" dirty="0"/>
              <a:t>The objective of this project is to </a:t>
            </a:r>
            <a:r>
              <a:rPr lang="en-AU" sz="970" dirty="0" err="1"/>
              <a:t>analyze</a:t>
            </a:r>
            <a:r>
              <a:rPr lang="en-AU" sz="970" dirty="0"/>
              <a:t> the sentiment of tweets related to airlines and classify them into positive, negative, or neutral categories. The dataset will contain 14,640 tweets from different airlines. The model should be able to accurately predict the sentiment expressed in each tweet, providing insights to the airline industry to enhance customer experience, brand reputation, and customer satisfaction. The expected model</a:t>
            </a:r>
            <a:r>
              <a:rPr lang="en-AU" sz="1000" dirty="0"/>
              <a:t> f1-score </a:t>
            </a:r>
            <a:r>
              <a:rPr lang="en-AU" sz="970" dirty="0"/>
              <a:t>of 80%.</a:t>
            </a:r>
            <a:endParaRPr sz="970" dirty="0"/>
          </a:p>
        </p:txBody>
      </p:sp>
      <p:sp>
        <p:nvSpPr>
          <p:cNvPr id="35" name="Google Shape;35;p3"/>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457200" marR="0" lvl="0" indent="-296608" algn="l" rtl="0">
              <a:lnSpc>
                <a:spcPct val="100000"/>
              </a:lnSpc>
              <a:spcBef>
                <a:spcPts val="0"/>
              </a:spcBef>
              <a:spcAft>
                <a:spcPts val="0"/>
              </a:spcAft>
              <a:buSzPts val="1071"/>
              <a:buAutoNum type="arabicPeriod"/>
            </a:pPr>
            <a:r>
              <a:rPr lang="en-AU" sz="1071"/>
              <a:t>Achieve a</a:t>
            </a:r>
            <a:r>
              <a:rPr lang="en-AU" sz="1100"/>
              <a:t> f1-score of </a:t>
            </a:r>
            <a:r>
              <a:rPr lang="en-AU" sz="1100" dirty="0"/>
              <a:t>80%.</a:t>
            </a:r>
            <a:endParaRPr sz="1071" dirty="0"/>
          </a:p>
          <a:p>
            <a:pPr marL="457200" marR="0" lvl="0" indent="-296608" algn="l" rtl="0">
              <a:lnSpc>
                <a:spcPct val="100000"/>
              </a:lnSpc>
              <a:spcBef>
                <a:spcPts val="0"/>
              </a:spcBef>
              <a:spcAft>
                <a:spcPts val="0"/>
              </a:spcAft>
              <a:buSzPts val="1071"/>
              <a:buAutoNum type="arabicPeriod"/>
            </a:pPr>
            <a:r>
              <a:rPr lang="en-AU" sz="1071" dirty="0"/>
              <a:t>Ensure balanced precision and recall to avoid misclassifying tweets.</a:t>
            </a:r>
            <a:endParaRPr sz="1071" dirty="0"/>
          </a:p>
          <a:p>
            <a:pPr marL="457200" marR="0" lvl="0" indent="-296608" algn="l" rtl="0">
              <a:lnSpc>
                <a:spcPct val="100000"/>
              </a:lnSpc>
              <a:spcBef>
                <a:spcPts val="0"/>
              </a:spcBef>
              <a:spcAft>
                <a:spcPts val="0"/>
              </a:spcAft>
              <a:buSzPts val="1071"/>
              <a:buAutoNum type="arabicPeriod"/>
            </a:pPr>
            <a:r>
              <a:rPr lang="en-AU" sz="1071" dirty="0"/>
              <a:t>Provide actionable insights on common customer issues and underperforming airlines.</a:t>
            </a:r>
            <a:endParaRPr sz="1071" dirty="0"/>
          </a:p>
          <a:p>
            <a:pPr marL="457200" marR="0" lvl="0" indent="-296608" algn="l" rtl="0">
              <a:lnSpc>
                <a:spcPct val="100000"/>
              </a:lnSpc>
              <a:spcBef>
                <a:spcPts val="0"/>
              </a:spcBef>
              <a:spcAft>
                <a:spcPts val="0"/>
              </a:spcAft>
              <a:buSzPts val="1071"/>
              <a:buAutoNum type="arabicPeriod"/>
            </a:pPr>
            <a:r>
              <a:rPr lang="en-AU" sz="1071" dirty="0"/>
              <a:t>Complete the project within the given timeframe and budget.</a:t>
            </a:r>
            <a:endParaRPr sz="1071" dirty="0"/>
          </a:p>
        </p:txBody>
      </p:sp>
      <p:sp>
        <p:nvSpPr>
          <p:cNvPr id="36" name="Google Shape;36;p3"/>
          <p:cNvSpPr txBox="1"/>
          <p:nvPr/>
        </p:nvSpPr>
        <p:spPr>
          <a:xfrm>
            <a:off x="186850" y="5184798"/>
            <a:ext cx="4324500" cy="1072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070"/>
              <a:t>The solution space for this problem includes collecting and pre-processing a large dataset of tweets, selecting and training a machine learning model, evaluating its performance, providing actionable insights, deploying it into a production environment, and maintaining it periodically.</a:t>
            </a:r>
            <a:endParaRPr sz="1500" b="0" i="0" u="none" strike="noStrike" cap="none">
              <a:solidFill>
                <a:srgbClr val="000000"/>
              </a:solidFill>
              <a:latin typeface="Arial"/>
              <a:ea typeface="Arial"/>
              <a:cs typeface="Arial"/>
              <a:sym typeface="Arial"/>
            </a:endParaRPr>
          </a:p>
        </p:txBody>
      </p:sp>
      <p:sp>
        <p:nvSpPr>
          <p:cNvPr id="37" name="Google Shape;37;p3"/>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a:t>Constraints within solution space include data availability, time and budget, model complexity and interpretability, privacy and ethical considerations, and technical constraints.</a:t>
            </a:r>
            <a:endParaRPr sz="1070"/>
          </a:p>
        </p:txBody>
      </p:sp>
      <p:sp>
        <p:nvSpPr>
          <p:cNvPr id="38" name="Google Shape;38;p3"/>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457200" marR="0" lvl="0" indent="-296545" algn="l" rtl="0">
              <a:lnSpc>
                <a:spcPct val="100000"/>
              </a:lnSpc>
              <a:spcBef>
                <a:spcPts val="0"/>
              </a:spcBef>
              <a:spcAft>
                <a:spcPts val="0"/>
              </a:spcAft>
              <a:buSzPts val="1070"/>
              <a:buChar char="●"/>
            </a:pPr>
            <a:r>
              <a:rPr lang="en-AU" sz="1000" dirty="0">
                <a:highlight>
                  <a:srgbClr val="FFFFFF"/>
                </a:highlight>
              </a:rPr>
              <a:t>Data: </a:t>
            </a:r>
            <a:r>
              <a:rPr lang="en-AU" sz="1000" dirty="0" err="1">
                <a:highlight>
                  <a:srgbClr val="FFFFFF"/>
                </a:highlight>
              </a:rPr>
              <a:t>Crowdflower</a:t>
            </a:r>
            <a:r>
              <a:rPr lang="en-AU" sz="1000" dirty="0">
                <a:highlight>
                  <a:srgbClr val="FFFFFF"/>
                </a:highlight>
              </a:rPr>
              <a:t>. (2016). "Airline Twitter Sentiment". Retrieved from </a:t>
            </a:r>
            <a:r>
              <a:rPr lang="en-AU" sz="1000" u="sng" dirty="0">
                <a:solidFill>
                  <a:srgbClr val="296EAA"/>
                </a:solidFill>
                <a:highlight>
                  <a:srgbClr val="FFFFFF"/>
                </a:highlight>
                <a:hlinkClick r:id="rId3">
                  <a:extLst>
                    <a:ext uri="{A12FA001-AC4F-418D-AE19-62706E023703}">
                      <ahyp:hlinkClr xmlns:ahyp="http://schemas.microsoft.com/office/drawing/2018/hyperlinkcolor" val="tx"/>
                    </a:ext>
                  </a:extLst>
                </a:hlinkClick>
              </a:rPr>
              <a:t>https://data.world/crowdflower/airline-twitter-sentiment</a:t>
            </a:r>
            <a:r>
              <a:rPr lang="en-AU" sz="1000" dirty="0">
                <a:highlight>
                  <a:srgbClr val="FFFFFF"/>
                </a:highlight>
              </a:rPr>
              <a:t> </a:t>
            </a:r>
            <a:endParaRPr sz="1000" dirty="0">
              <a:highlight>
                <a:srgbClr val="FFFFFF"/>
              </a:highlight>
            </a:endParaRPr>
          </a:p>
          <a:p>
            <a:pPr marL="457200" marR="0" lvl="0" indent="-295275" algn="l" rtl="0">
              <a:lnSpc>
                <a:spcPct val="100000"/>
              </a:lnSpc>
              <a:spcBef>
                <a:spcPts val="0"/>
              </a:spcBef>
              <a:spcAft>
                <a:spcPts val="0"/>
              </a:spcAft>
              <a:buSzPts val="1050"/>
              <a:buChar char="●"/>
            </a:pPr>
            <a:r>
              <a:rPr lang="en-AU" sz="1000" dirty="0">
                <a:highlight>
                  <a:srgbClr val="FFFFFF"/>
                </a:highlight>
              </a:rPr>
              <a:t>Model Basis: Rai, </a:t>
            </a:r>
            <a:r>
              <a:rPr lang="en-AU" sz="1000" dirty="0" err="1">
                <a:highlight>
                  <a:srgbClr val="FFFFFF"/>
                </a:highlight>
              </a:rPr>
              <a:t>Sawan</a:t>
            </a:r>
            <a:r>
              <a:rPr lang="en-AU" sz="1000" dirty="0">
                <a:highlight>
                  <a:srgbClr val="FFFFFF"/>
                </a:highlight>
              </a:rPr>
              <a:t>. (2021). "An Empirical study of Machine Learning Classifiers with Tweet Sentiment Classification". </a:t>
            </a:r>
            <a:r>
              <a:rPr lang="en-AU" sz="1000" dirty="0">
                <a:highlight>
                  <a:srgbClr val="FFFFFF"/>
                </a:highlight>
                <a:hlinkClick r:id="rId4"/>
              </a:rPr>
              <a:t>https://www.analyticsvidhya.com/blog/2021/11/an-empirical-study-of-machine-learning-classifier-with-tweet-sentiment-classification/</a:t>
            </a:r>
            <a:r>
              <a:rPr lang="en-AU" sz="1000" dirty="0">
                <a:highlight>
                  <a:srgbClr val="FFFFFF"/>
                </a:highlight>
              </a:rPr>
              <a:t> </a:t>
            </a:r>
            <a:endParaRPr sz="1050" dirty="0">
              <a:highlight>
                <a:srgbClr val="FFFFFF"/>
              </a:highlight>
            </a:endParaRPr>
          </a:p>
        </p:txBody>
      </p:sp>
      <p:sp>
        <p:nvSpPr>
          <p:cNvPr id="39" name="Google Shape;39;p3"/>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3"/>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125" y="3547600"/>
            <a:ext cx="4324500" cy="124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800"/>
              <a:t>CCO: Interested in common customer issues to improve customer service and enhance brand reputation.</a:t>
            </a:r>
            <a:endParaRPr sz="800"/>
          </a:p>
          <a:p>
            <a:pPr marL="0" marR="0" lvl="0" indent="0" algn="l" rtl="0">
              <a:lnSpc>
                <a:spcPct val="100000"/>
              </a:lnSpc>
              <a:spcBef>
                <a:spcPts val="0"/>
              </a:spcBef>
              <a:spcAft>
                <a:spcPts val="0"/>
              </a:spcAft>
              <a:buClr>
                <a:srgbClr val="000000"/>
              </a:buClr>
              <a:buSzPts val="1071"/>
              <a:buFont typeface="Arial"/>
              <a:buNone/>
            </a:pPr>
            <a:r>
              <a:rPr lang="en-AU" sz="800"/>
              <a:t>Director of Marketing: Wants to understand airline's perception and effective marketing strategies.</a:t>
            </a:r>
            <a:endParaRPr sz="800"/>
          </a:p>
          <a:p>
            <a:pPr marL="0" marR="0" lvl="0" indent="0" algn="l" rtl="0">
              <a:lnSpc>
                <a:spcPct val="100000"/>
              </a:lnSpc>
              <a:spcBef>
                <a:spcPts val="0"/>
              </a:spcBef>
              <a:spcAft>
                <a:spcPts val="0"/>
              </a:spcAft>
              <a:buClr>
                <a:srgbClr val="000000"/>
              </a:buClr>
              <a:buSzPts val="1071"/>
              <a:buFont typeface="Arial"/>
              <a:buNone/>
            </a:pPr>
            <a:r>
              <a:rPr lang="en-AU" sz="800"/>
              <a:t>Head of Operations: Wants to identify and address operational issues causing negative sentiment.</a:t>
            </a:r>
            <a:endParaRPr sz="800"/>
          </a:p>
          <a:p>
            <a:pPr marL="0" marR="0" lvl="0" indent="0" algn="l" rtl="0">
              <a:lnSpc>
                <a:spcPct val="100000"/>
              </a:lnSpc>
              <a:spcBef>
                <a:spcPts val="0"/>
              </a:spcBef>
              <a:spcAft>
                <a:spcPts val="0"/>
              </a:spcAft>
              <a:buClr>
                <a:srgbClr val="000000"/>
              </a:buClr>
              <a:buSzPts val="1071"/>
              <a:buFont typeface="Arial"/>
              <a:buNone/>
            </a:pPr>
            <a:r>
              <a:rPr lang="en-AU" sz="800"/>
              <a:t>Data Protection Officer: Responsible for compliant and ethical data handling, protecting user privacy and avoiding legal/reputational risks.</a:t>
            </a:r>
            <a:endParaRPr sz="800"/>
          </a:p>
          <a:p>
            <a:pPr marL="0" marR="0" lvl="0" indent="0" algn="l" rtl="0">
              <a:lnSpc>
                <a:spcPct val="100000"/>
              </a:lnSpc>
              <a:spcBef>
                <a:spcPts val="0"/>
              </a:spcBef>
              <a:spcAft>
                <a:spcPts val="0"/>
              </a:spcAft>
              <a:buClr>
                <a:srgbClr val="000000"/>
              </a:buClr>
              <a:buSzPts val="1071"/>
              <a:buFont typeface="Arial"/>
              <a:buNone/>
            </a:pPr>
            <a:r>
              <a:rPr lang="en-AU" sz="800"/>
              <a:t>Head of IT: Ensures available, scalable, and secure computing resources and infrastructure for model training and deployment.</a:t>
            </a:r>
            <a:endParaRPr sz="800"/>
          </a:p>
        </p:txBody>
      </p:sp>
      <p:sp>
        <p:nvSpPr>
          <p:cNvPr id="48" name="Google Shape;48;p3"/>
          <p:cNvSpPr txBox="1"/>
          <p:nvPr/>
        </p:nvSpPr>
        <p:spPr>
          <a:xfrm>
            <a:off x="184150" y="540900"/>
            <a:ext cx="8584500" cy="71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070"/>
              <a:buFont typeface="Arial"/>
              <a:buNone/>
            </a:pPr>
            <a:r>
              <a:rPr lang="en-AU" sz="1200" dirty="0"/>
              <a:t>The goal of this project is to classify the sentiment of 14,640 tweets related to airline customer service issues into positive, negative, or neutral categories with an expected f1-score of 80%, completed within four weeks, to provide relevant insights to airlines seeking to improve their customer service and brand reputation.</a:t>
            </a:r>
            <a:endParaRPr sz="1200"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721</Words>
  <Application>Microsoft Office PowerPoint</Application>
  <PresentationFormat>On-screen Show (4:3)</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Calibri</vt:lpstr>
      <vt:lpstr>Arial</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cp:lastModifiedBy>Vinh Mai</cp:lastModifiedBy>
  <cp:revision>1</cp:revision>
  <dcterms:modified xsi:type="dcterms:W3CDTF">2023-03-03T05:06:51Z</dcterms:modified>
</cp:coreProperties>
</file>