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3" r:id="rId4"/>
    <p:sldId id="300" r:id="rId5"/>
    <p:sldId id="270" r:id="rId6"/>
    <p:sldId id="269" r:id="rId7"/>
    <p:sldId id="395" r:id="rId8"/>
    <p:sldId id="400" r:id="rId9"/>
    <p:sldId id="396" r:id="rId10"/>
    <p:sldId id="399" r:id="rId11"/>
    <p:sldId id="401" r:id="rId12"/>
    <p:sldId id="404" r:id="rId13"/>
    <p:sldId id="397" r:id="rId14"/>
    <p:sldId id="402" r:id="rId15"/>
    <p:sldId id="4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19A6A-ACE6-42FF-9631-6A875884FB50}" type="datetimeFigureOut">
              <a:rPr lang="en-US" smtClean="0"/>
              <a:t>01-Mar-18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71EEC-B17D-4B53-A1B2-D77903C508BA}" type="slidenum">
              <a:rPr lang="en-US" smtClean="0"/>
              <a:t>‹#›</a:t>
            </a:fld>
            <a:endParaRPr lang="en-US"/>
          </a:p>
        </p:txBody>
      </p:sp>
    </p:spTree>
    <p:extLst>
      <p:ext uri="{BB962C8B-B14F-4D97-AF65-F5344CB8AC3E}">
        <p14:creationId xmlns:p14="http://schemas.microsoft.com/office/powerpoint/2010/main" val="391897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F8B183-CFE3-47BA-BBE7-FF62912EBEC9}" type="datetimeFigureOut">
              <a:rPr lang="en-US" smtClean="0"/>
              <a:t>01-Mar-18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168080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B183-CFE3-47BA-BBE7-FF62912EBEC9}" type="datetimeFigureOut">
              <a:rPr lang="en-US" smtClean="0"/>
              <a:t>01-Mar-18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196635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B183-CFE3-47BA-BBE7-FF62912EBEC9}" type="datetimeFigureOut">
              <a:rPr lang="en-US" smtClean="0"/>
              <a:t>01-Mar-18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11234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B183-CFE3-47BA-BBE7-FF62912EBEC9}" type="datetimeFigureOut">
              <a:rPr lang="en-US" smtClean="0"/>
              <a:t>01-Mar-18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338271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F8B183-CFE3-47BA-BBE7-FF62912EBEC9}" type="datetimeFigureOut">
              <a:rPr lang="en-US" smtClean="0"/>
              <a:t>01-Mar-18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357990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8B183-CFE3-47BA-BBE7-FF62912EBEC9}" type="datetimeFigureOut">
              <a:rPr lang="en-US" smtClean="0"/>
              <a:t>01-Mar-18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276844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F8B183-CFE3-47BA-BBE7-FF62912EBEC9}" type="datetimeFigureOut">
              <a:rPr lang="en-US" smtClean="0"/>
              <a:t>01-Mar-18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50166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8B183-CFE3-47BA-BBE7-FF62912EBEC9}" type="datetimeFigureOut">
              <a:rPr lang="en-US" smtClean="0"/>
              <a:t>01-Mar-18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41797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8B183-CFE3-47BA-BBE7-FF62912EBEC9}" type="datetimeFigureOut">
              <a:rPr lang="en-US" smtClean="0"/>
              <a:t>01-Mar-18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265648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F8B183-CFE3-47BA-BBE7-FF62912EBEC9}" type="datetimeFigureOut">
              <a:rPr lang="en-US" smtClean="0"/>
              <a:t>01-Mar-18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410973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F8B183-CFE3-47BA-BBE7-FF62912EBEC9}" type="datetimeFigureOut">
              <a:rPr lang="en-US" smtClean="0"/>
              <a:t>01-Mar-18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988-1A09-46CC-8000-7F773AE7BB49}" type="slidenum">
              <a:rPr lang="en-US" smtClean="0"/>
              <a:t>‹#›</a:t>
            </a:fld>
            <a:endParaRPr lang="en-US"/>
          </a:p>
        </p:txBody>
      </p:sp>
    </p:spTree>
    <p:extLst>
      <p:ext uri="{BB962C8B-B14F-4D97-AF65-F5344CB8AC3E}">
        <p14:creationId xmlns:p14="http://schemas.microsoft.com/office/powerpoint/2010/main" val="355020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0" r="-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183-CFE3-47BA-BBE7-FF62912EBEC9}" type="datetimeFigureOut">
              <a:rPr lang="en-US" smtClean="0"/>
              <a:t>01-Mar-18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06988-1A09-46CC-8000-7F773AE7BB49}" type="slidenum">
              <a:rPr lang="en-US" smtClean="0"/>
              <a:t>‹#›</a:t>
            </a:fld>
            <a:endParaRPr lang="en-US"/>
          </a:p>
        </p:txBody>
      </p:sp>
    </p:spTree>
    <p:extLst>
      <p:ext uri="{BB962C8B-B14F-4D97-AF65-F5344CB8AC3E}">
        <p14:creationId xmlns:p14="http://schemas.microsoft.com/office/powerpoint/2010/main" val="2750286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6514" y="3527229"/>
            <a:ext cx="5033555" cy="3328267"/>
          </a:xfrm>
        </p:spPr>
        <p:txBody>
          <a:bodyPr>
            <a:normAutofit/>
          </a:bodyPr>
          <a:lstStyle/>
          <a:p>
            <a:pPr>
              <a:buFontTx/>
              <a:buChar char="-"/>
            </a:pPr>
            <a:r>
              <a:rPr lang="en-US" sz="2500" b="1" i="1" dirty="0">
                <a:solidFill>
                  <a:srgbClr val="0070C0"/>
                </a:solidFill>
                <a:latin typeface="Times New Roman" pitchFamily="18" charset="0"/>
                <a:cs typeface="Times New Roman" pitchFamily="18" charset="0"/>
              </a:rPr>
              <a:t>GVHD: ThS. Nguyễn Tấn Hưng</a:t>
            </a:r>
          </a:p>
          <a:p>
            <a:pPr>
              <a:buFontTx/>
              <a:buChar char="-"/>
            </a:pPr>
            <a:r>
              <a:rPr lang="en-US" sz="2500" b="1" i="1" dirty="0">
                <a:solidFill>
                  <a:srgbClr val="0070C0"/>
                </a:solidFill>
                <a:latin typeface="Times New Roman" pitchFamily="18" charset="0"/>
                <a:cs typeface="Times New Roman" pitchFamily="18" charset="0"/>
              </a:rPr>
              <a:t>SVTH: </a:t>
            </a:r>
          </a:p>
          <a:p>
            <a:pPr marL="0" indent="0">
              <a:buNone/>
            </a:pPr>
            <a:r>
              <a:rPr lang="en-US" sz="2500" b="1" i="1">
                <a:solidFill>
                  <a:srgbClr val="0070C0"/>
                </a:solidFill>
                <a:latin typeface="Times New Roman" pitchFamily="18" charset="0"/>
                <a:cs typeface="Times New Roman" pitchFamily="18" charset="0"/>
              </a:rPr>
              <a:t>	  </a:t>
            </a:r>
            <a:r>
              <a:rPr lang="en-US" sz="2500" b="1" i="1">
                <a:solidFill>
                  <a:srgbClr val="00B050"/>
                </a:solidFill>
                <a:latin typeface="Times New Roman" pitchFamily="18" charset="0"/>
                <a:cs typeface="Times New Roman" pitchFamily="18" charset="0"/>
              </a:rPr>
              <a:t>Hà </a:t>
            </a:r>
            <a:r>
              <a:rPr lang="en-US" sz="2500" b="1" i="1" dirty="0" err="1">
                <a:solidFill>
                  <a:srgbClr val="00B050"/>
                </a:solidFill>
                <a:latin typeface="Times New Roman" pitchFamily="18" charset="0"/>
                <a:cs typeface="Times New Roman" pitchFamily="18" charset="0"/>
              </a:rPr>
              <a:t>Phúc</a:t>
            </a:r>
            <a:r>
              <a:rPr lang="en-US" sz="2500" b="1" i="1" dirty="0">
                <a:solidFill>
                  <a:srgbClr val="00B050"/>
                </a:solidFill>
                <a:latin typeface="Times New Roman" pitchFamily="18" charset="0"/>
                <a:cs typeface="Times New Roman" pitchFamily="18" charset="0"/>
              </a:rPr>
              <a:t> </a:t>
            </a:r>
            <a:r>
              <a:rPr lang="en-US" sz="2500" b="1" i="1" dirty="0" err="1">
                <a:solidFill>
                  <a:srgbClr val="00B050"/>
                </a:solidFill>
                <a:latin typeface="Times New Roman" pitchFamily="18" charset="0"/>
                <a:cs typeface="Times New Roman" pitchFamily="18" charset="0"/>
              </a:rPr>
              <a:t>Quốc</a:t>
            </a:r>
            <a:r>
              <a:rPr lang="en-US" sz="2500" b="1" i="1" dirty="0">
                <a:solidFill>
                  <a:srgbClr val="00B050"/>
                </a:solidFill>
                <a:latin typeface="Times New Roman" pitchFamily="18" charset="0"/>
                <a:cs typeface="Times New Roman" pitchFamily="18" charset="0"/>
              </a:rPr>
              <a:t> </a:t>
            </a:r>
            <a:r>
              <a:rPr lang="en-US" sz="2500" b="1" i="1" dirty="0" err="1">
                <a:solidFill>
                  <a:srgbClr val="00B050"/>
                </a:solidFill>
                <a:latin typeface="Times New Roman" pitchFamily="18" charset="0"/>
                <a:cs typeface="Times New Roman" pitchFamily="18" charset="0"/>
              </a:rPr>
              <a:t>Bảo</a:t>
            </a:r>
            <a:endParaRPr lang="en-US" sz="2500" b="1" i="1" dirty="0">
              <a:solidFill>
                <a:srgbClr val="00B050"/>
              </a:solidFill>
              <a:latin typeface="Times New Roman" pitchFamily="18" charset="0"/>
              <a:cs typeface="Times New Roman" pitchFamily="18" charset="0"/>
            </a:endParaRPr>
          </a:p>
          <a:p>
            <a:pPr marL="0" indent="0">
              <a:buNone/>
            </a:pPr>
            <a:r>
              <a:rPr lang="en-US" sz="2500" b="1" i="1">
                <a:solidFill>
                  <a:srgbClr val="00B050"/>
                </a:solidFill>
                <a:latin typeface="Times New Roman" pitchFamily="18" charset="0"/>
                <a:cs typeface="Times New Roman" pitchFamily="18" charset="0"/>
              </a:rPr>
              <a:t>	  Ngô </a:t>
            </a:r>
            <a:r>
              <a:rPr lang="en-US" sz="2500" b="1" i="1" dirty="0" err="1">
                <a:solidFill>
                  <a:srgbClr val="00B050"/>
                </a:solidFill>
                <a:latin typeface="Times New Roman" pitchFamily="18" charset="0"/>
                <a:cs typeface="Times New Roman" pitchFamily="18" charset="0"/>
              </a:rPr>
              <a:t>Hoàng</a:t>
            </a:r>
            <a:r>
              <a:rPr lang="en-US" sz="2500" b="1" i="1" dirty="0">
                <a:solidFill>
                  <a:srgbClr val="00B050"/>
                </a:solidFill>
                <a:latin typeface="Times New Roman" pitchFamily="18" charset="0"/>
                <a:cs typeface="Times New Roman" pitchFamily="18" charset="0"/>
              </a:rPr>
              <a:t> C</a:t>
            </a:r>
            <a:r>
              <a:rPr lang="vi-VN" sz="2500" b="1" i="1" dirty="0">
                <a:solidFill>
                  <a:srgbClr val="00B050"/>
                </a:solidFill>
                <a:latin typeface="Times New Roman" pitchFamily="18" charset="0"/>
                <a:cs typeface="Times New Roman" pitchFamily="18" charset="0"/>
              </a:rPr>
              <a:t>ư</a:t>
            </a:r>
            <a:r>
              <a:rPr lang="en-US" sz="2500" b="1" i="1" dirty="0" err="1">
                <a:solidFill>
                  <a:srgbClr val="00B050"/>
                </a:solidFill>
                <a:latin typeface="Times New Roman" pitchFamily="18" charset="0"/>
                <a:cs typeface="Times New Roman" pitchFamily="18" charset="0"/>
              </a:rPr>
              <a:t>ờng</a:t>
            </a:r>
            <a:endParaRPr lang="en-US" sz="2500" b="1" i="1" dirty="0">
              <a:solidFill>
                <a:srgbClr val="00B050"/>
              </a:solidFill>
              <a:latin typeface="Times New Roman" pitchFamily="18" charset="0"/>
              <a:cs typeface="Times New Roman" pitchFamily="18" charset="0"/>
            </a:endParaRPr>
          </a:p>
          <a:p>
            <a:pPr marL="0" indent="0">
              <a:buNone/>
            </a:pPr>
            <a:r>
              <a:rPr lang="en-US" sz="2500" b="1" i="1">
                <a:solidFill>
                  <a:srgbClr val="00B050"/>
                </a:solidFill>
                <a:latin typeface="Times New Roman" pitchFamily="18" charset="0"/>
                <a:cs typeface="Times New Roman" pitchFamily="18" charset="0"/>
              </a:rPr>
              <a:t>	  Nguyễn </a:t>
            </a:r>
            <a:r>
              <a:rPr lang="en-US" sz="2500" b="1" i="1" dirty="0">
                <a:solidFill>
                  <a:srgbClr val="00B050"/>
                </a:solidFill>
                <a:latin typeface="Times New Roman" pitchFamily="18" charset="0"/>
                <a:cs typeface="Times New Roman" pitchFamily="18" charset="0"/>
              </a:rPr>
              <a:t>Lê Vinh </a:t>
            </a:r>
            <a:r>
              <a:rPr lang="en-US" sz="2500" b="1" i="1" dirty="0" err="1">
                <a:solidFill>
                  <a:srgbClr val="00B050"/>
                </a:solidFill>
                <a:latin typeface="Times New Roman" pitchFamily="18" charset="0"/>
                <a:cs typeface="Times New Roman" pitchFamily="18" charset="0"/>
              </a:rPr>
              <a:t>Hiển</a:t>
            </a:r>
            <a:endParaRPr lang="en-US" sz="2500" b="1" i="1" dirty="0">
              <a:solidFill>
                <a:srgbClr val="00B050"/>
              </a:solidFill>
              <a:latin typeface="Times New Roman" pitchFamily="18" charset="0"/>
              <a:cs typeface="Times New Roman" pitchFamily="18" charset="0"/>
            </a:endParaRPr>
          </a:p>
          <a:p>
            <a:pPr marL="0" indent="0">
              <a:buNone/>
            </a:pPr>
            <a:r>
              <a:rPr lang="en-US" sz="2500" b="1" i="1">
                <a:solidFill>
                  <a:srgbClr val="00B050"/>
                </a:solidFill>
                <a:latin typeface="Times New Roman" pitchFamily="18" charset="0"/>
                <a:cs typeface="Times New Roman" pitchFamily="18" charset="0"/>
              </a:rPr>
              <a:t>	  Nguyễn </a:t>
            </a:r>
            <a:r>
              <a:rPr lang="en-US" sz="2500" b="1" i="1" dirty="0" err="1">
                <a:solidFill>
                  <a:srgbClr val="00B050"/>
                </a:solidFill>
                <a:latin typeface="Times New Roman" pitchFamily="18" charset="0"/>
                <a:cs typeface="Times New Roman" pitchFamily="18" charset="0"/>
              </a:rPr>
              <a:t>Thái</a:t>
            </a:r>
            <a:r>
              <a:rPr lang="en-US" sz="2500" b="1" i="1" dirty="0">
                <a:solidFill>
                  <a:srgbClr val="00B050"/>
                </a:solidFill>
                <a:latin typeface="Times New Roman" pitchFamily="18" charset="0"/>
                <a:cs typeface="Times New Roman" pitchFamily="18" charset="0"/>
              </a:rPr>
              <a:t> </a:t>
            </a:r>
            <a:r>
              <a:rPr lang="en-US" sz="2500" b="1" i="1" dirty="0" err="1">
                <a:solidFill>
                  <a:srgbClr val="00B050"/>
                </a:solidFill>
                <a:latin typeface="Times New Roman" pitchFamily="18" charset="0"/>
                <a:cs typeface="Times New Roman" pitchFamily="18" charset="0"/>
              </a:rPr>
              <a:t>Huy</a:t>
            </a:r>
            <a:endParaRPr lang="en-US" sz="2500" b="1" i="1" dirty="0">
              <a:solidFill>
                <a:srgbClr val="00B050"/>
              </a:solidFill>
              <a:latin typeface="Times New Roman" pitchFamily="18" charset="0"/>
              <a:cs typeface="Times New Roman" pitchFamily="18" charset="0"/>
            </a:endParaRPr>
          </a:p>
          <a:p>
            <a:pPr marL="0" indent="0">
              <a:buNone/>
            </a:pPr>
            <a:r>
              <a:rPr lang="en-US" sz="2500" b="1" i="1" dirty="0">
                <a:solidFill>
                  <a:srgbClr val="00B050"/>
                </a:solidFill>
                <a:latin typeface="Times New Roman" pitchFamily="18" charset="0"/>
                <a:cs typeface="Times New Roman" pitchFamily="18" charset="0"/>
              </a:rPr>
              <a:t>	</a:t>
            </a:r>
          </a:p>
          <a:p>
            <a:pPr>
              <a:buNone/>
            </a:pPr>
            <a:endParaRPr lang="en-US" sz="2500" b="1" i="1" dirty="0">
              <a:solidFill>
                <a:srgbClr val="0070C0"/>
              </a:solidFill>
              <a:latin typeface="Times New Roman" pitchFamily="18" charset="0"/>
              <a:cs typeface="Times New Roman" pitchFamily="18" charset="0"/>
            </a:endParaRPr>
          </a:p>
        </p:txBody>
      </p:sp>
      <p:sp>
        <p:nvSpPr>
          <p:cNvPr id="4" name="Title 3"/>
          <p:cNvSpPr>
            <a:spLocks noGrp="1"/>
          </p:cNvSpPr>
          <p:nvPr>
            <p:ph type="title"/>
          </p:nvPr>
        </p:nvSpPr>
        <p:spPr>
          <a:xfrm>
            <a:off x="457200" y="1482541"/>
            <a:ext cx="6949440" cy="1093603"/>
          </a:xfrm>
        </p:spPr>
        <p:txBody>
          <a:bodyPr>
            <a:normAutofit/>
          </a:bodyPr>
          <a:lstStyle/>
          <a:p>
            <a:pPr algn="ctr"/>
            <a:r>
              <a:rPr lang="en-US" sz="3000" b="1" dirty="0">
                <a:solidFill>
                  <a:srgbClr val="0070C0"/>
                </a:solidFill>
                <a:latin typeface="Times New Roman" pitchFamily="18" charset="0"/>
                <a:cs typeface="Times New Roman" pitchFamily="18" charset="0"/>
              </a:rPr>
              <a:t>MÔN HỌC</a:t>
            </a:r>
            <a:br>
              <a:rPr lang="en-US" sz="2000" b="1" dirty="0">
                <a:solidFill>
                  <a:srgbClr val="FF0000"/>
                </a:solidFill>
                <a:latin typeface="Times New Roman" pitchFamily="18" charset="0"/>
                <a:cs typeface="Times New Roman" pitchFamily="18" charset="0"/>
              </a:rPr>
            </a:br>
            <a:r>
              <a:rPr lang="en-US" sz="3500" b="1" dirty="0">
                <a:solidFill>
                  <a:srgbClr val="FF0000"/>
                </a:solidFill>
                <a:latin typeface="Times New Roman" pitchFamily="18" charset="0"/>
                <a:cs typeface="Times New Roman" pitchFamily="18" charset="0"/>
              </a:rPr>
              <a:t>QUẢN LÝ DỰ ÁN PHẦN MỀM</a:t>
            </a:r>
            <a:endParaRPr lang="en-US" sz="3500" dirty="0"/>
          </a:p>
        </p:txBody>
      </p:sp>
      <p:sp>
        <p:nvSpPr>
          <p:cNvPr id="2" name="TextBox 1">
            <a:extLst>
              <a:ext uri="{FF2B5EF4-FFF2-40B4-BE49-F238E27FC236}">
                <a16:creationId xmlns:a16="http://schemas.microsoft.com/office/drawing/2014/main" id="{908A1B4C-59A6-482E-9D22-CE61EAB2FAC1}"/>
              </a:ext>
            </a:extLst>
          </p:cNvPr>
          <p:cNvSpPr txBox="1"/>
          <p:nvPr/>
        </p:nvSpPr>
        <p:spPr>
          <a:xfrm>
            <a:off x="685799" y="2433626"/>
            <a:ext cx="6290734" cy="89255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Đề tài</a:t>
            </a:r>
            <a:r>
              <a:rPr lang="en-US" dirty="0">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Xây dựng phần mềm</a:t>
            </a:r>
          </a:p>
          <a:p>
            <a:r>
              <a:rPr lang="en-US" sz="2400" dirty="0">
                <a:solidFill>
                  <a:srgbClr val="00B050"/>
                </a:solidFill>
                <a:latin typeface="Times New Roman" panose="02020603050405020304" pitchFamily="18" charset="0"/>
                <a:cs typeface="Times New Roman" panose="02020603050405020304" pitchFamily="18" charset="0"/>
              </a:rPr>
              <a:t>		 quản lý nhân </a:t>
            </a:r>
            <a:r>
              <a:rPr lang="en-US" sz="2400">
                <a:solidFill>
                  <a:srgbClr val="00B050"/>
                </a:solidFill>
                <a:latin typeface="Times New Roman" panose="02020603050405020304" pitchFamily="18" charset="0"/>
                <a:cs typeface="Times New Roman" panose="02020603050405020304" pitchFamily="18" charset="0"/>
              </a:rPr>
              <a:t>sự CTY May</a:t>
            </a:r>
            <a:endParaRPr lang="en-US"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133211"/>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EA75096-FED0-41F9-9999-7CB5D7FC464A}"/>
              </a:ext>
            </a:extLst>
          </p:cNvPr>
          <p:cNvSpPr>
            <a:spLocks noGrp="1"/>
          </p:cNvSpPr>
          <p:nvPr>
            <p:ph type="title"/>
          </p:nvPr>
        </p:nvSpPr>
        <p:spPr>
          <a:xfrm>
            <a:off x="838200" y="681037"/>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Phân tích rủi ro</a:t>
            </a:r>
          </a:p>
        </p:txBody>
      </p:sp>
      <p:pic>
        <p:nvPicPr>
          <p:cNvPr id="4" name="Picture 3" descr="quan-ly-rui-ro-du-an-4.jpg">
            <a:extLst>
              <a:ext uri="{FF2B5EF4-FFF2-40B4-BE49-F238E27FC236}">
                <a16:creationId xmlns:a16="http://schemas.microsoft.com/office/drawing/2014/main" id="{8566293C-E378-4085-8D69-4A2663E05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381702"/>
            <a:ext cx="8686800" cy="4094596"/>
          </a:xfrm>
          <a:prstGeom prst="rect">
            <a:avLst/>
          </a:prstGeom>
        </p:spPr>
      </p:pic>
      <p:pic>
        <p:nvPicPr>
          <p:cNvPr id="6" name="Picture 5">
            <a:extLst>
              <a:ext uri="{FF2B5EF4-FFF2-40B4-BE49-F238E27FC236}">
                <a16:creationId xmlns:a16="http://schemas.microsoft.com/office/drawing/2014/main" id="{32FE66DA-0474-4C9D-91BD-0ACDB13DF60A}"/>
              </a:ext>
            </a:extLst>
          </p:cNvPr>
          <p:cNvPicPr/>
          <p:nvPr/>
        </p:nvPicPr>
        <p:blipFill>
          <a:blip r:embed="rId4">
            <a:extLst>
              <a:ext uri="{28A0092B-C50C-407E-A947-70E740481C1C}">
                <a14:useLocalDpi xmlns:a14="http://schemas.microsoft.com/office/drawing/2010/main" val="0"/>
              </a:ext>
            </a:extLst>
          </a:blip>
          <a:stretch>
            <a:fillRect/>
          </a:stretch>
        </p:blipFill>
        <p:spPr>
          <a:xfrm>
            <a:off x="1752600" y="1381701"/>
            <a:ext cx="8686800" cy="4339829"/>
          </a:xfrm>
          <a:prstGeom prst="rect">
            <a:avLst/>
          </a:prstGeom>
        </p:spPr>
      </p:pic>
    </p:spTree>
    <p:extLst>
      <p:ext uri="{BB962C8B-B14F-4D97-AF65-F5344CB8AC3E}">
        <p14:creationId xmlns:p14="http://schemas.microsoft.com/office/powerpoint/2010/main" val="1569230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681037"/>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Quản lý- Kiểm soát thực hiện dự án</a:t>
            </a:r>
          </a:p>
        </p:txBody>
      </p:sp>
      <p:sp>
        <p:nvSpPr>
          <p:cNvPr id="3" name="Rectangle 2">
            <a:extLst>
              <a:ext uri="{FF2B5EF4-FFF2-40B4-BE49-F238E27FC236}">
                <a16:creationId xmlns:a16="http://schemas.microsoft.com/office/drawing/2014/main" id="{03669002-C36F-4970-98D4-2D992EA7533A}"/>
              </a:ext>
            </a:extLst>
          </p:cNvPr>
          <p:cNvSpPr/>
          <p:nvPr/>
        </p:nvSpPr>
        <p:spPr>
          <a:xfrm>
            <a:off x="808022" y="1310601"/>
            <a:ext cx="10197849" cy="1569660"/>
          </a:xfrm>
          <a:prstGeom prst="rect">
            <a:avLst/>
          </a:prstGeom>
        </p:spPr>
        <p:txBody>
          <a:bodyPr wrap="square">
            <a:spAutoFit/>
          </a:bodyPr>
          <a:lstStyle/>
          <a:p>
            <a:pPr marL="342900" indent="-342900">
              <a:buFont typeface="Arial" panose="020B0604020202020204" pitchFamily="34" charset="0"/>
              <a:buChar char="•"/>
            </a:pPr>
            <a:r>
              <a:rPr lang="en-US" sz="2400">
                <a:latin typeface="Times New Roman"/>
                <a:cs typeface="Times New Roman"/>
              </a:rPr>
              <a:t>Các thành viên chủ động đề xuất công việc.</a:t>
            </a:r>
          </a:p>
          <a:p>
            <a:pPr marL="342900" indent="-342900">
              <a:buFont typeface="Arial" panose="020B0604020202020204" pitchFamily="34" charset="0"/>
              <a:buChar char="•"/>
            </a:pPr>
            <a:r>
              <a:rPr lang="en-US" sz="2400">
                <a:latin typeface="Times New Roman"/>
                <a:cs typeface="Times New Roman"/>
              </a:rPr>
              <a:t>Nhóm tr</a:t>
            </a:r>
            <a:r>
              <a:rPr lang="vi-VN" sz="2400">
                <a:latin typeface="Times New Roman"/>
                <a:cs typeface="Times New Roman"/>
              </a:rPr>
              <a:t>ư</a:t>
            </a:r>
            <a:r>
              <a:rPr lang="en-US" sz="2400">
                <a:latin typeface="Times New Roman"/>
                <a:cs typeface="Times New Roman"/>
              </a:rPr>
              <a:t>ởng tổng hợp và phân công công việc.</a:t>
            </a:r>
          </a:p>
          <a:p>
            <a:pPr marL="342900" indent="-342900">
              <a:buFont typeface="Arial" panose="020B0604020202020204" pitchFamily="34" charset="0"/>
              <a:buChar char="•"/>
            </a:pPr>
            <a:endParaRPr lang="en-US" sz="2400">
              <a:latin typeface="Times New Roman"/>
              <a:cs typeface="Times New Roman"/>
            </a:endParaRPr>
          </a:p>
          <a:p>
            <a:pPr lvl="2"/>
            <a:endParaRPr lang="en-US" sz="2400">
              <a:latin typeface="Times New Roman"/>
              <a:cs typeface="Times New Roman"/>
            </a:endParaRPr>
          </a:p>
        </p:txBody>
      </p:sp>
      <p:graphicFrame>
        <p:nvGraphicFramePr>
          <p:cNvPr id="8" name="Table 7">
            <a:extLst>
              <a:ext uri="{FF2B5EF4-FFF2-40B4-BE49-F238E27FC236}">
                <a16:creationId xmlns:a16="http://schemas.microsoft.com/office/drawing/2014/main" id="{7AB50B4D-9EC1-4D72-BCE3-29B5A65B8E3C}"/>
              </a:ext>
            </a:extLst>
          </p:cNvPr>
          <p:cNvGraphicFramePr>
            <a:graphicFrameLocks noGrp="1"/>
          </p:cNvGraphicFramePr>
          <p:nvPr>
            <p:extLst>
              <p:ext uri="{D42A27DB-BD31-4B8C-83A1-F6EECF244321}">
                <p14:modId xmlns:p14="http://schemas.microsoft.com/office/powerpoint/2010/main" val="944661158"/>
              </p:ext>
            </p:extLst>
          </p:nvPr>
        </p:nvGraphicFramePr>
        <p:xfrm>
          <a:off x="1121208" y="2205355"/>
          <a:ext cx="9884663" cy="2447290"/>
        </p:xfrm>
        <a:graphic>
          <a:graphicData uri="http://schemas.openxmlformats.org/drawingml/2006/table">
            <a:tbl>
              <a:tblPr firstRow="1" firstCol="1" bandRow="1">
                <a:tableStyleId>{5C22544A-7EE6-4342-B048-85BDC9FD1C3A}</a:tableStyleId>
              </a:tblPr>
              <a:tblGrid>
                <a:gridCol w="1938384">
                  <a:extLst>
                    <a:ext uri="{9D8B030D-6E8A-4147-A177-3AD203B41FA5}">
                      <a16:colId xmlns:a16="http://schemas.microsoft.com/office/drawing/2014/main" val="4113312245"/>
                    </a:ext>
                  </a:extLst>
                </a:gridCol>
                <a:gridCol w="1064469">
                  <a:extLst>
                    <a:ext uri="{9D8B030D-6E8A-4147-A177-3AD203B41FA5}">
                      <a16:colId xmlns:a16="http://schemas.microsoft.com/office/drawing/2014/main" val="2442294551"/>
                    </a:ext>
                  </a:extLst>
                </a:gridCol>
                <a:gridCol w="1120320">
                  <a:extLst>
                    <a:ext uri="{9D8B030D-6E8A-4147-A177-3AD203B41FA5}">
                      <a16:colId xmlns:a16="http://schemas.microsoft.com/office/drawing/2014/main" val="2593082426"/>
                    </a:ext>
                  </a:extLst>
                </a:gridCol>
                <a:gridCol w="1120320">
                  <a:extLst>
                    <a:ext uri="{9D8B030D-6E8A-4147-A177-3AD203B41FA5}">
                      <a16:colId xmlns:a16="http://schemas.microsoft.com/office/drawing/2014/main" val="1546752122"/>
                    </a:ext>
                  </a:extLst>
                </a:gridCol>
                <a:gridCol w="1121415">
                  <a:extLst>
                    <a:ext uri="{9D8B030D-6E8A-4147-A177-3AD203B41FA5}">
                      <a16:colId xmlns:a16="http://schemas.microsoft.com/office/drawing/2014/main" val="2260477705"/>
                    </a:ext>
                  </a:extLst>
                </a:gridCol>
                <a:gridCol w="1439004">
                  <a:extLst>
                    <a:ext uri="{9D8B030D-6E8A-4147-A177-3AD203B41FA5}">
                      <a16:colId xmlns:a16="http://schemas.microsoft.com/office/drawing/2014/main" val="2078254364"/>
                    </a:ext>
                  </a:extLst>
                </a:gridCol>
                <a:gridCol w="1121415">
                  <a:extLst>
                    <a:ext uri="{9D8B030D-6E8A-4147-A177-3AD203B41FA5}">
                      <a16:colId xmlns:a16="http://schemas.microsoft.com/office/drawing/2014/main" val="3496818566"/>
                    </a:ext>
                  </a:extLst>
                </a:gridCol>
                <a:gridCol w="959336">
                  <a:extLst>
                    <a:ext uri="{9D8B030D-6E8A-4147-A177-3AD203B41FA5}">
                      <a16:colId xmlns:a16="http://schemas.microsoft.com/office/drawing/2014/main" val="35838847"/>
                    </a:ext>
                  </a:extLst>
                </a:gridCol>
              </a:tblGrid>
              <a:tr h="927100">
                <a:tc>
                  <a:txBody>
                    <a:bodyPr/>
                    <a:lstStyle/>
                    <a:p>
                      <a:pPr marL="0" marR="0" algn="ctr">
                        <a:lnSpc>
                          <a:spcPct val="115000"/>
                        </a:lnSpc>
                        <a:spcBef>
                          <a:spcPts val="400"/>
                        </a:spcBef>
                        <a:spcAft>
                          <a:spcPts val="400"/>
                        </a:spcAft>
                      </a:pPr>
                      <a:br>
                        <a:rPr lang="en-US" sz="1400">
                          <a:effectLst/>
                        </a:rPr>
                      </a:br>
                      <a:r>
                        <a:rPr lang="en-US" sz="1400">
                          <a:effectLst/>
                        </a:rPr>
                        <a:t>Tên người thực hiện cv</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Khảo sát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Phân tích chức nắng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Thiết kế cơ sở dữ liệu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Thiết kế giao diện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Lập trình và tích hợp hệ thống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Kiểm thử và sửa lỗi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Kết thúc dự án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9095604"/>
                  </a:ext>
                </a:extLst>
              </a:tr>
              <a:tr h="385445">
                <a:tc>
                  <a:txBody>
                    <a:bodyPr/>
                    <a:lstStyle/>
                    <a:p>
                      <a:pPr marL="0" marR="0">
                        <a:lnSpc>
                          <a:spcPct val="115000"/>
                        </a:lnSpc>
                        <a:spcBef>
                          <a:spcPts val="400"/>
                        </a:spcBef>
                        <a:spcAft>
                          <a:spcPts val="400"/>
                        </a:spcAft>
                      </a:pPr>
                      <a:r>
                        <a:rPr lang="en-US" sz="1400">
                          <a:effectLst/>
                        </a:rPr>
                        <a:t>Nguyễn Lê Vinh Hiển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400">
                          <a:effectLst/>
                        </a:rPr>
                        <a:t>A, 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A, 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A, 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A</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A, 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A, 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243289"/>
                  </a:ext>
                </a:extLst>
              </a:tr>
              <a:tr h="363855">
                <a:tc>
                  <a:txBody>
                    <a:bodyPr/>
                    <a:lstStyle/>
                    <a:p>
                      <a:pPr marL="0" marR="0">
                        <a:lnSpc>
                          <a:spcPct val="115000"/>
                        </a:lnSpc>
                        <a:spcBef>
                          <a:spcPts val="400"/>
                        </a:spcBef>
                        <a:spcAft>
                          <a:spcPts val="400"/>
                        </a:spcAft>
                      </a:pPr>
                      <a:r>
                        <a:rPr lang="en-US" sz="1400">
                          <a:effectLst/>
                        </a:rPr>
                        <a:t>Ngô Hoàng Cường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0633471"/>
                  </a:ext>
                </a:extLst>
              </a:tr>
              <a:tr h="385445">
                <a:tc>
                  <a:txBody>
                    <a:bodyPr/>
                    <a:lstStyle/>
                    <a:p>
                      <a:pPr marL="0" marR="0">
                        <a:lnSpc>
                          <a:spcPct val="115000"/>
                        </a:lnSpc>
                        <a:spcBef>
                          <a:spcPts val="400"/>
                        </a:spcBef>
                        <a:spcAft>
                          <a:spcPts val="400"/>
                        </a:spcAft>
                      </a:pPr>
                      <a:r>
                        <a:rPr lang="en-US" sz="1400">
                          <a:effectLst/>
                        </a:rPr>
                        <a:t>Nguyễn Thái Huy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2239249"/>
                  </a:ext>
                </a:extLst>
              </a:tr>
              <a:tr h="385445">
                <a:tc>
                  <a:txBody>
                    <a:bodyPr/>
                    <a:lstStyle/>
                    <a:p>
                      <a:pPr marL="0" marR="0">
                        <a:lnSpc>
                          <a:spcPct val="115000"/>
                        </a:lnSpc>
                        <a:spcBef>
                          <a:spcPts val="400"/>
                        </a:spcBef>
                        <a:spcAft>
                          <a:spcPts val="400"/>
                        </a:spcAft>
                      </a:pPr>
                      <a:r>
                        <a:rPr lang="en-US" sz="1400">
                          <a:effectLst/>
                        </a:rPr>
                        <a:t>Hà Phúc Quốc Bảo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400"/>
                        </a:spcBef>
                        <a:spcAft>
                          <a:spcPts val="400"/>
                        </a:spcAft>
                      </a:pPr>
                      <a:r>
                        <a:rPr lang="en-US" sz="1400">
                          <a:effectLst/>
                        </a:rPr>
                        <a:t>P</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3763907"/>
                  </a:ext>
                </a:extLst>
              </a:tr>
            </a:tbl>
          </a:graphicData>
        </a:graphic>
      </p:graphicFrame>
      <p:sp>
        <p:nvSpPr>
          <p:cNvPr id="9" name="Rectangle 8">
            <a:extLst>
              <a:ext uri="{FF2B5EF4-FFF2-40B4-BE49-F238E27FC236}">
                <a16:creationId xmlns:a16="http://schemas.microsoft.com/office/drawing/2014/main" id="{874236DA-D030-4973-AE13-EDE3B5FD6C81}"/>
              </a:ext>
            </a:extLst>
          </p:cNvPr>
          <p:cNvSpPr/>
          <p:nvPr/>
        </p:nvSpPr>
        <p:spPr>
          <a:xfrm>
            <a:off x="1121208" y="4652645"/>
            <a:ext cx="5684822" cy="1326517"/>
          </a:xfrm>
          <a:prstGeom prst="rect">
            <a:avLst/>
          </a:prstGeom>
        </p:spPr>
        <p:txBody>
          <a:bodyPr wrap="square">
            <a:spAutoFit/>
          </a:bodyPr>
          <a:lstStyle/>
          <a:p>
            <a:pPr>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Chú thích:</a:t>
            </a:r>
          </a:p>
          <a:p>
            <a:pPr>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	A</a:t>
            </a:r>
            <a:r>
              <a:rPr lang="en-US">
                <a:latin typeface="Times New Roman" panose="02020603050405020304" pitchFamily="18" charset="0"/>
                <a:ea typeface="Calibri" panose="020F0502020204030204" pitchFamily="34" charset="0"/>
                <a:cs typeface="Times New Roman" panose="02020603050405020304" pitchFamily="18" charset="0"/>
              </a:rPr>
              <a:t> (Approving): Xét duyệt</a:t>
            </a:r>
          </a:p>
          <a:p>
            <a:pPr marL="914400" marR="0">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P</a:t>
            </a:r>
            <a:r>
              <a:rPr lang="en-US">
                <a:latin typeface="Times New Roman" panose="02020603050405020304" pitchFamily="18" charset="0"/>
                <a:ea typeface="Calibri" panose="020F0502020204030204" pitchFamily="34" charset="0"/>
                <a:cs typeface="Times New Roman" panose="02020603050405020304" pitchFamily="18" charset="0"/>
              </a:rPr>
              <a:t> (Performing): Thực hiện</a:t>
            </a:r>
          </a:p>
        </p:txBody>
      </p:sp>
      <p:sp>
        <p:nvSpPr>
          <p:cNvPr id="10" name="Rectangle 9">
            <a:extLst>
              <a:ext uri="{FF2B5EF4-FFF2-40B4-BE49-F238E27FC236}">
                <a16:creationId xmlns:a16="http://schemas.microsoft.com/office/drawing/2014/main" id="{C4008BA9-F9EB-4679-ACA4-EF791033925C}"/>
              </a:ext>
            </a:extLst>
          </p:cNvPr>
          <p:cNvSpPr/>
          <p:nvPr/>
        </p:nvSpPr>
        <p:spPr>
          <a:xfrm>
            <a:off x="4909871" y="5098512"/>
            <a:ext cx="6096000" cy="1326517"/>
          </a:xfrm>
          <a:prstGeom prst="rect">
            <a:avLst/>
          </a:prstGeom>
        </p:spPr>
        <p:txBody>
          <a:bodyPr>
            <a:spAutoFit/>
          </a:bodyPr>
          <a:lstStyle/>
          <a:p>
            <a:pPr marL="914400" marR="0">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 (Reviewing): Thẩm định</a:t>
            </a:r>
          </a:p>
          <a:p>
            <a:pPr marL="914400" marR="0">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C</a:t>
            </a:r>
            <a:r>
              <a:rPr lang="en-US">
                <a:latin typeface="Times New Roman" panose="02020603050405020304" pitchFamily="18" charset="0"/>
                <a:ea typeface="Calibri" panose="020F0502020204030204" pitchFamily="34" charset="0"/>
                <a:cs typeface="Times New Roman" panose="02020603050405020304" pitchFamily="18" charset="0"/>
              </a:rPr>
              <a:t> (Contributing): Tham gia đóng góp</a:t>
            </a:r>
          </a:p>
          <a:p>
            <a:pPr marL="914400" marR="0">
              <a:lnSpc>
                <a:spcPct val="130000"/>
              </a:lnSpc>
              <a:spcBef>
                <a:spcPts val="300"/>
              </a:spcBef>
              <a:spcAft>
                <a:spcPts val="300"/>
              </a:spcAft>
            </a:pPr>
            <a:r>
              <a:rPr lang="en-US" b="1">
                <a:latin typeface="Times New Roman" panose="02020603050405020304" pitchFamily="18"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(Informing): Báo cho biết</a:t>
            </a:r>
          </a:p>
        </p:txBody>
      </p:sp>
    </p:spTree>
    <p:extLst>
      <p:ext uri="{BB962C8B-B14F-4D97-AF65-F5344CB8AC3E}">
        <p14:creationId xmlns:p14="http://schemas.microsoft.com/office/powerpoint/2010/main" val="373902801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681037"/>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Quản lý- Kiểm soát thực hiện dự án</a:t>
            </a:r>
          </a:p>
        </p:txBody>
      </p:sp>
      <p:pic>
        <p:nvPicPr>
          <p:cNvPr id="5" name="Picture 4">
            <a:extLst>
              <a:ext uri="{FF2B5EF4-FFF2-40B4-BE49-F238E27FC236}">
                <a16:creationId xmlns:a16="http://schemas.microsoft.com/office/drawing/2014/main" id="{272FDFB7-989C-4943-B8B8-7E92BB0A0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939" y="1755015"/>
            <a:ext cx="6566500" cy="2984114"/>
          </a:xfrm>
          <a:prstGeom prst="rect">
            <a:avLst/>
          </a:prstGeom>
        </p:spPr>
      </p:pic>
      <p:pic>
        <p:nvPicPr>
          <p:cNvPr id="7" name="Picture 6">
            <a:extLst>
              <a:ext uri="{FF2B5EF4-FFF2-40B4-BE49-F238E27FC236}">
                <a16:creationId xmlns:a16="http://schemas.microsoft.com/office/drawing/2014/main" id="{4A4492B7-162E-4268-86BC-A7F3329D9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737" y="1755015"/>
            <a:ext cx="6735115" cy="2984114"/>
          </a:xfrm>
          <a:prstGeom prst="rect">
            <a:avLst/>
          </a:prstGeom>
        </p:spPr>
      </p:pic>
      <p:pic>
        <p:nvPicPr>
          <p:cNvPr id="9" name="Picture 8">
            <a:extLst>
              <a:ext uri="{FF2B5EF4-FFF2-40B4-BE49-F238E27FC236}">
                <a16:creationId xmlns:a16="http://schemas.microsoft.com/office/drawing/2014/main" id="{C391A1DA-117B-4B2E-91DF-E70BA9EEC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4502" y="1666171"/>
            <a:ext cx="8199835" cy="3161801"/>
          </a:xfrm>
          <a:prstGeom prst="rect">
            <a:avLst/>
          </a:prstGeom>
        </p:spPr>
      </p:pic>
      <p:pic>
        <p:nvPicPr>
          <p:cNvPr id="11" name="Picture 10">
            <a:extLst>
              <a:ext uri="{FF2B5EF4-FFF2-40B4-BE49-F238E27FC236}">
                <a16:creationId xmlns:a16="http://schemas.microsoft.com/office/drawing/2014/main" id="{615572AF-B9EE-47C7-9D0B-7AD7D05F0C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529" y="1666171"/>
            <a:ext cx="9115780" cy="3403912"/>
          </a:xfrm>
          <a:prstGeom prst="rect">
            <a:avLst/>
          </a:prstGeom>
        </p:spPr>
      </p:pic>
    </p:spTree>
    <p:extLst>
      <p:ext uri="{BB962C8B-B14F-4D97-AF65-F5344CB8AC3E}">
        <p14:creationId xmlns:p14="http://schemas.microsoft.com/office/powerpoint/2010/main" val="38454426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87925" y="455413"/>
            <a:ext cx="677949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Kết thúc dự án</a:t>
            </a:r>
          </a:p>
        </p:txBody>
      </p:sp>
      <p:sp>
        <p:nvSpPr>
          <p:cNvPr id="5" name="TextBox 4"/>
          <p:cNvSpPr txBox="1"/>
          <p:nvPr/>
        </p:nvSpPr>
        <p:spPr>
          <a:xfrm>
            <a:off x="2610367" y="3087203"/>
            <a:ext cx="6682839" cy="1015663"/>
          </a:xfrm>
          <a:prstGeom prst="rect">
            <a:avLst/>
          </a:prstGeom>
          <a:noFill/>
        </p:spPr>
        <p:txBody>
          <a:bodyPr wrap="none" rtlCol="0">
            <a:spAutoFit/>
          </a:bodyPr>
          <a:lstStyle/>
          <a:p>
            <a:r>
              <a:rPr lang="en-US" sz="6000" dirty="0">
                <a:solidFill>
                  <a:srgbClr val="660066"/>
                </a:solidFill>
                <a:latin typeface="Times New Roman"/>
                <a:cs typeface="Times New Roman"/>
              </a:rPr>
              <a:t>DEMO GIAO DIỆN</a:t>
            </a:r>
          </a:p>
        </p:txBody>
      </p:sp>
    </p:spTree>
    <p:extLst>
      <p:ext uri="{BB962C8B-B14F-4D97-AF65-F5344CB8AC3E}">
        <p14:creationId xmlns:p14="http://schemas.microsoft.com/office/powerpoint/2010/main" val="234375792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263026"/>
            <a:ext cx="10515600" cy="601526"/>
          </a:xfrm>
        </p:spPr>
        <p:txBody>
          <a:bodyPr>
            <a:noAutofit/>
          </a:bodyPr>
          <a:lstStyle/>
          <a:p>
            <a:r>
              <a:rPr lang="en-US" sz="6000" dirty="0">
                <a:latin typeface="Times New Roman" panose="02020603050405020304" pitchFamily="18" charset="0"/>
                <a:cs typeface="Times New Roman" panose="02020603050405020304" pitchFamily="18" charset="0"/>
              </a:rPr>
              <a:t>KẾT LUẬN</a:t>
            </a:r>
          </a:p>
        </p:txBody>
      </p:sp>
      <p:sp>
        <p:nvSpPr>
          <p:cNvPr id="5" name="Rectangle 4"/>
          <p:cNvSpPr/>
          <p:nvPr/>
        </p:nvSpPr>
        <p:spPr>
          <a:xfrm>
            <a:off x="808022" y="1087576"/>
            <a:ext cx="10197849" cy="3046988"/>
          </a:xfrm>
          <a:prstGeom prst="rect">
            <a:avLst/>
          </a:prstGeom>
        </p:spPr>
        <p:txBody>
          <a:bodyPr wrap="square">
            <a:spAutoFit/>
          </a:bodyPr>
          <a:lstStyle/>
          <a:p>
            <a:pPr marL="342900" indent="-342900">
              <a:buFont typeface="Wingdings" panose="05000000000000000000" pitchFamily="2" charset="2"/>
              <a:buChar char="q"/>
            </a:pPr>
            <a:r>
              <a:rPr lang="en-US" sz="3200">
                <a:latin typeface="Times New Roman"/>
                <a:cs typeface="Times New Roman"/>
              </a:rPr>
              <a:t>Thuận lợi:</a:t>
            </a:r>
          </a:p>
          <a:p>
            <a:pPr marL="1257300" lvl="2" indent="-342900">
              <a:buFont typeface="Wingdings" panose="05000000000000000000" pitchFamily="2" charset="2"/>
              <a:buChar char="§"/>
            </a:pPr>
            <a:r>
              <a:rPr lang="en-US" sz="3200">
                <a:latin typeface="Times New Roman"/>
                <a:cs typeface="Times New Roman"/>
              </a:rPr>
              <a:t>Sự giúp đỡ tận tình của thầy </a:t>
            </a:r>
            <a:r>
              <a:rPr lang="en-US" sz="3200" b="1" i="1"/>
              <a:t>Nguyễn Tấn Hưng</a:t>
            </a:r>
          </a:p>
          <a:p>
            <a:pPr marL="1257300" lvl="2" indent="-342900">
              <a:buFont typeface="Wingdings" panose="05000000000000000000" pitchFamily="2" charset="2"/>
              <a:buChar char="§"/>
            </a:pPr>
            <a:r>
              <a:rPr lang="en-US" sz="3200">
                <a:latin typeface="Times New Roman"/>
                <a:cs typeface="Times New Roman"/>
              </a:rPr>
              <a:t>Nhóm có kỹ năng làm việc nhóm, tinh thần trách nhiệm cao.</a:t>
            </a:r>
          </a:p>
          <a:p>
            <a:pPr marL="1257300" lvl="2" indent="-342900">
              <a:buFont typeface="Wingdings" panose="05000000000000000000" pitchFamily="2" charset="2"/>
              <a:buChar char="§"/>
            </a:pPr>
            <a:r>
              <a:rPr lang="en-US" sz="3200">
                <a:latin typeface="Times New Roman"/>
                <a:cs typeface="Times New Roman"/>
              </a:rPr>
              <a:t>Các công cụ hổ trợ Free.</a:t>
            </a:r>
          </a:p>
          <a:p>
            <a:pPr marL="1257300" lvl="2" indent="-342900">
              <a:buFont typeface="Wingdings" panose="05000000000000000000" pitchFamily="2" charset="2"/>
              <a:buChar char="§"/>
            </a:pPr>
            <a:r>
              <a:rPr lang="en-US" sz="3200">
                <a:latin typeface="Times New Roman"/>
                <a:cs typeface="Times New Roman"/>
              </a:rPr>
              <a:t>Tài liệu lý thuyết, hổ trợ dễ tìm kiếm.</a:t>
            </a:r>
          </a:p>
        </p:txBody>
      </p:sp>
      <p:sp>
        <p:nvSpPr>
          <p:cNvPr id="4" name="Rectangle 3">
            <a:extLst>
              <a:ext uri="{FF2B5EF4-FFF2-40B4-BE49-F238E27FC236}">
                <a16:creationId xmlns:a16="http://schemas.microsoft.com/office/drawing/2014/main" id="{23528F18-0EED-4073-8F95-7F2F21AF95C1}"/>
              </a:ext>
            </a:extLst>
          </p:cNvPr>
          <p:cNvSpPr/>
          <p:nvPr/>
        </p:nvSpPr>
        <p:spPr>
          <a:xfrm>
            <a:off x="808022" y="3912040"/>
            <a:ext cx="10197849" cy="2554545"/>
          </a:xfrm>
          <a:prstGeom prst="rect">
            <a:avLst/>
          </a:prstGeom>
        </p:spPr>
        <p:txBody>
          <a:bodyPr wrap="square">
            <a:spAutoFit/>
          </a:bodyPr>
          <a:lstStyle/>
          <a:p>
            <a:pPr marL="342900" indent="-342900">
              <a:buFont typeface="Wingdings" panose="05000000000000000000" pitchFamily="2" charset="2"/>
              <a:buChar char="q"/>
            </a:pPr>
            <a:r>
              <a:rPr lang="en-US" sz="3200">
                <a:latin typeface="Times New Roman"/>
                <a:cs typeface="Times New Roman"/>
              </a:rPr>
              <a:t>Khó khăn:</a:t>
            </a:r>
          </a:p>
          <a:p>
            <a:pPr marL="1257300" lvl="2" indent="-342900">
              <a:buFont typeface="Wingdings" panose="05000000000000000000" pitchFamily="2" charset="2"/>
              <a:buChar char="§"/>
            </a:pPr>
            <a:r>
              <a:rPr lang="en-US" sz="3200">
                <a:latin typeface="Times New Roman"/>
                <a:cs typeface="Times New Roman"/>
              </a:rPr>
              <a:t>Hạn chế về thời gian nghiên cứu đề tài.</a:t>
            </a:r>
            <a:endParaRPr lang="en-US" sz="3200" b="1" i="1"/>
          </a:p>
          <a:p>
            <a:pPr marL="1257300" lvl="2" indent="-342900">
              <a:buFont typeface="Wingdings" panose="05000000000000000000" pitchFamily="2" charset="2"/>
              <a:buChar char="§"/>
            </a:pPr>
            <a:r>
              <a:rPr lang="en-US" sz="3200">
                <a:latin typeface="Times New Roman"/>
                <a:cs typeface="Times New Roman"/>
              </a:rPr>
              <a:t>Ch</a:t>
            </a:r>
            <a:r>
              <a:rPr lang="vi-VN" sz="3200">
                <a:latin typeface="Times New Roman"/>
                <a:cs typeface="Times New Roman"/>
              </a:rPr>
              <a:t>ư</a:t>
            </a:r>
            <a:r>
              <a:rPr lang="en-US" sz="3200">
                <a:latin typeface="Times New Roman"/>
                <a:cs typeface="Times New Roman"/>
              </a:rPr>
              <a:t>a có c</a:t>
            </a:r>
            <a:r>
              <a:rPr lang="vi-VN" sz="3200">
                <a:latin typeface="Times New Roman"/>
                <a:cs typeface="Times New Roman"/>
              </a:rPr>
              <a:t>ơ</a:t>
            </a:r>
            <a:r>
              <a:rPr lang="en-US" sz="3200">
                <a:latin typeface="Times New Roman"/>
                <a:cs typeface="Times New Roman"/>
              </a:rPr>
              <a:t> hợi tiếp cận khảo sát thực tế.</a:t>
            </a:r>
          </a:p>
          <a:p>
            <a:pPr marL="1257300" lvl="2" indent="-342900">
              <a:buFont typeface="Wingdings" panose="05000000000000000000" pitchFamily="2" charset="2"/>
              <a:buChar char="§"/>
            </a:pPr>
            <a:r>
              <a:rPr lang="en-US" sz="3200">
                <a:latin typeface="Times New Roman"/>
                <a:cs typeface="Times New Roman"/>
              </a:rPr>
              <a:t>Thiếu kinh nghiệm trong việc lập kế hoạch quản lý dự án.</a:t>
            </a:r>
          </a:p>
        </p:txBody>
      </p:sp>
    </p:spTree>
    <p:extLst>
      <p:ext uri="{BB962C8B-B14F-4D97-AF65-F5344CB8AC3E}">
        <p14:creationId xmlns:p14="http://schemas.microsoft.com/office/powerpoint/2010/main" val="246849148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236900"/>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NHẬN XÉT VÀ ĐÓNG GÓP Ý KIẾN</a:t>
            </a:r>
          </a:p>
        </p:txBody>
      </p:sp>
      <p:sp>
        <p:nvSpPr>
          <p:cNvPr id="3" name="Rectangle 2">
            <a:extLst>
              <a:ext uri="{FF2B5EF4-FFF2-40B4-BE49-F238E27FC236}">
                <a16:creationId xmlns:a16="http://schemas.microsoft.com/office/drawing/2014/main" id="{07F1B36A-30F9-4A24-8071-062AD6CFEBA2}"/>
              </a:ext>
            </a:extLst>
          </p:cNvPr>
          <p:cNvSpPr/>
          <p:nvPr/>
        </p:nvSpPr>
        <p:spPr>
          <a:xfrm>
            <a:off x="655319" y="1052107"/>
            <a:ext cx="11244944" cy="2677656"/>
          </a:xfrm>
          <a:prstGeom prst="rect">
            <a:avLst/>
          </a:prstGeom>
        </p:spPr>
        <p:txBody>
          <a:bodyPr wrap="square">
            <a:spAutoFit/>
          </a:bodyPr>
          <a:lstStyle/>
          <a:p>
            <a:pPr marL="342900" indent="-342900">
              <a:buFont typeface="Wingdings" panose="05000000000000000000" pitchFamily="2" charset="2"/>
              <a:buChar char="q"/>
            </a:pPr>
            <a:r>
              <a:rPr lang="en-US" sz="2800">
                <a:latin typeface="Times New Roman"/>
                <a:cs typeface="Times New Roman"/>
              </a:rPr>
              <a:t>Ưu điểm:</a:t>
            </a:r>
          </a:p>
          <a:p>
            <a:pPr marL="1257300" lvl="2" indent="-342900">
              <a:buFont typeface="Wingdings" panose="05000000000000000000" pitchFamily="2" charset="2"/>
              <a:buChar char="§"/>
            </a:pPr>
            <a:r>
              <a:rPr lang="en-US" sz="2800">
                <a:latin typeface="Times New Roman"/>
                <a:cs typeface="Times New Roman"/>
              </a:rPr>
              <a:t>Hoàn thành đề tài Xây dựng phần mềm quản lý nhân sự CTY May.</a:t>
            </a:r>
            <a:endParaRPr lang="en-US" sz="2800" b="1" i="1"/>
          </a:p>
          <a:p>
            <a:pPr marL="1257300" lvl="2" indent="-342900">
              <a:buFont typeface="Wingdings" panose="05000000000000000000" pitchFamily="2" charset="2"/>
              <a:buChar char="§"/>
            </a:pPr>
            <a:r>
              <a:rPr lang="en-US" sz="2800">
                <a:latin typeface="Times New Roman"/>
                <a:cs typeface="Times New Roman"/>
              </a:rPr>
              <a:t>Đáp ứng hầu hết các yêu cầu đề ra.</a:t>
            </a:r>
          </a:p>
          <a:p>
            <a:pPr marL="1257300" lvl="2" indent="-342900">
              <a:buFont typeface="Wingdings" panose="05000000000000000000" pitchFamily="2" charset="2"/>
              <a:buChar char="§"/>
            </a:pPr>
            <a:r>
              <a:rPr lang="en-US" sz="2800">
                <a:latin typeface="Times New Roman"/>
                <a:cs typeface="Times New Roman"/>
              </a:rPr>
              <a:t>Nhóm có tinh thần trách nhiệm cao.</a:t>
            </a:r>
          </a:p>
          <a:p>
            <a:pPr marL="1257300" lvl="2" indent="-342900">
              <a:buFont typeface="Wingdings" panose="05000000000000000000" pitchFamily="2" charset="2"/>
              <a:buChar char="§"/>
            </a:pPr>
            <a:r>
              <a:rPr lang="en-US" sz="2800">
                <a:latin typeface="Times New Roman"/>
                <a:cs typeface="Times New Roman"/>
              </a:rPr>
              <a:t>Có kỹ năng làm việc nhóm, cách thức tiến hành điều tra, khảo sát, phân tích vấn đề.</a:t>
            </a:r>
          </a:p>
        </p:txBody>
      </p:sp>
      <p:sp>
        <p:nvSpPr>
          <p:cNvPr id="4" name="Rectangle 3">
            <a:extLst>
              <a:ext uri="{FF2B5EF4-FFF2-40B4-BE49-F238E27FC236}">
                <a16:creationId xmlns:a16="http://schemas.microsoft.com/office/drawing/2014/main" id="{4D750EF0-F6C0-4019-A4E1-2E27FB6A8BD8}"/>
              </a:ext>
            </a:extLst>
          </p:cNvPr>
          <p:cNvSpPr/>
          <p:nvPr/>
        </p:nvSpPr>
        <p:spPr>
          <a:xfrm>
            <a:off x="838199" y="3943444"/>
            <a:ext cx="10197849" cy="1815882"/>
          </a:xfrm>
          <a:prstGeom prst="rect">
            <a:avLst/>
          </a:prstGeom>
        </p:spPr>
        <p:txBody>
          <a:bodyPr wrap="square">
            <a:spAutoFit/>
          </a:bodyPr>
          <a:lstStyle/>
          <a:p>
            <a:pPr marL="342900" indent="-342900">
              <a:buFont typeface="Wingdings" panose="05000000000000000000" pitchFamily="2" charset="2"/>
              <a:buChar char="q"/>
            </a:pPr>
            <a:r>
              <a:rPr lang="en-US" sz="2800">
                <a:latin typeface="Times New Roman"/>
                <a:cs typeface="Times New Roman"/>
              </a:rPr>
              <a:t>Khuyết điểm:</a:t>
            </a:r>
          </a:p>
          <a:p>
            <a:pPr marL="1257300" lvl="2" indent="-342900">
              <a:buFont typeface="Wingdings" panose="05000000000000000000" pitchFamily="2" charset="2"/>
              <a:buChar char="§"/>
            </a:pPr>
            <a:r>
              <a:rPr lang="en-US" sz="2800">
                <a:latin typeface="Times New Roman"/>
                <a:cs typeface="Times New Roman"/>
              </a:rPr>
              <a:t>Ch</a:t>
            </a:r>
            <a:r>
              <a:rPr lang="vi-VN" sz="2800">
                <a:latin typeface="Times New Roman"/>
                <a:cs typeface="Times New Roman"/>
              </a:rPr>
              <a:t>ư</a:t>
            </a:r>
            <a:r>
              <a:rPr lang="en-US" sz="2800">
                <a:latin typeface="Times New Roman"/>
                <a:cs typeface="Times New Roman"/>
              </a:rPr>
              <a:t>a bám sát yêu cầu thực tiễn.</a:t>
            </a:r>
          </a:p>
          <a:p>
            <a:pPr marL="1257300" lvl="2" indent="-342900">
              <a:buFont typeface="Wingdings" panose="05000000000000000000" pitchFamily="2" charset="2"/>
              <a:buChar char="§"/>
            </a:pPr>
            <a:r>
              <a:rPr lang="en-US" sz="2800">
                <a:latin typeface="Times New Roman"/>
                <a:cs typeface="Times New Roman"/>
              </a:rPr>
              <a:t>Bố cục kế hoạch dự việc ch</a:t>
            </a:r>
            <a:r>
              <a:rPr lang="vi-VN" sz="2800">
                <a:latin typeface="Times New Roman"/>
                <a:cs typeface="Times New Roman"/>
              </a:rPr>
              <a:t>ư</a:t>
            </a:r>
            <a:r>
              <a:rPr lang="en-US" sz="2800">
                <a:latin typeface="Times New Roman"/>
                <a:cs typeface="Times New Roman"/>
              </a:rPr>
              <a:t>a rõ(thiếu chi tiết).</a:t>
            </a:r>
          </a:p>
          <a:p>
            <a:pPr marL="1257300" lvl="2" indent="-342900">
              <a:buFont typeface="Wingdings" panose="05000000000000000000" pitchFamily="2" charset="2"/>
              <a:buChar char="§"/>
            </a:pPr>
            <a:r>
              <a:rPr lang="en-US" sz="2800">
                <a:latin typeface="Times New Roman"/>
                <a:cs typeface="Times New Roman"/>
              </a:rPr>
              <a:t>Kiểm soát thực hiện dự án ch</a:t>
            </a:r>
            <a:r>
              <a:rPr lang="vi-VN" sz="2800">
                <a:latin typeface="Times New Roman"/>
                <a:cs typeface="Times New Roman"/>
              </a:rPr>
              <a:t>ư</a:t>
            </a:r>
            <a:r>
              <a:rPr lang="en-US" sz="2800">
                <a:latin typeface="Times New Roman"/>
                <a:cs typeface="Times New Roman"/>
              </a:rPr>
              <a:t>a chặc chẻ.</a:t>
            </a:r>
          </a:p>
        </p:txBody>
      </p:sp>
    </p:spTree>
    <p:extLst>
      <p:ext uri="{BB962C8B-B14F-4D97-AF65-F5344CB8AC3E}">
        <p14:creationId xmlns:p14="http://schemas.microsoft.com/office/powerpoint/2010/main" val="403739331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53589" y="160429"/>
            <a:ext cx="10959737" cy="1325563"/>
          </a:xfrm>
        </p:spPr>
        <p:txBody>
          <a:bodyPr>
            <a:normAutofit/>
          </a:bodyPr>
          <a:lstStyle/>
          <a:p>
            <a:pPr algn="ctr"/>
            <a:r>
              <a:rPr lang="en-US" sz="8000" dirty="0" err="1">
                <a:latin typeface="Times New Roman" panose="02020603050405020304" pitchFamily="18" charset="0"/>
                <a:cs typeface="Times New Roman" panose="02020603050405020304" pitchFamily="18" charset="0"/>
              </a:rPr>
              <a:t>Nội</a:t>
            </a:r>
            <a:r>
              <a:rPr lang="en-US" sz="8000" dirty="0">
                <a:latin typeface="Times New Roman" panose="02020603050405020304" pitchFamily="18" charset="0"/>
                <a:cs typeface="Times New Roman" panose="02020603050405020304" pitchFamily="18" charset="0"/>
              </a:rPr>
              <a:t> dung </a:t>
            </a:r>
            <a:r>
              <a:rPr lang="en-US" sz="8000" dirty="0" err="1">
                <a:latin typeface="Times New Roman" panose="02020603050405020304" pitchFamily="18" charset="0"/>
                <a:cs typeface="Times New Roman" panose="02020603050405020304" pitchFamily="18" charset="0"/>
              </a:rPr>
              <a:t>đề</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tài</a:t>
            </a:r>
            <a:endParaRPr lang="en-US" sz="8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53589" y="1485992"/>
            <a:ext cx="11090365" cy="4118941"/>
          </a:xfrm>
        </p:spPr>
        <p:txBody>
          <a:bodyPr>
            <a:noAutofit/>
          </a:bodyPr>
          <a:lstStyle/>
          <a:p>
            <a:pPr marL="0" indent="0">
              <a:buNone/>
            </a:pPr>
            <a:endParaRPr lang="en-US" sz="4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Tổng quan dự án.</a:t>
            </a: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Lập kế hoạch thực hiện dự án</a:t>
            </a: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Phân </a:t>
            </a:r>
            <a:r>
              <a:rPr lang="en-US" sz="4400">
                <a:latin typeface="Times New Roman" panose="02020603050405020304" pitchFamily="18" charset="0"/>
                <a:cs typeface="Times New Roman" panose="02020603050405020304" pitchFamily="18" charset="0"/>
              </a:rPr>
              <a:t>tích rủi </a:t>
            </a:r>
            <a:r>
              <a:rPr lang="en-US" sz="4400" dirty="0">
                <a:latin typeface="Times New Roman" panose="02020603050405020304" pitchFamily="18" charset="0"/>
                <a:cs typeface="Times New Roman" panose="02020603050405020304" pitchFamily="18" charset="0"/>
              </a:rPr>
              <a:t>ro</a:t>
            </a: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Quản lý - Kiểm soát thực hiện dự án</a:t>
            </a: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Công cụ hỗ trợ , phục vụ dự án</a:t>
            </a:r>
          </a:p>
          <a:p>
            <a:pPr>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Kết thúc dự án</a:t>
            </a:r>
          </a:p>
          <a:p>
            <a:pPr>
              <a:buFont typeface="Wingdings" panose="05000000000000000000" pitchFamily="2" charset="2"/>
              <a:buChar char="ü"/>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14087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32933" y="708147"/>
            <a:ext cx="10515600" cy="340269"/>
          </a:xfrm>
        </p:spPr>
        <p:txBody>
          <a:bodyPr>
            <a:noAutofit/>
          </a:bodyPr>
          <a:lstStyle/>
          <a:p>
            <a:r>
              <a:rPr lang="en-US" sz="5400">
                <a:latin typeface="Times New Roman" panose="02020603050405020304" pitchFamily="18" charset="0"/>
                <a:cs typeface="Times New Roman" panose="02020603050405020304" pitchFamily="18" charset="0"/>
              </a:rPr>
              <a:t>Tổng quan dự án</a:t>
            </a:r>
            <a:br>
              <a:rPr lang="en-US" sz="540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3" name="Rectangle 2"/>
          <p:cNvSpPr/>
          <p:nvPr/>
        </p:nvSpPr>
        <p:spPr>
          <a:xfrm>
            <a:off x="643466" y="1048416"/>
            <a:ext cx="11426613" cy="5509200"/>
          </a:xfrm>
          <a:prstGeom prst="rect">
            <a:avLst/>
          </a:prstGeom>
        </p:spPr>
        <p:txBody>
          <a:bodyPr wrap="square">
            <a:spAutoFit/>
          </a:bodyPr>
          <a:lstStyle/>
          <a:p>
            <a:pPr lvl="0"/>
            <a:r>
              <a:rPr lang="en-US" sz="3200" b="1" dirty="0"/>
              <a:t>Tên dự án: </a:t>
            </a:r>
          </a:p>
          <a:p>
            <a:r>
              <a:rPr lang="en-US" sz="3200" dirty="0"/>
              <a:t>Xây dựng phần mềm hệ thống quản lý </a:t>
            </a:r>
            <a:r>
              <a:rPr lang="en-US" sz="3200"/>
              <a:t>nhân sự CTY May</a:t>
            </a:r>
            <a:endParaRPr lang="en-US" sz="3200" dirty="0"/>
          </a:p>
          <a:p>
            <a:pPr lvl="0"/>
            <a:r>
              <a:rPr lang="en-US" sz="3200" b="1" dirty="0"/>
              <a:t>Thời gian thực hiện dự án:</a:t>
            </a:r>
            <a:endParaRPr lang="en-US" sz="3200" dirty="0"/>
          </a:p>
          <a:p>
            <a:r>
              <a:rPr lang="en-US" sz="3200" dirty="0"/>
              <a:t>Tổng thời gian:</a:t>
            </a:r>
            <a:r>
              <a:rPr lang="en-US" sz="3200" b="1" dirty="0"/>
              <a:t>40 ngày (</a:t>
            </a:r>
            <a:r>
              <a:rPr lang="en-US" sz="3200" dirty="0"/>
              <a:t>Trừ thứ 7 và chủ nhật không làm việc)</a:t>
            </a:r>
          </a:p>
          <a:p>
            <a:r>
              <a:rPr lang="en-US" sz="3200" dirty="0"/>
              <a:t>		Thời gian bắt đầu dự án:</a:t>
            </a:r>
            <a:r>
              <a:rPr lang="en-US" sz="3200" b="1" dirty="0"/>
              <a:t>12/12/2017</a:t>
            </a:r>
            <a:endParaRPr lang="en-US" sz="3200" dirty="0"/>
          </a:p>
          <a:p>
            <a:r>
              <a:rPr lang="en-US" sz="3200" b="1" dirty="0"/>
              <a:t>		</a:t>
            </a:r>
            <a:r>
              <a:rPr lang="en-US" sz="3200" dirty="0"/>
              <a:t>Thời gian kết thúc dự án</a:t>
            </a:r>
            <a:r>
              <a:rPr lang="en-US" sz="3200" b="1" dirty="0"/>
              <a:t>: 05/02/2018</a:t>
            </a:r>
          </a:p>
          <a:p>
            <a:pPr lvl="0"/>
            <a:r>
              <a:rPr lang="en-US" sz="3200" b="1" dirty="0"/>
              <a:t>Mục đích đầu tư dự án:</a:t>
            </a:r>
            <a:endParaRPr lang="en-US" sz="3200" dirty="0"/>
          </a:p>
          <a:p>
            <a:r>
              <a:rPr lang="en-US" sz="3200" dirty="0"/>
              <a:t>Xây dựng một phần mềm để “quản lý nhân sự” nhằm nâng cao chất lượng quản lý một cách có hệ thống, nâng cao năng xuất lao động con người, tìm kiếm, lưu trữ và báo cáo thống kê thông tin một cách dễ dàng và chính </a:t>
            </a:r>
            <a:r>
              <a:rPr lang="en-US" sz="3200"/>
              <a:t>xác.</a:t>
            </a:r>
            <a:endParaRPr lang="en-US" sz="3200" dirty="0"/>
          </a:p>
        </p:txBody>
      </p:sp>
    </p:spTree>
    <p:extLst>
      <p:ext uri="{BB962C8B-B14F-4D97-AF65-F5344CB8AC3E}">
        <p14:creationId xmlns:p14="http://schemas.microsoft.com/office/powerpoint/2010/main" val="313425725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7533" y="157958"/>
            <a:ext cx="10515600" cy="758281"/>
          </a:xfrm>
        </p:spPr>
        <p:txBody>
          <a:bodyPr>
            <a:noAutofit/>
          </a:bodyPr>
          <a:lstStyle/>
          <a:p>
            <a:r>
              <a:rPr lang="en-US" sz="6000" dirty="0">
                <a:latin typeface="Times New Roman" panose="02020603050405020304" pitchFamily="18" charset="0"/>
                <a:cs typeface="Times New Roman" panose="02020603050405020304" pitchFamily="18" charset="0"/>
              </a:rPr>
              <a:t>Lập kế hoạch thực hiện dự án</a:t>
            </a:r>
          </a:p>
        </p:txBody>
      </p:sp>
      <p:sp>
        <p:nvSpPr>
          <p:cNvPr id="3" name="Content Placeholder 2"/>
          <p:cNvSpPr>
            <a:spLocks noGrp="1"/>
          </p:cNvSpPr>
          <p:nvPr>
            <p:ph idx="1"/>
          </p:nvPr>
        </p:nvSpPr>
        <p:spPr>
          <a:xfrm>
            <a:off x="1007533" y="1016389"/>
            <a:ext cx="10097655" cy="5323319"/>
          </a:xfrm>
        </p:spPr>
        <p:txBody>
          <a:bodyPr>
            <a:normAutofit/>
          </a:bodyPr>
          <a:lstStyle/>
          <a:p>
            <a:r>
              <a:rPr lang="en-US" sz="4000" b="1" dirty="0">
                <a:sym typeface="Wingdings"/>
              </a:rPr>
              <a:t></a:t>
            </a:r>
            <a:r>
              <a:rPr lang="en-US" sz="4000" b="1" dirty="0"/>
              <a:t> Giai đoạn 1: Khảo sát</a:t>
            </a:r>
          </a:p>
          <a:p>
            <a:r>
              <a:rPr lang="en-US" sz="4000" b="1" dirty="0">
                <a:sym typeface="Wingdings"/>
              </a:rPr>
              <a:t></a:t>
            </a:r>
            <a:r>
              <a:rPr lang="en-US" sz="4000" b="1" dirty="0"/>
              <a:t> Giai đoạn 2: Phân tích thiết kế hệ thống</a:t>
            </a:r>
            <a:endParaRPr lang="en-US" sz="4000" dirty="0"/>
          </a:p>
          <a:p>
            <a:r>
              <a:rPr lang="en-US" sz="4000" b="1" dirty="0">
                <a:sym typeface="Wingdings"/>
              </a:rPr>
              <a:t></a:t>
            </a:r>
            <a:r>
              <a:rPr lang="en-US" sz="4000" b="1" dirty="0"/>
              <a:t> Giai đoạn 3: Thiết kế cơ sở dữ liệu</a:t>
            </a:r>
          </a:p>
          <a:p>
            <a:r>
              <a:rPr lang="en-US" sz="4000" b="1" dirty="0">
                <a:sym typeface="Wingdings"/>
              </a:rPr>
              <a:t></a:t>
            </a:r>
            <a:r>
              <a:rPr lang="en-US" sz="4000" b="1" dirty="0"/>
              <a:t>Giai đoạn 4: Thiết kế giao diện</a:t>
            </a:r>
          </a:p>
          <a:p>
            <a:r>
              <a:rPr lang="en-US" sz="4000" b="1" dirty="0">
                <a:sym typeface="Wingdings"/>
              </a:rPr>
              <a:t></a:t>
            </a:r>
            <a:r>
              <a:rPr lang="en-US" sz="4000" b="1" dirty="0"/>
              <a:t>Giai đoạn 5: Lập trình và tích hợp hệ thống</a:t>
            </a:r>
            <a:endParaRPr lang="en-US" sz="4000" dirty="0"/>
          </a:p>
          <a:p>
            <a:r>
              <a:rPr lang="en-US" sz="4000" b="1" dirty="0">
                <a:sym typeface="Wingdings"/>
              </a:rPr>
              <a:t></a:t>
            </a:r>
            <a:r>
              <a:rPr lang="en-US" sz="4000" b="1" dirty="0"/>
              <a:t>Giai đoạn 6: Kiểm thử và sửa lỗi</a:t>
            </a:r>
            <a:endParaRPr lang="en-US" sz="4000" dirty="0"/>
          </a:p>
          <a:p>
            <a:r>
              <a:rPr lang="en-US" sz="4000" b="1" dirty="0">
                <a:sym typeface="Wingdings"/>
              </a:rPr>
              <a:t></a:t>
            </a:r>
            <a:r>
              <a:rPr lang="en-US" sz="4000" b="1" dirty="0"/>
              <a:t>Giai đoạn 7: Kết thúc dự án</a:t>
            </a:r>
            <a:endParaRPr lang="en-US" sz="4000" dirty="0"/>
          </a:p>
          <a:p>
            <a:pPr marL="0" indent="0">
              <a:buNone/>
            </a:pPr>
            <a:endParaRPr lang="en-US" sz="4000" dirty="0"/>
          </a:p>
          <a:p>
            <a:endParaRPr lang="en-US" sz="4000" dirty="0"/>
          </a:p>
          <a:p>
            <a:endParaRPr lang="en-US" sz="4000" dirty="0"/>
          </a:p>
        </p:txBody>
      </p:sp>
    </p:spTree>
    <p:extLst>
      <p:ext uri="{BB962C8B-B14F-4D97-AF65-F5344CB8AC3E}">
        <p14:creationId xmlns:p14="http://schemas.microsoft.com/office/powerpoint/2010/main" val="128841644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291570"/>
            <a:ext cx="10515600" cy="601526"/>
          </a:xfrm>
        </p:spPr>
        <p:txBody>
          <a:bodyPr>
            <a:noAutofit/>
          </a:bodyPr>
          <a:lstStyle/>
          <a:p>
            <a:r>
              <a:rPr lang="en-US" sz="7200" dirty="0">
                <a:latin typeface="Times New Roman" panose="02020603050405020304" pitchFamily="18" charset="0"/>
                <a:cs typeface="Times New Roman" panose="02020603050405020304" pitchFamily="18" charset="0"/>
              </a:rPr>
              <a:t>Tài chính </a:t>
            </a:r>
          </a:p>
        </p:txBody>
      </p:sp>
      <p:sp>
        <p:nvSpPr>
          <p:cNvPr id="6" name="Rectangle 5">
            <a:extLst>
              <a:ext uri="{FF2B5EF4-FFF2-40B4-BE49-F238E27FC236}">
                <a16:creationId xmlns:a16="http://schemas.microsoft.com/office/drawing/2014/main" id="{A30D481A-EF0C-4D65-ABA9-027B4530C828}"/>
              </a:ext>
            </a:extLst>
          </p:cNvPr>
          <p:cNvSpPr/>
          <p:nvPr/>
        </p:nvSpPr>
        <p:spPr>
          <a:xfrm>
            <a:off x="1009605" y="1011630"/>
            <a:ext cx="11047411" cy="523220"/>
          </a:xfrm>
          <a:prstGeom prst="rect">
            <a:avLst/>
          </a:prstGeom>
        </p:spPr>
        <p:txBody>
          <a:bodyPr wrap="square">
            <a:spAutoFit/>
          </a:bodyPr>
          <a:lstStyle/>
          <a:p>
            <a:pPr lvl="0"/>
            <a:r>
              <a:rPr lang="en-US" sz="2800" b="1" dirty="0"/>
              <a:t>Chi phí tổng quan</a:t>
            </a:r>
            <a:endParaRPr lang="en-US" sz="28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10374963"/>
              </p:ext>
            </p:extLst>
          </p:nvPr>
        </p:nvGraphicFramePr>
        <p:xfrm>
          <a:off x="1422399" y="1557867"/>
          <a:ext cx="8008984" cy="5138619"/>
        </p:xfrm>
        <a:graphic>
          <a:graphicData uri="http://schemas.openxmlformats.org/presentationml/2006/ole">
            <mc:AlternateContent xmlns:mc="http://schemas.openxmlformats.org/markup-compatibility/2006">
              <mc:Choice xmlns:v="urn:schemas-microsoft-com:vml" Requires="v">
                <p:oleObj spid="_x0000_s1047" name="Document" r:id="rId4" imgW="6083300" imgH="6400800" progId="Word.Document.12">
                  <p:embed/>
                </p:oleObj>
              </mc:Choice>
              <mc:Fallback>
                <p:oleObj name="Document" r:id="rId4" imgW="6083300" imgH="6400800" progId="Word.Document.12">
                  <p:embed/>
                  <p:pic>
                    <p:nvPicPr>
                      <p:cNvPr id="0" name=""/>
                      <p:cNvPicPr/>
                      <p:nvPr/>
                    </p:nvPicPr>
                    <p:blipFill>
                      <a:blip r:embed="rId5"/>
                      <a:stretch>
                        <a:fillRect/>
                      </a:stretch>
                    </p:blipFill>
                    <p:spPr>
                      <a:xfrm>
                        <a:off x="1422399" y="1557867"/>
                        <a:ext cx="8008984" cy="5138619"/>
                      </a:xfrm>
                      <a:prstGeom prst="rect">
                        <a:avLst/>
                      </a:prstGeom>
                    </p:spPr>
                  </p:pic>
                </p:oleObj>
              </mc:Fallback>
            </mc:AlternateContent>
          </a:graphicData>
        </a:graphic>
      </p:graphicFrame>
    </p:spTree>
    <p:extLst>
      <p:ext uri="{BB962C8B-B14F-4D97-AF65-F5344CB8AC3E}">
        <p14:creationId xmlns:p14="http://schemas.microsoft.com/office/powerpoint/2010/main" val="15334407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FEA75096-FED0-41F9-9999-7CB5D7FC464A}"/>
              </a:ext>
            </a:extLst>
          </p:cNvPr>
          <p:cNvSpPr>
            <a:spLocks noGrp="1"/>
          </p:cNvSpPr>
          <p:nvPr>
            <p:ph type="title"/>
          </p:nvPr>
        </p:nvSpPr>
        <p:spPr>
          <a:xfrm>
            <a:off x="1543167" y="326637"/>
            <a:ext cx="4937512" cy="601526"/>
          </a:xfrm>
        </p:spPr>
        <p:txBody>
          <a:bodyPr>
            <a:normAutofit fontScale="90000"/>
          </a:bodyPr>
          <a:lstStyle/>
          <a:p>
            <a:r>
              <a:rPr lang="en-US" dirty="0">
                <a:latin typeface="Times New Roman" panose="02020603050405020304" pitchFamily="18" charset="0"/>
                <a:cs typeface="Times New Roman" panose="02020603050405020304" pitchFamily="18" charset="0"/>
              </a:rPr>
              <a:t>Cấu trúc bản công việc</a:t>
            </a:r>
          </a:p>
        </p:txBody>
      </p:sp>
      <p:grpSp>
        <p:nvGrpSpPr>
          <p:cNvPr id="5" name="Group 4"/>
          <p:cNvGrpSpPr>
            <a:grpSpLocks/>
          </p:cNvGrpSpPr>
          <p:nvPr/>
        </p:nvGrpSpPr>
        <p:grpSpPr bwMode="auto">
          <a:xfrm>
            <a:off x="2456396" y="934980"/>
            <a:ext cx="6750437" cy="5536937"/>
            <a:chOff x="812" y="1964"/>
            <a:chExt cx="10484" cy="8560"/>
          </a:xfrm>
        </p:grpSpPr>
        <p:cxnSp>
          <p:nvCxnSpPr>
            <p:cNvPr id="6" name="AutoShape 203"/>
            <p:cNvCxnSpPr>
              <a:cxnSpLocks noChangeShapeType="1"/>
            </p:cNvCxnSpPr>
            <p:nvPr/>
          </p:nvCxnSpPr>
          <p:spPr bwMode="auto">
            <a:xfrm>
              <a:off x="1694" y="3772"/>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7" name="AutoShape 204"/>
            <p:cNvCxnSpPr>
              <a:cxnSpLocks noChangeShapeType="1"/>
            </p:cNvCxnSpPr>
            <p:nvPr/>
          </p:nvCxnSpPr>
          <p:spPr bwMode="auto">
            <a:xfrm>
              <a:off x="10455" y="3755"/>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8" name="Group 7"/>
            <p:cNvGrpSpPr>
              <a:grpSpLocks/>
            </p:cNvGrpSpPr>
            <p:nvPr/>
          </p:nvGrpSpPr>
          <p:grpSpPr bwMode="auto">
            <a:xfrm>
              <a:off x="812" y="1964"/>
              <a:ext cx="10484" cy="8560"/>
              <a:chOff x="812" y="1964"/>
              <a:chExt cx="10484" cy="8560"/>
            </a:xfrm>
          </p:grpSpPr>
          <p:sp>
            <p:nvSpPr>
              <p:cNvPr id="11" name="Rectangle 10"/>
              <p:cNvSpPr>
                <a:spLocks noChangeArrowheads="1"/>
              </p:cNvSpPr>
              <p:nvPr/>
            </p:nvSpPr>
            <p:spPr bwMode="auto">
              <a:xfrm>
                <a:off x="3782" y="1964"/>
                <a:ext cx="4755" cy="1120"/>
              </a:xfrm>
              <a:prstGeom prst="rect">
                <a:avLst/>
              </a:prstGeom>
              <a:solidFill>
                <a:srgbClr val="FFFFFF"/>
              </a:solidFill>
              <a:ln w="317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ctr" anchorCtr="0" upright="1">
                <a:noAutofit/>
              </a:bodyPr>
              <a:lstStyle/>
              <a:p>
                <a:pPr marL="0" marR="0" algn="ctr">
                  <a:lnSpc>
                    <a:spcPct val="115000"/>
                  </a:lnSpc>
                  <a:spcBef>
                    <a:spcPts val="100"/>
                  </a:spcBef>
                  <a:spcAft>
                    <a:spcPts val="100"/>
                  </a:spcAft>
                </a:pPr>
                <a:r>
                  <a:rPr lang="en-US" sz="1300" b="1">
                    <a:effectLst/>
                    <a:latin typeface="Times New Roman"/>
                    <a:ea typeface="Calibri"/>
                    <a:cs typeface="Times New Roman"/>
                  </a:rPr>
                  <a:t>Dự án xây dựng hệ thống phần mềm quản lý nhân sự</a:t>
                </a:r>
                <a:endParaRPr lang="en-US" sz="1300">
                  <a:effectLst/>
                  <a:latin typeface="Times New Roman"/>
                  <a:ea typeface="Calibri"/>
                  <a:cs typeface="Times New Roman"/>
                </a:endParaRPr>
              </a:p>
            </p:txBody>
          </p:sp>
          <p:cxnSp>
            <p:nvCxnSpPr>
              <p:cNvPr id="12" name="AutoShape 207"/>
              <p:cNvCxnSpPr>
                <a:cxnSpLocks noChangeShapeType="1"/>
              </p:cNvCxnSpPr>
              <p:nvPr/>
            </p:nvCxnSpPr>
            <p:spPr bwMode="auto">
              <a:xfrm>
                <a:off x="6180" y="3055"/>
                <a:ext cx="0" cy="695"/>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13" name="AutoShape 208"/>
              <p:cNvCxnSpPr>
                <a:cxnSpLocks noChangeShapeType="1"/>
              </p:cNvCxnSpPr>
              <p:nvPr/>
            </p:nvCxnSpPr>
            <p:spPr bwMode="auto">
              <a:xfrm>
                <a:off x="1681" y="3750"/>
                <a:ext cx="878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14" name="Group 13"/>
              <p:cNvGrpSpPr>
                <a:grpSpLocks/>
              </p:cNvGrpSpPr>
              <p:nvPr/>
            </p:nvGrpSpPr>
            <p:grpSpPr bwMode="auto">
              <a:xfrm>
                <a:off x="812" y="4350"/>
                <a:ext cx="1680" cy="4681"/>
                <a:chOff x="617" y="4350"/>
                <a:chExt cx="1680" cy="4681"/>
              </a:xfrm>
            </p:grpSpPr>
            <p:sp>
              <p:nvSpPr>
                <p:cNvPr id="75" name="Rectangle 74"/>
                <p:cNvSpPr>
                  <a:spLocks noChangeArrowheads="1"/>
                </p:cNvSpPr>
                <p:nvPr/>
              </p:nvSpPr>
              <p:spPr bwMode="auto">
                <a:xfrm>
                  <a:off x="617" y="4350"/>
                  <a:ext cx="161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Bắt đầu dự án</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1.0</a:t>
                  </a:r>
                  <a:endParaRPr lang="en-US" sz="1300">
                    <a:effectLst/>
                    <a:latin typeface="Times New Roman"/>
                    <a:ea typeface="Calibri"/>
                    <a:cs typeface="Times New Roman"/>
                  </a:endParaRPr>
                </a:p>
              </p:txBody>
            </p:sp>
            <p:grpSp>
              <p:nvGrpSpPr>
                <p:cNvPr id="76" name="Group 75"/>
                <p:cNvGrpSpPr>
                  <a:grpSpLocks/>
                </p:cNvGrpSpPr>
                <p:nvPr/>
              </p:nvGrpSpPr>
              <p:grpSpPr bwMode="auto">
                <a:xfrm>
                  <a:off x="774" y="5175"/>
                  <a:ext cx="1523" cy="3856"/>
                  <a:chOff x="774" y="5175"/>
                  <a:chExt cx="1523" cy="3856"/>
                </a:xfrm>
              </p:grpSpPr>
              <p:sp>
                <p:nvSpPr>
                  <p:cNvPr id="77" name="Rectangle 76"/>
                  <p:cNvSpPr>
                    <a:spLocks noChangeArrowheads="1"/>
                  </p:cNvSpPr>
                  <p:nvPr/>
                </p:nvSpPr>
                <p:spPr bwMode="auto">
                  <a:xfrm>
                    <a:off x="1027" y="5710"/>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Nhận dự án</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1.1</a:t>
                    </a:r>
                    <a:endParaRPr lang="en-US" sz="1300">
                      <a:effectLst/>
                      <a:latin typeface="Times New Roman"/>
                      <a:ea typeface="Calibri"/>
                      <a:cs typeface="Times New Roman"/>
                    </a:endParaRPr>
                  </a:p>
                </p:txBody>
              </p:sp>
              <p:sp>
                <p:nvSpPr>
                  <p:cNvPr id="78" name="Rectangle 77"/>
                  <p:cNvSpPr>
                    <a:spLocks noChangeArrowheads="1"/>
                  </p:cNvSpPr>
                  <p:nvPr/>
                </p:nvSpPr>
                <p:spPr bwMode="auto">
                  <a:xfrm>
                    <a:off x="1027" y="6784"/>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Lập kế hoạch dự án</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1.2</a:t>
                    </a:r>
                    <a:endParaRPr lang="en-US" sz="1300">
                      <a:effectLst/>
                      <a:latin typeface="Times New Roman"/>
                      <a:ea typeface="Calibri"/>
                      <a:cs typeface="Times New Roman"/>
                    </a:endParaRPr>
                  </a:p>
                </p:txBody>
              </p:sp>
              <p:sp>
                <p:nvSpPr>
                  <p:cNvPr id="79" name="Rectangle 78"/>
                  <p:cNvSpPr>
                    <a:spLocks noChangeArrowheads="1"/>
                  </p:cNvSpPr>
                  <p:nvPr/>
                </p:nvSpPr>
                <p:spPr bwMode="auto">
                  <a:xfrm>
                    <a:off x="1027" y="7854"/>
                    <a:ext cx="1270" cy="1177"/>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Chuẩn bị tài nguyên và nhân lực</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1.3</a:t>
                    </a:r>
                    <a:endParaRPr lang="en-US" sz="1300">
                      <a:effectLst/>
                      <a:latin typeface="Times New Roman"/>
                      <a:ea typeface="Calibri"/>
                      <a:cs typeface="Times New Roman"/>
                    </a:endParaRPr>
                  </a:p>
                </p:txBody>
              </p:sp>
              <p:cxnSp>
                <p:nvCxnSpPr>
                  <p:cNvPr id="80" name="AutoShape 215"/>
                  <p:cNvCxnSpPr>
                    <a:cxnSpLocks noChangeShapeType="1"/>
                  </p:cNvCxnSpPr>
                  <p:nvPr/>
                </p:nvCxnSpPr>
                <p:spPr bwMode="auto">
                  <a:xfrm flipV="1">
                    <a:off x="774" y="5175"/>
                    <a:ext cx="0" cy="3288"/>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81" name="AutoShape 216"/>
                  <p:cNvCxnSpPr>
                    <a:cxnSpLocks noChangeShapeType="1"/>
                  </p:cNvCxnSpPr>
                  <p:nvPr/>
                </p:nvCxnSpPr>
                <p:spPr bwMode="auto">
                  <a:xfrm>
                    <a:off x="774" y="6086"/>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82" name="AutoShape 217"/>
                  <p:cNvCxnSpPr>
                    <a:cxnSpLocks noChangeShapeType="1"/>
                  </p:cNvCxnSpPr>
                  <p:nvPr/>
                </p:nvCxnSpPr>
                <p:spPr bwMode="auto">
                  <a:xfrm>
                    <a:off x="774" y="726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83" name="AutoShape 218"/>
                  <p:cNvCxnSpPr>
                    <a:cxnSpLocks noChangeShapeType="1"/>
                  </p:cNvCxnSpPr>
                  <p:nvPr/>
                </p:nvCxnSpPr>
                <p:spPr bwMode="auto">
                  <a:xfrm>
                    <a:off x="774" y="845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5" name="Group 14"/>
              <p:cNvGrpSpPr>
                <a:grpSpLocks/>
              </p:cNvGrpSpPr>
              <p:nvPr/>
            </p:nvGrpSpPr>
            <p:grpSpPr bwMode="auto">
              <a:xfrm>
                <a:off x="2507" y="4350"/>
                <a:ext cx="1742" cy="4989"/>
                <a:chOff x="2390" y="4350"/>
                <a:chExt cx="1742" cy="4989"/>
              </a:xfrm>
            </p:grpSpPr>
            <p:sp>
              <p:nvSpPr>
                <p:cNvPr id="66" name="Rectangle 65"/>
                <p:cNvSpPr>
                  <a:spLocks noChangeArrowheads="1"/>
                </p:cNvSpPr>
                <p:nvPr/>
              </p:nvSpPr>
              <p:spPr bwMode="auto">
                <a:xfrm>
                  <a:off x="2390" y="4350"/>
                  <a:ext cx="1577"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Khảo sát yêu cầu</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2.0</a:t>
                  </a:r>
                  <a:endParaRPr lang="en-US" sz="1300">
                    <a:effectLst/>
                    <a:latin typeface="Times New Roman"/>
                    <a:ea typeface="Calibri"/>
                    <a:cs typeface="Times New Roman"/>
                  </a:endParaRPr>
                </a:p>
              </p:txBody>
            </p:sp>
            <p:grpSp>
              <p:nvGrpSpPr>
                <p:cNvPr id="67" name="Group 66"/>
                <p:cNvGrpSpPr>
                  <a:grpSpLocks/>
                </p:cNvGrpSpPr>
                <p:nvPr/>
              </p:nvGrpSpPr>
              <p:grpSpPr bwMode="auto">
                <a:xfrm>
                  <a:off x="2609" y="5175"/>
                  <a:ext cx="1523" cy="4164"/>
                  <a:chOff x="2609" y="5175"/>
                  <a:chExt cx="1523" cy="4164"/>
                </a:xfrm>
              </p:grpSpPr>
              <p:sp>
                <p:nvSpPr>
                  <p:cNvPr id="68" name="Rectangle 67"/>
                  <p:cNvSpPr>
                    <a:spLocks noChangeArrowheads="1"/>
                  </p:cNvSpPr>
                  <p:nvPr/>
                </p:nvSpPr>
                <p:spPr bwMode="auto">
                  <a:xfrm>
                    <a:off x="2862" y="5710"/>
                    <a:ext cx="1270" cy="107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Thu thập yêu cầu phía khách hàng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2.1</a:t>
                    </a:r>
                    <a:endParaRPr lang="en-US" sz="1300">
                      <a:effectLst/>
                      <a:latin typeface="Times New Roman"/>
                      <a:ea typeface="Calibri"/>
                      <a:cs typeface="Times New Roman"/>
                    </a:endParaRPr>
                  </a:p>
                </p:txBody>
              </p:sp>
              <p:sp>
                <p:nvSpPr>
                  <p:cNvPr id="69" name="Rectangle 68"/>
                  <p:cNvSpPr>
                    <a:spLocks noChangeArrowheads="1"/>
                  </p:cNvSpPr>
                  <p:nvPr/>
                </p:nvSpPr>
                <p:spPr bwMode="auto">
                  <a:xfrm>
                    <a:off x="2862" y="7050"/>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Tổng kết các yêu cầu</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2.2</a:t>
                    </a:r>
                    <a:endParaRPr lang="en-US" sz="1300">
                      <a:effectLst/>
                      <a:latin typeface="Times New Roman"/>
                      <a:ea typeface="Calibri"/>
                      <a:cs typeface="Times New Roman"/>
                    </a:endParaRPr>
                  </a:p>
                </p:txBody>
              </p:sp>
              <p:sp>
                <p:nvSpPr>
                  <p:cNvPr id="70" name="Rectangle 69"/>
                  <p:cNvSpPr>
                    <a:spLocks noChangeArrowheads="1"/>
                  </p:cNvSpPr>
                  <p:nvPr/>
                </p:nvSpPr>
                <p:spPr bwMode="auto">
                  <a:xfrm>
                    <a:off x="2862" y="8162"/>
                    <a:ext cx="1270" cy="1177"/>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Đề xuất giải pháp cho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dự án</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2.3</a:t>
                    </a:r>
                    <a:endParaRPr lang="en-US" sz="1300">
                      <a:effectLst/>
                      <a:latin typeface="Times New Roman"/>
                      <a:ea typeface="Calibri"/>
                      <a:cs typeface="Times New Roman"/>
                    </a:endParaRPr>
                  </a:p>
                </p:txBody>
              </p:sp>
              <p:cxnSp>
                <p:nvCxnSpPr>
                  <p:cNvPr id="71" name="AutoShape 225"/>
                  <p:cNvCxnSpPr>
                    <a:cxnSpLocks noChangeShapeType="1"/>
                  </p:cNvCxnSpPr>
                  <p:nvPr/>
                </p:nvCxnSpPr>
                <p:spPr bwMode="auto">
                  <a:xfrm flipV="1">
                    <a:off x="2609" y="5175"/>
                    <a:ext cx="0" cy="3572"/>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72" name="AutoShape 226"/>
                  <p:cNvCxnSpPr>
                    <a:cxnSpLocks noChangeShapeType="1"/>
                  </p:cNvCxnSpPr>
                  <p:nvPr/>
                </p:nvCxnSpPr>
                <p:spPr bwMode="auto">
                  <a:xfrm>
                    <a:off x="2609" y="6086"/>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73" name="AutoShape 227"/>
                  <p:cNvCxnSpPr>
                    <a:cxnSpLocks noChangeShapeType="1"/>
                  </p:cNvCxnSpPr>
                  <p:nvPr/>
                </p:nvCxnSpPr>
                <p:spPr bwMode="auto">
                  <a:xfrm>
                    <a:off x="2609" y="7534"/>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74" name="AutoShape 228"/>
                  <p:cNvCxnSpPr>
                    <a:cxnSpLocks noChangeShapeType="1"/>
                  </p:cNvCxnSpPr>
                  <p:nvPr/>
                </p:nvCxnSpPr>
                <p:spPr bwMode="auto">
                  <a:xfrm>
                    <a:off x="2609" y="873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6" name="Group 15"/>
              <p:cNvGrpSpPr>
                <a:grpSpLocks/>
              </p:cNvGrpSpPr>
              <p:nvPr/>
            </p:nvGrpSpPr>
            <p:grpSpPr bwMode="auto">
              <a:xfrm>
                <a:off x="4184" y="4350"/>
                <a:ext cx="1701" cy="6174"/>
                <a:chOff x="4132" y="4350"/>
                <a:chExt cx="1701" cy="6174"/>
              </a:xfrm>
            </p:grpSpPr>
            <p:sp>
              <p:nvSpPr>
                <p:cNvPr id="55" name="Rectangle 54"/>
                <p:cNvSpPr>
                  <a:spLocks noChangeArrowheads="1"/>
                </p:cNvSpPr>
                <p:nvPr/>
              </p:nvSpPr>
              <p:spPr bwMode="auto">
                <a:xfrm>
                  <a:off x="4132" y="4350"/>
                  <a:ext cx="1701"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spc="-10">
                      <a:solidFill>
                        <a:srgbClr val="000000"/>
                      </a:solidFill>
                      <a:effectLst/>
                      <a:latin typeface="Times New Roman"/>
                      <a:ea typeface="Calibri"/>
                      <a:cs typeface="Times New Roman"/>
                    </a:rPr>
                    <a:t>Phân tích yêu cầu</a:t>
                  </a:r>
                  <a:r>
                    <a:rPr lang="en-US" sz="1000" b="1">
                      <a:effectLst/>
                      <a:latin typeface="Times New Roman"/>
                      <a:ea typeface="Calibri"/>
                      <a:cs typeface="Times New Roman"/>
                    </a:rPr>
                    <a:t> 3.0</a:t>
                  </a:r>
                  <a:endParaRPr lang="en-US" sz="1300">
                    <a:effectLst/>
                    <a:latin typeface="Times New Roman"/>
                    <a:ea typeface="Calibri"/>
                    <a:cs typeface="Times New Roman"/>
                  </a:endParaRPr>
                </a:p>
              </p:txBody>
            </p:sp>
            <p:grpSp>
              <p:nvGrpSpPr>
                <p:cNvPr id="56" name="Group 55"/>
                <p:cNvGrpSpPr>
                  <a:grpSpLocks/>
                </p:cNvGrpSpPr>
                <p:nvPr/>
              </p:nvGrpSpPr>
              <p:grpSpPr bwMode="auto">
                <a:xfrm>
                  <a:off x="4310" y="5175"/>
                  <a:ext cx="1523" cy="5349"/>
                  <a:chOff x="4310" y="5175"/>
                  <a:chExt cx="1523" cy="5349"/>
                </a:xfrm>
              </p:grpSpPr>
              <p:sp>
                <p:nvSpPr>
                  <p:cNvPr id="57" name="Rectangle 56"/>
                  <p:cNvSpPr>
                    <a:spLocks noChangeArrowheads="1"/>
                  </p:cNvSpPr>
                  <p:nvPr/>
                </p:nvSpPr>
                <p:spPr bwMode="auto">
                  <a:xfrm>
                    <a:off x="4563" y="5710"/>
                    <a:ext cx="1270" cy="1160"/>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Liệt kê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và nhóm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các yêu cầu</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3.1</a:t>
                    </a:r>
                    <a:endParaRPr lang="en-US" sz="1300">
                      <a:effectLst/>
                      <a:latin typeface="Times New Roman"/>
                      <a:ea typeface="Calibri"/>
                      <a:cs typeface="Times New Roman"/>
                    </a:endParaRPr>
                  </a:p>
                </p:txBody>
              </p:sp>
              <p:sp>
                <p:nvSpPr>
                  <p:cNvPr id="58" name="Rectangle 57"/>
                  <p:cNvSpPr>
                    <a:spLocks noChangeArrowheads="1"/>
                  </p:cNvSpPr>
                  <p:nvPr/>
                </p:nvSpPr>
                <p:spPr bwMode="auto">
                  <a:xfrm>
                    <a:off x="4563" y="7103"/>
                    <a:ext cx="1270" cy="111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Phân tích chức năng của hệ thống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3.2</a:t>
                    </a:r>
                    <a:endParaRPr lang="en-US" sz="1300">
                      <a:effectLst/>
                      <a:latin typeface="Times New Roman"/>
                      <a:ea typeface="Calibri"/>
                      <a:cs typeface="Times New Roman"/>
                    </a:endParaRPr>
                  </a:p>
                </p:txBody>
              </p:sp>
              <p:sp>
                <p:nvSpPr>
                  <p:cNvPr id="59" name="Rectangle 58"/>
                  <p:cNvSpPr>
                    <a:spLocks noChangeArrowheads="1"/>
                  </p:cNvSpPr>
                  <p:nvPr/>
                </p:nvSpPr>
                <p:spPr bwMode="auto">
                  <a:xfrm>
                    <a:off x="4563" y="8446"/>
                    <a:ext cx="1270" cy="91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Vẽ biểu đồ usecase</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3.3</a:t>
                    </a:r>
                    <a:endParaRPr lang="en-US" sz="1300">
                      <a:effectLst/>
                      <a:latin typeface="Times New Roman"/>
                      <a:ea typeface="Calibri"/>
                      <a:cs typeface="Times New Roman"/>
                    </a:endParaRPr>
                  </a:p>
                </p:txBody>
              </p:sp>
              <p:cxnSp>
                <p:nvCxnSpPr>
                  <p:cNvPr id="60" name="AutoShape 235"/>
                  <p:cNvCxnSpPr>
                    <a:cxnSpLocks noChangeShapeType="1"/>
                  </p:cNvCxnSpPr>
                  <p:nvPr/>
                </p:nvCxnSpPr>
                <p:spPr bwMode="auto">
                  <a:xfrm flipV="1">
                    <a:off x="4310" y="5175"/>
                    <a:ext cx="0" cy="5102"/>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61" name="AutoShape 236"/>
                  <p:cNvCxnSpPr>
                    <a:cxnSpLocks noChangeShapeType="1"/>
                  </p:cNvCxnSpPr>
                  <p:nvPr/>
                </p:nvCxnSpPr>
                <p:spPr bwMode="auto">
                  <a:xfrm>
                    <a:off x="4310" y="6294"/>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62" name="AutoShape 237"/>
                  <p:cNvCxnSpPr>
                    <a:cxnSpLocks noChangeShapeType="1"/>
                  </p:cNvCxnSpPr>
                  <p:nvPr/>
                </p:nvCxnSpPr>
                <p:spPr bwMode="auto">
                  <a:xfrm>
                    <a:off x="4310" y="768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63" name="AutoShape 238"/>
                  <p:cNvCxnSpPr>
                    <a:cxnSpLocks noChangeShapeType="1"/>
                  </p:cNvCxnSpPr>
                  <p:nvPr/>
                </p:nvCxnSpPr>
                <p:spPr bwMode="auto">
                  <a:xfrm>
                    <a:off x="4310" y="889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64" name="Rectangle 63"/>
                  <p:cNvSpPr>
                    <a:spLocks noChangeArrowheads="1"/>
                  </p:cNvSpPr>
                  <p:nvPr/>
                </p:nvSpPr>
                <p:spPr bwMode="auto">
                  <a:xfrm>
                    <a:off x="4563" y="9691"/>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Đặc tả yêu cầu hệ thống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3.4</a:t>
                    </a:r>
                    <a:endParaRPr lang="en-US" sz="1300">
                      <a:effectLst/>
                      <a:latin typeface="Times New Roman"/>
                      <a:ea typeface="Calibri"/>
                      <a:cs typeface="Times New Roman"/>
                    </a:endParaRPr>
                  </a:p>
                </p:txBody>
              </p:sp>
              <p:cxnSp>
                <p:nvCxnSpPr>
                  <p:cNvPr id="65" name="AutoShape 240"/>
                  <p:cNvCxnSpPr>
                    <a:cxnSpLocks noChangeShapeType="1"/>
                  </p:cNvCxnSpPr>
                  <p:nvPr/>
                </p:nvCxnSpPr>
                <p:spPr bwMode="auto">
                  <a:xfrm>
                    <a:off x="4310" y="10259"/>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7" name="Group 16"/>
              <p:cNvGrpSpPr>
                <a:grpSpLocks/>
              </p:cNvGrpSpPr>
              <p:nvPr/>
            </p:nvGrpSpPr>
            <p:grpSpPr bwMode="auto">
              <a:xfrm>
                <a:off x="7703" y="4350"/>
                <a:ext cx="1765" cy="6174"/>
                <a:chOff x="7690" y="4350"/>
                <a:chExt cx="1765" cy="6174"/>
              </a:xfrm>
            </p:grpSpPr>
            <p:sp>
              <p:nvSpPr>
                <p:cNvPr id="44" name="Rectangle 43"/>
                <p:cNvSpPr>
                  <a:spLocks noChangeArrowheads="1"/>
                </p:cNvSpPr>
                <p:nvPr/>
              </p:nvSpPr>
              <p:spPr bwMode="auto">
                <a:xfrm>
                  <a:off x="7690" y="4350"/>
                  <a:ext cx="1765"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12700" marR="0">
                    <a:lnSpc>
                      <a:spcPct val="115000"/>
                    </a:lnSpc>
                    <a:spcBef>
                      <a:spcPts val="100"/>
                    </a:spcBef>
                    <a:spcAft>
                      <a:spcPts val="100"/>
                    </a:spcAft>
                  </a:pPr>
                  <a:r>
                    <a:rPr lang="en-US" sz="1000" b="1" spc="-10">
                      <a:solidFill>
                        <a:srgbClr val="000000"/>
                      </a:solidFill>
                      <a:effectLst/>
                      <a:latin typeface="Times New Roman"/>
                      <a:ea typeface="Calibri"/>
                      <a:cs typeface="Times New Roman"/>
                    </a:rPr>
                    <a:t>Xây dựng chương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spc="-10">
                      <a:solidFill>
                        <a:srgbClr val="000000"/>
                      </a:solidFill>
                      <a:effectLst/>
                      <a:latin typeface="Times New Roman"/>
                      <a:ea typeface="Calibri"/>
                      <a:cs typeface="Times New Roman"/>
                    </a:rPr>
                    <a:t>trình</a:t>
                  </a:r>
                  <a:r>
                    <a:rPr lang="en-US" sz="1000" b="1">
                      <a:effectLst/>
                      <a:latin typeface="Times New Roman"/>
                      <a:ea typeface="Calibri"/>
                      <a:cs typeface="Times New Roman"/>
                    </a:rPr>
                    <a:t>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5.0</a:t>
                  </a:r>
                  <a:endParaRPr lang="en-US" sz="1300">
                    <a:effectLst/>
                    <a:latin typeface="Times New Roman"/>
                    <a:ea typeface="Calibri"/>
                    <a:cs typeface="Times New Roman"/>
                  </a:endParaRPr>
                </a:p>
              </p:txBody>
            </p:sp>
            <p:grpSp>
              <p:nvGrpSpPr>
                <p:cNvPr id="45" name="Group 44"/>
                <p:cNvGrpSpPr>
                  <a:grpSpLocks/>
                </p:cNvGrpSpPr>
                <p:nvPr/>
              </p:nvGrpSpPr>
              <p:grpSpPr bwMode="auto">
                <a:xfrm>
                  <a:off x="7932" y="5175"/>
                  <a:ext cx="1523" cy="5349"/>
                  <a:chOff x="7932" y="5175"/>
                  <a:chExt cx="1523" cy="5349"/>
                </a:xfrm>
              </p:grpSpPr>
              <p:sp>
                <p:nvSpPr>
                  <p:cNvPr id="46" name="Rectangle 45"/>
                  <p:cNvSpPr>
                    <a:spLocks noChangeArrowheads="1"/>
                  </p:cNvSpPr>
                  <p:nvPr/>
                </p:nvSpPr>
                <p:spPr bwMode="auto">
                  <a:xfrm>
                    <a:off x="8185" y="5710"/>
                    <a:ext cx="1270" cy="889"/>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Lập trình</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5.1</a:t>
                    </a:r>
                    <a:endParaRPr lang="en-US" sz="1300">
                      <a:effectLst/>
                      <a:latin typeface="Times New Roman"/>
                      <a:ea typeface="Calibri"/>
                      <a:cs typeface="Times New Roman"/>
                    </a:endParaRPr>
                  </a:p>
                </p:txBody>
              </p:sp>
              <p:sp>
                <p:nvSpPr>
                  <p:cNvPr id="47" name="Rectangle 46"/>
                  <p:cNvSpPr>
                    <a:spLocks noChangeArrowheads="1"/>
                  </p:cNvSpPr>
                  <p:nvPr/>
                </p:nvSpPr>
                <p:spPr bwMode="auto">
                  <a:xfrm>
                    <a:off x="8185" y="6843"/>
                    <a:ext cx="1270" cy="92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Test đơn vị</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5.2</a:t>
                    </a:r>
                    <a:endParaRPr lang="en-US" sz="1300">
                      <a:effectLst/>
                      <a:latin typeface="Times New Roman"/>
                      <a:ea typeface="Calibri"/>
                      <a:cs typeface="Times New Roman"/>
                    </a:endParaRPr>
                  </a:p>
                </p:txBody>
              </p:sp>
              <p:sp>
                <p:nvSpPr>
                  <p:cNvPr id="48" name="Rectangle 47"/>
                  <p:cNvSpPr>
                    <a:spLocks noChangeArrowheads="1"/>
                  </p:cNvSpPr>
                  <p:nvPr/>
                </p:nvSpPr>
                <p:spPr bwMode="auto">
                  <a:xfrm>
                    <a:off x="8185" y="7998"/>
                    <a:ext cx="1270" cy="1270"/>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Test tích hợp</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5.3</a:t>
                    </a:r>
                    <a:endParaRPr lang="en-US" sz="1300">
                      <a:effectLst/>
                      <a:latin typeface="Times New Roman"/>
                      <a:ea typeface="Calibri"/>
                      <a:cs typeface="Times New Roman"/>
                    </a:endParaRPr>
                  </a:p>
                </p:txBody>
              </p:sp>
              <p:cxnSp>
                <p:nvCxnSpPr>
                  <p:cNvPr id="49" name="AutoShape 254"/>
                  <p:cNvCxnSpPr>
                    <a:cxnSpLocks noChangeShapeType="1"/>
                  </p:cNvCxnSpPr>
                  <p:nvPr/>
                </p:nvCxnSpPr>
                <p:spPr bwMode="auto">
                  <a:xfrm flipV="1">
                    <a:off x="7932" y="5175"/>
                    <a:ext cx="0" cy="4876"/>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50" name="AutoShape 255"/>
                  <p:cNvCxnSpPr>
                    <a:cxnSpLocks noChangeShapeType="1"/>
                  </p:cNvCxnSpPr>
                  <p:nvPr/>
                </p:nvCxnSpPr>
                <p:spPr bwMode="auto">
                  <a:xfrm>
                    <a:off x="7932" y="619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51" name="AutoShape 256"/>
                  <p:cNvCxnSpPr>
                    <a:cxnSpLocks noChangeShapeType="1"/>
                  </p:cNvCxnSpPr>
                  <p:nvPr/>
                </p:nvCxnSpPr>
                <p:spPr bwMode="auto">
                  <a:xfrm>
                    <a:off x="7932" y="7329"/>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52" name="AutoShape 257"/>
                  <p:cNvCxnSpPr>
                    <a:cxnSpLocks noChangeShapeType="1"/>
                  </p:cNvCxnSpPr>
                  <p:nvPr/>
                </p:nvCxnSpPr>
                <p:spPr bwMode="auto">
                  <a:xfrm>
                    <a:off x="7932" y="8651"/>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53" name="Rectangle 52"/>
                  <p:cNvSpPr>
                    <a:spLocks noChangeArrowheads="1"/>
                  </p:cNvSpPr>
                  <p:nvPr/>
                </p:nvSpPr>
                <p:spPr bwMode="auto">
                  <a:xfrm>
                    <a:off x="8185" y="9509"/>
                    <a:ext cx="1270" cy="101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Test hệ thống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5.4</a:t>
                    </a:r>
                    <a:endParaRPr lang="en-US" sz="1300">
                      <a:effectLst/>
                      <a:latin typeface="Times New Roman"/>
                      <a:ea typeface="Calibri"/>
                      <a:cs typeface="Times New Roman"/>
                    </a:endParaRPr>
                  </a:p>
                </p:txBody>
              </p:sp>
              <p:cxnSp>
                <p:nvCxnSpPr>
                  <p:cNvPr id="54" name="AutoShape 259"/>
                  <p:cNvCxnSpPr>
                    <a:cxnSpLocks noChangeShapeType="1"/>
                  </p:cNvCxnSpPr>
                  <p:nvPr/>
                </p:nvCxnSpPr>
                <p:spPr bwMode="auto">
                  <a:xfrm>
                    <a:off x="7932" y="1003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8" name="Group 17"/>
              <p:cNvGrpSpPr>
                <a:grpSpLocks/>
              </p:cNvGrpSpPr>
              <p:nvPr/>
            </p:nvGrpSpPr>
            <p:grpSpPr bwMode="auto">
              <a:xfrm>
                <a:off x="9571" y="4350"/>
                <a:ext cx="1725" cy="4918"/>
                <a:chOff x="9987" y="4350"/>
                <a:chExt cx="1725" cy="4918"/>
              </a:xfrm>
            </p:grpSpPr>
            <p:sp>
              <p:nvSpPr>
                <p:cNvPr id="35" name="Rectangle 34"/>
                <p:cNvSpPr>
                  <a:spLocks noChangeArrowheads="1"/>
                </p:cNvSpPr>
                <p:nvPr/>
              </p:nvSpPr>
              <p:spPr bwMode="auto">
                <a:xfrm>
                  <a:off x="9987" y="4350"/>
                  <a:ext cx="1519"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spc="-10">
                      <a:solidFill>
                        <a:srgbClr val="000000"/>
                      </a:solidFill>
                      <a:effectLst/>
                      <a:latin typeface="Times New Roman"/>
                      <a:ea typeface="Calibri"/>
                      <a:cs typeface="Times New Roman"/>
                    </a:rPr>
                    <a:t>Triển khai</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6.0</a:t>
                  </a:r>
                  <a:endParaRPr lang="en-US" sz="1300">
                    <a:effectLst/>
                    <a:latin typeface="Times New Roman"/>
                    <a:ea typeface="Calibri"/>
                    <a:cs typeface="Times New Roman"/>
                  </a:endParaRPr>
                </a:p>
              </p:txBody>
            </p:sp>
            <p:grpSp>
              <p:nvGrpSpPr>
                <p:cNvPr id="36" name="Group 35"/>
                <p:cNvGrpSpPr>
                  <a:grpSpLocks/>
                </p:cNvGrpSpPr>
                <p:nvPr/>
              </p:nvGrpSpPr>
              <p:grpSpPr bwMode="auto">
                <a:xfrm>
                  <a:off x="10189" y="5181"/>
                  <a:ext cx="1523" cy="4087"/>
                  <a:chOff x="10189" y="5181"/>
                  <a:chExt cx="1523" cy="4087"/>
                </a:xfrm>
              </p:grpSpPr>
              <p:sp>
                <p:nvSpPr>
                  <p:cNvPr id="37" name="Rectangle 36"/>
                  <p:cNvSpPr>
                    <a:spLocks noChangeArrowheads="1"/>
                  </p:cNvSpPr>
                  <p:nvPr/>
                </p:nvSpPr>
                <p:spPr bwMode="auto">
                  <a:xfrm>
                    <a:off x="10442" y="5716"/>
                    <a:ext cx="1270" cy="1068"/>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Bàn giao sản phẩm cho khách hàng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6.1</a:t>
                    </a:r>
                    <a:endParaRPr lang="en-US" sz="1300">
                      <a:effectLst/>
                      <a:latin typeface="Times New Roman"/>
                      <a:ea typeface="Calibri"/>
                      <a:cs typeface="Times New Roman"/>
                    </a:endParaRPr>
                  </a:p>
                </p:txBody>
              </p:sp>
              <p:sp>
                <p:nvSpPr>
                  <p:cNvPr id="38" name="Rectangle 37"/>
                  <p:cNvSpPr>
                    <a:spLocks noChangeArrowheads="1"/>
                  </p:cNvSpPr>
                  <p:nvPr/>
                </p:nvSpPr>
                <p:spPr bwMode="auto">
                  <a:xfrm>
                    <a:off x="10442" y="7005"/>
                    <a:ext cx="1270" cy="92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Lập biên bản bàn giao</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6.2</a:t>
                    </a:r>
                    <a:endParaRPr lang="en-US" sz="1300">
                      <a:effectLst/>
                      <a:latin typeface="Times New Roman"/>
                      <a:ea typeface="Calibri"/>
                      <a:cs typeface="Times New Roman"/>
                    </a:endParaRPr>
                  </a:p>
                </p:txBody>
              </p:sp>
              <p:sp>
                <p:nvSpPr>
                  <p:cNvPr id="39" name="Rectangle 38"/>
                  <p:cNvSpPr>
                    <a:spLocks noChangeArrowheads="1"/>
                  </p:cNvSpPr>
                  <p:nvPr/>
                </p:nvSpPr>
                <p:spPr bwMode="auto">
                  <a:xfrm>
                    <a:off x="10442" y="8134"/>
                    <a:ext cx="1270" cy="113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Lập biên bản thanh lý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hợp đồng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6.3</a:t>
                    </a:r>
                    <a:endParaRPr lang="en-US" sz="1300">
                      <a:effectLst/>
                      <a:latin typeface="Times New Roman"/>
                      <a:ea typeface="Calibri"/>
                      <a:cs typeface="Times New Roman"/>
                    </a:endParaRPr>
                  </a:p>
                </p:txBody>
              </p:sp>
              <p:cxnSp>
                <p:nvCxnSpPr>
                  <p:cNvPr id="40" name="AutoShape 266"/>
                  <p:cNvCxnSpPr>
                    <a:cxnSpLocks noChangeShapeType="1"/>
                  </p:cNvCxnSpPr>
                  <p:nvPr/>
                </p:nvCxnSpPr>
                <p:spPr bwMode="auto">
                  <a:xfrm flipV="1">
                    <a:off x="10189" y="5181"/>
                    <a:ext cx="0" cy="3572"/>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41" name="AutoShape 267"/>
                  <p:cNvCxnSpPr>
                    <a:cxnSpLocks noChangeShapeType="1"/>
                  </p:cNvCxnSpPr>
                  <p:nvPr/>
                </p:nvCxnSpPr>
                <p:spPr bwMode="auto">
                  <a:xfrm>
                    <a:off x="10189" y="6196"/>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42" name="AutoShape 268"/>
                  <p:cNvCxnSpPr>
                    <a:cxnSpLocks noChangeShapeType="1"/>
                  </p:cNvCxnSpPr>
                  <p:nvPr/>
                </p:nvCxnSpPr>
                <p:spPr bwMode="auto">
                  <a:xfrm>
                    <a:off x="10189" y="7491"/>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43" name="AutoShape 269"/>
                  <p:cNvCxnSpPr>
                    <a:cxnSpLocks noChangeShapeType="1"/>
                  </p:cNvCxnSpPr>
                  <p:nvPr/>
                </p:nvCxnSpPr>
                <p:spPr bwMode="auto">
                  <a:xfrm>
                    <a:off x="10189" y="874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cxnSp>
            <p:nvCxnSpPr>
              <p:cNvPr id="19" name="AutoShape 270"/>
              <p:cNvCxnSpPr>
                <a:cxnSpLocks noChangeShapeType="1"/>
              </p:cNvCxnSpPr>
              <p:nvPr/>
            </p:nvCxnSpPr>
            <p:spPr bwMode="auto">
              <a:xfrm>
                <a:off x="3319" y="3757"/>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0" name="AutoShape 271"/>
              <p:cNvCxnSpPr>
                <a:cxnSpLocks noChangeShapeType="1"/>
              </p:cNvCxnSpPr>
              <p:nvPr/>
            </p:nvCxnSpPr>
            <p:spPr bwMode="auto">
              <a:xfrm>
                <a:off x="4999" y="3757"/>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1" name="AutoShape 272"/>
              <p:cNvCxnSpPr>
                <a:cxnSpLocks noChangeShapeType="1"/>
              </p:cNvCxnSpPr>
              <p:nvPr/>
            </p:nvCxnSpPr>
            <p:spPr bwMode="auto">
              <a:xfrm>
                <a:off x="6837" y="3770"/>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2" name="AutoShape 273"/>
              <p:cNvCxnSpPr>
                <a:cxnSpLocks noChangeShapeType="1"/>
              </p:cNvCxnSpPr>
              <p:nvPr/>
            </p:nvCxnSpPr>
            <p:spPr bwMode="auto">
              <a:xfrm>
                <a:off x="8648" y="3770"/>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23" name="Group 22"/>
              <p:cNvGrpSpPr>
                <a:grpSpLocks/>
              </p:cNvGrpSpPr>
              <p:nvPr/>
            </p:nvGrpSpPr>
            <p:grpSpPr bwMode="auto">
              <a:xfrm>
                <a:off x="5991" y="4350"/>
                <a:ext cx="1738" cy="6174"/>
                <a:chOff x="5991" y="4350"/>
                <a:chExt cx="1738" cy="6174"/>
              </a:xfrm>
            </p:grpSpPr>
            <p:sp>
              <p:nvSpPr>
                <p:cNvPr id="24" name="Rectangle 23"/>
                <p:cNvSpPr>
                  <a:spLocks noChangeArrowheads="1"/>
                </p:cNvSpPr>
                <p:nvPr/>
              </p:nvSpPr>
              <p:spPr bwMode="auto">
                <a:xfrm>
                  <a:off x="5991" y="4350"/>
                  <a:ext cx="161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12700" marR="0" algn="ctr">
                    <a:spcBef>
                      <a:spcPts val="100"/>
                    </a:spcBef>
                    <a:spcAft>
                      <a:spcPts val="100"/>
                    </a:spcAft>
                    <a:tabLst>
                      <a:tab pos="1344930" algn="l"/>
                    </a:tabLst>
                  </a:pPr>
                  <a:r>
                    <a:rPr lang="en-US" sz="1000" b="1" spc="-10">
                      <a:solidFill>
                        <a:srgbClr val="000000"/>
                      </a:solidFill>
                      <a:effectLst/>
                      <a:cs typeface="Times New Roman"/>
                    </a:rPr>
                    <a:t>Thiết kế</a:t>
                  </a:r>
                  <a:endParaRPr lang="en-US">
                    <a:effectLst/>
                  </a:endParaRPr>
                </a:p>
                <a:p>
                  <a:pPr marL="0" marR="0" algn="ctr">
                    <a:spcBef>
                      <a:spcPts val="100"/>
                    </a:spcBef>
                    <a:spcAft>
                      <a:spcPts val="100"/>
                    </a:spcAft>
                  </a:pPr>
                  <a:r>
                    <a:rPr lang="en-US" sz="1000" b="1">
                      <a:effectLst/>
                      <a:cs typeface="Times New Roman"/>
                    </a:rPr>
                    <a:t>4.0</a:t>
                  </a:r>
                  <a:endParaRPr lang="en-US">
                    <a:effectLst/>
                  </a:endParaRPr>
                </a:p>
              </p:txBody>
            </p:sp>
            <p:grpSp>
              <p:nvGrpSpPr>
                <p:cNvPr id="25" name="Group 24"/>
                <p:cNvGrpSpPr>
                  <a:grpSpLocks/>
                </p:cNvGrpSpPr>
                <p:nvPr/>
              </p:nvGrpSpPr>
              <p:grpSpPr bwMode="auto">
                <a:xfrm>
                  <a:off x="6206" y="5175"/>
                  <a:ext cx="1523" cy="5349"/>
                  <a:chOff x="6167" y="5175"/>
                  <a:chExt cx="1523" cy="5349"/>
                </a:xfrm>
              </p:grpSpPr>
              <p:sp>
                <p:nvSpPr>
                  <p:cNvPr id="26" name="Rectangle 25"/>
                  <p:cNvSpPr>
                    <a:spLocks noChangeArrowheads="1"/>
                  </p:cNvSpPr>
                  <p:nvPr/>
                </p:nvSpPr>
                <p:spPr bwMode="auto">
                  <a:xfrm>
                    <a:off x="6420" y="5710"/>
                    <a:ext cx="1270" cy="997"/>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Thiết kế tổng thể hệ thống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4.1</a:t>
                    </a:r>
                    <a:endParaRPr lang="en-US" sz="1300">
                      <a:effectLst/>
                      <a:latin typeface="Times New Roman"/>
                      <a:ea typeface="Calibri"/>
                      <a:cs typeface="Times New Roman"/>
                    </a:endParaRPr>
                  </a:p>
                </p:txBody>
              </p:sp>
              <p:sp>
                <p:nvSpPr>
                  <p:cNvPr id="27" name="Rectangle 26"/>
                  <p:cNvSpPr>
                    <a:spLocks noChangeArrowheads="1"/>
                  </p:cNvSpPr>
                  <p:nvPr/>
                </p:nvSpPr>
                <p:spPr bwMode="auto">
                  <a:xfrm>
                    <a:off x="6420" y="6843"/>
                    <a:ext cx="1270" cy="92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Thiết kế chi tiết dữ liệu</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4.2</a:t>
                    </a:r>
                    <a:endParaRPr lang="en-US" sz="1300">
                      <a:effectLst/>
                      <a:latin typeface="Times New Roman"/>
                      <a:ea typeface="Calibri"/>
                      <a:cs typeface="Times New Roman"/>
                    </a:endParaRPr>
                  </a:p>
                </p:txBody>
              </p:sp>
              <p:sp>
                <p:nvSpPr>
                  <p:cNvPr id="28" name="Rectangle 27"/>
                  <p:cNvSpPr>
                    <a:spLocks noChangeArrowheads="1"/>
                  </p:cNvSpPr>
                  <p:nvPr/>
                </p:nvSpPr>
                <p:spPr bwMode="auto">
                  <a:xfrm>
                    <a:off x="6420" y="7998"/>
                    <a:ext cx="1270" cy="1270"/>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Thiết kế chi tiết chức năng của hệ thống</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4.3</a:t>
                    </a:r>
                    <a:endParaRPr lang="en-US" sz="1300">
                      <a:effectLst/>
                      <a:latin typeface="Times New Roman"/>
                      <a:ea typeface="Calibri"/>
                      <a:cs typeface="Times New Roman"/>
                    </a:endParaRPr>
                  </a:p>
                </p:txBody>
              </p:sp>
              <p:cxnSp>
                <p:nvCxnSpPr>
                  <p:cNvPr id="29" name="AutoShape 280"/>
                  <p:cNvCxnSpPr>
                    <a:cxnSpLocks noChangeShapeType="1"/>
                  </p:cNvCxnSpPr>
                  <p:nvPr/>
                </p:nvCxnSpPr>
                <p:spPr bwMode="auto">
                  <a:xfrm flipV="1">
                    <a:off x="6167" y="5175"/>
                    <a:ext cx="0" cy="4876"/>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30" name="AutoShape 281"/>
                  <p:cNvCxnSpPr>
                    <a:cxnSpLocks noChangeShapeType="1"/>
                  </p:cNvCxnSpPr>
                  <p:nvPr/>
                </p:nvCxnSpPr>
                <p:spPr bwMode="auto">
                  <a:xfrm>
                    <a:off x="6167" y="619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31" name="AutoShape 282"/>
                  <p:cNvCxnSpPr>
                    <a:cxnSpLocks noChangeShapeType="1"/>
                  </p:cNvCxnSpPr>
                  <p:nvPr/>
                </p:nvCxnSpPr>
                <p:spPr bwMode="auto">
                  <a:xfrm>
                    <a:off x="6167" y="7329"/>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32" name="AutoShape 283"/>
                  <p:cNvCxnSpPr>
                    <a:cxnSpLocks noChangeShapeType="1"/>
                  </p:cNvCxnSpPr>
                  <p:nvPr/>
                </p:nvCxnSpPr>
                <p:spPr bwMode="auto">
                  <a:xfrm>
                    <a:off x="6167" y="8651"/>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33" name="Rectangle 32"/>
                  <p:cNvSpPr>
                    <a:spLocks noChangeArrowheads="1"/>
                  </p:cNvSpPr>
                  <p:nvPr/>
                </p:nvSpPr>
                <p:spPr bwMode="auto">
                  <a:xfrm>
                    <a:off x="6420" y="9509"/>
                    <a:ext cx="1270" cy="101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Đặc tả </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thiết kế</a:t>
                    </a:r>
                    <a:endParaRPr lang="en-US" sz="1300">
                      <a:effectLst/>
                      <a:latin typeface="Times New Roman"/>
                      <a:ea typeface="Calibri"/>
                      <a:cs typeface="Times New Roman"/>
                    </a:endParaRPr>
                  </a:p>
                  <a:p>
                    <a:pPr marL="0" marR="0" algn="ctr">
                      <a:lnSpc>
                        <a:spcPct val="115000"/>
                      </a:lnSpc>
                      <a:spcBef>
                        <a:spcPts val="100"/>
                      </a:spcBef>
                      <a:spcAft>
                        <a:spcPts val="100"/>
                      </a:spcAft>
                    </a:pPr>
                    <a:r>
                      <a:rPr lang="en-US" sz="1000" b="1">
                        <a:effectLst/>
                        <a:latin typeface="Times New Roman"/>
                        <a:ea typeface="Calibri"/>
                        <a:cs typeface="Times New Roman"/>
                      </a:rPr>
                      <a:t>4.4</a:t>
                    </a:r>
                    <a:endParaRPr lang="en-US" sz="1300">
                      <a:effectLst/>
                      <a:latin typeface="Times New Roman"/>
                      <a:ea typeface="Calibri"/>
                      <a:cs typeface="Times New Roman"/>
                    </a:endParaRPr>
                  </a:p>
                </p:txBody>
              </p:sp>
              <p:cxnSp>
                <p:nvCxnSpPr>
                  <p:cNvPr id="34" name="AutoShape 285"/>
                  <p:cNvCxnSpPr>
                    <a:cxnSpLocks noChangeShapeType="1"/>
                  </p:cNvCxnSpPr>
                  <p:nvPr/>
                </p:nvCxnSpPr>
                <p:spPr bwMode="auto">
                  <a:xfrm>
                    <a:off x="6167" y="1003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grpSp>
    </p:spTree>
    <p:extLst>
      <p:ext uri="{BB962C8B-B14F-4D97-AF65-F5344CB8AC3E}">
        <p14:creationId xmlns:p14="http://schemas.microsoft.com/office/powerpoint/2010/main" val="33887385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961663" y="486984"/>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Danh sách sản phẩm</a:t>
            </a:r>
          </a:p>
        </p:txBody>
      </p:sp>
      <p:grpSp>
        <p:nvGrpSpPr>
          <p:cNvPr id="189" name="Group 188"/>
          <p:cNvGrpSpPr>
            <a:grpSpLocks/>
          </p:cNvGrpSpPr>
          <p:nvPr/>
        </p:nvGrpSpPr>
        <p:grpSpPr bwMode="auto">
          <a:xfrm>
            <a:off x="2552582" y="1446575"/>
            <a:ext cx="6513151" cy="4692547"/>
            <a:chOff x="1567" y="1913"/>
            <a:chExt cx="9085" cy="9819"/>
          </a:xfrm>
        </p:grpSpPr>
        <p:cxnSp>
          <p:nvCxnSpPr>
            <p:cNvPr id="190" name="AutoShape 294"/>
            <p:cNvCxnSpPr>
              <a:cxnSpLocks noChangeShapeType="1"/>
            </p:cNvCxnSpPr>
            <p:nvPr/>
          </p:nvCxnSpPr>
          <p:spPr bwMode="auto">
            <a:xfrm>
              <a:off x="2356" y="3714"/>
              <a:ext cx="7370"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191" name="Group 190"/>
            <p:cNvGrpSpPr>
              <a:grpSpLocks/>
            </p:cNvGrpSpPr>
            <p:nvPr/>
          </p:nvGrpSpPr>
          <p:grpSpPr bwMode="auto">
            <a:xfrm>
              <a:off x="1567" y="1913"/>
              <a:ext cx="9085" cy="9819"/>
              <a:chOff x="1567" y="1913"/>
              <a:chExt cx="9085" cy="9819"/>
            </a:xfrm>
          </p:grpSpPr>
          <p:grpSp>
            <p:nvGrpSpPr>
              <p:cNvPr id="192" name="Group 191"/>
              <p:cNvGrpSpPr>
                <a:grpSpLocks/>
              </p:cNvGrpSpPr>
              <p:nvPr/>
            </p:nvGrpSpPr>
            <p:grpSpPr bwMode="auto">
              <a:xfrm>
                <a:off x="8914" y="3721"/>
                <a:ext cx="1738" cy="4932"/>
                <a:chOff x="8944" y="4012"/>
                <a:chExt cx="1738" cy="4932"/>
              </a:xfrm>
            </p:grpSpPr>
            <p:cxnSp>
              <p:nvCxnSpPr>
                <p:cNvPr id="240" name="AutoShape 297"/>
                <p:cNvCxnSpPr>
                  <a:cxnSpLocks noChangeShapeType="1"/>
                </p:cNvCxnSpPr>
                <p:nvPr/>
              </p:nvCxnSpPr>
              <p:spPr bwMode="auto">
                <a:xfrm>
                  <a:off x="9745" y="4012"/>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241" name="Rectangle 240"/>
                <p:cNvSpPr>
                  <a:spLocks noChangeArrowheads="1"/>
                </p:cNvSpPr>
                <p:nvPr/>
              </p:nvSpPr>
              <p:spPr bwMode="auto">
                <a:xfrm>
                  <a:off x="8944" y="4592"/>
                  <a:ext cx="161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spcBef>
                      <a:spcPts val="100"/>
                    </a:spcBef>
                    <a:spcAft>
                      <a:spcPts val="100"/>
                    </a:spcAft>
                  </a:pPr>
                  <a:r>
                    <a:rPr lang="en-US" sz="1000" b="1" spc="-10">
                      <a:solidFill>
                        <a:srgbClr val="000000"/>
                      </a:solidFill>
                      <a:effectLst/>
                      <a:cs typeface="Times New Roman"/>
                    </a:rPr>
                    <a:t>Biên bản</a:t>
                  </a:r>
                  <a:endParaRPr lang="en-US">
                    <a:effectLst/>
                  </a:endParaRPr>
                </a:p>
              </p:txBody>
            </p:sp>
            <p:grpSp>
              <p:nvGrpSpPr>
                <p:cNvPr id="242" name="Group 241"/>
                <p:cNvGrpSpPr>
                  <a:grpSpLocks/>
                </p:cNvGrpSpPr>
                <p:nvPr/>
              </p:nvGrpSpPr>
              <p:grpSpPr bwMode="auto">
                <a:xfrm>
                  <a:off x="9159" y="5417"/>
                  <a:ext cx="1523" cy="3527"/>
                  <a:chOff x="9159" y="5417"/>
                  <a:chExt cx="1523" cy="3527"/>
                </a:xfrm>
              </p:grpSpPr>
              <p:sp>
                <p:nvSpPr>
                  <p:cNvPr id="243" name="Rectangle 242"/>
                  <p:cNvSpPr>
                    <a:spLocks noChangeArrowheads="1"/>
                  </p:cNvSpPr>
                  <p:nvPr/>
                </p:nvSpPr>
                <p:spPr bwMode="auto">
                  <a:xfrm>
                    <a:off x="9412" y="5952"/>
                    <a:ext cx="1270" cy="889"/>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Biên bản ký nhận dự án</a:t>
                    </a:r>
                    <a:endParaRPr lang="en-US" sz="1300">
                      <a:effectLst/>
                      <a:latin typeface="Times New Roman"/>
                      <a:ea typeface="Calibri"/>
                      <a:cs typeface="Times New Roman"/>
                    </a:endParaRPr>
                  </a:p>
                </p:txBody>
              </p:sp>
              <p:sp>
                <p:nvSpPr>
                  <p:cNvPr id="244" name="Rectangle 243"/>
                  <p:cNvSpPr>
                    <a:spLocks noChangeArrowheads="1"/>
                  </p:cNvSpPr>
                  <p:nvPr/>
                </p:nvSpPr>
                <p:spPr bwMode="auto">
                  <a:xfrm>
                    <a:off x="9412" y="7085"/>
                    <a:ext cx="1270" cy="92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Biên bản bàn giao sản phẩm</a:t>
                    </a:r>
                    <a:endParaRPr lang="en-US" sz="1300">
                      <a:effectLst/>
                      <a:latin typeface="Times New Roman"/>
                      <a:ea typeface="Calibri"/>
                      <a:cs typeface="Times New Roman"/>
                    </a:endParaRPr>
                  </a:p>
                </p:txBody>
              </p:sp>
              <p:sp>
                <p:nvSpPr>
                  <p:cNvPr id="245" name="Rectangle 244"/>
                  <p:cNvSpPr>
                    <a:spLocks noChangeArrowheads="1"/>
                  </p:cNvSpPr>
                  <p:nvPr/>
                </p:nvSpPr>
                <p:spPr bwMode="auto">
                  <a:xfrm>
                    <a:off x="9412" y="8240"/>
                    <a:ext cx="1270" cy="70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Biên bản test</a:t>
                    </a:r>
                    <a:endParaRPr lang="en-US" sz="1300">
                      <a:effectLst/>
                      <a:latin typeface="Times New Roman"/>
                      <a:ea typeface="Calibri"/>
                      <a:cs typeface="Times New Roman"/>
                    </a:endParaRPr>
                  </a:p>
                </p:txBody>
              </p:sp>
              <p:cxnSp>
                <p:nvCxnSpPr>
                  <p:cNvPr id="246" name="AutoShape 303"/>
                  <p:cNvCxnSpPr>
                    <a:cxnSpLocks noChangeShapeType="1"/>
                  </p:cNvCxnSpPr>
                  <p:nvPr/>
                </p:nvCxnSpPr>
                <p:spPr bwMode="auto">
                  <a:xfrm flipV="1">
                    <a:off x="9159" y="5417"/>
                    <a:ext cx="0" cy="3458"/>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47" name="AutoShape 304"/>
                  <p:cNvCxnSpPr>
                    <a:cxnSpLocks noChangeShapeType="1"/>
                  </p:cNvCxnSpPr>
                  <p:nvPr/>
                </p:nvCxnSpPr>
                <p:spPr bwMode="auto">
                  <a:xfrm>
                    <a:off x="9159" y="6432"/>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48" name="AutoShape 305"/>
                  <p:cNvCxnSpPr>
                    <a:cxnSpLocks noChangeShapeType="1"/>
                  </p:cNvCxnSpPr>
                  <p:nvPr/>
                </p:nvCxnSpPr>
                <p:spPr bwMode="auto">
                  <a:xfrm>
                    <a:off x="9159" y="7571"/>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49" name="AutoShape 306"/>
                  <p:cNvCxnSpPr>
                    <a:cxnSpLocks noChangeShapeType="1"/>
                  </p:cNvCxnSpPr>
                  <p:nvPr/>
                </p:nvCxnSpPr>
                <p:spPr bwMode="auto">
                  <a:xfrm>
                    <a:off x="9159" y="8878"/>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93" name="Group 192"/>
              <p:cNvGrpSpPr>
                <a:grpSpLocks/>
              </p:cNvGrpSpPr>
              <p:nvPr/>
            </p:nvGrpSpPr>
            <p:grpSpPr bwMode="auto">
              <a:xfrm>
                <a:off x="1567" y="1913"/>
                <a:ext cx="7161" cy="9819"/>
                <a:chOff x="1567" y="1913"/>
                <a:chExt cx="7161" cy="9819"/>
              </a:xfrm>
            </p:grpSpPr>
            <p:grpSp>
              <p:nvGrpSpPr>
                <p:cNvPr id="194" name="Group 193"/>
                <p:cNvGrpSpPr>
                  <a:grpSpLocks/>
                </p:cNvGrpSpPr>
                <p:nvPr/>
              </p:nvGrpSpPr>
              <p:grpSpPr bwMode="auto">
                <a:xfrm>
                  <a:off x="1567" y="3721"/>
                  <a:ext cx="1680" cy="3811"/>
                  <a:chOff x="1462" y="4012"/>
                  <a:chExt cx="1680" cy="3811"/>
                </a:xfrm>
              </p:grpSpPr>
              <p:cxnSp>
                <p:nvCxnSpPr>
                  <p:cNvPr id="231" name="AutoShape 309"/>
                  <p:cNvCxnSpPr>
                    <a:cxnSpLocks noChangeShapeType="1"/>
                  </p:cNvCxnSpPr>
                  <p:nvPr/>
                </p:nvCxnSpPr>
                <p:spPr bwMode="auto">
                  <a:xfrm>
                    <a:off x="2264" y="4012"/>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232" name="Group 231"/>
                  <p:cNvGrpSpPr>
                    <a:grpSpLocks/>
                  </p:cNvGrpSpPr>
                  <p:nvPr/>
                </p:nvGrpSpPr>
                <p:grpSpPr bwMode="auto">
                  <a:xfrm>
                    <a:off x="1462" y="4564"/>
                    <a:ext cx="1680" cy="3259"/>
                    <a:chOff x="1462" y="4564"/>
                    <a:chExt cx="1680" cy="3259"/>
                  </a:xfrm>
                </p:grpSpPr>
                <p:sp>
                  <p:nvSpPr>
                    <p:cNvPr id="233" name="Rectangle 232"/>
                    <p:cNvSpPr>
                      <a:spLocks noChangeArrowheads="1"/>
                    </p:cNvSpPr>
                    <p:nvPr/>
                  </p:nvSpPr>
                  <p:spPr bwMode="auto">
                    <a:xfrm>
                      <a:off x="1462" y="4564"/>
                      <a:ext cx="161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Bảng CSDL</a:t>
                      </a:r>
                      <a:endParaRPr lang="en-US" sz="1300">
                        <a:effectLst/>
                        <a:latin typeface="Times New Roman"/>
                        <a:ea typeface="Calibri"/>
                        <a:cs typeface="Times New Roman"/>
                      </a:endParaRPr>
                    </a:p>
                  </p:txBody>
                </p:sp>
                <p:grpSp>
                  <p:nvGrpSpPr>
                    <p:cNvPr id="234" name="Group 233"/>
                    <p:cNvGrpSpPr>
                      <a:grpSpLocks/>
                    </p:cNvGrpSpPr>
                    <p:nvPr/>
                  </p:nvGrpSpPr>
                  <p:grpSpPr bwMode="auto">
                    <a:xfrm>
                      <a:off x="1619" y="5389"/>
                      <a:ext cx="1523" cy="2434"/>
                      <a:chOff x="1619" y="5389"/>
                      <a:chExt cx="1523" cy="2434"/>
                    </a:xfrm>
                  </p:grpSpPr>
                  <p:sp>
                    <p:nvSpPr>
                      <p:cNvPr id="235" name="Rectangle 234"/>
                      <p:cNvSpPr>
                        <a:spLocks noChangeArrowheads="1"/>
                      </p:cNvSpPr>
                      <p:nvPr/>
                    </p:nvSpPr>
                    <p:spPr bwMode="auto">
                      <a:xfrm>
                        <a:off x="1872" y="5924"/>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Bảng phân tích chức năng</a:t>
                        </a:r>
                        <a:endParaRPr lang="en-US" sz="1300">
                          <a:effectLst/>
                          <a:latin typeface="Times New Roman"/>
                          <a:ea typeface="Calibri"/>
                          <a:cs typeface="Times New Roman"/>
                        </a:endParaRPr>
                      </a:p>
                    </p:txBody>
                  </p:sp>
                  <p:sp>
                    <p:nvSpPr>
                      <p:cNvPr id="236" name="Rectangle 235"/>
                      <p:cNvSpPr>
                        <a:spLocks noChangeArrowheads="1"/>
                      </p:cNvSpPr>
                      <p:nvPr/>
                    </p:nvSpPr>
                    <p:spPr bwMode="auto">
                      <a:xfrm>
                        <a:off x="1872" y="6998"/>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Bảng phân tích yêu cầu</a:t>
                        </a:r>
                        <a:endParaRPr lang="en-US" sz="1300">
                          <a:effectLst/>
                          <a:latin typeface="Times New Roman"/>
                          <a:ea typeface="Calibri"/>
                          <a:cs typeface="Times New Roman"/>
                        </a:endParaRPr>
                      </a:p>
                    </p:txBody>
                  </p:sp>
                  <p:cxnSp>
                    <p:nvCxnSpPr>
                      <p:cNvPr id="237" name="AutoShape 315"/>
                      <p:cNvCxnSpPr>
                        <a:cxnSpLocks noChangeShapeType="1"/>
                      </p:cNvCxnSpPr>
                      <p:nvPr/>
                    </p:nvCxnSpPr>
                    <p:spPr bwMode="auto">
                      <a:xfrm flipV="1">
                        <a:off x="1619" y="5389"/>
                        <a:ext cx="0" cy="2086"/>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38" name="AutoShape 316"/>
                      <p:cNvCxnSpPr>
                        <a:cxnSpLocks noChangeShapeType="1"/>
                      </p:cNvCxnSpPr>
                      <p:nvPr/>
                    </p:nvCxnSpPr>
                    <p:spPr bwMode="auto">
                      <a:xfrm>
                        <a:off x="1619" y="630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39" name="AutoShape 317"/>
                      <p:cNvCxnSpPr>
                        <a:cxnSpLocks noChangeShapeType="1"/>
                      </p:cNvCxnSpPr>
                      <p:nvPr/>
                    </p:nvCxnSpPr>
                    <p:spPr bwMode="auto">
                      <a:xfrm>
                        <a:off x="1619" y="7482"/>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grpSp>
              <p:nvGrpSpPr>
                <p:cNvPr id="195" name="Group 194"/>
                <p:cNvGrpSpPr>
                  <a:grpSpLocks/>
                </p:cNvGrpSpPr>
                <p:nvPr/>
              </p:nvGrpSpPr>
              <p:grpSpPr bwMode="auto">
                <a:xfrm>
                  <a:off x="3829" y="3721"/>
                  <a:ext cx="2357" cy="8003"/>
                  <a:chOff x="3559" y="3997"/>
                  <a:chExt cx="2357" cy="8003"/>
                </a:xfrm>
              </p:grpSpPr>
              <p:cxnSp>
                <p:nvCxnSpPr>
                  <p:cNvPr id="214" name="AutoShape 319"/>
                  <p:cNvCxnSpPr>
                    <a:cxnSpLocks noChangeShapeType="1"/>
                  </p:cNvCxnSpPr>
                  <p:nvPr/>
                </p:nvCxnSpPr>
                <p:spPr bwMode="auto">
                  <a:xfrm>
                    <a:off x="4354" y="3997"/>
                    <a:ext cx="0" cy="56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215" name="Group 214"/>
                  <p:cNvGrpSpPr>
                    <a:grpSpLocks/>
                  </p:cNvGrpSpPr>
                  <p:nvPr/>
                </p:nvGrpSpPr>
                <p:grpSpPr bwMode="auto">
                  <a:xfrm>
                    <a:off x="3559" y="4564"/>
                    <a:ext cx="2357" cy="7436"/>
                    <a:chOff x="3559" y="4564"/>
                    <a:chExt cx="2357" cy="7436"/>
                  </a:xfrm>
                </p:grpSpPr>
                <p:grpSp>
                  <p:nvGrpSpPr>
                    <p:cNvPr id="216" name="Group 215"/>
                    <p:cNvGrpSpPr>
                      <a:grpSpLocks/>
                    </p:cNvGrpSpPr>
                    <p:nvPr/>
                  </p:nvGrpSpPr>
                  <p:grpSpPr bwMode="auto">
                    <a:xfrm>
                      <a:off x="3559" y="4564"/>
                      <a:ext cx="1742" cy="4989"/>
                      <a:chOff x="2390" y="4350"/>
                      <a:chExt cx="1742" cy="4989"/>
                    </a:xfrm>
                  </p:grpSpPr>
                  <p:sp>
                    <p:nvSpPr>
                      <p:cNvPr id="222" name="Rectangle 221"/>
                      <p:cNvSpPr>
                        <a:spLocks noChangeArrowheads="1"/>
                      </p:cNvSpPr>
                      <p:nvPr/>
                    </p:nvSpPr>
                    <p:spPr bwMode="auto">
                      <a:xfrm>
                        <a:off x="2390" y="4350"/>
                        <a:ext cx="1577"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a:t>
                        </a:r>
                        <a:endParaRPr lang="en-US" sz="1300">
                          <a:effectLst/>
                          <a:latin typeface="Times New Roman"/>
                          <a:ea typeface="Calibri"/>
                          <a:cs typeface="Times New Roman"/>
                        </a:endParaRPr>
                      </a:p>
                    </p:txBody>
                  </p:sp>
                  <p:grpSp>
                    <p:nvGrpSpPr>
                      <p:cNvPr id="223" name="Group 222"/>
                      <p:cNvGrpSpPr>
                        <a:grpSpLocks/>
                      </p:cNvGrpSpPr>
                      <p:nvPr/>
                    </p:nvGrpSpPr>
                    <p:grpSpPr bwMode="auto">
                      <a:xfrm>
                        <a:off x="2609" y="5175"/>
                        <a:ext cx="1523" cy="4164"/>
                        <a:chOff x="2609" y="5175"/>
                        <a:chExt cx="1523" cy="4164"/>
                      </a:xfrm>
                    </p:grpSpPr>
                    <p:sp>
                      <p:nvSpPr>
                        <p:cNvPr id="224" name="Rectangle 223"/>
                        <p:cNvSpPr>
                          <a:spLocks noChangeArrowheads="1"/>
                        </p:cNvSpPr>
                        <p:nvPr/>
                      </p:nvSpPr>
                      <p:spPr bwMode="auto">
                        <a:xfrm>
                          <a:off x="2862" y="5710"/>
                          <a:ext cx="1270" cy="107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 demo</a:t>
                          </a:r>
                          <a:endParaRPr lang="en-US" sz="1300">
                            <a:effectLst/>
                            <a:latin typeface="Times New Roman"/>
                            <a:ea typeface="Calibri"/>
                            <a:cs typeface="Times New Roman"/>
                          </a:endParaRPr>
                        </a:p>
                      </p:txBody>
                    </p:sp>
                    <p:sp>
                      <p:nvSpPr>
                        <p:cNvPr id="225" name="Rectangle 224"/>
                        <p:cNvSpPr>
                          <a:spLocks noChangeArrowheads="1"/>
                        </p:cNvSpPr>
                        <p:nvPr/>
                      </p:nvSpPr>
                      <p:spPr bwMode="auto">
                        <a:xfrm>
                          <a:off x="2862" y="7050"/>
                          <a:ext cx="1270"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 chính thức</a:t>
                          </a:r>
                          <a:endParaRPr lang="en-US" sz="1300">
                            <a:effectLst/>
                            <a:latin typeface="Times New Roman"/>
                            <a:ea typeface="Calibri"/>
                            <a:cs typeface="Times New Roman"/>
                          </a:endParaRPr>
                        </a:p>
                      </p:txBody>
                    </p:sp>
                    <p:sp>
                      <p:nvSpPr>
                        <p:cNvPr id="226" name="Rectangle 225"/>
                        <p:cNvSpPr>
                          <a:spLocks noChangeArrowheads="1"/>
                        </p:cNvSpPr>
                        <p:nvPr/>
                      </p:nvSpPr>
                      <p:spPr bwMode="auto">
                        <a:xfrm>
                          <a:off x="2862" y="8162"/>
                          <a:ext cx="1270" cy="1177"/>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 module</a:t>
                          </a:r>
                          <a:endParaRPr lang="en-US" sz="1300">
                            <a:effectLst/>
                            <a:latin typeface="Times New Roman"/>
                            <a:ea typeface="Calibri"/>
                            <a:cs typeface="Times New Roman"/>
                          </a:endParaRPr>
                        </a:p>
                      </p:txBody>
                    </p:sp>
                    <p:cxnSp>
                      <p:nvCxnSpPr>
                        <p:cNvPr id="227" name="AutoShape 327"/>
                        <p:cNvCxnSpPr>
                          <a:cxnSpLocks noChangeShapeType="1"/>
                        </p:cNvCxnSpPr>
                        <p:nvPr/>
                      </p:nvCxnSpPr>
                      <p:spPr bwMode="auto">
                        <a:xfrm flipV="1">
                          <a:off x="2609" y="5175"/>
                          <a:ext cx="0" cy="3572"/>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28" name="AutoShape 328"/>
                        <p:cNvCxnSpPr>
                          <a:cxnSpLocks noChangeShapeType="1"/>
                        </p:cNvCxnSpPr>
                        <p:nvPr/>
                      </p:nvCxnSpPr>
                      <p:spPr bwMode="auto">
                        <a:xfrm>
                          <a:off x="2609" y="6086"/>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29" name="AutoShape 329"/>
                        <p:cNvCxnSpPr>
                          <a:cxnSpLocks noChangeShapeType="1"/>
                        </p:cNvCxnSpPr>
                        <p:nvPr/>
                      </p:nvCxnSpPr>
                      <p:spPr bwMode="auto">
                        <a:xfrm>
                          <a:off x="2609" y="7534"/>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30" name="AutoShape 330"/>
                        <p:cNvCxnSpPr>
                          <a:cxnSpLocks noChangeShapeType="1"/>
                        </p:cNvCxnSpPr>
                        <p:nvPr/>
                      </p:nvCxnSpPr>
                      <p:spPr bwMode="auto">
                        <a:xfrm>
                          <a:off x="2609" y="8730"/>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cxnSp>
                  <p:nvCxnSpPr>
                    <p:cNvPr id="217" name="AutoShape 331"/>
                    <p:cNvCxnSpPr>
                      <a:cxnSpLocks noChangeShapeType="1"/>
                    </p:cNvCxnSpPr>
                    <p:nvPr/>
                  </p:nvCxnSpPr>
                  <p:spPr bwMode="auto">
                    <a:xfrm>
                      <a:off x="4241" y="9553"/>
                      <a:ext cx="0" cy="204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218" name="Rectangle 217"/>
                    <p:cNvSpPr>
                      <a:spLocks noChangeArrowheads="1"/>
                    </p:cNvSpPr>
                    <p:nvPr/>
                  </p:nvSpPr>
                  <p:spPr bwMode="auto">
                    <a:xfrm>
                      <a:off x="4646" y="10137"/>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 chi tiết</a:t>
                      </a:r>
                      <a:endParaRPr lang="en-US" sz="1300">
                        <a:effectLst/>
                        <a:latin typeface="Times New Roman"/>
                        <a:ea typeface="Calibri"/>
                        <a:cs typeface="Times New Roman"/>
                      </a:endParaRPr>
                    </a:p>
                  </p:txBody>
                </p:sp>
                <p:sp>
                  <p:nvSpPr>
                    <p:cNvPr id="219" name="Rectangle 218"/>
                    <p:cNvSpPr>
                      <a:spLocks noChangeArrowheads="1"/>
                    </p:cNvSpPr>
                    <p:nvPr/>
                  </p:nvSpPr>
                  <p:spPr bwMode="auto">
                    <a:xfrm>
                      <a:off x="4631" y="11167"/>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Giao diện ban đầu</a:t>
                      </a:r>
                      <a:endParaRPr lang="en-US" sz="1300">
                        <a:effectLst/>
                        <a:latin typeface="Times New Roman"/>
                        <a:ea typeface="Calibri"/>
                        <a:cs typeface="Times New Roman"/>
                      </a:endParaRPr>
                    </a:p>
                  </p:txBody>
                </p:sp>
                <p:cxnSp>
                  <p:nvCxnSpPr>
                    <p:cNvPr id="220" name="AutoShape 334"/>
                    <p:cNvCxnSpPr>
                      <a:cxnSpLocks noChangeShapeType="1"/>
                    </p:cNvCxnSpPr>
                    <p:nvPr/>
                  </p:nvCxnSpPr>
                  <p:spPr bwMode="auto">
                    <a:xfrm>
                      <a:off x="4256" y="10576"/>
                      <a:ext cx="378" cy="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21" name="AutoShape 335"/>
                    <p:cNvCxnSpPr>
                      <a:cxnSpLocks noChangeShapeType="1"/>
                    </p:cNvCxnSpPr>
                    <p:nvPr/>
                  </p:nvCxnSpPr>
                  <p:spPr bwMode="auto">
                    <a:xfrm>
                      <a:off x="4238" y="11581"/>
                      <a:ext cx="378" cy="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nvGrpSpPr>
                <p:cNvPr id="196" name="Group 195"/>
                <p:cNvGrpSpPr>
                  <a:grpSpLocks/>
                </p:cNvGrpSpPr>
                <p:nvPr/>
              </p:nvGrpSpPr>
              <p:grpSpPr bwMode="auto">
                <a:xfrm>
                  <a:off x="3737" y="1913"/>
                  <a:ext cx="4991" cy="9819"/>
                  <a:chOff x="3737" y="2189"/>
                  <a:chExt cx="4991" cy="9819"/>
                </a:xfrm>
              </p:grpSpPr>
              <p:sp>
                <p:nvSpPr>
                  <p:cNvPr id="197" name="Rectangle 196"/>
                  <p:cNvSpPr>
                    <a:spLocks noChangeArrowheads="1"/>
                  </p:cNvSpPr>
                  <p:nvPr/>
                </p:nvSpPr>
                <p:spPr bwMode="auto">
                  <a:xfrm>
                    <a:off x="3737" y="2189"/>
                    <a:ext cx="4755" cy="1120"/>
                  </a:xfrm>
                  <a:prstGeom prst="rect">
                    <a:avLst/>
                  </a:prstGeom>
                  <a:solidFill>
                    <a:srgbClr val="FFFFFF"/>
                  </a:solidFill>
                  <a:ln w="317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ctr" anchorCtr="0" upright="1">
                    <a:noAutofit/>
                  </a:bodyPr>
                  <a:lstStyle/>
                  <a:p>
                    <a:pPr marL="0" marR="0" algn="ctr">
                      <a:lnSpc>
                        <a:spcPct val="115000"/>
                      </a:lnSpc>
                      <a:spcBef>
                        <a:spcPts val="100"/>
                      </a:spcBef>
                      <a:spcAft>
                        <a:spcPts val="100"/>
                      </a:spcAft>
                    </a:pPr>
                    <a:r>
                      <a:rPr lang="en-US" sz="1300" b="1">
                        <a:effectLst/>
                        <a:latin typeface="Times New Roman"/>
                        <a:ea typeface="Calibri"/>
                        <a:cs typeface="Times New Roman"/>
                      </a:rPr>
                      <a:t>Phần mềm quản lý</a:t>
                    </a:r>
                    <a:endParaRPr lang="en-US" sz="1300">
                      <a:effectLst/>
                      <a:latin typeface="Times New Roman"/>
                      <a:ea typeface="Calibri"/>
                      <a:cs typeface="Times New Roman"/>
                    </a:endParaRPr>
                  </a:p>
                </p:txBody>
              </p:sp>
              <p:cxnSp>
                <p:nvCxnSpPr>
                  <p:cNvPr id="198" name="AutoShape 338"/>
                  <p:cNvCxnSpPr>
                    <a:cxnSpLocks noChangeShapeType="1"/>
                  </p:cNvCxnSpPr>
                  <p:nvPr/>
                </p:nvCxnSpPr>
                <p:spPr bwMode="auto">
                  <a:xfrm>
                    <a:off x="6120" y="3295"/>
                    <a:ext cx="0" cy="695"/>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nvGrpSpPr>
                  <p:cNvPr id="199" name="Group 198"/>
                  <p:cNvGrpSpPr>
                    <a:grpSpLocks/>
                  </p:cNvGrpSpPr>
                  <p:nvPr/>
                </p:nvGrpSpPr>
                <p:grpSpPr bwMode="auto">
                  <a:xfrm>
                    <a:off x="6397" y="3997"/>
                    <a:ext cx="2331" cy="8011"/>
                    <a:chOff x="6397" y="3997"/>
                    <a:chExt cx="2331" cy="8011"/>
                  </a:xfrm>
                </p:grpSpPr>
                <p:cxnSp>
                  <p:nvCxnSpPr>
                    <p:cNvPr id="200" name="AutoShape 340"/>
                    <p:cNvCxnSpPr>
                      <a:cxnSpLocks noChangeShapeType="1"/>
                    </p:cNvCxnSpPr>
                    <p:nvPr/>
                  </p:nvCxnSpPr>
                  <p:spPr bwMode="auto">
                    <a:xfrm>
                      <a:off x="7260" y="3997"/>
                      <a:ext cx="0" cy="68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201" name="Rectangle 200"/>
                    <p:cNvSpPr>
                      <a:spLocks noChangeArrowheads="1"/>
                    </p:cNvSpPr>
                    <p:nvPr/>
                  </p:nvSpPr>
                  <p:spPr bwMode="auto">
                    <a:xfrm>
                      <a:off x="6397" y="4532"/>
                      <a:ext cx="1701" cy="82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spc="-10">
                          <a:solidFill>
                            <a:srgbClr val="000000"/>
                          </a:solidFill>
                          <a:effectLst/>
                          <a:latin typeface="Times New Roman"/>
                          <a:ea typeface="Calibri"/>
                          <a:cs typeface="Times New Roman"/>
                        </a:rPr>
                        <a:t>Module chương trình</a:t>
                      </a:r>
                      <a:endParaRPr lang="en-US" sz="1300">
                        <a:effectLst/>
                        <a:latin typeface="Times New Roman"/>
                        <a:ea typeface="Calibri"/>
                        <a:cs typeface="Times New Roman"/>
                      </a:endParaRPr>
                    </a:p>
                  </p:txBody>
                </p:sp>
                <p:sp>
                  <p:nvSpPr>
                    <p:cNvPr id="202" name="Rectangle 201"/>
                    <p:cNvSpPr>
                      <a:spLocks noChangeArrowheads="1"/>
                    </p:cNvSpPr>
                    <p:nvPr/>
                  </p:nvSpPr>
                  <p:spPr bwMode="auto">
                    <a:xfrm>
                      <a:off x="6828" y="5892"/>
                      <a:ext cx="1270" cy="1160"/>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Module theo yêu cầu</a:t>
                      </a:r>
                      <a:endParaRPr lang="en-US" sz="1300">
                        <a:effectLst/>
                        <a:latin typeface="Times New Roman"/>
                        <a:ea typeface="Calibri"/>
                        <a:cs typeface="Times New Roman"/>
                      </a:endParaRPr>
                    </a:p>
                  </p:txBody>
                </p:sp>
                <p:sp>
                  <p:nvSpPr>
                    <p:cNvPr id="203" name="Rectangle 202"/>
                    <p:cNvSpPr>
                      <a:spLocks noChangeArrowheads="1"/>
                    </p:cNvSpPr>
                    <p:nvPr/>
                  </p:nvSpPr>
                  <p:spPr bwMode="auto">
                    <a:xfrm>
                      <a:off x="6828" y="7285"/>
                      <a:ext cx="1270" cy="111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Module chức năng chính</a:t>
                      </a:r>
                      <a:endParaRPr lang="en-US" sz="1300">
                        <a:effectLst/>
                        <a:latin typeface="Times New Roman"/>
                        <a:ea typeface="Calibri"/>
                        <a:cs typeface="Times New Roman"/>
                      </a:endParaRPr>
                    </a:p>
                  </p:txBody>
                </p:sp>
                <p:cxnSp>
                  <p:nvCxnSpPr>
                    <p:cNvPr id="204" name="AutoShape 344"/>
                    <p:cNvCxnSpPr>
                      <a:cxnSpLocks noChangeShapeType="1"/>
                    </p:cNvCxnSpPr>
                    <p:nvPr/>
                  </p:nvCxnSpPr>
                  <p:spPr bwMode="auto">
                    <a:xfrm flipV="1">
                      <a:off x="6575" y="5357"/>
                      <a:ext cx="0" cy="2523"/>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05" name="AutoShape 345"/>
                    <p:cNvCxnSpPr>
                      <a:cxnSpLocks noChangeShapeType="1"/>
                    </p:cNvCxnSpPr>
                    <p:nvPr/>
                  </p:nvCxnSpPr>
                  <p:spPr bwMode="auto">
                    <a:xfrm>
                      <a:off x="6575" y="6476"/>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06" name="AutoShape 346"/>
                    <p:cNvCxnSpPr>
                      <a:cxnSpLocks noChangeShapeType="1"/>
                    </p:cNvCxnSpPr>
                    <p:nvPr/>
                  </p:nvCxnSpPr>
                  <p:spPr bwMode="auto">
                    <a:xfrm>
                      <a:off x="6575" y="7877"/>
                      <a:ext cx="227" cy="0"/>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207" name="Rectangle 206"/>
                    <p:cNvSpPr>
                      <a:spLocks noChangeArrowheads="1"/>
                    </p:cNvSpPr>
                    <p:nvPr/>
                  </p:nvSpPr>
                  <p:spPr bwMode="auto">
                    <a:xfrm>
                      <a:off x="7458" y="11175"/>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Module liên hệ</a:t>
                      </a:r>
                      <a:endParaRPr lang="en-US" sz="1300">
                        <a:effectLst/>
                        <a:latin typeface="Times New Roman"/>
                        <a:ea typeface="Calibri"/>
                        <a:cs typeface="Times New Roman"/>
                      </a:endParaRPr>
                    </a:p>
                  </p:txBody>
                </p:sp>
                <p:cxnSp>
                  <p:nvCxnSpPr>
                    <p:cNvPr id="208" name="AutoShape 350"/>
                    <p:cNvCxnSpPr>
                      <a:cxnSpLocks noChangeShapeType="1"/>
                    </p:cNvCxnSpPr>
                    <p:nvPr/>
                  </p:nvCxnSpPr>
                  <p:spPr bwMode="auto">
                    <a:xfrm>
                      <a:off x="7080" y="9538"/>
                      <a:ext cx="378" cy="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sp>
                  <p:nvSpPr>
                    <p:cNvPr id="209" name="Rectangle 208"/>
                    <p:cNvSpPr>
                      <a:spLocks noChangeArrowheads="1"/>
                    </p:cNvSpPr>
                    <p:nvPr/>
                  </p:nvSpPr>
                  <p:spPr bwMode="auto">
                    <a:xfrm>
                      <a:off x="7458" y="9134"/>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Module đăng ký</a:t>
                      </a:r>
                      <a:endParaRPr lang="en-US" sz="1300">
                        <a:effectLst/>
                        <a:latin typeface="Times New Roman"/>
                        <a:ea typeface="Calibri"/>
                        <a:cs typeface="Times New Roman"/>
                      </a:endParaRPr>
                    </a:p>
                  </p:txBody>
                </p:sp>
                <p:sp>
                  <p:nvSpPr>
                    <p:cNvPr id="210" name="Rectangle 209"/>
                    <p:cNvSpPr>
                      <a:spLocks noChangeArrowheads="1"/>
                    </p:cNvSpPr>
                    <p:nvPr/>
                  </p:nvSpPr>
                  <p:spPr bwMode="auto">
                    <a:xfrm>
                      <a:off x="7458" y="10152"/>
                      <a:ext cx="1270" cy="83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18000" tIns="18000" rIns="18000" bIns="18000" anchor="ctr" anchorCtr="0" upright="1">
                      <a:noAutofit/>
                    </a:bodyPr>
                    <a:lstStyle/>
                    <a:p>
                      <a:pPr marL="0" marR="0" algn="ctr">
                        <a:lnSpc>
                          <a:spcPct val="115000"/>
                        </a:lnSpc>
                        <a:spcBef>
                          <a:spcPts val="100"/>
                        </a:spcBef>
                        <a:spcAft>
                          <a:spcPts val="100"/>
                        </a:spcAft>
                      </a:pPr>
                      <a:r>
                        <a:rPr lang="en-US" sz="1000" b="1">
                          <a:effectLst/>
                          <a:latin typeface="Times New Roman"/>
                          <a:ea typeface="Calibri"/>
                          <a:cs typeface="Times New Roman"/>
                        </a:rPr>
                        <a:t>Module giới thiệu</a:t>
                      </a:r>
                      <a:endParaRPr lang="en-US" sz="1300">
                        <a:effectLst/>
                        <a:latin typeface="Times New Roman"/>
                        <a:ea typeface="Calibri"/>
                        <a:cs typeface="Times New Roman"/>
                      </a:endParaRPr>
                    </a:p>
                  </p:txBody>
                </p:sp>
                <p:cxnSp>
                  <p:nvCxnSpPr>
                    <p:cNvPr id="211" name="AutoShape 353"/>
                    <p:cNvCxnSpPr>
                      <a:cxnSpLocks noChangeShapeType="1"/>
                    </p:cNvCxnSpPr>
                    <p:nvPr/>
                  </p:nvCxnSpPr>
                  <p:spPr bwMode="auto">
                    <a:xfrm>
                      <a:off x="7080" y="8397"/>
                      <a:ext cx="0" cy="3197"/>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12" name="AutoShape 354"/>
                    <p:cNvCxnSpPr>
                      <a:cxnSpLocks noChangeShapeType="1"/>
                    </p:cNvCxnSpPr>
                    <p:nvPr/>
                  </p:nvCxnSpPr>
                  <p:spPr bwMode="auto">
                    <a:xfrm>
                      <a:off x="7080" y="10530"/>
                      <a:ext cx="378" cy="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cxnSp>
                  <p:nvCxnSpPr>
                    <p:cNvPr id="213" name="AutoShape 355"/>
                    <p:cNvCxnSpPr>
                      <a:cxnSpLocks noChangeShapeType="1"/>
                    </p:cNvCxnSpPr>
                    <p:nvPr/>
                  </p:nvCxnSpPr>
                  <p:spPr bwMode="auto">
                    <a:xfrm>
                      <a:off x="7080" y="11580"/>
                      <a:ext cx="378" cy="1"/>
                    </a:xfrm>
                    <a:prstGeom prst="straightConnector1">
                      <a:avLst/>
                    </a:prstGeom>
                    <a:noFill/>
                    <a:ln w="19050">
                      <a:solidFill>
                        <a:srgbClr val="000000"/>
                      </a:solidFill>
                      <a:round/>
                      <a:headEnd/>
                      <a:tailEnd/>
                    </a:ln>
                    <a:extLst>
                      <a:ext uri="{909E8E84-426E-40dd-AFC4-6F175D3DCCD1}">
                        <a14:hiddenFill xmlns="" xmlns:a14="http://schemas.microsoft.com/office/drawing/2010/main">
                          <a:noFill/>
                        </a14:hiddenFill>
                      </a:ext>
                    </a:extLst>
                  </p:spPr>
                </p:cxnSp>
              </p:grpSp>
            </p:grpSp>
          </p:grpSp>
        </p:grpSp>
      </p:grpSp>
    </p:spTree>
    <p:extLst>
      <p:ext uri="{BB962C8B-B14F-4D97-AF65-F5344CB8AC3E}">
        <p14:creationId xmlns:p14="http://schemas.microsoft.com/office/powerpoint/2010/main" val="291007884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681037"/>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Công cụ hỗ trợ, phục vụ dự án</a:t>
            </a:r>
          </a:p>
        </p:txBody>
      </p:sp>
      <p:sp>
        <p:nvSpPr>
          <p:cNvPr id="5" name="TextBox 4"/>
          <p:cNvSpPr txBox="1"/>
          <p:nvPr/>
        </p:nvSpPr>
        <p:spPr>
          <a:xfrm>
            <a:off x="1005344" y="1711192"/>
            <a:ext cx="3161707" cy="1508105"/>
          </a:xfrm>
          <a:prstGeom prst="rect">
            <a:avLst/>
          </a:prstGeom>
          <a:noFill/>
        </p:spPr>
        <p:txBody>
          <a:bodyPr wrap="square" rtlCol="0">
            <a:spAutoFit/>
          </a:bodyPr>
          <a:lstStyle/>
          <a:p>
            <a:pPr lvl="0"/>
            <a:r>
              <a:rPr lang="en-US" sz="2300">
                <a:latin typeface="Times New Roman"/>
                <a:cs typeface="Times New Roman"/>
              </a:rPr>
              <a:t>Các </a:t>
            </a:r>
            <a:r>
              <a:rPr lang="en-US" sz="2300" dirty="0">
                <a:latin typeface="Times New Roman"/>
                <a:cs typeface="Times New Roman"/>
              </a:rPr>
              <a:t>phần mềm công cụ: </a:t>
            </a:r>
          </a:p>
          <a:p>
            <a:r>
              <a:rPr lang="en-US" sz="2300" i="1" dirty="0">
                <a:latin typeface="Times New Roman"/>
                <a:cs typeface="Times New Roman"/>
              </a:rPr>
              <a:t>Visual Studio 2017</a:t>
            </a:r>
            <a:endParaRPr lang="en-US" sz="2300" dirty="0">
              <a:latin typeface="Times New Roman"/>
              <a:cs typeface="Times New Roman"/>
            </a:endParaRPr>
          </a:p>
          <a:p>
            <a:r>
              <a:rPr lang="en-US" sz="2300" i="1" dirty="0">
                <a:latin typeface="Times New Roman"/>
                <a:cs typeface="Times New Roman"/>
              </a:rPr>
              <a:t>SQL </a:t>
            </a:r>
            <a:r>
              <a:rPr lang="en-US" sz="2300" i="1">
                <a:latin typeface="Times New Roman"/>
                <a:cs typeface="Times New Roman"/>
              </a:rPr>
              <a:t>Server 2016</a:t>
            </a:r>
            <a:endParaRPr lang="en-US" sz="2300" dirty="0">
              <a:latin typeface="Times New Roman"/>
              <a:cs typeface="Times New Roman"/>
            </a:endParaRPr>
          </a:p>
          <a:p>
            <a:r>
              <a:rPr lang="en-US" sz="2300" i="1">
                <a:latin typeface="Times New Roman"/>
                <a:cs typeface="Times New Roman"/>
              </a:rPr>
              <a:t>MS Office 2016</a:t>
            </a:r>
            <a:endParaRPr lang="en-US" sz="2300" dirty="0">
              <a:latin typeface="Times New Roman"/>
              <a:cs typeface="Times New Roman"/>
            </a:endParaRPr>
          </a:p>
        </p:txBody>
      </p:sp>
      <p:pic>
        <p:nvPicPr>
          <p:cNvPr id="4" name="Picture 3">
            <a:extLst>
              <a:ext uri="{FF2B5EF4-FFF2-40B4-BE49-F238E27FC236}">
                <a16:creationId xmlns:a16="http://schemas.microsoft.com/office/drawing/2014/main" id="{B3B4C318-D758-4EF2-9EA0-7109FCA67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560" y="3219297"/>
            <a:ext cx="4762500" cy="2332417"/>
          </a:xfrm>
          <a:prstGeom prst="rect">
            <a:avLst/>
          </a:prstGeom>
        </p:spPr>
      </p:pic>
      <p:pic>
        <p:nvPicPr>
          <p:cNvPr id="7" name="Picture 6">
            <a:extLst>
              <a:ext uri="{FF2B5EF4-FFF2-40B4-BE49-F238E27FC236}">
                <a16:creationId xmlns:a16="http://schemas.microsoft.com/office/drawing/2014/main" id="{137E692F-E54B-4ED6-B99E-CCFB920AD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598" y="3219297"/>
            <a:ext cx="4104024" cy="1956502"/>
          </a:xfrm>
          <a:prstGeom prst="rect">
            <a:avLst/>
          </a:prstGeom>
        </p:spPr>
      </p:pic>
      <p:pic>
        <p:nvPicPr>
          <p:cNvPr id="9" name="Picture 8">
            <a:extLst>
              <a:ext uri="{FF2B5EF4-FFF2-40B4-BE49-F238E27FC236}">
                <a16:creationId xmlns:a16="http://schemas.microsoft.com/office/drawing/2014/main" id="{C73A5A86-1804-4B0E-ADB3-EB5F81EBBC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1171" y="1496040"/>
            <a:ext cx="4104024" cy="1509779"/>
          </a:xfrm>
          <a:prstGeom prst="rect">
            <a:avLst/>
          </a:prstGeom>
        </p:spPr>
      </p:pic>
    </p:spTree>
    <p:extLst>
      <p:ext uri="{BB962C8B-B14F-4D97-AF65-F5344CB8AC3E}">
        <p14:creationId xmlns:p14="http://schemas.microsoft.com/office/powerpoint/2010/main" val="222410438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A75096-FED0-41F9-9999-7CB5D7FC464A}"/>
              </a:ext>
            </a:extLst>
          </p:cNvPr>
          <p:cNvSpPr>
            <a:spLocks noGrp="1"/>
          </p:cNvSpPr>
          <p:nvPr>
            <p:ph type="title"/>
          </p:nvPr>
        </p:nvSpPr>
        <p:spPr>
          <a:xfrm>
            <a:off x="838200" y="681037"/>
            <a:ext cx="10515600" cy="601526"/>
          </a:xfrm>
        </p:spPr>
        <p:txBody>
          <a:bodyPr>
            <a:normAutofit fontScale="90000"/>
          </a:bodyPr>
          <a:lstStyle/>
          <a:p>
            <a:r>
              <a:rPr lang="en-US" dirty="0">
                <a:latin typeface="Times New Roman" panose="02020603050405020304" pitchFamily="18" charset="0"/>
                <a:cs typeface="Times New Roman" panose="02020603050405020304" pitchFamily="18" charset="0"/>
              </a:rPr>
              <a:t>Quản lý chất lượng</a:t>
            </a:r>
          </a:p>
        </p:txBody>
      </p:sp>
      <p:sp>
        <p:nvSpPr>
          <p:cNvPr id="4" name="Rectangle 3"/>
          <p:cNvSpPr/>
          <p:nvPr/>
        </p:nvSpPr>
        <p:spPr>
          <a:xfrm>
            <a:off x="406400" y="1796105"/>
            <a:ext cx="9393382" cy="418063"/>
          </a:xfrm>
          <a:prstGeom prst="rect">
            <a:avLst/>
          </a:prstGeom>
        </p:spPr>
        <p:txBody>
          <a:bodyPr wrap="square">
            <a:spAutoFit/>
          </a:bodyPr>
          <a:lstStyle/>
          <a:p>
            <a:pPr marR="0" lvl="1">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69105" y="1542732"/>
            <a:ext cx="6367179" cy="4190644"/>
          </a:xfrm>
          <a:prstGeom prst="rect">
            <a:avLst/>
          </a:prstGeom>
        </p:spPr>
      </p:pic>
    </p:spTree>
    <p:extLst>
      <p:ext uri="{BB962C8B-B14F-4D97-AF65-F5344CB8AC3E}">
        <p14:creationId xmlns:p14="http://schemas.microsoft.com/office/powerpoint/2010/main" val="1036340610"/>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4741</TotalTime>
  <Words>817</Words>
  <Application>Microsoft Office PowerPoint</Application>
  <PresentationFormat>Widescreen</PresentationFormat>
  <Paragraphs>199</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Wingdings</vt:lpstr>
      <vt:lpstr>Office Theme</vt:lpstr>
      <vt:lpstr>Document</vt:lpstr>
      <vt:lpstr>MÔN HỌC QUẢN LÝ DỰ ÁN PHẦN MỀM</vt:lpstr>
      <vt:lpstr>Nội dung đề tài</vt:lpstr>
      <vt:lpstr>Tổng quan dự án </vt:lpstr>
      <vt:lpstr>Lập kế hoạch thực hiện dự án</vt:lpstr>
      <vt:lpstr>Tài chính </vt:lpstr>
      <vt:lpstr>Cấu trúc bản công việc</vt:lpstr>
      <vt:lpstr>Danh sách sản phẩm</vt:lpstr>
      <vt:lpstr>Công cụ hỗ trợ, phục vụ dự án</vt:lpstr>
      <vt:lpstr>Quản lý chất lượng</vt:lpstr>
      <vt:lpstr>Phân tích rủi ro</vt:lpstr>
      <vt:lpstr>Quản lý- Kiểm soát thực hiện dự án</vt:lpstr>
      <vt:lpstr>Quản lý- Kiểm soát thực hiện dự án</vt:lpstr>
      <vt:lpstr>PowerPoint Presentation</vt:lpstr>
      <vt:lpstr>KẾT LUẬN</vt:lpstr>
      <vt:lpstr>NHẬN XÉT VÀ ĐÓNG GÓP Ý KIẾN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Nguyễn Zone</cp:lastModifiedBy>
  <cp:revision>621</cp:revision>
  <dcterms:created xsi:type="dcterms:W3CDTF">2017-11-21T02:47:45Z</dcterms:created>
  <dcterms:modified xsi:type="dcterms:W3CDTF">2018-03-01T03:10:03Z</dcterms:modified>
</cp:coreProperties>
</file>