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18288000" cy="10287000"/>
  <p:notesSz cx="6858000" cy="9144000"/>
  <p:embeddedFontLst>
    <p:embeddedFont>
      <p:font typeface="Muli Bold" charset="1" panose="00000800000000000000"/>
      <p:regular r:id="rId56"/>
    </p:embeddedFont>
    <p:embeddedFont>
      <p:font typeface="Muli" charset="1" panose="00000500000000000000"/>
      <p:regular r:id="rId57"/>
    </p:embeddedFont>
    <p:embeddedFont>
      <p:font typeface="Canva Sans" charset="1" panose="020B0503030501040103"/>
      <p:regular r:id="rId58"/>
    </p:embeddedFont>
    <p:embeddedFont>
      <p:font typeface="Canva Sans Bold" charset="1" panose="020B0803030501040103"/>
      <p:regular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538961"/>
            <a:ext cx="14972074" cy="1148715"/>
          </a:xfrm>
          <a:prstGeom prst="rect">
            <a:avLst/>
          </a:prstGeom>
        </p:spPr>
        <p:txBody>
          <a:bodyPr anchor="t" rtlCol="false" tIns="0" lIns="0" bIns="0" rIns="0">
            <a:spAutoFit/>
          </a:bodyPr>
          <a:lstStyle/>
          <a:p>
            <a:pPr algn="l">
              <a:lnSpc>
                <a:spcPts val="8880"/>
              </a:lnSpc>
            </a:pPr>
            <a:r>
              <a:rPr lang="en-US" sz="8000" spc="-88">
                <a:solidFill>
                  <a:srgbClr val="000000"/>
                </a:solidFill>
                <a:latin typeface="Muli Bold"/>
              </a:rPr>
              <a:t>Báo cáo đồ án</a:t>
            </a:r>
          </a:p>
        </p:txBody>
      </p:sp>
      <p:sp>
        <p:nvSpPr>
          <p:cNvPr name="TextBox 3" id="3"/>
          <p:cNvSpPr txBox="true"/>
          <p:nvPr/>
        </p:nvSpPr>
        <p:spPr>
          <a:xfrm rot="0">
            <a:off x="722451" y="5541902"/>
            <a:ext cx="10620807" cy="4173220"/>
          </a:xfrm>
          <a:prstGeom prst="rect">
            <a:avLst/>
          </a:prstGeom>
        </p:spPr>
        <p:txBody>
          <a:bodyPr anchor="t" rtlCol="false" tIns="0" lIns="0" bIns="0" rIns="0">
            <a:spAutoFit/>
          </a:bodyPr>
          <a:lstStyle/>
          <a:p>
            <a:pPr algn="just">
              <a:lnSpc>
                <a:spcPts val="5179"/>
              </a:lnSpc>
            </a:pPr>
          </a:p>
          <a:p>
            <a:pPr algn="ctr">
              <a:lnSpc>
                <a:spcPts val="5179"/>
              </a:lnSpc>
            </a:pPr>
            <a:r>
              <a:rPr lang="en-US" sz="3699">
                <a:solidFill>
                  <a:srgbClr val="000000"/>
                </a:solidFill>
                <a:latin typeface="Muli"/>
              </a:rPr>
              <a:t>Tên đề tài nghiên cứu</a:t>
            </a:r>
          </a:p>
          <a:p>
            <a:pPr algn="just">
              <a:lnSpc>
                <a:spcPts val="5879"/>
              </a:lnSpc>
            </a:pPr>
            <a:r>
              <a:rPr lang="en-US" sz="4199">
                <a:solidFill>
                  <a:srgbClr val="000000"/>
                </a:solidFill>
                <a:latin typeface="Muli"/>
              </a:rPr>
              <a:t>Nghiên cứu và triển khai các thuật toán phân cụm và phân loại cho dữ liệu dự báo thời tiết sử dụng PySpark</a:t>
            </a:r>
          </a:p>
          <a:p>
            <a:pPr algn="just">
              <a:lnSpc>
                <a:spcPts val="5179"/>
              </a:lnSpc>
            </a:pPr>
          </a:p>
        </p:txBody>
      </p:sp>
      <p:grpSp>
        <p:nvGrpSpPr>
          <p:cNvPr name="Group 4" id="4"/>
          <p:cNvGrpSpPr/>
          <p:nvPr/>
        </p:nvGrpSpPr>
        <p:grpSpPr>
          <a:xfrm rot="0">
            <a:off x="15566182" y="1321800"/>
            <a:ext cx="7321033" cy="6340049"/>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0">
            <a:off x="12122944" y="7035126"/>
            <a:ext cx="4970154" cy="43041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2336342" y="5954842"/>
            <a:ext cx="2271679" cy="1967285"/>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2" id="12"/>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4074607"/>
            <a:ext cx="6876725" cy="1880235"/>
          </a:xfrm>
          <a:prstGeom prst="rect">
            <a:avLst/>
          </a:prstGeom>
        </p:spPr>
        <p:txBody>
          <a:bodyPr anchor="t" rtlCol="false" tIns="0" lIns="0" bIns="0" rIns="0">
            <a:spAutoFit/>
          </a:bodyPr>
          <a:lstStyle/>
          <a:p>
            <a:pPr algn="l">
              <a:lnSpc>
                <a:spcPts val="5039"/>
              </a:lnSpc>
            </a:pPr>
            <a:r>
              <a:rPr lang="en-US" sz="3599">
                <a:solidFill>
                  <a:srgbClr val="000000"/>
                </a:solidFill>
                <a:latin typeface="Muli"/>
              </a:rPr>
              <a:t>Môn học: Dữ liệu lớn</a:t>
            </a:r>
          </a:p>
          <a:p>
            <a:pPr algn="l">
              <a:lnSpc>
                <a:spcPts val="5039"/>
              </a:lnSpc>
            </a:pPr>
            <a:r>
              <a:rPr lang="en-US" sz="3599">
                <a:solidFill>
                  <a:srgbClr val="000000"/>
                </a:solidFill>
                <a:latin typeface="Muli"/>
              </a:rPr>
              <a:t>GVHD: Ths. Nguyễn Hồ Duy Trí</a:t>
            </a:r>
          </a:p>
          <a:p>
            <a:pPr algn="l">
              <a:lnSpc>
                <a:spcPts val="5039"/>
              </a:lnSpc>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1" id="11"/>
          <p:cNvSpPr txBox="true"/>
          <p:nvPr/>
        </p:nvSpPr>
        <p:spPr>
          <a:xfrm rot="0">
            <a:off x="2811660" y="1737695"/>
            <a:ext cx="7516168"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Kỹ thuật StringIndexer</a:t>
            </a:r>
          </a:p>
        </p:txBody>
      </p:sp>
      <p:sp>
        <p:nvSpPr>
          <p:cNvPr name="TextBox 12" id="12"/>
          <p:cNvSpPr txBox="true"/>
          <p:nvPr/>
        </p:nvSpPr>
        <p:spPr>
          <a:xfrm rot="0">
            <a:off x="1697793" y="2937210"/>
            <a:ext cx="13614434"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Mã hóa dữ liệu chuỗi thành các số nguyên</a:t>
            </a:r>
          </a:p>
          <a:p>
            <a:pPr algn="l" marL="734059" indent="-367030" lvl="1">
              <a:lnSpc>
                <a:spcPts val="4759"/>
              </a:lnSpc>
              <a:buFont typeface="Arial"/>
              <a:buChar char="•"/>
            </a:pPr>
            <a:r>
              <a:rPr lang="en-US" sz="3399">
                <a:solidFill>
                  <a:srgbClr val="000000"/>
                </a:solidFill>
                <a:latin typeface="Canva Sans"/>
              </a:rPr>
              <a:t>Các giá trị phổ biến sẽ được gán số nguyên nhỏ hơn, trong khi các giá trị ít xuất hiện sẽ được gán số nguyên lớn hơn</a:t>
            </a:r>
          </a:p>
        </p:txBody>
      </p:sp>
      <p:sp>
        <p:nvSpPr>
          <p:cNvPr name="TextBox 13" id="13"/>
          <p:cNvSpPr txBox="true"/>
          <p:nvPr/>
        </p:nvSpPr>
        <p:spPr>
          <a:xfrm rot="0">
            <a:off x="1697793" y="5514238"/>
            <a:ext cx="15268213"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Ví dụ: </a:t>
            </a:r>
          </a:p>
          <a:p>
            <a:pPr algn="l">
              <a:lnSpc>
                <a:spcPts val="4759"/>
              </a:lnSpc>
            </a:pPr>
            <a:r>
              <a:rPr lang="en-US" sz="3399">
                <a:solidFill>
                  <a:srgbClr val="000000"/>
                </a:solidFill>
                <a:latin typeface="Canva Sans"/>
              </a:rPr>
              <a:t>thuộc tính “pet” với các giá trị “cat”, “dog”, “pig”</a:t>
            </a:r>
          </a:p>
          <a:p>
            <a:pPr algn="l">
              <a:lnSpc>
                <a:spcPts val="4759"/>
              </a:lnSpc>
            </a:pPr>
            <a:r>
              <a:rPr lang="en-US" sz="3399">
                <a:solidFill>
                  <a:srgbClr val="000000"/>
                </a:solidFill>
                <a:latin typeface="Canva Sans"/>
              </a:rPr>
              <a:t>=&gt; StringIndexer sẽ gán số nguyên 0 cho “cat”, 1 cho “dog”, và 2 cho “pig”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1155817" y="8177262"/>
            <a:ext cx="765603" cy="514339"/>
            <a:chOff x="0" y="0"/>
            <a:chExt cx="1085136" cy="729004"/>
          </a:xfrm>
        </p:grpSpPr>
        <p:sp>
          <p:nvSpPr>
            <p:cNvPr name="Freeform 11" id="11"/>
            <p:cNvSpPr/>
            <p:nvPr/>
          </p:nvSpPr>
          <p:spPr>
            <a:xfrm flipH="false" flipV="false" rot="0">
              <a:off x="0" y="0"/>
              <a:ext cx="1085136" cy="729004"/>
            </a:xfrm>
            <a:custGeom>
              <a:avLst/>
              <a:gdLst/>
              <a:ahLst/>
              <a:cxnLst/>
              <a:rect r="r" b="b" t="t" l="l"/>
              <a:pathLst>
                <a:path h="729004" w="1085136">
                  <a:moveTo>
                    <a:pt x="1085136" y="364502"/>
                  </a:moveTo>
                  <a:lnTo>
                    <a:pt x="678736" y="0"/>
                  </a:lnTo>
                  <a:lnTo>
                    <a:pt x="678736" y="203200"/>
                  </a:lnTo>
                  <a:lnTo>
                    <a:pt x="0" y="203200"/>
                  </a:lnTo>
                  <a:lnTo>
                    <a:pt x="0" y="525804"/>
                  </a:lnTo>
                  <a:lnTo>
                    <a:pt x="678736" y="525804"/>
                  </a:lnTo>
                  <a:lnTo>
                    <a:pt x="678736" y="729004"/>
                  </a:lnTo>
                  <a:lnTo>
                    <a:pt x="1085136" y="364502"/>
                  </a:lnTo>
                  <a:close/>
                </a:path>
              </a:pathLst>
            </a:custGeom>
            <a:solidFill>
              <a:srgbClr val="00BF63"/>
            </a:solidFill>
          </p:spPr>
        </p:sp>
        <p:sp>
          <p:nvSpPr>
            <p:cNvPr name="TextBox 12" id="12"/>
            <p:cNvSpPr txBox="true"/>
            <p:nvPr/>
          </p:nvSpPr>
          <p:spPr>
            <a:xfrm>
              <a:off x="0" y="155575"/>
              <a:ext cx="983536" cy="370229"/>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4" id="14"/>
          <p:cNvSpPr txBox="true"/>
          <p:nvPr/>
        </p:nvSpPr>
        <p:spPr>
          <a:xfrm rot="0">
            <a:off x="2811660" y="1737695"/>
            <a:ext cx="7516168"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Kỹ thuật OneHotEncoder</a:t>
            </a:r>
          </a:p>
        </p:txBody>
      </p:sp>
      <p:sp>
        <p:nvSpPr>
          <p:cNvPr name="TextBox 15" id="15"/>
          <p:cNvSpPr txBox="true"/>
          <p:nvPr/>
        </p:nvSpPr>
        <p:spPr>
          <a:xfrm rot="0">
            <a:off x="1697793" y="6304906"/>
            <a:ext cx="15268213"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Ví dụ: </a:t>
            </a:r>
          </a:p>
          <a:p>
            <a:pPr algn="l">
              <a:lnSpc>
                <a:spcPts val="4759"/>
              </a:lnSpc>
            </a:pPr>
            <a:r>
              <a:rPr lang="en-US" sz="3399">
                <a:solidFill>
                  <a:srgbClr val="000000"/>
                </a:solidFill>
                <a:latin typeface="Canva Sans"/>
              </a:rPr>
              <a:t>thuộc tính “color” với các giá trị “red”, “green”, “blue”</a:t>
            </a:r>
          </a:p>
          <a:p>
            <a:pPr algn="l">
              <a:lnSpc>
                <a:spcPts val="4759"/>
              </a:lnSpc>
            </a:pPr>
            <a:r>
              <a:rPr lang="en-US" sz="3399">
                <a:solidFill>
                  <a:srgbClr val="000000"/>
                </a:solidFill>
                <a:latin typeface="Canva Sans"/>
              </a:rPr>
              <a:t>   “red” được chuyển thành [1, 0, 0]</a:t>
            </a:r>
          </a:p>
          <a:p>
            <a:pPr algn="l">
              <a:lnSpc>
                <a:spcPts val="4759"/>
              </a:lnSpc>
            </a:pPr>
            <a:r>
              <a:rPr lang="en-US" sz="3399">
                <a:solidFill>
                  <a:srgbClr val="000000"/>
                </a:solidFill>
                <a:latin typeface="Canva Sans"/>
              </a:rPr>
              <a:t>   “green” được chuyển thành [0, 1, 0]</a:t>
            </a:r>
          </a:p>
          <a:p>
            <a:pPr algn="l">
              <a:lnSpc>
                <a:spcPts val="4759"/>
              </a:lnSpc>
            </a:pPr>
            <a:r>
              <a:rPr lang="en-US" sz="3399">
                <a:solidFill>
                  <a:srgbClr val="000000"/>
                </a:solidFill>
                <a:latin typeface="Canva Sans"/>
              </a:rPr>
              <a:t>   “blue” được chuyển thành [0, 0, 1]</a:t>
            </a:r>
          </a:p>
        </p:txBody>
      </p:sp>
      <p:sp>
        <p:nvSpPr>
          <p:cNvPr name="TextBox 16" id="16"/>
          <p:cNvSpPr txBox="true"/>
          <p:nvPr/>
        </p:nvSpPr>
        <p:spPr>
          <a:xfrm rot="0">
            <a:off x="1697793" y="2821150"/>
            <a:ext cx="12164754"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Mã hóa dữ liệu danh mục thành các biến nhị phân (binary variables)</a:t>
            </a:r>
          </a:p>
          <a:p>
            <a:pPr algn="l" marL="734059" indent="-367030" lvl="1">
              <a:lnSpc>
                <a:spcPts val="4759"/>
              </a:lnSpc>
              <a:buFont typeface="Arial"/>
              <a:buChar char="•"/>
            </a:pPr>
            <a:r>
              <a:rPr lang="en-US" sz="3399">
                <a:solidFill>
                  <a:srgbClr val="000000"/>
                </a:solidFill>
                <a:latin typeface="Canva Sans"/>
              </a:rPr>
              <a:t>Mỗi giá trị danh mục sẽ được biểu diễn thành một vector nhị phân, trong đó chỉ có một phần tử có giá trị là 1 và các phần tử còn lại có giá trị là 0</a:t>
            </a:r>
          </a:p>
        </p:txBody>
      </p:sp>
      <p:grpSp>
        <p:nvGrpSpPr>
          <p:cNvPr name="Group 17" id="17"/>
          <p:cNvGrpSpPr/>
          <p:nvPr/>
        </p:nvGrpSpPr>
        <p:grpSpPr>
          <a:xfrm rot="0">
            <a:off x="1155817" y="8743961"/>
            <a:ext cx="765603" cy="514339"/>
            <a:chOff x="0" y="0"/>
            <a:chExt cx="1085136" cy="729004"/>
          </a:xfrm>
        </p:grpSpPr>
        <p:sp>
          <p:nvSpPr>
            <p:cNvPr name="Freeform 18" id="18"/>
            <p:cNvSpPr/>
            <p:nvPr/>
          </p:nvSpPr>
          <p:spPr>
            <a:xfrm flipH="false" flipV="false" rot="0">
              <a:off x="0" y="0"/>
              <a:ext cx="1085136" cy="729004"/>
            </a:xfrm>
            <a:custGeom>
              <a:avLst/>
              <a:gdLst/>
              <a:ahLst/>
              <a:cxnLst/>
              <a:rect r="r" b="b" t="t" l="l"/>
              <a:pathLst>
                <a:path h="729004" w="1085136">
                  <a:moveTo>
                    <a:pt x="1085136" y="364502"/>
                  </a:moveTo>
                  <a:lnTo>
                    <a:pt x="678736" y="0"/>
                  </a:lnTo>
                  <a:lnTo>
                    <a:pt x="678736" y="203200"/>
                  </a:lnTo>
                  <a:lnTo>
                    <a:pt x="0" y="203200"/>
                  </a:lnTo>
                  <a:lnTo>
                    <a:pt x="0" y="525804"/>
                  </a:lnTo>
                  <a:lnTo>
                    <a:pt x="678736" y="525804"/>
                  </a:lnTo>
                  <a:lnTo>
                    <a:pt x="678736" y="729004"/>
                  </a:lnTo>
                  <a:lnTo>
                    <a:pt x="1085136" y="364502"/>
                  </a:lnTo>
                  <a:close/>
                </a:path>
              </a:pathLst>
            </a:custGeom>
            <a:solidFill>
              <a:srgbClr val="0CC0DF"/>
            </a:solidFill>
          </p:spPr>
        </p:sp>
        <p:sp>
          <p:nvSpPr>
            <p:cNvPr name="TextBox 19" id="19"/>
            <p:cNvSpPr txBox="true"/>
            <p:nvPr/>
          </p:nvSpPr>
          <p:spPr>
            <a:xfrm>
              <a:off x="0" y="155575"/>
              <a:ext cx="983536" cy="370229"/>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1155817" y="7573490"/>
            <a:ext cx="765603" cy="514339"/>
            <a:chOff x="0" y="0"/>
            <a:chExt cx="1085136" cy="729004"/>
          </a:xfrm>
        </p:grpSpPr>
        <p:sp>
          <p:nvSpPr>
            <p:cNvPr name="Freeform 21" id="21"/>
            <p:cNvSpPr/>
            <p:nvPr/>
          </p:nvSpPr>
          <p:spPr>
            <a:xfrm flipH="false" flipV="false" rot="0">
              <a:off x="0" y="0"/>
              <a:ext cx="1085136" cy="729004"/>
            </a:xfrm>
            <a:custGeom>
              <a:avLst/>
              <a:gdLst/>
              <a:ahLst/>
              <a:cxnLst/>
              <a:rect r="r" b="b" t="t" l="l"/>
              <a:pathLst>
                <a:path h="729004" w="1085136">
                  <a:moveTo>
                    <a:pt x="1085136" y="364502"/>
                  </a:moveTo>
                  <a:lnTo>
                    <a:pt x="678736" y="0"/>
                  </a:lnTo>
                  <a:lnTo>
                    <a:pt x="678736" y="203200"/>
                  </a:lnTo>
                  <a:lnTo>
                    <a:pt x="0" y="203200"/>
                  </a:lnTo>
                  <a:lnTo>
                    <a:pt x="0" y="525804"/>
                  </a:lnTo>
                  <a:lnTo>
                    <a:pt x="678736" y="525804"/>
                  </a:lnTo>
                  <a:lnTo>
                    <a:pt x="678736" y="729004"/>
                  </a:lnTo>
                  <a:lnTo>
                    <a:pt x="1085136" y="364502"/>
                  </a:lnTo>
                  <a:close/>
                </a:path>
              </a:pathLst>
            </a:custGeom>
            <a:solidFill>
              <a:srgbClr val="FF3131"/>
            </a:solidFill>
          </p:spPr>
        </p:sp>
        <p:sp>
          <p:nvSpPr>
            <p:cNvPr name="TextBox 22" id="22"/>
            <p:cNvSpPr txBox="true"/>
            <p:nvPr/>
          </p:nvSpPr>
          <p:spPr>
            <a:xfrm>
              <a:off x="0" y="155575"/>
              <a:ext cx="983536" cy="370229"/>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1" id="11"/>
          <p:cNvSpPr txBox="true"/>
          <p:nvPr/>
        </p:nvSpPr>
        <p:spPr>
          <a:xfrm rot="0">
            <a:off x="1921420" y="1735935"/>
            <a:ext cx="7516168"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Kỹ thuật VectorAssembler</a:t>
            </a:r>
          </a:p>
        </p:txBody>
      </p:sp>
      <p:sp>
        <p:nvSpPr>
          <p:cNvPr name="TextBox 12" id="12"/>
          <p:cNvSpPr txBox="true"/>
          <p:nvPr/>
        </p:nvSpPr>
        <p:spPr>
          <a:xfrm rot="0">
            <a:off x="1697793" y="6304906"/>
            <a:ext cx="15268213" cy="23806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Ví dụ: </a:t>
            </a:r>
          </a:p>
          <a:p>
            <a:pPr algn="l">
              <a:lnSpc>
                <a:spcPts val="4759"/>
              </a:lnSpc>
            </a:pPr>
            <a:r>
              <a:rPr lang="en-US" sz="3399">
                <a:solidFill>
                  <a:srgbClr val="000000"/>
                </a:solidFill>
                <a:latin typeface="Canva Sans"/>
              </a:rPr>
              <a:t>thuộc tính “precipitation”, “temp_max”, “temp_min”, và “wind”</a:t>
            </a:r>
          </a:p>
          <a:p>
            <a:pPr algn="l">
              <a:lnSpc>
                <a:spcPts val="4759"/>
              </a:lnSpc>
            </a:pPr>
          </a:p>
          <a:p>
            <a:pPr algn="l">
              <a:lnSpc>
                <a:spcPts val="4759"/>
              </a:lnSpc>
            </a:pPr>
            <a:r>
              <a:rPr lang="en-US" sz="3399">
                <a:solidFill>
                  <a:srgbClr val="000000"/>
                </a:solidFill>
                <a:latin typeface="Canva Sans"/>
              </a:rPr>
              <a:t>kết hợp các thuộc tính này thành một cột vector duy nhất</a:t>
            </a:r>
          </a:p>
        </p:txBody>
      </p:sp>
      <p:sp>
        <p:nvSpPr>
          <p:cNvPr name="TextBox 13" id="13"/>
          <p:cNvSpPr txBox="true"/>
          <p:nvPr/>
        </p:nvSpPr>
        <p:spPr>
          <a:xfrm rot="0">
            <a:off x="1697793" y="2781291"/>
            <a:ext cx="12786841"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Kết hợp nhiều cột (hoặc các thuộc tính) thành một cột duy nhất dưới dạng vector</a:t>
            </a:r>
          </a:p>
          <a:p>
            <a:pPr algn="l" marL="734059" indent="-367030" lvl="1">
              <a:lnSpc>
                <a:spcPts val="4759"/>
              </a:lnSpc>
              <a:buFont typeface="Arial"/>
              <a:buChar char="•"/>
            </a:pPr>
            <a:r>
              <a:rPr lang="en-US" sz="3399">
                <a:solidFill>
                  <a:srgbClr val="000000"/>
                </a:solidFill>
                <a:latin typeface="Canva Sans"/>
              </a:rPr>
              <a:t>Các cột đầu vào (input columns) có thể là các thuộc tính số (numerical attributes) hoặc các vector, và kết quả là một cột đầu ra (output column) dưới dạng vector</a:t>
            </a:r>
          </a:p>
        </p:txBody>
      </p:sp>
      <p:grpSp>
        <p:nvGrpSpPr>
          <p:cNvPr name="Group 14" id="14"/>
          <p:cNvGrpSpPr/>
          <p:nvPr/>
        </p:nvGrpSpPr>
        <p:grpSpPr>
          <a:xfrm rot="0">
            <a:off x="786311" y="8171182"/>
            <a:ext cx="765603" cy="514339"/>
            <a:chOff x="0" y="0"/>
            <a:chExt cx="1085136" cy="729004"/>
          </a:xfrm>
        </p:grpSpPr>
        <p:sp>
          <p:nvSpPr>
            <p:cNvPr name="Freeform 15" id="15"/>
            <p:cNvSpPr/>
            <p:nvPr/>
          </p:nvSpPr>
          <p:spPr>
            <a:xfrm flipH="false" flipV="false" rot="0">
              <a:off x="0" y="0"/>
              <a:ext cx="1085136" cy="729004"/>
            </a:xfrm>
            <a:custGeom>
              <a:avLst/>
              <a:gdLst/>
              <a:ahLst/>
              <a:cxnLst/>
              <a:rect r="r" b="b" t="t" l="l"/>
              <a:pathLst>
                <a:path h="729004" w="1085136">
                  <a:moveTo>
                    <a:pt x="1085136" y="364502"/>
                  </a:moveTo>
                  <a:lnTo>
                    <a:pt x="678736" y="0"/>
                  </a:lnTo>
                  <a:lnTo>
                    <a:pt x="678736" y="203200"/>
                  </a:lnTo>
                  <a:lnTo>
                    <a:pt x="0" y="203200"/>
                  </a:lnTo>
                  <a:lnTo>
                    <a:pt x="0" y="525804"/>
                  </a:lnTo>
                  <a:lnTo>
                    <a:pt x="678736" y="525804"/>
                  </a:lnTo>
                  <a:lnTo>
                    <a:pt x="678736" y="729004"/>
                  </a:lnTo>
                  <a:lnTo>
                    <a:pt x="1085136" y="364502"/>
                  </a:lnTo>
                  <a:close/>
                </a:path>
              </a:pathLst>
            </a:custGeom>
            <a:solidFill>
              <a:srgbClr val="00A181"/>
            </a:solidFill>
          </p:spPr>
        </p:sp>
        <p:sp>
          <p:nvSpPr>
            <p:cNvPr name="TextBox 16" id="16"/>
            <p:cNvSpPr txBox="true"/>
            <p:nvPr/>
          </p:nvSpPr>
          <p:spPr>
            <a:xfrm>
              <a:off x="0" y="155575"/>
              <a:ext cx="983536" cy="370229"/>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5702228" y="4561831"/>
            <a:ext cx="4784676" cy="1665384"/>
          </a:xfrm>
          <a:custGeom>
            <a:avLst/>
            <a:gdLst/>
            <a:ahLst/>
            <a:cxnLst/>
            <a:rect r="r" b="b" t="t" l="l"/>
            <a:pathLst>
              <a:path h="1665384" w="4784676">
                <a:moveTo>
                  <a:pt x="0" y="0"/>
                </a:moveTo>
                <a:lnTo>
                  <a:pt x="4784676" y="0"/>
                </a:lnTo>
                <a:lnTo>
                  <a:pt x="4784676" y="1665384"/>
                </a:lnTo>
                <a:lnTo>
                  <a:pt x="0" y="1665384"/>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2" id="12"/>
          <p:cNvSpPr txBox="true"/>
          <p:nvPr/>
        </p:nvSpPr>
        <p:spPr>
          <a:xfrm rot="0">
            <a:off x="1921420" y="1735935"/>
            <a:ext cx="7516168"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Kỹ thuật chuẩn hóa Min-Max</a:t>
            </a:r>
          </a:p>
        </p:txBody>
      </p:sp>
      <p:sp>
        <p:nvSpPr>
          <p:cNvPr name="TextBox 13" id="13"/>
          <p:cNvSpPr txBox="true"/>
          <p:nvPr/>
        </p:nvSpPr>
        <p:spPr>
          <a:xfrm rot="0">
            <a:off x="1697793" y="2781291"/>
            <a:ext cx="12786841"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Được sử dụng trong máy học và thống kê để scale các đặc trưng số của tập dữ liệu về một phạm vi chung, khoảng [0,1]</a:t>
            </a:r>
          </a:p>
        </p:txBody>
      </p:sp>
      <p:sp>
        <p:nvSpPr>
          <p:cNvPr name="TextBox 14" id="14"/>
          <p:cNvSpPr txBox="true"/>
          <p:nvPr/>
        </p:nvSpPr>
        <p:spPr>
          <a:xfrm rot="0">
            <a:off x="1921420" y="6504914"/>
            <a:ext cx="12323266"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Trong đó:</a:t>
            </a:r>
          </a:p>
          <a:p>
            <a:pPr algn="l" marL="734059" indent="-367030" lvl="1">
              <a:lnSpc>
                <a:spcPts val="4759"/>
              </a:lnSpc>
              <a:buFont typeface="Arial"/>
              <a:buChar char="•"/>
            </a:pPr>
            <a:r>
              <a:rPr lang="en-US" sz="3399">
                <a:solidFill>
                  <a:srgbClr val="000000"/>
                </a:solidFill>
                <a:latin typeface="Canva Sans"/>
              </a:rPr>
              <a:t>​X(nor) là giá trị đã được</a:t>
            </a:r>
            <a:r>
              <a:rPr lang="en-US" sz="3399">
                <a:solidFill>
                  <a:srgbClr val="000000"/>
                </a:solidFill>
                <a:latin typeface="Canva Sans"/>
              </a:rPr>
              <a:t> chuẩn hóa của X</a:t>
            </a:r>
          </a:p>
          <a:p>
            <a:pPr algn="l" marL="734059" indent="-367030" lvl="1">
              <a:lnSpc>
                <a:spcPts val="4759"/>
              </a:lnSpc>
              <a:buFont typeface="Arial"/>
              <a:buChar char="•"/>
            </a:pPr>
            <a:r>
              <a:rPr lang="en-US" sz="3399">
                <a:solidFill>
                  <a:srgbClr val="000000"/>
                </a:solidFill>
                <a:latin typeface="Canva Sans"/>
              </a:rPr>
              <a:t>X là giá trị gốc của đặc trưng</a:t>
            </a:r>
          </a:p>
          <a:p>
            <a:pPr algn="l" marL="734059" indent="-367030" lvl="1">
              <a:lnSpc>
                <a:spcPts val="4759"/>
              </a:lnSpc>
              <a:buFont typeface="Arial"/>
              <a:buChar char="•"/>
            </a:pPr>
            <a:r>
              <a:rPr lang="en-US" sz="3399">
                <a:solidFill>
                  <a:srgbClr val="000000"/>
                </a:solidFill>
                <a:latin typeface="Canva Sans"/>
              </a:rPr>
              <a:t>​X(min) là giá trị nhỏ nhất của đặc trưng trong tập dữ liệu</a:t>
            </a:r>
          </a:p>
          <a:p>
            <a:pPr algn="l" marL="734059" indent="-367030" lvl="1">
              <a:lnSpc>
                <a:spcPts val="4759"/>
              </a:lnSpc>
              <a:buFont typeface="Arial"/>
              <a:buChar char="•"/>
            </a:pPr>
            <a:r>
              <a:rPr lang="en-US" sz="3399">
                <a:solidFill>
                  <a:srgbClr val="000000"/>
                </a:solidFill>
                <a:latin typeface="Canva Sans"/>
              </a:rPr>
              <a:t>X(max) là giá trị lớn nhất của đặc trưng trong tập dữ liệu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6508644" y="4495156"/>
            <a:ext cx="3171844" cy="2027364"/>
          </a:xfrm>
          <a:custGeom>
            <a:avLst/>
            <a:gdLst/>
            <a:ahLst/>
            <a:cxnLst/>
            <a:rect r="r" b="b" t="t" l="l"/>
            <a:pathLst>
              <a:path h="2027364" w="3171844">
                <a:moveTo>
                  <a:pt x="0" y="0"/>
                </a:moveTo>
                <a:lnTo>
                  <a:pt x="3171844" y="0"/>
                </a:lnTo>
                <a:lnTo>
                  <a:pt x="3171844" y="2027364"/>
                </a:lnTo>
                <a:lnTo>
                  <a:pt x="0" y="2027364"/>
                </a:lnTo>
                <a:lnTo>
                  <a:pt x="0" y="0"/>
                </a:lnTo>
                <a:close/>
              </a:path>
            </a:pathLst>
          </a:custGeom>
          <a:blipFill>
            <a:blip r:embed="rId2"/>
            <a:stretch>
              <a:fillRect l="0" t="0" r="0" b="0"/>
            </a:stretch>
          </a:blipFill>
        </p:spPr>
      </p:sp>
      <p:sp>
        <p:nvSpPr>
          <p:cNvPr name="Freeform 11" id="11"/>
          <p:cNvSpPr/>
          <p:nvPr/>
        </p:nvSpPr>
        <p:spPr>
          <a:xfrm flipH="false" flipV="false" rot="0">
            <a:off x="2644351" y="8529955"/>
            <a:ext cx="384488" cy="636808"/>
          </a:xfrm>
          <a:custGeom>
            <a:avLst/>
            <a:gdLst/>
            <a:ahLst/>
            <a:cxnLst/>
            <a:rect r="r" b="b" t="t" l="l"/>
            <a:pathLst>
              <a:path h="636808" w="384488">
                <a:moveTo>
                  <a:pt x="0" y="0"/>
                </a:moveTo>
                <a:lnTo>
                  <a:pt x="384488" y="0"/>
                </a:lnTo>
                <a:lnTo>
                  <a:pt x="384488" y="636808"/>
                </a:lnTo>
                <a:lnTo>
                  <a:pt x="0" y="636808"/>
                </a:lnTo>
                <a:lnTo>
                  <a:pt x="0" y="0"/>
                </a:lnTo>
                <a:close/>
              </a:path>
            </a:pathLst>
          </a:custGeom>
          <a:blipFill>
            <a:blip r:embed="rId3"/>
            <a:stretch>
              <a:fillRect l="0" t="0" r="0" b="0"/>
            </a:stretch>
          </a:blipFill>
        </p:spPr>
      </p:sp>
      <p:sp>
        <p:nvSpPr>
          <p:cNvPr name="Freeform 12" id="12"/>
          <p:cNvSpPr/>
          <p:nvPr/>
        </p:nvSpPr>
        <p:spPr>
          <a:xfrm flipH="false" flipV="false" rot="0">
            <a:off x="2644351" y="9166763"/>
            <a:ext cx="441856" cy="633327"/>
          </a:xfrm>
          <a:custGeom>
            <a:avLst/>
            <a:gdLst/>
            <a:ahLst/>
            <a:cxnLst/>
            <a:rect r="r" b="b" t="t" l="l"/>
            <a:pathLst>
              <a:path h="633327" w="441856">
                <a:moveTo>
                  <a:pt x="0" y="0"/>
                </a:moveTo>
                <a:lnTo>
                  <a:pt x="441856" y="0"/>
                </a:lnTo>
                <a:lnTo>
                  <a:pt x="441856" y="633328"/>
                </a:lnTo>
                <a:lnTo>
                  <a:pt x="0" y="633328"/>
                </a:lnTo>
                <a:lnTo>
                  <a:pt x="0" y="0"/>
                </a:lnTo>
                <a:close/>
              </a:path>
            </a:pathLst>
          </a:custGeom>
          <a:blipFill>
            <a:blip r:embed="rId4"/>
            <a:stretch>
              <a:fillRect l="0" t="0" r="0" b="0"/>
            </a:stretch>
          </a:blipFill>
        </p:spPr>
      </p:sp>
      <p:sp>
        <p:nvSpPr>
          <p:cNvPr name="TextBox 13" id="13"/>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4" id="14"/>
          <p:cNvSpPr txBox="true"/>
          <p:nvPr/>
        </p:nvSpPr>
        <p:spPr>
          <a:xfrm rot="0">
            <a:off x="1944144" y="1737695"/>
            <a:ext cx="7516168"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Kỹ thuật chuẩn hóa Z-score</a:t>
            </a:r>
          </a:p>
        </p:txBody>
      </p:sp>
      <p:sp>
        <p:nvSpPr>
          <p:cNvPr name="TextBox 15" id="15"/>
          <p:cNvSpPr txBox="true"/>
          <p:nvPr/>
        </p:nvSpPr>
        <p:spPr>
          <a:xfrm rot="0">
            <a:off x="1697793" y="2781291"/>
            <a:ext cx="12786841"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Biến đổi các giá trị của các đặc trưng số để chúng có giá trị trung bình gần bằng 0 và độ lệch chuẩn gần bằng 1</a:t>
            </a:r>
          </a:p>
        </p:txBody>
      </p:sp>
      <p:sp>
        <p:nvSpPr>
          <p:cNvPr name="TextBox 16" id="16"/>
          <p:cNvSpPr txBox="true"/>
          <p:nvPr/>
        </p:nvSpPr>
        <p:spPr>
          <a:xfrm rot="0">
            <a:off x="2258292" y="6794916"/>
            <a:ext cx="11482834"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Trong đó:</a:t>
            </a:r>
          </a:p>
          <a:p>
            <a:pPr algn="l">
              <a:lnSpc>
                <a:spcPts val="4759"/>
              </a:lnSpc>
            </a:pPr>
            <a:r>
              <a:rPr lang="en-US" sz="3399">
                <a:solidFill>
                  <a:srgbClr val="000000"/>
                </a:solidFill>
                <a:latin typeface="Canva Sans"/>
              </a:rPr>
              <a:t>o Z là Z-score của giá trị X</a:t>
            </a:r>
          </a:p>
          <a:p>
            <a:pPr algn="l">
              <a:lnSpc>
                <a:spcPts val="4759"/>
              </a:lnSpc>
            </a:pPr>
            <a:r>
              <a:rPr lang="en-US" sz="3399">
                <a:solidFill>
                  <a:srgbClr val="000000"/>
                </a:solidFill>
                <a:latin typeface="Canva Sans"/>
              </a:rPr>
              <a:t>o X là giá trị ban đầu</a:t>
            </a:r>
          </a:p>
          <a:p>
            <a:pPr algn="l">
              <a:lnSpc>
                <a:spcPts val="4759"/>
              </a:lnSpc>
            </a:pPr>
            <a:r>
              <a:rPr lang="en-US" sz="3399">
                <a:solidFill>
                  <a:srgbClr val="000000"/>
                </a:solidFill>
                <a:latin typeface="Canva Sans"/>
              </a:rPr>
              <a:t>o     là giá trị trung bình (mean) của đặc trưng</a:t>
            </a:r>
          </a:p>
          <a:p>
            <a:pPr algn="l">
              <a:lnSpc>
                <a:spcPts val="4759"/>
              </a:lnSpc>
            </a:pPr>
            <a:r>
              <a:rPr lang="en-US" sz="3399">
                <a:solidFill>
                  <a:srgbClr val="000000"/>
                </a:solidFill>
                <a:latin typeface="Canva Sans"/>
              </a:rPr>
              <a:t>o     là độ lệch chuẩn (standard deviation) của đặc trưng</a:t>
            </a:r>
          </a:p>
          <a:p>
            <a:pPr algn="l">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063050" y="3467091"/>
            <a:ext cx="10709141" cy="5791209"/>
          </a:xfrm>
          <a:custGeom>
            <a:avLst/>
            <a:gdLst/>
            <a:ahLst/>
            <a:cxnLst/>
            <a:rect r="r" b="b" t="t" l="l"/>
            <a:pathLst>
              <a:path h="5791209" w="10709141">
                <a:moveTo>
                  <a:pt x="0" y="0"/>
                </a:moveTo>
                <a:lnTo>
                  <a:pt x="10709141" y="0"/>
                </a:lnTo>
                <a:lnTo>
                  <a:pt x="10709141" y="5791209"/>
                </a:lnTo>
                <a:lnTo>
                  <a:pt x="0" y="5791209"/>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22364" y="1667501"/>
            <a:ext cx="12242884"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Lược đồ của dataframe và 3 dòng dữ liệu trong dataframe sau khi đọc file dữ liệu csv từ lệnh spark.read.csv</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035022" y="4134496"/>
            <a:ext cx="10287637" cy="5123804"/>
          </a:xfrm>
          <a:custGeom>
            <a:avLst/>
            <a:gdLst/>
            <a:ahLst/>
            <a:cxnLst/>
            <a:rect r="r" b="b" t="t" l="l"/>
            <a:pathLst>
              <a:path h="5123804" w="10287637">
                <a:moveTo>
                  <a:pt x="0" y="0"/>
                </a:moveTo>
                <a:lnTo>
                  <a:pt x="10287636" y="0"/>
                </a:lnTo>
                <a:lnTo>
                  <a:pt x="10287636" y="5123804"/>
                </a:lnTo>
                <a:lnTo>
                  <a:pt x="0" y="5123804"/>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492804" y="1401456"/>
            <a:ext cx="12686291" cy="23806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Các chỉ số thống kê cơ bản như số lượng (count), giá trị trung bình (mean), độ lệch chuẩn (stddev), giá trị thấp nhất (min), giá trị lớn nhất (max) và số lượng null ở từng thuộc tính của dữ liệu</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958436" y="3294902"/>
            <a:ext cx="11285503" cy="4613570"/>
          </a:xfrm>
          <a:custGeom>
            <a:avLst/>
            <a:gdLst/>
            <a:ahLst/>
            <a:cxnLst/>
            <a:rect r="r" b="b" t="t" l="l"/>
            <a:pathLst>
              <a:path h="4613570" w="11285503">
                <a:moveTo>
                  <a:pt x="0" y="0"/>
                </a:moveTo>
                <a:lnTo>
                  <a:pt x="11285503" y="0"/>
                </a:lnTo>
                <a:lnTo>
                  <a:pt x="11285503" y="4613570"/>
                </a:lnTo>
                <a:lnTo>
                  <a:pt x="0" y="4613570"/>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66705" y="1737695"/>
            <a:ext cx="1268629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Thống kê số lượng dữ liệu ở mỗi loại thời tiết (weather)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958436" y="3294902"/>
            <a:ext cx="11285503" cy="4613570"/>
          </a:xfrm>
          <a:custGeom>
            <a:avLst/>
            <a:gdLst/>
            <a:ahLst/>
            <a:cxnLst/>
            <a:rect r="r" b="b" t="t" l="l"/>
            <a:pathLst>
              <a:path h="4613570" w="11285503">
                <a:moveTo>
                  <a:pt x="0" y="0"/>
                </a:moveTo>
                <a:lnTo>
                  <a:pt x="11285503" y="0"/>
                </a:lnTo>
                <a:lnTo>
                  <a:pt x="11285503" y="4613570"/>
                </a:lnTo>
                <a:lnTo>
                  <a:pt x="0" y="4613570"/>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66705" y="1737695"/>
            <a:ext cx="1268629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Thống kê số lượng dữ liệu ở mỗi loại thời tiết (weather)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286255" y="2847966"/>
            <a:ext cx="7389550" cy="5584370"/>
          </a:xfrm>
          <a:custGeom>
            <a:avLst/>
            <a:gdLst/>
            <a:ahLst/>
            <a:cxnLst/>
            <a:rect r="r" b="b" t="t" l="l"/>
            <a:pathLst>
              <a:path h="5584370" w="7389550">
                <a:moveTo>
                  <a:pt x="0" y="0"/>
                </a:moveTo>
                <a:lnTo>
                  <a:pt x="7389550" y="0"/>
                </a:lnTo>
                <a:lnTo>
                  <a:pt x="7389550" y="5584370"/>
                </a:lnTo>
                <a:lnTo>
                  <a:pt x="0" y="5584370"/>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66705" y="1737695"/>
            <a:ext cx="1268629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Đếm số ngày có mưa</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4185330" y="-41817"/>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8407" y="625911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3118541" y="3077188"/>
            <a:ext cx="11066789" cy="4044950"/>
          </a:xfrm>
          <a:prstGeom prst="rect">
            <a:avLst/>
          </a:prstGeom>
        </p:spPr>
        <p:txBody>
          <a:bodyPr anchor="t" rtlCol="false" tIns="0" lIns="0" bIns="0" rIns="0">
            <a:spAutoFit/>
          </a:bodyPr>
          <a:lstStyle/>
          <a:p>
            <a:pPr algn="l">
              <a:lnSpc>
                <a:spcPts val="8199"/>
              </a:lnSpc>
            </a:pPr>
            <a:r>
              <a:rPr lang="en-US" sz="3999">
                <a:solidFill>
                  <a:srgbClr val="000000"/>
                </a:solidFill>
                <a:latin typeface="Muli Bold"/>
              </a:rPr>
              <a:t>Hồ Văn Vinh – 21520530 - Nhóm trưởng</a:t>
            </a:r>
          </a:p>
          <a:p>
            <a:pPr algn="l">
              <a:lnSpc>
                <a:spcPts val="8199"/>
              </a:lnSpc>
            </a:pPr>
            <a:r>
              <a:rPr lang="en-US" sz="3999">
                <a:solidFill>
                  <a:srgbClr val="000000"/>
                </a:solidFill>
                <a:latin typeface="Muli Bold"/>
              </a:rPr>
              <a:t>Nguyễn Lý Đăng Khoa - 21522229</a:t>
            </a:r>
          </a:p>
          <a:p>
            <a:pPr algn="l">
              <a:lnSpc>
                <a:spcPts val="8199"/>
              </a:lnSpc>
            </a:pPr>
            <a:r>
              <a:rPr lang="en-US" sz="3999">
                <a:solidFill>
                  <a:srgbClr val="000000"/>
                </a:solidFill>
                <a:latin typeface="Muli Bold"/>
              </a:rPr>
              <a:t>Trương Công Quốc Triệu - 215222714</a:t>
            </a:r>
          </a:p>
          <a:p>
            <a:pPr algn="l" marL="0" indent="0" lvl="0">
              <a:lnSpc>
                <a:spcPts val="8199"/>
              </a:lnSpc>
            </a:pPr>
            <a:r>
              <a:rPr lang="en-US" sz="3999">
                <a:solidFill>
                  <a:srgbClr val="000000"/>
                </a:solidFill>
                <a:latin typeface="Muli Bold"/>
              </a:rPr>
              <a:t>Hồ Quang Đỉnh - 21520190</a:t>
            </a:r>
          </a:p>
        </p:txBody>
      </p:sp>
      <p:sp>
        <p:nvSpPr>
          <p:cNvPr name="TextBox 7" id="7"/>
          <p:cNvSpPr txBox="true"/>
          <p:nvPr/>
        </p:nvSpPr>
        <p:spPr>
          <a:xfrm rot="0">
            <a:off x="4171796" y="1083937"/>
            <a:ext cx="7341928" cy="981075"/>
          </a:xfrm>
          <a:prstGeom prst="rect">
            <a:avLst/>
          </a:prstGeom>
        </p:spPr>
        <p:txBody>
          <a:bodyPr anchor="t" rtlCol="false" tIns="0" lIns="0" bIns="0" rIns="0">
            <a:spAutoFit/>
          </a:bodyPr>
          <a:lstStyle/>
          <a:p>
            <a:pPr algn="ctr">
              <a:lnSpc>
                <a:spcPts val="7800"/>
              </a:lnSpc>
              <a:spcBef>
                <a:spcPct val="0"/>
              </a:spcBef>
            </a:pPr>
            <a:r>
              <a:rPr lang="en-US" sz="6000" spc="-168">
                <a:solidFill>
                  <a:srgbClr val="000000"/>
                </a:solidFill>
                <a:latin typeface="Muli Bold"/>
              </a:rPr>
              <a:t>Thành viên</a:t>
            </a:r>
          </a:p>
        </p:txBody>
      </p:sp>
      <p:grpSp>
        <p:nvGrpSpPr>
          <p:cNvPr name="Group 8" id="8"/>
          <p:cNvGrpSpPr/>
          <p:nvPr/>
        </p:nvGrpSpPr>
        <p:grpSpPr>
          <a:xfrm rot="9002073">
            <a:off x="1824125" y="8504522"/>
            <a:ext cx="2588832" cy="224194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985866" y="2847966"/>
            <a:ext cx="11258073" cy="6410334"/>
          </a:xfrm>
          <a:custGeom>
            <a:avLst/>
            <a:gdLst/>
            <a:ahLst/>
            <a:cxnLst/>
            <a:rect r="r" b="b" t="t" l="l"/>
            <a:pathLst>
              <a:path h="6410334" w="11258073">
                <a:moveTo>
                  <a:pt x="0" y="0"/>
                </a:moveTo>
                <a:lnTo>
                  <a:pt x="11258073" y="0"/>
                </a:lnTo>
                <a:lnTo>
                  <a:pt x="11258073" y="6410334"/>
                </a:lnTo>
                <a:lnTo>
                  <a:pt x="0" y="6410334"/>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66705" y="1737695"/>
            <a:ext cx="1268629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Tìm ngày có lượng mưa lớn nhất qua các năm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566705" y="2645912"/>
            <a:ext cx="8177319" cy="6612388"/>
          </a:xfrm>
          <a:custGeom>
            <a:avLst/>
            <a:gdLst/>
            <a:ahLst/>
            <a:cxnLst/>
            <a:rect r="r" b="b" t="t" l="l"/>
            <a:pathLst>
              <a:path h="6612388" w="8177319">
                <a:moveTo>
                  <a:pt x="0" y="0"/>
                </a:moveTo>
                <a:lnTo>
                  <a:pt x="8177319" y="0"/>
                </a:lnTo>
                <a:lnTo>
                  <a:pt x="8177319" y="6612388"/>
                </a:lnTo>
                <a:lnTo>
                  <a:pt x="0" y="6612388"/>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566705" y="1737695"/>
            <a:ext cx="1268629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Tính tốc độ gió trung bình cho từng loại thời tiết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063316" y="2645859"/>
            <a:ext cx="8161950" cy="6612441"/>
          </a:xfrm>
          <a:custGeom>
            <a:avLst/>
            <a:gdLst/>
            <a:ahLst/>
            <a:cxnLst/>
            <a:rect r="r" b="b" t="t" l="l"/>
            <a:pathLst>
              <a:path h="6612441" w="8161950">
                <a:moveTo>
                  <a:pt x="0" y="0"/>
                </a:moveTo>
                <a:lnTo>
                  <a:pt x="8161951" y="0"/>
                </a:lnTo>
                <a:lnTo>
                  <a:pt x="8161951" y="6612441"/>
                </a:lnTo>
                <a:lnTo>
                  <a:pt x="0" y="6612441"/>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2" id="12"/>
          <p:cNvSpPr txBox="true"/>
          <p:nvPr/>
        </p:nvSpPr>
        <p:spPr>
          <a:xfrm rot="0">
            <a:off x="1028700" y="1737695"/>
            <a:ext cx="13745522"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Liệt kê những tháng có nhiệt độ trung bình trên 25℃ qua các năm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028700" y="2535637"/>
            <a:ext cx="9403326" cy="6722663"/>
          </a:xfrm>
          <a:custGeom>
            <a:avLst/>
            <a:gdLst/>
            <a:ahLst/>
            <a:cxnLst/>
            <a:rect r="r" b="b" t="t" l="l"/>
            <a:pathLst>
              <a:path h="6722663" w="9403326">
                <a:moveTo>
                  <a:pt x="0" y="0"/>
                </a:moveTo>
                <a:lnTo>
                  <a:pt x="9403326" y="0"/>
                </a:lnTo>
                <a:lnTo>
                  <a:pt x="9403326" y="6722663"/>
                </a:lnTo>
                <a:lnTo>
                  <a:pt x="0" y="6722663"/>
                </a:lnTo>
                <a:lnTo>
                  <a:pt x="0" y="0"/>
                </a:lnTo>
                <a:close/>
              </a:path>
            </a:pathLst>
          </a:custGeom>
          <a:blipFill>
            <a:blip r:embed="rId2"/>
            <a:stretch>
              <a:fillRect l="0" t="0" r="0" b="-57149"/>
            </a:stretch>
          </a:blipFill>
        </p:spPr>
      </p:sp>
      <p:sp>
        <p:nvSpPr>
          <p:cNvPr name="Freeform 11" id="11"/>
          <p:cNvSpPr/>
          <p:nvPr/>
        </p:nvSpPr>
        <p:spPr>
          <a:xfrm flipH="false" flipV="false" rot="0">
            <a:off x="10718807" y="3607470"/>
            <a:ext cx="5686259" cy="4667798"/>
          </a:xfrm>
          <a:custGeom>
            <a:avLst/>
            <a:gdLst/>
            <a:ahLst/>
            <a:cxnLst/>
            <a:rect r="r" b="b" t="t" l="l"/>
            <a:pathLst>
              <a:path h="4667798" w="5686259">
                <a:moveTo>
                  <a:pt x="0" y="0"/>
                </a:moveTo>
                <a:lnTo>
                  <a:pt x="5686259" y="0"/>
                </a:lnTo>
                <a:lnTo>
                  <a:pt x="5686259" y="4667798"/>
                </a:lnTo>
                <a:lnTo>
                  <a:pt x="0" y="4667798"/>
                </a:lnTo>
                <a:lnTo>
                  <a:pt x="0" y="0"/>
                </a:lnTo>
                <a:close/>
              </a:path>
            </a:pathLst>
          </a:custGeom>
          <a:blipFill>
            <a:blip r:embed="rId2"/>
            <a:stretch>
              <a:fillRect l="0" t="-191861" r="-113250" b="0"/>
            </a:stretch>
          </a:blipFill>
        </p:spPr>
      </p:sp>
      <p:sp>
        <p:nvSpPr>
          <p:cNvPr name="TextBox 12" id="12"/>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2. Khám phá dữ liệu</a:t>
            </a:r>
          </a:p>
        </p:txBody>
      </p:sp>
      <p:sp>
        <p:nvSpPr>
          <p:cNvPr name="TextBox 13" id="13"/>
          <p:cNvSpPr txBox="true"/>
          <p:nvPr/>
        </p:nvSpPr>
        <p:spPr>
          <a:xfrm rot="0">
            <a:off x="1028700" y="1737695"/>
            <a:ext cx="13745522"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Nhiệt độ trung bình các tháng cao nhất của năm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343850" y="2164142"/>
            <a:ext cx="11645392" cy="954540"/>
          </a:xfrm>
          <a:custGeom>
            <a:avLst/>
            <a:gdLst/>
            <a:ahLst/>
            <a:cxnLst/>
            <a:rect r="r" b="b" t="t" l="l"/>
            <a:pathLst>
              <a:path h="954540" w="11645392">
                <a:moveTo>
                  <a:pt x="0" y="0"/>
                </a:moveTo>
                <a:lnTo>
                  <a:pt x="11645392" y="0"/>
                </a:lnTo>
                <a:lnTo>
                  <a:pt x="11645392" y="954540"/>
                </a:lnTo>
                <a:lnTo>
                  <a:pt x="0" y="954540"/>
                </a:lnTo>
                <a:lnTo>
                  <a:pt x="0" y="0"/>
                </a:lnTo>
                <a:close/>
              </a:path>
            </a:pathLst>
          </a:custGeom>
          <a:blipFill>
            <a:blip r:embed="rId2"/>
            <a:stretch>
              <a:fillRect l="0" t="0" r="0" b="0"/>
            </a:stretch>
          </a:blipFill>
        </p:spPr>
      </p:sp>
      <p:sp>
        <p:nvSpPr>
          <p:cNvPr name="Freeform 11" id="11"/>
          <p:cNvSpPr/>
          <p:nvPr/>
        </p:nvSpPr>
        <p:spPr>
          <a:xfrm flipH="false" flipV="false" rot="0">
            <a:off x="1343850" y="3385382"/>
            <a:ext cx="14116707" cy="971970"/>
          </a:xfrm>
          <a:custGeom>
            <a:avLst/>
            <a:gdLst/>
            <a:ahLst/>
            <a:cxnLst/>
            <a:rect r="r" b="b" t="t" l="l"/>
            <a:pathLst>
              <a:path h="971970" w="14116707">
                <a:moveTo>
                  <a:pt x="0" y="0"/>
                </a:moveTo>
                <a:lnTo>
                  <a:pt x="14116707" y="0"/>
                </a:lnTo>
                <a:lnTo>
                  <a:pt x="14116707" y="971970"/>
                </a:lnTo>
                <a:lnTo>
                  <a:pt x="0" y="971970"/>
                </a:lnTo>
                <a:lnTo>
                  <a:pt x="0" y="0"/>
                </a:lnTo>
                <a:close/>
              </a:path>
            </a:pathLst>
          </a:custGeom>
          <a:blipFill>
            <a:blip r:embed="rId3"/>
            <a:stretch>
              <a:fillRect l="0" t="0" r="0" b="0"/>
            </a:stretch>
          </a:blipFill>
        </p:spPr>
      </p:sp>
      <p:sp>
        <p:nvSpPr>
          <p:cNvPr name="Freeform 12" id="12"/>
          <p:cNvSpPr/>
          <p:nvPr/>
        </p:nvSpPr>
        <p:spPr>
          <a:xfrm flipH="false" flipV="false" rot="0">
            <a:off x="1343850" y="4624052"/>
            <a:ext cx="11485907" cy="979126"/>
          </a:xfrm>
          <a:custGeom>
            <a:avLst/>
            <a:gdLst/>
            <a:ahLst/>
            <a:cxnLst/>
            <a:rect r="r" b="b" t="t" l="l"/>
            <a:pathLst>
              <a:path h="979126" w="11485907">
                <a:moveTo>
                  <a:pt x="0" y="0"/>
                </a:moveTo>
                <a:lnTo>
                  <a:pt x="11485907" y="0"/>
                </a:lnTo>
                <a:lnTo>
                  <a:pt x="11485907" y="979127"/>
                </a:lnTo>
                <a:lnTo>
                  <a:pt x="0" y="979127"/>
                </a:lnTo>
                <a:lnTo>
                  <a:pt x="0" y="0"/>
                </a:lnTo>
                <a:close/>
              </a:path>
            </a:pathLst>
          </a:custGeom>
          <a:blipFill>
            <a:blip r:embed="rId4"/>
            <a:stretch>
              <a:fillRect l="0" t="0" r="0" b="0"/>
            </a:stretch>
          </a:blipFill>
        </p:spPr>
      </p:sp>
      <p:sp>
        <p:nvSpPr>
          <p:cNvPr name="Freeform 13" id="13"/>
          <p:cNvSpPr/>
          <p:nvPr/>
        </p:nvSpPr>
        <p:spPr>
          <a:xfrm flipH="false" flipV="false" rot="0">
            <a:off x="1343850" y="5869879"/>
            <a:ext cx="11645392" cy="1412720"/>
          </a:xfrm>
          <a:custGeom>
            <a:avLst/>
            <a:gdLst/>
            <a:ahLst/>
            <a:cxnLst/>
            <a:rect r="r" b="b" t="t" l="l"/>
            <a:pathLst>
              <a:path h="1412720" w="11645392">
                <a:moveTo>
                  <a:pt x="0" y="0"/>
                </a:moveTo>
                <a:lnTo>
                  <a:pt x="11645392" y="0"/>
                </a:lnTo>
                <a:lnTo>
                  <a:pt x="11645392" y="1412719"/>
                </a:lnTo>
                <a:lnTo>
                  <a:pt x="0" y="1412719"/>
                </a:lnTo>
                <a:lnTo>
                  <a:pt x="0" y="0"/>
                </a:lnTo>
                <a:close/>
              </a:path>
            </a:pathLst>
          </a:custGeom>
          <a:blipFill>
            <a:blip r:embed="rId5"/>
            <a:stretch>
              <a:fillRect l="0" t="0" r="0" b="0"/>
            </a:stretch>
          </a:blipFill>
        </p:spPr>
      </p:sp>
      <p:sp>
        <p:nvSpPr>
          <p:cNvPr name="Freeform 14" id="14"/>
          <p:cNvSpPr/>
          <p:nvPr/>
        </p:nvSpPr>
        <p:spPr>
          <a:xfrm flipH="false" flipV="false" rot="0">
            <a:off x="1343850" y="7549298"/>
            <a:ext cx="8403559" cy="2199836"/>
          </a:xfrm>
          <a:custGeom>
            <a:avLst/>
            <a:gdLst/>
            <a:ahLst/>
            <a:cxnLst/>
            <a:rect r="r" b="b" t="t" l="l"/>
            <a:pathLst>
              <a:path h="2199836" w="8403559">
                <a:moveTo>
                  <a:pt x="0" y="0"/>
                </a:moveTo>
                <a:lnTo>
                  <a:pt x="8403559" y="0"/>
                </a:lnTo>
                <a:lnTo>
                  <a:pt x="8403559" y="2199837"/>
                </a:lnTo>
                <a:lnTo>
                  <a:pt x="0" y="2199837"/>
                </a:lnTo>
                <a:lnTo>
                  <a:pt x="0" y="0"/>
                </a:lnTo>
                <a:close/>
              </a:path>
            </a:pathLst>
          </a:custGeom>
          <a:blipFill>
            <a:blip r:embed="rId6"/>
            <a:stretch>
              <a:fillRect l="0" t="0" r="0" b="0"/>
            </a:stretch>
          </a:blipFill>
        </p:spPr>
      </p:sp>
      <p:sp>
        <p:nvSpPr>
          <p:cNvPr name="Freeform 15" id="15"/>
          <p:cNvSpPr/>
          <p:nvPr/>
        </p:nvSpPr>
        <p:spPr>
          <a:xfrm flipH="false" flipV="false" rot="0">
            <a:off x="9924772" y="7549298"/>
            <a:ext cx="7922743" cy="1125636"/>
          </a:xfrm>
          <a:custGeom>
            <a:avLst/>
            <a:gdLst/>
            <a:ahLst/>
            <a:cxnLst/>
            <a:rect r="r" b="b" t="t" l="l"/>
            <a:pathLst>
              <a:path h="1125636" w="7922743">
                <a:moveTo>
                  <a:pt x="0" y="0"/>
                </a:moveTo>
                <a:lnTo>
                  <a:pt x="7922743" y="0"/>
                </a:lnTo>
                <a:lnTo>
                  <a:pt x="7922743" y="1125636"/>
                </a:lnTo>
                <a:lnTo>
                  <a:pt x="0" y="1125636"/>
                </a:lnTo>
                <a:lnTo>
                  <a:pt x="0" y="0"/>
                </a:lnTo>
                <a:close/>
              </a:path>
            </a:pathLst>
          </a:custGeom>
          <a:blipFill>
            <a:blip r:embed="rId7"/>
            <a:stretch>
              <a:fillRect l="0" t="0" r="0" b="0"/>
            </a:stretch>
          </a:blipFill>
        </p:spPr>
      </p:sp>
      <p:sp>
        <p:nvSpPr>
          <p:cNvPr name="TextBox 16" id="16"/>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Chuyển đổi dữ liệu</a:t>
            </a:r>
          </a:p>
        </p:txBody>
      </p:sp>
      <p:sp>
        <p:nvSpPr>
          <p:cNvPr name="TextBox 17" id="17"/>
          <p:cNvSpPr txBox="true"/>
          <p:nvPr/>
        </p:nvSpPr>
        <p:spPr>
          <a:xfrm rot="0">
            <a:off x="1028700" y="1317052"/>
            <a:ext cx="716771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Tiền xử lý dữ liệu cho KNN và SMA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416174" y="2577988"/>
            <a:ext cx="12446217" cy="4869668"/>
          </a:xfrm>
          <a:custGeom>
            <a:avLst/>
            <a:gdLst/>
            <a:ahLst/>
            <a:cxnLst/>
            <a:rect r="r" b="b" t="t" l="l"/>
            <a:pathLst>
              <a:path h="4869668" w="12446217">
                <a:moveTo>
                  <a:pt x="0" y="0"/>
                </a:moveTo>
                <a:lnTo>
                  <a:pt x="12446217" y="0"/>
                </a:lnTo>
                <a:lnTo>
                  <a:pt x="12446217" y="4869668"/>
                </a:lnTo>
                <a:lnTo>
                  <a:pt x="0" y="4869668"/>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Chuyển đổi dữ liệu</a:t>
            </a:r>
          </a:p>
        </p:txBody>
      </p:sp>
      <p:sp>
        <p:nvSpPr>
          <p:cNvPr name="TextBox 12" id="12"/>
          <p:cNvSpPr txBox="true"/>
          <p:nvPr/>
        </p:nvSpPr>
        <p:spPr>
          <a:xfrm rot="0">
            <a:off x="1416174" y="1317052"/>
            <a:ext cx="639276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Tiền xử lý dữ liệu cho K-Means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416174" y="2463794"/>
            <a:ext cx="13422154" cy="4371368"/>
          </a:xfrm>
          <a:custGeom>
            <a:avLst/>
            <a:gdLst/>
            <a:ahLst/>
            <a:cxnLst/>
            <a:rect r="r" b="b" t="t" l="l"/>
            <a:pathLst>
              <a:path h="4371368" w="13422154">
                <a:moveTo>
                  <a:pt x="0" y="0"/>
                </a:moveTo>
                <a:lnTo>
                  <a:pt x="13422154" y="0"/>
                </a:lnTo>
                <a:lnTo>
                  <a:pt x="13422154" y="4371368"/>
                </a:lnTo>
                <a:lnTo>
                  <a:pt x="0" y="4371368"/>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Chuyển đổi dữ liệu</a:t>
            </a:r>
          </a:p>
        </p:txBody>
      </p:sp>
      <p:sp>
        <p:nvSpPr>
          <p:cNvPr name="TextBox 12" id="12"/>
          <p:cNvSpPr txBox="true"/>
          <p:nvPr/>
        </p:nvSpPr>
        <p:spPr>
          <a:xfrm rot="0">
            <a:off x="1416174" y="1317052"/>
            <a:ext cx="639276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Tiền xử lý dữ liệu cho K-Means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028700" y="1355341"/>
            <a:ext cx="4213068" cy="2489540"/>
          </a:xfrm>
          <a:custGeom>
            <a:avLst/>
            <a:gdLst/>
            <a:ahLst/>
            <a:cxnLst/>
            <a:rect r="r" b="b" t="t" l="l"/>
            <a:pathLst>
              <a:path h="2489540" w="4213068">
                <a:moveTo>
                  <a:pt x="0" y="0"/>
                </a:moveTo>
                <a:lnTo>
                  <a:pt x="4213068" y="0"/>
                </a:lnTo>
                <a:lnTo>
                  <a:pt x="4213068" y="2489541"/>
                </a:lnTo>
                <a:lnTo>
                  <a:pt x="0" y="2489541"/>
                </a:lnTo>
                <a:lnTo>
                  <a:pt x="0" y="0"/>
                </a:lnTo>
                <a:close/>
              </a:path>
            </a:pathLst>
          </a:custGeom>
          <a:blipFill>
            <a:blip r:embed="rId2"/>
            <a:stretch>
              <a:fillRect l="0" t="0" r="0" b="0"/>
            </a:stretch>
          </a:blipFill>
        </p:spPr>
      </p:sp>
      <p:sp>
        <p:nvSpPr>
          <p:cNvPr name="Freeform 11" id="11"/>
          <p:cNvSpPr/>
          <p:nvPr/>
        </p:nvSpPr>
        <p:spPr>
          <a:xfrm flipH="false" flipV="false" rot="0">
            <a:off x="5457942" y="1355341"/>
            <a:ext cx="3331469" cy="7177896"/>
          </a:xfrm>
          <a:custGeom>
            <a:avLst/>
            <a:gdLst/>
            <a:ahLst/>
            <a:cxnLst/>
            <a:rect r="r" b="b" t="t" l="l"/>
            <a:pathLst>
              <a:path h="7177896" w="3331469">
                <a:moveTo>
                  <a:pt x="0" y="0"/>
                </a:moveTo>
                <a:lnTo>
                  <a:pt x="3331468" y="0"/>
                </a:lnTo>
                <a:lnTo>
                  <a:pt x="3331468" y="7177896"/>
                </a:lnTo>
                <a:lnTo>
                  <a:pt x="0" y="7177896"/>
                </a:lnTo>
                <a:lnTo>
                  <a:pt x="0" y="0"/>
                </a:lnTo>
                <a:close/>
              </a:path>
            </a:pathLst>
          </a:custGeom>
          <a:blipFill>
            <a:blip r:embed="rId3"/>
            <a:stretch>
              <a:fillRect l="0" t="0" r="0" b="0"/>
            </a:stretch>
          </a:blipFill>
        </p:spPr>
      </p:sp>
      <p:sp>
        <p:nvSpPr>
          <p:cNvPr name="Freeform 12" id="12"/>
          <p:cNvSpPr/>
          <p:nvPr/>
        </p:nvSpPr>
        <p:spPr>
          <a:xfrm flipH="false" flipV="false" rot="0">
            <a:off x="8952170" y="1355341"/>
            <a:ext cx="4750412" cy="7095425"/>
          </a:xfrm>
          <a:custGeom>
            <a:avLst/>
            <a:gdLst/>
            <a:ahLst/>
            <a:cxnLst/>
            <a:rect r="r" b="b" t="t" l="l"/>
            <a:pathLst>
              <a:path h="7095425" w="4750412">
                <a:moveTo>
                  <a:pt x="0" y="0"/>
                </a:moveTo>
                <a:lnTo>
                  <a:pt x="4750412" y="0"/>
                </a:lnTo>
                <a:lnTo>
                  <a:pt x="4750412" y="7095425"/>
                </a:lnTo>
                <a:lnTo>
                  <a:pt x="0" y="7095425"/>
                </a:lnTo>
                <a:lnTo>
                  <a:pt x="0" y="0"/>
                </a:lnTo>
                <a:close/>
              </a:path>
            </a:pathLst>
          </a:custGeom>
          <a:blipFill>
            <a:blip r:embed="rId4"/>
            <a:stretch>
              <a:fillRect l="0" t="0" r="0" b="0"/>
            </a:stretch>
          </a:blipFill>
        </p:spPr>
      </p:sp>
      <p:sp>
        <p:nvSpPr>
          <p:cNvPr name="TextBox 13" id="13"/>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4. Kết quả Tiền xử lí dữ liệu</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028700" y="3099230"/>
            <a:ext cx="15544047" cy="5164361"/>
          </a:xfrm>
          <a:custGeom>
            <a:avLst/>
            <a:gdLst/>
            <a:ahLst/>
            <a:cxnLst/>
            <a:rect r="r" b="b" t="t" l="l"/>
            <a:pathLst>
              <a:path h="5164361" w="15544047">
                <a:moveTo>
                  <a:pt x="0" y="0"/>
                </a:moveTo>
                <a:lnTo>
                  <a:pt x="15544047" y="0"/>
                </a:lnTo>
                <a:lnTo>
                  <a:pt x="15544047" y="5164361"/>
                </a:lnTo>
                <a:lnTo>
                  <a:pt x="0" y="5164361"/>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4. Kết quả Tiền xử lí dữ liệu</a:t>
            </a:r>
          </a:p>
        </p:txBody>
      </p:sp>
      <p:sp>
        <p:nvSpPr>
          <p:cNvPr name="TextBox 12" id="12"/>
          <p:cNvSpPr txBox="true"/>
          <p:nvPr/>
        </p:nvSpPr>
        <p:spPr>
          <a:xfrm rot="0">
            <a:off x="1674518" y="1994552"/>
            <a:ext cx="57456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Kết quả chuẩn hóa Min-Max</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028700" y="3054889"/>
            <a:ext cx="15641742" cy="5077156"/>
          </a:xfrm>
          <a:custGeom>
            <a:avLst/>
            <a:gdLst/>
            <a:ahLst/>
            <a:cxnLst/>
            <a:rect r="r" b="b" t="t" l="l"/>
            <a:pathLst>
              <a:path h="5077156" w="15641742">
                <a:moveTo>
                  <a:pt x="0" y="0"/>
                </a:moveTo>
                <a:lnTo>
                  <a:pt x="15641742" y="0"/>
                </a:lnTo>
                <a:lnTo>
                  <a:pt x="15641742" y="5077156"/>
                </a:lnTo>
                <a:lnTo>
                  <a:pt x="0" y="5077156"/>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4. Kết quả Tiền xử lí dữ liệu</a:t>
            </a:r>
          </a:p>
        </p:txBody>
      </p:sp>
      <p:sp>
        <p:nvSpPr>
          <p:cNvPr name="TextBox 12" id="12"/>
          <p:cNvSpPr txBox="true"/>
          <p:nvPr/>
        </p:nvSpPr>
        <p:spPr>
          <a:xfrm rot="0">
            <a:off x="1447979" y="1762094"/>
            <a:ext cx="551884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Kết quả chuẩn hóa Z-score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4185330" y="-41817"/>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8407" y="625911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3610605" y="1672028"/>
            <a:ext cx="11066789" cy="6121400"/>
          </a:xfrm>
          <a:prstGeom prst="rect">
            <a:avLst/>
          </a:prstGeom>
        </p:spPr>
        <p:txBody>
          <a:bodyPr anchor="t" rtlCol="false" tIns="0" lIns="0" bIns="0" rIns="0">
            <a:spAutoFit/>
          </a:bodyPr>
          <a:lstStyle/>
          <a:p>
            <a:pPr algn="l">
              <a:lnSpc>
                <a:spcPts val="8199"/>
              </a:lnSpc>
            </a:pPr>
            <a:r>
              <a:rPr lang="en-US" sz="3999">
                <a:solidFill>
                  <a:srgbClr val="000000"/>
                </a:solidFill>
                <a:latin typeface="Muli Bold"/>
              </a:rPr>
              <a:t>1. Tổng quan đề tài</a:t>
            </a:r>
          </a:p>
          <a:p>
            <a:pPr algn="l">
              <a:lnSpc>
                <a:spcPts val="8199"/>
              </a:lnSpc>
            </a:pPr>
            <a:r>
              <a:rPr lang="en-US" sz="3999">
                <a:solidFill>
                  <a:srgbClr val="000000"/>
                </a:solidFill>
                <a:latin typeface="Muli Bold"/>
              </a:rPr>
              <a:t>2. Tiền xử lí dữ liệu</a:t>
            </a:r>
          </a:p>
          <a:p>
            <a:pPr algn="l">
              <a:lnSpc>
                <a:spcPts val="8199"/>
              </a:lnSpc>
            </a:pPr>
            <a:r>
              <a:rPr lang="en-US" sz="3999">
                <a:solidFill>
                  <a:srgbClr val="000000"/>
                </a:solidFill>
                <a:latin typeface="Muli Bold"/>
              </a:rPr>
              <a:t>3. Các thuật toán khai thác dữ liệu </a:t>
            </a:r>
          </a:p>
          <a:p>
            <a:pPr algn="l">
              <a:lnSpc>
                <a:spcPts val="8199"/>
              </a:lnSpc>
            </a:pPr>
            <a:r>
              <a:rPr lang="en-US" sz="3999">
                <a:solidFill>
                  <a:srgbClr val="000000"/>
                </a:solidFill>
                <a:latin typeface="Muli Bold"/>
              </a:rPr>
              <a:t>                        &amp;</a:t>
            </a:r>
          </a:p>
          <a:p>
            <a:pPr algn="l">
              <a:lnSpc>
                <a:spcPts val="8199"/>
              </a:lnSpc>
            </a:pPr>
            <a:r>
              <a:rPr lang="en-US" sz="3999">
                <a:solidFill>
                  <a:srgbClr val="000000"/>
                </a:solidFill>
                <a:latin typeface="Muli Bold"/>
              </a:rPr>
              <a:t>    So sánh kết quả đạt được</a:t>
            </a:r>
          </a:p>
          <a:p>
            <a:pPr algn="l" marL="0" indent="0" lvl="0">
              <a:lnSpc>
                <a:spcPts val="8199"/>
              </a:lnSpc>
            </a:pPr>
            <a:r>
              <a:rPr lang="en-US" sz="3999">
                <a:solidFill>
                  <a:srgbClr val="000000"/>
                </a:solidFill>
                <a:latin typeface="Muli Bold"/>
              </a:rPr>
              <a:t>4. Kết luận</a:t>
            </a:r>
          </a:p>
        </p:txBody>
      </p:sp>
      <p:sp>
        <p:nvSpPr>
          <p:cNvPr name="TextBox 7" id="7"/>
          <p:cNvSpPr txBox="true"/>
          <p:nvPr/>
        </p:nvSpPr>
        <p:spPr>
          <a:xfrm rot="0">
            <a:off x="1028700" y="504858"/>
            <a:ext cx="7341928" cy="981009"/>
          </a:xfrm>
          <a:prstGeom prst="rect">
            <a:avLst/>
          </a:prstGeom>
        </p:spPr>
        <p:txBody>
          <a:bodyPr anchor="t" rtlCol="false" tIns="0" lIns="0" bIns="0" rIns="0">
            <a:spAutoFit/>
          </a:bodyPr>
          <a:lstStyle/>
          <a:p>
            <a:pPr algn="l">
              <a:lnSpc>
                <a:spcPts val="7800"/>
              </a:lnSpc>
              <a:spcBef>
                <a:spcPct val="0"/>
              </a:spcBef>
            </a:pPr>
            <a:r>
              <a:rPr lang="en-US" sz="6000" spc="-168">
                <a:solidFill>
                  <a:srgbClr val="000000"/>
                </a:solidFill>
                <a:latin typeface="Muli Bold"/>
              </a:rPr>
              <a:t>Nội dung</a:t>
            </a:r>
          </a:p>
        </p:txBody>
      </p:sp>
      <p:grpSp>
        <p:nvGrpSpPr>
          <p:cNvPr name="Group 8" id="8"/>
          <p:cNvGrpSpPr/>
          <p:nvPr/>
        </p:nvGrpSpPr>
        <p:grpSpPr>
          <a:xfrm rot="9002073">
            <a:off x="1824125" y="8504522"/>
            <a:ext cx="2588832" cy="224194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3585703"/>
            <a:ext cx="8856441" cy="2797174"/>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3. Các thuật toán khai thác dữ liệu</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3708891" y="4594387"/>
            <a:ext cx="12082197" cy="5112559"/>
          </a:xfrm>
          <a:custGeom>
            <a:avLst/>
            <a:gdLst/>
            <a:ahLst/>
            <a:cxnLst/>
            <a:rect r="r" b="b" t="t" l="l"/>
            <a:pathLst>
              <a:path h="5112559" w="12082197">
                <a:moveTo>
                  <a:pt x="0" y="0"/>
                </a:moveTo>
                <a:lnTo>
                  <a:pt x="12082197" y="0"/>
                </a:lnTo>
                <a:lnTo>
                  <a:pt x="12082197" y="5112559"/>
                </a:lnTo>
                <a:lnTo>
                  <a:pt x="0" y="5112559"/>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10" id="10"/>
          <p:cNvSpPr txBox="true"/>
          <p:nvPr/>
        </p:nvSpPr>
        <p:spPr>
          <a:xfrm rot="0">
            <a:off x="1111309" y="1441507"/>
            <a:ext cx="13109336"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Là một thuật cơ bản thuộc loại Unsupervised learning</a:t>
            </a:r>
          </a:p>
          <a:p>
            <a:pPr algn="l" marL="734059" indent="-367030" lvl="1">
              <a:lnSpc>
                <a:spcPts val="4759"/>
              </a:lnSpc>
              <a:buFont typeface="Arial"/>
              <a:buChar char="•"/>
            </a:pPr>
            <a:r>
              <a:rPr lang="en-US" sz="3399">
                <a:solidFill>
                  <a:srgbClr val="000000"/>
                </a:solidFill>
                <a:latin typeface="Canva Sans"/>
              </a:rPr>
              <a:t>Không biết nhãn (label) của từng điểm dữ liệu. Mục đích là làm thể nào để phân dữ liệu thành K cụm (cluster) khác nhau sao cho dữ liệu trong cùng một cụm có tính chất giống nhau.</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9" id="9"/>
          <p:cNvSpPr txBox="true"/>
          <p:nvPr/>
        </p:nvSpPr>
        <p:spPr>
          <a:xfrm rot="0">
            <a:off x="2234607" y="1519555"/>
            <a:ext cx="13109336" cy="71812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Các bước của thuật toán:</a:t>
            </a:r>
          </a:p>
          <a:p>
            <a:pPr algn="l">
              <a:lnSpc>
                <a:spcPts val="4759"/>
              </a:lnSpc>
            </a:pPr>
            <a:r>
              <a:rPr lang="en-US" sz="3399">
                <a:solidFill>
                  <a:srgbClr val="000000"/>
                </a:solidFill>
                <a:latin typeface="Canva Sans Bold"/>
              </a:rPr>
              <a:t>Bước 1:</a:t>
            </a:r>
            <a:r>
              <a:rPr lang="en-US" sz="3399">
                <a:solidFill>
                  <a:srgbClr val="000000"/>
                </a:solidFill>
                <a:latin typeface="Canva Sans"/>
              </a:rPr>
              <a:t>     Chọn K điểm bất kì thuộc tập X làm các centroid ban đầu.</a:t>
            </a:r>
          </a:p>
          <a:p>
            <a:pPr algn="l">
              <a:lnSpc>
                <a:spcPts val="4759"/>
              </a:lnSpc>
            </a:pPr>
            <a:r>
              <a:rPr lang="en-US" sz="3399">
                <a:solidFill>
                  <a:srgbClr val="000000"/>
                </a:solidFill>
                <a:latin typeface="Canva Sans Bold"/>
              </a:rPr>
              <a:t>Bước 2: </a:t>
            </a:r>
            <a:r>
              <a:rPr lang="en-US" sz="3399">
                <a:solidFill>
                  <a:srgbClr val="000000"/>
                </a:solidFill>
                <a:latin typeface="Canva Sans"/>
              </a:rPr>
              <a:t>    Phân mỗi điểm dữ liệu trong X vào cluster có centroid gần nó nhất, tính theo khoảng cách Euclid.</a:t>
            </a:r>
          </a:p>
          <a:p>
            <a:pPr algn="l">
              <a:lnSpc>
                <a:spcPts val="4759"/>
              </a:lnSpc>
            </a:pPr>
            <a:r>
              <a:rPr lang="en-US" sz="3399">
                <a:solidFill>
                  <a:srgbClr val="000000"/>
                </a:solidFill>
                <a:latin typeface="Canva Sans Bold"/>
              </a:rPr>
              <a:t>Bước 3: </a:t>
            </a:r>
            <a:r>
              <a:rPr lang="en-US" sz="3399">
                <a:solidFill>
                  <a:srgbClr val="000000"/>
                </a:solidFill>
                <a:latin typeface="Canva Sans"/>
              </a:rPr>
              <a:t>    Kiểm tra điều kiện dừng (hội tụ - converged)</a:t>
            </a:r>
          </a:p>
          <a:p>
            <a:pPr algn="l" marL="734059" indent="-367030" lvl="1">
              <a:lnSpc>
                <a:spcPts val="4759"/>
              </a:lnSpc>
              <a:buFont typeface="Arial"/>
              <a:buChar char="•"/>
            </a:pPr>
            <a:r>
              <a:rPr lang="en-US" sz="3399">
                <a:solidFill>
                  <a:srgbClr val="000000"/>
                </a:solidFill>
                <a:latin typeface="Canva Sans"/>
              </a:rPr>
              <a:t>Nếu việc gán dữ liệu vào từng cluster ở bước 2 không thay đổi so với vòng lặp trước nó thì ta dừng thuật toán.</a:t>
            </a:r>
          </a:p>
          <a:p>
            <a:pPr algn="l">
              <a:lnSpc>
                <a:spcPts val="4759"/>
              </a:lnSpc>
            </a:pPr>
            <a:r>
              <a:rPr lang="en-US" sz="3399">
                <a:solidFill>
                  <a:srgbClr val="000000"/>
                </a:solidFill>
                <a:latin typeface="Canva Sans Bold"/>
              </a:rPr>
              <a:t>Bước 4: </a:t>
            </a:r>
            <a:r>
              <a:rPr lang="en-US" sz="3399">
                <a:solidFill>
                  <a:srgbClr val="000000"/>
                </a:solidFill>
                <a:latin typeface="Canva Sans"/>
              </a:rPr>
              <a:t>    Cập nhật centroid cho từng cluster bằng cách lấy trung bình cộng của tất các các điểm dữ liệu đã được gán vào cluster đó sau bước 2.</a:t>
            </a:r>
          </a:p>
          <a:p>
            <a:pPr algn="l">
              <a:lnSpc>
                <a:spcPts val="4759"/>
              </a:lnSpc>
            </a:pPr>
            <a:r>
              <a:rPr lang="en-US" sz="3399">
                <a:solidFill>
                  <a:srgbClr val="000000"/>
                </a:solidFill>
                <a:latin typeface="Canva Sans Bold"/>
              </a:rPr>
              <a:t>Bước 5:</a:t>
            </a:r>
            <a:r>
              <a:rPr lang="en-US" sz="3399">
                <a:solidFill>
                  <a:srgbClr val="000000"/>
                </a:solidFill>
                <a:latin typeface="Canva Sans"/>
              </a:rPr>
              <a:t>     Quay lại bước 2.</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9" id="9"/>
          <p:cNvSpPr txBox="true"/>
          <p:nvPr/>
        </p:nvSpPr>
        <p:spPr>
          <a:xfrm rot="0">
            <a:off x="1562699" y="1441507"/>
            <a:ext cx="13034248"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rPr>
              <a:t>Một số ưu điểm:</a:t>
            </a:r>
          </a:p>
          <a:p>
            <a:pPr algn="just" marL="734059" indent="-367030" lvl="1">
              <a:lnSpc>
                <a:spcPts val="4759"/>
              </a:lnSpc>
              <a:buFont typeface="Arial"/>
              <a:buChar char="•"/>
            </a:pPr>
            <a:r>
              <a:rPr lang="en-US" sz="3399">
                <a:solidFill>
                  <a:srgbClr val="000000"/>
                </a:solidFill>
                <a:latin typeface="Canva Sans"/>
              </a:rPr>
              <a:t>Dễ cài đặt</a:t>
            </a:r>
          </a:p>
          <a:p>
            <a:pPr algn="just" marL="734059" indent="-367030" lvl="1">
              <a:lnSpc>
                <a:spcPts val="4759"/>
              </a:lnSpc>
              <a:buFont typeface="Arial"/>
              <a:buChar char="•"/>
            </a:pPr>
            <a:r>
              <a:rPr lang="en-US" sz="3399">
                <a:solidFill>
                  <a:srgbClr val="000000"/>
                </a:solidFill>
                <a:latin typeface="Canva Sans"/>
              </a:rPr>
              <a:t>Có thể xử lý dữ liệu có nhiều chiều</a:t>
            </a:r>
          </a:p>
        </p:txBody>
      </p:sp>
      <p:sp>
        <p:nvSpPr>
          <p:cNvPr name="TextBox 10" id="10"/>
          <p:cNvSpPr txBox="true"/>
          <p:nvPr/>
        </p:nvSpPr>
        <p:spPr>
          <a:xfrm rot="0">
            <a:off x="2139128" y="3564947"/>
            <a:ext cx="13798814"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Một số hạn chế:</a:t>
            </a:r>
          </a:p>
          <a:p>
            <a:pPr algn="l" marL="734059" indent="-367030" lvl="1">
              <a:lnSpc>
                <a:spcPts val="4759"/>
              </a:lnSpc>
              <a:buFont typeface="Arial"/>
              <a:buChar char="•"/>
            </a:pPr>
            <a:r>
              <a:rPr lang="en-US" sz="3399">
                <a:solidFill>
                  <a:srgbClr val="000000"/>
                </a:solidFill>
                <a:latin typeface="Canva Sans"/>
              </a:rPr>
              <a:t>Cần chọn số lượng cụm cần clustering.</a:t>
            </a:r>
          </a:p>
          <a:p>
            <a:pPr algn="l" marL="734059" indent="-367030" lvl="1">
              <a:lnSpc>
                <a:spcPts val="4759"/>
              </a:lnSpc>
              <a:buFont typeface="Arial"/>
              <a:buChar char="•"/>
            </a:pPr>
            <a:r>
              <a:rPr lang="en-US" sz="3399">
                <a:solidFill>
                  <a:srgbClr val="000000"/>
                </a:solidFill>
                <a:latin typeface="Canva Sans"/>
              </a:rPr>
              <a:t>Có một số phương pháp giúp xác định số lượng clusters như Elbow method, Average Silhouette, …</a:t>
            </a:r>
          </a:p>
          <a:p>
            <a:pPr algn="l" marL="734059" indent="-367030" lvl="1">
              <a:lnSpc>
                <a:spcPts val="4759"/>
              </a:lnSpc>
              <a:buFont typeface="Arial"/>
              <a:buChar char="•"/>
            </a:pPr>
            <a:r>
              <a:rPr lang="en-US" sz="3399">
                <a:solidFill>
                  <a:srgbClr val="000000"/>
                </a:solidFill>
                <a:latin typeface="Canva Sans"/>
              </a:rPr>
              <a:t>Kết quả clustering phụ vào các centroid được khởi tạo ban đầu.</a:t>
            </a:r>
          </a:p>
          <a:p>
            <a:pPr algn="l" marL="734059" indent="-367030" lvl="1">
              <a:lnSpc>
                <a:spcPts val="4759"/>
              </a:lnSpc>
              <a:buFont typeface="Arial"/>
              <a:buChar char="•"/>
            </a:pPr>
            <a:r>
              <a:rPr lang="en-US" sz="3399">
                <a:solidFill>
                  <a:srgbClr val="000000"/>
                </a:solidFill>
                <a:latin typeface="Canva Sans"/>
              </a:rPr>
              <a:t>Nhạy cảm với dữ liệu ngoại lai. </a:t>
            </a:r>
          </a:p>
          <a:p>
            <a:pPr algn="l" marL="734059" indent="-367030" lvl="1">
              <a:lnSpc>
                <a:spcPts val="4759"/>
              </a:lnSpc>
              <a:buFont typeface="Arial"/>
              <a:buChar char="•"/>
            </a:pPr>
            <a:r>
              <a:rPr lang="en-US" sz="3399">
                <a:solidFill>
                  <a:srgbClr val="000000"/>
                </a:solidFill>
                <a:latin typeface="Canva Sans"/>
              </a:rPr>
              <a:t>Các cluster cần có dạng hình tròn và có số lượng điểm dữ liệu xấp xỉ nhau.</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3432118" y="3954837"/>
            <a:ext cx="10182225" cy="5028772"/>
          </a:xfrm>
          <a:custGeom>
            <a:avLst/>
            <a:gdLst/>
            <a:ahLst/>
            <a:cxnLst/>
            <a:rect r="r" b="b" t="t" l="l"/>
            <a:pathLst>
              <a:path h="5028772" w="10182225">
                <a:moveTo>
                  <a:pt x="0" y="0"/>
                </a:moveTo>
                <a:lnTo>
                  <a:pt x="10182225" y="0"/>
                </a:lnTo>
                <a:lnTo>
                  <a:pt x="10182225" y="5028773"/>
                </a:lnTo>
                <a:lnTo>
                  <a:pt x="0" y="5028773"/>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10" id="10"/>
          <p:cNvSpPr txBox="true"/>
          <p:nvPr/>
        </p:nvSpPr>
        <p:spPr>
          <a:xfrm rot="0">
            <a:off x="1028700" y="1441507"/>
            <a:ext cx="13500337"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Các phương pháp chọn số cụm K tối ưu, đánh giá việc phân cụm của K-Means:</a:t>
            </a:r>
          </a:p>
        </p:txBody>
      </p:sp>
      <p:sp>
        <p:nvSpPr>
          <p:cNvPr name="TextBox 11" id="11"/>
          <p:cNvSpPr txBox="true"/>
          <p:nvPr/>
        </p:nvSpPr>
        <p:spPr>
          <a:xfrm rot="0">
            <a:off x="2152057" y="2964872"/>
            <a:ext cx="304651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Elbow method</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9" id="9"/>
          <p:cNvSpPr txBox="true"/>
          <p:nvPr/>
        </p:nvSpPr>
        <p:spPr>
          <a:xfrm rot="0">
            <a:off x="1309584" y="1184650"/>
            <a:ext cx="304651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Elbow method</a:t>
            </a:r>
          </a:p>
        </p:txBody>
      </p:sp>
      <p:sp>
        <p:nvSpPr>
          <p:cNvPr name="TextBox 10" id="10"/>
          <p:cNvSpPr txBox="true"/>
          <p:nvPr/>
        </p:nvSpPr>
        <p:spPr>
          <a:xfrm rot="0">
            <a:off x="88681" y="2070844"/>
            <a:ext cx="15731019" cy="65811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Bước 1: </a:t>
            </a:r>
            <a:r>
              <a:rPr lang="en-US" sz="3399">
                <a:solidFill>
                  <a:srgbClr val="000000"/>
                </a:solidFill>
                <a:latin typeface="Canva Sans"/>
              </a:rPr>
              <a:t>    Thực hiện thuật toán K-Means với một loạt các giá trị K khác nhau (thường là từ 2 đến một giới hạn nào đó).</a:t>
            </a:r>
          </a:p>
          <a:p>
            <a:pPr algn="l">
              <a:lnSpc>
                <a:spcPts val="4759"/>
              </a:lnSpc>
            </a:pPr>
            <a:r>
              <a:rPr lang="en-US" sz="3399">
                <a:solidFill>
                  <a:srgbClr val="000000"/>
                </a:solidFill>
                <a:latin typeface="Canva Sans Bold"/>
              </a:rPr>
              <a:t>Bước 2: </a:t>
            </a:r>
            <a:r>
              <a:rPr lang="en-US" sz="3399">
                <a:solidFill>
                  <a:srgbClr val="000000"/>
                </a:solidFill>
                <a:latin typeface="Canva Sans"/>
              </a:rPr>
              <a:t>    Đối với mỗi giá trị K, dựa vào kết quả phân cụm của K-Means tính toán độ đo WCSS.</a:t>
            </a:r>
          </a:p>
          <a:p>
            <a:pPr algn="l">
              <a:lnSpc>
                <a:spcPts val="4759"/>
              </a:lnSpc>
            </a:pPr>
            <a:r>
              <a:rPr lang="en-US" sz="3399">
                <a:solidFill>
                  <a:srgbClr val="000000"/>
                </a:solidFill>
                <a:latin typeface="Canva Sans Bold"/>
              </a:rPr>
              <a:t>Bước 3: </a:t>
            </a:r>
            <a:r>
              <a:rPr lang="en-US" sz="3399">
                <a:solidFill>
                  <a:srgbClr val="000000"/>
                </a:solidFill>
                <a:latin typeface="Canva Sans"/>
              </a:rPr>
              <a:t>    Vẽ biểu đồ đường thể hiện sự biến thiên của WCSS theo số lượng cụm.</a:t>
            </a:r>
          </a:p>
          <a:p>
            <a:pPr algn="l">
              <a:lnSpc>
                <a:spcPts val="4759"/>
              </a:lnSpc>
            </a:pPr>
            <a:r>
              <a:rPr lang="en-US" sz="3399">
                <a:solidFill>
                  <a:srgbClr val="000000"/>
                </a:solidFill>
                <a:latin typeface="Canva Sans Bold"/>
              </a:rPr>
              <a:t>Bước 4: </a:t>
            </a:r>
            <a:r>
              <a:rPr lang="en-US" sz="3399">
                <a:solidFill>
                  <a:srgbClr val="000000"/>
                </a:solidFill>
                <a:latin typeface="Canva Sans"/>
              </a:rPr>
              <a:t>    Quan sát biểu đồ và tìm điểm mà tại đó sự biến thiên của WCSS giảm nhanh đột ngột, làm cho biểu đồ có hình dạng giống như khuỷu tay (elbow). Giá trị K ứng với điểm này thường được chọn là số lượng cụm tối ưu cho thuật toán K-Means.</a:t>
            </a:r>
          </a:p>
          <a:p>
            <a:pPr algn="l">
              <a:lnSpc>
                <a:spcPts val="4759"/>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3762000" y="2283637"/>
            <a:ext cx="8408654" cy="6179313"/>
          </a:xfrm>
          <a:custGeom>
            <a:avLst/>
            <a:gdLst/>
            <a:ahLst/>
            <a:cxnLst/>
            <a:rect r="r" b="b" t="t" l="l"/>
            <a:pathLst>
              <a:path h="6179313" w="8408654">
                <a:moveTo>
                  <a:pt x="0" y="0"/>
                </a:moveTo>
                <a:lnTo>
                  <a:pt x="8408654" y="0"/>
                </a:lnTo>
                <a:lnTo>
                  <a:pt x="8408654" y="6179313"/>
                </a:lnTo>
                <a:lnTo>
                  <a:pt x="0" y="6179313"/>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10" id="10"/>
          <p:cNvSpPr txBox="true"/>
          <p:nvPr/>
        </p:nvSpPr>
        <p:spPr>
          <a:xfrm rot="0">
            <a:off x="1309584" y="1184650"/>
            <a:ext cx="304651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Elbow method</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K-Means</a:t>
            </a:r>
          </a:p>
        </p:txBody>
      </p:sp>
      <p:sp>
        <p:nvSpPr>
          <p:cNvPr name="TextBox 9" id="9"/>
          <p:cNvSpPr txBox="true"/>
          <p:nvPr/>
        </p:nvSpPr>
        <p:spPr>
          <a:xfrm rot="0">
            <a:off x="1320607" y="1288111"/>
            <a:ext cx="402952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Average Silhouette</a:t>
            </a:r>
          </a:p>
        </p:txBody>
      </p:sp>
      <p:sp>
        <p:nvSpPr>
          <p:cNvPr name="TextBox 10" id="10"/>
          <p:cNvSpPr txBox="true"/>
          <p:nvPr/>
        </p:nvSpPr>
        <p:spPr>
          <a:xfrm rot="0">
            <a:off x="1028700" y="2471871"/>
            <a:ext cx="14883380"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Là một tiêu chí hữu ích khác để đánh giá chất lượng việc phân cụm</a:t>
            </a:r>
          </a:p>
          <a:p>
            <a:pPr algn="l">
              <a:lnSpc>
                <a:spcPts val="4759"/>
              </a:lnSpc>
            </a:pPr>
          </a:p>
          <a:p>
            <a:pPr algn="l" marL="734059" indent="-367030" lvl="1">
              <a:lnSpc>
                <a:spcPts val="4759"/>
              </a:lnSpc>
              <a:buFont typeface="Arial"/>
              <a:buChar char="•"/>
            </a:pPr>
            <a:r>
              <a:rPr lang="en-US" sz="3399">
                <a:solidFill>
                  <a:srgbClr val="000000"/>
                </a:solidFill>
                <a:latin typeface="Canva Sans"/>
              </a:rPr>
              <a:t>Hệ số Silhouette của một điểm dữ liệu là một độ đo thể hiện mức độ mối liên hệ của điểm dữ liệu với các điểm dữ liệu khác trong cùng cluster và với các điểm dữ liệu trong neighboring cluster của nó.</a:t>
            </a:r>
          </a:p>
          <a:p>
            <a:pPr algn="l">
              <a:lnSpc>
                <a:spcPts val="4759"/>
              </a:lnSpc>
            </a:pPr>
          </a:p>
          <a:p>
            <a:pPr algn="l" marL="734059" indent="-367030" lvl="1">
              <a:lnSpc>
                <a:spcPts val="4759"/>
              </a:lnSpc>
              <a:buFont typeface="Arial"/>
              <a:buChar char="•"/>
            </a:pPr>
            <a:r>
              <a:rPr lang="en-US" sz="3399">
                <a:solidFill>
                  <a:srgbClr val="000000"/>
                </a:solidFill>
                <a:latin typeface="Canva Sans"/>
              </a:rPr>
              <a:t>Giá trị Silhouette trong khoảng [-1, 1]</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SMA (Simple Moving Average)</a:t>
            </a:r>
          </a:p>
        </p:txBody>
      </p:sp>
      <p:sp>
        <p:nvSpPr>
          <p:cNvPr name="TextBox 9" id="9"/>
          <p:cNvSpPr txBox="true"/>
          <p:nvPr/>
        </p:nvSpPr>
        <p:spPr>
          <a:xfrm rot="0">
            <a:off x="1028700" y="1620357"/>
            <a:ext cx="14131732" cy="3852545"/>
          </a:xfrm>
          <a:prstGeom prst="rect">
            <a:avLst/>
          </a:prstGeom>
        </p:spPr>
        <p:txBody>
          <a:bodyPr anchor="t" rtlCol="false" tIns="0" lIns="0" bIns="0" rIns="0">
            <a:spAutoFit/>
          </a:bodyPr>
          <a:lstStyle/>
          <a:p>
            <a:pPr algn="l">
              <a:lnSpc>
                <a:spcPts val="4419"/>
              </a:lnSpc>
              <a:spcBef>
                <a:spcPct val="0"/>
              </a:spcBef>
            </a:pPr>
            <a:r>
              <a:rPr lang="en-US" sz="3399" spc="-95">
                <a:solidFill>
                  <a:srgbClr val="000000"/>
                </a:solidFill>
                <a:latin typeface="Muli"/>
              </a:rPr>
              <a:t>Thuật toán Simple Moving Average (SMA) là một phương pháp phổ biến trong phân tích kỹ thuật, được sử dụng:</a:t>
            </a:r>
          </a:p>
          <a:p>
            <a:pPr algn="l" marL="734059" indent="-367030" lvl="1">
              <a:lnSpc>
                <a:spcPts val="4419"/>
              </a:lnSpc>
              <a:spcBef>
                <a:spcPct val="0"/>
              </a:spcBef>
              <a:buFont typeface="Arial"/>
              <a:buChar char="•"/>
            </a:pPr>
            <a:r>
              <a:rPr lang="en-US" sz="3399" spc="-95">
                <a:solidFill>
                  <a:srgbClr val="000000"/>
                </a:solidFill>
                <a:latin typeface="Muli"/>
              </a:rPr>
              <a:t>Để làm mịn dữ liệu thời gian </a:t>
            </a:r>
          </a:p>
          <a:p>
            <a:pPr algn="l" marL="734059" indent="-367030" lvl="1">
              <a:lnSpc>
                <a:spcPts val="4419"/>
              </a:lnSpc>
              <a:spcBef>
                <a:spcPct val="0"/>
              </a:spcBef>
              <a:buFont typeface="Arial"/>
              <a:buChar char="•"/>
            </a:pPr>
            <a:r>
              <a:rPr lang="en-US" sz="3399" spc="-95">
                <a:solidFill>
                  <a:srgbClr val="000000"/>
                </a:solidFill>
                <a:latin typeface="Muli"/>
              </a:rPr>
              <a:t>X</a:t>
            </a:r>
            <a:r>
              <a:rPr lang="en-US" sz="3399" spc="-95">
                <a:solidFill>
                  <a:srgbClr val="000000"/>
                </a:solidFill>
                <a:latin typeface="Muli"/>
              </a:rPr>
              <a:t>ác định xu hướng của một dãy số liệu theo thời gian</a:t>
            </a:r>
          </a:p>
          <a:p>
            <a:pPr algn="l" marL="734059" indent="-367030" lvl="1">
              <a:lnSpc>
                <a:spcPts val="4419"/>
              </a:lnSpc>
              <a:spcBef>
                <a:spcPct val="0"/>
              </a:spcBef>
              <a:buFont typeface="Arial"/>
              <a:buChar char="•"/>
            </a:pPr>
            <a:r>
              <a:rPr lang="en-US" sz="3399" spc="-95">
                <a:solidFill>
                  <a:srgbClr val="000000"/>
                </a:solidFill>
                <a:latin typeface="Muli"/>
              </a:rPr>
              <a:t>SMA được tính bằng cách lấy trung bình cộng của một tập hợp con các điểm dữ liệu trong một khoảng thời gian cố định và di chuyển qua từng thời điểm trong dãy số liệu</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1351154" y="1227627"/>
            <a:ext cx="15585692" cy="8482705"/>
          </a:xfrm>
          <a:custGeom>
            <a:avLst/>
            <a:gdLst/>
            <a:ahLst/>
            <a:cxnLst/>
            <a:rect r="r" b="b" t="t" l="l"/>
            <a:pathLst>
              <a:path h="8482705" w="15585692">
                <a:moveTo>
                  <a:pt x="0" y="0"/>
                </a:moveTo>
                <a:lnTo>
                  <a:pt x="15585692" y="0"/>
                </a:lnTo>
                <a:lnTo>
                  <a:pt x="15585692" y="8482705"/>
                </a:lnTo>
                <a:lnTo>
                  <a:pt x="0" y="8482705"/>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SMA (Simple Moving Average)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373563"/>
            <a:ext cx="11437054"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1. Tổng quan</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1028700" y="1302102"/>
            <a:ext cx="16067318" cy="8621916"/>
          </a:xfrm>
          <a:custGeom>
            <a:avLst/>
            <a:gdLst/>
            <a:ahLst/>
            <a:cxnLst/>
            <a:rect r="r" b="b" t="t" l="l"/>
            <a:pathLst>
              <a:path h="8621916" w="16067318">
                <a:moveTo>
                  <a:pt x="0" y="0"/>
                </a:moveTo>
                <a:lnTo>
                  <a:pt x="16067318" y="0"/>
                </a:lnTo>
                <a:lnTo>
                  <a:pt x="16067318" y="8621916"/>
                </a:lnTo>
                <a:lnTo>
                  <a:pt x="0" y="8621916"/>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SMA (Simple Moving Average)</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811203" y="1338784"/>
            <a:ext cx="16665593" cy="8512965"/>
          </a:xfrm>
          <a:custGeom>
            <a:avLst/>
            <a:gdLst/>
            <a:ahLst/>
            <a:cxnLst/>
            <a:rect r="r" b="b" t="t" l="l"/>
            <a:pathLst>
              <a:path h="8512965" w="16665593">
                <a:moveTo>
                  <a:pt x="0" y="0"/>
                </a:moveTo>
                <a:lnTo>
                  <a:pt x="16665594" y="0"/>
                </a:lnTo>
                <a:lnTo>
                  <a:pt x="16665594" y="8512965"/>
                </a:lnTo>
                <a:lnTo>
                  <a:pt x="0" y="8512965"/>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SMA (Simple Moving Average)</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6015545" y="4231697"/>
            <a:ext cx="6422421" cy="5545950"/>
          </a:xfrm>
          <a:custGeom>
            <a:avLst/>
            <a:gdLst/>
            <a:ahLst/>
            <a:cxnLst/>
            <a:rect r="r" b="b" t="t" l="l"/>
            <a:pathLst>
              <a:path h="5545950" w="6422421">
                <a:moveTo>
                  <a:pt x="0" y="0"/>
                </a:moveTo>
                <a:lnTo>
                  <a:pt x="6422421" y="0"/>
                </a:lnTo>
                <a:lnTo>
                  <a:pt x="6422421" y="5545950"/>
                </a:lnTo>
                <a:lnTo>
                  <a:pt x="0" y="5545950"/>
                </a:lnTo>
                <a:lnTo>
                  <a:pt x="0" y="0"/>
                </a:lnTo>
                <a:close/>
              </a:path>
            </a:pathLst>
          </a:custGeom>
          <a:blipFill>
            <a:blip r:embed="rId2"/>
            <a:stretch>
              <a:fillRect l="0" t="0" r="0" b="0"/>
            </a:stretch>
          </a:blipFill>
        </p:spPr>
      </p:sp>
      <p:sp>
        <p:nvSpPr>
          <p:cNvPr name="TextBox 9" id="9"/>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KNN (K-Nearest Neighbours)</a:t>
            </a:r>
          </a:p>
        </p:txBody>
      </p:sp>
      <p:sp>
        <p:nvSpPr>
          <p:cNvPr name="TextBox 10" id="10"/>
          <p:cNvSpPr txBox="true"/>
          <p:nvPr/>
        </p:nvSpPr>
        <p:spPr>
          <a:xfrm rot="0">
            <a:off x="672463" y="1441507"/>
            <a:ext cx="14386018" cy="23806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Là một thuật toán học máy không giám sát được sử dụng chủ yếu cho các bài toán phân loại và hồi quy.</a:t>
            </a:r>
          </a:p>
          <a:p>
            <a:pPr algn="l" marL="734059" indent="-367030" lvl="1">
              <a:lnSpc>
                <a:spcPts val="4759"/>
              </a:lnSpc>
              <a:buFont typeface="Arial"/>
              <a:buChar char="•"/>
            </a:pPr>
            <a:r>
              <a:rPr lang="en-US" sz="3399">
                <a:solidFill>
                  <a:srgbClr val="000000"/>
                </a:solidFill>
                <a:latin typeface="Canva Sans"/>
              </a:rPr>
              <a:t>Hoạt động dựa trên nguyên tắc rằng các điểm dữ liệu gần nhau trong không gian đặc trưng có xu hướng có nhãn giống nhau. </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774414" y="1308485"/>
            <a:ext cx="14386018"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Bold"/>
              </a:rPr>
              <a:t>Bước 1:</a:t>
            </a:r>
            <a:r>
              <a:rPr lang="en-US" sz="3399">
                <a:solidFill>
                  <a:srgbClr val="000000"/>
                </a:solidFill>
                <a:latin typeface="Canva Sans"/>
              </a:rPr>
              <a:t> Chọn Số Lượng Láng Giềng (K): Xác định số lượng láng giềng gần nhất (K) mà bạn muốn xem xét để đưa ra dự đoán.</a:t>
            </a:r>
          </a:p>
          <a:p>
            <a:pPr algn="l" marL="734059" indent="-367030" lvl="1">
              <a:lnSpc>
                <a:spcPts val="4759"/>
              </a:lnSpc>
              <a:buFont typeface="Arial"/>
              <a:buChar char="•"/>
            </a:pPr>
            <a:r>
              <a:rPr lang="en-US" sz="3399">
                <a:solidFill>
                  <a:srgbClr val="000000"/>
                </a:solidFill>
                <a:latin typeface="Canva Sans Bold"/>
              </a:rPr>
              <a:t>Bước 2:</a:t>
            </a:r>
            <a:r>
              <a:rPr lang="en-US" sz="3399">
                <a:solidFill>
                  <a:srgbClr val="000000"/>
                </a:solidFill>
                <a:latin typeface="Canva Sans"/>
              </a:rPr>
              <a:t> Tính Khoảng Cách: Đối với mỗi điểm dữ liệu cần phân loại, tính khoảng cách giữa điểm đó và tất cả các điểm dữ liệu trong tập huấn luyện. Khoảng cách thường được tính bằng công thức khoảng cách Euclidean</a:t>
            </a:r>
          </a:p>
          <a:p>
            <a:pPr algn="l" marL="1468119" indent="-489373" lvl="2">
              <a:lnSpc>
                <a:spcPts val="4759"/>
              </a:lnSpc>
              <a:buFont typeface="Arial"/>
              <a:buChar char="⚬"/>
            </a:pPr>
            <a:r>
              <a:rPr lang="en-US" sz="3399">
                <a:solidFill>
                  <a:srgbClr val="000000"/>
                </a:solidFill>
                <a:latin typeface="Canva Sans"/>
              </a:rPr>
              <a:t>Công thức tính khoảng cách Euclid:</a:t>
            </a:r>
          </a:p>
          <a:p>
            <a:pPr algn="l">
              <a:lnSpc>
                <a:spcPts val="4759"/>
              </a:lnSpc>
            </a:pPr>
          </a:p>
        </p:txBody>
      </p:sp>
      <p:sp>
        <p:nvSpPr>
          <p:cNvPr name="Freeform 5" id="5"/>
          <p:cNvSpPr/>
          <p:nvPr/>
        </p:nvSpPr>
        <p:spPr>
          <a:xfrm flipH="false" flipV="false" rot="0">
            <a:off x="4917784" y="5909489"/>
            <a:ext cx="6197681" cy="2479072"/>
          </a:xfrm>
          <a:custGeom>
            <a:avLst/>
            <a:gdLst/>
            <a:ahLst/>
            <a:cxnLst/>
            <a:rect r="r" b="b" t="t" l="l"/>
            <a:pathLst>
              <a:path h="2479072" w="6197681">
                <a:moveTo>
                  <a:pt x="0" y="0"/>
                </a:moveTo>
                <a:lnTo>
                  <a:pt x="6197681" y="0"/>
                </a:lnTo>
                <a:lnTo>
                  <a:pt x="6197681" y="2479072"/>
                </a:lnTo>
                <a:lnTo>
                  <a:pt x="0" y="2479072"/>
                </a:lnTo>
                <a:lnTo>
                  <a:pt x="0" y="0"/>
                </a:lnTo>
                <a:close/>
              </a:path>
            </a:pathLst>
          </a:custGeom>
          <a:blipFill>
            <a:blip r:embed="rId2"/>
            <a:stretch>
              <a:fillRect l="0" t="0" r="0" b="0"/>
            </a:stretch>
          </a:blipFill>
        </p:spPr>
      </p:sp>
      <p:sp>
        <p:nvSpPr>
          <p:cNvPr name="TextBox 6" id="6"/>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KNN (K-Nearest Neighbours)</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KNN (K-Nearest Neighbours)</a:t>
            </a:r>
          </a:p>
        </p:txBody>
      </p:sp>
      <p:sp>
        <p:nvSpPr>
          <p:cNvPr name="TextBox 5" id="5"/>
          <p:cNvSpPr txBox="true"/>
          <p:nvPr/>
        </p:nvSpPr>
        <p:spPr>
          <a:xfrm rot="0">
            <a:off x="774414" y="1929255"/>
            <a:ext cx="14386018"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Bold"/>
              </a:rPr>
              <a:t>Bước 3:</a:t>
            </a:r>
            <a:r>
              <a:rPr lang="en-US" sz="3399">
                <a:solidFill>
                  <a:srgbClr val="000000"/>
                </a:solidFill>
                <a:latin typeface="Canva Sans"/>
              </a:rPr>
              <a:t> Xác Định K Láng Giềng Gần Nhất: Lấy K điểm dữ liệu có khoảng cách nhỏ nhất từ điểm cần phân loại.</a:t>
            </a:r>
          </a:p>
          <a:p>
            <a:pPr algn="l" marL="734059" indent="-367030" lvl="1">
              <a:lnSpc>
                <a:spcPts val="4759"/>
              </a:lnSpc>
              <a:buFont typeface="Arial"/>
              <a:buChar char="•"/>
            </a:pPr>
            <a:r>
              <a:rPr lang="en-US" sz="3399">
                <a:solidFill>
                  <a:srgbClr val="000000"/>
                </a:solidFill>
                <a:latin typeface="Canva Sans Bold"/>
              </a:rPr>
              <a:t>Bước 4:</a:t>
            </a:r>
            <a:r>
              <a:rPr lang="en-US" sz="3399">
                <a:solidFill>
                  <a:srgbClr val="000000"/>
                </a:solidFill>
                <a:latin typeface="Canva Sans"/>
              </a:rPr>
              <a:t> Dự Đoán Nhãn: Đối với bài toán phân loại, dự đoán nhãn của điểm dữ liệu mới bằng cách lấy nhãn phổ biến nhất trong số K láng giềng gần nhất. Đối với bài toán hồi quy, dự đoán giá trị bằng cách lấy trung bình các giá trị của K láng giềng gần nhất.</a:t>
            </a:r>
          </a:p>
          <a:p>
            <a:pPr algn="l" marL="734059" indent="-367030" lvl="1">
              <a:lnSpc>
                <a:spcPts val="4759"/>
              </a:lnSpc>
              <a:buFont typeface="Arial"/>
              <a:buChar char="•"/>
            </a:pPr>
            <a:r>
              <a:rPr lang="en-US" sz="3399">
                <a:solidFill>
                  <a:srgbClr val="000000"/>
                </a:solidFill>
                <a:latin typeface="Canva Sans Bold"/>
              </a:rPr>
              <a:t>Bước 5:</a:t>
            </a:r>
            <a:r>
              <a:rPr lang="en-US" sz="3399">
                <a:solidFill>
                  <a:srgbClr val="000000"/>
                </a:solidFill>
                <a:latin typeface="Canva Sans"/>
              </a:rPr>
              <a:t> Lặp Lại: Thực hiện các bước trên cho tất cả các điểm dữ liệu cần phân loại hoặc hồi quy.</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3. Thuật toán KNN (K-Nearest Neighbours)</a:t>
            </a:r>
          </a:p>
        </p:txBody>
      </p:sp>
      <p:sp>
        <p:nvSpPr>
          <p:cNvPr name="TextBox 5" id="5"/>
          <p:cNvSpPr txBox="true"/>
          <p:nvPr/>
        </p:nvSpPr>
        <p:spPr>
          <a:xfrm rot="0">
            <a:off x="765577" y="1519555"/>
            <a:ext cx="14657979"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Ưu Điểm</a:t>
            </a:r>
            <a:r>
              <a:rPr lang="en-US" sz="3399">
                <a:solidFill>
                  <a:srgbClr val="000000"/>
                </a:solidFill>
                <a:latin typeface="Canva Sans"/>
              </a:rPr>
              <a:t> </a:t>
            </a:r>
          </a:p>
          <a:p>
            <a:pPr algn="l" marL="734059" indent="-367030" lvl="1">
              <a:lnSpc>
                <a:spcPts val="4759"/>
              </a:lnSpc>
              <a:buFont typeface="Arial"/>
              <a:buChar char="•"/>
            </a:pPr>
            <a:r>
              <a:rPr lang="en-US" sz="3399">
                <a:solidFill>
                  <a:srgbClr val="000000"/>
                </a:solidFill>
                <a:latin typeface="Canva Sans"/>
              </a:rPr>
              <a:t>KNN là một thuật toán đơn giản, dễ hiểu và dễ triển khai.</a:t>
            </a:r>
          </a:p>
          <a:p>
            <a:pPr algn="l" marL="734059" indent="-367030" lvl="1">
              <a:lnSpc>
                <a:spcPts val="4759"/>
              </a:lnSpc>
              <a:buFont typeface="Arial"/>
              <a:buChar char="•"/>
            </a:pPr>
            <a:r>
              <a:rPr lang="en-US" sz="3399">
                <a:solidFill>
                  <a:srgbClr val="000000"/>
                </a:solidFill>
                <a:latin typeface="Canva Sans"/>
              </a:rPr>
              <a:t>KNN có thể hoạt động hiệu quả với các tập dữ liệu nhỏ và các trường hợp mà mối quan hệ giữa các điểm dữ liệu có thể được biểu diễn qua khoảng cách.</a:t>
            </a:r>
          </a:p>
          <a:p>
            <a:pPr algn="l">
              <a:lnSpc>
                <a:spcPts val="4759"/>
              </a:lnSpc>
            </a:pPr>
          </a:p>
          <a:p>
            <a:pPr algn="l">
              <a:lnSpc>
                <a:spcPts val="4759"/>
              </a:lnSpc>
            </a:pPr>
            <a:r>
              <a:rPr lang="en-US" sz="3399">
                <a:solidFill>
                  <a:srgbClr val="000000"/>
                </a:solidFill>
                <a:latin typeface="Canva Sans Bold"/>
              </a:rPr>
              <a:t>Nhược Điểm</a:t>
            </a:r>
          </a:p>
          <a:p>
            <a:pPr algn="l" marL="734059" indent="-367030" lvl="1">
              <a:lnSpc>
                <a:spcPts val="4759"/>
              </a:lnSpc>
              <a:buFont typeface="Arial"/>
              <a:buChar char="•"/>
            </a:pPr>
            <a:r>
              <a:rPr lang="en-US" sz="3399">
                <a:solidFill>
                  <a:srgbClr val="000000"/>
                </a:solidFill>
                <a:latin typeface="Canva Sans Bold"/>
              </a:rPr>
              <a:t>Tính Toán Chậm: </a:t>
            </a:r>
            <a:r>
              <a:rPr lang="en-US" sz="3399">
                <a:solidFill>
                  <a:srgbClr val="000000"/>
                </a:solidFill>
                <a:latin typeface="Canva Sans"/>
              </a:rPr>
              <a:t>KNN yêu cầu tính khoảng cách giữa điểm cần phân loại và tất cả các điểm trong tập huấn luyện, điều này có thể tốn nhiều thời gian khi xử lý các tập dữ liệu lớn.</a:t>
            </a:r>
          </a:p>
          <a:p>
            <a:pPr algn="l" marL="734059" indent="-367030" lvl="1">
              <a:lnSpc>
                <a:spcPts val="4759"/>
              </a:lnSpc>
              <a:buFont typeface="Arial"/>
              <a:buChar char="•"/>
            </a:pPr>
            <a:r>
              <a:rPr lang="en-US" sz="3399">
                <a:solidFill>
                  <a:srgbClr val="000000"/>
                </a:solidFill>
                <a:latin typeface="Canva Sans Bold"/>
              </a:rPr>
              <a:t>Nhạy Cảm Với Dữ Liệu Nhiễu: </a:t>
            </a:r>
            <a:r>
              <a:rPr lang="en-US" sz="3399">
                <a:solidFill>
                  <a:srgbClr val="000000"/>
                </a:solidFill>
                <a:latin typeface="Canva Sans"/>
              </a:rPr>
              <a:t>KNN có thể bị ảnh hưởng bởi các điểm dữ liệu nhiễu hoặc không liên quan.</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16"/>
            <a:ext cx="11307642"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5. Kết luận</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4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933450"/>
            <a:ext cx="277757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Ưu điểm</a:t>
            </a:r>
          </a:p>
        </p:txBody>
      </p:sp>
      <p:sp>
        <p:nvSpPr>
          <p:cNvPr name="TextBox 11" id="11"/>
          <p:cNvSpPr txBox="true"/>
          <p:nvPr/>
        </p:nvSpPr>
        <p:spPr>
          <a:xfrm rot="0">
            <a:off x="820362" y="2799968"/>
            <a:ext cx="15585630"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Nhận diện được bài toán khai thác dữ liệu lớn và áp dụng được các giải thuật khai thác dữ liệu song song, phân tán.</a:t>
            </a:r>
          </a:p>
          <a:p>
            <a:pPr algn="l">
              <a:lnSpc>
                <a:spcPts val="4759"/>
              </a:lnSpc>
            </a:pPr>
          </a:p>
          <a:p>
            <a:pPr algn="l" marL="734059" indent="-367030" lvl="1">
              <a:lnSpc>
                <a:spcPts val="4759"/>
              </a:lnSpc>
              <a:buFont typeface="Arial"/>
              <a:buChar char="•"/>
            </a:pPr>
            <a:r>
              <a:rPr lang="en-US" sz="3399">
                <a:solidFill>
                  <a:srgbClr val="000000"/>
                </a:solidFill>
                <a:latin typeface="Canva Sans"/>
              </a:rPr>
              <a:t>Ứng dụng công nghệ học máy hiện đại: Đề tài sử dụng các thuật toán phân cụm tiên tiến như K-means và SMA, KNN, đại diện cho ứng dụng thực tiễn của học máy trong lĩnh dự báo thời tiết.</a:t>
            </a:r>
          </a:p>
          <a:p>
            <a:pPr algn="l">
              <a:lnSpc>
                <a:spcPts val="4759"/>
              </a:lnSpc>
            </a:pPr>
          </a:p>
          <a:p>
            <a:pPr algn="l" marL="734059" indent="-367030" lvl="1">
              <a:lnSpc>
                <a:spcPts val="4759"/>
              </a:lnSpc>
              <a:buFont typeface="Arial"/>
              <a:buChar char="•"/>
            </a:pPr>
            <a:r>
              <a:rPr lang="en-US" sz="3399">
                <a:solidFill>
                  <a:srgbClr val="000000"/>
                </a:solidFill>
                <a:latin typeface="Canva Sans"/>
              </a:rPr>
              <a:t>Phân tích sâu về dự báo thời tiết: Đề tài cung cấp cái nhìn sâu sắc về phân tích, đánh giá và dự đoán thời tiết theo ngày, có tính ứng dụng cao</a:t>
            </a:r>
          </a:p>
        </p:txBody>
      </p:sp>
    </p:spTree>
  </p:cSld>
  <p:clrMapOvr>
    <a:masterClrMapping/>
  </p:clrMapOvr>
</p:sld>
</file>

<file path=ppt/slides/slide4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86892" y="933450"/>
            <a:ext cx="266119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Hạn chế</a:t>
            </a:r>
          </a:p>
        </p:txBody>
      </p:sp>
      <p:sp>
        <p:nvSpPr>
          <p:cNvPr name="TextBox 11" id="11"/>
          <p:cNvSpPr txBox="true"/>
          <p:nvPr/>
        </p:nvSpPr>
        <p:spPr>
          <a:xfrm rot="0">
            <a:off x="1028700" y="2719705"/>
            <a:ext cx="13526251"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Bộ dữ liệu được thu thập từ năm 2012 đến 2015,  nên cũng không theo kịp xu thế thời tiết hiện nay, nhất là trong thời kỳ biến đổi khí hậu.</a:t>
            </a:r>
          </a:p>
          <a:p>
            <a:pPr algn="l">
              <a:lnSpc>
                <a:spcPts val="4759"/>
              </a:lnSpc>
            </a:pPr>
          </a:p>
          <a:p>
            <a:pPr algn="l" marL="734059" indent="-367030" lvl="1">
              <a:lnSpc>
                <a:spcPts val="4759"/>
              </a:lnSpc>
              <a:buFont typeface="Arial"/>
              <a:buChar char="•"/>
            </a:pPr>
            <a:r>
              <a:rPr lang="en-US" sz="3399">
                <a:solidFill>
                  <a:srgbClr val="000000"/>
                </a:solidFill>
                <a:latin typeface="Canva Sans"/>
              </a:rPr>
              <a:t>Nhóm sử dụng 3 thuật toán phân cụm K-means và KNN, SMA để phân tích dữ liệu, nó phụ thuộc nhiều vào việc lựa chọn tham số và cách xử lý dữ liệu đầu vào</a:t>
            </a:r>
          </a:p>
          <a:p>
            <a:pPr algn="l">
              <a:lnSpc>
                <a:spcPts val="4759"/>
              </a:lnSpc>
            </a:pPr>
          </a:p>
          <a:p>
            <a:pPr algn="l" marL="734059" indent="-367030" lvl="1">
              <a:lnSpc>
                <a:spcPts val="4759"/>
              </a:lnSpc>
              <a:buFont typeface="Arial"/>
              <a:buChar char="•"/>
            </a:pPr>
            <a:r>
              <a:rPr lang="en-US" sz="3399">
                <a:solidFill>
                  <a:srgbClr val="000000"/>
                </a:solidFill>
                <a:latin typeface="Canva Sans"/>
              </a:rPr>
              <a:t>Cả 3 thuật toán đều có thể không chính xác nếu dữ liệu có nhiều nhiễu hoặc nếu các cụm không rõ ràng.</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933450"/>
            <a:ext cx="5615880" cy="887095"/>
          </a:xfrm>
          <a:prstGeom prst="rect">
            <a:avLst/>
          </a:prstGeom>
        </p:spPr>
        <p:txBody>
          <a:bodyPr anchor="t" rtlCol="false" tIns="0" lIns="0" bIns="0" rIns="0">
            <a:spAutoFit/>
          </a:bodyPr>
          <a:lstStyle/>
          <a:p>
            <a:pPr algn="l">
              <a:lnSpc>
                <a:spcPts val="7279"/>
              </a:lnSpc>
            </a:pPr>
            <a:r>
              <a:rPr lang="en-US" sz="5199">
                <a:solidFill>
                  <a:srgbClr val="000000"/>
                </a:solidFill>
                <a:latin typeface="Canva Sans Bold"/>
              </a:rPr>
              <a:t>Hướng phát triển</a:t>
            </a:r>
          </a:p>
        </p:txBody>
      </p:sp>
      <p:sp>
        <p:nvSpPr>
          <p:cNvPr name="TextBox 11" id="11"/>
          <p:cNvSpPr txBox="true"/>
          <p:nvPr/>
        </p:nvSpPr>
        <p:spPr>
          <a:xfrm rot="0">
            <a:off x="1141299" y="2929811"/>
            <a:ext cx="15280830"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Thực hiện thu thập và tích hợp dữ liệu thời tiết mới từ nhiều. nguồn khác nhau với thông tin đa dạng, phong phú và đầy đủ hơn</a:t>
            </a:r>
          </a:p>
          <a:p>
            <a:pPr algn="l">
              <a:lnSpc>
                <a:spcPts val="4759"/>
              </a:lnSpc>
            </a:pPr>
          </a:p>
          <a:p>
            <a:pPr algn="l" marL="734059" indent="-367030" lvl="1">
              <a:lnSpc>
                <a:spcPts val="4759"/>
              </a:lnSpc>
              <a:buFont typeface="Arial"/>
              <a:buChar char="•"/>
            </a:pPr>
            <a:r>
              <a:rPr lang="en-US" sz="3399">
                <a:solidFill>
                  <a:srgbClr val="000000"/>
                </a:solidFill>
                <a:latin typeface="Canva Sans"/>
              </a:rPr>
              <a:t>Nghiên cứu tối ưu hóa thật toán K-means SMA và KNN để đưa ra kết quả chính xác hơn.</a:t>
            </a:r>
          </a:p>
          <a:p>
            <a:pPr algn="l">
              <a:lnSpc>
                <a:spcPts val="4759"/>
              </a:lnSpc>
            </a:pPr>
          </a:p>
          <a:p>
            <a:pPr algn="l" marL="734059" indent="-367030" lvl="1">
              <a:lnSpc>
                <a:spcPts val="4759"/>
              </a:lnSpc>
              <a:buFont typeface="Arial"/>
              <a:buChar char="•"/>
            </a:pPr>
            <a:r>
              <a:rPr lang="en-US" sz="3399">
                <a:solidFill>
                  <a:srgbClr val="000000"/>
                </a:solidFill>
                <a:latin typeface="Canva Sans"/>
              </a:rPr>
              <a:t>Nghiên cứu và phát triển các phương pháp để xử lý dữ liệu real-time</a:t>
            </a:r>
          </a:p>
          <a:p>
            <a:pPr algn="l">
              <a:lnSpc>
                <a:spcPts val="4759"/>
              </a:lnSpc>
            </a:pPr>
          </a:p>
          <a:p>
            <a:pPr algn="l" marL="734059" indent="-367030" lvl="1">
              <a:lnSpc>
                <a:spcPts val="4759"/>
              </a:lnSpc>
              <a:buFont typeface="Arial"/>
              <a:buChar char="•"/>
            </a:pPr>
            <a:r>
              <a:rPr lang="en-US" sz="3399">
                <a:solidFill>
                  <a:srgbClr val="000000"/>
                </a:solidFill>
                <a:latin typeface="Canva Sans"/>
              </a:rPr>
              <a:t>Nghiên cứu và thử nghiệm với nhiều phương pháp phân cụm khác để cải thiện độ chính xác</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Tổng quan đề tài</a:t>
            </a:r>
          </a:p>
        </p:txBody>
      </p:sp>
      <p:sp>
        <p:nvSpPr>
          <p:cNvPr name="TextBox 7" id="7"/>
          <p:cNvSpPr txBox="true"/>
          <p:nvPr/>
        </p:nvSpPr>
        <p:spPr>
          <a:xfrm rot="0">
            <a:off x="1028700" y="1488957"/>
            <a:ext cx="35540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Lý do chọn đề tài</a:t>
            </a:r>
          </a:p>
        </p:txBody>
      </p:sp>
      <p:sp>
        <p:nvSpPr>
          <p:cNvPr name="TextBox 8" id="8"/>
          <p:cNvSpPr txBox="true"/>
          <p:nvPr/>
        </p:nvSpPr>
        <p:spPr>
          <a:xfrm rot="0">
            <a:off x="1028700" y="2440822"/>
            <a:ext cx="16018605"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Dự báo thời tiết là một yếu tố không thể thiếu trong cuộc sống hàng ngày</a:t>
            </a:r>
          </a:p>
          <a:p>
            <a:pPr algn="just">
              <a:lnSpc>
                <a:spcPts val="4759"/>
              </a:lnSpc>
            </a:pPr>
          </a:p>
          <a:p>
            <a:pPr algn="l" marL="734059" indent="-367030" lvl="1">
              <a:lnSpc>
                <a:spcPts val="4759"/>
              </a:lnSpc>
              <a:buFont typeface="Arial"/>
              <a:buChar char="•"/>
            </a:pPr>
            <a:r>
              <a:rPr lang="en-US" sz="3399">
                <a:solidFill>
                  <a:srgbClr val="000000"/>
                </a:solidFill>
                <a:latin typeface="Canva Sans"/>
              </a:rPr>
              <a:t>Thông tin thời tiết đóng vai trò then chốt trong việc đảm bảo an toàn</a:t>
            </a:r>
          </a:p>
          <a:p>
            <a:pPr algn="l">
              <a:lnSpc>
                <a:spcPts val="4759"/>
              </a:lnSpc>
            </a:pPr>
          </a:p>
          <a:p>
            <a:pPr algn="l" marL="734059" indent="-367030" lvl="1">
              <a:lnSpc>
                <a:spcPts val="4759"/>
              </a:lnSpc>
              <a:buFont typeface="Arial"/>
              <a:buChar char="•"/>
            </a:pPr>
            <a:r>
              <a:rPr lang="en-US" sz="3399">
                <a:solidFill>
                  <a:srgbClr val="000000"/>
                </a:solidFill>
                <a:latin typeface="Canva Sans"/>
              </a:rPr>
              <a:t>Dự báo thời tiết chính xác không chỉ có giá trị khoa học mà còn mang lại lợi ích kinh tế và xã hội đáng kể</a:t>
            </a: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TextBox 2" id="2"/>
          <p:cNvSpPr txBox="true"/>
          <p:nvPr/>
        </p:nvSpPr>
        <p:spPr>
          <a:xfrm rot="0">
            <a:off x="3559363" y="1038225"/>
            <a:ext cx="11169275" cy="2562225"/>
          </a:xfrm>
          <a:prstGeom prst="rect">
            <a:avLst/>
          </a:prstGeom>
        </p:spPr>
        <p:txBody>
          <a:bodyPr anchor="t" rtlCol="false" tIns="0" lIns="0" bIns="0" rIns="0">
            <a:spAutoFit/>
          </a:bodyPr>
          <a:lstStyle/>
          <a:p>
            <a:pPr algn="ctr">
              <a:lnSpc>
                <a:spcPts val="10199"/>
              </a:lnSpc>
              <a:spcBef>
                <a:spcPct val="0"/>
              </a:spcBef>
            </a:pPr>
            <a:r>
              <a:rPr lang="en-US" sz="8499" spc="-84">
                <a:solidFill>
                  <a:srgbClr val="F4F4F4"/>
                </a:solidFill>
                <a:latin typeface="Muli Bold"/>
              </a:rPr>
              <a:t>Thank you for your listening!</a:t>
            </a:r>
          </a:p>
        </p:txBody>
      </p:sp>
      <p:sp>
        <p:nvSpPr>
          <p:cNvPr name="TextBox 3" id="3"/>
          <p:cNvSpPr txBox="true"/>
          <p:nvPr/>
        </p:nvSpPr>
        <p:spPr>
          <a:xfrm rot="0">
            <a:off x="3559363" y="3943507"/>
            <a:ext cx="11169275" cy="1905000"/>
          </a:xfrm>
          <a:prstGeom prst="rect">
            <a:avLst/>
          </a:prstGeom>
        </p:spPr>
        <p:txBody>
          <a:bodyPr anchor="t" rtlCol="false" tIns="0" lIns="0" bIns="0" rIns="0">
            <a:spAutoFit/>
          </a:bodyPr>
          <a:lstStyle/>
          <a:p>
            <a:pPr algn="ctr">
              <a:lnSpc>
                <a:spcPts val="15000"/>
              </a:lnSpc>
              <a:spcBef>
                <a:spcPct val="0"/>
              </a:spcBef>
            </a:pPr>
            <a:r>
              <a:rPr lang="en-US" sz="12500" spc="-125">
                <a:solidFill>
                  <a:srgbClr val="F4F4F4"/>
                </a:solidFill>
                <a:latin typeface="Muli Bold"/>
              </a:rPr>
              <a:t>Q&amp;A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Giới thiệu dataset</a:t>
            </a:r>
          </a:p>
        </p:txBody>
      </p:sp>
      <p:sp>
        <p:nvSpPr>
          <p:cNvPr name="TextBox 11" id="11"/>
          <p:cNvSpPr txBox="true"/>
          <p:nvPr/>
        </p:nvSpPr>
        <p:spPr>
          <a:xfrm rot="0">
            <a:off x="1302839" y="2083787"/>
            <a:ext cx="13857593"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Dữ liệu liên quan đến dự báo thời tiết ở thành phố Seattle. </a:t>
            </a:r>
          </a:p>
          <a:p>
            <a:pPr algn="l" marL="734059" indent="-367030" lvl="1">
              <a:lnSpc>
                <a:spcPts val="4759"/>
              </a:lnSpc>
              <a:buFont typeface="Arial"/>
              <a:buChar char="•"/>
            </a:pPr>
            <a:r>
              <a:rPr lang="en-US" sz="3399">
                <a:solidFill>
                  <a:srgbClr val="000000"/>
                </a:solidFill>
                <a:latin typeface="Canva Sans"/>
              </a:rPr>
              <a:t>Mỗi dòng bao gồm thông tin về thời gian ghi nhận các thông số thời tiết và nhãn thời tiết đó.</a:t>
            </a:r>
          </a:p>
          <a:p>
            <a:pPr algn="l" marL="734059" indent="-367030" lvl="1">
              <a:lnSpc>
                <a:spcPts val="4759"/>
              </a:lnSpc>
              <a:buFont typeface="Arial"/>
              <a:buChar char="•"/>
            </a:pPr>
            <a:r>
              <a:rPr lang="en-US" sz="3399">
                <a:solidFill>
                  <a:srgbClr val="000000"/>
                </a:solidFill>
                <a:latin typeface="Canva Sans"/>
              </a:rPr>
              <a:t>Gồm 6 thuộc tính x 1461 dòng dữ liệu</a:t>
            </a:r>
          </a:p>
          <a:p>
            <a:pPr algn="l" marL="734059" indent="-367030" lvl="1">
              <a:lnSpc>
                <a:spcPts val="4759"/>
              </a:lnSpc>
              <a:buFont typeface="Arial"/>
              <a:buChar char="•"/>
            </a:pPr>
            <a:r>
              <a:rPr lang="en-US" sz="3399">
                <a:solidFill>
                  <a:srgbClr val="000000"/>
                </a:solidFill>
                <a:latin typeface="Canva Sans"/>
              </a:rPr>
              <a:t>Từ 01/01/2012 – 31/12/2015 tại thành Phố Seattle – Hoa Kỳ</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070937" y="2847966"/>
            <a:ext cx="12239607" cy="5079021"/>
          </a:xfrm>
          <a:custGeom>
            <a:avLst/>
            <a:gdLst/>
            <a:ahLst/>
            <a:cxnLst/>
            <a:rect r="r" b="b" t="t" l="l"/>
            <a:pathLst>
              <a:path h="5079021" w="12239607">
                <a:moveTo>
                  <a:pt x="0" y="0"/>
                </a:moveTo>
                <a:lnTo>
                  <a:pt x="12239607" y="0"/>
                </a:lnTo>
                <a:lnTo>
                  <a:pt x="12239607" y="5079020"/>
                </a:lnTo>
                <a:lnTo>
                  <a:pt x="0" y="5079020"/>
                </a:lnTo>
                <a:lnTo>
                  <a:pt x="0" y="0"/>
                </a:lnTo>
                <a:close/>
              </a:path>
            </a:pathLst>
          </a:custGeom>
          <a:blipFill>
            <a:blip r:embed="rId2"/>
            <a:stretch>
              <a:fillRect l="0" t="0" r="0" b="0"/>
            </a:stretch>
          </a:blipFill>
        </p:spPr>
      </p:sp>
      <p:sp>
        <p:nvSpPr>
          <p:cNvPr name="TextBox 11" id="11"/>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Giới thiệu 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16"/>
            <a:ext cx="8856441"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2. Tiền xử lí dữ liệu</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1028700" y="552483"/>
            <a:ext cx="14131732" cy="563880"/>
          </a:xfrm>
          <a:prstGeom prst="rect">
            <a:avLst/>
          </a:prstGeom>
        </p:spPr>
        <p:txBody>
          <a:bodyPr anchor="t" rtlCol="false" tIns="0" lIns="0" bIns="0" rIns="0">
            <a:spAutoFit/>
          </a:bodyPr>
          <a:lstStyle/>
          <a:p>
            <a:pPr algn="l">
              <a:lnSpc>
                <a:spcPts val="4680"/>
              </a:lnSpc>
              <a:spcBef>
                <a:spcPct val="0"/>
              </a:spcBef>
            </a:pPr>
            <a:r>
              <a:rPr lang="en-US" sz="3600" spc="-100">
                <a:solidFill>
                  <a:srgbClr val="000000"/>
                </a:solidFill>
                <a:latin typeface="Muli Bold"/>
              </a:rPr>
              <a:t>1. Lý thuyết</a:t>
            </a:r>
          </a:p>
        </p:txBody>
      </p:sp>
      <p:sp>
        <p:nvSpPr>
          <p:cNvPr name="TextBox 11" id="11"/>
          <p:cNvSpPr txBox="true"/>
          <p:nvPr/>
        </p:nvSpPr>
        <p:spPr>
          <a:xfrm rot="0">
            <a:off x="2070444" y="2026503"/>
            <a:ext cx="7516168"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rPr>
              <a:t>Kỹ thuật StringIndexer</a:t>
            </a:r>
          </a:p>
          <a:p>
            <a:pPr algn="l">
              <a:lnSpc>
                <a:spcPts val="4759"/>
              </a:lnSpc>
            </a:pPr>
          </a:p>
          <a:p>
            <a:pPr algn="l" marL="734059" indent="-367030" lvl="1">
              <a:lnSpc>
                <a:spcPts val="4759"/>
              </a:lnSpc>
              <a:buFont typeface="Arial"/>
              <a:buChar char="•"/>
            </a:pPr>
            <a:r>
              <a:rPr lang="en-US" sz="3399">
                <a:solidFill>
                  <a:srgbClr val="000000"/>
                </a:solidFill>
                <a:latin typeface="Canva Sans"/>
              </a:rPr>
              <a:t>Kỹ thuật OneHotEncoder</a:t>
            </a:r>
          </a:p>
          <a:p>
            <a:pPr algn="l">
              <a:lnSpc>
                <a:spcPts val="4759"/>
              </a:lnSpc>
            </a:pPr>
          </a:p>
          <a:p>
            <a:pPr algn="l" marL="734059" indent="-367030" lvl="1">
              <a:lnSpc>
                <a:spcPts val="4759"/>
              </a:lnSpc>
              <a:buFont typeface="Arial"/>
              <a:buChar char="•"/>
            </a:pPr>
            <a:r>
              <a:rPr lang="en-US" sz="3399">
                <a:solidFill>
                  <a:srgbClr val="000000"/>
                </a:solidFill>
                <a:latin typeface="Canva Sans"/>
              </a:rPr>
              <a:t>Kỹ thuật VectorAssembler</a:t>
            </a:r>
          </a:p>
          <a:p>
            <a:pPr algn="l">
              <a:lnSpc>
                <a:spcPts val="4759"/>
              </a:lnSpc>
            </a:pPr>
          </a:p>
          <a:p>
            <a:pPr algn="l" marL="734059" indent="-367030" lvl="1">
              <a:lnSpc>
                <a:spcPts val="4759"/>
              </a:lnSpc>
              <a:buFont typeface="Arial"/>
              <a:buChar char="•"/>
            </a:pPr>
            <a:r>
              <a:rPr lang="en-US" sz="3399">
                <a:solidFill>
                  <a:srgbClr val="000000"/>
                </a:solidFill>
                <a:latin typeface="Canva Sans"/>
              </a:rPr>
              <a:t>Kỹ thuật chuẩn hóa Min-Max</a:t>
            </a:r>
          </a:p>
          <a:p>
            <a:pPr algn="l">
              <a:lnSpc>
                <a:spcPts val="4759"/>
              </a:lnSpc>
            </a:pPr>
          </a:p>
          <a:p>
            <a:pPr algn="l" marL="734059" indent="-367030" lvl="1">
              <a:lnSpc>
                <a:spcPts val="4759"/>
              </a:lnSpc>
              <a:buFont typeface="Arial"/>
              <a:buChar char="•"/>
            </a:pPr>
            <a:r>
              <a:rPr lang="en-US" sz="3399">
                <a:solidFill>
                  <a:srgbClr val="000000"/>
                </a:solidFill>
                <a:latin typeface="Canva Sans"/>
              </a:rPr>
              <a:t>Kỹ thuật chuẩn hóa Z-score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DAGEvoDd9xY</dc:identifier>
  <dcterms:modified xsi:type="dcterms:W3CDTF">2011-08-01T06:04:30Z</dcterms:modified>
  <cp:revision>1</cp:revision>
  <dc:title>Báo cáo đồ án cuối kì</dc:title>
</cp:coreProperties>
</file>