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x="18288000" cy="10287000"/>
  <p:notesSz cx="6858000" cy="9144000"/>
  <p:embeddedFontLst>
    <p:embeddedFont>
      <p:font typeface="Muli Bold" charset="1" panose="00000800000000000000"/>
      <p:regular r:id="rId67"/>
    </p:embeddedFont>
    <p:embeddedFont>
      <p:font typeface="Muli" charset="1" panose="00000500000000000000"/>
      <p:regular r:id="rId6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fonts/font67.fntdata" Type="http://schemas.openxmlformats.org/officeDocument/2006/relationships/font"/><Relationship Id="rId68" Target="fonts/font68.fntdata" Type="http://schemas.openxmlformats.org/officeDocument/2006/relationships/font"/><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2408516"/>
            <a:ext cx="14972074" cy="1428656"/>
          </a:xfrm>
          <a:prstGeom prst="rect">
            <a:avLst/>
          </a:prstGeom>
        </p:spPr>
        <p:txBody>
          <a:bodyPr anchor="t" rtlCol="false" tIns="0" lIns="0" bIns="0" rIns="0">
            <a:spAutoFit/>
          </a:bodyPr>
          <a:lstStyle/>
          <a:p>
            <a:pPr algn="l">
              <a:lnSpc>
                <a:spcPts val="11099"/>
              </a:lnSpc>
            </a:pPr>
            <a:r>
              <a:rPr lang="en-US" sz="9999" spc="-109">
                <a:solidFill>
                  <a:srgbClr val="000000"/>
                </a:solidFill>
                <a:latin typeface="Muli Bold"/>
              </a:rPr>
              <a:t>Báo cáo đồ án</a:t>
            </a:r>
          </a:p>
        </p:txBody>
      </p:sp>
      <p:sp>
        <p:nvSpPr>
          <p:cNvPr name="TextBox 3" id="3"/>
          <p:cNvSpPr txBox="true"/>
          <p:nvPr/>
        </p:nvSpPr>
        <p:spPr>
          <a:xfrm rot="0">
            <a:off x="1398043" y="5801764"/>
            <a:ext cx="9157023" cy="3430270"/>
          </a:xfrm>
          <a:prstGeom prst="rect">
            <a:avLst/>
          </a:prstGeom>
        </p:spPr>
        <p:txBody>
          <a:bodyPr anchor="t" rtlCol="false" tIns="0" lIns="0" bIns="0" rIns="0">
            <a:spAutoFit/>
          </a:bodyPr>
          <a:lstStyle/>
          <a:p>
            <a:pPr algn="l">
              <a:lnSpc>
                <a:spcPts val="5179"/>
              </a:lnSpc>
            </a:pPr>
          </a:p>
          <a:p>
            <a:pPr algn="ctr">
              <a:lnSpc>
                <a:spcPts val="5179"/>
              </a:lnSpc>
            </a:pPr>
            <a:r>
              <a:rPr lang="en-US" sz="3699">
                <a:solidFill>
                  <a:srgbClr val="000000"/>
                </a:solidFill>
                <a:latin typeface="Muli"/>
              </a:rPr>
              <a:t>Tên đề tài nghiên cứu</a:t>
            </a:r>
          </a:p>
          <a:p>
            <a:pPr algn="ctr">
              <a:lnSpc>
                <a:spcPts val="5879"/>
              </a:lnSpc>
            </a:pPr>
            <a:r>
              <a:rPr lang="en-US" sz="4199">
                <a:solidFill>
                  <a:srgbClr val="000000"/>
                </a:solidFill>
                <a:latin typeface="Muli Bold"/>
              </a:rPr>
              <a:t>Phân tích dữ liệu ứng dụng trên</a:t>
            </a:r>
          </a:p>
          <a:p>
            <a:pPr algn="ctr">
              <a:lnSpc>
                <a:spcPts val="5879"/>
              </a:lnSpc>
            </a:pPr>
            <a:r>
              <a:rPr lang="en-US" sz="4199">
                <a:solidFill>
                  <a:srgbClr val="000000"/>
                </a:solidFill>
                <a:latin typeface="Muli Bold"/>
              </a:rPr>
              <a:t>Google Play Store</a:t>
            </a:r>
          </a:p>
          <a:p>
            <a:pPr algn="l">
              <a:lnSpc>
                <a:spcPts val="5179"/>
              </a:lnSpc>
            </a:pPr>
          </a:p>
        </p:txBody>
      </p:sp>
      <p:grpSp>
        <p:nvGrpSpPr>
          <p:cNvPr name="Group 4" id="4"/>
          <p:cNvGrpSpPr/>
          <p:nvPr/>
        </p:nvGrpSpPr>
        <p:grpSpPr>
          <a:xfrm rot="0">
            <a:off x="15566182" y="1321800"/>
            <a:ext cx="7321033" cy="6340049"/>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6" id="6"/>
          <p:cNvGrpSpPr/>
          <p:nvPr/>
        </p:nvGrpSpPr>
        <p:grpSpPr>
          <a:xfrm rot="0">
            <a:off x="12122944" y="7035126"/>
            <a:ext cx="4970154" cy="4304177"/>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0">
            <a:off x="12336342" y="5954842"/>
            <a:ext cx="2271679" cy="1967285"/>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0" id="10"/>
          <p:cNvGrpSpPr/>
          <p:nvPr/>
        </p:nvGrpSpPr>
        <p:grpSpPr>
          <a:xfrm rot="0">
            <a:off x="1028700" y="1028700"/>
            <a:ext cx="4212844" cy="586200"/>
            <a:chOff x="0" y="0"/>
            <a:chExt cx="5617125" cy="781600"/>
          </a:xfrm>
        </p:grpSpPr>
        <p:sp>
          <p:nvSpPr>
            <p:cNvPr name="TextBox 11" id="11"/>
            <p:cNvSpPr txBox="true"/>
            <p:nvPr/>
          </p:nvSpPr>
          <p:spPr>
            <a:xfrm rot="0">
              <a:off x="1293956" y="104459"/>
              <a:ext cx="4323169" cy="525057"/>
            </a:xfrm>
            <a:prstGeom prst="rect">
              <a:avLst/>
            </a:prstGeom>
          </p:spPr>
          <p:txBody>
            <a:bodyPr anchor="t" rtlCol="false" tIns="0" lIns="0" bIns="0" rIns="0">
              <a:spAutoFit/>
            </a:bodyPr>
            <a:lstStyle/>
            <a:p>
              <a:pPr algn="l">
                <a:lnSpc>
                  <a:spcPts val="3359"/>
                </a:lnSpc>
                <a:spcBef>
                  <a:spcPct val="0"/>
                </a:spcBef>
              </a:pPr>
            </a:p>
          </p:txBody>
        </p:sp>
        <p:sp>
          <p:nvSpPr>
            <p:cNvPr name="Freeform 12" id="12"/>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3" id="13"/>
          <p:cNvSpPr txBox="true"/>
          <p:nvPr/>
        </p:nvSpPr>
        <p:spPr>
          <a:xfrm rot="0">
            <a:off x="1028700" y="3960723"/>
            <a:ext cx="7682337" cy="2088952"/>
          </a:xfrm>
          <a:prstGeom prst="rect">
            <a:avLst/>
          </a:prstGeom>
        </p:spPr>
        <p:txBody>
          <a:bodyPr anchor="t" rtlCol="false" tIns="0" lIns="0" bIns="0" rIns="0">
            <a:spAutoFit/>
          </a:bodyPr>
          <a:lstStyle/>
          <a:p>
            <a:pPr algn="l">
              <a:lnSpc>
                <a:spcPts val="5599"/>
              </a:lnSpc>
            </a:pPr>
            <a:r>
              <a:rPr lang="en-US" sz="3999">
                <a:solidFill>
                  <a:srgbClr val="000000"/>
                </a:solidFill>
                <a:latin typeface="Muli"/>
              </a:rPr>
              <a:t>Môn học: Kho dữ liệu và OLAP</a:t>
            </a:r>
          </a:p>
          <a:p>
            <a:pPr algn="l">
              <a:lnSpc>
                <a:spcPts val="5599"/>
              </a:lnSpc>
            </a:pPr>
            <a:r>
              <a:rPr lang="en-US" sz="3999">
                <a:solidFill>
                  <a:srgbClr val="000000"/>
                </a:solidFill>
                <a:latin typeface="Muli"/>
              </a:rPr>
              <a:t>GVHD: Ths. Đỗ Thị Minh Phụng</a:t>
            </a:r>
          </a:p>
          <a:p>
            <a:pPr algn="l">
              <a:lnSpc>
                <a:spcPts val="559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8" id="8"/>
          <p:cNvSpPr/>
          <p:nvPr/>
        </p:nvSpPr>
        <p:spPr>
          <a:xfrm flipH="false" flipV="false" rot="0">
            <a:off x="2707334" y="5322893"/>
            <a:ext cx="12809521" cy="3655547"/>
          </a:xfrm>
          <a:custGeom>
            <a:avLst/>
            <a:gdLst/>
            <a:ahLst/>
            <a:cxnLst/>
            <a:rect r="r" b="b" t="t" l="l"/>
            <a:pathLst>
              <a:path h="3655547" w="12809521">
                <a:moveTo>
                  <a:pt x="0" y="0"/>
                </a:moveTo>
                <a:lnTo>
                  <a:pt x="12809521" y="0"/>
                </a:lnTo>
                <a:lnTo>
                  <a:pt x="12809521" y="3655547"/>
                </a:lnTo>
                <a:lnTo>
                  <a:pt x="0" y="3655547"/>
                </a:lnTo>
                <a:lnTo>
                  <a:pt x="0" y="0"/>
                </a:lnTo>
                <a:close/>
              </a:path>
            </a:pathLst>
          </a:custGeom>
          <a:blipFill>
            <a:blip r:embed="rId2"/>
            <a:stretch>
              <a:fillRect l="0" t="0" r="0" b="0"/>
            </a:stretch>
          </a:blipFill>
        </p:spPr>
      </p:sp>
      <p:sp>
        <p:nvSpPr>
          <p:cNvPr name="TextBox 9" id="9"/>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2.1 Quá trình SSIS</a:t>
            </a:r>
          </a:p>
        </p:txBody>
      </p:sp>
      <p:sp>
        <p:nvSpPr>
          <p:cNvPr name="TextBox 10" id="10"/>
          <p:cNvSpPr txBox="true"/>
          <p:nvPr/>
        </p:nvSpPr>
        <p:spPr>
          <a:xfrm rot="0">
            <a:off x="1028700" y="1367994"/>
            <a:ext cx="14131732" cy="3983854"/>
          </a:xfrm>
          <a:prstGeom prst="rect">
            <a:avLst/>
          </a:prstGeom>
        </p:spPr>
        <p:txBody>
          <a:bodyPr anchor="t" rtlCol="false" tIns="0" lIns="0" bIns="0" rIns="0">
            <a:spAutoFit/>
          </a:bodyPr>
          <a:lstStyle/>
          <a:p>
            <a:pPr algn="l">
              <a:lnSpc>
                <a:spcPts val="4550"/>
              </a:lnSpc>
            </a:pPr>
            <a:r>
              <a:rPr lang="en-US" sz="3500" spc="-98">
                <a:solidFill>
                  <a:srgbClr val="000000"/>
                </a:solidFill>
                <a:latin typeface="Muli Bold"/>
              </a:rPr>
              <a:t>Công cụ sử dụng: </a:t>
            </a:r>
          </a:p>
          <a:p>
            <a:pPr algn="l" marL="755651" indent="-377825" lvl="1">
              <a:lnSpc>
                <a:spcPts val="4550"/>
              </a:lnSpc>
              <a:buFont typeface="Arial"/>
              <a:buChar char="•"/>
            </a:pPr>
            <a:r>
              <a:rPr lang="en-US" sz="3500" spc="-98">
                <a:solidFill>
                  <a:srgbClr val="000000"/>
                </a:solidFill>
                <a:latin typeface="Muli"/>
              </a:rPr>
              <a:t>SQL Server 2022</a:t>
            </a:r>
          </a:p>
          <a:p>
            <a:pPr algn="l" marL="755651" indent="-377825" lvl="1">
              <a:lnSpc>
                <a:spcPts val="4550"/>
              </a:lnSpc>
              <a:buFont typeface="Arial"/>
              <a:buChar char="•"/>
            </a:pPr>
            <a:r>
              <a:rPr lang="en-US" sz="3500" spc="-98">
                <a:solidFill>
                  <a:srgbClr val="000000"/>
                </a:solidFill>
                <a:latin typeface="Muli"/>
              </a:rPr>
              <a:t>SQL Server Data Tools</a:t>
            </a:r>
          </a:p>
          <a:p>
            <a:pPr algn="l" marL="755651" indent="-377825" lvl="1">
              <a:lnSpc>
                <a:spcPts val="4550"/>
              </a:lnSpc>
              <a:buFont typeface="Arial"/>
              <a:buChar char="•"/>
            </a:pPr>
            <a:r>
              <a:rPr lang="en-US" sz="3500" spc="-98">
                <a:solidFill>
                  <a:srgbClr val="000000"/>
                </a:solidFill>
                <a:latin typeface="Muli"/>
              </a:rPr>
              <a:t>SQL Server Integration Services Project 2022</a:t>
            </a:r>
          </a:p>
          <a:p>
            <a:pPr algn="l" marL="755651" indent="-377825" lvl="1">
              <a:lnSpc>
                <a:spcPts val="4550"/>
              </a:lnSpc>
              <a:buFont typeface="Arial"/>
              <a:buChar char="•"/>
            </a:pPr>
            <a:r>
              <a:rPr lang="en-US" sz="3500" spc="-98">
                <a:solidFill>
                  <a:srgbClr val="000000"/>
                </a:solidFill>
                <a:latin typeface="Muli"/>
              </a:rPr>
              <a:t>Visual Studio Community 2022</a:t>
            </a:r>
          </a:p>
          <a:p>
            <a:pPr algn="l">
              <a:lnSpc>
                <a:spcPts val="4550"/>
              </a:lnSpc>
            </a:pPr>
          </a:p>
          <a:p>
            <a:pPr algn="l">
              <a:lnSpc>
                <a:spcPts val="4550"/>
              </a:lnSpc>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4" id="4"/>
          <p:cNvSpPr txBox="true"/>
          <p:nvPr/>
        </p:nvSpPr>
        <p:spPr>
          <a:xfrm rot="0">
            <a:off x="1028700" y="384241"/>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2.1 Quá trình SSIS</a:t>
            </a:r>
          </a:p>
        </p:txBody>
      </p:sp>
      <p:sp>
        <p:nvSpPr>
          <p:cNvPr name="TextBox 5" id="5"/>
          <p:cNvSpPr txBox="true"/>
          <p:nvPr/>
        </p:nvSpPr>
        <p:spPr>
          <a:xfrm rot="0">
            <a:off x="1028700" y="1126430"/>
            <a:ext cx="14887468" cy="8940481"/>
          </a:xfrm>
          <a:prstGeom prst="rect">
            <a:avLst/>
          </a:prstGeom>
        </p:spPr>
        <p:txBody>
          <a:bodyPr anchor="t" rtlCol="false" tIns="0" lIns="0" bIns="0" rIns="0">
            <a:spAutoFit/>
          </a:bodyPr>
          <a:lstStyle/>
          <a:p>
            <a:pPr algn="l">
              <a:lnSpc>
                <a:spcPts val="4550"/>
              </a:lnSpc>
            </a:pPr>
            <a:r>
              <a:rPr lang="en-US" sz="3500" spc="-98">
                <a:solidFill>
                  <a:srgbClr val="000000"/>
                </a:solidFill>
                <a:latin typeface="Muli Bold"/>
              </a:rPr>
              <a:t>Các bước thực thi</a:t>
            </a:r>
          </a:p>
          <a:p>
            <a:pPr algn="l" marL="647702" indent="-323851" lvl="1">
              <a:lnSpc>
                <a:spcPts val="3900"/>
              </a:lnSpc>
              <a:buFont typeface="Arial"/>
              <a:buChar char="•"/>
            </a:pPr>
            <a:r>
              <a:rPr lang="en-US" sz="3000" spc="-84">
                <a:solidFill>
                  <a:srgbClr val="000000"/>
                </a:solidFill>
                <a:latin typeface="Muli"/>
              </a:rPr>
              <a:t>2.1.        Chuẩn bị công cụ. </a:t>
            </a:r>
          </a:p>
          <a:p>
            <a:pPr algn="l" marL="647702" indent="-323851" lvl="1">
              <a:lnSpc>
                <a:spcPts val="3900"/>
              </a:lnSpc>
              <a:buFont typeface="Arial"/>
              <a:buChar char="•"/>
            </a:pPr>
            <a:r>
              <a:rPr lang="en-US" sz="3000" spc="-84">
                <a:solidFill>
                  <a:srgbClr val="000000"/>
                </a:solidFill>
                <a:latin typeface="Muli"/>
              </a:rPr>
              <a:t>2.2.        Tạo cơ sở dữ liệu trên Microsoft SQL Server Management Studio </a:t>
            </a:r>
          </a:p>
          <a:p>
            <a:pPr algn="l" marL="647702" indent="-323851" lvl="1">
              <a:lnSpc>
                <a:spcPts val="3900"/>
              </a:lnSpc>
              <a:buFont typeface="Arial"/>
              <a:buChar char="•"/>
            </a:pPr>
            <a:r>
              <a:rPr lang="en-US" sz="3000" spc="-84">
                <a:solidFill>
                  <a:srgbClr val="000000"/>
                </a:solidFill>
                <a:latin typeface="Muli"/>
              </a:rPr>
              <a:t>2.3.        Tạo Project và thiết lập kết nối </a:t>
            </a:r>
          </a:p>
          <a:p>
            <a:pPr algn="l" marL="647702" indent="-323851" lvl="1">
              <a:lnSpc>
                <a:spcPts val="3900"/>
              </a:lnSpc>
              <a:buFont typeface="Arial"/>
              <a:buChar char="•"/>
            </a:pPr>
            <a:r>
              <a:rPr lang="en-US" sz="3000" spc="-84">
                <a:solidFill>
                  <a:srgbClr val="000000"/>
                </a:solidFill>
                <a:latin typeface="Muli"/>
              </a:rPr>
              <a:t>2.4.        Thiết lập kết nối </a:t>
            </a:r>
          </a:p>
          <a:p>
            <a:pPr algn="l" marL="647702" indent="-323851" lvl="1">
              <a:lnSpc>
                <a:spcPts val="3900"/>
              </a:lnSpc>
              <a:buFont typeface="Arial"/>
              <a:buChar char="•"/>
            </a:pPr>
            <a:r>
              <a:rPr lang="en-US" sz="3000" spc="-84">
                <a:solidFill>
                  <a:srgbClr val="000000"/>
                </a:solidFill>
                <a:latin typeface="Muli"/>
              </a:rPr>
              <a:t>2.5.        Chuẩn bị và import dữ liệu gốc. </a:t>
            </a:r>
          </a:p>
          <a:p>
            <a:pPr algn="l" marL="647702" indent="-323851" lvl="1">
              <a:lnSpc>
                <a:spcPts val="3900"/>
              </a:lnSpc>
              <a:buFont typeface="Arial"/>
              <a:buChar char="•"/>
            </a:pPr>
            <a:r>
              <a:rPr lang="en-US" sz="3000" spc="-84">
                <a:solidFill>
                  <a:srgbClr val="000000"/>
                </a:solidFill>
                <a:latin typeface="Muli"/>
              </a:rPr>
              <a:t>2.6.        Quá trình làm sạch dữ liệu. </a:t>
            </a:r>
          </a:p>
          <a:p>
            <a:pPr algn="l" marL="647702" indent="-323851" lvl="1">
              <a:lnSpc>
                <a:spcPts val="3900"/>
              </a:lnSpc>
              <a:buFont typeface="Arial"/>
              <a:buChar char="•"/>
            </a:pPr>
            <a:r>
              <a:rPr lang="en-US" sz="3000" spc="-84">
                <a:solidFill>
                  <a:srgbClr val="000000"/>
                </a:solidFill>
                <a:latin typeface="Muli"/>
              </a:rPr>
              <a:t>2.7.        Quá trỉnh tạo các bảng DIM... </a:t>
            </a:r>
          </a:p>
          <a:p>
            <a:pPr algn="l" marL="1295403" indent="-431801" lvl="2">
              <a:lnSpc>
                <a:spcPts val="3900"/>
              </a:lnSpc>
              <a:buFont typeface="Arial"/>
              <a:buChar char="⚬"/>
            </a:pPr>
            <a:r>
              <a:rPr lang="en-US" sz="3000" spc="-84">
                <a:solidFill>
                  <a:srgbClr val="000000"/>
                </a:solidFill>
                <a:latin typeface="Muli"/>
              </a:rPr>
              <a:t>2.7.1.   Tạo Sequence Container. </a:t>
            </a:r>
          </a:p>
          <a:p>
            <a:pPr algn="l" marL="1295403" indent="-431801" lvl="2">
              <a:lnSpc>
                <a:spcPts val="3900"/>
              </a:lnSpc>
              <a:buFont typeface="Arial"/>
              <a:buChar char="⚬"/>
            </a:pPr>
            <a:r>
              <a:rPr lang="en-US" sz="3000" spc="-84">
                <a:solidFill>
                  <a:srgbClr val="000000"/>
                </a:solidFill>
                <a:latin typeface="Muli"/>
              </a:rPr>
              <a:t>2.7.2.   Tạo bảng DIM_ReleasedDate. </a:t>
            </a:r>
          </a:p>
          <a:p>
            <a:pPr algn="l" marL="1295403" indent="-431801" lvl="2">
              <a:lnSpc>
                <a:spcPts val="3900"/>
              </a:lnSpc>
              <a:buFont typeface="Arial"/>
              <a:buChar char="⚬"/>
            </a:pPr>
            <a:r>
              <a:rPr lang="en-US" sz="3000" spc="-84">
                <a:solidFill>
                  <a:srgbClr val="000000"/>
                </a:solidFill>
                <a:latin typeface="Muli"/>
              </a:rPr>
              <a:t>2.7.3.   Tạo bảng DIM_APP.. </a:t>
            </a:r>
          </a:p>
          <a:p>
            <a:pPr algn="l" marL="1295403" indent="-431801" lvl="2">
              <a:lnSpc>
                <a:spcPts val="3900"/>
              </a:lnSpc>
              <a:buFont typeface="Arial"/>
              <a:buChar char="⚬"/>
            </a:pPr>
            <a:r>
              <a:rPr lang="en-US" sz="3000" spc="-84">
                <a:solidFill>
                  <a:srgbClr val="000000"/>
                </a:solidFill>
                <a:latin typeface="Muli"/>
              </a:rPr>
              <a:t>2.7.4.   Tạo bảng DIM_DEVELOPER.. </a:t>
            </a:r>
          </a:p>
          <a:p>
            <a:pPr algn="l" marL="1295403" indent="-431801" lvl="2">
              <a:lnSpc>
                <a:spcPts val="3900"/>
              </a:lnSpc>
              <a:buFont typeface="Arial"/>
              <a:buChar char="⚬"/>
            </a:pPr>
            <a:r>
              <a:rPr lang="en-US" sz="3000" spc="-84">
                <a:solidFill>
                  <a:srgbClr val="000000"/>
                </a:solidFill>
                <a:latin typeface="Muli"/>
              </a:rPr>
              <a:t>2.7.5.   Tạo bảng DIM_CATEGORY.. </a:t>
            </a:r>
          </a:p>
          <a:p>
            <a:pPr algn="l" marL="1295403" indent="-431801" lvl="2">
              <a:lnSpc>
                <a:spcPts val="3900"/>
              </a:lnSpc>
              <a:buFont typeface="Arial"/>
              <a:buChar char="⚬"/>
            </a:pPr>
            <a:r>
              <a:rPr lang="en-US" sz="3000" spc="-84">
                <a:solidFill>
                  <a:srgbClr val="000000"/>
                </a:solidFill>
                <a:latin typeface="Muli"/>
              </a:rPr>
              <a:t>2.7.6.   Tạo bảng DIM_MINIMUM_ANDROID.. </a:t>
            </a:r>
          </a:p>
          <a:p>
            <a:pPr algn="l" marL="1295403" indent="-431801" lvl="2">
              <a:lnSpc>
                <a:spcPts val="3900"/>
              </a:lnSpc>
              <a:buFont typeface="Arial"/>
              <a:buChar char="⚬"/>
            </a:pPr>
            <a:r>
              <a:rPr lang="en-US" sz="3000" spc="-84">
                <a:solidFill>
                  <a:srgbClr val="000000"/>
                </a:solidFill>
                <a:latin typeface="Muli"/>
              </a:rPr>
              <a:t>2.7.7.   Tạo bảng DIM_CONTENT_RATING.. </a:t>
            </a:r>
          </a:p>
          <a:p>
            <a:pPr algn="l" marL="647702" indent="-323851" lvl="1">
              <a:lnSpc>
                <a:spcPts val="3900"/>
              </a:lnSpc>
              <a:buFont typeface="Arial"/>
              <a:buChar char="•"/>
            </a:pPr>
            <a:r>
              <a:rPr lang="en-US" sz="3000" spc="-84">
                <a:solidFill>
                  <a:srgbClr val="000000"/>
                </a:solidFill>
                <a:latin typeface="Muli"/>
              </a:rPr>
              <a:t>2.8.        Quá trình tạo bảng FACT.. </a:t>
            </a:r>
          </a:p>
          <a:p>
            <a:pPr algn="l" marL="647702" indent="-323851" lvl="1">
              <a:lnSpc>
                <a:spcPts val="3900"/>
              </a:lnSpc>
              <a:buFont typeface="Arial"/>
              <a:buChar char="•"/>
            </a:pPr>
            <a:r>
              <a:rPr lang="en-US" sz="3000" spc="-84">
                <a:solidFill>
                  <a:srgbClr val="000000"/>
                </a:solidFill>
                <a:latin typeface="Muli"/>
              </a:rPr>
              <a:t>2.9.        Quá trình tạo khóa ngoại cho bảng FACT.. </a:t>
            </a:r>
          </a:p>
          <a:p>
            <a:pPr algn="l">
              <a:lnSpc>
                <a:spcPts val="364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8" id="8"/>
          <p:cNvSpPr/>
          <p:nvPr/>
        </p:nvSpPr>
        <p:spPr>
          <a:xfrm flipH="false" flipV="false" rot="0">
            <a:off x="2427408" y="2550635"/>
            <a:ext cx="13904987" cy="6844424"/>
          </a:xfrm>
          <a:custGeom>
            <a:avLst/>
            <a:gdLst/>
            <a:ahLst/>
            <a:cxnLst/>
            <a:rect r="r" b="b" t="t" l="l"/>
            <a:pathLst>
              <a:path h="6844424" w="13904987">
                <a:moveTo>
                  <a:pt x="0" y="0"/>
                </a:moveTo>
                <a:lnTo>
                  <a:pt x="13904988" y="0"/>
                </a:lnTo>
                <a:lnTo>
                  <a:pt x="13904988" y="6844424"/>
                </a:lnTo>
                <a:lnTo>
                  <a:pt x="0" y="6844424"/>
                </a:lnTo>
                <a:lnTo>
                  <a:pt x="0" y="0"/>
                </a:lnTo>
                <a:close/>
              </a:path>
            </a:pathLst>
          </a:custGeom>
          <a:blipFill>
            <a:blip r:embed="rId2"/>
            <a:stretch>
              <a:fillRect l="0" t="0" r="0" b="0"/>
            </a:stretch>
          </a:blipFill>
        </p:spPr>
      </p:sp>
      <p:sp>
        <p:nvSpPr>
          <p:cNvPr name="TextBox 9" id="9"/>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2.2 Một số lưu ý</a:t>
            </a:r>
          </a:p>
        </p:txBody>
      </p:sp>
      <p:sp>
        <p:nvSpPr>
          <p:cNvPr name="TextBox 10" id="10"/>
          <p:cNvSpPr txBox="true"/>
          <p:nvPr/>
        </p:nvSpPr>
        <p:spPr>
          <a:xfrm rot="0">
            <a:off x="1028700" y="1367994"/>
            <a:ext cx="14131732" cy="555625"/>
          </a:xfrm>
          <a:prstGeom prst="rect">
            <a:avLst/>
          </a:prstGeom>
        </p:spPr>
        <p:txBody>
          <a:bodyPr anchor="t" rtlCol="false" tIns="0" lIns="0" bIns="0" rIns="0">
            <a:spAutoFit/>
          </a:bodyPr>
          <a:lstStyle/>
          <a:p>
            <a:pPr algn="l">
              <a:lnSpc>
                <a:spcPts val="4550"/>
              </a:lnSpc>
              <a:spcBef>
                <a:spcPct val="0"/>
              </a:spcBef>
            </a:pPr>
            <a:r>
              <a:rPr lang="en-US" sz="3500" spc="-98">
                <a:solidFill>
                  <a:srgbClr val="000000"/>
                </a:solidFill>
                <a:latin typeface="Muli"/>
              </a:rPr>
              <a:t>Sử dụng Conditional Split lọc thuộc tính Maximum_Install &gt; 999</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8" id="8"/>
          <p:cNvSpPr/>
          <p:nvPr/>
        </p:nvSpPr>
        <p:spPr>
          <a:xfrm flipH="false" flipV="false" rot="0">
            <a:off x="2551643" y="2983350"/>
            <a:ext cx="14501676" cy="6031196"/>
          </a:xfrm>
          <a:custGeom>
            <a:avLst/>
            <a:gdLst/>
            <a:ahLst/>
            <a:cxnLst/>
            <a:rect r="r" b="b" t="t" l="l"/>
            <a:pathLst>
              <a:path h="6031196" w="14501676">
                <a:moveTo>
                  <a:pt x="0" y="0"/>
                </a:moveTo>
                <a:lnTo>
                  <a:pt x="14501676" y="0"/>
                </a:lnTo>
                <a:lnTo>
                  <a:pt x="14501676" y="6031196"/>
                </a:lnTo>
                <a:lnTo>
                  <a:pt x="0" y="6031196"/>
                </a:lnTo>
                <a:lnTo>
                  <a:pt x="0" y="0"/>
                </a:lnTo>
                <a:close/>
              </a:path>
            </a:pathLst>
          </a:custGeom>
          <a:blipFill>
            <a:blip r:embed="rId2"/>
            <a:stretch>
              <a:fillRect l="0" t="0" r="0" b="0"/>
            </a:stretch>
          </a:blipFill>
        </p:spPr>
      </p:sp>
      <p:sp>
        <p:nvSpPr>
          <p:cNvPr name="TextBox 9" id="9"/>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2.2 Một số lưu ý</a:t>
            </a:r>
          </a:p>
        </p:txBody>
      </p:sp>
      <p:sp>
        <p:nvSpPr>
          <p:cNvPr name="TextBox 10" id="10"/>
          <p:cNvSpPr txBox="true"/>
          <p:nvPr/>
        </p:nvSpPr>
        <p:spPr>
          <a:xfrm rot="0">
            <a:off x="1028700" y="1367994"/>
            <a:ext cx="14131732" cy="555625"/>
          </a:xfrm>
          <a:prstGeom prst="rect">
            <a:avLst/>
          </a:prstGeom>
        </p:spPr>
        <p:txBody>
          <a:bodyPr anchor="t" rtlCol="false" tIns="0" lIns="0" bIns="0" rIns="0">
            <a:spAutoFit/>
          </a:bodyPr>
          <a:lstStyle/>
          <a:p>
            <a:pPr algn="l">
              <a:lnSpc>
                <a:spcPts val="4550"/>
              </a:lnSpc>
              <a:spcBef>
                <a:spcPct val="0"/>
              </a:spcBef>
            </a:pPr>
            <a:r>
              <a:rPr lang="en-US" sz="3500" spc="-98">
                <a:solidFill>
                  <a:srgbClr val="000000"/>
                </a:solidFill>
                <a:latin typeface="Muli"/>
              </a:rPr>
              <a:t>Sử dụng Sequence Container đẻ tạo bảng DIM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8" id="8"/>
          <p:cNvSpPr/>
          <p:nvPr/>
        </p:nvSpPr>
        <p:spPr>
          <a:xfrm flipH="false" flipV="false" rot="0">
            <a:off x="3793361" y="2398726"/>
            <a:ext cx="11491348" cy="7700186"/>
          </a:xfrm>
          <a:custGeom>
            <a:avLst/>
            <a:gdLst/>
            <a:ahLst/>
            <a:cxnLst/>
            <a:rect r="r" b="b" t="t" l="l"/>
            <a:pathLst>
              <a:path h="7700186" w="11491348">
                <a:moveTo>
                  <a:pt x="0" y="0"/>
                </a:moveTo>
                <a:lnTo>
                  <a:pt x="11491348" y="0"/>
                </a:lnTo>
                <a:lnTo>
                  <a:pt x="11491348" y="7700185"/>
                </a:lnTo>
                <a:lnTo>
                  <a:pt x="0" y="7700185"/>
                </a:lnTo>
                <a:lnTo>
                  <a:pt x="0" y="0"/>
                </a:lnTo>
                <a:close/>
              </a:path>
            </a:pathLst>
          </a:custGeom>
          <a:blipFill>
            <a:blip r:embed="rId2"/>
            <a:stretch>
              <a:fillRect l="0" t="0" r="0" b="0"/>
            </a:stretch>
          </a:blipFill>
        </p:spPr>
      </p:sp>
      <p:sp>
        <p:nvSpPr>
          <p:cNvPr name="TextBox 9" id="9"/>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2.2 Một số lưu ý</a:t>
            </a:r>
          </a:p>
        </p:txBody>
      </p:sp>
      <p:sp>
        <p:nvSpPr>
          <p:cNvPr name="TextBox 10" id="10"/>
          <p:cNvSpPr txBox="true"/>
          <p:nvPr/>
        </p:nvSpPr>
        <p:spPr>
          <a:xfrm rot="0">
            <a:off x="1028700" y="1367994"/>
            <a:ext cx="14131732" cy="555625"/>
          </a:xfrm>
          <a:prstGeom prst="rect">
            <a:avLst/>
          </a:prstGeom>
        </p:spPr>
        <p:txBody>
          <a:bodyPr anchor="t" rtlCol="false" tIns="0" lIns="0" bIns="0" rIns="0">
            <a:spAutoFit/>
          </a:bodyPr>
          <a:lstStyle/>
          <a:p>
            <a:pPr algn="l">
              <a:lnSpc>
                <a:spcPts val="4550"/>
              </a:lnSpc>
              <a:spcBef>
                <a:spcPct val="0"/>
              </a:spcBef>
            </a:pPr>
            <a:r>
              <a:rPr lang="en-US" sz="3500" spc="-98">
                <a:solidFill>
                  <a:srgbClr val="000000"/>
                </a:solidFill>
                <a:latin typeface="Muli"/>
              </a:rPr>
              <a:t>Tạo bảng FACT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8" id="8"/>
          <p:cNvSpPr/>
          <p:nvPr/>
        </p:nvSpPr>
        <p:spPr>
          <a:xfrm flipH="false" flipV="false" rot="0">
            <a:off x="5513271" y="1803709"/>
            <a:ext cx="6659605" cy="6913788"/>
          </a:xfrm>
          <a:custGeom>
            <a:avLst/>
            <a:gdLst/>
            <a:ahLst/>
            <a:cxnLst/>
            <a:rect r="r" b="b" t="t" l="l"/>
            <a:pathLst>
              <a:path h="6913788" w="6659605">
                <a:moveTo>
                  <a:pt x="0" y="0"/>
                </a:moveTo>
                <a:lnTo>
                  <a:pt x="6659605" y="0"/>
                </a:lnTo>
                <a:lnTo>
                  <a:pt x="6659605" y="6913789"/>
                </a:lnTo>
                <a:lnTo>
                  <a:pt x="0" y="6913789"/>
                </a:lnTo>
                <a:lnTo>
                  <a:pt x="0" y="0"/>
                </a:lnTo>
                <a:close/>
              </a:path>
            </a:pathLst>
          </a:custGeom>
          <a:blipFill>
            <a:blip r:embed="rId2"/>
            <a:stretch>
              <a:fillRect l="0" t="0" r="0" b="0"/>
            </a:stretch>
          </a:blipFill>
        </p:spPr>
      </p:sp>
      <p:sp>
        <p:nvSpPr>
          <p:cNvPr name="TextBox 9" id="9"/>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2.2 Một số lưu ý</a:t>
            </a:r>
          </a:p>
        </p:txBody>
      </p:sp>
      <p:sp>
        <p:nvSpPr>
          <p:cNvPr name="TextBox 10" id="10"/>
          <p:cNvSpPr txBox="true"/>
          <p:nvPr/>
        </p:nvSpPr>
        <p:spPr>
          <a:xfrm rot="0">
            <a:off x="1028700" y="1367994"/>
            <a:ext cx="14131732" cy="555625"/>
          </a:xfrm>
          <a:prstGeom prst="rect">
            <a:avLst/>
          </a:prstGeom>
        </p:spPr>
        <p:txBody>
          <a:bodyPr anchor="t" rtlCol="false" tIns="0" lIns="0" bIns="0" rIns="0">
            <a:spAutoFit/>
          </a:bodyPr>
          <a:lstStyle/>
          <a:p>
            <a:pPr algn="l">
              <a:lnSpc>
                <a:spcPts val="4550"/>
              </a:lnSpc>
              <a:spcBef>
                <a:spcPct val="0"/>
              </a:spcBef>
            </a:pPr>
            <a:r>
              <a:rPr lang="en-US" sz="3500" spc="-98">
                <a:solidFill>
                  <a:srgbClr val="000000"/>
                </a:solidFill>
                <a:latin typeface="Muli"/>
              </a:rPr>
              <a:t>Tạo khóa ngoại</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8" id="8"/>
          <p:cNvSpPr txBox="true"/>
          <p:nvPr/>
        </p:nvSpPr>
        <p:spPr>
          <a:xfrm rot="0">
            <a:off x="1028700" y="384241"/>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2.3 Thuận lợi và khó khăn gặp phải</a:t>
            </a:r>
          </a:p>
        </p:txBody>
      </p:sp>
      <p:sp>
        <p:nvSpPr>
          <p:cNvPr name="TextBox 9" id="9"/>
          <p:cNvSpPr txBox="true"/>
          <p:nvPr/>
        </p:nvSpPr>
        <p:spPr>
          <a:xfrm rot="0">
            <a:off x="1028700" y="1367994"/>
            <a:ext cx="14131732" cy="5126633"/>
          </a:xfrm>
          <a:prstGeom prst="rect">
            <a:avLst/>
          </a:prstGeom>
        </p:spPr>
        <p:txBody>
          <a:bodyPr anchor="t" rtlCol="false" tIns="0" lIns="0" bIns="0" rIns="0">
            <a:spAutoFit/>
          </a:bodyPr>
          <a:lstStyle/>
          <a:p>
            <a:pPr algn="l">
              <a:lnSpc>
                <a:spcPts val="4550"/>
              </a:lnSpc>
            </a:pPr>
            <a:r>
              <a:rPr lang="en-US" sz="3500" spc="-98">
                <a:solidFill>
                  <a:srgbClr val="000000"/>
                </a:solidFill>
                <a:latin typeface="Muli Bold"/>
              </a:rPr>
              <a:t>Thuận lợi: </a:t>
            </a:r>
          </a:p>
          <a:p>
            <a:pPr algn="l" marL="755651" indent="-377825" lvl="1">
              <a:lnSpc>
                <a:spcPts val="4550"/>
              </a:lnSpc>
              <a:buFont typeface="Arial"/>
              <a:buChar char="•"/>
            </a:pPr>
            <a:r>
              <a:rPr lang="en-US" sz="3500" spc="-98">
                <a:solidFill>
                  <a:srgbClr val="000000"/>
                </a:solidFill>
                <a:latin typeface="Muli"/>
              </a:rPr>
              <a:t>Số lượng chiều vừa phải</a:t>
            </a:r>
          </a:p>
          <a:p>
            <a:pPr algn="l" marL="755651" indent="-377825" lvl="1">
              <a:lnSpc>
                <a:spcPts val="4550"/>
              </a:lnSpc>
              <a:buFont typeface="Arial"/>
              <a:buChar char="•"/>
            </a:pPr>
            <a:r>
              <a:rPr lang="en-US" sz="3500" spc="-98">
                <a:solidFill>
                  <a:srgbClr val="000000"/>
                </a:solidFill>
                <a:latin typeface="Muli"/>
              </a:rPr>
              <a:t>Tài liệu tham khảo đầy đủ</a:t>
            </a:r>
          </a:p>
          <a:p>
            <a:pPr algn="l">
              <a:lnSpc>
                <a:spcPts val="4550"/>
              </a:lnSpc>
            </a:pPr>
          </a:p>
          <a:p>
            <a:pPr algn="l">
              <a:lnSpc>
                <a:spcPts val="4550"/>
              </a:lnSpc>
            </a:pPr>
            <a:r>
              <a:rPr lang="en-US" sz="3500" spc="-98">
                <a:solidFill>
                  <a:srgbClr val="000000"/>
                </a:solidFill>
                <a:latin typeface="Muli Bold"/>
              </a:rPr>
              <a:t>Khó khăn:</a:t>
            </a:r>
          </a:p>
          <a:p>
            <a:pPr algn="l" marL="755651" indent="-377825" lvl="1">
              <a:lnSpc>
                <a:spcPts val="4550"/>
              </a:lnSpc>
              <a:buFont typeface="Arial"/>
              <a:buChar char="•"/>
            </a:pPr>
            <a:r>
              <a:rPr lang="en-US" sz="3500" spc="-98">
                <a:solidFill>
                  <a:srgbClr val="000000"/>
                </a:solidFill>
                <a:latin typeface="Muli"/>
              </a:rPr>
              <a:t>Công cụ phát sinh nhiều lỗi</a:t>
            </a:r>
          </a:p>
          <a:p>
            <a:pPr algn="l" marL="755651" indent="-377825" lvl="1">
              <a:lnSpc>
                <a:spcPts val="4550"/>
              </a:lnSpc>
              <a:buFont typeface="Arial"/>
              <a:buChar char="•"/>
            </a:pPr>
            <a:r>
              <a:rPr lang="en-US" sz="3500" spc="-98">
                <a:solidFill>
                  <a:srgbClr val="000000"/>
                </a:solidFill>
                <a:latin typeface="Muli"/>
              </a:rPr>
              <a:t>Lượng dữ liệu lớn khiến cho quá trình process diễn ra chậm, đồng thời thường xuyên gây tràn bộ nhớ, không thể sắp xếp dữ liệu</a:t>
            </a:r>
          </a:p>
          <a:p>
            <a:pPr algn="l" marL="755651" indent="-377825" lvl="1">
              <a:lnSpc>
                <a:spcPts val="4550"/>
              </a:lnSpc>
              <a:buFont typeface="Arial"/>
              <a:buChar char="•"/>
            </a:pPr>
            <a:r>
              <a:rPr lang="en-US" sz="3500" spc="-98">
                <a:solidFill>
                  <a:srgbClr val="000000"/>
                </a:solidFill>
                <a:latin typeface="Muli"/>
              </a:rPr>
              <a:t>Thường xuyên bị lỗi Data Conversion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4295316"/>
            <a:ext cx="8856441" cy="1377949"/>
          </a:xfrm>
          <a:prstGeom prst="rect">
            <a:avLst/>
          </a:prstGeom>
        </p:spPr>
        <p:txBody>
          <a:bodyPr anchor="t" rtlCol="false" tIns="0" lIns="0" bIns="0" rIns="0">
            <a:spAutoFit/>
          </a:bodyPr>
          <a:lstStyle/>
          <a:p>
            <a:pPr algn="l">
              <a:lnSpc>
                <a:spcPts val="11200"/>
              </a:lnSpc>
            </a:pPr>
            <a:r>
              <a:rPr lang="en-US" sz="8000" spc="-88">
                <a:solidFill>
                  <a:srgbClr val="000000"/>
                </a:solidFill>
                <a:latin typeface="Muli Bold"/>
              </a:rPr>
              <a:t>3. Quá trình SSAS</a:t>
            </a:r>
          </a:p>
        </p:txBody>
      </p:sp>
      <p:grpSp>
        <p:nvGrpSpPr>
          <p:cNvPr name="Group 3" id="3"/>
          <p:cNvGrpSpPr/>
          <p:nvPr/>
        </p:nvGrpSpPr>
        <p:grpSpPr>
          <a:xfrm rot="0">
            <a:off x="14328902" y="2317173"/>
            <a:ext cx="7321033" cy="6340049"/>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2122944" y="7035126"/>
            <a:ext cx="4970154" cy="4304177"/>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2336342" y="5954842"/>
            <a:ext cx="2271679" cy="196728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0">
            <a:off x="13737770" y="373605"/>
            <a:ext cx="3799619" cy="329048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1028700" y="1028700"/>
            <a:ext cx="4212844" cy="586200"/>
            <a:chOff x="0" y="0"/>
            <a:chExt cx="5617125" cy="781600"/>
          </a:xfrm>
        </p:grpSpPr>
        <p:sp>
          <p:nvSpPr>
            <p:cNvPr name="TextBox 12" id="12"/>
            <p:cNvSpPr txBox="true"/>
            <p:nvPr/>
          </p:nvSpPr>
          <p:spPr>
            <a:xfrm rot="0">
              <a:off x="1293956" y="104459"/>
              <a:ext cx="4323169" cy="525057"/>
            </a:xfrm>
            <a:prstGeom prst="rect">
              <a:avLst/>
            </a:prstGeom>
          </p:spPr>
          <p:txBody>
            <a:bodyPr anchor="t" rtlCol="false" tIns="0" lIns="0" bIns="0" rIns="0">
              <a:spAutoFit/>
            </a:bodyPr>
            <a:lstStyle/>
            <a:p>
              <a:pPr algn="l">
                <a:lnSpc>
                  <a:spcPts val="3359"/>
                </a:lnSpc>
                <a:spcBef>
                  <a:spcPct val="0"/>
                </a:spcBef>
              </a:pPr>
            </a:p>
          </p:txBody>
        </p:sp>
        <p:sp>
          <p:nvSpPr>
            <p:cNvPr name="Freeform 13" id="13"/>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8" id="8"/>
          <p:cNvSpPr/>
          <p:nvPr/>
        </p:nvSpPr>
        <p:spPr>
          <a:xfrm flipH="false" flipV="false" rot="0">
            <a:off x="2709987" y="4430736"/>
            <a:ext cx="11643940" cy="4392271"/>
          </a:xfrm>
          <a:custGeom>
            <a:avLst/>
            <a:gdLst/>
            <a:ahLst/>
            <a:cxnLst/>
            <a:rect r="r" b="b" t="t" l="l"/>
            <a:pathLst>
              <a:path h="4392271" w="11643940">
                <a:moveTo>
                  <a:pt x="0" y="0"/>
                </a:moveTo>
                <a:lnTo>
                  <a:pt x="11643940" y="0"/>
                </a:lnTo>
                <a:lnTo>
                  <a:pt x="11643940" y="4392271"/>
                </a:lnTo>
                <a:lnTo>
                  <a:pt x="0" y="4392271"/>
                </a:lnTo>
                <a:lnTo>
                  <a:pt x="0" y="0"/>
                </a:lnTo>
                <a:close/>
              </a:path>
            </a:pathLst>
          </a:custGeom>
          <a:blipFill>
            <a:blip r:embed="rId2"/>
            <a:stretch>
              <a:fillRect l="0" t="0" r="0" b="0"/>
            </a:stretch>
          </a:blipFill>
        </p:spPr>
      </p:sp>
      <p:sp>
        <p:nvSpPr>
          <p:cNvPr name="TextBox 9" id="9"/>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3.1 Quá trình SSAS</a:t>
            </a:r>
          </a:p>
        </p:txBody>
      </p:sp>
      <p:sp>
        <p:nvSpPr>
          <p:cNvPr name="TextBox 10" id="10"/>
          <p:cNvSpPr txBox="true"/>
          <p:nvPr/>
        </p:nvSpPr>
        <p:spPr>
          <a:xfrm rot="0">
            <a:off x="1028700" y="1367994"/>
            <a:ext cx="14131732" cy="3983854"/>
          </a:xfrm>
          <a:prstGeom prst="rect">
            <a:avLst/>
          </a:prstGeom>
        </p:spPr>
        <p:txBody>
          <a:bodyPr anchor="t" rtlCol="false" tIns="0" lIns="0" bIns="0" rIns="0">
            <a:spAutoFit/>
          </a:bodyPr>
          <a:lstStyle/>
          <a:p>
            <a:pPr algn="l">
              <a:lnSpc>
                <a:spcPts val="4550"/>
              </a:lnSpc>
            </a:pPr>
            <a:r>
              <a:rPr lang="en-US" sz="3500" spc="-98">
                <a:solidFill>
                  <a:srgbClr val="000000"/>
                </a:solidFill>
                <a:latin typeface="Muli Bold"/>
              </a:rPr>
              <a:t>Công cụ sử dụng: </a:t>
            </a:r>
          </a:p>
          <a:p>
            <a:pPr algn="l" marL="755651" indent="-377825" lvl="1">
              <a:lnSpc>
                <a:spcPts val="4550"/>
              </a:lnSpc>
              <a:buFont typeface="Arial"/>
              <a:buChar char="•"/>
            </a:pPr>
            <a:r>
              <a:rPr lang="en-US" sz="3500" spc="-98">
                <a:solidFill>
                  <a:srgbClr val="000000"/>
                </a:solidFill>
                <a:latin typeface="Muli"/>
              </a:rPr>
              <a:t>SQL Server 2022 Developer Edition</a:t>
            </a:r>
          </a:p>
          <a:p>
            <a:pPr algn="l" marL="755651" indent="-377825" lvl="1">
              <a:lnSpc>
                <a:spcPts val="4550"/>
              </a:lnSpc>
              <a:buFont typeface="Arial"/>
              <a:buChar char="•"/>
            </a:pPr>
            <a:r>
              <a:rPr lang="en-US" sz="3500" spc="-98">
                <a:solidFill>
                  <a:srgbClr val="000000"/>
                </a:solidFill>
                <a:latin typeface="Muli"/>
              </a:rPr>
              <a:t>SQL Server Data Tools</a:t>
            </a:r>
          </a:p>
          <a:p>
            <a:pPr algn="l" marL="755651" indent="-377825" lvl="1">
              <a:lnSpc>
                <a:spcPts val="4550"/>
              </a:lnSpc>
              <a:buFont typeface="Arial"/>
              <a:buChar char="•"/>
            </a:pPr>
            <a:r>
              <a:rPr lang="en-US" sz="3500" spc="-98">
                <a:solidFill>
                  <a:srgbClr val="000000"/>
                </a:solidFill>
                <a:latin typeface="Muli"/>
              </a:rPr>
              <a:t>·Microsoft Analysis Service Project 2022</a:t>
            </a:r>
          </a:p>
          <a:p>
            <a:pPr algn="l" marL="755651" indent="-377825" lvl="1">
              <a:lnSpc>
                <a:spcPts val="4550"/>
              </a:lnSpc>
              <a:buFont typeface="Arial"/>
              <a:buChar char="•"/>
            </a:pPr>
            <a:r>
              <a:rPr lang="en-US" sz="3500" spc="-98">
                <a:solidFill>
                  <a:srgbClr val="000000"/>
                </a:solidFill>
                <a:latin typeface="Muli"/>
              </a:rPr>
              <a:t>Visual Studio Community 2022</a:t>
            </a:r>
          </a:p>
          <a:p>
            <a:pPr algn="l">
              <a:lnSpc>
                <a:spcPts val="4550"/>
              </a:lnSpc>
            </a:pPr>
          </a:p>
          <a:p>
            <a:pPr algn="l">
              <a:lnSpc>
                <a:spcPts val="4550"/>
              </a:lnSpc>
            </a:pPr>
          </a:p>
        </p:txBody>
      </p:sp>
      <p:sp>
        <p:nvSpPr>
          <p:cNvPr name="TextBox 11" id="11"/>
          <p:cNvSpPr txBox="true"/>
          <p:nvPr/>
        </p:nvSpPr>
        <p:spPr>
          <a:xfrm rot="0">
            <a:off x="9595006" y="7634079"/>
            <a:ext cx="4182717" cy="1047750"/>
          </a:xfrm>
          <a:prstGeom prst="rect">
            <a:avLst/>
          </a:prstGeom>
        </p:spPr>
        <p:txBody>
          <a:bodyPr anchor="t" rtlCol="false" tIns="0" lIns="0" bIns="0" rIns="0">
            <a:spAutoFit/>
          </a:bodyPr>
          <a:lstStyle/>
          <a:p>
            <a:pPr algn="l">
              <a:lnSpc>
                <a:spcPts val="4200"/>
              </a:lnSpc>
              <a:spcBef>
                <a:spcPct val="0"/>
              </a:spcBef>
            </a:pPr>
            <a:r>
              <a:rPr lang="en-US" sz="3000">
                <a:solidFill>
                  <a:srgbClr val="F4F4F4"/>
                </a:solidFill>
                <a:latin typeface="Muli Bold"/>
              </a:rPr>
              <a:t>Tích hợp với các công cụ phân tích dữ liệu</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4" id="4"/>
          <p:cNvSpPr txBox="true"/>
          <p:nvPr/>
        </p:nvSpPr>
        <p:spPr>
          <a:xfrm rot="0">
            <a:off x="1028700" y="384241"/>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3.1 Quá trình SSAS</a:t>
            </a:r>
          </a:p>
        </p:txBody>
      </p:sp>
      <p:sp>
        <p:nvSpPr>
          <p:cNvPr name="TextBox 5" id="5"/>
          <p:cNvSpPr txBox="true"/>
          <p:nvPr/>
        </p:nvSpPr>
        <p:spPr>
          <a:xfrm rot="0">
            <a:off x="1028700" y="1479607"/>
            <a:ext cx="14887468" cy="7890127"/>
          </a:xfrm>
          <a:prstGeom prst="rect">
            <a:avLst/>
          </a:prstGeom>
        </p:spPr>
        <p:txBody>
          <a:bodyPr anchor="t" rtlCol="false" tIns="0" lIns="0" bIns="0" rIns="0">
            <a:spAutoFit/>
          </a:bodyPr>
          <a:lstStyle/>
          <a:p>
            <a:pPr algn="l">
              <a:lnSpc>
                <a:spcPts val="4550"/>
              </a:lnSpc>
            </a:pPr>
            <a:r>
              <a:rPr lang="en-US" sz="3500" spc="-98">
                <a:solidFill>
                  <a:srgbClr val="000000"/>
                </a:solidFill>
                <a:latin typeface="Muli Bold"/>
              </a:rPr>
              <a:t>Các bước thực thi</a:t>
            </a:r>
          </a:p>
          <a:p>
            <a:pPr algn="l" marL="690881" indent="-345440" lvl="1">
              <a:lnSpc>
                <a:spcPts val="4160"/>
              </a:lnSpc>
              <a:buFont typeface="Arial"/>
              <a:buChar char="•"/>
            </a:pPr>
            <a:r>
              <a:rPr lang="en-US" sz="3200" spc="-89">
                <a:solidFill>
                  <a:srgbClr val="000000"/>
                </a:solidFill>
                <a:latin typeface="Muli"/>
              </a:rPr>
              <a:t>3.1.  Chuẩn bị công cụ cho quá trình SSAS. </a:t>
            </a:r>
          </a:p>
          <a:p>
            <a:pPr algn="l" marL="1381761" indent="-460587" lvl="2">
              <a:lnSpc>
                <a:spcPts val="4160"/>
              </a:lnSpc>
              <a:buFont typeface="Arial"/>
              <a:buChar char="⚬"/>
            </a:pPr>
            <a:r>
              <a:rPr lang="en-US" sz="3200" spc="-89">
                <a:solidFill>
                  <a:srgbClr val="000000"/>
                </a:solidFill>
                <a:latin typeface="Muli"/>
              </a:rPr>
              <a:t>3.1.1.   Công cụ yêu cầu. </a:t>
            </a:r>
          </a:p>
          <a:p>
            <a:pPr algn="l" marL="1381761" indent="-460587" lvl="2">
              <a:lnSpc>
                <a:spcPts val="4160"/>
              </a:lnSpc>
              <a:buFont typeface="Arial"/>
              <a:buChar char="⚬"/>
            </a:pPr>
            <a:r>
              <a:rPr lang="en-US" sz="3200" spc="-89">
                <a:solidFill>
                  <a:srgbClr val="000000"/>
                </a:solidFill>
                <a:latin typeface="Muli"/>
              </a:rPr>
              <a:t>3.1.2.   Hướng dẫn cài đặt </a:t>
            </a:r>
          </a:p>
          <a:p>
            <a:pPr algn="l" marL="690881" indent="-345440" lvl="1">
              <a:lnSpc>
                <a:spcPts val="4160"/>
              </a:lnSpc>
              <a:buFont typeface="Arial"/>
              <a:buChar char="•"/>
            </a:pPr>
            <a:r>
              <a:rPr lang="en-US" sz="3200" spc="-89">
                <a:solidFill>
                  <a:srgbClr val="000000"/>
                </a:solidFill>
                <a:latin typeface="Muli"/>
              </a:rPr>
              <a:t>3.2. Định nghĩa data source view với Analysis Serivces Project. </a:t>
            </a:r>
          </a:p>
          <a:p>
            <a:pPr algn="l" marL="1381761" indent="-460587" lvl="2">
              <a:lnSpc>
                <a:spcPts val="4160"/>
              </a:lnSpc>
              <a:buFont typeface="Arial"/>
              <a:buChar char="⚬"/>
            </a:pPr>
            <a:r>
              <a:rPr lang="en-US" sz="3200" spc="-89">
                <a:solidFill>
                  <a:srgbClr val="000000"/>
                </a:solidFill>
                <a:latin typeface="Muli"/>
              </a:rPr>
              <a:t>3.2.1.   Tạo Analysis Serivces Project </a:t>
            </a:r>
          </a:p>
          <a:p>
            <a:pPr algn="l" marL="1381761" indent="-460587" lvl="2">
              <a:lnSpc>
                <a:spcPts val="4160"/>
              </a:lnSpc>
              <a:buFont typeface="Arial"/>
              <a:buChar char="⚬"/>
            </a:pPr>
            <a:r>
              <a:rPr lang="en-US" sz="3200" spc="-89">
                <a:solidFill>
                  <a:srgbClr val="000000"/>
                </a:solidFill>
                <a:latin typeface="Muli"/>
              </a:rPr>
              <a:t>3.2.2.   Tạo Data Source. </a:t>
            </a:r>
          </a:p>
          <a:p>
            <a:pPr algn="l" marL="1381761" indent="-460587" lvl="2">
              <a:lnSpc>
                <a:spcPts val="4160"/>
              </a:lnSpc>
              <a:buFont typeface="Arial"/>
              <a:buChar char="⚬"/>
            </a:pPr>
            <a:r>
              <a:rPr lang="en-US" sz="3200" spc="-89">
                <a:solidFill>
                  <a:srgbClr val="000000"/>
                </a:solidFill>
                <a:latin typeface="Muli"/>
              </a:rPr>
              <a:t>3.2.3.   Tạo Data Source View.</a:t>
            </a:r>
          </a:p>
          <a:p>
            <a:pPr algn="l" marL="690881" indent="-345440" lvl="1">
              <a:lnSpc>
                <a:spcPts val="4160"/>
              </a:lnSpc>
              <a:buFont typeface="Arial"/>
              <a:buChar char="•"/>
            </a:pPr>
            <a:r>
              <a:rPr lang="en-US" sz="3200" spc="-89">
                <a:solidFill>
                  <a:srgbClr val="000000"/>
                </a:solidFill>
                <a:latin typeface="Muli"/>
              </a:rPr>
              <a:t>3.3.  Tạo va deploy cube. </a:t>
            </a:r>
          </a:p>
          <a:p>
            <a:pPr algn="l" marL="1381761" indent="-460587" lvl="2">
              <a:lnSpc>
                <a:spcPts val="4160"/>
              </a:lnSpc>
              <a:buFont typeface="Arial"/>
              <a:buChar char="⚬"/>
            </a:pPr>
            <a:r>
              <a:rPr lang="en-US" sz="3200" spc="-89">
                <a:solidFill>
                  <a:srgbClr val="000000"/>
                </a:solidFill>
                <a:latin typeface="Muli"/>
              </a:rPr>
              <a:t>3.3.1.   Tạo các Dimension và Cube</a:t>
            </a:r>
          </a:p>
          <a:p>
            <a:pPr algn="l" marL="1381761" indent="-460587" lvl="2">
              <a:lnSpc>
                <a:spcPts val="4160"/>
              </a:lnSpc>
              <a:buFont typeface="Arial"/>
              <a:buChar char="⚬"/>
            </a:pPr>
            <a:r>
              <a:rPr lang="en-US" sz="3200" spc="-89">
                <a:solidFill>
                  <a:srgbClr val="000000"/>
                </a:solidFill>
                <a:latin typeface="Muli"/>
              </a:rPr>
              <a:t>3.3.2.   Deploy Analysis Serivces Project</a:t>
            </a:r>
          </a:p>
          <a:p>
            <a:pPr algn="l" marL="690881" indent="-345440" lvl="1">
              <a:lnSpc>
                <a:spcPts val="4160"/>
              </a:lnSpc>
              <a:buFont typeface="Arial"/>
              <a:buChar char="•"/>
            </a:pPr>
            <a:r>
              <a:rPr lang="en-US" sz="3200" spc="-89">
                <a:solidFill>
                  <a:srgbClr val="000000"/>
                </a:solidFill>
                <a:latin typeface="Muli"/>
              </a:rPr>
              <a:t>3.4. Tạo mới measure và hierarchy.</a:t>
            </a:r>
          </a:p>
          <a:p>
            <a:pPr algn="l" marL="1381761" indent="-460587" lvl="2">
              <a:lnSpc>
                <a:spcPts val="4160"/>
              </a:lnSpc>
              <a:buFont typeface="Arial"/>
              <a:buChar char="⚬"/>
            </a:pPr>
            <a:r>
              <a:rPr lang="en-US" sz="3200" spc="-89">
                <a:solidFill>
                  <a:srgbClr val="000000"/>
                </a:solidFill>
                <a:latin typeface="Muli"/>
              </a:rPr>
              <a:t>3.4.1. Chỉnh sửa measure có sẵn.</a:t>
            </a:r>
          </a:p>
          <a:p>
            <a:pPr algn="l" marL="1381761" indent="-460587" lvl="2">
              <a:lnSpc>
                <a:spcPts val="4160"/>
              </a:lnSpc>
              <a:buFont typeface="Arial"/>
              <a:buChar char="⚬"/>
            </a:pPr>
            <a:r>
              <a:rPr lang="en-US" sz="3200" spc="-89">
                <a:solidFill>
                  <a:srgbClr val="000000"/>
                </a:solidFill>
                <a:latin typeface="Muli"/>
              </a:rPr>
              <a:t>3.4.2. Tạo Hierarchies và định nghĩa Attribute Relationship cho Dim Released Date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4185330" y="-41817"/>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8407" y="625911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1824125" y="8504522"/>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8" id="8"/>
          <p:cNvGrpSpPr/>
          <p:nvPr/>
        </p:nvGrpSpPr>
        <p:grpSpPr>
          <a:xfrm rot="-578409">
            <a:off x="-1813031" y="-2326748"/>
            <a:ext cx="5276948" cy="4569862"/>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alpha val="38824"/>
              </a:srgbClr>
            </a:solidFill>
          </p:spPr>
        </p:sp>
      </p:grpSp>
      <p:sp>
        <p:nvSpPr>
          <p:cNvPr name="TextBox 10" id="10"/>
          <p:cNvSpPr txBox="true"/>
          <p:nvPr/>
        </p:nvSpPr>
        <p:spPr>
          <a:xfrm rot="0">
            <a:off x="1028700" y="495333"/>
            <a:ext cx="7341928" cy="1289030"/>
          </a:xfrm>
          <a:prstGeom prst="rect">
            <a:avLst/>
          </a:prstGeom>
        </p:spPr>
        <p:txBody>
          <a:bodyPr anchor="t" rtlCol="false" tIns="0" lIns="0" bIns="0" rIns="0">
            <a:spAutoFit/>
          </a:bodyPr>
          <a:lstStyle/>
          <a:p>
            <a:pPr algn="l">
              <a:lnSpc>
                <a:spcPts val="10399"/>
              </a:lnSpc>
              <a:spcBef>
                <a:spcPct val="0"/>
              </a:spcBef>
            </a:pPr>
            <a:r>
              <a:rPr lang="en-US" sz="7999" spc="-223">
                <a:solidFill>
                  <a:srgbClr val="000000"/>
                </a:solidFill>
                <a:latin typeface="Muli Bold"/>
              </a:rPr>
              <a:t>Nội dung</a:t>
            </a:r>
          </a:p>
        </p:txBody>
      </p:sp>
      <p:grpSp>
        <p:nvGrpSpPr>
          <p:cNvPr name="Group 11" id="11"/>
          <p:cNvGrpSpPr/>
          <p:nvPr/>
        </p:nvGrpSpPr>
        <p:grpSpPr>
          <a:xfrm rot="0">
            <a:off x="2753975" y="2355898"/>
            <a:ext cx="11968350" cy="5080401"/>
            <a:chOff x="0" y="0"/>
            <a:chExt cx="15957800" cy="6773869"/>
          </a:xfrm>
        </p:grpSpPr>
        <p:grpSp>
          <p:nvGrpSpPr>
            <p:cNvPr name="Group 12" id="12"/>
            <p:cNvGrpSpPr/>
            <p:nvPr/>
          </p:nvGrpSpPr>
          <p:grpSpPr>
            <a:xfrm rot="0">
              <a:off x="0" y="0"/>
              <a:ext cx="1444978" cy="144497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A181"/>
              </a:solidFill>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4199"/>
                  </a:lnSpc>
                </a:pPr>
                <a:r>
                  <a:rPr lang="en-US" sz="2999">
                    <a:solidFill>
                      <a:srgbClr val="FFFFFF"/>
                    </a:solidFill>
                    <a:latin typeface="Muli Bold"/>
                  </a:rPr>
                  <a:t>1</a:t>
                </a:r>
              </a:p>
            </p:txBody>
          </p:sp>
        </p:grpSp>
        <p:sp>
          <p:nvSpPr>
            <p:cNvPr name="TextBox 15" id="15"/>
            <p:cNvSpPr txBox="true"/>
            <p:nvPr/>
          </p:nvSpPr>
          <p:spPr>
            <a:xfrm rot="0">
              <a:off x="1770748" y="189083"/>
              <a:ext cx="5993436" cy="971563"/>
            </a:xfrm>
            <a:prstGeom prst="rect">
              <a:avLst/>
            </a:prstGeom>
          </p:spPr>
          <p:txBody>
            <a:bodyPr anchor="t" rtlCol="false" tIns="0" lIns="0" bIns="0" rIns="0">
              <a:spAutoFit/>
            </a:bodyPr>
            <a:lstStyle/>
            <a:p>
              <a:pPr algn="ctr">
                <a:lnSpc>
                  <a:spcPts val="6101"/>
                </a:lnSpc>
              </a:pPr>
              <a:r>
                <a:rPr lang="en-US" sz="4358">
                  <a:solidFill>
                    <a:srgbClr val="000000"/>
                  </a:solidFill>
                  <a:latin typeface="Muli Bold"/>
                </a:rPr>
                <a:t>Tổng quan đề tài</a:t>
              </a:r>
            </a:p>
          </p:txBody>
        </p:sp>
        <p:grpSp>
          <p:nvGrpSpPr>
            <p:cNvPr name="Group 16" id="16"/>
            <p:cNvGrpSpPr/>
            <p:nvPr/>
          </p:nvGrpSpPr>
          <p:grpSpPr>
            <a:xfrm rot="0">
              <a:off x="0" y="1774708"/>
              <a:ext cx="1444978" cy="144497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A181"/>
              </a:solidFill>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4199"/>
                  </a:lnSpc>
                </a:pPr>
                <a:r>
                  <a:rPr lang="en-US" sz="2999">
                    <a:solidFill>
                      <a:srgbClr val="FFFFFF"/>
                    </a:solidFill>
                    <a:latin typeface="Muli Bold"/>
                  </a:rPr>
                  <a:t>2</a:t>
                </a:r>
              </a:p>
            </p:txBody>
          </p:sp>
        </p:grpSp>
        <p:sp>
          <p:nvSpPr>
            <p:cNvPr name="TextBox 19" id="19"/>
            <p:cNvSpPr txBox="true"/>
            <p:nvPr/>
          </p:nvSpPr>
          <p:spPr>
            <a:xfrm rot="0">
              <a:off x="1770748" y="1963791"/>
              <a:ext cx="5166999" cy="971563"/>
            </a:xfrm>
            <a:prstGeom prst="rect">
              <a:avLst/>
            </a:prstGeom>
          </p:spPr>
          <p:txBody>
            <a:bodyPr anchor="t" rtlCol="false" tIns="0" lIns="0" bIns="0" rIns="0">
              <a:spAutoFit/>
            </a:bodyPr>
            <a:lstStyle/>
            <a:p>
              <a:pPr algn="ctr">
                <a:lnSpc>
                  <a:spcPts val="6101"/>
                </a:lnSpc>
              </a:pPr>
              <a:r>
                <a:rPr lang="en-US" sz="4358">
                  <a:solidFill>
                    <a:srgbClr val="000000"/>
                  </a:solidFill>
                  <a:latin typeface="Muli Bold"/>
                </a:rPr>
                <a:t>Quá trình SSIS</a:t>
              </a:r>
            </a:p>
          </p:txBody>
        </p:sp>
        <p:grpSp>
          <p:nvGrpSpPr>
            <p:cNvPr name="Group 20" id="20"/>
            <p:cNvGrpSpPr/>
            <p:nvPr/>
          </p:nvGrpSpPr>
          <p:grpSpPr>
            <a:xfrm rot="0">
              <a:off x="0" y="3551799"/>
              <a:ext cx="1444978" cy="1444978"/>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A181"/>
              </a:solidFill>
            </p:spPr>
          </p:sp>
          <p:sp>
            <p:nvSpPr>
              <p:cNvPr name="TextBox 22" id="22"/>
              <p:cNvSpPr txBox="true"/>
              <p:nvPr/>
            </p:nvSpPr>
            <p:spPr>
              <a:xfrm>
                <a:off x="76200" y="28575"/>
                <a:ext cx="660400" cy="708025"/>
              </a:xfrm>
              <a:prstGeom prst="rect">
                <a:avLst/>
              </a:prstGeom>
            </p:spPr>
            <p:txBody>
              <a:bodyPr anchor="ctr" rtlCol="false" tIns="50800" lIns="50800" bIns="50800" rIns="50800"/>
              <a:lstStyle/>
              <a:p>
                <a:pPr algn="ctr">
                  <a:lnSpc>
                    <a:spcPts val="4199"/>
                  </a:lnSpc>
                </a:pPr>
                <a:r>
                  <a:rPr lang="en-US" sz="2999">
                    <a:solidFill>
                      <a:srgbClr val="FFFFFF"/>
                    </a:solidFill>
                    <a:latin typeface="Muli Bold"/>
                  </a:rPr>
                  <a:t>3</a:t>
                </a:r>
              </a:p>
            </p:txBody>
          </p:sp>
        </p:grpSp>
        <p:sp>
          <p:nvSpPr>
            <p:cNvPr name="TextBox 23" id="23"/>
            <p:cNvSpPr txBox="true"/>
            <p:nvPr/>
          </p:nvSpPr>
          <p:spPr>
            <a:xfrm rot="0">
              <a:off x="1598414" y="3740882"/>
              <a:ext cx="5511668" cy="971563"/>
            </a:xfrm>
            <a:prstGeom prst="rect">
              <a:avLst/>
            </a:prstGeom>
          </p:spPr>
          <p:txBody>
            <a:bodyPr anchor="t" rtlCol="false" tIns="0" lIns="0" bIns="0" rIns="0">
              <a:spAutoFit/>
            </a:bodyPr>
            <a:lstStyle/>
            <a:p>
              <a:pPr algn="ctr">
                <a:lnSpc>
                  <a:spcPts val="6101"/>
                </a:lnSpc>
              </a:pPr>
              <a:r>
                <a:rPr lang="en-US" sz="4358">
                  <a:solidFill>
                    <a:srgbClr val="000000"/>
                  </a:solidFill>
                  <a:latin typeface="Muli Bold"/>
                </a:rPr>
                <a:t>Quá trình SSAS</a:t>
              </a:r>
            </a:p>
          </p:txBody>
        </p:sp>
        <p:grpSp>
          <p:nvGrpSpPr>
            <p:cNvPr name="Group 24" id="24"/>
            <p:cNvGrpSpPr/>
            <p:nvPr/>
          </p:nvGrpSpPr>
          <p:grpSpPr>
            <a:xfrm rot="0">
              <a:off x="0" y="5328890"/>
              <a:ext cx="1444978" cy="1444978"/>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A181"/>
              </a:solidFill>
            </p:spPr>
          </p:sp>
          <p:sp>
            <p:nvSpPr>
              <p:cNvPr name="TextBox 26" id="26"/>
              <p:cNvSpPr txBox="true"/>
              <p:nvPr/>
            </p:nvSpPr>
            <p:spPr>
              <a:xfrm>
                <a:off x="76200" y="28575"/>
                <a:ext cx="660400" cy="708025"/>
              </a:xfrm>
              <a:prstGeom prst="rect">
                <a:avLst/>
              </a:prstGeom>
            </p:spPr>
            <p:txBody>
              <a:bodyPr anchor="ctr" rtlCol="false" tIns="50800" lIns="50800" bIns="50800" rIns="50800"/>
              <a:lstStyle/>
              <a:p>
                <a:pPr algn="ctr">
                  <a:lnSpc>
                    <a:spcPts val="4199"/>
                  </a:lnSpc>
                </a:pPr>
                <a:r>
                  <a:rPr lang="en-US" sz="2999">
                    <a:solidFill>
                      <a:srgbClr val="FFFFFF"/>
                    </a:solidFill>
                    <a:latin typeface="Muli Bold"/>
                  </a:rPr>
                  <a:t>4</a:t>
                </a:r>
              </a:p>
            </p:txBody>
          </p:sp>
        </p:grpSp>
        <p:sp>
          <p:nvSpPr>
            <p:cNvPr name="TextBox 27" id="27"/>
            <p:cNvSpPr txBox="true"/>
            <p:nvPr/>
          </p:nvSpPr>
          <p:spPr>
            <a:xfrm rot="0">
              <a:off x="1536030" y="5517973"/>
              <a:ext cx="5636434" cy="971563"/>
            </a:xfrm>
            <a:prstGeom prst="rect">
              <a:avLst/>
            </a:prstGeom>
          </p:spPr>
          <p:txBody>
            <a:bodyPr anchor="t" rtlCol="false" tIns="0" lIns="0" bIns="0" rIns="0">
              <a:spAutoFit/>
            </a:bodyPr>
            <a:lstStyle/>
            <a:p>
              <a:pPr algn="ctr">
                <a:lnSpc>
                  <a:spcPts val="6101"/>
                </a:lnSpc>
              </a:pPr>
              <a:r>
                <a:rPr lang="en-US" sz="4358">
                  <a:solidFill>
                    <a:srgbClr val="000000"/>
                  </a:solidFill>
                  <a:latin typeface="Muli Bold"/>
                </a:rPr>
                <a:t>Truy vấn dữ liệu</a:t>
              </a:r>
            </a:p>
          </p:txBody>
        </p:sp>
        <p:grpSp>
          <p:nvGrpSpPr>
            <p:cNvPr name="Group 28" id="28"/>
            <p:cNvGrpSpPr/>
            <p:nvPr/>
          </p:nvGrpSpPr>
          <p:grpSpPr>
            <a:xfrm rot="0">
              <a:off x="8865416" y="72631"/>
              <a:ext cx="1444978" cy="1444978"/>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A181"/>
              </a:solidFill>
            </p:spPr>
          </p:sp>
          <p:sp>
            <p:nvSpPr>
              <p:cNvPr name="TextBox 30" id="30"/>
              <p:cNvSpPr txBox="true"/>
              <p:nvPr/>
            </p:nvSpPr>
            <p:spPr>
              <a:xfrm>
                <a:off x="76200" y="28575"/>
                <a:ext cx="660400" cy="708025"/>
              </a:xfrm>
              <a:prstGeom prst="rect">
                <a:avLst/>
              </a:prstGeom>
            </p:spPr>
            <p:txBody>
              <a:bodyPr anchor="ctr" rtlCol="false" tIns="50800" lIns="50800" bIns="50800" rIns="50800"/>
              <a:lstStyle/>
              <a:p>
                <a:pPr algn="ctr">
                  <a:lnSpc>
                    <a:spcPts val="4199"/>
                  </a:lnSpc>
                </a:pPr>
                <a:r>
                  <a:rPr lang="en-US" sz="2999">
                    <a:solidFill>
                      <a:srgbClr val="FFFFFF"/>
                    </a:solidFill>
                    <a:latin typeface="Muli Bold"/>
                  </a:rPr>
                  <a:t>5</a:t>
                </a:r>
              </a:p>
            </p:txBody>
          </p:sp>
        </p:grpSp>
        <p:sp>
          <p:nvSpPr>
            <p:cNvPr name="TextBox 31" id="31"/>
            <p:cNvSpPr txBox="true"/>
            <p:nvPr/>
          </p:nvSpPr>
          <p:spPr>
            <a:xfrm rot="0">
              <a:off x="10481528" y="261714"/>
              <a:ext cx="5476272" cy="971563"/>
            </a:xfrm>
            <a:prstGeom prst="rect">
              <a:avLst/>
            </a:prstGeom>
          </p:spPr>
          <p:txBody>
            <a:bodyPr anchor="t" rtlCol="false" tIns="0" lIns="0" bIns="0" rIns="0">
              <a:spAutoFit/>
            </a:bodyPr>
            <a:lstStyle/>
            <a:p>
              <a:pPr algn="ctr">
                <a:lnSpc>
                  <a:spcPts val="6101"/>
                </a:lnSpc>
              </a:pPr>
              <a:r>
                <a:rPr lang="en-US" sz="4358">
                  <a:solidFill>
                    <a:srgbClr val="000000"/>
                  </a:solidFill>
                  <a:latin typeface="Muli Bold"/>
                </a:rPr>
                <a:t>Quá trình SSRS</a:t>
              </a:r>
            </a:p>
          </p:txBody>
        </p:sp>
        <p:grpSp>
          <p:nvGrpSpPr>
            <p:cNvPr name="Group 32" id="32"/>
            <p:cNvGrpSpPr/>
            <p:nvPr/>
          </p:nvGrpSpPr>
          <p:grpSpPr>
            <a:xfrm rot="0">
              <a:off x="8865416" y="2014587"/>
              <a:ext cx="1444978" cy="1444978"/>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A181"/>
              </a:solidFill>
            </p:spPr>
          </p:sp>
          <p:sp>
            <p:nvSpPr>
              <p:cNvPr name="TextBox 34" id="34"/>
              <p:cNvSpPr txBox="true"/>
              <p:nvPr/>
            </p:nvSpPr>
            <p:spPr>
              <a:xfrm>
                <a:off x="76200" y="28575"/>
                <a:ext cx="660400" cy="708025"/>
              </a:xfrm>
              <a:prstGeom prst="rect">
                <a:avLst/>
              </a:prstGeom>
            </p:spPr>
            <p:txBody>
              <a:bodyPr anchor="ctr" rtlCol="false" tIns="50800" lIns="50800" bIns="50800" rIns="50800"/>
              <a:lstStyle/>
              <a:p>
                <a:pPr algn="ctr">
                  <a:lnSpc>
                    <a:spcPts val="4199"/>
                  </a:lnSpc>
                </a:pPr>
                <a:r>
                  <a:rPr lang="en-US" sz="2999">
                    <a:solidFill>
                      <a:srgbClr val="FFFFFF"/>
                    </a:solidFill>
                    <a:latin typeface="Muli Bold"/>
                  </a:rPr>
                  <a:t>6</a:t>
                </a:r>
              </a:p>
            </p:txBody>
          </p:sp>
        </p:grpSp>
        <p:sp>
          <p:nvSpPr>
            <p:cNvPr name="TextBox 35" id="35"/>
            <p:cNvSpPr txBox="true"/>
            <p:nvPr/>
          </p:nvSpPr>
          <p:spPr>
            <a:xfrm rot="0">
              <a:off x="10481528" y="2203584"/>
              <a:ext cx="4522185" cy="971563"/>
            </a:xfrm>
            <a:prstGeom prst="rect">
              <a:avLst/>
            </a:prstGeom>
          </p:spPr>
          <p:txBody>
            <a:bodyPr anchor="t" rtlCol="false" tIns="0" lIns="0" bIns="0" rIns="0">
              <a:spAutoFit/>
            </a:bodyPr>
            <a:lstStyle/>
            <a:p>
              <a:pPr algn="l">
                <a:lnSpc>
                  <a:spcPts val="6101"/>
                </a:lnSpc>
              </a:pPr>
              <a:r>
                <a:rPr lang="en-US" sz="4358">
                  <a:solidFill>
                    <a:srgbClr val="000000"/>
                  </a:solidFill>
                  <a:latin typeface="Muli Bold"/>
                </a:rPr>
                <a:t> Data Mining</a:t>
              </a:r>
            </a:p>
          </p:txBody>
        </p:sp>
        <p:grpSp>
          <p:nvGrpSpPr>
            <p:cNvPr name="Group 36" id="36"/>
            <p:cNvGrpSpPr/>
            <p:nvPr/>
          </p:nvGrpSpPr>
          <p:grpSpPr>
            <a:xfrm rot="0">
              <a:off x="8865416" y="3957734"/>
              <a:ext cx="1444978" cy="1444978"/>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A181"/>
              </a:solidFill>
            </p:spPr>
          </p:sp>
          <p:sp>
            <p:nvSpPr>
              <p:cNvPr name="TextBox 38" id="38"/>
              <p:cNvSpPr txBox="true"/>
              <p:nvPr/>
            </p:nvSpPr>
            <p:spPr>
              <a:xfrm>
                <a:off x="76200" y="28575"/>
                <a:ext cx="660400" cy="708025"/>
              </a:xfrm>
              <a:prstGeom prst="rect">
                <a:avLst/>
              </a:prstGeom>
            </p:spPr>
            <p:txBody>
              <a:bodyPr anchor="ctr" rtlCol="false" tIns="50800" lIns="50800" bIns="50800" rIns="50800"/>
              <a:lstStyle/>
              <a:p>
                <a:pPr algn="ctr">
                  <a:lnSpc>
                    <a:spcPts val="4199"/>
                  </a:lnSpc>
                </a:pPr>
                <a:r>
                  <a:rPr lang="en-US" sz="2999">
                    <a:solidFill>
                      <a:srgbClr val="FFFFFF"/>
                    </a:solidFill>
                    <a:latin typeface="Muli Bold"/>
                  </a:rPr>
                  <a:t>7</a:t>
                </a:r>
              </a:p>
            </p:txBody>
          </p:sp>
        </p:grpSp>
        <p:sp>
          <p:nvSpPr>
            <p:cNvPr name="TextBox 39" id="39"/>
            <p:cNvSpPr txBox="true"/>
            <p:nvPr/>
          </p:nvSpPr>
          <p:spPr>
            <a:xfrm rot="0">
              <a:off x="10481528" y="4145454"/>
              <a:ext cx="3091294" cy="971563"/>
            </a:xfrm>
            <a:prstGeom prst="rect">
              <a:avLst/>
            </a:prstGeom>
          </p:spPr>
          <p:txBody>
            <a:bodyPr anchor="t" rtlCol="false" tIns="0" lIns="0" bIns="0" rIns="0">
              <a:spAutoFit/>
            </a:bodyPr>
            <a:lstStyle/>
            <a:p>
              <a:pPr algn="l">
                <a:lnSpc>
                  <a:spcPts val="6101"/>
                </a:lnSpc>
              </a:pPr>
              <a:r>
                <a:rPr lang="en-US" sz="4358">
                  <a:solidFill>
                    <a:srgbClr val="000000"/>
                  </a:solidFill>
                  <a:latin typeface="Muli Bold"/>
                </a:rPr>
                <a:t>Tổng kết</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8" id="8"/>
          <p:cNvSpPr/>
          <p:nvPr/>
        </p:nvSpPr>
        <p:spPr>
          <a:xfrm flipH="false" flipV="false" rot="0">
            <a:off x="1551913" y="3629574"/>
            <a:ext cx="14686461" cy="4264671"/>
          </a:xfrm>
          <a:custGeom>
            <a:avLst/>
            <a:gdLst/>
            <a:ahLst/>
            <a:cxnLst/>
            <a:rect r="r" b="b" t="t" l="l"/>
            <a:pathLst>
              <a:path h="4264671" w="14686461">
                <a:moveTo>
                  <a:pt x="0" y="0"/>
                </a:moveTo>
                <a:lnTo>
                  <a:pt x="14686461" y="0"/>
                </a:lnTo>
                <a:lnTo>
                  <a:pt x="14686461" y="4264671"/>
                </a:lnTo>
                <a:lnTo>
                  <a:pt x="0" y="4264671"/>
                </a:lnTo>
                <a:lnTo>
                  <a:pt x="0" y="0"/>
                </a:lnTo>
                <a:close/>
              </a:path>
            </a:pathLst>
          </a:custGeom>
          <a:blipFill>
            <a:blip r:embed="rId2"/>
            <a:stretch>
              <a:fillRect l="0" t="0" r="0" b="0"/>
            </a:stretch>
          </a:blipFill>
        </p:spPr>
      </p:sp>
      <p:sp>
        <p:nvSpPr>
          <p:cNvPr name="TextBox 9" id="9"/>
          <p:cNvSpPr txBox="true"/>
          <p:nvPr/>
        </p:nvSpPr>
        <p:spPr>
          <a:xfrm rot="0">
            <a:off x="104775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3.2 Một số lưu ý</a:t>
            </a:r>
          </a:p>
        </p:txBody>
      </p:sp>
      <p:sp>
        <p:nvSpPr>
          <p:cNvPr name="TextBox 10" id="10"/>
          <p:cNvSpPr txBox="true"/>
          <p:nvPr/>
        </p:nvSpPr>
        <p:spPr>
          <a:xfrm rot="0">
            <a:off x="1028700" y="1367994"/>
            <a:ext cx="14131732" cy="555625"/>
          </a:xfrm>
          <a:prstGeom prst="rect">
            <a:avLst/>
          </a:prstGeom>
        </p:spPr>
        <p:txBody>
          <a:bodyPr anchor="t" rtlCol="false" tIns="0" lIns="0" bIns="0" rIns="0">
            <a:spAutoFit/>
          </a:bodyPr>
          <a:lstStyle/>
          <a:p>
            <a:pPr algn="l">
              <a:lnSpc>
                <a:spcPts val="4550"/>
              </a:lnSpc>
              <a:spcBef>
                <a:spcPct val="0"/>
              </a:spcBef>
            </a:pPr>
            <a:r>
              <a:rPr lang="en-US" sz="3500" spc="-98">
                <a:solidFill>
                  <a:srgbClr val="000000"/>
                </a:solidFill>
                <a:latin typeface="Muli"/>
              </a:rPr>
              <a:t>Các thuộc tính độ đo</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8" id="8"/>
          <p:cNvSpPr/>
          <p:nvPr/>
        </p:nvSpPr>
        <p:spPr>
          <a:xfrm flipH="false" flipV="false" rot="0">
            <a:off x="2964695" y="3047650"/>
            <a:ext cx="13247752" cy="5303815"/>
          </a:xfrm>
          <a:custGeom>
            <a:avLst/>
            <a:gdLst/>
            <a:ahLst/>
            <a:cxnLst/>
            <a:rect r="r" b="b" t="t" l="l"/>
            <a:pathLst>
              <a:path h="5303815" w="13247752">
                <a:moveTo>
                  <a:pt x="0" y="0"/>
                </a:moveTo>
                <a:lnTo>
                  <a:pt x="13247752" y="0"/>
                </a:lnTo>
                <a:lnTo>
                  <a:pt x="13247752" y="5303815"/>
                </a:lnTo>
                <a:lnTo>
                  <a:pt x="0" y="5303815"/>
                </a:lnTo>
                <a:lnTo>
                  <a:pt x="0" y="0"/>
                </a:lnTo>
                <a:close/>
              </a:path>
            </a:pathLst>
          </a:custGeom>
          <a:blipFill>
            <a:blip r:embed="rId2"/>
            <a:stretch>
              <a:fillRect l="0" t="0" r="0" b="0"/>
            </a:stretch>
          </a:blipFill>
        </p:spPr>
      </p:sp>
      <p:sp>
        <p:nvSpPr>
          <p:cNvPr name="TextBox 9" id="9"/>
          <p:cNvSpPr txBox="true"/>
          <p:nvPr/>
        </p:nvSpPr>
        <p:spPr>
          <a:xfrm rot="0">
            <a:off x="104775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3.2 Một số lưu ý</a:t>
            </a:r>
          </a:p>
        </p:txBody>
      </p:sp>
      <p:sp>
        <p:nvSpPr>
          <p:cNvPr name="TextBox 10" id="10"/>
          <p:cNvSpPr txBox="true"/>
          <p:nvPr/>
        </p:nvSpPr>
        <p:spPr>
          <a:xfrm rot="0">
            <a:off x="1028700" y="1367994"/>
            <a:ext cx="14131732" cy="555625"/>
          </a:xfrm>
          <a:prstGeom prst="rect">
            <a:avLst/>
          </a:prstGeom>
        </p:spPr>
        <p:txBody>
          <a:bodyPr anchor="t" rtlCol="false" tIns="0" lIns="0" bIns="0" rIns="0">
            <a:spAutoFit/>
          </a:bodyPr>
          <a:lstStyle/>
          <a:p>
            <a:pPr algn="l">
              <a:lnSpc>
                <a:spcPts val="4550"/>
              </a:lnSpc>
              <a:spcBef>
                <a:spcPct val="0"/>
              </a:spcBef>
            </a:pPr>
            <a:r>
              <a:rPr lang="en-US" sz="3500" spc="-98">
                <a:solidFill>
                  <a:srgbClr val="000000"/>
                </a:solidFill>
                <a:latin typeface="Muli"/>
              </a:rPr>
              <a:t>Tạo phân cấp</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8" id="8"/>
          <p:cNvSpPr txBox="true"/>
          <p:nvPr/>
        </p:nvSpPr>
        <p:spPr>
          <a:xfrm rot="0">
            <a:off x="1028700" y="687421"/>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3.3 Thuận lợi và khó khăn gặp phải</a:t>
            </a:r>
          </a:p>
        </p:txBody>
      </p:sp>
      <p:sp>
        <p:nvSpPr>
          <p:cNvPr name="TextBox 9" id="9"/>
          <p:cNvSpPr txBox="true"/>
          <p:nvPr/>
        </p:nvSpPr>
        <p:spPr>
          <a:xfrm rot="0">
            <a:off x="1028700" y="2134672"/>
            <a:ext cx="14131732" cy="5126633"/>
          </a:xfrm>
          <a:prstGeom prst="rect">
            <a:avLst/>
          </a:prstGeom>
        </p:spPr>
        <p:txBody>
          <a:bodyPr anchor="t" rtlCol="false" tIns="0" lIns="0" bIns="0" rIns="0">
            <a:spAutoFit/>
          </a:bodyPr>
          <a:lstStyle/>
          <a:p>
            <a:pPr algn="l">
              <a:lnSpc>
                <a:spcPts val="4550"/>
              </a:lnSpc>
            </a:pPr>
            <a:r>
              <a:rPr lang="en-US" sz="3500" spc="-98">
                <a:solidFill>
                  <a:srgbClr val="000000"/>
                </a:solidFill>
                <a:latin typeface="Muli Bold"/>
              </a:rPr>
              <a:t>Thuận lợi: </a:t>
            </a:r>
          </a:p>
          <a:p>
            <a:pPr algn="l" marL="755651" indent="-377825" lvl="1">
              <a:lnSpc>
                <a:spcPts val="4550"/>
              </a:lnSpc>
              <a:buFont typeface="Arial"/>
              <a:buChar char="•"/>
            </a:pPr>
            <a:r>
              <a:rPr lang="en-US" sz="3500" spc="-98">
                <a:solidFill>
                  <a:srgbClr val="000000"/>
                </a:solidFill>
                <a:latin typeface="Muli"/>
              </a:rPr>
              <a:t>Số lượng chiều vừa phải</a:t>
            </a:r>
          </a:p>
          <a:p>
            <a:pPr algn="l" marL="755651" indent="-377825" lvl="1">
              <a:lnSpc>
                <a:spcPts val="4550"/>
              </a:lnSpc>
              <a:buFont typeface="Arial"/>
              <a:buChar char="•"/>
            </a:pPr>
            <a:r>
              <a:rPr lang="en-US" sz="3500" spc="-98">
                <a:solidFill>
                  <a:srgbClr val="000000"/>
                </a:solidFill>
                <a:latin typeface="Muli"/>
              </a:rPr>
              <a:t>Tài liệu tham khảo đầy đủ</a:t>
            </a:r>
          </a:p>
          <a:p>
            <a:pPr algn="l" marL="755651" indent="-377825" lvl="1">
              <a:lnSpc>
                <a:spcPts val="4550"/>
              </a:lnSpc>
              <a:buFont typeface="Arial"/>
              <a:buChar char="•"/>
            </a:pPr>
            <a:r>
              <a:rPr lang="en-US" sz="3500" spc="-98">
                <a:solidFill>
                  <a:srgbClr val="000000"/>
                </a:solidFill>
                <a:latin typeface="Muli"/>
              </a:rPr>
              <a:t>Thuộc tính ngày tháng năm dễ tiến hành phân cấp</a:t>
            </a:r>
          </a:p>
          <a:p>
            <a:pPr algn="l">
              <a:lnSpc>
                <a:spcPts val="4550"/>
              </a:lnSpc>
            </a:pPr>
          </a:p>
          <a:p>
            <a:pPr algn="l">
              <a:lnSpc>
                <a:spcPts val="4550"/>
              </a:lnSpc>
            </a:pPr>
            <a:r>
              <a:rPr lang="en-US" sz="3500" spc="-98">
                <a:solidFill>
                  <a:srgbClr val="000000"/>
                </a:solidFill>
                <a:latin typeface="Muli Bold"/>
              </a:rPr>
              <a:t>Khó khăn:</a:t>
            </a:r>
          </a:p>
          <a:p>
            <a:pPr algn="l" marL="755651" indent="-377825" lvl="1">
              <a:lnSpc>
                <a:spcPts val="4550"/>
              </a:lnSpc>
              <a:buFont typeface="Arial"/>
              <a:buChar char="•"/>
            </a:pPr>
            <a:r>
              <a:rPr lang="en-US" sz="3500" spc="-98">
                <a:solidFill>
                  <a:srgbClr val="000000"/>
                </a:solidFill>
                <a:latin typeface="Muli"/>
              </a:rPr>
              <a:t>Công cụ phát sinh nhiều lỗi</a:t>
            </a:r>
          </a:p>
          <a:p>
            <a:pPr algn="l" marL="755651" indent="-377825" lvl="1">
              <a:lnSpc>
                <a:spcPts val="4550"/>
              </a:lnSpc>
              <a:buFont typeface="Arial"/>
              <a:buChar char="•"/>
            </a:pPr>
            <a:r>
              <a:rPr lang="en-US" sz="3500" spc="-98">
                <a:solidFill>
                  <a:srgbClr val="000000"/>
                </a:solidFill>
                <a:latin typeface="Muli"/>
              </a:rPr>
              <a:t>Lượng dữ liệu lớn khiến cho quá trình deploy, process diễn ra chậm, </a:t>
            </a:r>
          </a:p>
          <a:p>
            <a:pPr algn="l" marL="755651" indent="-377825" lvl="1">
              <a:lnSpc>
                <a:spcPts val="4550"/>
              </a:lnSpc>
              <a:buFont typeface="Arial"/>
              <a:buChar char="•"/>
            </a:pPr>
            <a:r>
              <a:rPr lang="en-US" sz="3500" spc="-98">
                <a:solidFill>
                  <a:srgbClr val="000000"/>
                </a:solidFill>
                <a:latin typeface="Muli"/>
              </a:rPr>
              <a:t>Dữ liệu chứa ký tự đặc biệt dẫn đến lỗi process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4295349"/>
            <a:ext cx="11307642" cy="1377883"/>
          </a:xfrm>
          <a:prstGeom prst="rect">
            <a:avLst/>
          </a:prstGeom>
        </p:spPr>
        <p:txBody>
          <a:bodyPr anchor="t" rtlCol="false" tIns="0" lIns="0" bIns="0" rIns="0">
            <a:spAutoFit/>
          </a:bodyPr>
          <a:lstStyle/>
          <a:p>
            <a:pPr algn="l">
              <a:lnSpc>
                <a:spcPts val="11200"/>
              </a:lnSpc>
            </a:pPr>
            <a:r>
              <a:rPr lang="en-US" sz="8000" spc="-88">
                <a:solidFill>
                  <a:srgbClr val="000000"/>
                </a:solidFill>
                <a:latin typeface="Muli Bold"/>
              </a:rPr>
              <a:t>4. Truy vấn dữ liệu </a:t>
            </a:r>
          </a:p>
        </p:txBody>
      </p:sp>
      <p:grpSp>
        <p:nvGrpSpPr>
          <p:cNvPr name="Group 3" id="3"/>
          <p:cNvGrpSpPr/>
          <p:nvPr/>
        </p:nvGrpSpPr>
        <p:grpSpPr>
          <a:xfrm rot="0">
            <a:off x="14328902" y="2317173"/>
            <a:ext cx="7321033" cy="6340049"/>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2122944" y="7035126"/>
            <a:ext cx="4970154" cy="4304177"/>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2336342" y="5954842"/>
            <a:ext cx="2271679" cy="196728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0">
            <a:off x="13737770" y="373605"/>
            <a:ext cx="3799619" cy="329048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1028700" y="1028700"/>
            <a:ext cx="4212844" cy="586200"/>
            <a:chOff x="0" y="0"/>
            <a:chExt cx="5617125" cy="781600"/>
          </a:xfrm>
        </p:grpSpPr>
        <p:sp>
          <p:nvSpPr>
            <p:cNvPr name="TextBox 12" id="12"/>
            <p:cNvSpPr txBox="true"/>
            <p:nvPr/>
          </p:nvSpPr>
          <p:spPr>
            <a:xfrm rot="0">
              <a:off x="1293956" y="104459"/>
              <a:ext cx="4323169" cy="525057"/>
            </a:xfrm>
            <a:prstGeom prst="rect">
              <a:avLst/>
            </a:prstGeom>
          </p:spPr>
          <p:txBody>
            <a:bodyPr anchor="t" rtlCol="false" tIns="0" lIns="0" bIns="0" rIns="0">
              <a:spAutoFit/>
            </a:bodyPr>
            <a:lstStyle/>
            <a:p>
              <a:pPr algn="l">
                <a:lnSpc>
                  <a:spcPts val="3359"/>
                </a:lnSpc>
                <a:spcBef>
                  <a:spcPct val="0"/>
                </a:spcBef>
              </a:pPr>
            </a:p>
          </p:txBody>
        </p:sp>
        <p:sp>
          <p:nvSpPr>
            <p:cNvPr name="Freeform 13" id="13"/>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2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990600"/>
            <a:ext cx="12452360" cy="644525"/>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4.1 15 Câu truy vấn (Dễ và Trung bình)</a:t>
            </a:r>
          </a:p>
        </p:txBody>
      </p:sp>
      <p:sp>
        <p:nvSpPr>
          <p:cNvPr name="TextBox 3" id="3"/>
          <p:cNvSpPr txBox="true"/>
          <p:nvPr/>
        </p:nvSpPr>
        <p:spPr>
          <a:xfrm rot="0">
            <a:off x="1805109" y="2012942"/>
            <a:ext cx="14677782" cy="6710045"/>
          </a:xfrm>
          <a:prstGeom prst="rect">
            <a:avLst/>
          </a:prstGeom>
        </p:spPr>
        <p:txBody>
          <a:bodyPr anchor="t" rtlCol="false" tIns="0" lIns="0" bIns="0" rIns="0">
            <a:spAutoFit/>
          </a:bodyPr>
          <a:lstStyle/>
          <a:p>
            <a:pPr algn="l" marL="690881" indent="-345440" lvl="1">
              <a:lnSpc>
                <a:spcPts val="4480"/>
              </a:lnSpc>
              <a:buAutoNum type="arabicPeriod" startAt="1"/>
            </a:pPr>
            <a:r>
              <a:rPr lang="en-US" sz="3200">
                <a:solidFill>
                  <a:srgbClr val="000000"/>
                </a:solidFill>
                <a:latin typeface="Muli"/>
              </a:rPr>
              <a:t>Top 5 thể loại có lượt tải nhiều nhất </a:t>
            </a:r>
          </a:p>
          <a:p>
            <a:pPr algn="l" marL="690881" indent="-345440" lvl="1">
              <a:lnSpc>
                <a:spcPts val="4480"/>
              </a:lnSpc>
              <a:buAutoNum type="arabicPeriod" startAt="1"/>
            </a:pPr>
            <a:r>
              <a:rPr lang="en-US" sz="3200">
                <a:solidFill>
                  <a:srgbClr val="000000"/>
                </a:solidFill>
                <a:latin typeface="Muli"/>
              </a:rPr>
              <a:t>Top 5 Nhà phát triển có lượt đánh giá trung bình trên 4 sao và lượt tải cao nhất</a:t>
            </a:r>
          </a:p>
          <a:p>
            <a:pPr algn="l" marL="690881" indent="-345440" lvl="1">
              <a:lnSpc>
                <a:spcPts val="4480"/>
              </a:lnSpc>
              <a:buAutoNum type="arabicPeriod" startAt="1"/>
            </a:pPr>
            <a:r>
              <a:rPr lang="en-US" sz="3200">
                <a:solidFill>
                  <a:srgbClr val="000000"/>
                </a:solidFill>
                <a:latin typeface="Muli"/>
              </a:rPr>
              <a:t>Tính giá trung bình của tất cả ứng dụng có trả phí thuộc các thể loại trừ “Unknown”</a:t>
            </a:r>
          </a:p>
          <a:p>
            <a:pPr algn="l" marL="690881" indent="-345440" lvl="1">
              <a:lnSpc>
                <a:spcPts val="4480"/>
              </a:lnSpc>
              <a:buAutoNum type="arabicPeriod" startAt="1"/>
            </a:pPr>
            <a:r>
              <a:rPr lang="en-US" sz="3200">
                <a:solidFill>
                  <a:srgbClr val="000000"/>
                </a:solidFill>
                <a:latin typeface="Muli"/>
              </a:rPr>
              <a:t>Top 10 nhà phát hành xuất bản nhiều ứng dụng miễn phí nhất</a:t>
            </a:r>
          </a:p>
          <a:p>
            <a:pPr algn="l" marL="690881" indent="-345440" lvl="1">
              <a:lnSpc>
                <a:spcPts val="4480"/>
              </a:lnSpc>
              <a:buAutoNum type="arabicPeriod" startAt="1"/>
            </a:pPr>
            <a:r>
              <a:rPr lang="en-US" sz="3200">
                <a:solidFill>
                  <a:srgbClr val="000000"/>
                </a:solidFill>
                <a:latin typeface="Muli"/>
              </a:rPr>
              <a:t>  Top 20 ứng dụng miễn phí có đánh giá &gt;4.0 và có lượt tải cao nhất</a:t>
            </a:r>
          </a:p>
          <a:p>
            <a:pPr algn="l" marL="690881" indent="-345440" lvl="1">
              <a:lnSpc>
                <a:spcPts val="4480"/>
              </a:lnSpc>
              <a:buAutoNum type="arabicPeriod" startAt="1"/>
            </a:pPr>
            <a:r>
              <a:rPr lang="en-US" sz="3200">
                <a:solidFill>
                  <a:srgbClr val="000000"/>
                </a:solidFill>
                <a:latin typeface="Muli"/>
              </a:rPr>
              <a:t>Liệt kê các ứng dụng mất phí có lượt tải trên 1 triệu</a:t>
            </a:r>
          </a:p>
          <a:p>
            <a:pPr algn="l" marL="690881" indent="-345440" lvl="1">
              <a:lnSpc>
                <a:spcPts val="4480"/>
              </a:lnSpc>
              <a:buAutoNum type="arabicPeriod" startAt="1"/>
            </a:pPr>
            <a:r>
              <a:rPr lang="en-US" sz="3200">
                <a:solidFill>
                  <a:srgbClr val="000000"/>
                </a:solidFill>
                <a:latin typeface="Muli"/>
              </a:rPr>
              <a:t> Liệt kê số lượng ứng dụng tương thích cho phiên bản Android 7.0 và 7.1 and up</a:t>
            </a:r>
          </a:p>
          <a:p>
            <a:pPr algn="l" marL="690881" indent="-345440" lvl="1">
              <a:lnSpc>
                <a:spcPts val="4480"/>
              </a:lnSpc>
              <a:buAutoNum type="arabicPeriod" startAt="1"/>
            </a:pPr>
            <a:r>
              <a:rPr lang="en-US" sz="3200">
                <a:solidFill>
                  <a:srgbClr val="000000"/>
                </a:solidFill>
                <a:latin typeface="Muli"/>
              </a:rPr>
              <a:t>Top 10 ứng dụng được tải về nhiều nhất trong khoảng từ năm 2016 đến 2018</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990600"/>
            <a:ext cx="12452360" cy="644525"/>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4.1 15 Câu truy vấn (Khó)</a:t>
            </a:r>
          </a:p>
        </p:txBody>
      </p:sp>
      <p:sp>
        <p:nvSpPr>
          <p:cNvPr name="TextBox 3" id="3"/>
          <p:cNvSpPr txBox="true"/>
          <p:nvPr/>
        </p:nvSpPr>
        <p:spPr>
          <a:xfrm rot="0">
            <a:off x="1805109" y="2046016"/>
            <a:ext cx="14677782" cy="6148070"/>
          </a:xfrm>
          <a:prstGeom prst="rect">
            <a:avLst/>
          </a:prstGeom>
        </p:spPr>
        <p:txBody>
          <a:bodyPr anchor="t" rtlCol="false" tIns="0" lIns="0" bIns="0" rIns="0">
            <a:spAutoFit/>
          </a:bodyPr>
          <a:lstStyle/>
          <a:p>
            <a:pPr algn="l" marL="690881" indent="-345440" lvl="1">
              <a:lnSpc>
                <a:spcPts val="4480"/>
              </a:lnSpc>
              <a:buAutoNum type="arabicPeriod" startAt="1"/>
            </a:pPr>
            <a:r>
              <a:rPr lang="en-US" sz="3200">
                <a:solidFill>
                  <a:srgbClr val="000000"/>
                </a:solidFill>
                <a:latin typeface="Muli"/>
              </a:rPr>
              <a:t>Thống kê số lượng ứng dụng và doanh thu các ứng dụng theo quý và năm</a:t>
            </a:r>
          </a:p>
          <a:p>
            <a:pPr algn="l" marL="690881" indent="-345440" lvl="1">
              <a:lnSpc>
                <a:spcPts val="4480"/>
              </a:lnSpc>
              <a:buAutoNum type="arabicPeriod" startAt="1"/>
            </a:pPr>
            <a:r>
              <a:rPr lang="en-US" sz="3200">
                <a:solidFill>
                  <a:srgbClr val="000000"/>
                </a:solidFill>
                <a:latin typeface="Muli"/>
              </a:rPr>
              <a:t> Top 10 quý/năm có số lượng app được xuất bản nhiều nhất</a:t>
            </a:r>
          </a:p>
          <a:p>
            <a:pPr algn="l" marL="690881" indent="-345440" lvl="1">
              <a:lnSpc>
                <a:spcPts val="4480"/>
              </a:lnSpc>
              <a:buAutoNum type="arabicPeriod" startAt="1"/>
            </a:pPr>
            <a:r>
              <a:rPr lang="en-US" sz="3200">
                <a:solidFill>
                  <a:srgbClr val="000000"/>
                </a:solidFill>
                <a:latin typeface="Muli"/>
              </a:rPr>
              <a:t>Liệt kê tất cả app có hơn 100k lượt tải về và phù hợp với độ tuổi "Teen"</a:t>
            </a:r>
          </a:p>
          <a:p>
            <a:pPr algn="l" marL="690881" indent="-345440" lvl="1">
              <a:lnSpc>
                <a:spcPts val="4480"/>
              </a:lnSpc>
              <a:buAutoNum type="arabicPeriod" startAt="1"/>
            </a:pPr>
            <a:r>
              <a:rPr lang="en-US" sz="3200">
                <a:solidFill>
                  <a:srgbClr val="000000"/>
                </a:solidFill>
                <a:latin typeface="Muli"/>
              </a:rPr>
              <a:t>Với mỗi thể loại, liệt kê top 5 ứng dụng có lượt tải cao nhất của từng thể loại đó</a:t>
            </a:r>
          </a:p>
          <a:p>
            <a:pPr algn="l" marL="690881" indent="-345440" lvl="1">
              <a:lnSpc>
                <a:spcPts val="4480"/>
              </a:lnSpc>
              <a:buAutoNum type="arabicPeriod" startAt="1"/>
            </a:pPr>
            <a:r>
              <a:rPr lang="en-US" sz="3200">
                <a:solidFill>
                  <a:srgbClr val="000000"/>
                </a:solidFill>
                <a:latin typeface="Muli"/>
              </a:rPr>
              <a:t>Liệt kê các ứng dụng có lượt tải &gt; 100 triệu, có số lượt đánh giá &gt; 1 triệu, có đánh giá &gt;4.0 và được đánh dấu "Lựa chọn của biên tập viên"</a:t>
            </a:r>
          </a:p>
          <a:p>
            <a:pPr algn="l" marL="690881" indent="-345440" lvl="1">
              <a:lnSpc>
                <a:spcPts val="4480"/>
              </a:lnSpc>
              <a:buAutoNum type="arabicPeriod" startAt="1"/>
            </a:pPr>
            <a:r>
              <a:rPr lang="en-US" sz="3200">
                <a:solidFill>
                  <a:srgbClr val="000000"/>
                </a:solidFill>
                <a:latin typeface="Muli"/>
              </a:rPr>
              <a:t>Liệt kê top 10 nhà phát hành có doanh thu cao nhất từ bán app trả phí, sắp xếp theo doanh thu từ cao xuống thấp </a:t>
            </a:r>
          </a:p>
          <a:p>
            <a:pPr algn="l" marL="690881" indent="-345440" lvl="1">
              <a:lnSpc>
                <a:spcPts val="4480"/>
              </a:lnSpc>
              <a:buAutoNum type="arabicPeriod" startAt="1"/>
            </a:pPr>
            <a:r>
              <a:rPr lang="en-US" sz="3200">
                <a:solidFill>
                  <a:srgbClr val="000000"/>
                </a:solidFill>
                <a:latin typeface="Muli"/>
              </a:rPr>
              <a:t> Với từng nhà phát triển có tổng doanh thu tải app lớn 10 triệu USD , liệt kê top 3 ứng dụng trả phí đem lại doanh thu tải app cao nhất cho họ</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514350" y="503539"/>
            <a:ext cx="12452360" cy="714287"/>
          </a:xfrm>
          <a:prstGeom prst="rect">
            <a:avLst/>
          </a:prstGeom>
        </p:spPr>
        <p:txBody>
          <a:bodyPr anchor="t" rtlCol="false" tIns="0" lIns="0" bIns="0" rIns="0">
            <a:spAutoFit/>
          </a:bodyPr>
          <a:lstStyle/>
          <a:p>
            <a:pPr algn="l">
              <a:lnSpc>
                <a:spcPts val="5849"/>
              </a:lnSpc>
              <a:spcBef>
                <a:spcPct val="0"/>
              </a:spcBef>
            </a:pPr>
            <a:r>
              <a:rPr lang="en-US" sz="4499" spc="-125">
                <a:solidFill>
                  <a:srgbClr val="000000"/>
                </a:solidFill>
                <a:latin typeface="Muli Bold"/>
              </a:rPr>
              <a:t>4.2 Ví dụ truy vấn </a:t>
            </a:r>
          </a:p>
        </p:txBody>
      </p:sp>
      <p:grpSp>
        <p:nvGrpSpPr>
          <p:cNvPr name="Group 3" id="3"/>
          <p:cNvGrpSpPr/>
          <p:nvPr/>
        </p:nvGrpSpPr>
        <p:grpSpPr>
          <a:xfrm rot="0">
            <a:off x="17412984" y="1028700"/>
            <a:ext cx="2977778" cy="2578770"/>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4484633" y="-790566"/>
            <a:ext cx="4201515" cy="3638531"/>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3243939" y="-956153"/>
            <a:ext cx="2481390" cy="214889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0">
            <a:off x="15312226" y="8781033"/>
            <a:ext cx="4201515" cy="3638531"/>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1" id="11"/>
          <p:cNvSpPr/>
          <p:nvPr/>
        </p:nvSpPr>
        <p:spPr>
          <a:xfrm flipH="false" flipV="false" rot="0">
            <a:off x="3458433" y="4242529"/>
            <a:ext cx="11026200" cy="5977044"/>
          </a:xfrm>
          <a:custGeom>
            <a:avLst/>
            <a:gdLst/>
            <a:ahLst/>
            <a:cxnLst/>
            <a:rect r="r" b="b" t="t" l="l"/>
            <a:pathLst>
              <a:path h="5977044" w="11026200">
                <a:moveTo>
                  <a:pt x="0" y="0"/>
                </a:moveTo>
                <a:lnTo>
                  <a:pt x="11026200" y="0"/>
                </a:lnTo>
                <a:lnTo>
                  <a:pt x="11026200" y="5977044"/>
                </a:lnTo>
                <a:lnTo>
                  <a:pt x="0" y="5977044"/>
                </a:lnTo>
                <a:lnTo>
                  <a:pt x="0" y="0"/>
                </a:lnTo>
                <a:close/>
              </a:path>
            </a:pathLst>
          </a:custGeom>
          <a:blipFill>
            <a:blip r:embed="rId2"/>
            <a:stretch>
              <a:fillRect l="0" t="0" r="0" b="0"/>
            </a:stretch>
          </a:blipFill>
        </p:spPr>
      </p:sp>
      <p:sp>
        <p:nvSpPr>
          <p:cNvPr name="TextBox 12" id="12"/>
          <p:cNvSpPr txBox="true"/>
          <p:nvPr/>
        </p:nvSpPr>
        <p:spPr>
          <a:xfrm rot="0">
            <a:off x="533196" y="1533560"/>
            <a:ext cx="9046293" cy="587265"/>
          </a:xfrm>
          <a:prstGeom prst="rect">
            <a:avLst/>
          </a:prstGeom>
        </p:spPr>
        <p:txBody>
          <a:bodyPr anchor="t" rtlCol="false" tIns="0" lIns="0" bIns="0" rIns="0">
            <a:spAutoFit/>
          </a:bodyPr>
          <a:lstStyle/>
          <a:p>
            <a:pPr algn="l">
              <a:lnSpc>
                <a:spcPts val="4899"/>
              </a:lnSpc>
            </a:pPr>
            <a:r>
              <a:rPr lang="en-US" sz="3499">
                <a:solidFill>
                  <a:srgbClr val="E94335"/>
                </a:solidFill>
                <a:latin typeface="Muli Bold"/>
              </a:rPr>
              <a:t>Top 5 thể loại có lượt tải nhiều nhất </a:t>
            </a:r>
          </a:p>
        </p:txBody>
      </p:sp>
      <p:sp>
        <p:nvSpPr>
          <p:cNvPr name="TextBox 13" id="13"/>
          <p:cNvSpPr txBox="true"/>
          <p:nvPr/>
        </p:nvSpPr>
        <p:spPr>
          <a:xfrm rot="0">
            <a:off x="533196" y="2273726"/>
            <a:ext cx="9046293" cy="528254"/>
          </a:xfrm>
          <a:prstGeom prst="rect">
            <a:avLst/>
          </a:prstGeom>
        </p:spPr>
        <p:txBody>
          <a:bodyPr anchor="t" rtlCol="false" tIns="0" lIns="0" bIns="0" rIns="0">
            <a:spAutoFit/>
          </a:bodyPr>
          <a:lstStyle/>
          <a:p>
            <a:pPr algn="l">
              <a:lnSpc>
                <a:spcPts val="4480"/>
              </a:lnSpc>
            </a:pPr>
            <a:r>
              <a:rPr lang="en-US" sz="3200" u="sng">
                <a:solidFill>
                  <a:srgbClr val="000000"/>
                </a:solidFill>
                <a:latin typeface="Muli Bold"/>
              </a:rPr>
              <a:t>1.Manual </a:t>
            </a:r>
          </a:p>
        </p:txBody>
      </p:sp>
      <p:sp>
        <p:nvSpPr>
          <p:cNvPr name="TextBox 14" id="14"/>
          <p:cNvSpPr txBox="true"/>
          <p:nvPr/>
        </p:nvSpPr>
        <p:spPr>
          <a:xfrm rot="0">
            <a:off x="533196" y="2994843"/>
            <a:ext cx="17240454" cy="1047662"/>
          </a:xfrm>
          <a:prstGeom prst="rect">
            <a:avLst/>
          </a:prstGeom>
        </p:spPr>
        <p:txBody>
          <a:bodyPr anchor="t" rtlCol="false" tIns="0" lIns="0" bIns="0" rIns="0">
            <a:spAutoFit/>
          </a:bodyPr>
          <a:lstStyle/>
          <a:p>
            <a:pPr algn="l">
              <a:lnSpc>
                <a:spcPts val="4200"/>
              </a:lnSpc>
            </a:pPr>
            <a:r>
              <a:rPr lang="en-US" sz="3000">
                <a:solidFill>
                  <a:srgbClr val="000000"/>
                </a:solidFill>
                <a:latin typeface="Muli"/>
              </a:rPr>
              <a:t>Tạo một named set  dùng để lấy danh sách top 5 thể loại có lượt tải nhiều nhất.</a:t>
            </a:r>
          </a:p>
          <a:p>
            <a:pPr algn="l">
              <a:lnSpc>
                <a:spcPts val="4200"/>
              </a:lnSpc>
            </a:pPr>
            <a:r>
              <a:rPr lang="en-US" sz="3000">
                <a:solidFill>
                  <a:srgbClr val="000000"/>
                </a:solidFill>
                <a:latin typeface="Muli"/>
              </a:rPr>
              <a:t>TOPCOUNT( [DIM CATEGORY].[Category Key].children, 5 , [Measures].[Maximum Installs] )</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4012953" y="4239719"/>
            <a:ext cx="10262095" cy="5787148"/>
          </a:xfrm>
          <a:custGeom>
            <a:avLst/>
            <a:gdLst/>
            <a:ahLst/>
            <a:cxnLst/>
            <a:rect r="r" b="b" t="t" l="l"/>
            <a:pathLst>
              <a:path h="5787148" w="10262095">
                <a:moveTo>
                  <a:pt x="0" y="0"/>
                </a:moveTo>
                <a:lnTo>
                  <a:pt x="10262094" y="0"/>
                </a:lnTo>
                <a:lnTo>
                  <a:pt x="10262094" y="5787148"/>
                </a:lnTo>
                <a:lnTo>
                  <a:pt x="0" y="5787148"/>
                </a:lnTo>
                <a:lnTo>
                  <a:pt x="0" y="0"/>
                </a:lnTo>
                <a:close/>
              </a:path>
            </a:pathLst>
          </a:custGeom>
          <a:blipFill>
            <a:blip r:embed="rId2"/>
            <a:stretch>
              <a:fillRect l="0" t="0" r="0" b="0"/>
            </a:stretch>
          </a:blipFill>
        </p:spPr>
      </p:sp>
      <p:sp>
        <p:nvSpPr>
          <p:cNvPr name="TextBox 11" id="11"/>
          <p:cNvSpPr txBox="true"/>
          <p:nvPr/>
        </p:nvSpPr>
        <p:spPr>
          <a:xfrm rot="0">
            <a:off x="514350" y="503539"/>
            <a:ext cx="12452360" cy="714287"/>
          </a:xfrm>
          <a:prstGeom prst="rect">
            <a:avLst/>
          </a:prstGeom>
        </p:spPr>
        <p:txBody>
          <a:bodyPr anchor="t" rtlCol="false" tIns="0" lIns="0" bIns="0" rIns="0">
            <a:spAutoFit/>
          </a:bodyPr>
          <a:lstStyle/>
          <a:p>
            <a:pPr algn="l">
              <a:lnSpc>
                <a:spcPts val="5849"/>
              </a:lnSpc>
              <a:spcBef>
                <a:spcPct val="0"/>
              </a:spcBef>
            </a:pPr>
            <a:r>
              <a:rPr lang="en-US" sz="4499" spc="-125">
                <a:solidFill>
                  <a:srgbClr val="000000"/>
                </a:solidFill>
                <a:latin typeface="Muli Bold"/>
              </a:rPr>
              <a:t>4.2 Ví dụ truy vấn </a:t>
            </a:r>
          </a:p>
        </p:txBody>
      </p:sp>
      <p:sp>
        <p:nvSpPr>
          <p:cNvPr name="TextBox 12" id="12"/>
          <p:cNvSpPr txBox="true"/>
          <p:nvPr/>
        </p:nvSpPr>
        <p:spPr>
          <a:xfrm rot="0">
            <a:off x="533196" y="1533560"/>
            <a:ext cx="9046293" cy="587265"/>
          </a:xfrm>
          <a:prstGeom prst="rect">
            <a:avLst/>
          </a:prstGeom>
        </p:spPr>
        <p:txBody>
          <a:bodyPr anchor="t" rtlCol="false" tIns="0" lIns="0" bIns="0" rIns="0">
            <a:spAutoFit/>
          </a:bodyPr>
          <a:lstStyle/>
          <a:p>
            <a:pPr algn="l">
              <a:lnSpc>
                <a:spcPts val="4899"/>
              </a:lnSpc>
            </a:pPr>
            <a:r>
              <a:rPr lang="en-US" sz="3499">
                <a:solidFill>
                  <a:srgbClr val="E94335"/>
                </a:solidFill>
                <a:latin typeface="Muli Bold"/>
              </a:rPr>
              <a:t>Top 5 thể loại có lượt tải nhiều nhất </a:t>
            </a:r>
          </a:p>
        </p:txBody>
      </p:sp>
      <p:sp>
        <p:nvSpPr>
          <p:cNvPr name="TextBox 13" id="13"/>
          <p:cNvSpPr txBox="true"/>
          <p:nvPr/>
        </p:nvSpPr>
        <p:spPr>
          <a:xfrm rot="0">
            <a:off x="533196" y="2273726"/>
            <a:ext cx="9046293" cy="528254"/>
          </a:xfrm>
          <a:prstGeom prst="rect">
            <a:avLst/>
          </a:prstGeom>
        </p:spPr>
        <p:txBody>
          <a:bodyPr anchor="t" rtlCol="false" tIns="0" lIns="0" bIns="0" rIns="0">
            <a:spAutoFit/>
          </a:bodyPr>
          <a:lstStyle/>
          <a:p>
            <a:pPr algn="l">
              <a:lnSpc>
                <a:spcPts val="4480"/>
              </a:lnSpc>
            </a:pPr>
            <a:r>
              <a:rPr lang="en-US" sz="3200" u="sng">
                <a:solidFill>
                  <a:srgbClr val="000000"/>
                </a:solidFill>
                <a:latin typeface="Muli Bold"/>
              </a:rPr>
              <a:t>1.Manual </a:t>
            </a:r>
          </a:p>
        </p:txBody>
      </p:sp>
      <p:sp>
        <p:nvSpPr>
          <p:cNvPr name="TextBox 14" id="14"/>
          <p:cNvSpPr txBox="true"/>
          <p:nvPr/>
        </p:nvSpPr>
        <p:spPr>
          <a:xfrm rot="0">
            <a:off x="533196" y="3004368"/>
            <a:ext cx="17240454" cy="1652072"/>
          </a:xfrm>
          <a:prstGeom prst="rect">
            <a:avLst/>
          </a:prstGeom>
        </p:spPr>
        <p:txBody>
          <a:bodyPr anchor="t" rtlCol="false" tIns="0" lIns="0" bIns="0" rIns="0">
            <a:spAutoFit/>
          </a:bodyPr>
          <a:lstStyle/>
          <a:p>
            <a:pPr algn="l">
              <a:lnSpc>
                <a:spcPts val="4480"/>
              </a:lnSpc>
            </a:pPr>
            <a:r>
              <a:rPr lang="en-US" sz="3200">
                <a:solidFill>
                  <a:srgbClr val="000000"/>
                </a:solidFill>
                <a:latin typeface="Muli"/>
              </a:rPr>
              <a:t>-Kéo thuộc tính Category, Maximum Installs sang cửa sổ thực thi truy vấn và dùng named set Top5TheLoaiCoLuotTaiNhieuNhat.</a:t>
            </a:r>
          </a:p>
          <a:p>
            <a:pPr algn="l">
              <a:lnSpc>
                <a:spcPts val="4480"/>
              </a:lnSpc>
            </a:pP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0" id="10"/>
          <p:cNvGrpSpPr/>
          <p:nvPr/>
        </p:nvGrpSpPr>
        <p:grpSpPr>
          <a:xfrm rot="0">
            <a:off x="533196" y="3047991"/>
            <a:ext cx="14390670" cy="6681730"/>
            <a:chOff x="0" y="0"/>
            <a:chExt cx="3790135" cy="1759797"/>
          </a:xfrm>
        </p:grpSpPr>
        <p:sp>
          <p:nvSpPr>
            <p:cNvPr name="Freeform 11" id="11"/>
            <p:cNvSpPr/>
            <p:nvPr/>
          </p:nvSpPr>
          <p:spPr>
            <a:xfrm flipH="false" flipV="false" rot="0">
              <a:off x="0" y="0"/>
              <a:ext cx="3790135" cy="1759797"/>
            </a:xfrm>
            <a:custGeom>
              <a:avLst/>
              <a:gdLst/>
              <a:ahLst/>
              <a:cxnLst/>
              <a:rect r="r" b="b" t="t" l="l"/>
              <a:pathLst>
                <a:path h="1759797" w="3790135">
                  <a:moveTo>
                    <a:pt x="27437" y="0"/>
                  </a:moveTo>
                  <a:lnTo>
                    <a:pt x="3762698" y="0"/>
                  </a:lnTo>
                  <a:cubicBezTo>
                    <a:pt x="3777851" y="0"/>
                    <a:pt x="3790135" y="12284"/>
                    <a:pt x="3790135" y="27437"/>
                  </a:cubicBezTo>
                  <a:lnTo>
                    <a:pt x="3790135" y="1732360"/>
                  </a:lnTo>
                  <a:cubicBezTo>
                    <a:pt x="3790135" y="1739637"/>
                    <a:pt x="3787245" y="1746616"/>
                    <a:pt x="3782099" y="1751761"/>
                  </a:cubicBezTo>
                  <a:cubicBezTo>
                    <a:pt x="3776954" y="1756907"/>
                    <a:pt x="3769975" y="1759797"/>
                    <a:pt x="3762698" y="1759797"/>
                  </a:cubicBezTo>
                  <a:lnTo>
                    <a:pt x="27437" y="1759797"/>
                  </a:lnTo>
                  <a:cubicBezTo>
                    <a:pt x="12284" y="1759797"/>
                    <a:pt x="0" y="1747513"/>
                    <a:pt x="0" y="1732360"/>
                  </a:cubicBezTo>
                  <a:lnTo>
                    <a:pt x="0" y="27437"/>
                  </a:lnTo>
                  <a:cubicBezTo>
                    <a:pt x="0" y="20160"/>
                    <a:pt x="2891" y="13182"/>
                    <a:pt x="8036" y="8036"/>
                  </a:cubicBezTo>
                  <a:cubicBezTo>
                    <a:pt x="13182" y="2891"/>
                    <a:pt x="20160" y="0"/>
                    <a:pt x="27437" y="0"/>
                  </a:cubicBezTo>
                  <a:close/>
                </a:path>
              </a:pathLst>
            </a:custGeom>
            <a:solidFill>
              <a:srgbClr val="A4E473">
                <a:alpha val="35686"/>
              </a:srgbClr>
            </a:solidFill>
          </p:spPr>
        </p:sp>
        <p:sp>
          <p:nvSpPr>
            <p:cNvPr name="TextBox 12" id="12"/>
            <p:cNvSpPr txBox="true"/>
            <p:nvPr/>
          </p:nvSpPr>
          <p:spPr>
            <a:xfrm>
              <a:off x="0" y="-47625"/>
              <a:ext cx="3790135" cy="1807422"/>
            </a:xfrm>
            <a:prstGeom prst="rect">
              <a:avLst/>
            </a:prstGeom>
          </p:spPr>
          <p:txBody>
            <a:bodyPr anchor="ctr" rtlCol="false" tIns="50800" lIns="50800" bIns="50800" rIns="50800"/>
            <a:lstStyle/>
            <a:p>
              <a:pPr algn="ctr">
                <a:lnSpc>
                  <a:spcPts val="3359"/>
                </a:lnSpc>
              </a:pPr>
            </a:p>
          </p:txBody>
        </p:sp>
      </p:grpSp>
      <p:sp>
        <p:nvSpPr>
          <p:cNvPr name="TextBox 13" id="13"/>
          <p:cNvSpPr txBox="true"/>
          <p:nvPr/>
        </p:nvSpPr>
        <p:spPr>
          <a:xfrm rot="0">
            <a:off x="972429" y="3759870"/>
            <a:ext cx="12433514" cy="5023525"/>
          </a:xfrm>
          <a:prstGeom prst="rect">
            <a:avLst/>
          </a:prstGeom>
        </p:spPr>
        <p:txBody>
          <a:bodyPr anchor="t" rtlCol="false" tIns="0" lIns="0" bIns="0" rIns="0">
            <a:spAutoFit/>
          </a:bodyPr>
          <a:lstStyle/>
          <a:p>
            <a:pPr algn="just">
              <a:lnSpc>
                <a:spcPts val="4480"/>
              </a:lnSpc>
            </a:pPr>
            <a:r>
              <a:rPr lang="en-US" sz="3200">
                <a:solidFill>
                  <a:srgbClr val="000000"/>
                </a:solidFill>
                <a:latin typeface="Muli Bold"/>
              </a:rPr>
              <a:t>select {[Measures].[Maximum Installs] }on columns,</a:t>
            </a:r>
          </a:p>
          <a:p>
            <a:pPr algn="just">
              <a:lnSpc>
                <a:spcPts val="4480"/>
              </a:lnSpc>
            </a:pPr>
            <a:r>
              <a:rPr lang="en-US" sz="3200">
                <a:solidFill>
                  <a:srgbClr val="000000"/>
                </a:solidFill>
                <a:latin typeface="Muli Bold"/>
              </a:rPr>
              <a:t>           {TOPCOUNT( </a:t>
            </a:r>
          </a:p>
          <a:p>
            <a:pPr algn="just">
              <a:lnSpc>
                <a:spcPts val="4480"/>
              </a:lnSpc>
            </a:pPr>
            <a:r>
              <a:rPr lang="en-US" sz="3200">
                <a:solidFill>
                  <a:srgbClr val="000000"/>
                </a:solidFill>
                <a:latin typeface="Muli Bold"/>
              </a:rPr>
              <a:t>           [DIM CATEGORY].[Category Key].children,</a:t>
            </a:r>
          </a:p>
          <a:p>
            <a:pPr algn="just">
              <a:lnSpc>
                <a:spcPts val="4480"/>
              </a:lnSpc>
            </a:pPr>
            <a:r>
              <a:rPr lang="en-US" sz="3200">
                <a:solidFill>
                  <a:srgbClr val="000000"/>
                </a:solidFill>
                <a:latin typeface="Muli Bold"/>
              </a:rPr>
              <a:t>           5 ,</a:t>
            </a:r>
          </a:p>
          <a:p>
            <a:pPr algn="just">
              <a:lnSpc>
                <a:spcPts val="4480"/>
              </a:lnSpc>
            </a:pPr>
            <a:r>
              <a:rPr lang="en-US" sz="3200">
                <a:solidFill>
                  <a:srgbClr val="000000"/>
                </a:solidFill>
                <a:latin typeface="Muli Bold"/>
              </a:rPr>
              <a:t>           [Measures].[Maximum Installs] </a:t>
            </a:r>
          </a:p>
          <a:p>
            <a:pPr algn="just">
              <a:lnSpc>
                <a:spcPts val="4480"/>
              </a:lnSpc>
            </a:pPr>
            <a:r>
              <a:rPr lang="en-US" sz="3200">
                <a:solidFill>
                  <a:srgbClr val="000000"/>
                </a:solidFill>
                <a:latin typeface="Muli Bold"/>
              </a:rPr>
              <a:t>)* [DIM CATEGORY].[Category].children</a:t>
            </a:r>
          </a:p>
          <a:p>
            <a:pPr algn="just">
              <a:lnSpc>
                <a:spcPts val="4480"/>
              </a:lnSpc>
            </a:pPr>
            <a:r>
              <a:rPr lang="en-US" sz="3200">
                <a:solidFill>
                  <a:srgbClr val="000000"/>
                </a:solidFill>
                <a:latin typeface="Muli Bold"/>
              </a:rPr>
              <a:t>} on rows</a:t>
            </a:r>
          </a:p>
          <a:p>
            <a:pPr algn="just">
              <a:lnSpc>
                <a:spcPts val="4480"/>
              </a:lnSpc>
            </a:pPr>
            <a:r>
              <a:rPr lang="en-US" sz="3200">
                <a:solidFill>
                  <a:srgbClr val="000000"/>
                </a:solidFill>
                <a:latin typeface="Muli Bold"/>
              </a:rPr>
              <a:t>from [GOOGLE PLAY STORE APP]</a:t>
            </a:r>
          </a:p>
          <a:p>
            <a:pPr algn="just">
              <a:lnSpc>
                <a:spcPts val="4480"/>
              </a:lnSpc>
            </a:pPr>
          </a:p>
        </p:txBody>
      </p:sp>
      <p:sp>
        <p:nvSpPr>
          <p:cNvPr name="TextBox 14" id="14"/>
          <p:cNvSpPr txBox="true"/>
          <p:nvPr/>
        </p:nvSpPr>
        <p:spPr>
          <a:xfrm rot="0">
            <a:off x="514350" y="503539"/>
            <a:ext cx="12452360" cy="714287"/>
          </a:xfrm>
          <a:prstGeom prst="rect">
            <a:avLst/>
          </a:prstGeom>
        </p:spPr>
        <p:txBody>
          <a:bodyPr anchor="t" rtlCol="false" tIns="0" lIns="0" bIns="0" rIns="0">
            <a:spAutoFit/>
          </a:bodyPr>
          <a:lstStyle/>
          <a:p>
            <a:pPr algn="l">
              <a:lnSpc>
                <a:spcPts val="5849"/>
              </a:lnSpc>
              <a:spcBef>
                <a:spcPct val="0"/>
              </a:spcBef>
            </a:pPr>
            <a:r>
              <a:rPr lang="en-US" sz="4499" spc="-125">
                <a:solidFill>
                  <a:srgbClr val="000000"/>
                </a:solidFill>
                <a:latin typeface="Muli Bold"/>
              </a:rPr>
              <a:t>4.2 Ví dụ truy vấn </a:t>
            </a:r>
          </a:p>
        </p:txBody>
      </p:sp>
      <p:sp>
        <p:nvSpPr>
          <p:cNvPr name="TextBox 15" id="15"/>
          <p:cNvSpPr txBox="true"/>
          <p:nvPr/>
        </p:nvSpPr>
        <p:spPr>
          <a:xfrm rot="0">
            <a:off x="533196" y="1533560"/>
            <a:ext cx="9046293" cy="587265"/>
          </a:xfrm>
          <a:prstGeom prst="rect">
            <a:avLst/>
          </a:prstGeom>
        </p:spPr>
        <p:txBody>
          <a:bodyPr anchor="t" rtlCol="false" tIns="0" lIns="0" bIns="0" rIns="0">
            <a:spAutoFit/>
          </a:bodyPr>
          <a:lstStyle/>
          <a:p>
            <a:pPr algn="l">
              <a:lnSpc>
                <a:spcPts val="4899"/>
              </a:lnSpc>
            </a:pPr>
            <a:r>
              <a:rPr lang="en-US" sz="3499">
                <a:solidFill>
                  <a:srgbClr val="E94335"/>
                </a:solidFill>
                <a:latin typeface="Muli Bold"/>
              </a:rPr>
              <a:t>Top 5 thể loại có lượt tải nhiều nhất </a:t>
            </a:r>
          </a:p>
        </p:txBody>
      </p:sp>
      <p:sp>
        <p:nvSpPr>
          <p:cNvPr name="TextBox 16" id="16"/>
          <p:cNvSpPr txBox="true"/>
          <p:nvPr/>
        </p:nvSpPr>
        <p:spPr>
          <a:xfrm rot="0">
            <a:off x="533196" y="2273726"/>
            <a:ext cx="9046293" cy="528254"/>
          </a:xfrm>
          <a:prstGeom prst="rect">
            <a:avLst/>
          </a:prstGeom>
        </p:spPr>
        <p:txBody>
          <a:bodyPr anchor="t" rtlCol="false" tIns="0" lIns="0" bIns="0" rIns="0">
            <a:spAutoFit/>
          </a:bodyPr>
          <a:lstStyle/>
          <a:p>
            <a:pPr algn="l">
              <a:lnSpc>
                <a:spcPts val="4480"/>
              </a:lnSpc>
            </a:pPr>
            <a:r>
              <a:rPr lang="en-US" sz="3200" u="sng">
                <a:solidFill>
                  <a:srgbClr val="000000"/>
                </a:solidFill>
                <a:latin typeface="Muli Bold"/>
              </a:rPr>
              <a:t>2.MDX</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1365655" y="3047991"/>
            <a:ext cx="15556691" cy="6902750"/>
          </a:xfrm>
          <a:custGeom>
            <a:avLst/>
            <a:gdLst/>
            <a:ahLst/>
            <a:cxnLst/>
            <a:rect r="r" b="b" t="t" l="l"/>
            <a:pathLst>
              <a:path h="6902750" w="15556691">
                <a:moveTo>
                  <a:pt x="0" y="0"/>
                </a:moveTo>
                <a:lnTo>
                  <a:pt x="15556690" y="0"/>
                </a:lnTo>
                <a:lnTo>
                  <a:pt x="15556690" y="6902750"/>
                </a:lnTo>
                <a:lnTo>
                  <a:pt x="0" y="6902750"/>
                </a:lnTo>
                <a:lnTo>
                  <a:pt x="0" y="0"/>
                </a:lnTo>
                <a:close/>
              </a:path>
            </a:pathLst>
          </a:custGeom>
          <a:blipFill>
            <a:blip r:embed="rId2"/>
            <a:stretch>
              <a:fillRect l="0" t="0" r="0" b="0"/>
            </a:stretch>
          </a:blipFill>
        </p:spPr>
      </p:sp>
      <p:sp>
        <p:nvSpPr>
          <p:cNvPr name="TextBox 11" id="11"/>
          <p:cNvSpPr txBox="true"/>
          <p:nvPr/>
        </p:nvSpPr>
        <p:spPr>
          <a:xfrm rot="0">
            <a:off x="514350" y="503539"/>
            <a:ext cx="12452360" cy="714287"/>
          </a:xfrm>
          <a:prstGeom prst="rect">
            <a:avLst/>
          </a:prstGeom>
        </p:spPr>
        <p:txBody>
          <a:bodyPr anchor="t" rtlCol="false" tIns="0" lIns="0" bIns="0" rIns="0">
            <a:spAutoFit/>
          </a:bodyPr>
          <a:lstStyle/>
          <a:p>
            <a:pPr algn="l">
              <a:lnSpc>
                <a:spcPts val="5849"/>
              </a:lnSpc>
              <a:spcBef>
                <a:spcPct val="0"/>
              </a:spcBef>
            </a:pPr>
            <a:r>
              <a:rPr lang="en-US" sz="4499" spc="-125">
                <a:solidFill>
                  <a:srgbClr val="000000"/>
                </a:solidFill>
                <a:latin typeface="Muli Bold"/>
              </a:rPr>
              <a:t>4.2 Ví dụ truy vấn </a:t>
            </a:r>
          </a:p>
        </p:txBody>
      </p:sp>
      <p:sp>
        <p:nvSpPr>
          <p:cNvPr name="TextBox 12" id="12"/>
          <p:cNvSpPr txBox="true"/>
          <p:nvPr/>
        </p:nvSpPr>
        <p:spPr>
          <a:xfrm rot="0">
            <a:off x="533196" y="1533560"/>
            <a:ext cx="9046293" cy="587265"/>
          </a:xfrm>
          <a:prstGeom prst="rect">
            <a:avLst/>
          </a:prstGeom>
        </p:spPr>
        <p:txBody>
          <a:bodyPr anchor="t" rtlCol="false" tIns="0" lIns="0" bIns="0" rIns="0">
            <a:spAutoFit/>
          </a:bodyPr>
          <a:lstStyle/>
          <a:p>
            <a:pPr algn="l">
              <a:lnSpc>
                <a:spcPts val="4899"/>
              </a:lnSpc>
            </a:pPr>
            <a:r>
              <a:rPr lang="en-US" sz="3499">
                <a:solidFill>
                  <a:srgbClr val="E94335"/>
                </a:solidFill>
                <a:latin typeface="Muli Bold"/>
              </a:rPr>
              <a:t>Top 5 thể loại có lượt tải nhiều nhất </a:t>
            </a:r>
          </a:p>
        </p:txBody>
      </p:sp>
      <p:sp>
        <p:nvSpPr>
          <p:cNvPr name="TextBox 13" id="13"/>
          <p:cNvSpPr txBox="true"/>
          <p:nvPr/>
        </p:nvSpPr>
        <p:spPr>
          <a:xfrm rot="0">
            <a:off x="533196" y="2273726"/>
            <a:ext cx="9046293" cy="528254"/>
          </a:xfrm>
          <a:prstGeom prst="rect">
            <a:avLst/>
          </a:prstGeom>
        </p:spPr>
        <p:txBody>
          <a:bodyPr anchor="t" rtlCol="false" tIns="0" lIns="0" bIns="0" rIns="0">
            <a:spAutoFit/>
          </a:bodyPr>
          <a:lstStyle/>
          <a:p>
            <a:pPr algn="l">
              <a:lnSpc>
                <a:spcPts val="4480"/>
              </a:lnSpc>
            </a:pPr>
            <a:r>
              <a:rPr lang="en-US" sz="3200" u="sng">
                <a:solidFill>
                  <a:srgbClr val="000000"/>
                </a:solidFill>
                <a:latin typeface="Muli Bold"/>
              </a:rPr>
              <a:t>2.MDX</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4295353"/>
            <a:ext cx="11437054" cy="1377949"/>
          </a:xfrm>
          <a:prstGeom prst="rect">
            <a:avLst/>
          </a:prstGeom>
        </p:spPr>
        <p:txBody>
          <a:bodyPr anchor="t" rtlCol="false" tIns="0" lIns="0" bIns="0" rIns="0">
            <a:spAutoFit/>
          </a:bodyPr>
          <a:lstStyle/>
          <a:p>
            <a:pPr algn="l">
              <a:lnSpc>
                <a:spcPts val="11200"/>
              </a:lnSpc>
            </a:pPr>
            <a:r>
              <a:rPr lang="en-US" sz="8000" spc="-88">
                <a:solidFill>
                  <a:srgbClr val="000000"/>
                </a:solidFill>
                <a:latin typeface="Muli Bold"/>
              </a:rPr>
              <a:t>1. Tổng quan đề tài</a:t>
            </a:r>
          </a:p>
        </p:txBody>
      </p:sp>
      <p:grpSp>
        <p:nvGrpSpPr>
          <p:cNvPr name="Group 3" id="3"/>
          <p:cNvGrpSpPr/>
          <p:nvPr/>
        </p:nvGrpSpPr>
        <p:grpSpPr>
          <a:xfrm rot="0">
            <a:off x="14328902" y="2317173"/>
            <a:ext cx="7321033" cy="6340049"/>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2122944" y="7035126"/>
            <a:ext cx="4970154" cy="4304177"/>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2336342" y="5954842"/>
            <a:ext cx="2271679" cy="196728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0">
            <a:off x="13737770" y="373605"/>
            <a:ext cx="3799619" cy="329048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1028700" y="1028700"/>
            <a:ext cx="4212844" cy="586200"/>
            <a:chOff x="0" y="0"/>
            <a:chExt cx="5617125" cy="781600"/>
          </a:xfrm>
        </p:grpSpPr>
        <p:sp>
          <p:nvSpPr>
            <p:cNvPr name="TextBox 12" id="12"/>
            <p:cNvSpPr txBox="true"/>
            <p:nvPr/>
          </p:nvSpPr>
          <p:spPr>
            <a:xfrm rot="0">
              <a:off x="1293956" y="104459"/>
              <a:ext cx="4323169" cy="525057"/>
            </a:xfrm>
            <a:prstGeom prst="rect">
              <a:avLst/>
            </a:prstGeom>
          </p:spPr>
          <p:txBody>
            <a:bodyPr anchor="t" rtlCol="false" tIns="0" lIns="0" bIns="0" rIns="0">
              <a:spAutoFit/>
            </a:bodyPr>
            <a:lstStyle/>
            <a:p>
              <a:pPr algn="l">
                <a:lnSpc>
                  <a:spcPts val="3359"/>
                </a:lnSpc>
                <a:spcBef>
                  <a:spcPct val="0"/>
                </a:spcBef>
              </a:pPr>
            </a:p>
          </p:txBody>
        </p:sp>
        <p:sp>
          <p:nvSpPr>
            <p:cNvPr name="Freeform 13" id="13"/>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1155700" y="4375827"/>
            <a:ext cx="15995445" cy="5471666"/>
          </a:xfrm>
          <a:custGeom>
            <a:avLst/>
            <a:gdLst/>
            <a:ahLst/>
            <a:cxnLst/>
            <a:rect r="r" b="b" t="t" l="l"/>
            <a:pathLst>
              <a:path h="5471666" w="15995445">
                <a:moveTo>
                  <a:pt x="0" y="0"/>
                </a:moveTo>
                <a:lnTo>
                  <a:pt x="15995446" y="0"/>
                </a:lnTo>
                <a:lnTo>
                  <a:pt x="15995446" y="5471666"/>
                </a:lnTo>
                <a:lnTo>
                  <a:pt x="0" y="5471666"/>
                </a:lnTo>
                <a:lnTo>
                  <a:pt x="0" y="0"/>
                </a:lnTo>
                <a:close/>
              </a:path>
            </a:pathLst>
          </a:custGeom>
          <a:blipFill>
            <a:blip r:embed="rId2"/>
            <a:stretch>
              <a:fillRect l="0" t="0" r="0" b="0"/>
            </a:stretch>
          </a:blipFill>
        </p:spPr>
      </p:sp>
      <p:sp>
        <p:nvSpPr>
          <p:cNvPr name="TextBox 11" id="11"/>
          <p:cNvSpPr txBox="true"/>
          <p:nvPr/>
        </p:nvSpPr>
        <p:spPr>
          <a:xfrm rot="0">
            <a:off x="514350" y="503539"/>
            <a:ext cx="12452360" cy="714287"/>
          </a:xfrm>
          <a:prstGeom prst="rect">
            <a:avLst/>
          </a:prstGeom>
        </p:spPr>
        <p:txBody>
          <a:bodyPr anchor="t" rtlCol="false" tIns="0" lIns="0" bIns="0" rIns="0">
            <a:spAutoFit/>
          </a:bodyPr>
          <a:lstStyle/>
          <a:p>
            <a:pPr algn="l">
              <a:lnSpc>
                <a:spcPts val="5849"/>
              </a:lnSpc>
              <a:spcBef>
                <a:spcPct val="0"/>
              </a:spcBef>
            </a:pPr>
            <a:r>
              <a:rPr lang="en-US" sz="4499" spc="-125">
                <a:solidFill>
                  <a:srgbClr val="000000"/>
                </a:solidFill>
                <a:latin typeface="Muli Bold"/>
              </a:rPr>
              <a:t>4.2 Ví dụ truy vấn </a:t>
            </a:r>
          </a:p>
        </p:txBody>
      </p:sp>
      <p:sp>
        <p:nvSpPr>
          <p:cNvPr name="TextBox 12" id="12"/>
          <p:cNvSpPr txBox="true"/>
          <p:nvPr/>
        </p:nvSpPr>
        <p:spPr>
          <a:xfrm rot="0">
            <a:off x="533196" y="1533560"/>
            <a:ext cx="9046293" cy="587265"/>
          </a:xfrm>
          <a:prstGeom prst="rect">
            <a:avLst/>
          </a:prstGeom>
        </p:spPr>
        <p:txBody>
          <a:bodyPr anchor="t" rtlCol="false" tIns="0" lIns="0" bIns="0" rIns="0">
            <a:spAutoFit/>
          </a:bodyPr>
          <a:lstStyle/>
          <a:p>
            <a:pPr algn="l">
              <a:lnSpc>
                <a:spcPts val="4899"/>
              </a:lnSpc>
            </a:pPr>
            <a:r>
              <a:rPr lang="en-US" sz="3499">
                <a:solidFill>
                  <a:srgbClr val="E94335"/>
                </a:solidFill>
                <a:latin typeface="Muli Bold"/>
              </a:rPr>
              <a:t>Top 5 thể loại có lượt tải nhiều nhất </a:t>
            </a:r>
          </a:p>
        </p:txBody>
      </p:sp>
      <p:sp>
        <p:nvSpPr>
          <p:cNvPr name="TextBox 13" id="13"/>
          <p:cNvSpPr txBox="true"/>
          <p:nvPr/>
        </p:nvSpPr>
        <p:spPr>
          <a:xfrm rot="0">
            <a:off x="533196" y="2273726"/>
            <a:ext cx="9046293" cy="528254"/>
          </a:xfrm>
          <a:prstGeom prst="rect">
            <a:avLst/>
          </a:prstGeom>
        </p:spPr>
        <p:txBody>
          <a:bodyPr anchor="t" rtlCol="false" tIns="0" lIns="0" bIns="0" rIns="0">
            <a:spAutoFit/>
          </a:bodyPr>
          <a:lstStyle/>
          <a:p>
            <a:pPr algn="l">
              <a:lnSpc>
                <a:spcPts val="4480"/>
              </a:lnSpc>
            </a:pPr>
            <a:r>
              <a:rPr lang="en-US" sz="3200" u="sng">
                <a:solidFill>
                  <a:srgbClr val="000000"/>
                </a:solidFill>
                <a:latin typeface="Muli Bold"/>
              </a:rPr>
              <a:t>3.Pivot Excel</a:t>
            </a:r>
          </a:p>
        </p:txBody>
      </p:sp>
      <p:sp>
        <p:nvSpPr>
          <p:cNvPr name="TextBox 14" id="14"/>
          <p:cNvSpPr txBox="true"/>
          <p:nvPr/>
        </p:nvSpPr>
        <p:spPr>
          <a:xfrm rot="0">
            <a:off x="533196" y="3004368"/>
            <a:ext cx="17240454" cy="1090163"/>
          </a:xfrm>
          <a:prstGeom prst="rect">
            <a:avLst/>
          </a:prstGeom>
        </p:spPr>
        <p:txBody>
          <a:bodyPr anchor="t" rtlCol="false" tIns="0" lIns="0" bIns="0" rIns="0">
            <a:spAutoFit/>
          </a:bodyPr>
          <a:lstStyle/>
          <a:p>
            <a:pPr algn="l">
              <a:lnSpc>
                <a:spcPts val="4480"/>
              </a:lnSpc>
            </a:pPr>
            <a:r>
              <a:rPr lang="en-US" sz="3200">
                <a:solidFill>
                  <a:srgbClr val="000000"/>
                </a:solidFill>
                <a:latin typeface="Muli"/>
              </a:rPr>
              <a:t>Sử dụng thuộc tính Category, Maximum Installs và  named set Top5TheLoaiCoLuotTaiNhieuNhat.</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3857560" y="4006403"/>
            <a:ext cx="10317924" cy="6348624"/>
          </a:xfrm>
          <a:custGeom>
            <a:avLst/>
            <a:gdLst/>
            <a:ahLst/>
            <a:cxnLst/>
            <a:rect r="r" b="b" t="t" l="l"/>
            <a:pathLst>
              <a:path h="6348624" w="10317924">
                <a:moveTo>
                  <a:pt x="0" y="0"/>
                </a:moveTo>
                <a:lnTo>
                  <a:pt x="10317924" y="0"/>
                </a:lnTo>
                <a:lnTo>
                  <a:pt x="10317924" y="6348624"/>
                </a:lnTo>
                <a:lnTo>
                  <a:pt x="0" y="6348624"/>
                </a:lnTo>
                <a:lnTo>
                  <a:pt x="0" y="0"/>
                </a:lnTo>
                <a:close/>
              </a:path>
            </a:pathLst>
          </a:custGeom>
          <a:blipFill>
            <a:blip r:embed="rId2"/>
            <a:stretch>
              <a:fillRect l="0" t="0" r="0" b="0"/>
            </a:stretch>
          </a:blipFill>
        </p:spPr>
      </p:sp>
      <p:sp>
        <p:nvSpPr>
          <p:cNvPr name="TextBox 11" id="11"/>
          <p:cNvSpPr txBox="true"/>
          <p:nvPr/>
        </p:nvSpPr>
        <p:spPr>
          <a:xfrm rot="0">
            <a:off x="533196" y="314413"/>
            <a:ext cx="12452360" cy="714287"/>
          </a:xfrm>
          <a:prstGeom prst="rect">
            <a:avLst/>
          </a:prstGeom>
        </p:spPr>
        <p:txBody>
          <a:bodyPr anchor="t" rtlCol="false" tIns="0" lIns="0" bIns="0" rIns="0">
            <a:spAutoFit/>
          </a:bodyPr>
          <a:lstStyle/>
          <a:p>
            <a:pPr algn="l">
              <a:lnSpc>
                <a:spcPts val="5849"/>
              </a:lnSpc>
              <a:spcBef>
                <a:spcPct val="0"/>
              </a:spcBef>
            </a:pPr>
            <a:r>
              <a:rPr lang="en-US" sz="4499" spc="-125">
                <a:solidFill>
                  <a:srgbClr val="000000"/>
                </a:solidFill>
                <a:latin typeface="Muli Bold"/>
              </a:rPr>
              <a:t>4.2 Ví dụ truy vấn </a:t>
            </a:r>
          </a:p>
        </p:txBody>
      </p:sp>
      <p:sp>
        <p:nvSpPr>
          <p:cNvPr name="TextBox 12" id="12"/>
          <p:cNvSpPr txBox="true"/>
          <p:nvPr/>
        </p:nvSpPr>
        <p:spPr>
          <a:xfrm rot="0">
            <a:off x="533196" y="1115071"/>
            <a:ext cx="13951437" cy="1206280"/>
          </a:xfrm>
          <a:prstGeom prst="rect">
            <a:avLst/>
          </a:prstGeom>
        </p:spPr>
        <p:txBody>
          <a:bodyPr anchor="t" rtlCol="false" tIns="0" lIns="0" bIns="0" rIns="0">
            <a:spAutoFit/>
          </a:bodyPr>
          <a:lstStyle/>
          <a:p>
            <a:pPr algn="l">
              <a:lnSpc>
                <a:spcPts val="4899"/>
              </a:lnSpc>
            </a:pPr>
            <a:r>
              <a:rPr lang="en-US" sz="3499">
                <a:solidFill>
                  <a:srgbClr val="E94335"/>
                </a:solidFill>
                <a:latin typeface="Muli Bold"/>
              </a:rPr>
              <a:t>Thống kê số lượng ứng dụng và doanh thu các ứng dụng theo quý và năm</a:t>
            </a:r>
          </a:p>
        </p:txBody>
      </p:sp>
      <p:sp>
        <p:nvSpPr>
          <p:cNvPr name="TextBox 13" id="13"/>
          <p:cNvSpPr txBox="true"/>
          <p:nvPr/>
        </p:nvSpPr>
        <p:spPr>
          <a:xfrm rot="0">
            <a:off x="533196" y="2273726"/>
            <a:ext cx="9046293" cy="528254"/>
          </a:xfrm>
          <a:prstGeom prst="rect">
            <a:avLst/>
          </a:prstGeom>
        </p:spPr>
        <p:txBody>
          <a:bodyPr anchor="t" rtlCol="false" tIns="0" lIns="0" bIns="0" rIns="0">
            <a:spAutoFit/>
          </a:bodyPr>
          <a:lstStyle/>
          <a:p>
            <a:pPr algn="l">
              <a:lnSpc>
                <a:spcPts val="4480"/>
              </a:lnSpc>
            </a:pPr>
            <a:r>
              <a:rPr lang="en-US" sz="3200" u="sng">
                <a:solidFill>
                  <a:srgbClr val="000000"/>
                </a:solidFill>
                <a:latin typeface="Muli Bold"/>
              </a:rPr>
              <a:t>1.Manual </a:t>
            </a:r>
          </a:p>
        </p:txBody>
      </p:sp>
      <p:sp>
        <p:nvSpPr>
          <p:cNvPr name="TextBox 14" id="14"/>
          <p:cNvSpPr txBox="true"/>
          <p:nvPr/>
        </p:nvSpPr>
        <p:spPr>
          <a:xfrm rot="0">
            <a:off x="523773" y="2874778"/>
            <a:ext cx="17240454" cy="1047662"/>
          </a:xfrm>
          <a:prstGeom prst="rect">
            <a:avLst/>
          </a:prstGeom>
        </p:spPr>
        <p:txBody>
          <a:bodyPr anchor="t" rtlCol="false" tIns="0" lIns="0" bIns="0" rIns="0">
            <a:spAutoFit/>
          </a:bodyPr>
          <a:lstStyle/>
          <a:p>
            <a:pPr algn="l">
              <a:lnSpc>
                <a:spcPts val="4200"/>
              </a:lnSpc>
            </a:pPr>
            <a:r>
              <a:rPr lang="en-US" sz="3000">
                <a:solidFill>
                  <a:srgbClr val="000000"/>
                </a:solidFill>
                <a:latin typeface="Muli"/>
              </a:rPr>
              <a:t>Tạo thuộc tính tính toán DoanhThuTaiAPP(USD) tính toán doanh thu bán của từng app</a:t>
            </a:r>
          </a:p>
          <a:p>
            <a:pPr algn="l">
              <a:lnSpc>
                <a:spcPts val="4200"/>
              </a:lnSpc>
            </a:pPr>
            <a:r>
              <a:rPr lang="en-US" sz="3000">
                <a:solidFill>
                  <a:srgbClr val="000000"/>
                </a:solidFill>
                <a:latin typeface="Muli"/>
              </a:rPr>
              <a:t>[Measures].[Price]*[Measures].[Maximum Installs]</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3913562" y="4065315"/>
            <a:ext cx="9770456" cy="6065158"/>
          </a:xfrm>
          <a:custGeom>
            <a:avLst/>
            <a:gdLst/>
            <a:ahLst/>
            <a:cxnLst/>
            <a:rect r="r" b="b" t="t" l="l"/>
            <a:pathLst>
              <a:path h="6065158" w="9770456">
                <a:moveTo>
                  <a:pt x="0" y="0"/>
                </a:moveTo>
                <a:lnTo>
                  <a:pt x="9770457" y="0"/>
                </a:lnTo>
                <a:lnTo>
                  <a:pt x="9770457" y="6065158"/>
                </a:lnTo>
                <a:lnTo>
                  <a:pt x="0" y="6065158"/>
                </a:lnTo>
                <a:lnTo>
                  <a:pt x="0" y="0"/>
                </a:lnTo>
                <a:close/>
              </a:path>
            </a:pathLst>
          </a:custGeom>
          <a:blipFill>
            <a:blip r:embed="rId2"/>
            <a:stretch>
              <a:fillRect l="0" t="0" r="0" b="0"/>
            </a:stretch>
          </a:blipFill>
        </p:spPr>
      </p:sp>
      <p:sp>
        <p:nvSpPr>
          <p:cNvPr name="TextBox 11" id="11"/>
          <p:cNvSpPr txBox="true"/>
          <p:nvPr/>
        </p:nvSpPr>
        <p:spPr>
          <a:xfrm rot="0">
            <a:off x="533196" y="314413"/>
            <a:ext cx="12452360" cy="714287"/>
          </a:xfrm>
          <a:prstGeom prst="rect">
            <a:avLst/>
          </a:prstGeom>
        </p:spPr>
        <p:txBody>
          <a:bodyPr anchor="t" rtlCol="false" tIns="0" lIns="0" bIns="0" rIns="0">
            <a:spAutoFit/>
          </a:bodyPr>
          <a:lstStyle/>
          <a:p>
            <a:pPr algn="l">
              <a:lnSpc>
                <a:spcPts val="5849"/>
              </a:lnSpc>
              <a:spcBef>
                <a:spcPct val="0"/>
              </a:spcBef>
            </a:pPr>
            <a:r>
              <a:rPr lang="en-US" sz="4499" spc="-125">
                <a:solidFill>
                  <a:srgbClr val="000000"/>
                </a:solidFill>
                <a:latin typeface="Muli Bold"/>
              </a:rPr>
              <a:t>4.2 Ví dụ truy vấn </a:t>
            </a:r>
          </a:p>
        </p:txBody>
      </p:sp>
      <p:sp>
        <p:nvSpPr>
          <p:cNvPr name="TextBox 12" id="12"/>
          <p:cNvSpPr txBox="true"/>
          <p:nvPr/>
        </p:nvSpPr>
        <p:spPr>
          <a:xfrm rot="0">
            <a:off x="533196" y="1115071"/>
            <a:ext cx="13951437" cy="1206280"/>
          </a:xfrm>
          <a:prstGeom prst="rect">
            <a:avLst/>
          </a:prstGeom>
        </p:spPr>
        <p:txBody>
          <a:bodyPr anchor="t" rtlCol="false" tIns="0" lIns="0" bIns="0" rIns="0">
            <a:spAutoFit/>
          </a:bodyPr>
          <a:lstStyle/>
          <a:p>
            <a:pPr algn="l">
              <a:lnSpc>
                <a:spcPts val="4899"/>
              </a:lnSpc>
            </a:pPr>
            <a:r>
              <a:rPr lang="en-US" sz="3499">
                <a:solidFill>
                  <a:srgbClr val="E94335"/>
                </a:solidFill>
                <a:latin typeface="Muli Bold"/>
              </a:rPr>
              <a:t>Thống kê số lượng ứng dụng và doanh thu các ứng dụng theo quý và năm</a:t>
            </a:r>
          </a:p>
        </p:txBody>
      </p:sp>
      <p:sp>
        <p:nvSpPr>
          <p:cNvPr name="TextBox 13" id="13"/>
          <p:cNvSpPr txBox="true"/>
          <p:nvPr/>
        </p:nvSpPr>
        <p:spPr>
          <a:xfrm rot="0">
            <a:off x="533196" y="2273726"/>
            <a:ext cx="9046293" cy="528254"/>
          </a:xfrm>
          <a:prstGeom prst="rect">
            <a:avLst/>
          </a:prstGeom>
        </p:spPr>
        <p:txBody>
          <a:bodyPr anchor="t" rtlCol="false" tIns="0" lIns="0" bIns="0" rIns="0">
            <a:spAutoFit/>
          </a:bodyPr>
          <a:lstStyle/>
          <a:p>
            <a:pPr algn="l">
              <a:lnSpc>
                <a:spcPts val="4480"/>
              </a:lnSpc>
            </a:pPr>
            <a:r>
              <a:rPr lang="en-US" sz="3200" u="sng">
                <a:solidFill>
                  <a:srgbClr val="000000"/>
                </a:solidFill>
                <a:latin typeface="Muli Bold"/>
              </a:rPr>
              <a:t>1.Manual </a:t>
            </a:r>
          </a:p>
        </p:txBody>
      </p:sp>
      <p:sp>
        <p:nvSpPr>
          <p:cNvPr name="TextBox 14" id="14"/>
          <p:cNvSpPr txBox="true"/>
          <p:nvPr/>
        </p:nvSpPr>
        <p:spPr>
          <a:xfrm rot="0">
            <a:off x="523773" y="2874778"/>
            <a:ext cx="17240454" cy="1047662"/>
          </a:xfrm>
          <a:prstGeom prst="rect">
            <a:avLst/>
          </a:prstGeom>
        </p:spPr>
        <p:txBody>
          <a:bodyPr anchor="t" rtlCol="false" tIns="0" lIns="0" bIns="0" rIns="0">
            <a:spAutoFit/>
          </a:bodyPr>
          <a:lstStyle/>
          <a:p>
            <a:pPr algn="l">
              <a:lnSpc>
                <a:spcPts val="4200"/>
              </a:lnSpc>
            </a:pPr>
            <a:r>
              <a:rPr lang="en-US" sz="3000">
                <a:solidFill>
                  <a:srgbClr val="000000"/>
                </a:solidFill>
                <a:latin typeface="Muli"/>
              </a:rPr>
              <a:t>Tạo thuộc tính tính toán DoanhThu (USD) dung để tính tổng doanh thu</a:t>
            </a:r>
          </a:p>
          <a:p>
            <a:pPr algn="l">
              <a:lnSpc>
                <a:spcPts val="4200"/>
              </a:lnSpc>
            </a:pPr>
            <a:r>
              <a:rPr lang="en-US" sz="3000">
                <a:solidFill>
                  <a:srgbClr val="000000"/>
                </a:solidFill>
                <a:latin typeface="Muli"/>
              </a:rPr>
              <a:t>[SUM( [DIM APP].[App Key].children, [Measures].[DoanhThuTaiApp (USD)])</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3668143" y="3607470"/>
            <a:ext cx="10722404" cy="6679530"/>
          </a:xfrm>
          <a:custGeom>
            <a:avLst/>
            <a:gdLst/>
            <a:ahLst/>
            <a:cxnLst/>
            <a:rect r="r" b="b" t="t" l="l"/>
            <a:pathLst>
              <a:path h="6679530" w="10722404">
                <a:moveTo>
                  <a:pt x="0" y="0"/>
                </a:moveTo>
                <a:lnTo>
                  <a:pt x="10722404" y="0"/>
                </a:lnTo>
                <a:lnTo>
                  <a:pt x="10722404" y="6679530"/>
                </a:lnTo>
                <a:lnTo>
                  <a:pt x="0" y="6679530"/>
                </a:lnTo>
                <a:lnTo>
                  <a:pt x="0" y="0"/>
                </a:lnTo>
                <a:close/>
              </a:path>
            </a:pathLst>
          </a:custGeom>
          <a:blipFill>
            <a:blip r:embed="rId2"/>
            <a:stretch>
              <a:fillRect l="0" t="0" r="0" b="0"/>
            </a:stretch>
          </a:blipFill>
        </p:spPr>
      </p:sp>
      <p:sp>
        <p:nvSpPr>
          <p:cNvPr name="TextBox 11" id="11"/>
          <p:cNvSpPr txBox="true"/>
          <p:nvPr/>
        </p:nvSpPr>
        <p:spPr>
          <a:xfrm rot="0">
            <a:off x="533196" y="314413"/>
            <a:ext cx="12452360" cy="714287"/>
          </a:xfrm>
          <a:prstGeom prst="rect">
            <a:avLst/>
          </a:prstGeom>
        </p:spPr>
        <p:txBody>
          <a:bodyPr anchor="t" rtlCol="false" tIns="0" lIns="0" bIns="0" rIns="0">
            <a:spAutoFit/>
          </a:bodyPr>
          <a:lstStyle/>
          <a:p>
            <a:pPr algn="l">
              <a:lnSpc>
                <a:spcPts val="5849"/>
              </a:lnSpc>
              <a:spcBef>
                <a:spcPct val="0"/>
              </a:spcBef>
            </a:pPr>
            <a:r>
              <a:rPr lang="en-US" sz="4499" spc="-125">
                <a:solidFill>
                  <a:srgbClr val="000000"/>
                </a:solidFill>
                <a:latin typeface="Muli Bold"/>
              </a:rPr>
              <a:t>4.2 Ví dụ truy vấn </a:t>
            </a:r>
          </a:p>
        </p:txBody>
      </p:sp>
      <p:sp>
        <p:nvSpPr>
          <p:cNvPr name="TextBox 12" id="12"/>
          <p:cNvSpPr txBox="true"/>
          <p:nvPr/>
        </p:nvSpPr>
        <p:spPr>
          <a:xfrm rot="0">
            <a:off x="533196" y="1115071"/>
            <a:ext cx="13951437" cy="1206280"/>
          </a:xfrm>
          <a:prstGeom prst="rect">
            <a:avLst/>
          </a:prstGeom>
        </p:spPr>
        <p:txBody>
          <a:bodyPr anchor="t" rtlCol="false" tIns="0" lIns="0" bIns="0" rIns="0">
            <a:spAutoFit/>
          </a:bodyPr>
          <a:lstStyle/>
          <a:p>
            <a:pPr algn="l">
              <a:lnSpc>
                <a:spcPts val="4899"/>
              </a:lnSpc>
            </a:pPr>
            <a:r>
              <a:rPr lang="en-US" sz="3499">
                <a:solidFill>
                  <a:srgbClr val="E94335"/>
                </a:solidFill>
                <a:latin typeface="Muli Bold"/>
              </a:rPr>
              <a:t>Thống kê số lượng ứng dụng và doanh thu các ứng dụng theo quý và năm</a:t>
            </a:r>
          </a:p>
        </p:txBody>
      </p:sp>
      <p:sp>
        <p:nvSpPr>
          <p:cNvPr name="TextBox 13" id="13"/>
          <p:cNvSpPr txBox="true"/>
          <p:nvPr/>
        </p:nvSpPr>
        <p:spPr>
          <a:xfrm rot="0">
            <a:off x="533196" y="2273726"/>
            <a:ext cx="9046293" cy="528254"/>
          </a:xfrm>
          <a:prstGeom prst="rect">
            <a:avLst/>
          </a:prstGeom>
        </p:spPr>
        <p:txBody>
          <a:bodyPr anchor="t" rtlCol="false" tIns="0" lIns="0" bIns="0" rIns="0">
            <a:spAutoFit/>
          </a:bodyPr>
          <a:lstStyle/>
          <a:p>
            <a:pPr algn="l">
              <a:lnSpc>
                <a:spcPts val="4480"/>
              </a:lnSpc>
            </a:pPr>
            <a:r>
              <a:rPr lang="en-US" sz="3200" u="sng">
                <a:solidFill>
                  <a:srgbClr val="000000"/>
                </a:solidFill>
                <a:latin typeface="Muli Bold"/>
              </a:rPr>
              <a:t>1.Manual </a:t>
            </a:r>
          </a:p>
        </p:txBody>
      </p:sp>
      <p:sp>
        <p:nvSpPr>
          <p:cNvPr name="TextBox 14" id="14"/>
          <p:cNvSpPr txBox="true"/>
          <p:nvPr/>
        </p:nvSpPr>
        <p:spPr>
          <a:xfrm rot="0">
            <a:off x="523773" y="2874778"/>
            <a:ext cx="17240454" cy="1047662"/>
          </a:xfrm>
          <a:prstGeom prst="rect">
            <a:avLst/>
          </a:prstGeom>
        </p:spPr>
        <p:txBody>
          <a:bodyPr anchor="t" rtlCol="false" tIns="0" lIns="0" bIns="0" rIns="0">
            <a:spAutoFit/>
          </a:bodyPr>
          <a:lstStyle/>
          <a:p>
            <a:pPr algn="l">
              <a:lnSpc>
                <a:spcPts val="4200"/>
              </a:lnSpc>
            </a:pPr>
            <a:r>
              <a:rPr lang="en-US" sz="3000">
                <a:solidFill>
                  <a:srgbClr val="000000"/>
                </a:solidFill>
                <a:latin typeface="Muli"/>
              </a:rPr>
              <a:t>-Kéo thuộc tính Year, Quater, DoanhThu(USD) và FACT Count sang cửa sổ thực thi truy vấn.</a:t>
            </a:r>
          </a:p>
          <a:p>
            <a:pPr algn="l">
              <a:lnSpc>
                <a:spcPts val="4200"/>
              </a:lnSpc>
            </a:pPr>
          </a:p>
        </p:txBody>
      </p:sp>
    </p:spTree>
  </p:cSld>
  <p:clrMapOvr>
    <a:masterClrMapping/>
  </p:clrMapOvr>
</p:sld>
</file>

<file path=ppt/slides/slide3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0" id="10"/>
          <p:cNvGrpSpPr/>
          <p:nvPr/>
        </p:nvGrpSpPr>
        <p:grpSpPr>
          <a:xfrm rot="0">
            <a:off x="533196" y="3047991"/>
            <a:ext cx="14390670" cy="6681730"/>
            <a:chOff x="0" y="0"/>
            <a:chExt cx="3790135" cy="1759797"/>
          </a:xfrm>
        </p:grpSpPr>
        <p:sp>
          <p:nvSpPr>
            <p:cNvPr name="Freeform 11" id="11"/>
            <p:cNvSpPr/>
            <p:nvPr/>
          </p:nvSpPr>
          <p:spPr>
            <a:xfrm flipH="false" flipV="false" rot="0">
              <a:off x="0" y="0"/>
              <a:ext cx="3790135" cy="1759797"/>
            </a:xfrm>
            <a:custGeom>
              <a:avLst/>
              <a:gdLst/>
              <a:ahLst/>
              <a:cxnLst/>
              <a:rect r="r" b="b" t="t" l="l"/>
              <a:pathLst>
                <a:path h="1759797" w="3790135">
                  <a:moveTo>
                    <a:pt x="27437" y="0"/>
                  </a:moveTo>
                  <a:lnTo>
                    <a:pt x="3762698" y="0"/>
                  </a:lnTo>
                  <a:cubicBezTo>
                    <a:pt x="3777851" y="0"/>
                    <a:pt x="3790135" y="12284"/>
                    <a:pt x="3790135" y="27437"/>
                  </a:cubicBezTo>
                  <a:lnTo>
                    <a:pt x="3790135" y="1732360"/>
                  </a:lnTo>
                  <a:cubicBezTo>
                    <a:pt x="3790135" y="1739637"/>
                    <a:pt x="3787245" y="1746616"/>
                    <a:pt x="3782099" y="1751761"/>
                  </a:cubicBezTo>
                  <a:cubicBezTo>
                    <a:pt x="3776954" y="1756907"/>
                    <a:pt x="3769975" y="1759797"/>
                    <a:pt x="3762698" y="1759797"/>
                  </a:cubicBezTo>
                  <a:lnTo>
                    <a:pt x="27437" y="1759797"/>
                  </a:lnTo>
                  <a:cubicBezTo>
                    <a:pt x="12284" y="1759797"/>
                    <a:pt x="0" y="1747513"/>
                    <a:pt x="0" y="1732360"/>
                  </a:cubicBezTo>
                  <a:lnTo>
                    <a:pt x="0" y="27437"/>
                  </a:lnTo>
                  <a:cubicBezTo>
                    <a:pt x="0" y="20160"/>
                    <a:pt x="2891" y="13182"/>
                    <a:pt x="8036" y="8036"/>
                  </a:cubicBezTo>
                  <a:cubicBezTo>
                    <a:pt x="13182" y="2891"/>
                    <a:pt x="20160" y="0"/>
                    <a:pt x="27437" y="0"/>
                  </a:cubicBezTo>
                  <a:close/>
                </a:path>
              </a:pathLst>
            </a:custGeom>
            <a:solidFill>
              <a:srgbClr val="A4E473">
                <a:alpha val="35686"/>
              </a:srgbClr>
            </a:solidFill>
          </p:spPr>
        </p:sp>
        <p:sp>
          <p:nvSpPr>
            <p:cNvPr name="TextBox 12" id="12"/>
            <p:cNvSpPr txBox="true"/>
            <p:nvPr/>
          </p:nvSpPr>
          <p:spPr>
            <a:xfrm>
              <a:off x="0" y="-47625"/>
              <a:ext cx="3790135" cy="1807422"/>
            </a:xfrm>
            <a:prstGeom prst="rect">
              <a:avLst/>
            </a:prstGeom>
          </p:spPr>
          <p:txBody>
            <a:bodyPr anchor="ctr" rtlCol="false" tIns="50800" lIns="50800" bIns="50800" rIns="50800"/>
            <a:lstStyle/>
            <a:p>
              <a:pPr algn="ctr">
                <a:lnSpc>
                  <a:spcPts val="3359"/>
                </a:lnSpc>
              </a:pPr>
            </a:p>
          </p:txBody>
        </p:sp>
      </p:grpSp>
      <p:sp>
        <p:nvSpPr>
          <p:cNvPr name="TextBox 13" id="13"/>
          <p:cNvSpPr txBox="true"/>
          <p:nvPr/>
        </p:nvSpPr>
        <p:spPr>
          <a:xfrm rot="0">
            <a:off x="1028700" y="3220451"/>
            <a:ext cx="12433514" cy="6298710"/>
          </a:xfrm>
          <a:prstGeom prst="rect">
            <a:avLst/>
          </a:prstGeom>
        </p:spPr>
        <p:txBody>
          <a:bodyPr anchor="t" rtlCol="false" tIns="0" lIns="0" bIns="0" rIns="0">
            <a:spAutoFit/>
          </a:bodyPr>
          <a:lstStyle/>
          <a:p>
            <a:pPr algn="just">
              <a:lnSpc>
                <a:spcPts val="2940"/>
              </a:lnSpc>
            </a:pPr>
            <a:r>
              <a:rPr lang="en-US" sz="2100">
                <a:solidFill>
                  <a:srgbClr val="000000"/>
                </a:solidFill>
                <a:latin typeface="Muli Bold"/>
              </a:rPr>
              <a:t>WITH </a:t>
            </a:r>
          </a:p>
          <a:p>
            <a:pPr algn="just">
              <a:lnSpc>
                <a:spcPts val="2940"/>
              </a:lnSpc>
            </a:pPr>
            <a:r>
              <a:rPr lang="en-US" sz="2100">
                <a:solidFill>
                  <a:srgbClr val="000000"/>
                </a:solidFill>
                <a:latin typeface="Muli Bold"/>
              </a:rPr>
              <a:t> MEMBER [Measures].[DoanhThuTaiApp(USD)] AS</a:t>
            </a:r>
          </a:p>
          <a:p>
            <a:pPr algn="just">
              <a:lnSpc>
                <a:spcPts val="2940"/>
              </a:lnSpc>
            </a:pPr>
            <a:r>
              <a:rPr lang="en-US" sz="2100">
                <a:solidFill>
                  <a:srgbClr val="000000"/>
                </a:solidFill>
                <a:latin typeface="Muli Bold"/>
              </a:rPr>
              <a:t>   [Measures].[Maximum Installs] * [Measures].[Price]</a:t>
            </a:r>
          </a:p>
          <a:p>
            <a:pPr algn="just">
              <a:lnSpc>
                <a:spcPts val="2940"/>
              </a:lnSpc>
            </a:pPr>
          </a:p>
          <a:p>
            <a:pPr algn="just">
              <a:lnSpc>
                <a:spcPts val="2940"/>
              </a:lnSpc>
            </a:pPr>
            <a:r>
              <a:rPr lang="en-US" sz="2100">
                <a:solidFill>
                  <a:srgbClr val="000000"/>
                </a:solidFill>
                <a:latin typeface="Muli Bold"/>
              </a:rPr>
              <a:t> MEMBER [Measures].[DoanhThu(USD)] AS</a:t>
            </a:r>
          </a:p>
          <a:p>
            <a:pPr algn="just">
              <a:lnSpc>
                <a:spcPts val="2940"/>
              </a:lnSpc>
            </a:pPr>
            <a:r>
              <a:rPr lang="en-US" sz="2100">
                <a:solidFill>
                  <a:srgbClr val="000000"/>
                </a:solidFill>
                <a:latin typeface="Muli Bold"/>
              </a:rPr>
              <a:t>   Sum(</a:t>
            </a:r>
          </a:p>
          <a:p>
            <a:pPr algn="just">
              <a:lnSpc>
                <a:spcPts val="2940"/>
              </a:lnSpc>
            </a:pPr>
            <a:r>
              <a:rPr lang="en-US" sz="2100">
                <a:solidFill>
                  <a:srgbClr val="000000"/>
                </a:solidFill>
                <a:latin typeface="Muli Bold"/>
              </a:rPr>
              <a:t>     [DIM APP].[App Key].children,</a:t>
            </a:r>
          </a:p>
          <a:p>
            <a:pPr algn="just">
              <a:lnSpc>
                <a:spcPts val="2940"/>
              </a:lnSpc>
            </a:pPr>
            <a:r>
              <a:rPr lang="en-US" sz="2100">
                <a:solidFill>
                  <a:srgbClr val="000000"/>
                </a:solidFill>
                <a:latin typeface="Muli Bold"/>
              </a:rPr>
              <a:t>     [Measures].[DoanhThuTaiApp(USD)]</a:t>
            </a:r>
          </a:p>
          <a:p>
            <a:pPr algn="just">
              <a:lnSpc>
                <a:spcPts val="2940"/>
              </a:lnSpc>
            </a:pPr>
            <a:r>
              <a:rPr lang="en-US" sz="2100">
                <a:solidFill>
                  <a:srgbClr val="000000"/>
                </a:solidFill>
                <a:latin typeface="Muli Bold"/>
              </a:rPr>
              <a:t>   )</a:t>
            </a:r>
          </a:p>
          <a:p>
            <a:pPr algn="just">
              <a:lnSpc>
                <a:spcPts val="2940"/>
              </a:lnSpc>
            </a:pPr>
            <a:r>
              <a:rPr lang="en-US" sz="2100">
                <a:solidFill>
                  <a:srgbClr val="000000"/>
                </a:solidFill>
                <a:latin typeface="Muli Bold"/>
              </a:rPr>
              <a:t>Select {[Measures].[Fact Count], [Measures].[DoanhThu(USD)]} on Columns,</a:t>
            </a:r>
          </a:p>
          <a:p>
            <a:pPr algn="just">
              <a:lnSpc>
                <a:spcPts val="2940"/>
              </a:lnSpc>
            </a:pPr>
            <a:r>
              <a:rPr lang="en-US" sz="2100">
                <a:solidFill>
                  <a:srgbClr val="000000"/>
                </a:solidFill>
                <a:latin typeface="Muli Bold"/>
              </a:rPr>
              <a:t>                       {         </a:t>
            </a:r>
          </a:p>
          <a:p>
            <a:pPr algn="just">
              <a:lnSpc>
                <a:spcPts val="2940"/>
              </a:lnSpc>
            </a:pPr>
            <a:r>
              <a:rPr lang="en-US" sz="2100">
                <a:solidFill>
                  <a:srgbClr val="000000"/>
                </a:solidFill>
                <a:latin typeface="Muli Bold"/>
              </a:rPr>
              <a:t>                                   DrillDownLevel(</a:t>
            </a:r>
          </a:p>
          <a:p>
            <a:pPr algn="just">
              <a:lnSpc>
                <a:spcPts val="2940"/>
              </a:lnSpc>
            </a:pPr>
            <a:r>
              <a:rPr lang="en-US" sz="2100">
                <a:solidFill>
                  <a:srgbClr val="000000"/>
                </a:solidFill>
                <a:latin typeface="Muli Bold"/>
              </a:rPr>
              <a:t>                                               DrillDownLevel(</a:t>
            </a:r>
          </a:p>
          <a:p>
            <a:pPr algn="just">
              <a:lnSpc>
                <a:spcPts val="2940"/>
              </a:lnSpc>
            </a:pPr>
            <a:r>
              <a:rPr lang="en-US" sz="2100">
                <a:solidFill>
                  <a:srgbClr val="000000"/>
                </a:solidFill>
                <a:latin typeface="Muli Bold"/>
              </a:rPr>
              <a:t>                                                           [DIM RELEASED DATE].[ReleasedDateHierarchy] )</a:t>
            </a:r>
          </a:p>
          <a:p>
            <a:pPr algn="just">
              <a:lnSpc>
                <a:spcPts val="2940"/>
              </a:lnSpc>
            </a:pPr>
            <a:r>
              <a:rPr lang="en-US" sz="2100">
                <a:solidFill>
                  <a:srgbClr val="000000"/>
                </a:solidFill>
                <a:latin typeface="Muli Bold"/>
              </a:rPr>
              <a:t>                                   )</a:t>
            </a:r>
          </a:p>
          <a:p>
            <a:pPr algn="just">
              <a:lnSpc>
                <a:spcPts val="2940"/>
              </a:lnSpc>
            </a:pPr>
            <a:r>
              <a:rPr lang="en-US" sz="2100">
                <a:solidFill>
                  <a:srgbClr val="000000"/>
                </a:solidFill>
                <a:latin typeface="Muli Bold"/>
              </a:rPr>
              <a:t>           } on Rows</a:t>
            </a:r>
          </a:p>
          <a:p>
            <a:pPr algn="just">
              <a:lnSpc>
                <a:spcPts val="2940"/>
              </a:lnSpc>
            </a:pPr>
            <a:r>
              <a:rPr lang="en-US" sz="2100">
                <a:solidFill>
                  <a:srgbClr val="000000"/>
                </a:solidFill>
                <a:latin typeface="Muli Bold"/>
              </a:rPr>
              <a:t>From [GOOGLE PLAY STORE APP];</a:t>
            </a:r>
          </a:p>
        </p:txBody>
      </p:sp>
      <p:sp>
        <p:nvSpPr>
          <p:cNvPr name="TextBox 14" id="14"/>
          <p:cNvSpPr txBox="true"/>
          <p:nvPr/>
        </p:nvSpPr>
        <p:spPr>
          <a:xfrm rot="0">
            <a:off x="533196" y="314413"/>
            <a:ext cx="12452360" cy="714287"/>
          </a:xfrm>
          <a:prstGeom prst="rect">
            <a:avLst/>
          </a:prstGeom>
        </p:spPr>
        <p:txBody>
          <a:bodyPr anchor="t" rtlCol="false" tIns="0" lIns="0" bIns="0" rIns="0">
            <a:spAutoFit/>
          </a:bodyPr>
          <a:lstStyle/>
          <a:p>
            <a:pPr algn="l">
              <a:lnSpc>
                <a:spcPts val="5849"/>
              </a:lnSpc>
              <a:spcBef>
                <a:spcPct val="0"/>
              </a:spcBef>
            </a:pPr>
            <a:r>
              <a:rPr lang="en-US" sz="4499" spc="-125">
                <a:solidFill>
                  <a:srgbClr val="000000"/>
                </a:solidFill>
                <a:latin typeface="Muli Bold"/>
              </a:rPr>
              <a:t>4.2 Ví dụ truy vấn </a:t>
            </a:r>
          </a:p>
        </p:txBody>
      </p:sp>
      <p:sp>
        <p:nvSpPr>
          <p:cNvPr name="TextBox 15" id="15"/>
          <p:cNvSpPr txBox="true"/>
          <p:nvPr/>
        </p:nvSpPr>
        <p:spPr>
          <a:xfrm rot="0">
            <a:off x="533196" y="1111805"/>
            <a:ext cx="14145866" cy="1206280"/>
          </a:xfrm>
          <a:prstGeom prst="rect">
            <a:avLst/>
          </a:prstGeom>
        </p:spPr>
        <p:txBody>
          <a:bodyPr anchor="t" rtlCol="false" tIns="0" lIns="0" bIns="0" rIns="0">
            <a:spAutoFit/>
          </a:bodyPr>
          <a:lstStyle/>
          <a:p>
            <a:pPr algn="l">
              <a:lnSpc>
                <a:spcPts val="4899"/>
              </a:lnSpc>
            </a:pPr>
            <a:r>
              <a:rPr lang="en-US" sz="3499">
                <a:solidFill>
                  <a:srgbClr val="E94335"/>
                </a:solidFill>
                <a:latin typeface="Muli Bold"/>
              </a:rPr>
              <a:t>Thống kê số lượng ứng dụng và doanh thu các ứng dụng theo quý và năm</a:t>
            </a:r>
          </a:p>
        </p:txBody>
      </p:sp>
      <p:sp>
        <p:nvSpPr>
          <p:cNvPr name="TextBox 16" id="16"/>
          <p:cNvSpPr txBox="true"/>
          <p:nvPr/>
        </p:nvSpPr>
        <p:spPr>
          <a:xfrm rot="0">
            <a:off x="533196" y="2273726"/>
            <a:ext cx="9046293" cy="528254"/>
          </a:xfrm>
          <a:prstGeom prst="rect">
            <a:avLst/>
          </a:prstGeom>
        </p:spPr>
        <p:txBody>
          <a:bodyPr anchor="t" rtlCol="false" tIns="0" lIns="0" bIns="0" rIns="0">
            <a:spAutoFit/>
          </a:bodyPr>
          <a:lstStyle/>
          <a:p>
            <a:pPr algn="l">
              <a:lnSpc>
                <a:spcPts val="4480"/>
              </a:lnSpc>
            </a:pPr>
            <a:r>
              <a:rPr lang="en-US" sz="3200" u="sng">
                <a:solidFill>
                  <a:srgbClr val="000000"/>
                </a:solidFill>
                <a:latin typeface="Muli Bold"/>
              </a:rPr>
              <a:t>2.MDX</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2380478" y="2847966"/>
            <a:ext cx="13344850" cy="7175591"/>
          </a:xfrm>
          <a:custGeom>
            <a:avLst/>
            <a:gdLst/>
            <a:ahLst/>
            <a:cxnLst/>
            <a:rect r="r" b="b" t="t" l="l"/>
            <a:pathLst>
              <a:path h="7175591" w="13344850">
                <a:moveTo>
                  <a:pt x="0" y="0"/>
                </a:moveTo>
                <a:lnTo>
                  <a:pt x="13344850" y="0"/>
                </a:lnTo>
                <a:lnTo>
                  <a:pt x="13344850" y="7175591"/>
                </a:lnTo>
                <a:lnTo>
                  <a:pt x="0" y="7175591"/>
                </a:lnTo>
                <a:lnTo>
                  <a:pt x="0" y="0"/>
                </a:lnTo>
                <a:close/>
              </a:path>
            </a:pathLst>
          </a:custGeom>
          <a:blipFill>
            <a:blip r:embed="rId2"/>
            <a:stretch>
              <a:fillRect l="0" t="0" r="0" b="0"/>
            </a:stretch>
          </a:blipFill>
        </p:spPr>
      </p:sp>
      <p:sp>
        <p:nvSpPr>
          <p:cNvPr name="TextBox 11" id="11"/>
          <p:cNvSpPr txBox="true"/>
          <p:nvPr/>
        </p:nvSpPr>
        <p:spPr>
          <a:xfrm rot="0">
            <a:off x="533196" y="314413"/>
            <a:ext cx="12452360" cy="714287"/>
          </a:xfrm>
          <a:prstGeom prst="rect">
            <a:avLst/>
          </a:prstGeom>
        </p:spPr>
        <p:txBody>
          <a:bodyPr anchor="t" rtlCol="false" tIns="0" lIns="0" bIns="0" rIns="0">
            <a:spAutoFit/>
          </a:bodyPr>
          <a:lstStyle/>
          <a:p>
            <a:pPr algn="l">
              <a:lnSpc>
                <a:spcPts val="5849"/>
              </a:lnSpc>
              <a:spcBef>
                <a:spcPct val="0"/>
              </a:spcBef>
            </a:pPr>
            <a:r>
              <a:rPr lang="en-US" sz="4499" spc="-125">
                <a:solidFill>
                  <a:srgbClr val="000000"/>
                </a:solidFill>
                <a:latin typeface="Muli Bold"/>
              </a:rPr>
              <a:t>4.2 Ví dụ truy vấn </a:t>
            </a:r>
          </a:p>
        </p:txBody>
      </p:sp>
      <p:sp>
        <p:nvSpPr>
          <p:cNvPr name="TextBox 12" id="12"/>
          <p:cNvSpPr txBox="true"/>
          <p:nvPr/>
        </p:nvSpPr>
        <p:spPr>
          <a:xfrm rot="0">
            <a:off x="533196" y="1111805"/>
            <a:ext cx="14145866" cy="1206280"/>
          </a:xfrm>
          <a:prstGeom prst="rect">
            <a:avLst/>
          </a:prstGeom>
        </p:spPr>
        <p:txBody>
          <a:bodyPr anchor="t" rtlCol="false" tIns="0" lIns="0" bIns="0" rIns="0">
            <a:spAutoFit/>
          </a:bodyPr>
          <a:lstStyle/>
          <a:p>
            <a:pPr algn="l">
              <a:lnSpc>
                <a:spcPts val="4899"/>
              </a:lnSpc>
            </a:pPr>
            <a:r>
              <a:rPr lang="en-US" sz="3499">
                <a:solidFill>
                  <a:srgbClr val="E94335"/>
                </a:solidFill>
                <a:latin typeface="Muli Bold"/>
              </a:rPr>
              <a:t>Thống kê số lượng ứng dụng và doanh thu các ứng dụng theo quý và năm</a:t>
            </a:r>
          </a:p>
        </p:txBody>
      </p:sp>
      <p:sp>
        <p:nvSpPr>
          <p:cNvPr name="TextBox 13" id="13"/>
          <p:cNvSpPr txBox="true"/>
          <p:nvPr/>
        </p:nvSpPr>
        <p:spPr>
          <a:xfrm rot="0">
            <a:off x="533196" y="2273726"/>
            <a:ext cx="9046293" cy="528254"/>
          </a:xfrm>
          <a:prstGeom prst="rect">
            <a:avLst/>
          </a:prstGeom>
        </p:spPr>
        <p:txBody>
          <a:bodyPr anchor="t" rtlCol="false" tIns="0" lIns="0" bIns="0" rIns="0">
            <a:spAutoFit/>
          </a:bodyPr>
          <a:lstStyle/>
          <a:p>
            <a:pPr algn="l">
              <a:lnSpc>
                <a:spcPts val="4480"/>
              </a:lnSpc>
            </a:pPr>
            <a:r>
              <a:rPr lang="en-US" sz="3200" u="sng">
                <a:solidFill>
                  <a:srgbClr val="000000"/>
                </a:solidFill>
                <a:latin typeface="Muli Bold"/>
              </a:rPr>
              <a:t>2.MDX</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7412984" y="1028700"/>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4484633" y="-790566"/>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8" id="8"/>
          <p:cNvGrpSpPr/>
          <p:nvPr/>
        </p:nvGrpSpPr>
        <p:grpSpPr>
          <a:xfrm rot="0">
            <a:off x="15312226" y="8781033"/>
            <a:ext cx="4201515" cy="363853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Freeform 10" id="10"/>
          <p:cNvSpPr/>
          <p:nvPr/>
        </p:nvSpPr>
        <p:spPr>
          <a:xfrm flipH="false" flipV="false" rot="0">
            <a:off x="663316" y="3922440"/>
            <a:ext cx="16961369" cy="5816880"/>
          </a:xfrm>
          <a:custGeom>
            <a:avLst/>
            <a:gdLst/>
            <a:ahLst/>
            <a:cxnLst/>
            <a:rect r="r" b="b" t="t" l="l"/>
            <a:pathLst>
              <a:path h="5816880" w="16961369">
                <a:moveTo>
                  <a:pt x="0" y="0"/>
                </a:moveTo>
                <a:lnTo>
                  <a:pt x="16961368" y="0"/>
                </a:lnTo>
                <a:lnTo>
                  <a:pt x="16961368" y="5816880"/>
                </a:lnTo>
                <a:lnTo>
                  <a:pt x="0" y="5816880"/>
                </a:lnTo>
                <a:lnTo>
                  <a:pt x="0" y="0"/>
                </a:lnTo>
                <a:close/>
              </a:path>
            </a:pathLst>
          </a:custGeom>
          <a:blipFill>
            <a:blip r:embed="rId2"/>
            <a:stretch>
              <a:fillRect l="0" t="0" r="0" b="0"/>
            </a:stretch>
          </a:blipFill>
        </p:spPr>
      </p:sp>
      <p:sp>
        <p:nvSpPr>
          <p:cNvPr name="TextBox 11" id="11"/>
          <p:cNvSpPr txBox="true"/>
          <p:nvPr/>
        </p:nvSpPr>
        <p:spPr>
          <a:xfrm rot="0">
            <a:off x="533196" y="314413"/>
            <a:ext cx="12452360" cy="714287"/>
          </a:xfrm>
          <a:prstGeom prst="rect">
            <a:avLst/>
          </a:prstGeom>
        </p:spPr>
        <p:txBody>
          <a:bodyPr anchor="t" rtlCol="false" tIns="0" lIns="0" bIns="0" rIns="0">
            <a:spAutoFit/>
          </a:bodyPr>
          <a:lstStyle/>
          <a:p>
            <a:pPr algn="l">
              <a:lnSpc>
                <a:spcPts val="5849"/>
              </a:lnSpc>
              <a:spcBef>
                <a:spcPct val="0"/>
              </a:spcBef>
            </a:pPr>
            <a:r>
              <a:rPr lang="en-US" sz="4499" spc="-125">
                <a:solidFill>
                  <a:srgbClr val="000000"/>
                </a:solidFill>
                <a:latin typeface="Muli Bold"/>
              </a:rPr>
              <a:t>4.2 Ví dụ truy vấn </a:t>
            </a:r>
          </a:p>
        </p:txBody>
      </p:sp>
      <p:sp>
        <p:nvSpPr>
          <p:cNvPr name="TextBox 12" id="12"/>
          <p:cNvSpPr txBox="true"/>
          <p:nvPr/>
        </p:nvSpPr>
        <p:spPr>
          <a:xfrm rot="0">
            <a:off x="533196" y="1115071"/>
            <a:ext cx="13951437" cy="1206280"/>
          </a:xfrm>
          <a:prstGeom prst="rect">
            <a:avLst/>
          </a:prstGeom>
        </p:spPr>
        <p:txBody>
          <a:bodyPr anchor="t" rtlCol="false" tIns="0" lIns="0" bIns="0" rIns="0">
            <a:spAutoFit/>
          </a:bodyPr>
          <a:lstStyle/>
          <a:p>
            <a:pPr algn="l">
              <a:lnSpc>
                <a:spcPts val="4899"/>
              </a:lnSpc>
            </a:pPr>
            <a:r>
              <a:rPr lang="en-US" sz="3499">
                <a:solidFill>
                  <a:srgbClr val="E94335"/>
                </a:solidFill>
                <a:latin typeface="Muli Bold"/>
              </a:rPr>
              <a:t>Thống kê số lượng ứng dụng và doanh thu các ứng dụng theo quý và năm</a:t>
            </a:r>
          </a:p>
        </p:txBody>
      </p:sp>
      <p:sp>
        <p:nvSpPr>
          <p:cNvPr name="TextBox 13" id="13"/>
          <p:cNvSpPr txBox="true"/>
          <p:nvPr/>
        </p:nvSpPr>
        <p:spPr>
          <a:xfrm rot="0">
            <a:off x="533196" y="2273726"/>
            <a:ext cx="9046293" cy="528254"/>
          </a:xfrm>
          <a:prstGeom prst="rect">
            <a:avLst/>
          </a:prstGeom>
        </p:spPr>
        <p:txBody>
          <a:bodyPr anchor="t" rtlCol="false" tIns="0" lIns="0" bIns="0" rIns="0">
            <a:spAutoFit/>
          </a:bodyPr>
          <a:lstStyle/>
          <a:p>
            <a:pPr algn="l">
              <a:lnSpc>
                <a:spcPts val="4480"/>
              </a:lnSpc>
            </a:pPr>
            <a:r>
              <a:rPr lang="en-US" sz="3200" u="sng">
                <a:solidFill>
                  <a:srgbClr val="000000"/>
                </a:solidFill>
                <a:latin typeface="Muli Bold"/>
              </a:rPr>
              <a:t>3.Pivot Excel</a:t>
            </a:r>
          </a:p>
        </p:txBody>
      </p:sp>
      <p:sp>
        <p:nvSpPr>
          <p:cNvPr name="TextBox 14" id="14"/>
          <p:cNvSpPr txBox="true"/>
          <p:nvPr/>
        </p:nvSpPr>
        <p:spPr>
          <a:xfrm rot="0">
            <a:off x="523773" y="2874778"/>
            <a:ext cx="17240454" cy="1047662"/>
          </a:xfrm>
          <a:prstGeom prst="rect">
            <a:avLst/>
          </a:prstGeom>
        </p:spPr>
        <p:txBody>
          <a:bodyPr anchor="t" rtlCol="false" tIns="0" lIns="0" bIns="0" rIns="0">
            <a:spAutoFit/>
          </a:bodyPr>
          <a:lstStyle/>
          <a:p>
            <a:pPr algn="l">
              <a:lnSpc>
                <a:spcPts val="4200"/>
              </a:lnSpc>
            </a:pPr>
            <a:r>
              <a:rPr lang="en-US" sz="3000">
                <a:solidFill>
                  <a:srgbClr val="000000"/>
                </a:solidFill>
                <a:latin typeface="Muli"/>
              </a:rPr>
              <a:t>-Sử dụng thuộc tính Year, Quater, DoanhThu(USD) và FACT Count .</a:t>
            </a:r>
          </a:p>
          <a:p>
            <a:pPr algn="l">
              <a:lnSpc>
                <a:spcPts val="4200"/>
              </a:lnSpc>
            </a:pPr>
          </a:p>
        </p:txBody>
      </p:sp>
    </p:spTree>
  </p:cSld>
  <p:clrMapOvr>
    <a:masterClrMapping/>
  </p:clrMapOvr>
</p:sld>
</file>

<file path=ppt/slides/slide3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8" id="8"/>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4.3 Thuận lợi và khó khăn gặp phải</a:t>
            </a:r>
          </a:p>
        </p:txBody>
      </p:sp>
      <p:sp>
        <p:nvSpPr>
          <p:cNvPr name="TextBox 9" id="9"/>
          <p:cNvSpPr txBox="true"/>
          <p:nvPr/>
        </p:nvSpPr>
        <p:spPr>
          <a:xfrm rot="0">
            <a:off x="1028700" y="1367994"/>
            <a:ext cx="14131732" cy="5126633"/>
          </a:xfrm>
          <a:prstGeom prst="rect">
            <a:avLst/>
          </a:prstGeom>
        </p:spPr>
        <p:txBody>
          <a:bodyPr anchor="t" rtlCol="false" tIns="0" lIns="0" bIns="0" rIns="0">
            <a:spAutoFit/>
          </a:bodyPr>
          <a:lstStyle/>
          <a:p>
            <a:pPr algn="l">
              <a:lnSpc>
                <a:spcPts val="4550"/>
              </a:lnSpc>
            </a:pPr>
            <a:r>
              <a:rPr lang="en-US" sz="3500" spc="-98">
                <a:solidFill>
                  <a:srgbClr val="000000"/>
                </a:solidFill>
                <a:latin typeface="Muli Bold"/>
              </a:rPr>
              <a:t>Thuận lợi: </a:t>
            </a:r>
          </a:p>
          <a:p>
            <a:pPr algn="l" marL="755651" indent="-377825" lvl="1">
              <a:lnSpc>
                <a:spcPts val="4550"/>
              </a:lnSpc>
              <a:buFont typeface="Arial"/>
              <a:buChar char="•"/>
            </a:pPr>
            <a:r>
              <a:rPr lang="en-US" sz="3500" spc="-98">
                <a:solidFill>
                  <a:srgbClr val="000000"/>
                </a:solidFill>
                <a:latin typeface="Muli"/>
              </a:rPr>
              <a:t>Số lượng chiều vừa phải</a:t>
            </a:r>
          </a:p>
          <a:p>
            <a:pPr algn="l" marL="755651" indent="-377825" lvl="1">
              <a:lnSpc>
                <a:spcPts val="4550"/>
              </a:lnSpc>
              <a:buFont typeface="Arial"/>
              <a:buChar char="•"/>
            </a:pPr>
            <a:r>
              <a:rPr lang="en-US" sz="3500" spc="-98">
                <a:solidFill>
                  <a:srgbClr val="000000"/>
                </a:solidFill>
                <a:latin typeface="Muli"/>
              </a:rPr>
              <a:t>Tài liệu tham khảo đầy đủ</a:t>
            </a:r>
          </a:p>
          <a:p>
            <a:pPr algn="l">
              <a:lnSpc>
                <a:spcPts val="4550"/>
              </a:lnSpc>
            </a:pPr>
          </a:p>
          <a:p>
            <a:pPr algn="l">
              <a:lnSpc>
                <a:spcPts val="4550"/>
              </a:lnSpc>
            </a:pPr>
            <a:r>
              <a:rPr lang="en-US" sz="3500" spc="-98">
                <a:solidFill>
                  <a:srgbClr val="000000"/>
                </a:solidFill>
                <a:latin typeface="Muli Bold"/>
              </a:rPr>
              <a:t>Khó khăn:</a:t>
            </a:r>
          </a:p>
          <a:p>
            <a:pPr algn="l" marL="755651" indent="-377825" lvl="1">
              <a:lnSpc>
                <a:spcPts val="4550"/>
              </a:lnSpc>
              <a:buFont typeface="Arial"/>
              <a:buChar char="•"/>
            </a:pPr>
            <a:r>
              <a:rPr lang="en-US" sz="3500" spc="-98">
                <a:solidFill>
                  <a:srgbClr val="000000"/>
                </a:solidFill>
                <a:latin typeface="Muli"/>
              </a:rPr>
              <a:t>Công cụ phát sinh nhiều lỗi</a:t>
            </a:r>
          </a:p>
          <a:p>
            <a:pPr algn="l" marL="755651" indent="-377825" lvl="1">
              <a:lnSpc>
                <a:spcPts val="4550"/>
              </a:lnSpc>
              <a:buFont typeface="Arial"/>
              <a:buChar char="•"/>
            </a:pPr>
            <a:r>
              <a:rPr lang="en-US" sz="3500" spc="-98">
                <a:solidFill>
                  <a:srgbClr val="000000"/>
                </a:solidFill>
                <a:latin typeface="Muli"/>
              </a:rPr>
              <a:t>Lượng dữ liệu lớn khiến cho quá trình deploy, process, execute query diễn ra chậm, </a:t>
            </a:r>
          </a:p>
          <a:p>
            <a:pPr algn="l" marL="755651" indent="-377825" lvl="1">
              <a:lnSpc>
                <a:spcPts val="4550"/>
              </a:lnSpc>
              <a:buFont typeface="Arial"/>
              <a:buChar char="•"/>
            </a:pPr>
            <a:r>
              <a:rPr lang="en-US" sz="3500" spc="-98">
                <a:solidFill>
                  <a:srgbClr val="000000"/>
                </a:solidFill>
                <a:latin typeface="Muli"/>
              </a:rPr>
              <a:t>Thường xuyên bị lỗi dữ liệu bị null, không thể kết nối services</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4295349"/>
            <a:ext cx="10058370" cy="1377883"/>
          </a:xfrm>
          <a:prstGeom prst="rect">
            <a:avLst/>
          </a:prstGeom>
        </p:spPr>
        <p:txBody>
          <a:bodyPr anchor="t" rtlCol="false" tIns="0" lIns="0" bIns="0" rIns="0">
            <a:spAutoFit/>
          </a:bodyPr>
          <a:lstStyle/>
          <a:p>
            <a:pPr algn="l">
              <a:lnSpc>
                <a:spcPts val="11200"/>
              </a:lnSpc>
            </a:pPr>
            <a:r>
              <a:rPr lang="en-US" sz="8000" spc="-88">
                <a:solidFill>
                  <a:srgbClr val="000000"/>
                </a:solidFill>
                <a:latin typeface="Muli Bold"/>
              </a:rPr>
              <a:t>5. Quá trình SSRS</a:t>
            </a:r>
          </a:p>
        </p:txBody>
      </p:sp>
      <p:grpSp>
        <p:nvGrpSpPr>
          <p:cNvPr name="Group 3" id="3"/>
          <p:cNvGrpSpPr/>
          <p:nvPr/>
        </p:nvGrpSpPr>
        <p:grpSpPr>
          <a:xfrm rot="0">
            <a:off x="14328902" y="2317173"/>
            <a:ext cx="7321033" cy="6340049"/>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2122944" y="7035126"/>
            <a:ext cx="4970154" cy="4304177"/>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2336342" y="5954842"/>
            <a:ext cx="2271679" cy="196728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0">
            <a:off x="13737770" y="373605"/>
            <a:ext cx="3799619" cy="329048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1028700" y="1028700"/>
            <a:ext cx="4212844" cy="586200"/>
            <a:chOff x="0" y="0"/>
            <a:chExt cx="5617125" cy="781600"/>
          </a:xfrm>
        </p:grpSpPr>
        <p:sp>
          <p:nvSpPr>
            <p:cNvPr name="TextBox 12" id="12"/>
            <p:cNvSpPr txBox="true"/>
            <p:nvPr/>
          </p:nvSpPr>
          <p:spPr>
            <a:xfrm rot="0">
              <a:off x="1293956" y="104459"/>
              <a:ext cx="4323169" cy="525057"/>
            </a:xfrm>
            <a:prstGeom prst="rect">
              <a:avLst/>
            </a:prstGeom>
          </p:spPr>
          <p:txBody>
            <a:bodyPr anchor="t" rtlCol="false" tIns="0" lIns="0" bIns="0" rIns="0">
              <a:spAutoFit/>
            </a:bodyPr>
            <a:lstStyle/>
            <a:p>
              <a:pPr algn="l">
                <a:lnSpc>
                  <a:spcPts val="3359"/>
                </a:lnSpc>
                <a:spcBef>
                  <a:spcPct val="0"/>
                </a:spcBef>
              </a:pPr>
            </a:p>
          </p:txBody>
        </p:sp>
        <p:sp>
          <p:nvSpPr>
            <p:cNvPr name="Freeform 13" id="13"/>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8" id="8"/>
          <p:cNvSpPr/>
          <p:nvPr/>
        </p:nvSpPr>
        <p:spPr>
          <a:xfrm flipH="false" flipV="false" rot="0">
            <a:off x="3686092" y="5143500"/>
            <a:ext cx="11817828" cy="3904104"/>
          </a:xfrm>
          <a:custGeom>
            <a:avLst/>
            <a:gdLst/>
            <a:ahLst/>
            <a:cxnLst/>
            <a:rect r="r" b="b" t="t" l="l"/>
            <a:pathLst>
              <a:path h="3904104" w="11817828">
                <a:moveTo>
                  <a:pt x="0" y="0"/>
                </a:moveTo>
                <a:lnTo>
                  <a:pt x="11817828" y="0"/>
                </a:lnTo>
                <a:lnTo>
                  <a:pt x="11817828" y="3904104"/>
                </a:lnTo>
                <a:lnTo>
                  <a:pt x="0" y="3904104"/>
                </a:lnTo>
                <a:lnTo>
                  <a:pt x="0" y="0"/>
                </a:lnTo>
                <a:close/>
              </a:path>
            </a:pathLst>
          </a:custGeom>
          <a:blipFill>
            <a:blip r:embed="rId2"/>
            <a:stretch>
              <a:fillRect l="0" t="0" r="0" b="0"/>
            </a:stretch>
          </a:blipFill>
        </p:spPr>
      </p:sp>
      <p:sp>
        <p:nvSpPr>
          <p:cNvPr name="TextBox 9" id="9"/>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5.1 Quá trình SSRS</a:t>
            </a:r>
          </a:p>
        </p:txBody>
      </p:sp>
      <p:sp>
        <p:nvSpPr>
          <p:cNvPr name="TextBox 10" id="10"/>
          <p:cNvSpPr txBox="true"/>
          <p:nvPr/>
        </p:nvSpPr>
        <p:spPr>
          <a:xfrm rot="0">
            <a:off x="1028700" y="1367994"/>
            <a:ext cx="14131732" cy="4555243"/>
          </a:xfrm>
          <a:prstGeom prst="rect">
            <a:avLst/>
          </a:prstGeom>
        </p:spPr>
        <p:txBody>
          <a:bodyPr anchor="t" rtlCol="false" tIns="0" lIns="0" bIns="0" rIns="0">
            <a:spAutoFit/>
          </a:bodyPr>
          <a:lstStyle/>
          <a:p>
            <a:pPr algn="l">
              <a:lnSpc>
                <a:spcPts val="4550"/>
              </a:lnSpc>
            </a:pPr>
            <a:r>
              <a:rPr lang="en-US" sz="3500" spc="-98">
                <a:solidFill>
                  <a:srgbClr val="000000"/>
                </a:solidFill>
                <a:latin typeface="Muli Bold"/>
              </a:rPr>
              <a:t>Công cụ sử dụng: </a:t>
            </a:r>
          </a:p>
          <a:p>
            <a:pPr algn="l" marL="755651" indent="-377825" lvl="1">
              <a:lnSpc>
                <a:spcPts val="4550"/>
              </a:lnSpc>
              <a:buFont typeface="Arial"/>
              <a:buChar char="•"/>
            </a:pPr>
            <a:r>
              <a:rPr lang="en-US" sz="3500" spc="-98">
                <a:solidFill>
                  <a:srgbClr val="000000"/>
                </a:solidFill>
                <a:latin typeface="Muli"/>
              </a:rPr>
              <a:t>SQL Server 2022 Developer Edition</a:t>
            </a:r>
          </a:p>
          <a:p>
            <a:pPr algn="l" marL="755651" indent="-377825" lvl="1">
              <a:lnSpc>
                <a:spcPts val="4550"/>
              </a:lnSpc>
              <a:buFont typeface="Arial"/>
              <a:buChar char="•"/>
            </a:pPr>
            <a:r>
              <a:rPr lang="en-US" sz="3500" spc="-98">
                <a:solidFill>
                  <a:srgbClr val="000000"/>
                </a:solidFill>
                <a:latin typeface="Muli"/>
              </a:rPr>
              <a:t>SQL Server Data Tools</a:t>
            </a:r>
          </a:p>
          <a:p>
            <a:pPr algn="l" marL="755651" indent="-377825" lvl="1">
              <a:lnSpc>
                <a:spcPts val="4550"/>
              </a:lnSpc>
              <a:buFont typeface="Arial"/>
              <a:buChar char="•"/>
            </a:pPr>
            <a:r>
              <a:rPr lang="en-US" sz="3500" spc="-98">
                <a:solidFill>
                  <a:srgbClr val="000000"/>
                </a:solidFill>
                <a:latin typeface="Muli"/>
              </a:rPr>
              <a:t>·Microsoft Reporting Service Project 2022</a:t>
            </a:r>
          </a:p>
          <a:p>
            <a:pPr algn="l" marL="755651" indent="-377825" lvl="1">
              <a:lnSpc>
                <a:spcPts val="4550"/>
              </a:lnSpc>
              <a:buFont typeface="Arial"/>
              <a:buChar char="•"/>
            </a:pPr>
            <a:r>
              <a:rPr lang="en-US" sz="3500" spc="-98">
                <a:solidFill>
                  <a:srgbClr val="000000"/>
                </a:solidFill>
                <a:latin typeface="Muli"/>
              </a:rPr>
              <a:t>Visual Studio Community 2022</a:t>
            </a:r>
          </a:p>
          <a:p>
            <a:pPr algn="l" marL="755651" indent="-377825" lvl="1">
              <a:lnSpc>
                <a:spcPts val="4550"/>
              </a:lnSpc>
              <a:buFont typeface="Arial"/>
              <a:buChar char="•"/>
            </a:pPr>
            <a:r>
              <a:rPr lang="en-US" sz="3500" spc="-98">
                <a:solidFill>
                  <a:srgbClr val="000000"/>
                </a:solidFill>
                <a:latin typeface="Muli"/>
              </a:rPr>
              <a:t>PowerBi Desktop</a:t>
            </a:r>
          </a:p>
          <a:p>
            <a:pPr algn="l">
              <a:lnSpc>
                <a:spcPts val="4550"/>
              </a:lnSpc>
            </a:pPr>
          </a:p>
          <a:p>
            <a:pPr algn="l">
              <a:lnSpc>
                <a:spcPts val="455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519572" y="-766281"/>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6018605" y="6926862"/>
            <a:ext cx="2481390" cy="2148895"/>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Freeform 6" id="6"/>
          <p:cNvSpPr/>
          <p:nvPr/>
        </p:nvSpPr>
        <p:spPr>
          <a:xfrm flipH="false" flipV="false" rot="0">
            <a:off x="2546534" y="6169932"/>
            <a:ext cx="13268293" cy="3662755"/>
          </a:xfrm>
          <a:custGeom>
            <a:avLst/>
            <a:gdLst/>
            <a:ahLst/>
            <a:cxnLst/>
            <a:rect r="r" b="b" t="t" l="l"/>
            <a:pathLst>
              <a:path h="3662755" w="13268293">
                <a:moveTo>
                  <a:pt x="0" y="0"/>
                </a:moveTo>
                <a:lnTo>
                  <a:pt x="13268293" y="0"/>
                </a:lnTo>
                <a:lnTo>
                  <a:pt x="13268293" y="3662755"/>
                </a:lnTo>
                <a:lnTo>
                  <a:pt x="0" y="3662755"/>
                </a:lnTo>
                <a:lnTo>
                  <a:pt x="0" y="0"/>
                </a:lnTo>
                <a:close/>
              </a:path>
            </a:pathLst>
          </a:custGeom>
          <a:blipFill>
            <a:blip r:embed="rId2"/>
            <a:stretch>
              <a:fillRect l="0" t="-44989" r="0" b="-44989"/>
            </a:stretch>
          </a:blipFill>
        </p:spPr>
      </p:sp>
      <p:sp>
        <p:nvSpPr>
          <p:cNvPr name="TextBox 7" id="7"/>
          <p:cNvSpPr txBox="true"/>
          <p:nvPr/>
        </p:nvSpPr>
        <p:spPr>
          <a:xfrm rot="0">
            <a:off x="1841790" y="2017544"/>
            <a:ext cx="14677782" cy="3899707"/>
          </a:xfrm>
          <a:prstGeom prst="rect">
            <a:avLst/>
          </a:prstGeom>
        </p:spPr>
        <p:txBody>
          <a:bodyPr anchor="t" rtlCol="false" tIns="0" lIns="0" bIns="0" rIns="0">
            <a:spAutoFit/>
          </a:bodyPr>
          <a:lstStyle/>
          <a:p>
            <a:pPr algn="l">
              <a:lnSpc>
                <a:spcPts val="4480"/>
              </a:lnSpc>
              <a:spcBef>
                <a:spcPct val="0"/>
              </a:spcBef>
            </a:pPr>
            <a:r>
              <a:rPr lang="en-US" sz="3200">
                <a:solidFill>
                  <a:srgbClr val="000000"/>
                </a:solidFill>
                <a:latin typeface="Muli"/>
              </a:rPr>
              <a:t>Gần đây, việc</a:t>
            </a:r>
            <a:r>
              <a:rPr lang="en-US" sz="3200">
                <a:solidFill>
                  <a:srgbClr val="000000"/>
                </a:solidFill>
                <a:latin typeface="Muli Bold"/>
              </a:rPr>
              <a:t> sử dụng ứng dụng</a:t>
            </a:r>
            <a:r>
              <a:rPr lang="en-US" sz="3200">
                <a:solidFill>
                  <a:srgbClr val="000000"/>
                </a:solidFill>
                <a:latin typeface="Muli"/>
              </a:rPr>
              <a:t> trên thiết bị thông minh </a:t>
            </a:r>
            <a:r>
              <a:rPr lang="en-US" sz="3200">
                <a:solidFill>
                  <a:srgbClr val="000000"/>
                </a:solidFill>
                <a:latin typeface="Muli Bold"/>
              </a:rPr>
              <a:t>tăng mạnh</a:t>
            </a:r>
            <a:r>
              <a:rPr lang="en-US" sz="3200">
                <a:solidFill>
                  <a:srgbClr val="000000"/>
                </a:solidFill>
                <a:latin typeface="Muli"/>
              </a:rPr>
              <a:t>, với </a:t>
            </a:r>
            <a:r>
              <a:rPr lang="en-US" sz="3200">
                <a:solidFill>
                  <a:srgbClr val="000000"/>
                </a:solidFill>
                <a:latin typeface="Muli Bold"/>
              </a:rPr>
              <a:t>Google Play Store</a:t>
            </a:r>
            <a:r>
              <a:rPr lang="en-US" sz="3200">
                <a:solidFill>
                  <a:srgbClr val="000000"/>
                </a:solidFill>
                <a:latin typeface="Muli"/>
              </a:rPr>
              <a:t> là</a:t>
            </a:r>
            <a:r>
              <a:rPr lang="en-US" sz="3200">
                <a:solidFill>
                  <a:srgbClr val="000000"/>
                </a:solidFill>
                <a:latin typeface="Muli Bold"/>
              </a:rPr>
              <a:t> nền tảng lớn chứa hàng triệu ứng dụng</a:t>
            </a:r>
            <a:r>
              <a:rPr lang="en-US" sz="3200">
                <a:solidFill>
                  <a:srgbClr val="000000"/>
                </a:solidFill>
                <a:latin typeface="Muli"/>
              </a:rPr>
              <a:t>. Phân tích dữ liệu từ Google Play Store </a:t>
            </a:r>
            <a:r>
              <a:rPr lang="en-US" sz="3200">
                <a:solidFill>
                  <a:srgbClr val="000000"/>
                </a:solidFill>
                <a:latin typeface="Muli Bold"/>
              </a:rPr>
              <a:t>cung cấp thông tin</a:t>
            </a:r>
            <a:r>
              <a:rPr lang="en-US" sz="3200">
                <a:solidFill>
                  <a:srgbClr val="000000"/>
                </a:solidFill>
                <a:latin typeface="Muli"/>
              </a:rPr>
              <a:t> quý giá về </a:t>
            </a:r>
            <a:r>
              <a:rPr lang="en-US" sz="3200">
                <a:solidFill>
                  <a:srgbClr val="000000"/>
                </a:solidFill>
                <a:latin typeface="Muli Bold"/>
              </a:rPr>
              <a:t>xu hướng thị trường và người dùng</a:t>
            </a:r>
            <a:r>
              <a:rPr lang="en-US" sz="3200">
                <a:solidFill>
                  <a:srgbClr val="000000"/>
                </a:solidFill>
                <a:latin typeface="Muli"/>
              </a:rPr>
              <a:t>, </a:t>
            </a:r>
            <a:r>
              <a:rPr lang="en-US" sz="3200">
                <a:solidFill>
                  <a:srgbClr val="000000"/>
                </a:solidFill>
                <a:latin typeface="Muli Bold"/>
              </a:rPr>
              <a:t>giúp dự đoán tương lai</a:t>
            </a:r>
            <a:r>
              <a:rPr lang="en-US" sz="3200">
                <a:solidFill>
                  <a:srgbClr val="000000"/>
                </a:solidFill>
                <a:latin typeface="Muli"/>
              </a:rPr>
              <a:t>, </a:t>
            </a:r>
            <a:r>
              <a:rPr lang="en-US" sz="3200">
                <a:solidFill>
                  <a:srgbClr val="000000"/>
                </a:solidFill>
                <a:latin typeface="Muli Bold"/>
              </a:rPr>
              <a:t>hỗ trợ</a:t>
            </a:r>
            <a:r>
              <a:rPr lang="en-US" sz="3200">
                <a:solidFill>
                  <a:srgbClr val="000000"/>
                </a:solidFill>
                <a:latin typeface="Muli"/>
              </a:rPr>
              <a:t> nhà phát triển, doanh nghiệp và nhà đầu tư ra</a:t>
            </a:r>
            <a:r>
              <a:rPr lang="en-US" sz="3200">
                <a:solidFill>
                  <a:srgbClr val="000000"/>
                </a:solidFill>
                <a:latin typeface="Muli Bold"/>
              </a:rPr>
              <a:t> quyết định chiến lược</a:t>
            </a:r>
            <a:r>
              <a:rPr lang="en-US" sz="3200">
                <a:solidFill>
                  <a:srgbClr val="000000"/>
                </a:solidFill>
                <a:latin typeface="Muli"/>
              </a:rPr>
              <a:t> và </a:t>
            </a:r>
            <a:r>
              <a:rPr lang="en-US" sz="3200">
                <a:solidFill>
                  <a:srgbClr val="000000"/>
                </a:solidFill>
                <a:latin typeface="Muli Bold"/>
              </a:rPr>
              <a:t>phát triển sản phẩm</a:t>
            </a:r>
            <a:r>
              <a:rPr lang="en-US" sz="3200">
                <a:solidFill>
                  <a:srgbClr val="000000"/>
                </a:solidFill>
                <a:latin typeface="Muli"/>
              </a:rPr>
              <a:t>. Hiểu rõ cấu trúc và xu hướng ứng dụng giúp</a:t>
            </a:r>
            <a:r>
              <a:rPr lang="en-US" sz="3200">
                <a:solidFill>
                  <a:srgbClr val="000000"/>
                </a:solidFill>
                <a:latin typeface="Muli Bold"/>
              </a:rPr>
              <a:t> xác định cạnh tranh</a:t>
            </a:r>
            <a:r>
              <a:rPr lang="en-US" sz="3200">
                <a:solidFill>
                  <a:srgbClr val="000000"/>
                </a:solidFill>
                <a:latin typeface="Muli"/>
              </a:rPr>
              <a:t>,</a:t>
            </a:r>
            <a:r>
              <a:rPr lang="en-US" sz="3200">
                <a:solidFill>
                  <a:srgbClr val="000000"/>
                </a:solidFill>
                <a:latin typeface="Muli Bold"/>
              </a:rPr>
              <a:t> nhu cầu người dùng </a:t>
            </a:r>
            <a:r>
              <a:rPr lang="en-US" sz="3200">
                <a:solidFill>
                  <a:srgbClr val="000000"/>
                </a:solidFill>
                <a:latin typeface="Muli"/>
              </a:rPr>
              <a:t>và </a:t>
            </a:r>
            <a:r>
              <a:rPr lang="en-US" sz="3200">
                <a:solidFill>
                  <a:srgbClr val="000000"/>
                </a:solidFill>
                <a:latin typeface="Muli Bold"/>
              </a:rPr>
              <a:t>đánh giá hiệu suất</a:t>
            </a:r>
            <a:r>
              <a:rPr lang="en-US" sz="3200">
                <a:solidFill>
                  <a:srgbClr val="000000"/>
                </a:solidFill>
                <a:latin typeface="Muli"/>
              </a:rPr>
              <a:t> dịch vụ.</a:t>
            </a:r>
          </a:p>
        </p:txBody>
      </p:sp>
      <p:sp>
        <p:nvSpPr>
          <p:cNvPr name="TextBox 8" id="8"/>
          <p:cNvSpPr txBox="true"/>
          <p:nvPr/>
        </p:nvSpPr>
        <p:spPr>
          <a:xfrm rot="0">
            <a:off x="1028700" y="485004"/>
            <a:ext cx="14131732" cy="714287"/>
          </a:xfrm>
          <a:prstGeom prst="rect">
            <a:avLst/>
          </a:prstGeom>
        </p:spPr>
        <p:txBody>
          <a:bodyPr anchor="t" rtlCol="false" tIns="0" lIns="0" bIns="0" rIns="0">
            <a:spAutoFit/>
          </a:bodyPr>
          <a:lstStyle/>
          <a:p>
            <a:pPr algn="l">
              <a:lnSpc>
                <a:spcPts val="5849"/>
              </a:lnSpc>
              <a:spcBef>
                <a:spcPct val="0"/>
              </a:spcBef>
            </a:pPr>
            <a:r>
              <a:rPr lang="en-US" sz="4499" spc="-125">
                <a:solidFill>
                  <a:srgbClr val="000000"/>
                </a:solidFill>
                <a:latin typeface="Muli Bold"/>
              </a:rPr>
              <a:t>1.1 Lý do chọn đề tài </a:t>
            </a:r>
          </a:p>
        </p:txBody>
      </p:sp>
    </p:spTree>
  </p:cSld>
  <p:clrMapOvr>
    <a:masterClrMapping/>
  </p:clrMapOvr>
</p:sld>
</file>

<file path=ppt/slides/slide4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4" id="4"/>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5.1 Quá trình SSRS</a:t>
            </a:r>
          </a:p>
        </p:txBody>
      </p:sp>
      <p:sp>
        <p:nvSpPr>
          <p:cNvPr name="TextBox 5" id="5"/>
          <p:cNvSpPr txBox="true"/>
          <p:nvPr/>
        </p:nvSpPr>
        <p:spPr>
          <a:xfrm rot="0">
            <a:off x="1028700" y="1316888"/>
            <a:ext cx="14887468" cy="7941412"/>
          </a:xfrm>
          <a:prstGeom prst="rect">
            <a:avLst/>
          </a:prstGeom>
        </p:spPr>
        <p:txBody>
          <a:bodyPr anchor="t" rtlCol="false" tIns="0" lIns="0" bIns="0" rIns="0">
            <a:spAutoFit/>
          </a:bodyPr>
          <a:lstStyle/>
          <a:p>
            <a:pPr algn="l">
              <a:lnSpc>
                <a:spcPts val="4559"/>
              </a:lnSpc>
            </a:pPr>
            <a:r>
              <a:rPr lang="en-US" sz="3507" spc="-98">
                <a:solidFill>
                  <a:srgbClr val="000000"/>
                </a:solidFill>
                <a:latin typeface="Muli Bold"/>
              </a:rPr>
              <a:t>Các bước thực thi</a:t>
            </a:r>
          </a:p>
          <a:p>
            <a:pPr algn="l" marL="670852" indent="-335426" lvl="1">
              <a:lnSpc>
                <a:spcPts val="4039"/>
              </a:lnSpc>
              <a:buFont typeface="Arial"/>
              <a:buChar char="•"/>
            </a:pPr>
            <a:r>
              <a:rPr lang="en-US" sz="3107" spc="-87">
                <a:solidFill>
                  <a:srgbClr val="000000"/>
                </a:solidFill>
                <a:latin typeface="Muli"/>
              </a:rPr>
              <a:t>4.1. Quá trình lập báo biểu bằng công cụ Microsoft SSRS Project (Report Builder) </a:t>
            </a:r>
          </a:p>
          <a:p>
            <a:pPr algn="l" marL="1341704" indent="-447235" lvl="2">
              <a:lnSpc>
                <a:spcPts val="4039"/>
              </a:lnSpc>
              <a:buFont typeface="Arial"/>
              <a:buChar char="⚬"/>
            </a:pPr>
            <a:r>
              <a:rPr lang="en-US" sz="3107" spc="-87">
                <a:solidFill>
                  <a:srgbClr val="000000"/>
                </a:solidFill>
                <a:latin typeface="Muli"/>
              </a:rPr>
              <a:t>4.1.1. Thiết lập công cụ, chuẩn bị </a:t>
            </a:r>
          </a:p>
          <a:p>
            <a:pPr algn="l" marL="1341704" indent="-447235" lvl="2">
              <a:lnSpc>
                <a:spcPts val="4039"/>
              </a:lnSpc>
              <a:buFont typeface="Arial"/>
              <a:buChar char="⚬"/>
            </a:pPr>
            <a:r>
              <a:rPr lang="en-US" sz="3107" spc="-87">
                <a:solidFill>
                  <a:srgbClr val="000000"/>
                </a:solidFill>
                <a:latin typeface="Muli"/>
              </a:rPr>
              <a:t>4.1.2. Tạo mới một Data Source. </a:t>
            </a:r>
          </a:p>
          <a:p>
            <a:pPr algn="l" marL="1341704" indent="-447235" lvl="2">
              <a:lnSpc>
                <a:spcPts val="4039"/>
              </a:lnSpc>
              <a:buFont typeface="Arial"/>
              <a:buChar char="⚬"/>
            </a:pPr>
            <a:r>
              <a:rPr lang="en-US" sz="3107" spc="-87">
                <a:solidFill>
                  <a:srgbClr val="000000"/>
                </a:solidFill>
                <a:latin typeface="Muli"/>
              </a:rPr>
              <a:t>4.1.3. Tạo Report 1: </a:t>
            </a:r>
          </a:p>
          <a:p>
            <a:pPr algn="l" marL="1341704" indent="-447235" lvl="2">
              <a:lnSpc>
                <a:spcPts val="4039"/>
              </a:lnSpc>
              <a:buFont typeface="Arial"/>
              <a:buChar char="⚬"/>
            </a:pPr>
            <a:r>
              <a:rPr lang="en-US" sz="3107" spc="-87">
                <a:solidFill>
                  <a:srgbClr val="000000"/>
                </a:solidFill>
                <a:latin typeface="Muli"/>
              </a:rPr>
              <a:t>4.1.4. Tạo Report 2: </a:t>
            </a:r>
          </a:p>
          <a:p>
            <a:pPr algn="l" marL="1341704" indent="-447235" lvl="2">
              <a:lnSpc>
                <a:spcPts val="4039"/>
              </a:lnSpc>
              <a:buFont typeface="Arial"/>
              <a:buChar char="⚬"/>
            </a:pPr>
            <a:r>
              <a:rPr lang="en-US" sz="3107" spc="-87">
                <a:solidFill>
                  <a:srgbClr val="000000"/>
                </a:solidFill>
                <a:latin typeface="Muli"/>
              </a:rPr>
              <a:t>4.1.5. Tạo Report 3: </a:t>
            </a:r>
          </a:p>
          <a:p>
            <a:pPr algn="l" marL="670852" indent="-335426" lvl="1">
              <a:lnSpc>
                <a:spcPts val="4039"/>
              </a:lnSpc>
              <a:buFont typeface="Arial"/>
              <a:buChar char="•"/>
            </a:pPr>
            <a:r>
              <a:rPr lang="en-US" sz="3107" spc="-87">
                <a:solidFill>
                  <a:srgbClr val="000000"/>
                </a:solidFill>
                <a:latin typeface="Muli"/>
              </a:rPr>
              <a:t>4.2. Quá trình lập báo biểu bằng công cụ PowerBI. </a:t>
            </a:r>
          </a:p>
          <a:p>
            <a:pPr algn="l" marL="1341704" indent="-447235" lvl="2">
              <a:lnSpc>
                <a:spcPts val="4039"/>
              </a:lnSpc>
              <a:buFont typeface="Arial"/>
              <a:buChar char="⚬"/>
            </a:pPr>
            <a:r>
              <a:rPr lang="en-US" sz="3107" spc="-87">
                <a:solidFill>
                  <a:srgbClr val="000000"/>
                </a:solidFill>
                <a:latin typeface="Muli"/>
              </a:rPr>
              <a:t>4.2.1. Thiết lập công cụ, chuẩn bị</a:t>
            </a:r>
          </a:p>
          <a:p>
            <a:pPr algn="l" marL="1341704" indent="-447235" lvl="2">
              <a:lnSpc>
                <a:spcPts val="4039"/>
              </a:lnSpc>
              <a:buFont typeface="Arial"/>
              <a:buChar char="⚬"/>
            </a:pPr>
            <a:r>
              <a:rPr lang="en-US" sz="3107" spc="-87">
                <a:solidFill>
                  <a:srgbClr val="000000"/>
                </a:solidFill>
                <a:latin typeface="Muli"/>
              </a:rPr>
              <a:t>4.2.2. Tạo Report 1: </a:t>
            </a:r>
          </a:p>
          <a:p>
            <a:pPr algn="l" marL="1341704" indent="-447235" lvl="2">
              <a:lnSpc>
                <a:spcPts val="4039"/>
              </a:lnSpc>
              <a:buFont typeface="Arial"/>
              <a:buChar char="⚬"/>
            </a:pPr>
            <a:r>
              <a:rPr lang="en-US" sz="3107" spc="-87">
                <a:solidFill>
                  <a:srgbClr val="000000"/>
                </a:solidFill>
                <a:latin typeface="Muli"/>
              </a:rPr>
              <a:t>4.2.3. Tạo Report 2: </a:t>
            </a:r>
          </a:p>
          <a:p>
            <a:pPr algn="l" marL="1341704" indent="-447235" lvl="2">
              <a:lnSpc>
                <a:spcPts val="4039"/>
              </a:lnSpc>
              <a:buFont typeface="Arial"/>
              <a:buChar char="⚬"/>
            </a:pPr>
            <a:r>
              <a:rPr lang="en-US" sz="3107" spc="-87">
                <a:solidFill>
                  <a:srgbClr val="000000"/>
                </a:solidFill>
                <a:latin typeface="Muli"/>
              </a:rPr>
              <a:t>4.2.4. Tạo Report 3: T</a:t>
            </a:r>
          </a:p>
          <a:p>
            <a:pPr algn="l">
              <a:lnSpc>
                <a:spcPts val="3649"/>
              </a:lnSpc>
            </a:pPr>
          </a:p>
          <a:p>
            <a:pPr algn="l">
              <a:lnSpc>
                <a:spcPts val="3649"/>
              </a:lnSpc>
            </a:pPr>
          </a:p>
          <a:p>
            <a:pPr algn="l">
              <a:lnSpc>
                <a:spcPts val="3649"/>
              </a:lnSpc>
            </a:pPr>
          </a:p>
          <a:p>
            <a:pPr algn="l">
              <a:lnSpc>
                <a:spcPts val="3649"/>
              </a:lnSpc>
            </a:pPr>
          </a:p>
        </p:txBody>
      </p:sp>
      <p:sp>
        <p:nvSpPr>
          <p:cNvPr name="TextBox 6" id="6"/>
          <p:cNvSpPr txBox="true"/>
          <p:nvPr/>
        </p:nvSpPr>
        <p:spPr>
          <a:xfrm rot="0">
            <a:off x="9595006" y="7634079"/>
            <a:ext cx="4182717" cy="1047750"/>
          </a:xfrm>
          <a:prstGeom prst="rect">
            <a:avLst/>
          </a:prstGeom>
        </p:spPr>
        <p:txBody>
          <a:bodyPr anchor="t" rtlCol="false" tIns="0" lIns="0" bIns="0" rIns="0">
            <a:spAutoFit/>
          </a:bodyPr>
          <a:lstStyle/>
          <a:p>
            <a:pPr algn="l">
              <a:lnSpc>
                <a:spcPts val="4200"/>
              </a:lnSpc>
              <a:spcBef>
                <a:spcPct val="0"/>
              </a:spcBef>
            </a:pPr>
            <a:r>
              <a:rPr lang="en-US" sz="3000">
                <a:solidFill>
                  <a:srgbClr val="F4F4F4"/>
                </a:solidFill>
                <a:latin typeface="Muli Bold"/>
              </a:rPr>
              <a:t>Tích hợp với các công cụ phân tích dữ liệu</a:t>
            </a:r>
          </a:p>
        </p:txBody>
      </p:sp>
    </p:spTree>
  </p:cSld>
  <p:clrMapOvr>
    <a:masterClrMapping/>
  </p:clrMapOvr>
</p:sld>
</file>

<file path=ppt/slides/slide4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4" id="4"/>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5.2 Quá trình SSRS bằng Microsoft SSRS Project</a:t>
            </a:r>
          </a:p>
        </p:txBody>
      </p:sp>
      <p:sp>
        <p:nvSpPr>
          <p:cNvPr name="TextBox 5" id="5"/>
          <p:cNvSpPr txBox="true"/>
          <p:nvPr/>
        </p:nvSpPr>
        <p:spPr>
          <a:xfrm rot="0">
            <a:off x="619701" y="1726219"/>
            <a:ext cx="15594223" cy="6777413"/>
          </a:xfrm>
          <a:prstGeom prst="rect">
            <a:avLst/>
          </a:prstGeom>
        </p:spPr>
        <p:txBody>
          <a:bodyPr anchor="t" rtlCol="false" tIns="0" lIns="0" bIns="0" rIns="0">
            <a:spAutoFit/>
          </a:bodyPr>
          <a:lstStyle/>
          <a:p>
            <a:pPr algn="l" marL="755649" indent="-377824" lvl="1">
              <a:lnSpc>
                <a:spcPts val="4899"/>
              </a:lnSpc>
              <a:buFont typeface="Arial"/>
              <a:buChar char="•"/>
            </a:pPr>
            <a:r>
              <a:rPr lang="en-US" sz="3499" spc="-97">
                <a:solidFill>
                  <a:srgbClr val="000000"/>
                </a:solidFill>
                <a:latin typeface="Muli"/>
              </a:rPr>
              <a:t> </a:t>
            </a:r>
            <a:r>
              <a:rPr lang="en-US" sz="3499" spc="-97">
                <a:solidFill>
                  <a:srgbClr val="000000"/>
                </a:solidFill>
                <a:latin typeface="Muli Bold"/>
              </a:rPr>
              <a:t>Report 1: </a:t>
            </a:r>
            <a:r>
              <a:rPr lang="en-US" sz="3499" spc="-97">
                <a:solidFill>
                  <a:srgbClr val="000000"/>
                </a:solidFill>
                <a:latin typeface="Muli"/>
              </a:rPr>
              <a:t>Thống kê theo tháng và năm, tổng số các ứng dụng được xuất bản, tổng lượt tải các ứng dụng,tổng số lượt đánh giá, số điểm đánh giá trung bình và tổng doanh thu bán các ứng dụng trả phí xuất bản thời gian đó. </a:t>
            </a:r>
          </a:p>
          <a:p>
            <a:pPr algn="l" marL="755649" indent="-377824" lvl="1">
              <a:lnSpc>
                <a:spcPts val="4899"/>
              </a:lnSpc>
              <a:buFont typeface="Arial"/>
              <a:buChar char="•"/>
            </a:pPr>
            <a:r>
              <a:rPr lang="en-US" sz="3499" spc="-97">
                <a:solidFill>
                  <a:srgbClr val="000000"/>
                </a:solidFill>
                <a:latin typeface="Muli Bold"/>
              </a:rPr>
              <a:t>Report 2:</a:t>
            </a:r>
            <a:r>
              <a:rPr lang="en-US" sz="3499" spc="-97">
                <a:solidFill>
                  <a:srgbClr val="000000"/>
                </a:solidFill>
                <a:latin typeface="Muli"/>
              </a:rPr>
              <a:t> Thống kê theo mỗi thể loại, top 20 ứng dụng có lượt tải cao nhất, kèm theo đánh giá, tên nhà phát triển, miễn phí hay không, thuộc “Lựa chọn của biên tập viên” hay không, phiên bản android tương thích, content_rating tương ứng </a:t>
            </a:r>
          </a:p>
          <a:p>
            <a:pPr algn="l" marL="755649" indent="-377824" lvl="1">
              <a:lnSpc>
                <a:spcPts val="4899"/>
              </a:lnSpc>
              <a:buFont typeface="Arial"/>
              <a:buChar char="•"/>
            </a:pPr>
            <a:r>
              <a:rPr lang="en-US" sz="3499" spc="-97">
                <a:solidFill>
                  <a:srgbClr val="000000"/>
                </a:solidFill>
                <a:latin typeface="Muli Bold"/>
              </a:rPr>
              <a:t>Report 3:</a:t>
            </a:r>
            <a:r>
              <a:rPr lang="en-US" sz="3499" spc="-97">
                <a:solidFill>
                  <a:srgbClr val="000000"/>
                </a:solidFill>
                <a:latin typeface="Muli"/>
              </a:rPr>
              <a:t> Thống kê theo mỗi Content_rating, top 100 ứng dụng có lượt tải cao nhất, kèm theo thể loại ứng dụng, đánh giá, tên nhà phát triển, miễn phí hay không, thuộc “Lựa chọn của biên tập viên” hay không, phiên bản android tương thích. </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4" id="4"/>
          <p:cNvSpPr/>
          <p:nvPr/>
        </p:nvSpPr>
        <p:spPr>
          <a:xfrm flipH="false" flipV="false" rot="0">
            <a:off x="3387818" y="1376925"/>
            <a:ext cx="9971423" cy="8910075"/>
          </a:xfrm>
          <a:custGeom>
            <a:avLst/>
            <a:gdLst/>
            <a:ahLst/>
            <a:cxnLst/>
            <a:rect r="r" b="b" t="t" l="l"/>
            <a:pathLst>
              <a:path h="8910075" w="9971423">
                <a:moveTo>
                  <a:pt x="0" y="0"/>
                </a:moveTo>
                <a:lnTo>
                  <a:pt x="9971423" y="0"/>
                </a:lnTo>
                <a:lnTo>
                  <a:pt x="9971423" y="8910075"/>
                </a:lnTo>
                <a:lnTo>
                  <a:pt x="0" y="8910075"/>
                </a:lnTo>
                <a:lnTo>
                  <a:pt x="0" y="0"/>
                </a:lnTo>
                <a:close/>
              </a:path>
            </a:pathLst>
          </a:custGeom>
          <a:blipFill>
            <a:blip r:embed="rId2"/>
            <a:stretch>
              <a:fillRect l="0" t="0" r="0" b="0"/>
            </a:stretch>
          </a:blipFill>
        </p:spPr>
      </p:sp>
      <p:sp>
        <p:nvSpPr>
          <p:cNvPr name="TextBox 5" id="5"/>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5.2 Quá trình SSRS bằng Microsoft SSRS Project</a:t>
            </a:r>
          </a:p>
        </p:txBody>
      </p:sp>
      <p:sp>
        <p:nvSpPr>
          <p:cNvPr name="TextBox 6" id="6"/>
          <p:cNvSpPr txBox="true"/>
          <p:nvPr/>
        </p:nvSpPr>
        <p:spPr>
          <a:xfrm rot="0">
            <a:off x="1028700" y="1189005"/>
            <a:ext cx="2644602" cy="600255"/>
          </a:xfrm>
          <a:prstGeom prst="rect">
            <a:avLst/>
          </a:prstGeom>
        </p:spPr>
        <p:txBody>
          <a:bodyPr anchor="t" rtlCol="false" tIns="0" lIns="0" bIns="0" rIns="0">
            <a:spAutoFit/>
          </a:bodyPr>
          <a:lstStyle/>
          <a:p>
            <a:pPr algn="l">
              <a:lnSpc>
                <a:spcPts val="4849"/>
              </a:lnSpc>
            </a:pPr>
            <a:r>
              <a:rPr lang="en-US" sz="3730" spc="-104">
                <a:solidFill>
                  <a:srgbClr val="000000"/>
                </a:solidFill>
                <a:latin typeface="Muli Bold"/>
              </a:rPr>
              <a:t>Report 1: </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4" id="4"/>
          <p:cNvSpPr/>
          <p:nvPr/>
        </p:nvSpPr>
        <p:spPr>
          <a:xfrm flipH="false" flipV="false" rot="0">
            <a:off x="1916723" y="1836885"/>
            <a:ext cx="13600132" cy="7743141"/>
          </a:xfrm>
          <a:custGeom>
            <a:avLst/>
            <a:gdLst/>
            <a:ahLst/>
            <a:cxnLst/>
            <a:rect r="r" b="b" t="t" l="l"/>
            <a:pathLst>
              <a:path h="7743141" w="13600132">
                <a:moveTo>
                  <a:pt x="0" y="0"/>
                </a:moveTo>
                <a:lnTo>
                  <a:pt x="13600132" y="0"/>
                </a:lnTo>
                <a:lnTo>
                  <a:pt x="13600132" y="7743141"/>
                </a:lnTo>
                <a:lnTo>
                  <a:pt x="0" y="7743141"/>
                </a:lnTo>
                <a:lnTo>
                  <a:pt x="0" y="0"/>
                </a:lnTo>
                <a:close/>
              </a:path>
            </a:pathLst>
          </a:custGeom>
          <a:blipFill>
            <a:blip r:embed="rId2"/>
            <a:stretch>
              <a:fillRect l="0" t="0" r="0" b="0"/>
            </a:stretch>
          </a:blipFill>
        </p:spPr>
      </p:sp>
      <p:sp>
        <p:nvSpPr>
          <p:cNvPr name="TextBox 5" id="5"/>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5.2 Quá trình SSRS bằng Microsoft SSRS Project</a:t>
            </a:r>
          </a:p>
        </p:txBody>
      </p:sp>
      <p:sp>
        <p:nvSpPr>
          <p:cNvPr name="TextBox 6" id="6"/>
          <p:cNvSpPr txBox="true"/>
          <p:nvPr/>
        </p:nvSpPr>
        <p:spPr>
          <a:xfrm rot="0">
            <a:off x="1028700" y="1189005"/>
            <a:ext cx="2644602" cy="600255"/>
          </a:xfrm>
          <a:prstGeom prst="rect">
            <a:avLst/>
          </a:prstGeom>
        </p:spPr>
        <p:txBody>
          <a:bodyPr anchor="t" rtlCol="false" tIns="0" lIns="0" bIns="0" rIns="0">
            <a:spAutoFit/>
          </a:bodyPr>
          <a:lstStyle/>
          <a:p>
            <a:pPr algn="l">
              <a:lnSpc>
                <a:spcPts val="4849"/>
              </a:lnSpc>
            </a:pPr>
            <a:r>
              <a:rPr lang="en-US" sz="3730" spc="-104">
                <a:solidFill>
                  <a:srgbClr val="000000"/>
                </a:solidFill>
                <a:latin typeface="Muli Bold"/>
              </a:rPr>
              <a:t>Report 1: </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4" id="4"/>
          <p:cNvSpPr/>
          <p:nvPr/>
        </p:nvSpPr>
        <p:spPr>
          <a:xfrm flipH="false" flipV="false" rot="0">
            <a:off x="3673302" y="1508182"/>
            <a:ext cx="11843408" cy="8534517"/>
          </a:xfrm>
          <a:custGeom>
            <a:avLst/>
            <a:gdLst/>
            <a:ahLst/>
            <a:cxnLst/>
            <a:rect r="r" b="b" t="t" l="l"/>
            <a:pathLst>
              <a:path h="8534517" w="11843408">
                <a:moveTo>
                  <a:pt x="0" y="0"/>
                </a:moveTo>
                <a:lnTo>
                  <a:pt x="11843408" y="0"/>
                </a:lnTo>
                <a:lnTo>
                  <a:pt x="11843408" y="8534518"/>
                </a:lnTo>
                <a:lnTo>
                  <a:pt x="0" y="8534518"/>
                </a:lnTo>
                <a:lnTo>
                  <a:pt x="0" y="0"/>
                </a:lnTo>
                <a:close/>
              </a:path>
            </a:pathLst>
          </a:custGeom>
          <a:blipFill>
            <a:blip r:embed="rId2"/>
            <a:stretch>
              <a:fillRect l="0" t="0" r="0" b="0"/>
            </a:stretch>
          </a:blipFill>
        </p:spPr>
      </p:sp>
      <p:sp>
        <p:nvSpPr>
          <p:cNvPr name="TextBox 5" id="5"/>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5.2 Quá trình SSRS bằng Microsoft SSRS Project</a:t>
            </a:r>
          </a:p>
        </p:txBody>
      </p:sp>
      <p:sp>
        <p:nvSpPr>
          <p:cNvPr name="TextBox 6" id="6"/>
          <p:cNvSpPr txBox="true"/>
          <p:nvPr/>
        </p:nvSpPr>
        <p:spPr>
          <a:xfrm rot="0">
            <a:off x="1028700" y="1189005"/>
            <a:ext cx="2644602" cy="600255"/>
          </a:xfrm>
          <a:prstGeom prst="rect">
            <a:avLst/>
          </a:prstGeom>
        </p:spPr>
        <p:txBody>
          <a:bodyPr anchor="t" rtlCol="false" tIns="0" lIns="0" bIns="0" rIns="0">
            <a:spAutoFit/>
          </a:bodyPr>
          <a:lstStyle/>
          <a:p>
            <a:pPr algn="l">
              <a:lnSpc>
                <a:spcPts val="4849"/>
              </a:lnSpc>
            </a:pPr>
            <a:r>
              <a:rPr lang="en-US" sz="3730" spc="-104">
                <a:solidFill>
                  <a:srgbClr val="000000"/>
                </a:solidFill>
                <a:latin typeface="Muli Bold"/>
              </a:rPr>
              <a:t>Report 1: </a:t>
            </a:r>
          </a:p>
        </p:txBody>
      </p:sp>
      <p:sp>
        <p:nvSpPr>
          <p:cNvPr name="TextBox 7" id="7"/>
          <p:cNvSpPr txBox="true"/>
          <p:nvPr/>
        </p:nvSpPr>
        <p:spPr>
          <a:xfrm rot="0">
            <a:off x="9595006" y="7634079"/>
            <a:ext cx="4182717" cy="1047750"/>
          </a:xfrm>
          <a:prstGeom prst="rect">
            <a:avLst/>
          </a:prstGeom>
        </p:spPr>
        <p:txBody>
          <a:bodyPr anchor="t" rtlCol="false" tIns="0" lIns="0" bIns="0" rIns="0">
            <a:spAutoFit/>
          </a:bodyPr>
          <a:lstStyle/>
          <a:p>
            <a:pPr algn="l">
              <a:lnSpc>
                <a:spcPts val="4200"/>
              </a:lnSpc>
              <a:spcBef>
                <a:spcPct val="0"/>
              </a:spcBef>
            </a:pPr>
            <a:r>
              <a:rPr lang="en-US" sz="3000">
                <a:solidFill>
                  <a:srgbClr val="F4F4F4"/>
                </a:solidFill>
                <a:latin typeface="Muli Bold"/>
              </a:rPr>
              <a:t>Tích hợp với các công cụ phân tích dữ liệu</a:t>
            </a: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4" id="4"/>
          <p:cNvSpPr/>
          <p:nvPr/>
        </p:nvSpPr>
        <p:spPr>
          <a:xfrm flipH="false" flipV="false" rot="0">
            <a:off x="2694486" y="1752483"/>
            <a:ext cx="12899028" cy="8042399"/>
          </a:xfrm>
          <a:custGeom>
            <a:avLst/>
            <a:gdLst/>
            <a:ahLst/>
            <a:cxnLst/>
            <a:rect r="r" b="b" t="t" l="l"/>
            <a:pathLst>
              <a:path h="8042399" w="12899028">
                <a:moveTo>
                  <a:pt x="0" y="0"/>
                </a:moveTo>
                <a:lnTo>
                  <a:pt x="12899028" y="0"/>
                </a:lnTo>
                <a:lnTo>
                  <a:pt x="12899028" y="8042399"/>
                </a:lnTo>
                <a:lnTo>
                  <a:pt x="0" y="8042399"/>
                </a:lnTo>
                <a:lnTo>
                  <a:pt x="0" y="0"/>
                </a:lnTo>
                <a:close/>
              </a:path>
            </a:pathLst>
          </a:custGeom>
          <a:blipFill>
            <a:blip r:embed="rId2"/>
            <a:stretch>
              <a:fillRect l="0" t="0" r="0" b="0"/>
            </a:stretch>
          </a:blipFill>
        </p:spPr>
      </p:sp>
      <p:sp>
        <p:nvSpPr>
          <p:cNvPr name="TextBox 5" id="5"/>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5.2 Quá trình SSRS bằng Microsoft SSRS Project</a:t>
            </a:r>
          </a:p>
        </p:txBody>
      </p:sp>
      <p:sp>
        <p:nvSpPr>
          <p:cNvPr name="TextBox 6" id="6"/>
          <p:cNvSpPr txBox="true"/>
          <p:nvPr/>
        </p:nvSpPr>
        <p:spPr>
          <a:xfrm rot="0">
            <a:off x="1028700" y="1187766"/>
            <a:ext cx="2671244" cy="564717"/>
          </a:xfrm>
          <a:prstGeom prst="rect">
            <a:avLst/>
          </a:prstGeom>
        </p:spPr>
        <p:txBody>
          <a:bodyPr anchor="t" rtlCol="false" tIns="0" lIns="0" bIns="0" rIns="0">
            <a:spAutoFit/>
          </a:bodyPr>
          <a:lstStyle/>
          <a:p>
            <a:pPr algn="l">
              <a:lnSpc>
                <a:spcPts val="4589"/>
              </a:lnSpc>
            </a:pPr>
            <a:r>
              <a:rPr lang="en-US" sz="3530" spc="-98">
                <a:solidFill>
                  <a:srgbClr val="000000"/>
                </a:solidFill>
                <a:latin typeface="Muli Bold"/>
              </a:rPr>
              <a:t>Report 1: </a:t>
            </a:r>
          </a:p>
        </p:txBody>
      </p:sp>
    </p:spTree>
  </p:cSld>
  <p:clrMapOvr>
    <a:masterClrMapping/>
  </p:clrMapOvr>
</p:sld>
</file>

<file path=ppt/slides/slide4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4" id="4"/>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5.3 Quá trình SSRS bằng PowerBi</a:t>
            </a:r>
          </a:p>
        </p:txBody>
      </p:sp>
      <p:sp>
        <p:nvSpPr>
          <p:cNvPr name="TextBox 5" id="5"/>
          <p:cNvSpPr txBox="true"/>
          <p:nvPr/>
        </p:nvSpPr>
        <p:spPr>
          <a:xfrm rot="0">
            <a:off x="1657843" y="2088590"/>
            <a:ext cx="14972313" cy="6071720"/>
          </a:xfrm>
          <a:prstGeom prst="rect">
            <a:avLst/>
          </a:prstGeom>
        </p:spPr>
        <p:txBody>
          <a:bodyPr anchor="t" rtlCol="false" tIns="0" lIns="0" bIns="0" rIns="0">
            <a:spAutoFit/>
          </a:bodyPr>
          <a:lstStyle/>
          <a:p>
            <a:pPr algn="l" marL="891802" indent="-445901" lvl="1">
              <a:lnSpc>
                <a:spcPts val="5369"/>
              </a:lnSpc>
              <a:buFont typeface="Arial"/>
              <a:buChar char="•"/>
            </a:pPr>
            <a:r>
              <a:rPr lang="en-US" sz="4130" spc="-115">
                <a:solidFill>
                  <a:srgbClr val="000000"/>
                </a:solidFill>
                <a:latin typeface="Muli Bold"/>
              </a:rPr>
              <a:t>Report 1:</a:t>
            </a:r>
            <a:r>
              <a:rPr lang="en-US" sz="4130" spc="-115">
                <a:solidFill>
                  <a:srgbClr val="000000"/>
                </a:solidFill>
                <a:latin typeface="Muli"/>
              </a:rPr>
              <a:t>Top 10 ứng dụng được tải về nhiều nhất trong khoảng từ năm 2016 đến 2018 </a:t>
            </a:r>
          </a:p>
          <a:p>
            <a:pPr algn="l" marL="891802" indent="-445901" lvl="1">
              <a:lnSpc>
                <a:spcPts val="5369"/>
              </a:lnSpc>
              <a:buFont typeface="Arial"/>
              <a:buChar char="•"/>
            </a:pPr>
            <a:r>
              <a:rPr lang="en-US" sz="4130" spc="-115">
                <a:solidFill>
                  <a:srgbClr val="000000"/>
                </a:solidFill>
                <a:latin typeface="Muli Bold"/>
              </a:rPr>
              <a:t>Report 2: </a:t>
            </a:r>
            <a:r>
              <a:rPr lang="en-US" sz="4130" spc="-115">
                <a:solidFill>
                  <a:srgbClr val="000000"/>
                </a:solidFill>
                <a:latin typeface="Muli"/>
              </a:rPr>
              <a:t>Thống kê theo tháng và năm, tổng số các ứng dụng được xuất bản, tổng lượt tải các ứng dụng,tổng số lượt đánh giá, số điểm đánh giá trung bình và tổng doanh thu bán các ứng dụng trả phí xuất bản thời gian đó</a:t>
            </a:r>
          </a:p>
          <a:p>
            <a:pPr algn="l" marL="891802" indent="-445901" lvl="1">
              <a:lnSpc>
                <a:spcPts val="5369"/>
              </a:lnSpc>
              <a:buFont typeface="Arial"/>
              <a:buChar char="•"/>
            </a:pPr>
            <a:r>
              <a:rPr lang="en-US" sz="4130" spc="-115">
                <a:solidFill>
                  <a:srgbClr val="000000"/>
                </a:solidFill>
                <a:latin typeface="Muli Bold"/>
              </a:rPr>
              <a:t>Report 3:</a:t>
            </a:r>
            <a:r>
              <a:rPr lang="en-US" sz="4130" spc="-115">
                <a:solidFill>
                  <a:srgbClr val="000000"/>
                </a:solidFill>
                <a:latin typeface="Muli"/>
              </a:rPr>
              <a:t>Top 10 quý/năm có số lượng app được xuất bản nhiều nhất</a:t>
            </a:r>
          </a:p>
          <a:p>
            <a:pPr algn="l">
              <a:lnSpc>
                <a:spcPts val="5369"/>
              </a:lnSpc>
            </a:pPr>
          </a:p>
        </p:txBody>
      </p:sp>
    </p:spTree>
  </p:cSld>
  <p:clrMapOvr>
    <a:masterClrMapping/>
  </p:clrMapOvr>
</p:sld>
</file>

<file path=ppt/slides/slide4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4" id="4"/>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5.3 Quá trình SSRS bằng PowerBi</a:t>
            </a:r>
          </a:p>
        </p:txBody>
      </p:sp>
      <p:sp>
        <p:nvSpPr>
          <p:cNvPr name="TextBox 5" id="5"/>
          <p:cNvSpPr txBox="true"/>
          <p:nvPr/>
        </p:nvSpPr>
        <p:spPr>
          <a:xfrm rot="0">
            <a:off x="1028700" y="1479607"/>
            <a:ext cx="14972313" cy="1163779"/>
          </a:xfrm>
          <a:prstGeom prst="rect">
            <a:avLst/>
          </a:prstGeom>
        </p:spPr>
        <p:txBody>
          <a:bodyPr anchor="t" rtlCol="false" tIns="0" lIns="0" bIns="0" rIns="0">
            <a:spAutoFit/>
          </a:bodyPr>
          <a:lstStyle/>
          <a:p>
            <a:pPr algn="l">
              <a:lnSpc>
                <a:spcPts val="4679"/>
              </a:lnSpc>
            </a:pPr>
            <a:r>
              <a:rPr lang="en-US" sz="3599" spc="-100">
                <a:solidFill>
                  <a:srgbClr val="000000"/>
                </a:solidFill>
                <a:latin typeface="Muli Bold"/>
              </a:rPr>
              <a:t>Report 1:</a:t>
            </a:r>
            <a:r>
              <a:rPr lang="en-US" sz="3599" spc="-100">
                <a:solidFill>
                  <a:srgbClr val="000000"/>
                </a:solidFill>
                <a:latin typeface="Muli"/>
              </a:rPr>
              <a:t>Top 10 ứng dụng được tải về nhiều nhất trong khoảng từ năm 2016 đến 2018 </a:t>
            </a:r>
          </a:p>
        </p:txBody>
      </p:sp>
      <p:sp>
        <p:nvSpPr>
          <p:cNvPr name="TextBox 6" id="6"/>
          <p:cNvSpPr txBox="true"/>
          <p:nvPr/>
        </p:nvSpPr>
        <p:spPr>
          <a:xfrm rot="0">
            <a:off x="1028700" y="2948186"/>
            <a:ext cx="13085663" cy="4555243"/>
          </a:xfrm>
          <a:prstGeom prst="rect">
            <a:avLst/>
          </a:prstGeom>
        </p:spPr>
        <p:txBody>
          <a:bodyPr anchor="t" rtlCol="false" tIns="0" lIns="0" bIns="0" rIns="0">
            <a:spAutoFit/>
          </a:bodyPr>
          <a:lstStyle/>
          <a:p>
            <a:pPr algn="l" marL="755649" indent="-377824" lvl="1">
              <a:lnSpc>
                <a:spcPts val="4549"/>
              </a:lnSpc>
              <a:buAutoNum type="arabicPeriod" startAt="1"/>
            </a:pPr>
            <a:r>
              <a:rPr lang="en-US" sz="3499" spc="-97">
                <a:solidFill>
                  <a:srgbClr val="000000"/>
                </a:solidFill>
                <a:latin typeface="Muli"/>
              </a:rPr>
              <a:t>Chọn MaximumInstalls, App Name, Year là những thông tin cần thiết trong hộp thoại Fields để phục vụ việc truy vấn.</a:t>
            </a:r>
          </a:p>
          <a:p>
            <a:pPr algn="l" marL="755649" indent="-377824" lvl="1">
              <a:lnSpc>
                <a:spcPts val="4549"/>
              </a:lnSpc>
              <a:buAutoNum type="arabicPeriod" startAt="1"/>
            </a:pPr>
            <a:r>
              <a:rPr lang="en-US" sz="3499" spc="-97">
                <a:solidFill>
                  <a:srgbClr val="000000"/>
                </a:solidFill>
                <a:latin typeface="Muli"/>
              </a:rPr>
              <a:t>Tiếp theo, trong hộp thoại Visualizations, ta lần lượt lựa chọn các dạng biểu đồ Stacked bar chart(Biểu đồ cột xếp chồng), Pie chart(Biểu đồ tròn), Table(Bảng) mà muốn hiển thị.</a:t>
            </a:r>
          </a:p>
          <a:p>
            <a:pPr algn="l" marL="755649" indent="-377824" lvl="1">
              <a:lnSpc>
                <a:spcPts val="4549"/>
              </a:lnSpc>
              <a:buAutoNum type="arabicPeriod" startAt="1"/>
            </a:pPr>
            <a:r>
              <a:rPr lang="en-US" sz="3499" spc="-97">
                <a:solidFill>
                  <a:srgbClr val="000000"/>
                </a:solidFill>
                <a:latin typeface="Muli"/>
              </a:rPr>
              <a:t>Hộp thoại Filters để thực hiện bộ lọc Top 10 ứng dụng được tải về nhiều nhất trong năm 2016, 2017 và  2018 cho báo cáo.</a:t>
            </a:r>
          </a:p>
          <a:p>
            <a:pPr algn="l">
              <a:lnSpc>
                <a:spcPts val="4549"/>
              </a:lnSpc>
            </a:pP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4" id="4"/>
          <p:cNvSpPr/>
          <p:nvPr/>
        </p:nvSpPr>
        <p:spPr>
          <a:xfrm flipH="false" flipV="false" rot="0">
            <a:off x="1707760" y="2374869"/>
            <a:ext cx="13614193" cy="7692391"/>
          </a:xfrm>
          <a:custGeom>
            <a:avLst/>
            <a:gdLst/>
            <a:ahLst/>
            <a:cxnLst/>
            <a:rect r="r" b="b" t="t" l="l"/>
            <a:pathLst>
              <a:path h="7692391" w="13614193">
                <a:moveTo>
                  <a:pt x="0" y="0"/>
                </a:moveTo>
                <a:lnTo>
                  <a:pt x="13614193" y="0"/>
                </a:lnTo>
                <a:lnTo>
                  <a:pt x="13614193" y="7692391"/>
                </a:lnTo>
                <a:lnTo>
                  <a:pt x="0" y="7692391"/>
                </a:lnTo>
                <a:lnTo>
                  <a:pt x="0" y="0"/>
                </a:lnTo>
                <a:close/>
              </a:path>
            </a:pathLst>
          </a:custGeom>
          <a:blipFill>
            <a:blip r:embed="rId2"/>
            <a:stretch>
              <a:fillRect l="0" t="0" r="0" b="0"/>
            </a:stretch>
          </a:blipFill>
        </p:spPr>
      </p:sp>
      <p:sp>
        <p:nvSpPr>
          <p:cNvPr name="TextBox 5" id="5"/>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5.3 Quá trình SSRS bằng PowerBi</a:t>
            </a:r>
          </a:p>
        </p:txBody>
      </p:sp>
      <p:sp>
        <p:nvSpPr>
          <p:cNvPr name="TextBox 6" id="6"/>
          <p:cNvSpPr txBox="true"/>
          <p:nvPr/>
        </p:nvSpPr>
        <p:spPr>
          <a:xfrm rot="0">
            <a:off x="1028700" y="1479607"/>
            <a:ext cx="14972313" cy="485687"/>
          </a:xfrm>
          <a:prstGeom prst="rect">
            <a:avLst/>
          </a:prstGeom>
        </p:spPr>
        <p:txBody>
          <a:bodyPr anchor="t" rtlCol="false" tIns="0" lIns="0" bIns="0" rIns="0">
            <a:spAutoFit/>
          </a:bodyPr>
          <a:lstStyle/>
          <a:p>
            <a:pPr algn="l">
              <a:lnSpc>
                <a:spcPts val="3900"/>
              </a:lnSpc>
            </a:pPr>
            <a:r>
              <a:rPr lang="en-US" sz="3000" spc="-84">
                <a:solidFill>
                  <a:srgbClr val="000000"/>
                </a:solidFill>
                <a:latin typeface="Muli Bold"/>
              </a:rPr>
              <a:t>Report 1:</a:t>
            </a:r>
            <a:r>
              <a:rPr lang="en-US" sz="3000" spc="-84">
                <a:solidFill>
                  <a:srgbClr val="000000"/>
                </a:solidFill>
                <a:latin typeface="Muli"/>
              </a:rPr>
              <a:t>Top 10 ứng dụng được tải về nhiều nhất trong khoảng từ năm 2016 đến 2018 </a:t>
            </a: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3585703"/>
            <a:ext cx="10058370" cy="2797174"/>
          </a:xfrm>
          <a:prstGeom prst="rect">
            <a:avLst/>
          </a:prstGeom>
        </p:spPr>
        <p:txBody>
          <a:bodyPr anchor="t" rtlCol="false" tIns="0" lIns="0" bIns="0" rIns="0">
            <a:spAutoFit/>
          </a:bodyPr>
          <a:lstStyle/>
          <a:p>
            <a:pPr algn="l">
              <a:lnSpc>
                <a:spcPts val="11200"/>
              </a:lnSpc>
            </a:pPr>
            <a:r>
              <a:rPr lang="en-US" sz="8000" spc="-88">
                <a:solidFill>
                  <a:srgbClr val="000000"/>
                </a:solidFill>
                <a:latin typeface="Muli Bold"/>
              </a:rPr>
              <a:t>6. Quá trình Data Mining</a:t>
            </a:r>
          </a:p>
        </p:txBody>
      </p:sp>
      <p:grpSp>
        <p:nvGrpSpPr>
          <p:cNvPr name="Group 3" id="3"/>
          <p:cNvGrpSpPr/>
          <p:nvPr/>
        </p:nvGrpSpPr>
        <p:grpSpPr>
          <a:xfrm rot="0">
            <a:off x="14328902" y="2317173"/>
            <a:ext cx="7321033" cy="6340049"/>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2122944" y="7035126"/>
            <a:ext cx="4970154" cy="4304177"/>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2336342" y="5954842"/>
            <a:ext cx="2271679" cy="196728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0">
            <a:off x="13737770" y="373605"/>
            <a:ext cx="3799619" cy="329048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1028700" y="1028700"/>
            <a:ext cx="4212844" cy="586200"/>
            <a:chOff x="0" y="0"/>
            <a:chExt cx="5617125" cy="781600"/>
          </a:xfrm>
        </p:grpSpPr>
        <p:sp>
          <p:nvSpPr>
            <p:cNvPr name="TextBox 12" id="12"/>
            <p:cNvSpPr txBox="true"/>
            <p:nvPr/>
          </p:nvSpPr>
          <p:spPr>
            <a:xfrm rot="0">
              <a:off x="1293956" y="104459"/>
              <a:ext cx="4323169" cy="525057"/>
            </a:xfrm>
            <a:prstGeom prst="rect">
              <a:avLst/>
            </a:prstGeom>
          </p:spPr>
          <p:txBody>
            <a:bodyPr anchor="t" rtlCol="false" tIns="0" lIns="0" bIns="0" rIns="0">
              <a:spAutoFit/>
            </a:bodyPr>
            <a:lstStyle/>
            <a:p>
              <a:pPr algn="l">
                <a:lnSpc>
                  <a:spcPts val="3359"/>
                </a:lnSpc>
                <a:spcBef>
                  <a:spcPct val="0"/>
                </a:spcBef>
              </a:pPr>
            </a:p>
          </p:txBody>
        </p:sp>
        <p:sp>
          <p:nvSpPr>
            <p:cNvPr name="Freeform 13" id="13"/>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519572" y="-766281"/>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6018605" y="6926862"/>
            <a:ext cx="2481390" cy="2148895"/>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6" id="6"/>
          <p:cNvSpPr txBox="true"/>
          <p:nvPr/>
        </p:nvSpPr>
        <p:spPr>
          <a:xfrm rot="0">
            <a:off x="1805109" y="5095875"/>
            <a:ext cx="14677782" cy="3899707"/>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00000"/>
                </a:solidFill>
                <a:latin typeface="Muli"/>
              </a:rPr>
              <a:t>Tên dataset: Google Play Store App data</a:t>
            </a:r>
          </a:p>
          <a:p>
            <a:pPr algn="l" marL="690881" indent="-345440" lvl="1">
              <a:lnSpc>
                <a:spcPts val="4480"/>
              </a:lnSpc>
              <a:buFont typeface="Arial"/>
              <a:buChar char="•"/>
            </a:pPr>
            <a:r>
              <a:rPr lang="en-US" sz="3200">
                <a:solidFill>
                  <a:srgbClr val="000000"/>
                </a:solidFill>
                <a:latin typeface="Muli"/>
              </a:rPr>
              <a:t>Ngày cập nhật gần nhất: 2021</a:t>
            </a:r>
          </a:p>
          <a:p>
            <a:pPr algn="l" marL="690881" indent="-345440" lvl="1">
              <a:lnSpc>
                <a:spcPts val="4480"/>
              </a:lnSpc>
              <a:buFont typeface="Arial"/>
              <a:buChar char="•"/>
            </a:pPr>
            <a:r>
              <a:rPr lang="en-US" sz="3200">
                <a:solidFill>
                  <a:srgbClr val="000000"/>
                </a:solidFill>
                <a:latin typeface="Muli"/>
              </a:rPr>
              <a:t>Đây là bộ dữ liệu mô tả về lượt tải và các lượt đánh giá của những ứng dụng có trong Google Play Store được ghi bởi GAUTHAM PRAKASH và JITHIN KOSHY</a:t>
            </a:r>
          </a:p>
          <a:p>
            <a:pPr algn="l" marL="690881" indent="-345440" lvl="1">
              <a:lnSpc>
                <a:spcPts val="4480"/>
              </a:lnSpc>
              <a:buFont typeface="Arial"/>
              <a:buChar char="•"/>
            </a:pPr>
            <a:r>
              <a:rPr lang="en-US" sz="3200">
                <a:solidFill>
                  <a:srgbClr val="000000"/>
                </a:solidFill>
                <a:latin typeface="Muli"/>
              </a:rPr>
              <a:t>Bộ dữ liệu gồm hơn 2.300.000 dòng dữ liệu và 24 cột thuộc tính </a:t>
            </a:r>
          </a:p>
          <a:p>
            <a:pPr algn="l" marL="690881" indent="-345440" lvl="1">
              <a:lnSpc>
                <a:spcPts val="4480"/>
              </a:lnSpc>
              <a:spcBef>
                <a:spcPct val="0"/>
              </a:spcBef>
              <a:buFont typeface="Arial"/>
              <a:buChar char="•"/>
            </a:pPr>
            <a:r>
              <a:rPr lang="en-US" sz="3200">
                <a:solidFill>
                  <a:srgbClr val="000000"/>
                </a:solidFill>
                <a:latin typeface="Muli"/>
              </a:rPr>
              <a:t>Dữ liệu được thu thập tới tháng 6/2021</a:t>
            </a:r>
          </a:p>
        </p:txBody>
      </p:sp>
      <p:sp>
        <p:nvSpPr>
          <p:cNvPr name="Freeform 7" id="7"/>
          <p:cNvSpPr/>
          <p:nvPr/>
        </p:nvSpPr>
        <p:spPr>
          <a:xfrm flipH="false" flipV="false" rot="0">
            <a:off x="3625292" y="1521156"/>
            <a:ext cx="11037417" cy="3300479"/>
          </a:xfrm>
          <a:custGeom>
            <a:avLst/>
            <a:gdLst/>
            <a:ahLst/>
            <a:cxnLst/>
            <a:rect r="r" b="b" t="t" l="l"/>
            <a:pathLst>
              <a:path h="3300479" w="11037417">
                <a:moveTo>
                  <a:pt x="0" y="0"/>
                </a:moveTo>
                <a:lnTo>
                  <a:pt x="11037416" y="0"/>
                </a:lnTo>
                <a:lnTo>
                  <a:pt x="11037416" y="3300479"/>
                </a:lnTo>
                <a:lnTo>
                  <a:pt x="0" y="3300479"/>
                </a:lnTo>
                <a:lnTo>
                  <a:pt x="0" y="0"/>
                </a:lnTo>
                <a:close/>
              </a:path>
            </a:pathLst>
          </a:custGeom>
          <a:blipFill>
            <a:blip r:embed="rId2"/>
            <a:stretch>
              <a:fillRect l="0" t="0" r="0" b="0"/>
            </a:stretch>
          </a:blipFill>
        </p:spPr>
      </p:sp>
      <p:sp>
        <p:nvSpPr>
          <p:cNvPr name="TextBox 8" id="8"/>
          <p:cNvSpPr txBox="true"/>
          <p:nvPr/>
        </p:nvSpPr>
        <p:spPr>
          <a:xfrm rot="0">
            <a:off x="1028700" y="485004"/>
            <a:ext cx="14131732" cy="714287"/>
          </a:xfrm>
          <a:prstGeom prst="rect">
            <a:avLst/>
          </a:prstGeom>
        </p:spPr>
        <p:txBody>
          <a:bodyPr anchor="t" rtlCol="false" tIns="0" lIns="0" bIns="0" rIns="0">
            <a:spAutoFit/>
          </a:bodyPr>
          <a:lstStyle/>
          <a:p>
            <a:pPr algn="l">
              <a:lnSpc>
                <a:spcPts val="5849"/>
              </a:lnSpc>
              <a:spcBef>
                <a:spcPct val="0"/>
              </a:spcBef>
            </a:pPr>
            <a:r>
              <a:rPr lang="en-US" sz="4499" spc="-125">
                <a:solidFill>
                  <a:srgbClr val="000000"/>
                </a:solidFill>
                <a:latin typeface="Muli Bold"/>
              </a:rPr>
              <a:t>1.2 Giới thiệu về Dataset</a:t>
            </a:r>
          </a:p>
        </p:txBody>
      </p:sp>
    </p:spTree>
  </p:cSld>
  <p:clrMapOvr>
    <a:masterClrMapping/>
  </p:clrMapOvr>
</p:sld>
</file>

<file path=ppt/slides/slide5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8" id="8"/>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6.1 Quá trình Datamining</a:t>
            </a:r>
          </a:p>
        </p:txBody>
      </p:sp>
      <p:sp>
        <p:nvSpPr>
          <p:cNvPr name="TextBox 9" id="9"/>
          <p:cNvSpPr txBox="true"/>
          <p:nvPr/>
        </p:nvSpPr>
        <p:spPr>
          <a:xfrm rot="0">
            <a:off x="1028700" y="1479607"/>
            <a:ext cx="14131732" cy="3983854"/>
          </a:xfrm>
          <a:prstGeom prst="rect">
            <a:avLst/>
          </a:prstGeom>
        </p:spPr>
        <p:txBody>
          <a:bodyPr anchor="t" rtlCol="false" tIns="0" lIns="0" bIns="0" rIns="0">
            <a:spAutoFit/>
          </a:bodyPr>
          <a:lstStyle/>
          <a:p>
            <a:pPr algn="l">
              <a:lnSpc>
                <a:spcPts val="4550"/>
              </a:lnSpc>
            </a:pPr>
            <a:r>
              <a:rPr lang="en-US" sz="3500" spc="-98">
                <a:solidFill>
                  <a:srgbClr val="000000"/>
                </a:solidFill>
                <a:latin typeface="Muli Bold"/>
              </a:rPr>
              <a:t>Công cụ sử dụng: </a:t>
            </a:r>
          </a:p>
          <a:p>
            <a:pPr algn="l" marL="755651" indent="-377825" lvl="1">
              <a:lnSpc>
                <a:spcPts val="4550"/>
              </a:lnSpc>
              <a:buFont typeface="Arial"/>
              <a:buChar char="•"/>
            </a:pPr>
            <a:r>
              <a:rPr lang="en-US" sz="3500" spc="-98">
                <a:solidFill>
                  <a:srgbClr val="000000"/>
                </a:solidFill>
                <a:latin typeface="Muli"/>
              </a:rPr>
              <a:t>SQL Server 2019 Developer Edition</a:t>
            </a:r>
          </a:p>
          <a:p>
            <a:pPr algn="l" marL="755651" indent="-377825" lvl="1">
              <a:lnSpc>
                <a:spcPts val="4550"/>
              </a:lnSpc>
              <a:buFont typeface="Arial"/>
              <a:buChar char="•"/>
            </a:pPr>
            <a:r>
              <a:rPr lang="en-US" sz="3500" spc="-98">
                <a:solidFill>
                  <a:srgbClr val="000000"/>
                </a:solidFill>
                <a:latin typeface="Muli"/>
              </a:rPr>
              <a:t>SQL Server Data Tools</a:t>
            </a:r>
          </a:p>
          <a:p>
            <a:pPr algn="l" marL="755651" indent="-377825" lvl="1">
              <a:lnSpc>
                <a:spcPts val="4550"/>
              </a:lnSpc>
              <a:buFont typeface="Arial"/>
              <a:buChar char="•"/>
            </a:pPr>
            <a:r>
              <a:rPr lang="en-US" sz="3500" spc="-98">
                <a:solidFill>
                  <a:srgbClr val="000000"/>
                </a:solidFill>
                <a:latin typeface="Muli"/>
              </a:rPr>
              <a:t>·Microsoft Reporting Service Project 2019</a:t>
            </a:r>
          </a:p>
          <a:p>
            <a:pPr algn="l" marL="755651" indent="-377825" lvl="1">
              <a:lnSpc>
                <a:spcPts val="4550"/>
              </a:lnSpc>
              <a:buFont typeface="Arial"/>
              <a:buChar char="•"/>
            </a:pPr>
            <a:r>
              <a:rPr lang="en-US" sz="3500" spc="-98">
                <a:solidFill>
                  <a:srgbClr val="000000"/>
                </a:solidFill>
                <a:latin typeface="Muli"/>
              </a:rPr>
              <a:t>Visual Studio Community 2019</a:t>
            </a:r>
          </a:p>
          <a:p>
            <a:pPr algn="l">
              <a:lnSpc>
                <a:spcPts val="4550"/>
              </a:lnSpc>
            </a:pPr>
          </a:p>
          <a:p>
            <a:pPr algn="l">
              <a:lnSpc>
                <a:spcPts val="4550"/>
              </a:lnSpc>
            </a:pPr>
          </a:p>
        </p:txBody>
      </p:sp>
    </p:spTree>
  </p:cSld>
  <p:clrMapOvr>
    <a:masterClrMapping/>
  </p:clrMapOvr>
</p:sld>
</file>

<file path=ppt/slides/slide5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4" id="4"/>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6.1 Quá trình Datamining</a:t>
            </a:r>
          </a:p>
        </p:txBody>
      </p:sp>
      <p:sp>
        <p:nvSpPr>
          <p:cNvPr name="TextBox 5" id="5"/>
          <p:cNvSpPr txBox="true"/>
          <p:nvPr/>
        </p:nvSpPr>
        <p:spPr>
          <a:xfrm rot="0">
            <a:off x="1028700" y="1821645"/>
            <a:ext cx="14887468" cy="7436655"/>
          </a:xfrm>
          <a:prstGeom prst="rect">
            <a:avLst/>
          </a:prstGeom>
        </p:spPr>
        <p:txBody>
          <a:bodyPr anchor="t" rtlCol="false" tIns="0" lIns="0" bIns="0" rIns="0">
            <a:spAutoFit/>
          </a:bodyPr>
          <a:lstStyle/>
          <a:p>
            <a:pPr algn="l">
              <a:lnSpc>
                <a:spcPts val="4550"/>
              </a:lnSpc>
            </a:pPr>
            <a:r>
              <a:rPr lang="en-US" sz="3500" spc="-98">
                <a:solidFill>
                  <a:srgbClr val="000000"/>
                </a:solidFill>
                <a:latin typeface="Muli Bold"/>
              </a:rPr>
              <a:t>Các bước thực thi</a:t>
            </a:r>
          </a:p>
          <a:p>
            <a:pPr algn="l" marL="670852" indent="-335426" lvl="1">
              <a:lnSpc>
                <a:spcPts val="4039"/>
              </a:lnSpc>
              <a:buFont typeface="Arial"/>
              <a:buChar char="•"/>
            </a:pPr>
            <a:r>
              <a:rPr lang="en-US" sz="3107" spc="-87">
                <a:solidFill>
                  <a:srgbClr val="000000"/>
                </a:solidFill>
                <a:latin typeface="Muli"/>
              </a:rPr>
              <a:t>6.</a:t>
            </a:r>
            <a:r>
              <a:rPr lang="en-US" sz="3107" spc="-87">
                <a:solidFill>
                  <a:srgbClr val="000000"/>
                </a:solidFill>
                <a:latin typeface="Muli"/>
              </a:rPr>
              <a:t>1. Chuẩn bị dữ liệu và công cụ. </a:t>
            </a:r>
          </a:p>
          <a:p>
            <a:pPr algn="l" marL="1341704" indent="-447235" lvl="2">
              <a:lnSpc>
                <a:spcPts val="4039"/>
              </a:lnSpc>
              <a:buFont typeface="Arial"/>
              <a:buChar char="⚬"/>
            </a:pPr>
            <a:r>
              <a:rPr lang="en-US" sz="3107" spc="-87">
                <a:solidFill>
                  <a:srgbClr val="000000"/>
                </a:solidFill>
                <a:latin typeface="Muli"/>
              </a:rPr>
              <a:t>6</a:t>
            </a:r>
            <a:r>
              <a:rPr lang="en-US" sz="3107" spc="-87">
                <a:solidFill>
                  <a:srgbClr val="000000"/>
                </a:solidFill>
                <a:latin typeface="Muli"/>
              </a:rPr>
              <a:t>.1.1.   Chuẩn bị công cụ. </a:t>
            </a:r>
          </a:p>
          <a:p>
            <a:pPr algn="l" marL="1341704" indent="-447235" lvl="2">
              <a:lnSpc>
                <a:spcPts val="4039"/>
              </a:lnSpc>
              <a:buFont typeface="Arial"/>
              <a:buChar char="⚬"/>
            </a:pPr>
            <a:r>
              <a:rPr lang="en-US" sz="3107" spc="-87">
                <a:solidFill>
                  <a:srgbClr val="000000"/>
                </a:solidFill>
                <a:latin typeface="Muli"/>
              </a:rPr>
              <a:t>6</a:t>
            </a:r>
            <a:r>
              <a:rPr lang="en-US" sz="3107" spc="-87">
                <a:solidFill>
                  <a:srgbClr val="000000"/>
                </a:solidFill>
                <a:latin typeface="Muli"/>
              </a:rPr>
              <a:t>.1.2.   Chuẩn bị dữ liệu. </a:t>
            </a:r>
          </a:p>
          <a:p>
            <a:pPr algn="l" marL="1341704" indent="-447235" lvl="2">
              <a:lnSpc>
                <a:spcPts val="4039"/>
              </a:lnSpc>
              <a:buFont typeface="Arial"/>
              <a:buChar char="⚬"/>
            </a:pPr>
            <a:r>
              <a:rPr lang="en-US" sz="3107" spc="-87">
                <a:solidFill>
                  <a:srgbClr val="000000"/>
                </a:solidFill>
                <a:latin typeface="Muli"/>
              </a:rPr>
              <a:t>6</a:t>
            </a:r>
            <a:r>
              <a:rPr lang="en-US" sz="3107" spc="-87">
                <a:solidFill>
                  <a:srgbClr val="000000"/>
                </a:solidFill>
                <a:latin typeface="Muli"/>
              </a:rPr>
              <a:t>.1.3.   Chuẩn bị Data Source và Data Source View.. </a:t>
            </a:r>
          </a:p>
          <a:p>
            <a:pPr algn="l" marL="670852" indent="-335426" lvl="1">
              <a:lnSpc>
                <a:spcPts val="4039"/>
              </a:lnSpc>
              <a:buFont typeface="Arial"/>
              <a:buChar char="•"/>
            </a:pPr>
            <a:r>
              <a:rPr lang="en-US" sz="3107" spc="-87">
                <a:solidFill>
                  <a:srgbClr val="000000"/>
                </a:solidFill>
                <a:latin typeface="Muli"/>
              </a:rPr>
              <a:t>6</a:t>
            </a:r>
            <a:r>
              <a:rPr lang="en-US" sz="3107" spc="-87">
                <a:solidFill>
                  <a:srgbClr val="000000"/>
                </a:solidFill>
                <a:latin typeface="Muli"/>
              </a:rPr>
              <a:t>.2.        Tiến hành khai thác dữ liệu. </a:t>
            </a:r>
          </a:p>
          <a:p>
            <a:pPr algn="l" marL="1341704" indent="-447235" lvl="2">
              <a:lnSpc>
                <a:spcPts val="4039"/>
              </a:lnSpc>
              <a:buFont typeface="Arial"/>
              <a:buChar char="⚬"/>
            </a:pPr>
            <a:r>
              <a:rPr lang="en-US" sz="3107" spc="-87">
                <a:solidFill>
                  <a:srgbClr val="000000"/>
                </a:solidFill>
                <a:latin typeface="Muli"/>
              </a:rPr>
              <a:t>6</a:t>
            </a:r>
            <a:r>
              <a:rPr lang="en-US" sz="3107" spc="-87">
                <a:solidFill>
                  <a:srgbClr val="000000"/>
                </a:solidFill>
                <a:latin typeface="Muli"/>
              </a:rPr>
              <a:t>.3.        Nhận xét kết quả. </a:t>
            </a:r>
          </a:p>
          <a:p>
            <a:pPr algn="l" marL="1341704" indent="-447235" lvl="2">
              <a:lnSpc>
                <a:spcPts val="4039"/>
              </a:lnSpc>
              <a:buFont typeface="Arial"/>
              <a:buChar char="⚬"/>
            </a:pPr>
            <a:r>
              <a:rPr lang="en-US" sz="3107" spc="-87">
                <a:solidFill>
                  <a:srgbClr val="000000"/>
                </a:solidFill>
                <a:latin typeface="Muli"/>
              </a:rPr>
              <a:t>6</a:t>
            </a:r>
            <a:r>
              <a:rPr lang="en-US" sz="3107" spc="-87">
                <a:solidFill>
                  <a:srgbClr val="000000"/>
                </a:solidFill>
                <a:latin typeface="Muli"/>
              </a:rPr>
              <a:t>.3.1.   Thuật toán Decision Tree. </a:t>
            </a:r>
          </a:p>
          <a:p>
            <a:pPr algn="l" marL="1341704" indent="-447235" lvl="2">
              <a:lnSpc>
                <a:spcPts val="4039"/>
              </a:lnSpc>
              <a:buFont typeface="Arial"/>
              <a:buChar char="⚬"/>
            </a:pPr>
            <a:r>
              <a:rPr lang="en-US" sz="3107" spc="-87">
                <a:solidFill>
                  <a:srgbClr val="000000"/>
                </a:solidFill>
                <a:latin typeface="Muli"/>
              </a:rPr>
              <a:t>6</a:t>
            </a:r>
            <a:r>
              <a:rPr lang="en-US" sz="3107" spc="-87">
                <a:solidFill>
                  <a:srgbClr val="000000"/>
                </a:solidFill>
                <a:latin typeface="Muli"/>
              </a:rPr>
              <a:t>.3.2.   Thuật toán Clustering. </a:t>
            </a:r>
          </a:p>
          <a:p>
            <a:pPr algn="l" marL="1341704" indent="-447235" lvl="2">
              <a:lnSpc>
                <a:spcPts val="4039"/>
              </a:lnSpc>
              <a:buFont typeface="Arial"/>
              <a:buChar char="⚬"/>
            </a:pPr>
            <a:r>
              <a:rPr lang="en-US" sz="3107" spc="-87">
                <a:solidFill>
                  <a:srgbClr val="000000"/>
                </a:solidFill>
                <a:latin typeface="Muli"/>
              </a:rPr>
              <a:t>6</a:t>
            </a:r>
            <a:r>
              <a:rPr lang="en-US" sz="3107" spc="-87">
                <a:solidFill>
                  <a:srgbClr val="000000"/>
                </a:solidFill>
                <a:latin typeface="Muli"/>
              </a:rPr>
              <a:t>.3.3.   Thuật toán Naïve Bayes. </a:t>
            </a:r>
          </a:p>
          <a:p>
            <a:pPr algn="l" marL="670852" indent="-335426" lvl="1">
              <a:lnSpc>
                <a:spcPts val="4039"/>
              </a:lnSpc>
              <a:buFont typeface="Arial"/>
              <a:buChar char="•"/>
            </a:pPr>
            <a:r>
              <a:rPr lang="en-US" sz="3107" spc="-87">
                <a:solidFill>
                  <a:srgbClr val="000000"/>
                </a:solidFill>
                <a:latin typeface="Muli"/>
              </a:rPr>
              <a:t>6</a:t>
            </a:r>
            <a:r>
              <a:rPr lang="en-US" sz="3107" spc="-87">
                <a:solidFill>
                  <a:srgbClr val="000000"/>
                </a:solidFill>
                <a:latin typeface="Muli"/>
              </a:rPr>
              <a:t>.4.     So sánh và đánh giá thuật toán </a:t>
            </a:r>
          </a:p>
          <a:p>
            <a:pPr algn="l">
              <a:lnSpc>
                <a:spcPts val="3649"/>
              </a:lnSpc>
            </a:pPr>
          </a:p>
          <a:p>
            <a:pPr algn="l">
              <a:lnSpc>
                <a:spcPts val="3649"/>
              </a:lnSpc>
            </a:pPr>
          </a:p>
          <a:p>
            <a:pPr algn="l">
              <a:lnSpc>
                <a:spcPts val="3649"/>
              </a:lnSpc>
            </a:pPr>
          </a:p>
          <a:p>
            <a:pPr algn="l">
              <a:lnSpc>
                <a:spcPts val="3649"/>
              </a:lnSpc>
            </a:pPr>
          </a:p>
        </p:txBody>
      </p:sp>
    </p:spTree>
  </p:cSld>
  <p:clrMapOvr>
    <a:masterClrMapping/>
  </p:clrMapOvr>
</p:sld>
</file>

<file path=ppt/slides/slide5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8" id="8"/>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6.1 Quá trình Datamining</a:t>
            </a:r>
          </a:p>
        </p:txBody>
      </p:sp>
      <p:sp>
        <p:nvSpPr>
          <p:cNvPr name="TextBox 9" id="9"/>
          <p:cNvSpPr txBox="true"/>
          <p:nvPr/>
        </p:nvSpPr>
        <p:spPr>
          <a:xfrm rot="0">
            <a:off x="1028700" y="1925045"/>
            <a:ext cx="14131732" cy="4555243"/>
          </a:xfrm>
          <a:prstGeom prst="rect">
            <a:avLst/>
          </a:prstGeom>
        </p:spPr>
        <p:txBody>
          <a:bodyPr anchor="t" rtlCol="false" tIns="0" lIns="0" bIns="0" rIns="0">
            <a:spAutoFit/>
          </a:bodyPr>
          <a:lstStyle/>
          <a:p>
            <a:pPr algn="l">
              <a:lnSpc>
                <a:spcPts val="4550"/>
              </a:lnSpc>
            </a:pPr>
            <a:r>
              <a:rPr lang="en-US" sz="3500" spc="-98">
                <a:solidFill>
                  <a:srgbClr val="000000"/>
                </a:solidFill>
                <a:latin typeface="Muli"/>
              </a:rPr>
              <a:t>Tự định nghĩa </a:t>
            </a:r>
            <a:r>
              <a:rPr lang="en-US" sz="3500" spc="-98">
                <a:solidFill>
                  <a:srgbClr val="000000"/>
                </a:solidFill>
                <a:latin typeface="Muli Bold"/>
              </a:rPr>
              <a:t>thuộc tính Prediction</a:t>
            </a:r>
            <a:r>
              <a:rPr lang="en-US" sz="3500" spc="-98">
                <a:solidFill>
                  <a:srgbClr val="000000"/>
                </a:solidFill>
                <a:latin typeface="Muli"/>
              </a:rPr>
              <a:t>: Vẫn là về ứng dụng trên Google Play Store, ở đây nhóm sẽ thực hiện data mining như sau: </a:t>
            </a:r>
          </a:p>
          <a:p>
            <a:pPr algn="l" marL="755651" indent="-377825" lvl="1">
              <a:lnSpc>
                <a:spcPts val="4550"/>
              </a:lnSpc>
              <a:buFont typeface="Arial"/>
              <a:buChar char="•"/>
            </a:pPr>
            <a:r>
              <a:rPr lang="en-US" sz="3500" spc="-98">
                <a:solidFill>
                  <a:srgbClr val="000000"/>
                </a:solidFill>
                <a:latin typeface="Muli"/>
              </a:rPr>
              <a:t>Đối với những ứng dụng trên 1000 lượt tải, những ứng dụng được cho là rất thành công là những ứng dụng trên 100 ngàn lượt tải</a:t>
            </a:r>
          </a:p>
          <a:p>
            <a:pPr algn="l" marL="755651" indent="-377825" lvl="1">
              <a:lnSpc>
                <a:spcPts val="4550"/>
              </a:lnSpc>
              <a:buFont typeface="Arial"/>
              <a:buChar char="•"/>
            </a:pPr>
            <a:r>
              <a:rPr lang="en-US" sz="3500" spc="-98">
                <a:solidFill>
                  <a:srgbClr val="000000"/>
                </a:solidFill>
                <a:latin typeface="Muli"/>
              </a:rPr>
              <a:t>Tạo mới một query với database, chạy câu lệnh sau để thêm cột dữ liệu mới is_successful nhận 2 giá trị là 1 nếu maximum_installs &gt; 100000 và 0 nếu ngược lại</a:t>
            </a:r>
          </a:p>
          <a:p>
            <a:pPr algn="l">
              <a:lnSpc>
                <a:spcPts val="4550"/>
              </a:lnSpc>
            </a:pPr>
          </a:p>
        </p:txBody>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8" id="8"/>
          <p:cNvSpPr/>
          <p:nvPr/>
        </p:nvSpPr>
        <p:spPr>
          <a:xfrm flipH="false" flipV="false" rot="0">
            <a:off x="2709987" y="4904852"/>
            <a:ext cx="13645766" cy="4491630"/>
          </a:xfrm>
          <a:custGeom>
            <a:avLst/>
            <a:gdLst/>
            <a:ahLst/>
            <a:cxnLst/>
            <a:rect r="r" b="b" t="t" l="l"/>
            <a:pathLst>
              <a:path h="4491630" w="13645766">
                <a:moveTo>
                  <a:pt x="0" y="0"/>
                </a:moveTo>
                <a:lnTo>
                  <a:pt x="13645766" y="0"/>
                </a:lnTo>
                <a:lnTo>
                  <a:pt x="13645766" y="4491629"/>
                </a:lnTo>
                <a:lnTo>
                  <a:pt x="0" y="4491629"/>
                </a:lnTo>
                <a:lnTo>
                  <a:pt x="0" y="0"/>
                </a:lnTo>
                <a:close/>
              </a:path>
            </a:pathLst>
          </a:custGeom>
          <a:blipFill>
            <a:blip r:embed="rId2"/>
            <a:stretch>
              <a:fillRect l="0" t="0" r="0" b="0"/>
            </a:stretch>
          </a:blipFill>
        </p:spPr>
      </p:sp>
      <p:sp>
        <p:nvSpPr>
          <p:cNvPr name="TextBox 9" id="9"/>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6.1 Quá trình Datamining</a:t>
            </a:r>
          </a:p>
        </p:txBody>
      </p:sp>
      <p:sp>
        <p:nvSpPr>
          <p:cNvPr name="TextBox 10" id="10"/>
          <p:cNvSpPr txBox="true"/>
          <p:nvPr/>
        </p:nvSpPr>
        <p:spPr>
          <a:xfrm rot="0">
            <a:off x="1028700" y="1925045"/>
            <a:ext cx="14131732" cy="2841625"/>
          </a:xfrm>
          <a:prstGeom prst="rect">
            <a:avLst/>
          </a:prstGeom>
        </p:spPr>
        <p:txBody>
          <a:bodyPr anchor="t" rtlCol="false" tIns="0" lIns="0" bIns="0" rIns="0">
            <a:spAutoFit/>
          </a:bodyPr>
          <a:lstStyle/>
          <a:p>
            <a:pPr algn="l">
              <a:lnSpc>
                <a:spcPts val="4550"/>
              </a:lnSpc>
            </a:pPr>
            <a:r>
              <a:rPr lang="en-US" sz="3500" spc="-98">
                <a:solidFill>
                  <a:srgbClr val="000000"/>
                </a:solidFill>
                <a:latin typeface="Muli"/>
              </a:rPr>
              <a:t>Ta sẽ chọn các thuộc tính như hình bên dưới làm đầu vào, bao gồm: Category, Content Rating, Editors Choice, Free, In App Purchase, Price, Rating, Rating Count. Đây đều là thuộc tính phù hợp để tiến hành phân lớp liệu một ứng dụng sẽ is_succesful hay không</a:t>
            </a:r>
          </a:p>
          <a:p>
            <a:pPr algn="l">
              <a:lnSpc>
                <a:spcPts val="4550"/>
              </a:lnSpc>
            </a:pPr>
            <a:r>
              <a:rPr lang="en-US" sz="3500" spc="-98">
                <a:solidFill>
                  <a:srgbClr val="000000"/>
                </a:solidFill>
                <a:latin typeface="Muli"/>
              </a:rPr>
              <a:t>Chia train:test là 7:3</a:t>
            </a:r>
          </a:p>
        </p:txBody>
      </p:sp>
    </p:spTree>
  </p:cSld>
  <p:clrMapOvr>
    <a:masterClrMapping/>
  </p:clrMapOvr>
</p:sld>
</file>

<file path=ppt/slides/slide5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8" id="8"/>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6.1 Quá trình Datamining</a:t>
            </a:r>
          </a:p>
        </p:txBody>
      </p:sp>
      <p:sp>
        <p:nvSpPr>
          <p:cNvPr name="TextBox 9" id="9"/>
          <p:cNvSpPr txBox="true"/>
          <p:nvPr/>
        </p:nvSpPr>
        <p:spPr>
          <a:xfrm rot="0">
            <a:off x="1028700" y="1840852"/>
            <a:ext cx="14131732" cy="4555243"/>
          </a:xfrm>
          <a:prstGeom prst="rect">
            <a:avLst/>
          </a:prstGeom>
        </p:spPr>
        <p:txBody>
          <a:bodyPr anchor="t" rtlCol="false" tIns="0" lIns="0" bIns="0" rIns="0">
            <a:spAutoFit/>
          </a:bodyPr>
          <a:lstStyle/>
          <a:p>
            <a:pPr algn="l">
              <a:lnSpc>
                <a:spcPts val="4550"/>
              </a:lnSpc>
            </a:pPr>
            <a:r>
              <a:rPr lang="en-US" sz="3500" spc="-98">
                <a:solidFill>
                  <a:srgbClr val="000000"/>
                </a:solidFill>
                <a:latin typeface="Muli Bold"/>
              </a:rPr>
              <a:t>Decision Tree</a:t>
            </a:r>
          </a:p>
          <a:p>
            <a:pPr algn="l" marL="755651" indent="-377825" lvl="1">
              <a:lnSpc>
                <a:spcPts val="4550"/>
              </a:lnSpc>
              <a:buFont typeface="Arial"/>
              <a:buChar char="•"/>
            </a:pPr>
            <a:r>
              <a:rPr lang="en-US" sz="3500" spc="-98">
                <a:solidFill>
                  <a:srgbClr val="000000"/>
                </a:solidFill>
                <a:latin typeface="Muli"/>
              </a:rPr>
              <a:t>Rút ra tập luật theo %: Nếu ứng dụng có “Mua trong app”, với thể loại là “Video Players &amp; Editors” và Rating &gt;=4 thì có tỉ lệ 70,13 % ứng dụng đó thành công, ghi nhận có 270 ứng dụng</a:t>
            </a:r>
          </a:p>
          <a:p>
            <a:pPr algn="l" marL="755651" indent="-377825" lvl="1">
              <a:lnSpc>
                <a:spcPts val="4550"/>
              </a:lnSpc>
              <a:buFont typeface="Arial"/>
              <a:buChar char="•"/>
            </a:pPr>
            <a:r>
              <a:rPr lang="en-US" sz="3500" spc="-98">
                <a:solidFill>
                  <a:srgbClr val="000000"/>
                </a:solidFill>
                <a:latin typeface="Muli"/>
              </a:rPr>
              <a:t>Rút ra tập luật theo số lượng: Nếu ứng dụng không có “Mua trong app”, với thể loại là “Tools”, đánh giá trung bình từ 3,8 đến 4,5 và là ứng dụng miễn phí  thì có 3809 ứng dụng thành công, với tỉ lệ 23,24%</a:t>
            </a:r>
          </a:p>
          <a:p>
            <a:pPr algn="l">
              <a:lnSpc>
                <a:spcPts val="4550"/>
              </a:lnSpc>
            </a:pPr>
          </a:p>
        </p:txBody>
      </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8" id="8"/>
          <p:cNvSpPr/>
          <p:nvPr/>
        </p:nvSpPr>
        <p:spPr>
          <a:xfrm flipH="false" flipV="false" rot="0">
            <a:off x="2709987" y="2252658"/>
            <a:ext cx="13016793" cy="7005642"/>
          </a:xfrm>
          <a:custGeom>
            <a:avLst/>
            <a:gdLst/>
            <a:ahLst/>
            <a:cxnLst/>
            <a:rect r="r" b="b" t="t" l="l"/>
            <a:pathLst>
              <a:path h="7005642" w="13016793">
                <a:moveTo>
                  <a:pt x="0" y="0"/>
                </a:moveTo>
                <a:lnTo>
                  <a:pt x="13016793" y="0"/>
                </a:lnTo>
                <a:lnTo>
                  <a:pt x="13016793" y="7005642"/>
                </a:lnTo>
                <a:lnTo>
                  <a:pt x="0" y="7005642"/>
                </a:lnTo>
                <a:lnTo>
                  <a:pt x="0" y="0"/>
                </a:lnTo>
                <a:close/>
              </a:path>
            </a:pathLst>
          </a:custGeom>
          <a:blipFill>
            <a:blip r:embed="rId2"/>
            <a:stretch>
              <a:fillRect l="0" t="0" r="0" b="0"/>
            </a:stretch>
          </a:blipFill>
        </p:spPr>
      </p:sp>
      <p:sp>
        <p:nvSpPr>
          <p:cNvPr name="TextBox 9" id="9"/>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6.1 Quá trình Datamining</a:t>
            </a:r>
          </a:p>
        </p:txBody>
      </p:sp>
      <p:sp>
        <p:nvSpPr>
          <p:cNvPr name="TextBox 10" id="10"/>
          <p:cNvSpPr txBox="true"/>
          <p:nvPr/>
        </p:nvSpPr>
        <p:spPr>
          <a:xfrm rot="0">
            <a:off x="1028700" y="1367994"/>
            <a:ext cx="2295439" cy="555515"/>
          </a:xfrm>
          <a:prstGeom prst="rect">
            <a:avLst/>
          </a:prstGeom>
        </p:spPr>
        <p:txBody>
          <a:bodyPr anchor="t" rtlCol="false" tIns="0" lIns="0" bIns="0" rIns="0">
            <a:spAutoFit/>
          </a:bodyPr>
          <a:lstStyle/>
          <a:p>
            <a:pPr algn="l">
              <a:lnSpc>
                <a:spcPts val="4550"/>
              </a:lnSpc>
            </a:pPr>
            <a:r>
              <a:rPr lang="en-US" sz="3500" spc="-98">
                <a:solidFill>
                  <a:srgbClr val="000000"/>
                </a:solidFill>
                <a:latin typeface="Muli Bold"/>
              </a:rPr>
              <a:t>Clustering:</a:t>
            </a:r>
          </a:p>
        </p:txBody>
      </p:sp>
    </p:spTree>
  </p:cSld>
  <p:clrMapOvr>
    <a:masterClrMapping/>
  </p:clrMapOvr>
</p:sld>
</file>

<file path=ppt/slides/slide5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8" id="8"/>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6.1 Quá trình Datamining</a:t>
            </a:r>
          </a:p>
        </p:txBody>
      </p:sp>
      <p:sp>
        <p:nvSpPr>
          <p:cNvPr name="TextBox 9" id="9"/>
          <p:cNvSpPr txBox="true"/>
          <p:nvPr/>
        </p:nvSpPr>
        <p:spPr>
          <a:xfrm rot="0">
            <a:off x="1028700" y="1571262"/>
            <a:ext cx="14131732" cy="5698023"/>
          </a:xfrm>
          <a:prstGeom prst="rect">
            <a:avLst/>
          </a:prstGeom>
        </p:spPr>
        <p:txBody>
          <a:bodyPr anchor="t" rtlCol="false" tIns="0" lIns="0" bIns="0" rIns="0">
            <a:spAutoFit/>
          </a:bodyPr>
          <a:lstStyle/>
          <a:p>
            <a:pPr algn="l">
              <a:lnSpc>
                <a:spcPts val="4550"/>
              </a:lnSpc>
            </a:pPr>
            <a:r>
              <a:rPr lang="en-US" sz="3500" spc="-98">
                <a:solidFill>
                  <a:srgbClr val="000000"/>
                </a:solidFill>
                <a:latin typeface="Muli Bold"/>
              </a:rPr>
              <a:t>Navie Bayes</a:t>
            </a:r>
          </a:p>
          <a:p>
            <a:pPr algn="l" marL="755651" indent="-377825" lvl="1">
              <a:lnSpc>
                <a:spcPts val="4550"/>
              </a:lnSpc>
              <a:buFont typeface="Arial"/>
              <a:buChar char="•"/>
            </a:pPr>
            <a:r>
              <a:rPr lang="en-US" sz="3500" spc="-98">
                <a:solidFill>
                  <a:srgbClr val="000000"/>
                </a:solidFill>
                <a:latin typeface="Muli"/>
              </a:rPr>
              <a:t>Ứng dụng không có “Mua trong App” Thường không thành công</a:t>
            </a:r>
          </a:p>
          <a:p>
            <a:pPr algn="l" marL="755651" indent="-377825" lvl="1">
              <a:lnSpc>
                <a:spcPts val="4550"/>
              </a:lnSpc>
              <a:buFont typeface="Arial"/>
              <a:buChar char="•"/>
            </a:pPr>
            <a:r>
              <a:rPr lang="en-US" sz="3500" spc="-98">
                <a:solidFill>
                  <a:srgbClr val="000000"/>
                </a:solidFill>
                <a:latin typeface="Muli"/>
              </a:rPr>
              <a:t>Thể loại “Simulation” và “Action” có tỉ lệ ứng dụng thành công cao, Content Rating là “Teen” cũng vậy</a:t>
            </a:r>
          </a:p>
          <a:p>
            <a:pPr algn="l" marL="755651" indent="-377825" lvl="1">
              <a:lnSpc>
                <a:spcPts val="4550"/>
              </a:lnSpc>
              <a:buFont typeface="Arial"/>
              <a:buChar char="•"/>
            </a:pPr>
            <a:r>
              <a:rPr lang="en-US" sz="3500" spc="-98">
                <a:solidFill>
                  <a:srgbClr val="000000"/>
                </a:solidFill>
                <a:latin typeface="Muli"/>
              </a:rPr>
              <a:t>Thể loại “Education” và “Business” khả năng ứng dụng không thành công cao</a:t>
            </a:r>
          </a:p>
          <a:p>
            <a:pPr algn="l" marL="755651" indent="-377825" lvl="1">
              <a:lnSpc>
                <a:spcPts val="4550"/>
              </a:lnSpc>
              <a:buFont typeface="Arial"/>
              <a:buChar char="•"/>
            </a:pPr>
            <a:r>
              <a:rPr lang="en-US" sz="3500" spc="-98">
                <a:solidFill>
                  <a:srgbClr val="000000"/>
                </a:solidFill>
                <a:latin typeface="Muli"/>
              </a:rPr>
              <a:t>Nếu là ứng dụng gắn mác “Lựa chọn của biên tập viên” thì tỉ lệ thành công cao</a:t>
            </a:r>
          </a:p>
          <a:p>
            <a:pPr algn="l" marL="755651" indent="-377825" lvl="1">
              <a:lnSpc>
                <a:spcPts val="4550"/>
              </a:lnSpc>
              <a:buFont typeface="Arial"/>
              <a:buChar char="•"/>
            </a:pPr>
            <a:r>
              <a:rPr lang="en-US" sz="3500" spc="-98">
                <a:solidFill>
                  <a:srgbClr val="000000"/>
                </a:solidFill>
                <a:latin typeface="Muli"/>
              </a:rPr>
              <a:t>Nếu là ứng dụng miễn phí thì khả năng thành công cao hơn</a:t>
            </a:r>
          </a:p>
          <a:p>
            <a:pPr algn="l">
              <a:lnSpc>
                <a:spcPts val="4550"/>
              </a:lnSpc>
            </a:pPr>
          </a:p>
        </p:txBody>
      </p:sp>
    </p:spTree>
  </p:cSld>
  <p:clrMapOvr>
    <a:masterClrMapping/>
  </p:clrMapOvr>
</p:sld>
</file>

<file path=ppt/slides/slide5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8" id="8"/>
          <p:cNvSpPr/>
          <p:nvPr/>
        </p:nvSpPr>
        <p:spPr>
          <a:xfrm flipH="false" flipV="false" rot="0">
            <a:off x="1851849" y="1928266"/>
            <a:ext cx="14805168" cy="6527852"/>
          </a:xfrm>
          <a:custGeom>
            <a:avLst/>
            <a:gdLst/>
            <a:ahLst/>
            <a:cxnLst/>
            <a:rect r="r" b="b" t="t" l="l"/>
            <a:pathLst>
              <a:path h="6527852" w="14805168">
                <a:moveTo>
                  <a:pt x="0" y="0"/>
                </a:moveTo>
                <a:lnTo>
                  <a:pt x="14805168" y="0"/>
                </a:lnTo>
                <a:lnTo>
                  <a:pt x="14805168" y="6527852"/>
                </a:lnTo>
                <a:lnTo>
                  <a:pt x="0" y="6527852"/>
                </a:lnTo>
                <a:lnTo>
                  <a:pt x="0" y="0"/>
                </a:lnTo>
                <a:close/>
              </a:path>
            </a:pathLst>
          </a:custGeom>
          <a:blipFill>
            <a:blip r:embed="rId2"/>
            <a:stretch>
              <a:fillRect l="0" t="0" r="0" b="0"/>
            </a:stretch>
          </a:blipFill>
        </p:spPr>
      </p:sp>
      <p:sp>
        <p:nvSpPr>
          <p:cNvPr name="TextBox 9" id="9"/>
          <p:cNvSpPr txBox="true"/>
          <p:nvPr/>
        </p:nvSpPr>
        <p:spPr>
          <a:xfrm rot="0">
            <a:off x="1028700" y="533433"/>
            <a:ext cx="14131732" cy="626657"/>
          </a:xfrm>
          <a:prstGeom prst="rect">
            <a:avLst/>
          </a:prstGeom>
        </p:spPr>
        <p:txBody>
          <a:bodyPr anchor="t" rtlCol="false" tIns="0" lIns="0" bIns="0" rIns="0">
            <a:spAutoFit/>
          </a:bodyPr>
          <a:lstStyle/>
          <a:p>
            <a:pPr algn="l">
              <a:lnSpc>
                <a:spcPts val="5069"/>
              </a:lnSpc>
              <a:spcBef>
                <a:spcPct val="0"/>
              </a:spcBef>
            </a:pPr>
            <a:r>
              <a:rPr lang="en-US" sz="3899" spc="-109">
                <a:solidFill>
                  <a:srgbClr val="000000"/>
                </a:solidFill>
                <a:latin typeface="Muli Bold"/>
              </a:rPr>
              <a:t>6.1 Quá trình Datamining</a:t>
            </a:r>
          </a:p>
        </p:txBody>
      </p:sp>
      <p:sp>
        <p:nvSpPr>
          <p:cNvPr name="TextBox 10" id="10"/>
          <p:cNvSpPr txBox="true"/>
          <p:nvPr/>
        </p:nvSpPr>
        <p:spPr>
          <a:xfrm rot="0">
            <a:off x="1028700" y="1367994"/>
            <a:ext cx="14131732" cy="555515"/>
          </a:xfrm>
          <a:prstGeom prst="rect">
            <a:avLst/>
          </a:prstGeom>
        </p:spPr>
        <p:txBody>
          <a:bodyPr anchor="t" rtlCol="false" tIns="0" lIns="0" bIns="0" rIns="0">
            <a:spAutoFit/>
          </a:bodyPr>
          <a:lstStyle/>
          <a:p>
            <a:pPr algn="l">
              <a:lnSpc>
                <a:spcPts val="4550"/>
              </a:lnSpc>
            </a:pPr>
            <a:r>
              <a:rPr lang="en-US" sz="3500" spc="-98">
                <a:solidFill>
                  <a:srgbClr val="000000"/>
                </a:solidFill>
                <a:latin typeface="Muli Bold"/>
              </a:rPr>
              <a:t>So sánh thuật toán: </a:t>
            </a:r>
          </a:p>
        </p:txBody>
      </p:sp>
    </p:spTree>
  </p:cSld>
  <p:clrMapOvr>
    <a:masterClrMapping/>
  </p:clrMapOvr>
</p:sld>
</file>

<file path=ppt/slides/slide5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999891" y="8464494"/>
            <a:ext cx="5276948" cy="4569862"/>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9002073">
            <a:off x="-110791" y="8961182"/>
            <a:ext cx="2588832" cy="224194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Freeform 6" id="6"/>
          <p:cNvSpPr/>
          <p:nvPr/>
        </p:nvSpPr>
        <p:spPr>
          <a:xfrm flipH="false" flipV="false" rot="0">
            <a:off x="8094566" y="1396569"/>
            <a:ext cx="9958180" cy="4625882"/>
          </a:xfrm>
          <a:custGeom>
            <a:avLst/>
            <a:gdLst/>
            <a:ahLst/>
            <a:cxnLst/>
            <a:rect r="r" b="b" t="t" l="l"/>
            <a:pathLst>
              <a:path h="4625882" w="9958180">
                <a:moveTo>
                  <a:pt x="0" y="0"/>
                </a:moveTo>
                <a:lnTo>
                  <a:pt x="9958180" y="0"/>
                </a:lnTo>
                <a:lnTo>
                  <a:pt x="9958180" y="4625882"/>
                </a:lnTo>
                <a:lnTo>
                  <a:pt x="0" y="4625882"/>
                </a:lnTo>
                <a:lnTo>
                  <a:pt x="0" y="0"/>
                </a:lnTo>
                <a:close/>
              </a:path>
            </a:pathLst>
          </a:custGeom>
          <a:blipFill>
            <a:blip r:embed="rId2"/>
            <a:stretch>
              <a:fillRect l="0" t="0" r="0" b="0"/>
            </a:stretch>
          </a:blipFill>
        </p:spPr>
      </p:sp>
      <p:sp>
        <p:nvSpPr>
          <p:cNvPr name="TextBox 7" id="7"/>
          <p:cNvSpPr txBox="true"/>
          <p:nvPr/>
        </p:nvSpPr>
        <p:spPr>
          <a:xfrm rot="0">
            <a:off x="1028700" y="533433"/>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6.1 Quá trình Datamining</a:t>
            </a:r>
          </a:p>
        </p:txBody>
      </p:sp>
      <p:sp>
        <p:nvSpPr>
          <p:cNvPr name="TextBox 8" id="8"/>
          <p:cNvSpPr txBox="true"/>
          <p:nvPr/>
        </p:nvSpPr>
        <p:spPr>
          <a:xfrm rot="0">
            <a:off x="1028700" y="1367994"/>
            <a:ext cx="6763355" cy="9126362"/>
          </a:xfrm>
          <a:prstGeom prst="rect">
            <a:avLst/>
          </a:prstGeom>
        </p:spPr>
        <p:txBody>
          <a:bodyPr anchor="t" rtlCol="false" tIns="0" lIns="0" bIns="0" rIns="0">
            <a:spAutoFit/>
          </a:bodyPr>
          <a:lstStyle/>
          <a:p>
            <a:pPr algn="l">
              <a:lnSpc>
                <a:spcPts val="4550"/>
              </a:lnSpc>
            </a:pPr>
            <a:r>
              <a:rPr lang="en-US" sz="3500" spc="-98">
                <a:solidFill>
                  <a:srgbClr val="000000"/>
                </a:solidFill>
                <a:latin typeface="Muli Bold"/>
              </a:rPr>
              <a:t>So sánh thuật toán: </a:t>
            </a:r>
          </a:p>
          <a:p>
            <a:pPr algn="l" marL="755651" indent="-377825" lvl="1">
              <a:lnSpc>
                <a:spcPts val="4550"/>
              </a:lnSpc>
              <a:buFont typeface="Arial"/>
              <a:buChar char="•"/>
            </a:pPr>
            <a:r>
              <a:rPr lang="en-US" sz="3500" spc="-98">
                <a:solidFill>
                  <a:srgbClr val="000000"/>
                </a:solidFill>
                <a:latin typeface="Muli Bold"/>
              </a:rPr>
              <a:t>Thuật toán Decision Tree</a:t>
            </a:r>
            <a:r>
              <a:rPr lang="en-US" sz="3500" spc="-98">
                <a:solidFill>
                  <a:srgbClr val="000000"/>
                </a:solidFill>
                <a:latin typeface="Muli"/>
              </a:rPr>
              <a:t> có phần trăm chính xác 45,56% với số điểm 0.89</a:t>
            </a:r>
          </a:p>
          <a:p>
            <a:pPr algn="l" marL="755651" indent="-377825" lvl="1">
              <a:lnSpc>
                <a:spcPts val="4550"/>
              </a:lnSpc>
              <a:buFont typeface="Arial"/>
              <a:buChar char="•"/>
            </a:pPr>
            <a:r>
              <a:rPr lang="en-US" sz="3500" spc="-98">
                <a:solidFill>
                  <a:srgbClr val="000000"/>
                </a:solidFill>
                <a:latin typeface="Muli Bold"/>
              </a:rPr>
              <a:t>Thuật toán Clustering</a:t>
            </a:r>
            <a:r>
              <a:rPr lang="en-US" sz="3500" spc="-98">
                <a:solidFill>
                  <a:srgbClr val="000000"/>
                </a:solidFill>
                <a:latin typeface="Muli"/>
              </a:rPr>
              <a:t> có phần trăm chính xác 49,60% với số điểm 0.98</a:t>
            </a:r>
          </a:p>
          <a:p>
            <a:pPr algn="l" marL="755651" indent="-377825" lvl="1">
              <a:lnSpc>
                <a:spcPts val="4550"/>
              </a:lnSpc>
              <a:buFont typeface="Arial"/>
              <a:buChar char="•"/>
            </a:pPr>
            <a:r>
              <a:rPr lang="en-US" sz="3500" spc="-98">
                <a:solidFill>
                  <a:srgbClr val="000000"/>
                </a:solidFill>
                <a:latin typeface="Muli Bold"/>
              </a:rPr>
              <a:t>Thuật toán Naïve Bayes</a:t>
            </a:r>
            <a:r>
              <a:rPr lang="en-US" sz="3500" spc="-98">
                <a:solidFill>
                  <a:srgbClr val="000000"/>
                </a:solidFill>
                <a:latin typeface="Muli"/>
              </a:rPr>
              <a:t> có phần trăm chính xác 44,59% với số điểm 0.87</a:t>
            </a:r>
          </a:p>
          <a:p>
            <a:pPr algn="l">
              <a:lnSpc>
                <a:spcPts val="4550"/>
              </a:lnSpc>
            </a:pPr>
            <a:r>
              <a:rPr lang="en-US" sz="3500" spc="-98">
                <a:solidFill>
                  <a:srgbClr val="000000"/>
                </a:solidFill>
                <a:latin typeface="Muli Bold"/>
              </a:rPr>
              <a:t>-&gt; Kết quả nên ưu tiên chọn thuật toán Clustering</a:t>
            </a:r>
          </a:p>
          <a:p>
            <a:pPr algn="l">
              <a:lnSpc>
                <a:spcPts val="4550"/>
              </a:lnSpc>
            </a:pPr>
          </a:p>
          <a:p>
            <a:pPr algn="l">
              <a:lnSpc>
                <a:spcPts val="4550"/>
              </a:lnSpc>
            </a:pPr>
          </a:p>
          <a:p>
            <a:pPr algn="l">
              <a:lnSpc>
                <a:spcPts val="4550"/>
              </a:lnSpc>
            </a:pPr>
          </a:p>
          <a:p>
            <a:pPr algn="l">
              <a:lnSpc>
                <a:spcPts val="4550"/>
              </a:lnSpc>
            </a:pPr>
          </a:p>
        </p:txBody>
      </p:sp>
    </p:spTree>
  </p:cSld>
  <p:clrMapOvr>
    <a:masterClrMapping/>
  </p:clrMapOvr>
</p:sld>
</file>

<file path=ppt/slides/slide5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2154817" y="8092673"/>
            <a:ext cx="5276948" cy="4569862"/>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9002073">
            <a:off x="-265716" y="8589361"/>
            <a:ext cx="2588832" cy="224194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aphicFrame>
        <p:nvGraphicFramePr>
          <p:cNvPr name="Table 6" id="6"/>
          <p:cNvGraphicFramePr>
            <a:graphicFrameLocks noGrp="true"/>
          </p:cNvGraphicFramePr>
          <p:nvPr/>
        </p:nvGraphicFramePr>
        <p:xfrm>
          <a:off x="3046674" y="1098583"/>
          <a:ext cx="14212626" cy="8760040"/>
        </p:xfrm>
        <a:graphic>
          <a:graphicData uri="http://schemas.openxmlformats.org/drawingml/2006/table">
            <a:tbl>
              <a:tblPr/>
              <a:tblGrid>
                <a:gridCol w="4903018"/>
                <a:gridCol w="4903018"/>
                <a:gridCol w="4406591"/>
              </a:tblGrid>
              <a:tr h="1549379">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Công việc</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Hồ Văn Vinh</a:t>
                      </a:r>
                    </a:p>
                    <a:p>
                      <a:pPr algn="l">
                        <a:lnSpc>
                          <a:spcPts val="2239"/>
                        </a:lnSpc>
                      </a:pPr>
                      <a:r>
                        <a:rPr lang="en-US" sz="1599">
                          <a:solidFill>
                            <a:srgbClr val="000000"/>
                          </a:solidFill>
                          <a:latin typeface="Muli"/>
                        </a:rPr>
                        <a:t>  21520530</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Lê Thị Ánh Hồng</a:t>
                      </a:r>
                    </a:p>
                    <a:p>
                      <a:pPr algn="l">
                        <a:lnSpc>
                          <a:spcPts val="2239"/>
                        </a:lnSpc>
                      </a:pPr>
                      <a:r>
                        <a:rPr lang="en-US" sz="1599">
                          <a:solidFill>
                            <a:srgbClr val="000000"/>
                          </a:solidFill>
                          <a:latin typeface="Muli"/>
                        </a:rPr>
                        <a:t>  21520245</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2199138">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Chương 1: </a:t>
                      </a:r>
                    </a:p>
                    <a:p>
                      <a:pPr algn="l">
                        <a:lnSpc>
                          <a:spcPts val="2239"/>
                        </a:lnSpc>
                      </a:pPr>
                      <a:r>
                        <a:rPr lang="en-US" sz="1599">
                          <a:solidFill>
                            <a:srgbClr val="000000"/>
                          </a:solidFill>
                          <a:latin typeface="Muli"/>
                        </a:rPr>
                        <a:t>  Chọn đề tài và dữ liệu</a:t>
                      </a:r>
                    </a:p>
                    <a:p>
                      <a:pPr algn="l">
                        <a:lnSpc>
                          <a:spcPts val="2239"/>
                        </a:lnSpc>
                      </a:pPr>
                      <a:r>
                        <a:rPr lang="en-US" sz="1599">
                          <a:solidFill>
                            <a:srgbClr val="000000"/>
                          </a:solidFill>
                          <a:latin typeface="Muli"/>
                        </a:rPr>
                        <a:t>  Thiết kế kho dữ liệu</a:t>
                      </a:r>
                    </a:p>
                    <a:p>
                      <a:pPr algn="l">
                        <a:lnSpc>
                          <a:spcPts val="2239"/>
                        </a:lnSpc>
                      </a:pPr>
                      <a:r>
                        <a:rPr lang="en-US" sz="1599">
                          <a:solidFill>
                            <a:srgbClr val="000000"/>
                          </a:solidFill>
                          <a:latin typeface="Muli"/>
                        </a:rPr>
                        <a:t>  Tiền xử lý dữ liệu</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a:t>
                      </a:r>
                    </a:p>
                    <a:p>
                      <a:pPr algn="l">
                        <a:lnSpc>
                          <a:spcPts val="2239"/>
                        </a:lnSpc>
                      </a:pPr>
                      <a:r>
                        <a:rPr lang="en-US" sz="1599">
                          <a:solidFill>
                            <a:srgbClr val="000000"/>
                          </a:solidFill>
                          <a:latin typeface="Muli"/>
                        </a:rPr>
                        <a:t>  X</a:t>
                      </a:r>
                    </a:p>
                    <a:p>
                      <a:pPr algn="l">
                        <a:lnSpc>
                          <a:spcPts val="2239"/>
                        </a:lnSpc>
                      </a:pPr>
                      <a:r>
                        <a:rPr lang="en-US" sz="1599">
                          <a:solidFill>
                            <a:srgbClr val="000000"/>
                          </a:solidFill>
                          <a:latin typeface="Muli"/>
                        </a:rPr>
                        <a:t>  X</a:t>
                      </a:r>
                    </a:p>
                    <a:p>
                      <a:pPr algn="l">
                        <a:lnSpc>
                          <a:spcPts val="2239"/>
                        </a:lnSpc>
                      </a:pPr>
                      <a:r>
                        <a:rPr lang="en-US" sz="1599">
                          <a:solidFill>
                            <a:srgbClr val="000000"/>
                          </a:solidFill>
                          <a:latin typeface="Muli"/>
                        </a:rPr>
                        <a:t>  X</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a:t>
                      </a:r>
                    </a:p>
                    <a:p>
                      <a:pPr algn="l">
                        <a:lnSpc>
                          <a:spcPts val="2239"/>
                        </a:lnSpc>
                      </a:pPr>
                      <a:r>
                        <a:rPr lang="en-US" sz="1599">
                          <a:solidFill>
                            <a:srgbClr val="000000"/>
                          </a:solidFill>
                          <a:latin typeface="Muli"/>
                        </a:rPr>
                        <a:t>  X</a:t>
                      </a:r>
                    </a:p>
                    <a:p>
                      <a:pPr algn="l">
                        <a:lnSpc>
                          <a:spcPts val="2239"/>
                        </a:lnSpc>
                      </a:pPr>
                      <a:r>
                        <a:rPr lang="en-US" sz="1599">
                          <a:solidFill>
                            <a:srgbClr val="000000"/>
                          </a:solidFill>
                          <a:latin typeface="Muli"/>
                        </a:rPr>
                        <a:t>  X</a:t>
                      </a:r>
                    </a:p>
                    <a:p>
                      <a:pPr algn="l">
                        <a:lnSpc>
                          <a:spcPts val="2239"/>
                        </a:lnSpc>
                      </a:pPr>
                      <a:r>
                        <a:rPr lang="en-US" sz="1599">
                          <a:solidFill>
                            <a:srgbClr val="000000"/>
                          </a:solidFill>
                          <a:latin typeface="Muli"/>
                        </a:rPr>
                        <a:t>   </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947335">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Chương 2:</a:t>
                      </a:r>
                    </a:p>
                    <a:p>
                      <a:pPr algn="l">
                        <a:lnSpc>
                          <a:spcPts val="2239"/>
                        </a:lnSpc>
                      </a:pPr>
                      <a:r>
                        <a:rPr lang="en-US" sz="1599">
                          <a:solidFill>
                            <a:srgbClr val="000000"/>
                          </a:solidFill>
                          <a:latin typeface="Muli"/>
                        </a:rPr>
                        <a:t>  </a:t>
                      </a:r>
                    </a:p>
                    <a:p>
                      <a:pPr algn="l">
                        <a:lnSpc>
                          <a:spcPts val="2239"/>
                        </a:lnSpc>
                      </a:pPr>
                      <a:r>
                        <a:rPr lang="en-US" sz="1599">
                          <a:solidFill>
                            <a:srgbClr val="000000"/>
                          </a:solidFill>
                          <a:latin typeface="Muli"/>
                        </a:rPr>
                        <a:t>  Tạo và</a:t>
                      </a:r>
                    </a:p>
                    <a:p>
                      <a:pPr algn="l">
                        <a:lnSpc>
                          <a:spcPts val="2239"/>
                        </a:lnSpc>
                      </a:pPr>
                      <a:r>
                        <a:rPr lang="en-US" sz="1599">
                          <a:solidFill>
                            <a:srgbClr val="000000"/>
                          </a:solidFill>
                          <a:latin typeface="Muli"/>
                        </a:rPr>
                        <a:t>  Deploy project SSIS</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a:t>
                      </a:r>
                    </a:p>
                    <a:p>
                      <a:pPr algn="l">
                        <a:lnSpc>
                          <a:spcPts val="2239"/>
                        </a:lnSpc>
                      </a:pPr>
                      <a:r>
                        <a:rPr lang="en-US" sz="1599">
                          <a:solidFill>
                            <a:srgbClr val="000000"/>
                          </a:solidFill>
                          <a:latin typeface="Muli"/>
                        </a:rPr>
                        <a:t>  Làm chính</a:t>
                      </a:r>
                    </a:p>
                    <a:p>
                      <a:pPr algn="l">
                        <a:lnSpc>
                          <a:spcPts val="2239"/>
                        </a:lnSpc>
                      </a:pPr>
                      <a:r>
                        <a:rPr lang="en-US" sz="1599">
                          <a:solidFill>
                            <a:srgbClr val="000000"/>
                          </a:solidFill>
                          <a:latin typeface="Muli"/>
                        </a:rPr>
                        <a:t>  trên Visual Studio, quay video</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a:t>
                      </a:r>
                    </a:p>
                    <a:p>
                      <a:pPr algn="l">
                        <a:lnSpc>
                          <a:spcPts val="2239"/>
                        </a:lnSpc>
                      </a:pPr>
                      <a:r>
                        <a:rPr lang="en-US" sz="1599">
                          <a:solidFill>
                            <a:srgbClr val="000000"/>
                          </a:solidFill>
                          <a:latin typeface="Muli"/>
                        </a:rPr>
                        <a:t>  Viết báo</a:t>
                      </a:r>
                    </a:p>
                    <a:p>
                      <a:pPr algn="l">
                        <a:lnSpc>
                          <a:spcPts val="2239"/>
                        </a:lnSpc>
                      </a:pPr>
                      <a:r>
                        <a:rPr lang="en-US" sz="1599">
                          <a:solidFill>
                            <a:srgbClr val="000000"/>
                          </a:solidFill>
                          <a:latin typeface="Muli"/>
                        </a:rPr>
                        <a:t>  cáo, Edit video</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947335">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Chương 3:</a:t>
                      </a:r>
                    </a:p>
                    <a:p>
                      <a:pPr algn="l">
                        <a:lnSpc>
                          <a:spcPts val="2239"/>
                        </a:lnSpc>
                      </a:pPr>
                      <a:r>
                        <a:rPr lang="en-US" sz="1599">
                          <a:solidFill>
                            <a:srgbClr val="000000"/>
                          </a:solidFill>
                          <a:latin typeface="Muli"/>
                        </a:rPr>
                        <a:t>  Tạo và Deploy project SSAS</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a:t>
                      </a:r>
                    </a:p>
                    <a:p>
                      <a:pPr algn="l">
                        <a:lnSpc>
                          <a:spcPts val="2239"/>
                        </a:lnSpc>
                      </a:pPr>
                      <a:r>
                        <a:rPr lang="en-US" sz="1599">
                          <a:solidFill>
                            <a:srgbClr val="000000"/>
                          </a:solidFill>
                          <a:latin typeface="Muli"/>
                        </a:rPr>
                        <a:t>  Làm chính</a:t>
                      </a:r>
                    </a:p>
                    <a:p>
                      <a:pPr algn="l">
                        <a:lnSpc>
                          <a:spcPts val="2239"/>
                        </a:lnSpc>
                      </a:pPr>
                      <a:r>
                        <a:rPr lang="en-US" sz="1599">
                          <a:solidFill>
                            <a:srgbClr val="000000"/>
                          </a:solidFill>
                          <a:latin typeface="Muli"/>
                        </a:rPr>
                        <a:t>  trên Visual Studio, quay video</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a:t>
                      </a:r>
                    </a:p>
                    <a:p>
                      <a:pPr algn="l">
                        <a:lnSpc>
                          <a:spcPts val="2239"/>
                        </a:lnSpc>
                      </a:pPr>
                      <a:r>
                        <a:rPr lang="en-US" sz="1599">
                          <a:solidFill>
                            <a:srgbClr val="000000"/>
                          </a:solidFill>
                          <a:latin typeface="Muli"/>
                        </a:rPr>
                        <a:t>  Viết báo</a:t>
                      </a:r>
                    </a:p>
                    <a:p>
                      <a:pPr algn="l">
                        <a:lnSpc>
                          <a:spcPts val="2239"/>
                        </a:lnSpc>
                      </a:pPr>
                      <a:r>
                        <a:rPr lang="en-US" sz="1599">
                          <a:solidFill>
                            <a:srgbClr val="000000"/>
                          </a:solidFill>
                          <a:latin typeface="Muli"/>
                        </a:rPr>
                        <a:t>  cáo, Edit video</a:t>
                      </a:r>
                    </a:p>
                    <a:p>
                      <a:pPr algn="l">
                        <a:lnSpc>
                          <a:spcPts val="2239"/>
                        </a:lnSpc>
                      </a:pPr>
                      <a:r>
                        <a:rPr lang="en-US" sz="1599">
                          <a:solidFill>
                            <a:srgbClr val="000000"/>
                          </a:solidFill>
                          <a:latin typeface="Muli"/>
                        </a:rPr>
                        <a:t>   </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16854">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Chương 3: Làm truy vấn từ câu 1 đến câu 8</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Phụ</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X</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1028700" y="384241"/>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7. Phân công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519572" y="-766281"/>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6018605" y="6926862"/>
            <a:ext cx="2481390" cy="2148895"/>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Freeform 6" id="6"/>
          <p:cNvSpPr/>
          <p:nvPr/>
        </p:nvSpPr>
        <p:spPr>
          <a:xfrm flipH="false" flipV="false" rot="0">
            <a:off x="1028700" y="3189449"/>
            <a:ext cx="14131732" cy="5286691"/>
          </a:xfrm>
          <a:custGeom>
            <a:avLst/>
            <a:gdLst/>
            <a:ahLst/>
            <a:cxnLst/>
            <a:rect r="r" b="b" t="t" l="l"/>
            <a:pathLst>
              <a:path h="5286691" w="14131732">
                <a:moveTo>
                  <a:pt x="0" y="0"/>
                </a:moveTo>
                <a:lnTo>
                  <a:pt x="14131732" y="0"/>
                </a:lnTo>
                <a:lnTo>
                  <a:pt x="14131732" y="5286691"/>
                </a:lnTo>
                <a:lnTo>
                  <a:pt x="0" y="5286691"/>
                </a:lnTo>
                <a:lnTo>
                  <a:pt x="0" y="0"/>
                </a:lnTo>
                <a:close/>
              </a:path>
            </a:pathLst>
          </a:custGeom>
          <a:blipFill>
            <a:blip r:embed="rId2"/>
            <a:stretch>
              <a:fillRect l="0" t="0" r="0" b="0"/>
            </a:stretch>
          </a:blipFill>
        </p:spPr>
      </p:sp>
      <p:sp>
        <p:nvSpPr>
          <p:cNvPr name="TextBox 7" id="7"/>
          <p:cNvSpPr txBox="true"/>
          <p:nvPr/>
        </p:nvSpPr>
        <p:spPr>
          <a:xfrm rot="0">
            <a:off x="1028700" y="485004"/>
            <a:ext cx="14131732" cy="714375"/>
          </a:xfrm>
          <a:prstGeom prst="rect">
            <a:avLst/>
          </a:prstGeom>
        </p:spPr>
        <p:txBody>
          <a:bodyPr anchor="t" rtlCol="false" tIns="0" lIns="0" bIns="0" rIns="0">
            <a:spAutoFit/>
          </a:bodyPr>
          <a:lstStyle/>
          <a:p>
            <a:pPr algn="l">
              <a:lnSpc>
                <a:spcPts val="5849"/>
              </a:lnSpc>
              <a:spcBef>
                <a:spcPct val="0"/>
              </a:spcBef>
            </a:pPr>
            <a:r>
              <a:rPr lang="en-US" sz="4499" spc="-125">
                <a:solidFill>
                  <a:srgbClr val="000000"/>
                </a:solidFill>
                <a:latin typeface="Muli Bold"/>
              </a:rPr>
              <a:t>1.3. Tiền xử lý dữ liệu</a:t>
            </a:r>
          </a:p>
        </p:txBody>
      </p:sp>
    </p:spTree>
  </p:cSld>
  <p:clrMapOvr>
    <a:masterClrMapping/>
  </p:clrMapOvr>
</p:sld>
</file>

<file path=ppt/slides/slide6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2154817" y="8092673"/>
            <a:ext cx="5276948" cy="4569862"/>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9002073">
            <a:off x="-265716" y="8589361"/>
            <a:ext cx="2588832" cy="224194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aphicFrame>
        <p:nvGraphicFramePr>
          <p:cNvPr name="Table 6" id="6"/>
          <p:cNvGraphicFramePr>
            <a:graphicFrameLocks noGrp="true"/>
          </p:cNvGraphicFramePr>
          <p:nvPr/>
        </p:nvGraphicFramePr>
        <p:xfrm>
          <a:off x="3122131" y="1028700"/>
          <a:ext cx="13871791" cy="9201150"/>
        </p:xfrm>
        <a:graphic>
          <a:graphicData uri="http://schemas.openxmlformats.org/drawingml/2006/table">
            <a:tbl>
              <a:tblPr/>
              <a:tblGrid>
                <a:gridCol w="4623930"/>
                <a:gridCol w="4623930"/>
                <a:gridCol w="4623930"/>
              </a:tblGrid>
              <a:tr h="1393535">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Công việc</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Hồ Văn Vinh</a:t>
                      </a:r>
                    </a:p>
                    <a:p>
                      <a:pPr algn="l">
                        <a:lnSpc>
                          <a:spcPts val="2239"/>
                        </a:lnSpc>
                      </a:pPr>
                      <a:r>
                        <a:rPr lang="en-US" sz="1599">
                          <a:solidFill>
                            <a:srgbClr val="000000"/>
                          </a:solidFill>
                          <a:latin typeface="Muli"/>
                        </a:rPr>
                        <a:t>  21520530</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Lê Thị Ánh Hồng</a:t>
                      </a:r>
                    </a:p>
                    <a:p>
                      <a:pPr algn="l">
                        <a:lnSpc>
                          <a:spcPts val="2239"/>
                        </a:lnSpc>
                      </a:pPr>
                      <a:r>
                        <a:rPr lang="en-US" sz="1599">
                          <a:solidFill>
                            <a:srgbClr val="000000"/>
                          </a:solidFill>
                          <a:latin typeface="Muli"/>
                        </a:rPr>
                        <a:t>  21520245</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16737">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Chương 3: Làm truy vấn từ câu 9 đến câu 15</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X</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Phụ</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93535">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Chương 4:</a:t>
                      </a:r>
                    </a:p>
                    <a:p>
                      <a:pPr algn="l">
                        <a:lnSpc>
                          <a:spcPts val="2239"/>
                        </a:lnSpc>
                      </a:pPr>
                      <a:r>
                        <a:rPr lang="en-US" sz="1599">
                          <a:solidFill>
                            <a:srgbClr val="000000"/>
                          </a:solidFill>
                          <a:latin typeface="Muli"/>
                        </a:rPr>
                        <a:t>  Quá trình SSRS bằng Microsoft SSRS Project</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X</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16737">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Chương 4: Quá trình SSRS bằng PowerBI</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X</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93535">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Chương 5:</a:t>
                      </a:r>
                    </a:p>
                    <a:p>
                      <a:pPr algn="l">
                        <a:lnSpc>
                          <a:spcPts val="2239"/>
                        </a:lnSpc>
                      </a:pPr>
                      <a:r>
                        <a:rPr lang="en-US" sz="1599">
                          <a:solidFill>
                            <a:srgbClr val="000000"/>
                          </a:solidFill>
                          <a:latin typeface="Muli"/>
                        </a:rPr>
                        <a:t>  Data Mining</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X</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93535">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Làm</a:t>
                      </a:r>
                    </a:p>
                    <a:p>
                      <a:pPr algn="l">
                        <a:lnSpc>
                          <a:spcPts val="2239"/>
                        </a:lnSpc>
                      </a:pPr>
                      <a:r>
                        <a:rPr lang="en-US" sz="1599">
                          <a:solidFill>
                            <a:srgbClr val="000000"/>
                          </a:solidFill>
                          <a:latin typeface="Muli"/>
                        </a:rPr>
                        <a:t>  slide, tổng hơp báo cáo</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X</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X</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93535">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Mức độ</a:t>
                      </a:r>
                    </a:p>
                    <a:p>
                      <a:pPr algn="l">
                        <a:lnSpc>
                          <a:spcPts val="2239"/>
                        </a:lnSpc>
                      </a:pPr>
                      <a:r>
                        <a:rPr lang="en-US" sz="1599">
                          <a:solidFill>
                            <a:srgbClr val="000000"/>
                          </a:solidFill>
                          <a:latin typeface="Muli"/>
                        </a:rPr>
                        <a:t>  hoàn thành</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100%</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Muli"/>
                        </a:rPr>
                        <a:t>  100%</a:t>
                      </a:r>
                    </a:p>
                    <a:p>
                      <a:pPr algn="l">
                        <a:lnSpc>
                          <a:spcPts val="2239"/>
                        </a:lnSpc>
                      </a:pPr>
                      <a:r>
                        <a:rPr lang="en-US" sz="1599">
                          <a:solidFill>
                            <a:srgbClr val="000000"/>
                          </a:solidFill>
                          <a:latin typeface="Muli"/>
                        </a:rPr>
                        <a:t>  </a:t>
                      </a:r>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1028700" y="384241"/>
            <a:ext cx="14131732" cy="644459"/>
          </a:xfrm>
          <a:prstGeom prst="rect">
            <a:avLst/>
          </a:prstGeom>
        </p:spPr>
        <p:txBody>
          <a:bodyPr anchor="t" rtlCol="false" tIns="0" lIns="0" bIns="0" rIns="0">
            <a:spAutoFit/>
          </a:bodyPr>
          <a:lstStyle/>
          <a:p>
            <a:pPr algn="l">
              <a:lnSpc>
                <a:spcPts val="5199"/>
              </a:lnSpc>
              <a:spcBef>
                <a:spcPct val="0"/>
              </a:spcBef>
            </a:pPr>
            <a:r>
              <a:rPr lang="en-US" sz="3999" spc="-111">
                <a:solidFill>
                  <a:srgbClr val="000000"/>
                </a:solidFill>
                <a:latin typeface="Muli Bold"/>
              </a:rPr>
              <a:t>7. Phân công</a:t>
            </a:r>
          </a:p>
        </p:txBody>
      </p:sp>
    </p:spTree>
  </p:cSld>
  <p:clrMapOvr>
    <a:masterClrMapping/>
  </p:clrMapOvr>
</p:sld>
</file>

<file path=ppt/slides/slide61.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sp>
        <p:nvSpPr>
          <p:cNvPr name="TextBox 2" id="2"/>
          <p:cNvSpPr txBox="true"/>
          <p:nvPr/>
        </p:nvSpPr>
        <p:spPr>
          <a:xfrm rot="0">
            <a:off x="3559363" y="1038225"/>
            <a:ext cx="11169275" cy="2562225"/>
          </a:xfrm>
          <a:prstGeom prst="rect">
            <a:avLst/>
          </a:prstGeom>
        </p:spPr>
        <p:txBody>
          <a:bodyPr anchor="t" rtlCol="false" tIns="0" lIns="0" bIns="0" rIns="0">
            <a:spAutoFit/>
          </a:bodyPr>
          <a:lstStyle/>
          <a:p>
            <a:pPr algn="ctr">
              <a:lnSpc>
                <a:spcPts val="10199"/>
              </a:lnSpc>
              <a:spcBef>
                <a:spcPct val="0"/>
              </a:spcBef>
            </a:pPr>
            <a:r>
              <a:rPr lang="en-US" sz="8499" spc="-84">
                <a:solidFill>
                  <a:srgbClr val="F4F4F4"/>
                </a:solidFill>
                <a:latin typeface="Muli Bold"/>
              </a:rPr>
              <a:t>Thank you for your listening!</a:t>
            </a:r>
          </a:p>
        </p:txBody>
      </p:sp>
      <p:sp>
        <p:nvSpPr>
          <p:cNvPr name="TextBox 3" id="3"/>
          <p:cNvSpPr txBox="true"/>
          <p:nvPr/>
        </p:nvSpPr>
        <p:spPr>
          <a:xfrm rot="0">
            <a:off x="3559363" y="3943507"/>
            <a:ext cx="11169275" cy="1905000"/>
          </a:xfrm>
          <a:prstGeom prst="rect">
            <a:avLst/>
          </a:prstGeom>
        </p:spPr>
        <p:txBody>
          <a:bodyPr anchor="t" rtlCol="false" tIns="0" lIns="0" bIns="0" rIns="0">
            <a:spAutoFit/>
          </a:bodyPr>
          <a:lstStyle/>
          <a:p>
            <a:pPr algn="ctr">
              <a:lnSpc>
                <a:spcPts val="15000"/>
              </a:lnSpc>
              <a:spcBef>
                <a:spcPct val="0"/>
              </a:spcBef>
            </a:pPr>
            <a:r>
              <a:rPr lang="en-US" sz="12500" spc="-125">
                <a:solidFill>
                  <a:srgbClr val="F4F4F4"/>
                </a:solidFill>
                <a:latin typeface="Muli Bold"/>
              </a:rPr>
              <a:t>Q&amp;A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519572" y="-766281"/>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6018605" y="6926862"/>
            <a:ext cx="2481390" cy="2148895"/>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Freeform 6" id="6"/>
          <p:cNvSpPr/>
          <p:nvPr/>
        </p:nvSpPr>
        <p:spPr>
          <a:xfrm flipH="false" flipV="false" rot="0">
            <a:off x="4015198" y="1450840"/>
            <a:ext cx="10257604" cy="8463924"/>
          </a:xfrm>
          <a:custGeom>
            <a:avLst/>
            <a:gdLst/>
            <a:ahLst/>
            <a:cxnLst/>
            <a:rect r="r" b="b" t="t" l="l"/>
            <a:pathLst>
              <a:path h="8463924" w="10257604">
                <a:moveTo>
                  <a:pt x="0" y="0"/>
                </a:moveTo>
                <a:lnTo>
                  <a:pt x="10257604" y="0"/>
                </a:lnTo>
                <a:lnTo>
                  <a:pt x="10257604" y="8463925"/>
                </a:lnTo>
                <a:lnTo>
                  <a:pt x="0" y="8463925"/>
                </a:lnTo>
                <a:lnTo>
                  <a:pt x="0" y="0"/>
                </a:lnTo>
                <a:close/>
              </a:path>
            </a:pathLst>
          </a:custGeom>
          <a:blipFill>
            <a:blip r:embed="rId2"/>
            <a:stretch>
              <a:fillRect l="0" t="0" r="0" b="0"/>
            </a:stretch>
          </a:blipFill>
        </p:spPr>
      </p:sp>
      <p:sp>
        <p:nvSpPr>
          <p:cNvPr name="TextBox 7" id="7"/>
          <p:cNvSpPr txBox="true"/>
          <p:nvPr/>
        </p:nvSpPr>
        <p:spPr>
          <a:xfrm rot="0">
            <a:off x="1028700" y="485004"/>
            <a:ext cx="14131732" cy="714375"/>
          </a:xfrm>
          <a:prstGeom prst="rect">
            <a:avLst/>
          </a:prstGeom>
        </p:spPr>
        <p:txBody>
          <a:bodyPr anchor="t" rtlCol="false" tIns="0" lIns="0" bIns="0" rIns="0">
            <a:spAutoFit/>
          </a:bodyPr>
          <a:lstStyle/>
          <a:p>
            <a:pPr algn="l">
              <a:lnSpc>
                <a:spcPts val="5849"/>
              </a:lnSpc>
              <a:spcBef>
                <a:spcPct val="0"/>
              </a:spcBef>
            </a:pPr>
            <a:r>
              <a:rPr lang="en-US" sz="4499" spc="-125">
                <a:solidFill>
                  <a:srgbClr val="000000"/>
                </a:solidFill>
                <a:latin typeface="Muli Bold"/>
              </a:rPr>
              <a:t>1.4  Lược đồ hình sao</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8" id="8"/>
          <p:cNvSpPr txBox="true"/>
          <p:nvPr/>
        </p:nvSpPr>
        <p:spPr>
          <a:xfrm rot="0">
            <a:off x="1028700" y="533433"/>
            <a:ext cx="14131732" cy="714375"/>
          </a:xfrm>
          <a:prstGeom prst="rect">
            <a:avLst/>
          </a:prstGeom>
        </p:spPr>
        <p:txBody>
          <a:bodyPr anchor="t" rtlCol="false" tIns="0" lIns="0" bIns="0" rIns="0">
            <a:spAutoFit/>
          </a:bodyPr>
          <a:lstStyle/>
          <a:p>
            <a:pPr algn="l">
              <a:lnSpc>
                <a:spcPts val="5849"/>
              </a:lnSpc>
              <a:spcBef>
                <a:spcPct val="0"/>
              </a:spcBef>
            </a:pPr>
            <a:r>
              <a:rPr lang="en-US" sz="4499" spc="-125">
                <a:solidFill>
                  <a:srgbClr val="000000"/>
                </a:solidFill>
                <a:latin typeface="Muli Bold"/>
              </a:rPr>
              <a:t>1.5Thuận lợi và khó khăn gặp phải</a:t>
            </a:r>
          </a:p>
        </p:txBody>
      </p:sp>
      <p:sp>
        <p:nvSpPr>
          <p:cNvPr name="TextBox 9" id="9"/>
          <p:cNvSpPr txBox="true"/>
          <p:nvPr/>
        </p:nvSpPr>
        <p:spPr>
          <a:xfrm rot="0">
            <a:off x="1215738" y="2024033"/>
            <a:ext cx="14131732" cy="4556125"/>
          </a:xfrm>
          <a:prstGeom prst="rect">
            <a:avLst/>
          </a:prstGeom>
        </p:spPr>
        <p:txBody>
          <a:bodyPr anchor="t" rtlCol="false" tIns="0" lIns="0" bIns="0" rIns="0">
            <a:spAutoFit/>
          </a:bodyPr>
          <a:lstStyle/>
          <a:p>
            <a:pPr algn="l">
              <a:lnSpc>
                <a:spcPts val="4550"/>
              </a:lnSpc>
            </a:pPr>
            <a:r>
              <a:rPr lang="en-US" sz="3500" spc="-98">
                <a:solidFill>
                  <a:srgbClr val="000000"/>
                </a:solidFill>
                <a:latin typeface="Muli Bold"/>
              </a:rPr>
              <a:t>Thuận lợi: </a:t>
            </a:r>
          </a:p>
          <a:p>
            <a:pPr algn="l" marL="755651" indent="-377825" lvl="1">
              <a:lnSpc>
                <a:spcPts val="4550"/>
              </a:lnSpc>
              <a:buFont typeface="Arial"/>
              <a:buChar char="•"/>
            </a:pPr>
            <a:r>
              <a:rPr lang="en-US" sz="3500" spc="-98">
                <a:solidFill>
                  <a:srgbClr val="000000"/>
                </a:solidFill>
                <a:latin typeface="Muli"/>
              </a:rPr>
              <a:t>Dễ dàng thống nhất lược đồ hình sao</a:t>
            </a:r>
          </a:p>
          <a:p>
            <a:pPr algn="l" marL="755651" indent="-377825" lvl="1">
              <a:lnSpc>
                <a:spcPts val="4550"/>
              </a:lnSpc>
              <a:buFont typeface="Arial"/>
              <a:buChar char="•"/>
            </a:pPr>
            <a:r>
              <a:rPr lang="en-US" sz="3500" spc="-98">
                <a:solidFill>
                  <a:srgbClr val="000000"/>
                </a:solidFill>
                <a:latin typeface="Muli"/>
              </a:rPr>
              <a:t>Dataset ổn định, không bị null nhiều ở những cột quan trọng</a:t>
            </a:r>
          </a:p>
          <a:p>
            <a:pPr algn="l" marL="755651" indent="-377825" lvl="1">
              <a:lnSpc>
                <a:spcPts val="4550"/>
              </a:lnSpc>
              <a:buFont typeface="Arial"/>
              <a:buChar char="•"/>
            </a:pPr>
            <a:r>
              <a:rPr lang="en-US" sz="3500" spc="-98">
                <a:solidFill>
                  <a:srgbClr val="000000"/>
                </a:solidFill>
                <a:latin typeface="Muli"/>
              </a:rPr>
              <a:t>Số lượng dữ liệu lớn phù hợp cho phân tích</a:t>
            </a:r>
          </a:p>
          <a:p>
            <a:pPr algn="l">
              <a:lnSpc>
                <a:spcPts val="4550"/>
              </a:lnSpc>
            </a:pPr>
          </a:p>
          <a:p>
            <a:pPr algn="l">
              <a:lnSpc>
                <a:spcPts val="4550"/>
              </a:lnSpc>
            </a:pPr>
            <a:r>
              <a:rPr lang="en-US" sz="3500" spc="-98">
                <a:solidFill>
                  <a:srgbClr val="000000"/>
                </a:solidFill>
                <a:latin typeface="Muli Bold"/>
              </a:rPr>
              <a:t>Khó khăn:</a:t>
            </a:r>
          </a:p>
          <a:p>
            <a:pPr algn="l" marL="755651" indent="-377825" lvl="1">
              <a:lnSpc>
                <a:spcPts val="4550"/>
              </a:lnSpc>
              <a:buFont typeface="Arial"/>
              <a:buChar char="•"/>
            </a:pPr>
            <a:r>
              <a:rPr lang="en-US" sz="3500" spc="-98">
                <a:solidFill>
                  <a:srgbClr val="000000"/>
                </a:solidFill>
                <a:latin typeface="Muli"/>
              </a:rPr>
              <a:t>Dung lượng file lớn</a:t>
            </a:r>
          </a:p>
          <a:p>
            <a:pPr algn="l" marL="755651" indent="-377825" lvl="1">
              <a:lnSpc>
                <a:spcPts val="4550"/>
              </a:lnSpc>
              <a:buFont typeface="Arial"/>
              <a:buChar char="•"/>
            </a:pPr>
            <a:r>
              <a:rPr lang="en-US" sz="3500" spc="-98">
                <a:solidFill>
                  <a:srgbClr val="000000"/>
                </a:solidFill>
                <a:latin typeface="Muli"/>
              </a:rPr>
              <a:t>Tìm hiểu các cột thuộc tính</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4295316"/>
            <a:ext cx="8856441" cy="1377949"/>
          </a:xfrm>
          <a:prstGeom prst="rect">
            <a:avLst/>
          </a:prstGeom>
        </p:spPr>
        <p:txBody>
          <a:bodyPr anchor="t" rtlCol="false" tIns="0" lIns="0" bIns="0" rIns="0">
            <a:spAutoFit/>
          </a:bodyPr>
          <a:lstStyle/>
          <a:p>
            <a:pPr algn="l">
              <a:lnSpc>
                <a:spcPts val="11200"/>
              </a:lnSpc>
            </a:pPr>
            <a:r>
              <a:rPr lang="en-US" sz="8000" spc="-88">
                <a:solidFill>
                  <a:srgbClr val="000000"/>
                </a:solidFill>
                <a:latin typeface="Muli Bold"/>
              </a:rPr>
              <a:t>2. Quá trình SSIS</a:t>
            </a:r>
          </a:p>
        </p:txBody>
      </p:sp>
      <p:grpSp>
        <p:nvGrpSpPr>
          <p:cNvPr name="Group 3" id="3"/>
          <p:cNvGrpSpPr/>
          <p:nvPr/>
        </p:nvGrpSpPr>
        <p:grpSpPr>
          <a:xfrm rot="0">
            <a:off x="14328902" y="2317173"/>
            <a:ext cx="7321033" cy="6340049"/>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2122944" y="7035126"/>
            <a:ext cx="4970154" cy="4304177"/>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2336342" y="5954842"/>
            <a:ext cx="2271679" cy="196728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0">
            <a:off x="13737770" y="373605"/>
            <a:ext cx="3799619" cy="329048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1028700" y="1028700"/>
            <a:ext cx="4212844" cy="586200"/>
            <a:chOff x="0" y="0"/>
            <a:chExt cx="5617125" cy="781600"/>
          </a:xfrm>
        </p:grpSpPr>
        <p:sp>
          <p:nvSpPr>
            <p:cNvPr name="TextBox 12" id="12"/>
            <p:cNvSpPr txBox="true"/>
            <p:nvPr/>
          </p:nvSpPr>
          <p:spPr>
            <a:xfrm rot="0">
              <a:off x="1293956" y="104459"/>
              <a:ext cx="4323169" cy="525057"/>
            </a:xfrm>
            <a:prstGeom prst="rect">
              <a:avLst/>
            </a:prstGeom>
          </p:spPr>
          <p:txBody>
            <a:bodyPr anchor="t" rtlCol="false" tIns="0" lIns="0" bIns="0" rIns="0">
              <a:spAutoFit/>
            </a:bodyPr>
            <a:lstStyle/>
            <a:p>
              <a:pPr algn="l">
                <a:lnSpc>
                  <a:spcPts val="3359"/>
                </a:lnSpc>
                <a:spcBef>
                  <a:spcPct val="0"/>
                </a:spcBef>
              </a:pPr>
            </a:p>
          </p:txBody>
        </p:sp>
        <p:sp>
          <p:nvSpPr>
            <p:cNvPr name="Freeform 13" id="13"/>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DAGFQHx-GH4</dc:identifier>
  <dcterms:modified xsi:type="dcterms:W3CDTF">2011-08-01T06:04:30Z</dcterms:modified>
  <cp:revision>1</cp:revision>
  <dc:title>Kho dữ liệu và OLAP</dc:title>
</cp:coreProperties>
</file>