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256" r:id="rId2"/>
    <p:sldId id="257" r:id="rId3"/>
    <p:sldId id="258" r:id="rId4"/>
    <p:sldId id="260" r:id="rId5"/>
    <p:sldId id="374" r:id="rId6"/>
    <p:sldId id="375" r:id="rId7"/>
    <p:sldId id="377" r:id="rId8"/>
    <p:sldId id="378" r:id="rId9"/>
    <p:sldId id="270" r:id="rId10"/>
    <p:sldId id="379" r:id="rId11"/>
    <p:sldId id="380" r:id="rId12"/>
    <p:sldId id="381" r:id="rId13"/>
    <p:sldId id="382" r:id="rId14"/>
    <p:sldId id="383" r:id="rId15"/>
    <p:sldId id="384" r:id="rId16"/>
    <p:sldId id="389" r:id="rId17"/>
    <p:sldId id="385" r:id="rId18"/>
    <p:sldId id="386" r:id="rId19"/>
    <p:sldId id="387" r:id="rId20"/>
    <p:sldId id="388" r:id="rId21"/>
    <p:sldId id="390" r:id="rId22"/>
    <p:sldId id="391" r:id="rId23"/>
    <p:sldId id="392" r:id="rId24"/>
    <p:sldId id="393" r:id="rId25"/>
    <p:sldId id="394" r:id="rId26"/>
    <p:sldId id="398" r:id="rId27"/>
    <p:sldId id="400" r:id="rId28"/>
    <p:sldId id="401" r:id="rId29"/>
    <p:sldId id="402" r:id="rId3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D7DFC-B95E-5203-1750-D7A8371A8003}" v="211" dt="2024-12-14T22:14:42.367"/>
    <p1510:client id="{F8527044-AF06-8B32-7398-7351F65C97EF}" v="2" dt="2024-12-14T22:16:40.981"/>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8370-A4F8-4160-A81D-7F30D6479BB7}" type="datetimeFigureOut">
              <a:rPr lang="vi-VN" smtClean="0"/>
              <a:t>14/12/2024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73E19-F9DF-4213-9D77-B282510A478E}" type="slidenum">
              <a:rPr lang="vi-VN" smtClean="0"/>
              <a:t>‹#›</a:t>
            </a:fld>
            <a:endParaRPr lang="vi-VN"/>
          </a:p>
        </p:txBody>
      </p:sp>
    </p:spTree>
    <p:extLst>
      <p:ext uri="{BB962C8B-B14F-4D97-AF65-F5344CB8AC3E}">
        <p14:creationId xmlns:p14="http://schemas.microsoft.com/office/powerpoint/2010/main" val="543870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01373E19-F9DF-4213-9D77-B282510A478E}" type="slidenum">
              <a:rPr lang="vi-VN" smtClean="0"/>
              <a:t>6</a:t>
            </a:fld>
            <a:endParaRPr lang="vi-VN"/>
          </a:p>
        </p:txBody>
      </p:sp>
    </p:spTree>
    <p:extLst>
      <p:ext uri="{BB962C8B-B14F-4D97-AF65-F5344CB8AC3E}">
        <p14:creationId xmlns:p14="http://schemas.microsoft.com/office/powerpoint/2010/main" val="369938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74D5D-79BA-A117-7180-C9E25CC9C8AF}"/>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C7EAE4F-993E-5840-EE30-56B4A32A092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11CEFDE1-8AC6-802F-3FA0-F46A669E0B41}"/>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4B9FA026-8C3B-06F2-616E-5009528BCE68}"/>
              </a:ext>
            </a:extLst>
          </p:cNvPr>
          <p:cNvSpPr>
            <a:spLocks noGrp="1"/>
          </p:cNvSpPr>
          <p:nvPr>
            <p:ph type="sldNum" sz="quarter" idx="5"/>
          </p:nvPr>
        </p:nvSpPr>
        <p:spPr/>
        <p:txBody>
          <a:bodyPr/>
          <a:lstStyle/>
          <a:p>
            <a:fld id="{01373E19-F9DF-4213-9D77-B282510A478E}" type="slidenum">
              <a:rPr lang="vi-VN" smtClean="0"/>
              <a:t>18</a:t>
            </a:fld>
            <a:endParaRPr lang="vi-VN"/>
          </a:p>
        </p:txBody>
      </p:sp>
    </p:spTree>
    <p:extLst>
      <p:ext uri="{BB962C8B-B14F-4D97-AF65-F5344CB8AC3E}">
        <p14:creationId xmlns:p14="http://schemas.microsoft.com/office/powerpoint/2010/main" val="1697859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4A2C3-A69D-3817-741D-3357154DEC9A}"/>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1B43E28-197A-3761-B9C8-43AEB4B5CAC6}"/>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8A58AB0-97D1-7669-9FFD-6BA1884F2BDB}"/>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5930B23D-AF08-AA74-36D8-CBE358E38EC6}"/>
              </a:ext>
            </a:extLst>
          </p:cNvPr>
          <p:cNvSpPr>
            <a:spLocks noGrp="1"/>
          </p:cNvSpPr>
          <p:nvPr>
            <p:ph type="sldNum" sz="quarter" idx="5"/>
          </p:nvPr>
        </p:nvSpPr>
        <p:spPr/>
        <p:txBody>
          <a:bodyPr/>
          <a:lstStyle/>
          <a:p>
            <a:fld id="{01373E19-F9DF-4213-9D77-B282510A478E}" type="slidenum">
              <a:rPr lang="vi-VN" smtClean="0"/>
              <a:t>19</a:t>
            </a:fld>
            <a:endParaRPr lang="vi-VN"/>
          </a:p>
        </p:txBody>
      </p:sp>
    </p:spTree>
    <p:extLst>
      <p:ext uri="{BB962C8B-B14F-4D97-AF65-F5344CB8AC3E}">
        <p14:creationId xmlns:p14="http://schemas.microsoft.com/office/powerpoint/2010/main" val="769555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369CE-DA08-4625-339C-092C2E9AF02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806BE65-2AD6-5649-4C32-AC023CADA6DE}"/>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0D3BFC2C-2ECE-E18C-B2C2-9E789DA027FA}"/>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66A02A39-E303-7045-2859-0E58295E56A0}"/>
              </a:ext>
            </a:extLst>
          </p:cNvPr>
          <p:cNvSpPr>
            <a:spLocks noGrp="1"/>
          </p:cNvSpPr>
          <p:nvPr>
            <p:ph type="sldNum" sz="quarter" idx="5"/>
          </p:nvPr>
        </p:nvSpPr>
        <p:spPr/>
        <p:txBody>
          <a:bodyPr/>
          <a:lstStyle/>
          <a:p>
            <a:fld id="{01373E19-F9DF-4213-9D77-B282510A478E}" type="slidenum">
              <a:rPr lang="vi-VN" smtClean="0"/>
              <a:t>20</a:t>
            </a:fld>
            <a:endParaRPr lang="vi-VN"/>
          </a:p>
        </p:txBody>
      </p:sp>
    </p:spTree>
    <p:extLst>
      <p:ext uri="{BB962C8B-B14F-4D97-AF65-F5344CB8AC3E}">
        <p14:creationId xmlns:p14="http://schemas.microsoft.com/office/powerpoint/2010/main" val="944166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DA291-501E-1E37-E845-99DB3259FD1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BF56C78B-92A5-B5E6-A5E4-681DAFD6437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91C4F38-E7A2-5CF3-AE38-0646F6091C46}"/>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2B014BC6-F4D9-6FBA-8B24-6764AEE9A3D2}"/>
              </a:ext>
            </a:extLst>
          </p:cNvPr>
          <p:cNvSpPr>
            <a:spLocks noGrp="1"/>
          </p:cNvSpPr>
          <p:nvPr>
            <p:ph type="sldNum" sz="quarter" idx="5"/>
          </p:nvPr>
        </p:nvSpPr>
        <p:spPr/>
        <p:txBody>
          <a:bodyPr/>
          <a:lstStyle/>
          <a:p>
            <a:fld id="{01373E19-F9DF-4213-9D77-B282510A478E}" type="slidenum">
              <a:rPr lang="vi-VN" smtClean="0"/>
              <a:t>22</a:t>
            </a:fld>
            <a:endParaRPr lang="vi-VN"/>
          </a:p>
        </p:txBody>
      </p:sp>
    </p:spTree>
    <p:extLst>
      <p:ext uri="{BB962C8B-B14F-4D97-AF65-F5344CB8AC3E}">
        <p14:creationId xmlns:p14="http://schemas.microsoft.com/office/powerpoint/2010/main" val="1321761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A45E9-5756-494D-AA4C-8E21A9DCA57A}"/>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964DC820-7BEF-A1DA-EF97-9365B4C8FAD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3D68D9E9-26CB-69A4-CFC7-2A36AF538170}"/>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A761E380-BE65-BD1A-6CA6-9E144C86A87B}"/>
              </a:ext>
            </a:extLst>
          </p:cNvPr>
          <p:cNvSpPr>
            <a:spLocks noGrp="1"/>
          </p:cNvSpPr>
          <p:nvPr>
            <p:ph type="sldNum" sz="quarter" idx="5"/>
          </p:nvPr>
        </p:nvSpPr>
        <p:spPr/>
        <p:txBody>
          <a:bodyPr/>
          <a:lstStyle/>
          <a:p>
            <a:fld id="{01373E19-F9DF-4213-9D77-B282510A478E}" type="slidenum">
              <a:rPr lang="vi-VN" smtClean="0"/>
              <a:t>25</a:t>
            </a:fld>
            <a:endParaRPr lang="vi-VN"/>
          </a:p>
        </p:txBody>
      </p:sp>
    </p:spTree>
    <p:extLst>
      <p:ext uri="{BB962C8B-B14F-4D97-AF65-F5344CB8AC3E}">
        <p14:creationId xmlns:p14="http://schemas.microsoft.com/office/powerpoint/2010/main" val="1368662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427F9-D96A-00C9-7B96-941F1749F26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562493A4-3946-649B-9281-7BDD5D0DCA98}"/>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FD7E74B3-40CE-B569-6ED3-5D9369C23B42}"/>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D8924E62-5A83-5CE8-BE73-E8158BE2E21D}"/>
              </a:ext>
            </a:extLst>
          </p:cNvPr>
          <p:cNvSpPr>
            <a:spLocks noGrp="1"/>
          </p:cNvSpPr>
          <p:nvPr>
            <p:ph type="sldNum" sz="quarter" idx="5"/>
          </p:nvPr>
        </p:nvSpPr>
        <p:spPr/>
        <p:txBody>
          <a:bodyPr/>
          <a:lstStyle/>
          <a:p>
            <a:fld id="{01373E19-F9DF-4213-9D77-B282510A478E}" type="slidenum">
              <a:rPr lang="vi-VN" smtClean="0"/>
              <a:t>27</a:t>
            </a:fld>
            <a:endParaRPr lang="vi-VN"/>
          </a:p>
        </p:txBody>
      </p:sp>
    </p:spTree>
    <p:extLst>
      <p:ext uri="{BB962C8B-B14F-4D97-AF65-F5344CB8AC3E}">
        <p14:creationId xmlns:p14="http://schemas.microsoft.com/office/powerpoint/2010/main" val="22503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A6E72-7F1A-BBBB-95C3-7CCEB53B48D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4BBB19C-F9F8-ED2C-EABF-6551049E4138}"/>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389D2E90-0B73-C773-36D5-CB3208F11534}"/>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D77E63CF-1C6A-03BA-A297-67A73BAE40B3}"/>
              </a:ext>
            </a:extLst>
          </p:cNvPr>
          <p:cNvSpPr>
            <a:spLocks noGrp="1"/>
          </p:cNvSpPr>
          <p:nvPr>
            <p:ph type="sldNum" sz="quarter" idx="5"/>
          </p:nvPr>
        </p:nvSpPr>
        <p:spPr/>
        <p:txBody>
          <a:bodyPr/>
          <a:lstStyle/>
          <a:p>
            <a:fld id="{01373E19-F9DF-4213-9D77-B282510A478E}" type="slidenum">
              <a:rPr lang="vi-VN" smtClean="0"/>
              <a:t>7</a:t>
            </a:fld>
            <a:endParaRPr lang="vi-VN"/>
          </a:p>
        </p:txBody>
      </p:sp>
    </p:spTree>
    <p:extLst>
      <p:ext uri="{BB962C8B-B14F-4D97-AF65-F5344CB8AC3E}">
        <p14:creationId xmlns:p14="http://schemas.microsoft.com/office/powerpoint/2010/main" val="311890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F33D4-1278-7BCF-F331-1F14E659CE0E}"/>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65CC10F0-C7A3-1DC8-CDE8-56C003F7B741}"/>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90CD94D9-3E4C-6A4F-5E5C-1B412090C045}"/>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E9DF1489-C3BE-DE22-0533-E33751BABC87}"/>
              </a:ext>
            </a:extLst>
          </p:cNvPr>
          <p:cNvSpPr>
            <a:spLocks noGrp="1"/>
          </p:cNvSpPr>
          <p:nvPr>
            <p:ph type="sldNum" sz="quarter" idx="5"/>
          </p:nvPr>
        </p:nvSpPr>
        <p:spPr/>
        <p:txBody>
          <a:bodyPr/>
          <a:lstStyle/>
          <a:p>
            <a:fld id="{01373E19-F9DF-4213-9D77-B282510A478E}" type="slidenum">
              <a:rPr lang="vi-VN" smtClean="0"/>
              <a:t>8</a:t>
            </a:fld>
            <a:endParaRPr lang="vi-VN"/>
          </a:p>
        </p:txBody>
      </p:sp>
    </p:spTree>
    <p:extLst>
      <p:ext uri="{BB962C8B-B14F-4D97-AF65-F5344CB8AC3E}">
        <p14:creationId xmlns:p14="http://schemas.microsoft.com/office/powerpoint/2010/main" val="85571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98E84-C168-1FD4-51E0-5501070DE45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D03401EA-D9AA-3197-FB25-C9D29F7BBAA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E075B0F6-0E71-4FDD-A0ED-8E0CAE1844F0}"/>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3C511E22-E86A-066A-7FB1-2CF702EB2E15}"/>
              </a:ext>
            </a:extLst>
          </p:cNvPr>
          <p:cNvSpPr>
            <a:spLocks noGrp="1"/>
          </p:cNvSpPr>
          <p:nvPr>
            <p:ph type="sldNum" sz="quarter" idx="5"/>
          </p:nvPr>
        </p:nvSpPr>
        <p:spPr/>
        <p:txBody>
          <a:bodyPr/>
          <a:lstStyle/>
          <a:p>
            <a:fld id="{01373E19-F9DF-4213-9D77-B282510A478E}" type="slidenum">
              <a:rPr lang="vi-VN" smtClean="0"/>
              <a:t>10</a:t>
            </a:fld>
            <a:endParaRPr lang="vi-VN"/>
          </a:p>
        </p:txBody>
      </p:sp>
    </p:spTree>
    <p:extLst>
      <p:ext uri="{BB962C8B-B14F-4D97-AF65-F5344CB8AC3E}">
        <p14:creationId xmlns:p14="http://schemas.microsoft.com/office/powerpoint/2010/main" val="211199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396C9-C355-ACA6-AB95-24CC150BF9B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01F1ECB-2E48-3B50-D184-E05B49CE698F}"/>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4F1208B5-9655-60F7-3BE1-A933598E97F0}"/>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60A0D294-A317-93FD-E737-91F228745097}"/>
              </a:ext>
            </a:extLst>
          </p:cNvPr>
          <p:cNvSpPr>
            <a:spLocks noGrp="1"/>
          </p:cNvSpPr>
          <p:nvPr>
            <p:ph type="sldNum" sz="quarter" idx="5"/>
          </p:nvPr>
        </p:nvSpPr>
        <p:spPr/>
        <p:txBody>
          <a:bodyPr/>
          <a:lstStyle/>
          <a:p>
            <a:fld id="{01373E19-F9DF-4213-9D77-B282510A478E}" type="slidenum">
              <a:rPr lang="vi-VN" smtClean="0"/>
              <a:t>11</a:t>
            </a:fld>
            <a:endParaRPr lang="vi-VN"/>
          </a:p>
        </p:txBody>
      </p:sp>
    </p:spTree>
    <p:extLst>
      <p:ext uri="{BB962C8B-B14F-4D97-AF65-F5344CB8AC3E}">
        <p14:creationId xmlns:p14="http://schemas.microsoft.com/office/powerpoint/2010/main" val="400612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08866-74AB-2B12-DDA5-EAA1A3877105}"/>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2E069E8-551B-2885-EA99-D7BBEA69E726}"/>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3F0000C-737C-F60D-E2D1-722101B1B0D4}"/>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264505D8-3546-E5D8-C1FE-7EF036F4EDA2}"/>
              </a:ext>
            </a:extLst>
          </p:cNvPr>
          <p:cNvSpPr>
            <a:spLocks noGrp="1"/>
          </p:cNvSpPr>
          <p:nvPr>
            <p:ph type="sldNum" sz="quarter" idx="5"/>
          </p:nvPr>
        </p:nvSpPr>
        <p:spPr/>
        <p:txBody>
          <a:bodyPr/>
          <a:lstStyle/>
          <a:p>
            <a:fld id="{01373E19-F9DF-4213-9D77-B282510A478E}" type="slidenum">
              <a:rPr lang="vi-VN" smtClean="0"/>
              <a:t>13</a:t>
            </a:fld>
            <a:endParaRPr lang="vi-VN"/>
          </a:p>
        </p:txBody>
      </p:sp>
    </p:spTree>
    <p:extLst>
      <p:ext uri="{BB962C8B-B14F-4D97-AF65-F5344CB8AC3E}">
        <p14:creationId xmlns:p14="http://schemas.microsoft.com/office/powerpoint/2010/main" val="243868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CFB22-814B-7F16-882C-F6ED10D86C79}"/>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5F55059D-4309-B161-D76D-AA5D287E9F4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C626E82-49CB-23ED-B339-8AD53800AAC3}"/>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3F741623-DC8A-FBC1-5EE2-A572047F2252}"/>
              </a:ext>
            </a:extLst>
          </p:cNvPr>
          <p:cNvSpPr>
            <a:spLocks noGrp="1"/>
          </p:cNvSpPr>
          <p:nvPr>
            <p:ph type="sldNum" sz="quarter" idx="5"/>
          </p:nvPr>
        </p:nvSpPr>
        <p:spPr/>
        <p:txBody>
          <a:bodyPr/>
          <a:lstStyle/>
          <a:p>
            <a:fld id="{01373E19-F9DF-4213-9D77-B282510A478E}" type="slidenum">
              <a:rPr lang="vi-VN" smtClean="0"/>
              <a:t>14</a:t>
            </a:fld>
            <a:endParaRPr lang="vi-VN"/>
          </a:p>
        </p:txBody>
      </p:sp>
    </p:spTree>
    <p:extLst>
      <p:ext uri="{BB962C8B-B14F-4D97-AF65-F5344CB8AC3E}">
        <p14:creationId xmlns:p14="http://schemas.microsoft.com/office/powerpoint/2010/main" val="360073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E8E1C-5A79-D3FC-D37F-10C97EEDF10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6D23E6B5-5EBF-D2C4-23ED-5D37342509F4}"/>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7134C8E-69D8-7FAB-BE35-2D81E8165D72}"/>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DBE5E32F-2DE7-4EDF-536B-D413812A9B1A}"/>
              </a:ext>
            </a:extLst>
          </p:cNvPr>
          <p:cNvSpPr>
            <a:spLocks noGrp="1"/>
          </p:cNvSpPr>
          <p:nvPr>
            <p:ph type="sldNum" sz="quarter" idx="5"/>
          </p:nvPr>
        </p:nvSpPr>
        <p:spPr/>
        <p:txBody>
          <a:bodyPr/>
          <a:lstStyle/>
          <a:p>
            <a:fld id="{01373E19-F9DF-4213-9D77-B282510A478E}" type="slidenum">
              <a:rPr lang="vi-VN" smtClean="0"/>
              <a:t>15</a:t>
            </a:fld>
            <a:endParaRPr lang="vi-VN"/>
          </a:p>
        </p:txBody>
      </p:sp>
    </p:spTree>
    <p:extLst>
      <p:ext uri="{BB962C8B-B14F-4D97-AF65-F5344CB8AC3E}">
        <p14:creationId xmlns:p14="http://schemas.microsoft.com/office/powerpoint/2010/main" val="80989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D58C5-1A0E-34BA-D066-0B199323FFFC}"/>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F3918B69-8F04-8733-F1A5-1DAFEFBC363A}"/>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B565CFAF-7B09-DE56-9790-8196E4405EEF}"/>
              </a:ext>
            </a:extLst>
          </p:cNvPr>
          <p:cNvSpPr>
            <a:spLocks noGrp="1"/>
          </p:cNvSpPr>
          <p:nvPr>
            <p:ph type="body" idx="1"/>
          </p:nvPr>
        </p:nvSpPr>
        <p:spPr/>
        <p:txBody>
          <a:bodyPr/>
          <a:lstStyle/>
          <a:p>
            <a:endParaRPr lang="vi-VN"/>
          </a:p>
        </p:txBody>
      </p:sp>
      <p:sp>
        <p:nvSpPr>
          <p:cNvPr id="4" name="Chỗ dành sẵn cho Số hiệu Bản chiếu 3">
            <a:extLst>
              <a:ext uri="{FF2B5EF4-FFF2-40B4-BE49-F238E27FC236}">
                <a16:creationId xmlns:a16="http://schemas.microsoft.com/office/drawing/2014/main" id="{30FF0738-823A-9FEF-0FF3-F1192E0264DD}"/>
              </a:ext>
            </a:extLst>
          </p:cNvPr>
          <p:cNvSpPr>
            <a:spLocks noGrp="1"/>
          </p:cNvSpPr>
          <p:nvPr>
            <p:ph type="sldNum" sz="quarter" idx="5"/>
          </p:nvPr>
        </p:nvSpPr>
        <p:spPr/>
        <p:txBody>
          <a:bodyPr/>
          <a:lstStyle/>
          <a:p>
            <a:fld id="{01373E19-F9DF-4213-9D77-B282510A478E}" type="slidenum">
              <a:rPr lang="vi-VN" smtClean="0"/>
              <a:t>16</a:t>
            </a:fld>
            <a:endParaRPr lang="vi-VN"/>
          </a:p>
        </p:txBody>
      </p:sp>
    </p:spTree>
    <p:extLst>
      <p:ext uri="{BB962C8B-B14F-4D97-AF65-F5344CB8AC3E}">
        <p14:creationId xmlns:p14="http://schemas.microsoft.com/office/powerpoint/2010/main" val="173857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416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13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3485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7614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0943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9301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227317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715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0563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4157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1951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01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047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175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97196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12/14/2024</a:t>
            </a:fld>
            <a:endParaRPr lang="en-US" dirty="0"/>
          </a:p>
        </p:txBody>
      </p:sp>
    </p:spTree>
    <p:extLst>
      <p:ext uri="{BB962C8B-B14F-4D97-AF65-F5344CB8AC3E}">
        <p14:creationId xmlns:p14="http://schemas.microsoft.com/office/powerpoint/2010/main" val="395884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50462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D3302A-2634-8C92-9B17-097071B7F31F}"/>
              </a:ext>
            </a:extLst>
          </p:cNvPr>
          <p:cNvSpPr>
            <a:spLocks noGrp="1"/>
          </p:cNvSpPr>
          <p:nvPr>
            <p:ph type="ctrTitle"/>
          </p:nvPr>
        </p:nvSpPr>
        <p:spPr>
          <a:xfrm>
            <a:off x="742335" y="1494349"/>
            <a:ext cx="10707329" cy="1761613"/>
          </a:xfrm>
          <a:solidFill>
            <a:schemeClr val="accent1">
              <a:lumMod val="20000"/>
              <a:lumOff val="80000"/>
            </a:schemeClr>
          </a:solidFill>
        </p:spPr>
        <p:txBody>
          <a:bodyPr anchor="ctr">
            <a:normAutofit/>
          </a:bodyPr>
          <a:lstStyle/>
          <a:p>
            <a:r>
              <a:rPr lang="vi-VN" sz="5500" b="1" dirty="0">
                <a:latin typeface="Calibri"/>
                <a:ea typeface="+mj-lt"/>
                <a:cs typeface="Times New Roman"/>
              </a:rPr>
              <a:t>K-</a:t>
            </a:r>
            <a:r>
              <a:rPr lang="vi-VN" sz="5500" b="1" err="1">
                <a:latin typeface="Calibri"/>
                <a:ea typeface="+mj-lt"/>
                <a:cs typeface="Times New Roman"/>
              </a:rPr>
              <a:t>Means</a:t>
            </a:r>
            <a:r>
              <a:rPr lang="vi-VN" sz="5500" b="1" dirty="0">
                <a:latin typeface="Calibri"/>
                <a:ea typeface="+mj-lt"/>
                <a:cs typeface="Times New Roman"/>
              </a:rPr>
              <a:t> &amp; lập trình </a:t>
            </a:r>
            <a:r>
              <a:rPr lang="vi-VN" sz="5500" b="1" err="1">
                <a:latin typeface="Calibri"/>
                <a:ea typeface="+mj-lt"/>
                <a:cs typeface="Times New Roman"/>
              </a:rPr>
              <a:t>MapReduce</a:t>
            </a:r>
            <a:r>
              <a:rPr lang="vi-VN" sz="5500" b="1" dirty="0">
                <a:latin typeface="Calibri"/>
                <a:ea typeface="+mj-lt"/>
                <a:cs typeface="Times New Roman"/>
              </a:rPr>
              <a:t> hóa trong Phân cụm ảnh </a:t>
            </a:r>
            <a:endParaRPr lang="vi-VN" sz="5500" b="1">
              <a:latin typeface="Times New Roman"/>
              <a:ea typeface="Calibri"/>
              <a:cs typeface="Times New Roman"/>
            </a:endParaRPr>
          </a:p>
        </p:txBody>
      </p:sp>
      <p:sp>
        <p:nvSpPr>
          <p:cNvPr id="3" name="Tiêu đề phụ 2">
            <a:extLst>
              <a:ext uri="{FF2B5EF4-FFF2-40B4-BE49-F238E27FC236}">
                <a16:creationId xmlns:a16="http://schemas.microsoft.com/office/drawing/2014/main" id="{BF9359B0-9521-4C67-C9C5-3DE6A3498058}"/>
              </a:ext>
            </a:extLst>
          </p:cNvPr>
          <p:cNvSpPr>
            <a:spLocks noGrp="1"/>
          </p:cNvSpPr>
          <p:nvPr>
            <p:ph type="subTitle" idx="1"/>
          </p:nvPr>
        </p:nvSpPr>
        <p:spPr/>
        <p:txBody>
          <a:bodyPr vert="horz" lIns="91440" tIns="45720" rIns="91440" bIns="45720" rtlCol="0" anchor="t">
            <a:normAutofit/>
          </a:bodyPr>
          <a:lstStyle/>
          <a:p>
            <a:pPr>
              <a:lnSpc>
                <a:spcPct val="300000"/>
              </a:lnSpc>
            </a:pPr>
            <a:r>
              <a:rPr lang="vi-VN" dirty="0">
                <a:latin typeface="Calibri"/>
                <a:ea typeface="Calibri"/>
                <a:cs typeface="Arial"/>
              </a:rPr>
              <a:t>Ứng dụng vào phân cụm trong ảnh chụp vệ tinh</a:t>
            </a:r>
            <a:endParaRPr lang="vi-VN" dirty="0">
              <a:latin typeface="Calibri"/>
              <a:ea typeface="Calibri"/>
            </a:endParaRPr>
          </a:p>
        </p:txBody>
      </p:sp>
    </p:spTree>
    <p:extLst>
      <p:ext uri="{BB962C8B-B14F-4D97-AF65-F5344CB8AC3E}">
        <p14:creationId xmlns:p14="http://schemas.microsoft.com/office/powerpoint/2010/main" val="400248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AB6E-AFBF-C872-B240-EE9C645F5E40}"/>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993094B-7769-175B-97C8-B51CDD161D6C}"/>
              </a:ext>
            </a:extLst>
          </p:cNvPr>
          <p:cNvSpPr>
            <a:spLocks noGrp="1"/>
          </p:cNvSpPr>
          <p:nvPr>
            <p:ph type="title"/>
          </p:nvPr>
        </p:nvSpPr>
        <p:spPr>
          <a:solidFill>
            <a:schemeClr val="accent1">
              <a:lumMod val="20000"/>
              <a:lumOff val="80000"/>
            </a:schemeClr>
          </a:solidFill>
        </p:spPr>
        <p:txBody>
          <a:bodyPr>
            <a:normAutofit/>
          </a:bodyPr>
          <a:lstStyle/>
          <a:p>
            <a:r>
              <a:rPr lang="vi-VN" sz="6000" b="1"/>
              <a:t>3.1 Thuật toán KMeans</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2B130EE4-D65A-EF16-10C2-760C5ED37148}"/>
                  </a:ext>
                </a:extLst>
              </p:cNvPr>
              <p:cNvSpPr>
                <a:spLocks noGrp="1"/>
              </p:cNvSpPr>
              <p:nvPr>
                <p:ph idx="1"/>
              </p:nvPr>
            </p:nvSpPr>
            <p:spPr/>
            <p:txBody>
              <a:bodyPr lIns="180000" tIns="360000"/>
              <a:lstStyle/>
              <a:p>
                <a:pPr indent="-360000">
                  <a:spcBef>
                    <a:spcPts val="1200"/>
                  </a:spcBef>
                </a:pPr>
                <a:r>
                  <a:rPr lang="vi-VN"/>
                  <a:t>Cho một bộ dữ liệu gồm </a:t>
                </a:r>
                <a14:m>
                  <m:oMath xmlns:m="http://schemas.openxmlformats.org/officeDocument/2006/math">
                    <m:r>
                      <m:rPr>
                        <m:sty m:val="p"/>
                      </m:rPr>
                      <a:rPr lang="vi-VN">
                        <a:latin typeface="Cambria Math" panose="02040503050406030204" pitchFamily="18" charset="0"/>
                      </a:rPr>
                      <m:t>n</m:t>
                    </m:r>
                  </m:oMath>
                </a14:m>
                <a:r>
                  <a:rPr lang="vi-VN"/>
                  <a:t> điểm dữ liệu </a:t>
                </a:r>
                <a14:m>
                  <m:oMath xmlns:m="http://schemas.openxmlformats.org/officeDocument/2006/math">
                    <m:d>
                      <m:dPr>
                        <m:ctrlPr>
                          <a:rPr lang="vi-VN" i="1" smtClean="0">
                            <a:latin typeface="Cambria Math" panose="02040503050406030204" pitchFamily="18" charset="0"/>
                          </a:rPr>
                        </m:ctrlPr>
                      </m:dPr>
                      <m:e>
                        <m:acc>
                          <m:accPr>
                            <m:chr m:val="⃗"/>
                            <m:ctrlPr>
                              <a:rPr lang="vi-VN" b="0" i="1" smtClean="0">
                                <a:latin typeface="Cambria Math" panose="02040503050406030204" pitchFamily="18" charset="0"/>
                              </a:rPr>
                            </m:ctrlPr>
                          </m:accPr>
                          <m:e>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1</m:t>
                                </m:r>
                              </m:sub>
                            </m:sSub>
                          </m:e>
                        </m:acc>
                        <m:r>
                          <a:rPr lang="vi-VN" b="0" i="1" smtClean="0">
                            <a:latin typeface="Cambria Math" panose="02040503050406030204" pitchFamily="18" charset="0"/>
                          </a:rPr>
                          <m:t>, </m:t>
                        </m:r>
                        <m:acc>
                          <m:accPr>
                            <m:chr m:val="⃗"/>
                            <m:ctrlPr>
                              <a:rPr lang="vi-VN" b="0" i="1" smtClean="0">
                                <a:latin typeface="Cambria Math" panose="02040503050406030204" pitchFamily="18" charset="0"/>
                              </a:rPr>
                            </m:ctrlPr>
                          </m:accPr>
                          <m:e>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m:t>
                                </m:r>
                              </m:sub>
                            </m:sSub>
                          </m:e>
                        </m:acc>
                        <m:r>
                          <a:rPr lang="vi-VN" b="0" i="1" smtClean="0">
                            <a:latin typeface="Cambria Math" panose="02040503050406030204" pitchFamily="18" charset="0"/>
                          </a:rPr>
                          <m:t>, …,</m:t>
                        </m:r>
                        <m:acc>
                          <m:accPr>
                            <m:chr m:val="⃗"/>
                            <m:ctrlPr>
                              <a:rPr lang="vi-VN" b="0" i="1" smtClean="0">
                                <a:latin typeface="Cambria Math" panose="02040503050406030204" pitchFamily="18" charset="0"/>
                              </a:rPr>
                            </m:ctrlPr>
                          </m:accPr>
                          <m:e>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n</m:t>
                                </m:r>
                              </m:sub>
                            </m:sSub>
                          </m:e>
                        </m:acc>
                      </m:e>
                    </m:d>
                  </m:oMath>
                </a14:m>
                <a:r>
                  <a:rPr lang="vi-VN"/>
                  <a:t>, với mỗi điểm là một vector có </a:t>
                </a:r>
                <a14:m>
                  <m:oMath xmlns:m="http://schemas.openxmlformats.org/officeDocument/2006/math">
                    <m:r>
                      <m:rPr>
                        <m:sty m:val="p"/>
                      </m:rPr>
                      <a:rPr lang="vi-VN">
                        <a:latin typeface="Cambria Math" panose="02040503050406030204" pitchFamily="18" charset="0"/>
                      </a:rPr>
                      <m:t>d</m:t>
                    </m:r>
                  </m:oMath>
                </a14:m>
                <a:r>
                  <a:rPr lang="vi-VN"/>
                  <a:t> chiều</a:t>
                </a:r>
              </a:p>
              <a:p>
                <a:pPr indent="-360000">
                  <a:spcBef>
                    <a:spcPts val="1200"/>
                  </a:spcBef>
                </a:pPr>
                <a:endParaRPr lang="vi-VN" b="1"/>
              </a:p>
              <a:p>
                <a:pPr indent="-360000">
                  <a:spcBef>
                    <a:spcPts val="1200"/>
                  </a:spcBef>
                </a:pPr>
                <a:r>
                  <a:rPr lang="vi-VN" b="1"/>
                  <a:t>Mục tiêu:</a:t>
                </a:r>
                <a:r>
                  <a:rPr lang="vi-VN"/>
                  <a:t> chia </a:t>
                </a:r>
                <a14:m>
                  <m:oMath xmlns:m="http://schemas.openxmlformats.org/officeDocument/2006/math">
                    <m:r>
                      <m:rPr>
                        <m:sty m:val="p"/>
                      </m:rPr>
                      <a:rPr lang="vi-VN">
                        <a:latin typeface="Cambria Math" panose="02040503050406030204" pitchFamily="18" charset="0"/>
                      </a:rPr>
                      <m:t>n</m:t>
                    </m:r>
                  </m:oMath>
                </a14:m>
                <a:r>
                  <a:rPr lang="vi-VN"/>
                  <a:t> điểm dữ liệu đã cho thành </a:t>
                </a:r>
                <a14:m>
                  <m:oMath xmlns:m="http://schemas.openxmlformats.org/officeDocument/2006/math">
                    <m:r>
                      <m:rPr>
                        <m:sty m:val="p"/>
                      </m:rPr>
                      <a:rPr lang="vi-VN" i="1">
                        <a:latin typeface="Cambria Math" panose="02040503050406030204" pitchFamily="18" charset="0"/>
                        <a:ea typeface="Cambria Math" panose="02040503050406030204" pitchFamily="18" charset="0"/>
                      </a:rPr>
                      <m:t>k</m:t>
                    </m:r>
                    <m:r>
                      <a:rPr lang="vi-VN" b="0" i="1" smtClean="0">
                        <a:latin typeface="Cambria Math" panose="02040503050406030204" pitchFamily="18" charset="0"/>
                        <a:ea typeface="Cambria Math" panose="02040503050406030204" pitchFamily="18" charset="0"/>
                      </a:rPr>
                      <m:t> </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k</m:t>
                        </m:r>
                        <m:r>
                          <a:rPr lang="vi-VN"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n</m:t>
                        </m:r>
                      </m:e>
                    </m:d>
                  </m:oMath>
                </a14:m>
                <a:r>
                  <a:rPr lang="vi-VN"/>
                  <a:t> tập con </a:t>
                </a:r>
                <a14:m>
                  <m:oMath xmlns:m="http://schemas.openxmlformats.org/officeDocument/2006/math">
                    <m:r>
                      <a:rPr lang="vi-VN" i="1" smtClean="0">
                        <a:latin typeface="Cambria Math" panose="02040503050406030204" pitchFamily="18" charset="0"/>
                        <a:ea typeface="Cambria Math" panose="02040503050406030204" pitchFamily="18" charset="0"/>
                      </a:rPr>
                      <m:t>𝒮</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S</m:t>
                        </m:r>
                      </m:e>
                      <m:sub>
                        <m:r>
                          <a:rPr lang="vi-VN" i="1">
                            <a:latin typeface="Cambria Math" panose="02040503050406030204" pitchFamily="18" charset="0"/>
                            <a:ea typeface="Cambria Math" panose="02040503050406030204" pitchFamily="18" charset="0"/>
                          </a:rPr>
                          <m:t>1</m:t>
                        </m:r>
                      </m:sub>
                    </m:sSub>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S</m:t>
                        </m:r>
                      </m:e>
                      <m:sub>
                        <m:r>
                          <a:rPr lang="vi-VN" i="1">
                            <a:latin typeface="Cambria Math" panose="02040503050406030204" pitchFamily="18" charset="0"/>
                            <a:ea typeface="Cambria Math" panose="02040503050406030204" pitchFamily="18" charset="0"/>
                          </a:rPr>
                          <m:t>2</m:t>
                        </m:r>
                      </m:sub>
                    </m:sSub>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S</m:t>
                        </m:r>
                      </m:e>
                      <m:sub>
                        <m:r>
                          <m:rPr>
                            <m:sty m:val="p"/>
                          </m:rPr>
                          <a:rPr lang="vi-VN" i="1">
                            <a:latin typeface="Cambria Math" panose="02040503050406030204" pitchFamily="18" charset="0"/>
                            <a:ea typeface="Cambria Math" panose="02040503050406030204" pitchFamily="18" charset="0"/>
                          </a:rPr>
                          <m:t>k</m:t>
                        </m:r>
                      </m:sub>
                    </m:sSub>
                    <m:r>
                      <a:rPr lang="vi-VN" b="0" i="1" smtClean="0">
                        <a:latin typeface="Cambria Math" panose="02040503050406030204" pitchFamily="18" charset="0"/>
                        <a:ea typeface="Cambria Math" panose="02040503050406030204" pitchFamily="18" charset="0"/>
                      </a:rPr>
                      <m:t>}</m:t>
                    </m:r>
                  </m:oMath>
                </a14:m>
                <a:r>
                  <a:rPr lang="vi-VN"/>
                  <a:t> nhằm giảm thiểu tổng bình phương bên trong cụm. </a:t>
                </a:r>
              </a:p>
            </p:txBody>
          </p:sp>
        </mc:Choice>
        <mc:Fallback>
          <p:sp>
            <p:nvSpPr>
              <p:cNvPr id="3" name="Chỗ dành sẵn cho Nội dung 2">
                <a:extLst>
                  <a:ext uri="{FF2B5EF4-FFF2-40B4-BE49-F238E27FC236}">
                    <a16:creationId xmlns:a16="http://schemas.microsoft.com/office/drawing/2014/main" id="{2B130EE4-D65A-EF16-10C2-760C5ED3714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226497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6F6CF-1776-67C5-B29F-23307C6DFFD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3B494FD-49DD-0669-598E-34A5F22EDE1C}"/>
              </a:ext>
            </a:extLst>
          </p:cNvPr>
          <p:cNvSpPr>
            <a:spLocks noGrp="1"/>
          </p:cNvSpPr>
          <p:nvPr>
            <p:ph type="title"/>
          </p:nvPr>
        </p:nvSpPr>
        <p:spPr>
          <a:solidFill>
            <a:schemeClr val="accent1">
              <a:lumMod val="20000"/>
              <a:lumOff val="80000"/>
            </a:schemeClr>
          </a:solidFill>
        </p:spPr>
        <p:txBody>
          <a:bodyPr>
            <a:normAutofit/>
          </a:bodyPr>
          <a:lstStyle/>
          <a:p>
            <a:r>
              <a:rPr lang="vi-VN" sz="6000" b="1"/>
              <a:t>3.1 Thuật toán KMeans</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9D6C93EB-1599-C9C2-2FDE-F6FCAEB8BFC5}"/>
                  </a:ext>
                </a:extLst>
              </p:cNvPr>
              <p:cNvSpPr>
                <a:spLocks noGrp="1"/>
              </p:cNvSpPr>
              <p:nvPr>
                <p:ph idx="1"/>
              </p:nvPr>
            </p:nvSpPr>
            <p:spPr/>
            <p:txBody>
              <a:bodyPr lIns="180000" tIns="360000"/>
              <a:lstStyle/>
              <a:p>
                <a:pPr indent="-360000">
                  <a:spcBef>
                    <a:spcPts val="1200"/>
                  </a:spcBef>
                </a:pPr>
                <a:r>
                  <a:rPr lang="vi-VN"/>
                  <a:t>Mục tiêu chính sẽ phân cụm theo phương trình:</a:t>
                </a:r>
              </a:p>
              <a:p>
                <a:pPr marL="0" indent="0">
                  <a:spcBef>
                    <a:spcPts val="1200"/>
                  </a:spcBef>
                  <a:buNone/>
                </a:pPr>
                <a:endParaRPr lang="vi-VN"/>
              </a:p>
              <a:p>
                <a:pPr marL="0" indent="0">
                  <a:spcBef>
                    <a:spcPts val="1200"/>
                  </a:spcBef>
                  <a:buNone/>
                </a:pPr>
                <a14:m>
                  <m:oMathPara xmlns:m="http://schemas.openxmlformats.org/officeDocument/2006/math">
                    <m:oMathParaPr>
                      <m:jc m:val="centerGroup"/>
                    </m:oMathParaPr>
                    <m:oMath xmlns:m="http://schemas.openxmlformats.org/officeDocument/2006/math">
                      <m:func>
                        <m:funcPr>
                          <m:ctrlPr>
                            <a:rPr lang="vi-VN" i="1" smtClean="0">
                              <a:latin typeface="Cambria Math" panose="02040503050406030204" pitchFamily="18" charset="0"/>
                            </a:rPr>
                          </m:ctrlPr>
                        </m:funcPr>
                        <m:fName>
                          <m:limLow>
                            <m:limLowPr>
                              <m:ctrlPr>
                                <a:rPr lang="vi-VN" i="1" smtClean="0">
                                  <a:latin typeface="Cambria Math" panose="02040503050406030204" pitchFamily="18" charset="0"/>
                                </a:rPr>
                              </m:ctrlPr>
                            </m:limLowPr>
                            <m:e>
                              <m:r>
                                <m:rPr>
                                  <m:sty m:val="p"/>
                                </m:rPr>
                                <a:rPr lang="vi-VN" i="1">
                                  <a:latin typeface="Cambria Math" panose="02040503050406030204" pitchFamily="18" charset="0"/>
                                </a:rPr>
                                <m:t>arg</m:t>
                              </m:r>
                              <m:r>
                                <m:rPr>
                                  <m:sty m:val="p"/>
                                </m:rPr>
                                <a:rPr lang="vi-VN" i="0" smtClean="0">
                                  <a:latin typeface="Cambria Math" panose="02040503050406030204" pitchFamily="18" charset="0"/>
                                </a:rPr>
                                <m:t>min</m:t>
                              </m:r>
                            </m:e>
                            <m:lim>
                              <m:r>
                                <a:rPr lang="vi-VN" i="1" smtClean="0">
                                  <a:latin typeface="Cambria Math" panose="02040503050406030204" pitchFamily="18" charset="0"/>
                                  <a:ea typeface="Cambria Math" panose="02040503050406030204" pitchFamily="18" charset="0"/>
                                </a:rPr>
                                <m:t>𝒮</m:t>
                              </m:r>
                            </m:lim>
                          </m:limLow>
                        </m:fName>
                        <m:e>
                          <m:nary>
                            <m:naryPr>
                              <m:chr m:val="∑"/>
                              <m:ctrlPr>
                                <a:rPr lang="vi-VN" i="1" smtClean="0">
                                  <a:latin typeface="Cambria Math" panose="02040503050406030204" pitchFamily="18" charset="0"/>
                                </a:rPr>
                              </m:ctrlPr>
                            </m:naryPr>
                            <m:sub>
                              <m:r>
                                <m:rPr>
                                  <m:sty m:val="p"/>
                                  <m:brk m:alnAt="23"/>
                                </m:rPr>
                                <a:rPr lang="vi-VN" i="1">
                                  <a:latin typeface="Cambria Math" panose="02040503050406030204" pitchFamily="18" charset="0"/>
                                </a:rPr>
                                <m:t>i</m:t>
                              </m:r>
                              <m:r>
                                <a:rPr lang="vi-VN" b="0" i="1" smtClean="0">
                                  <a:latin typeface="Cambria Math" panose="02040503050406030204" pitchFamily="18" charset="0"/>
                                </a:rPr>
                                <m:t>=</m:t>
                              </m:r>
                              <m:r>
                                <m:rPr>
                                  <m:brk m:alnAt="23"/>
                                </m:rPr>
                                <a:rPr lang="vi-VN" i="1">
                                  <a:latin typeface="Cambria Math" panose="02040503050406030204" pitchFamily="18" charset="0"/>
                                </a:rPr>
                                <m:t>1</m:t>
                              </m:r>
                            </m:sub>
                            <m:sup>
                              <m:r>
                                <m:rPr>
                                  <m:sty m:val="p"/>
                                </m:rPr>
                                <a:rPr lang="vi-VN" i="1">
                                  <a:latin typeface="Cambria Math" panose="02040503050406030204" pitchFamily="18" charset="0"/>
                                </a:rPr>
                                <m:t>k</m:t>
                              </m:r>
                            </m:sup>
                            <m:e>
                              <m:nary>
                                <m:naryPr>
                                  <m:chr m:val="∑"/>
                                  <m:supHide m:val="on"/>
                                  <m:ctrlPr>
                                    <a:rPr lang="vi-VN" i="1" smtClean="0">
                                      <a:latin typeface="Cambria Math" panose="02040503050406030204" pitchFamily="18" charset="0"/>
                                    </a:rPr>
                                  </m:ctrlPr>
                                </m:naryPr>
                                <m:sub>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r>
                                    <a:rPr lang="vi-VN" i="1" smtClean="0">
                                      <a:latin typeface="Cambria Math" panose="02040503050406030204" pitchFamily="18" charset="0"/>
                                      <a:ea typeface="Cambria Math" panose="02040503050406030204" pitchFamily="18" charset="0"/>
                                    </a:rPr>
                                    <m:t>∈</m:t>
                                  </m:r>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𝒮</m:t>
                                      </m:r>
                                    </m:e>
                                    <m:sub>
                                      <m:r>
                                        <m:rPr>
                                          <m:sty m:val="p"/>
                                        </m:rPr>
                                        <a:rPr lang="vi-VN" i="1">
                                          <a:latin typeface="Cambria Math" panose="02040503050406030204" pitchFamily="18" charset="0"/>
                                          <a:ea typeface="Cambria Math" panose="02040503050406030204" pitchFamily="18" charset="0"/>
                                        </a:rPr>
                                        <m:t>i</m:t>
                                      </m:r>
                                    </m:sub>
                                  </m:sSub>
                                </m:sub>
                                <m:sup/>
                                <m:e>
                                  <m:sSup>
                                    <m:sSupPr>
                                      <m:ctrlPr>
                                        <a:rPr lang="vi-VN" i="1" smtClean="0">
                                          <a:latin typeface="Cambria Math" panose="02040503050406030204" pitchFamily="18" charset="0"/>
                                        </a:rPr>
                                      </m:ctrlPr>
                                    </m:sSupPr>
                                    <m:e>
                                      <m:d>
                                        <m:dPr>
                                          <m:begChr m:val="‖"/>
                                          <m:endChr m:val="‖"/>
                                          <m:ctrlPr>
                                            <a:rPr lang="vi-VN" i="1" smtClean="0">
                                              <a:latin typeface="Cambria Math" panose="02040503050406030204" pitchFamily="18" charset="0"/>
                                            </a:rPr>
                                          </m:ctrlPr>
                                        </m:dPr>
                                        <m:e>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r>
                                            <a:rPr lang="vi-VN" b="0" i="1" smtClean="0">
                                              <a:latin typeface="Cambria Math" panose="02040503050406030204" pitchFamily="18" charset="0"/>
                                            </a:rPr>
                                            <m:t> − </m:t>
                                          </m:r>
                                          <m:acc>
                                            <m:accPr>
                                              <m:chr m:val="⃗"/>
                                              <m:ctrlPr>
                                                <a:rPr lang="vi-VN" b="0" i="1" smtClean="0">
                                                  <a:latin typeface="Cambria Math" panose="02040503050406030204" pitchFamily="18" charset="0"/>
                                                </a:rPr>
                                              </m:ctrlPr>
                                            </m:acc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𝜇</m:t>
                                                  </m:r>
                                                </m:e>
                                                <m:sub>
                                                  <m:r>
                                                    <m:rPr>
                                                      <m:sty m:val="p"/>
                                                    </m:rPr>
                                                    <a:rPr lang="vi-VN" i="1">
                                                      <a:latin typeface="Cambria Math" panose="02040503050406030204" pitchFamily="18" charset="0"/>
                                                    </a:rPr>
                                                    <m:t>i</m:t>
                                                  </m:r>
                                                </m:sub>
                                              </m:sSub>
                                            </m:e>
                                          </m:acc>
                                        </m:e>
                                      </m:d>
                                    </m:e>
                                    <m:sup>
                                      <m:r>
                                        <a:rPr lang="vi-VN" i="1">
                                          <a:latin typeface="Cambria Math" panose="02040503050406030204" pitchFamily="18" charset="0"/>
                                        </a:rPr>
                                        <m:t>2</m:t>
                                      </m:r>
                                    </m:sup>
                                  </m:sSup>
                                </m:e>
                              </m:nary>
                            </m:e>
                          </m:nary>
                        </m:e>
                      </m:func>
                    </m:oMath>
                  </m:oMathPara>
                </a14:m>
                <a:endParaRPr lang="vi-VN"/>
              </a:p>
              <a:p>
                <a:pPr>
                  <a:spcBef>
                    <a:spcPts val="1200"/>
                  </a:spcBef>
                </a:pPr>
                <a:endParaRPr lang="vi-VN"/>
              </a:p>
              <a:p>
                <a:pPr>
                  <a:spcBef>
                    <a:spcPts val="1200"/>
                  </a:spcBef>
                </a:pPr>
                <a:r>
                  <a:rPr lang="vi-VN"/>
                  <a:t> Với </a:t>
                </a:r>
                <a14:m>
                  <m:oMath xmlns:m="http://schemas.openxmlformats.org/officeDocument/2006/math">
                    <m:acc>
                      <m:accPr>
                        <m:chr m:val="⃗"/>
                        <m:ctrlPr>
                          <a:rPr lang="vi-VN" i="1" smtClean="0">
                            <a:latin typeface="Cambria Math" panose="02040503050406030204" pitchFamily="18" charset="0"/>
                            <a:ea typeface="Cambria Math" panose="02040503050406030204" pitchFamily="18" charset="0"/>
                          </a:rPr>
                        </m:ctrlPr>
                      </m:accPr>
                      <m:e>
                        <m:sSub>
                          <m:sSubPr>
                            <m:ctrlPr>
                              <a:rPr lang="vi-VN" i="1" smtClean="0">
                                <a:latin typeface="Cambria Math" panose="02040503050406030204" pitchFamily="18" charset="0"/>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𝜇</m:t>
                            </m:r>
                          </m:e>
                          <m:sub>
                            <m:r>
                              <m:rPr>
                                <m:sty m:val="p"/>
                              </m:rPr>
                              <a:rPr lang="vi-VN" i="1">
                                <a:latin typeface="Cambria Math" panose="02040503050406030204" pitchFamily="18" charset="0"/>
                                <a:ea typeface="Cambria Math" panose="02040503050406030204" pitchFamily="18" charset="0"/>
                              </a:rPr>
                              <m:t>i</m:t>
                            </m:r>
                          </m:sub>
                        </m:sSub>
                      </m:e>
                    </m:acc>
                    <m:r>
                      <a:rPr lang="vi-VN" i="1" smtClean="0">
                        <a:latin typeface="Cambria Math" panose="02040503050406030204" pitchFamily="18" charset="0"/>
                        <a:ea typeface="Cambria Math" panose="02040503050406030204" pitchFamily="18" charset="0"/>
                      </a:rPr>
                      <m:t>=</m:t>
                    </m:r>
                    <m:f>
                      <m:fPr>
                        <m:ctrlPr>
                          <a:rPr lang="vi-VN" i="1" smtClean="0">
                            <a:latin typeface="Cambria Math" panose="02040503050406030204" pitchFamily="18" charset="0"/>
                            <a:ea typeface="Cambria Math" panose="02040503050406030204" pitchFamily="18" charset="0"/>
                          </a:rPr>
                        </m:ctrlPr>
                      </m:fPr>
                      <m:num>
                        <m:r>
                          <a:rPr lang="vi-VN" i="1">
                            <a:latin typeface="Cambria Math" panose="02040503050406030204" pitchFamily="18" charset="0"/>
                            <a:ea typeface="Cambria Math" panose="02040503050406030204" pitchFamily="18" charset="0"/>
                          </a:rPr>
                          <m:t>1</m:t>
                        </m:r>
                      </m:num>
                      <m:den>
                        <m:d>
                          <m:dPr>
                            <m:begChr m:val="|"/>
                            <m:endChr m:val="|"/>
                            <m:ctrlPr>
                              <a:rPr lang="vi-VN" i="1" smtClean="0">
                                <a:latin typeface="Cambria Math" panose="02040503050406030204" pitchFamily="18" charset="0"/>
                                <a:ea typeface="Cambria Math" panose="02040503050406030204" pitchFamily="18" charset="0"/>
                              </a:rPr>
                            </m:ctrlPr>
                          </m:dPr>
                          <m:e>
                            <m:sSub>
                              <m:sSubPr>
                                <m:ctrlPr>
                                  <a:rPr lang="vi-VN"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S</m:t>
                                </m:r>
                              </m:e>
                              <m:sub>
                                <m:r>
                                  <m:rPr>
                                    <m:sty m:val="p"/>
                                  </m:rPr>
                                  <a:rPr lang="vi-VN" i="1">
                                    <a:latin typeface="Cambria Math" panose="02040503050406030204" pitchFamily="18" charset="0"/>
                                    <a:ea typeface="Cambria Math" panose="02040503050406030204" pitchFamily="18" charset="0"/>
                                  </a:rPr>
                                  <m:t>i</m:t>
                                </m:r>
                              </m:sub>
                            </m:sSub>
                          </m:e>
                        </m:d>
                      </m:den>
                    </m:f>
                    <m:nary>
                      <m:naryPr>
                        <m:chr m:val="∑"/>
                        <m:supHide m:val="on"/>
                        <m:ctrlPr>
                          <a:rPr lang="vi-VN" i="1" smtClean="0">
                            <a:latin typeface="Cambria Math" panose="02040503050406030204" pitchFamily="18" charset="0"/>
                            <a:ea typeface="Cambria Math" panose="02040503050406030204" pitchFamily="18" charset="0"/>
                          </a:rPr>
                        </m:ctrlPr>
                      </m:naryPr>
                      <m:sub>
                        <m:acc>
                          <m:accPr>
                            <m:chr m:val="⃗"/>
                            <m:ctrlPr>
                              <a:rPr lang="vi-VN"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r>
                          <a:rPr lang="vi-VN" i="1" smtClean="0">
                            <a:latin typeface="Cambria Math" panose="02040503050406030204" pitchFamily="18" charset="0"/>
                            <a:ea typeface="Cambria Math" panose="02040503050406030204" pitchFamily="18" charset="0"/>
                          </a:rPr>
                          <m:t>∈</m:t>
                        </m:r>
                        <m:sSub>
                          <m:sSubPr>
                            <m:ctrlPr>
                              <a:rPr lang="vi-VN"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S</m:t>
                            </m:r>
                          </m:e>
                          <m:sub>
                            <m:r>
                              <m:rPr>
                                <m:sty m:val="p"/>
                              </m:rPr>
                              <a:rPr lang="vi-VN" i="1">
                                <a:latin typeface="Cambria Math" panose="02040503050406030204" pitchFamily="18" charset="0"/>
                                <a:ea typeface="Cambria Math" panose="02040503050406030204" pitchFamily="18" charset="0"/>
                              </a:rPr>
                              <m:t>i</m:t>
                            </m:r>
                          </m:sub>
                        </m:sSub>
                      </m:sub>
                      <m:sup/>
                      <m:e>
                        <m:acc>
                          <m:accPr>
                            <m:chr m:val="⃗"/>
                            <m:ctrlPr>
                              <a:rPr lang="vi-VN"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e>
                    </m:nary>
                  </m:oMath>
                </a14:m>
                <a:r>
                  <a:rPr lang="vi-VN"/>
                  <a:t> là kì vọng (centroid) và </a:t>
                </a:r>
                <a14:m>
                  <m:oMath xmlns:m="http://schemas.openxmlformats.org/officeDocument/2006/math">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S</m:t>
                            </m:r>
                          </m:e>
                          <m:sub>
                            <m:r>
                              <m:rPr>
                                <m:sty m:val="p"/>
                              </m:rPr>
                              <a:rPr lang="vi-VN" i="1">
                                <a:latin typeface="Cambria Math" panose="02040503050406030204" pitchFamily="18" charset="0"/>
                              </a:rPr>
                              <m:t>i</m:t>
                            </m:r>
                          </m:sub>
                        </m:sSub>
                      </m:e>
                    </m:d>
                  </m:oMath>
                </a14:m>
                <a:r>
                  <a:rPr lang="vi-VN"/>
                  <a:t> là kích cỡ của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S</m:t>
                        </m:r>
                      </m:e>
                      <m:sub>
                        <m:r>
                          <m:rPr>
                            <m:sty m:val="p"/>
                          </m:rPr>
                          <a:rPr lang="vi-VN" i="1">
                            <a:latin typeface="Cambria Math" panose="02040503050406030204" pitchFamily="18" charset="0"/>
                          </a:rPr>
                          <m:t>i</m:t>
                        </m:r>
                      </m:sub>
                    </m:sSub>
                  </m:oMath>
                </a14:m>
                <a:r>
                  <a:rPr lang="vi-VN"/>
                  <a:t> </a:t>
                </a:r>
              </a:p>
            </p:txBody>
          </p:sp>
        </mc:Choice>
        <mc:Fallback>
          <p:sp>
            <p:nvSpPr>
              <p:cNvPr id="3" name="Chỗ dành sẵn cho Nội dung 2">
                <a:extLst>
                  <a:ext uri="{FF2B5EF4-FFF2-40B4-BE49-F238E27FC236}">
                    <a16:creationId xmlns:a16="http://schemas.microsoft.com/office/drawing/2014/main" id="{9D6C93EB-1599-C9C2-2FDE-F6FCAEB8BFC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408106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456FF-64D8-2E0E-BAA8-7BB8C7209C16}"/>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901FB2E5-5A60-FE1E-437D-D022541F72FF}"/>
              </a:ext>
            </a:extLst>
          </p:cNvPr>
          <p:cNvSpPr>
            <a:spLocks noGrp="1"/>
          </p:cNvSpPr>
          <p:nvPr>
            <p:ph type="title"/>
          </p:nvPr>
        </p:nvSpPr>
        <p:spPr>
          <a:xfrm>
            <a:off x="838200" y="1932039"/>
            <a:ext cx="10515600" cy="2300747"/>
          </a:xfrm>
          <a:solidFill>
            <a:schemeClr val="accent1">
              <a:lumMod val="20000"/>
              <a:lumOff val="80000"/>
            </a:schemeClr>
          </a:solidFill>
        </p:spPr>
        <p:txBody>
          <a:bodyPr>
            <a:normAutofit/>
          </a:bodyPr>
          <a:lstStyle/>
          <a:p>
            <a:pPr algn="ctr"/>
            <a:r>
              <a:rPr lang="vi-VN" sz="6000" b="1" dirty="0">
                <a:latin typeface="Calibri"/>
                <a:ea typeface="Calibri"/>
                <a:cs typeface="Calibri"/>
              </a:rPr>
              <a:t>3.2 Các bước hoạt động của thuật toán </a:t>
            </a:r>
            <a:r>
              <a:rPr lang="vi-VN" sz="6000" b="1" err="1">
                <a:latin typeface="Calibri"/>
                <a:ea typeface="Calibri"/>
                <a:cs typeface="Calibri"/>
              </a:rPr>
              <a:t>KMeans</a:t>
            </a:r>
            <a:endParaRPr lang="vi-VN" sz="6000" b="1">
              <a:latin typeface="Calibri"/>
              <a:ea typeface="Calibri"/>
              <a:cs typeface="Calibri"/>
            </a:endParaRPr>
          </a:p>
        </p:txBody>
      </p:sp>
    </p:spTree>
    <p:extLst>
      <p:ext uri="{BB962C8B-B14F-4D97-AF65-F5344CB8AC3E}">
        <p14:creationId xmlns:p14="http://schemas.microsoft.com/office/powerpoint/2010/main" val="28898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A64DD-B9D7-B837-7941-9B6D213A68A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D057B62-15BC-6EBB-0CC3-27D2779B66B9}"/>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3.2 Thuật toán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33D43D7B-C35E-FD88-51D7-7A09086DCB27}"/>
                  </a:ext>
                </a:extLst>
              </p:cNvPr>
              <p:cNvSpPr>
                <a:spLocks noGrp="1"/>
              </p:cNvSpPr>
              <p:nvPr>
                <p:ph idx="1"/>
              </p:nvPr>
            </p:nvSpPr>
            <p:spPr/>
            <p:txBody>
              <a:bodyPr lIns="180000" tIns="360000"/>
              <a:lstStyle/>
              <a:p>
                <a:pPr indent="-360000">
                  <a:spcBef>
                    <a:spcPts val="1200"/>
                  </a:spcBef>
                </a:pPr>
                <a:r>
                  <a:rPr lang="vi-VN"/>
                  <a:t>Khởi tạo các centroids ngẫu nhiên</a:t>
                </a:r>
              </a:p>
              <a:p>
                <a:pPr marL="0" indent="0">
                  <a:spcBef>
                    <a:spcPts val="1200"/>
                  </a:spcBef>
                  <a:buNone/>
                </a:pPr>
                <a:endParaRPr lang="vi-VN"/>
              </a:p>
              <a:p>
                <a:pPr marL="0" indent="0">
                  <a:spcBef>
                    <a:spcPts val="1200"/>
                  </a:spcBef>
                  <a:buNone/>
                </a:pPr>
                <a:endParaRPr lang="vi-VN"/>
              </a:p>
              <a:p>
                <a:pPr marL="0" indent="0">
                  <a:spcBef>
                    <a:spcPts val="1200"/>
                  </a:spcBef>
                  <a:buNone/>
                </a:pPr>
                <a14:m>
                  <m:oMathPara xmlns:m="http://schemas.openxmlformats.org/officeDocument/2006/math">
                    <m:oMathParaPr>
                      <m:jc m:val="centerGroup"/>
                    </m:oMathParaPr>
                    <m:oMath xmlns:m="http://schemas.openxmlformats.org/officeDocument/2006/math">
                      <m:sSup>
                        <m:sSupPr>
                          <m:ctrlPr>
                            <a:rPr lang="vi-VN" i="1" smtClean="0">
                              <a:latin typeface="Cambria Math" panose="02040503050406030204" pitchFamily="18" charset="0"/>
                            </a:rPr>
                          </m:ctrlPr>
                        </m:sSupPr>
                        <m:e>
                          <m:r>
                            <a:rPr lang="vi-VN" i="1" smtClean="0">
                              <a:latin typeface="Cambria Math" panose="02040503050406030204" pitchFamily="18" charset="0"/>
                              <a:ea typeface="Cambria Math" panose="02040503050406030204" pitchFamily="18" charset="0"/>
                            </a:rPr>
                            <m:t>𝒞</m:t>
                          </m:r>
                        </m:e>
                        <m: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sup>
                      </m:sSup>
                      <m:r>
                        <a:rPr lang="vi-VN" b="0" i="1" smtClean="0">
                          <a:latin typeface="Cambria Math" panose="02040503050406030204" pitchFamily="18" charset="0"/>
                        </a:rPr>
                        <m:t>=</m:t>
                      </m:r>
                      <m:d>
                        <m:dPr>
                          <m:begChr m:val="{"/>
                          <m:endChr m:val="}"/>
                          <m:ctrlPr>
                            <a:rPr lang="vi-VN" b="0" i="1" smtClean="0">
                              <a:latin typeface="Cambria Math" panose="02040503050406030204" pitchFamily="18" charset="0"/>
                            </a:rPr>
                          </m:ctrlPr>
                        </m:dPr>
                        <m:e>
                          <m:sSubSup>
                            <m:sSubSupPr>
                              <m:ctrlPr>
                                <a:rPr lang="vi-VN" b="0" i="1" smtClean="0">
                                  <a:latin typeface="Cambria Math" panose="02040503050406030204" pitchFamily="18" charset="0"/>
                                </a:rPr>
                              </m:ctrlPr>
                            </m:sSubSupPr>
                            <m:e>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𝜇</m:t>
                                  </m:r>
                                </m:e>
                              </m:acc>
                            </m:e>
                            <m:sub>
                              <m:r>
                                <a:rPr lang="vi-VN" i="1">
                                  <a:latin typeface="Cambria Math" panose="02040503050406030204" pitchFamily="18" charset="0"/>
                                </a:rPr>
                                <m:t>1</m:t>
                              </m:r>
                            </m:sub>
                            <m: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sup>
                          </m:sSubSup>
                          <m:r>
                            <a:rPr lang="vi-VN" b="0" i="1" smtClean="0">
                              <a:latin typeface="Cambria Math" panose="02040503050406030204" pitchFamily="18" charset="0"/>
                            </a:rPr>
                            <m:t>,</m:t>
                          </m:r>
                          <m:sSubSup>
                            <m:sSubSupPr>
                              <m:ctrlPr>
                                <a:rPr lang="vi-VN" b="0" i="1" smtClean="0">
                                  <a:latin typeface="Cambria Math" panose="02040503050406030204" pitchFamily="18" charset="0"/>
                                </a:rPr>
                              </m:ctrlPr>
                            </m:sSubSupPr>
                            <m:e>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𝜇</m:t>
                                  </m:r>
                                </m:e>
                              </m:acc>
                            </m:e>
                            <m:sub>
                              <m:r>
                                <a:rPr lang="vi-VN" i="1">
                                  <a:latin typeface="Cambria Math" panose="02040503050406030204" pitchFamily="18" charset="0"/>
                                </a:rPr>
                                <m:t>2</m:t>
                              </m:r>
                            </m:sub>
                            <m: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sup>
                          </m:sSubSup>
                          <m:r>
                            <a:rPr lang="vi-VN" b="0" i="1" smtClean="0">
                              <a:latin typeface="Cambria Math" panose="02040503050406030204" pitchFamily="18" charset="0"/>
                            </a:rPr>
                            <m:t>,…,</m:t>
                          </m:r>
                          <m:sSubSup>
                            <m:sSubSupPr>
                              <m:ctrlPr>
                                <a:rPr lang="vi-VN" b="0" i="1" smtClean="0">
                                  <a:latin typeface="Cambria Math" panose="02040503050406030204" pitchFamily="18" charset="0"/>
                                </a:rPr>
                              </m:ctrlPr>
                            </m:sSubSupPr>
                            <m:e>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𝜇</m:t>
                                  </m:r>
                                </m:e>
                              </m:acc>
                            </m:e>
                            <m:sub>
                              <m:r>
                                <m:rPr>
                                  <m:sty m:val="p"/>
                                </m:rPr>
                                <a:rPr lang="vi-VN" i="1">
                                  <a:latin typeface="Cambria Math" panose="02040503050406030204" pitchFamily="18" charset="0"/>
                                </a:rPr>
                                <m:t>k</m:t>
                              </m:r>
                            </m:sub>
                            <m: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sup>
                          </m:sSubSup>
                          <m:r>
                            <a:rPr lang="vi-VN" b="0" i="1" smtClean="0">
                              <a:latin typeface="Cambria Math" panose="02040503050406030204" pitchFamily="18" charset="0"/>
                            </a:rPr>
                            <m:t> </m:t>
                          </m:r>
                        </m:e>
                      </m:d>
                    </m:oMath>
                  </m:oMathPara>
                </a14:m>
                <a:endParaRPr lang="vi-VN"/>
              </a:p>
            </p:txBody>
          </p:sp>
        </mc:Choice>
        <mc:Fallback>
          <p:sp>
            <p:nvSpPr>
              <p:cNvPr id="3" name="Chỗ dành sẵn cho Nội dung 2">
                <a:extLst>
                  <a:ext uri="{FF2B5EF4-FFF2-40B4-BE49-F238E27FC236}">
                    <a16:creationId xmlns:a16="http://schemas.microsoft.com/office/drawing/2014/main" id="{33D43D7B-C35E-FD88-51D7-7A09086DCB2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8727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F61A9-C152-CC7D-E9FC-80B87E550F3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0500AB3F-E6D7-10AA-EB70-F938EF14EE0B}"/>
              </a:ext>
            </a:extLst>
          </p:cNvPr>
          <p:cNvSpPr>
            <a:spLocks noGrp="1"/>
          </p:cNvSpPr>
          <p:nvPr>
            <p:ph type="title"/>
          </p:nvPr>
        </p:nvSpPr>
        <p:spPr>
          <a:solidFill>
            <a:schemeClr val="accent1">
              <a:lumMod val="20000"/>
              <a:lumOff val="80000"/>
            </a:schemeClr>
          </a:solidFill>
        </p:spPr>
        <p:txBody>
          <a:bodyPr>
            <a:normAutofit/>
          </a:bodyPr>
          <a:lstStyle/>
          <a:p>
            <a:r>
              <a:rPr lang="vi-VN" sz="6000" b="1"/>
              <a:t>3.2 Thuật toán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47F1661D-B161-761C-E731-DAFC28414811}"/>
                  </a:ext>
                </a:extLst>
              </p:cNvPr>
              <p:cNvSpPr>
                <a:spLocks noGrp="1"/>
              </p:cNvSpPr>
              <p:nvPr>
                <p:ph idx="1"/>
              </p:nvPr>
            </p:nvSpPr>
            <p:spPr/>
            <p:txBody>
              <a:bodyPr lIns="180000" tIns="360000"/>
              <a:lstStyle/>
              <a:p>
                <a:pPr indent="-360000">
                  <a:spcBef>
                    <a:spcPts val="1200"/>
                  </a:spcBef>
                </a:pPr>
                <a:r>
                  <a:rPr lang="vi-VN"/>
                  <a:t>Gán các điểm vào các clusters</a:t>
                </a:r>
              </a:p>
              <a:p>
                <a:pPr indent="-360000">
                  <a:spcBef>
                    <a:spcPts val="1200"/>
                  </a:spcBef>
                </a:pPr>
                <a:r>
                  <a:rPr lang="vi-VN"/>
                  <a:t>Với mỗi điểm dữ liệu, tính khoảng cách của nó tới centroids và gán vào centroids gần nhất và tạo thành cụm:</a:t>
                </a:r>
              </a:p>
              <a:p>
                <a:pPr marL="0" indent="0">
                  <a:spcBef>
                    <a:spcPts val="1200"/>
                  </a:spcBef>
                  <a:buNone/>
                </a:pPr>
                <a:endParaRPr lang="vi-VN"/>
              </a:p>
              <a:p>
                <a:pPr marL="0" indent="0">
                  <a:spcBef>
                    <a:spcPts val="1200"/>
                  </a:spcBef>
                  <a:buNone/>
                </a:pPr>
                <a:endParaRPr lang="vi-VN"/>
              </a:p>
              <a:p>
                <a:pPr marL="0" indent="0">
                  <a:spcBef>
                    <a:spcPts val="1200"/>
                  </a:spcBef>
                  <a:buNone/>
                </a:pPr>
                <a14:m>
                  <m:oMathPara xmlns:m="http://schemas.openxmlformats.org/officeDocument/2006/math">
                    <m:oMathParaPr>
                      <m:jc m:val="centerGroup"/>
                    </m:oMathParaPr>
                    <m:oMath xmlns:m="http://schemas.openxmlformats.org/officeDocument/2006/math">
                      <m:sSubSup>
                        <m:sSubSupPr>
                          <m:ctrlPr>
                            <a:rPr lang="vi-VN" i="1" smtClean="0">
                              <a:latin typeface="Cambria Math" panose="02040503050406030204" pitchFamily="18" charset="0"/>
                            </a:rPr>
                          </m:ctrlPr>
                        </m:sSubSupPr>
                        <m:e>
                          <m:r>
                            <a:rPr lang="vi-VN" i="1" smtClean="0">
                              <a:latin typeface="Cambria Math" panose="02040503050406030204" pitchFamily="18" charset="0"/>
                              <a:ea typeface="Cambria Math" panose="02040503050406030204" pitchFamily="18" charset="0"/>
                            </a:rPr>
                            <m:t>𝒮</m:t>
                          </m:r>
                        </m:e>
                        <m:sub>
                          <m:r>
                            <m:rPr>
                              <m:sty m:val="p"/>
                            </m:rPr>
                            <a:rPr lang="vi-VN" i="1">
                              <a:latin typeface="Cambria Math" panose="02040503050406030204" pitchFamily="18" charset="0"/>
                            </a:rPr>
                            <m:t>i</m:t>
                          </m:r>
                        </m:sub>
                        <m:sup>
                          <m:r>
                            <a:rPr lang="vi-VN" b="0" i="1" smtClean="0">
                              <a:latin typeface="Cambria Math" panose="02040503050406030204" pitchFamily="18" charset="0"/>
                            </a:rPr>
                            <m:t>(</m:t>
                          </m:r>
                          <m:r>
                            <m:rPr>
                              <m:sty m:val="p"/>
                            </m:rPr>
                            <a:rPr lang="vi-VN" i="1">
                              <a:latin typeface="Cambria Math" panose="02040503050406030204" pitchFamily="18" charset="0"/>
                            </a:rPr>
                            <m:t>t</m:t>
                          </m:r>
                          <m:r>
                            <a:rPr lang="vi-VN" b="0" i="1" smtClean="0">
                              <a:latin typeface="Cambria Math" panose="02040503050406030204" pitchFamily="18" charset="0"/>
                            </a:rPr>
                            <m:t>)</m:t>
                          </m:r>
                        </m:sup>
                      </m:sSubSup>
                      <m:r>
                        <a:rPr lang="vi-VN" b="0" i="1" smtClean="0">
                          <a:latin typeface="Cambria Math" panose="02040503050406030204" pitchFamily="18" charset="0"/>
                        </a:rPr>
                        <m:t>=</m:t>
                      </m:r>
                      <m:d>
                        <m:dPr>
                          <m:begChr m:val="{"/>
                          <m:endChr m:val="}"/>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acc>
                                <m:accPr>
                                  <m:chr m:val="⃗"/>
                                  <m:ctrlPr>
                                    <a:rPr lang="vi-VN" b="0" i="1" smtClean="0">
                                      <a:latin typeface="Cambria Math" panose="02040503050406030204" pitchFamily="18" charset="0"/>
                                    </a:rPr>
                                  </m:ctrlPr>
                                </m:accPr>
                                <m:e>
                                  <m:r>
                                    <m:rPr>
                                      <m:sty m:val="p"/>
                                    </m:rPr>
                                    <a:rPr lang="vi-VN" i="1">
                                      <a:latin typeface="Cambria Math" panose="02040503050406030204" pitchFamily="18" charset="0"/>
                                    </a:rPr>
                                    <m:t>x</m:t>
                                  </m:r>
                                </m:e>
                              </m:acc>
                            </m:e>
                            <m:sub>
                              <m:r>
                                <m:rPr>
                                  <m:sty m:val="p"/>
                                </m:rPr>
                                <a:rPr lang="vi-VN" i="1">
                                  <a:latin typeface="Cambria Math" panose="02040503050406030204" pitchFamily="18" charset="0"/>
                                </a:rPr>
                                <m:t>p</m:t>
                              </m:r>
                            </m:sub>
                          </m:sSub>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d>
                                <m:dPr>
                                  <m:begChr m:val="‖"/>
                                  <m:endChr m:val="‖"/>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acc>
                                        <m:accPr>
                                          <m:chr m:val="⃗"/>
                                          <m:ctrlPr>
                                            <a:rPr lang="vi-VN" b="0" i="1" smtClean="0">
                                              <a:latin typeface="Cambria Math" panose="02040503050406030204" pitchFamily="18" charset="0"/>
                                            </a:rPr>
                                          </m:ctrlPr>
                                        </m:accPr>
                                        <m:e>
                                          <m:r>
                                            <m:rPr>
                                              <m:sty m:val="p"/>
                                            </m:rPr>
                                            <a:rPr lang="vi-VN" i="1">
                                              <a:latin typeface="Cambria Math" panose="02040503050406030204" pitchFamily="18" charset="0"/>
                                            </a:rPr>
                                            <m:t>x</m:t>
                                          </m:r>
                                        </m:e>
                                      </m:acc>
                                    </m:e>
                                    <m:sub>
                                      <m:r>
                                        <m:rPr>
                                          <m:sty m:val="p"/>
                                        </m:rPr>
                                        <a:rPr lang="vi-VN" i="1">
                                          <a:latin typeface="Cambria Math" panose="02040503050406030204" pitchFamily="18" charset="0"/>
                                        </a:rPr>
                                        <m:t>p</m:t>
                                      </m:r>
                                    </m:sub>
                                  </m:sSub>
                                  <m:r>
                                    <a:rPr lang="vi-VN" b="0" i="1" smtClean="0">
                                      <a:latin typeface="Cambria Math" panose="02040503050406030204" pitchFamily="18" charset="0"/>
                                    </a:rPr>
                                    <m:t>−</m:t>
                                  </m:r>
                                  <m:sSubSup>
                                    <m:sSubSupPr>
                                      <m:ctrlPr>
                                        <a:rPr lang="vi-VN" b="0" i="1" smtClean="0">
                                          <a:latin typeface="Cambria Math" panose="02040503050406030204" pitchFamily="18" charset="0"/>
                                        </a:rPr>
                                      </m:ctrlPr>
                                    </m:sSubSupPr>
                                    <m:e>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𝜇</m:t>
                                          </m:r>
                                        </m:e>
                                      </m:acc>
                                    </m:e>
                                    <m:sub>
                                      <m:r>
                                        <m:rPr>
                                          <m:sty m:val="p"/>
                                        </m:rPr>
                                        <a:rPr lang="vi-VN" i="1">
                                          <a:latin typeface="Cambria Math" panose="02040503050406030204" pitchFamily="18" charset="0"/>
                                        </a:rPr>
                                        <m:t>i</m:t>
                                      </m:r>
                                    </m:sub>
                                    <m:sup>
                                      <m:r>
                                        <a:rPr lang="vi-VN" b="0" i="1" smtClean="0">
                                          <a:latin typeface="Cambria Math" panose="02040503050406030204" pitchFamily="18" charset="0"/>
                                        </a:rPr>
                                        <m:t>(</m:t>
                                      </m:r>
                                      <m:r>
                                        <m:rPr>
                                          <m:sty m:val="p"/>
                                        </m:rPr>
                                        <a:rPr lang="vi-VN" i="1">
                                          <a:latin typeface="Cambria Math" panose="02040503050406030204" pitchFamily="18" charset="0"/>
                                        </a:rPr>
                                        <m:t>t</m:t>
                                      </m:r>
                                      <m:r>
                                        <a:rPr lang="vi-VN" b="0" i="1" smtClean="0">
                                          <a:latin typeface="Cambria Math" panose="02040503050406030204" pitchFamily="18" charset="0"/>
                                        </a:rPr>
                                        <m:t>)</m:t>
                                      </m:r>
                                    </m:sup>
                                  </m:sSubSup>
                                </m:e>
                              </m:d>
                            </m:e>
                            <m:sup>
                              <m:r>
                                <a:rPr lang="vi-VN" i="1">
                                  <a:latin typeface="Cambria Math" panose="02040503050406030204" pitchFamily="18" charset="0"/>
                                </a:rPr>
                                <m:t>2</m:t>
                              </m:r>
                            </m:sup>
                          </m:sSup>
                          <m:r>
                            <a:rPr lang="vi-VN" b="0" i="1" smtClean="0">
                              <a:latin typeface="Cambria Math" panose="02040503050406030204" pitchFamily="18" charset="0"/>
                              <a:ea typeface="Cambria Math" panose="02040503050406030204" pitchFamily="18" charset="0"/>
                            </a:rPr>
                            <m:t>≤</m:t>
                          </m:r>
                          <m:sSup>
                            <m:sSupPr>
                              <m:ctrlPr>
                                <a:rPr lang="vi-VN" b="0" i="1" smtClean="0">
                                  <a:latin typeface="Cambria Math" panose="02040503050406030204" pitchFamily="18" charset="0"/>
                                  <a:ea typeface="Cambria Math" panose="02040503050406030204" pitchFamily="18" charset="0"/>
                                </a:rPr>
                              </m:ctrlPr>
                            </m:sSupPr>
                            <m:e>
                              <m:d>
                                <m:dPr>
                                  <m:begChr m:val="‖"/>
                                  <m:endChr m:val="‖"/>
                                  <m:ctrlPr>
                                    <a:rPr lang="vi-VN" b="0" i="1" smtClean="0">
                                      <a:latin typeface="Cambria Math" panose="02040503050406030204" pitchFamily="18" charset="0"/>
                                      <a:ea typeface="Cambria Math" panose="02040503050406030204" pitchFamily="18" charset="0"/>
                                    </a:rPr>
                                  </m:ctrlPr>
                                </m:dPr>
                                <m:e>
                                  <m:sSub>
                                    <m:sSubPr>
                                      <m:ctrlPr>
                                        <a:rPr lang="vi-VN" b="0" i="1" smtClean="0">
                                          <a:latin typeface="Cambria Math" panose="02040503050406030204" pitchFamily="18" charset="0"/>
                                          <a:ea typeface="Cambria Math" panose="02040503050406030204" pitchFamily="18" charset="0"/>
                                        </a:rPr>
                                      </m:ctrlPr>
                                    </m:sSubPr>
                                    <m:e>
                                      <m:acc>
                                        <m:accPr>
                                          <m:chr m:val="⃗"/>
                                          <m:ctrlPr>
                                            <a:rPr lang="vi-VN" b="0"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e>
                                    <m:sub>
                                      <m:r>
                                        <m:rPr>
                                          <m:sty m:val="p"/>
                                        </m:rPr>
                                        <a:rPr lang="vi-VN" i="1">
                                          <a:latin typeface="Cambria Math" panose="02040503050406030204" pitchFamily="18" charset="0"/>
                                          <a:ea typeface="Cambria Math" panose="02040503050406030204" pitchFamily="18" charset="0"/>
                                        </a:rPr>
                                        <m:t>p</m:t>
                                      </m:r>
                                    </m:sub>
                                  </m:sSub>
                                  <m:r>
                                    <a:rPr lang="vi-VN" b="0" i="1" smtClean="0">
                                      <a:latin typeface="Cambria Math" panose="02040503050406030204" pitchFamily="18" charset="0"/>
                                      <a:ea typeface="Cambria Math" panose="02040503050406030204" pitchFamily="18" charset="0"/>
                                    </a:rPr>
                                    <m:t>−</m:t>
                                  </m:r>
                                  <m:sSubSup>
                                    <m:sSubSupPr>
                                      <m:ctrlPr>
                                        <a:rPr lang="vi-VN" b="0" i="1" smtClean="0">
                                          <a:latin typeface="Cambria Math" panose="02040503050406030204" pitchFamily="18" charset="0"/>
                                          <a:ea typeface="Cambria Math" panose="02040503050406030204" pitchFamily="18" charset="0"/>
                                        </a:rPr>
                                      </m:ctrlPr>
                                    </m:sSubSupPr>
                                    <m:e>
                                      <m:acc>
                                        <m:accPr>
                                          <m:chr m:val="⃗"/>
                                          <m:ctrlPr>
                                            <a:rPr lang="vi-VN" b="0" i="1" smtClean="0">
                                              <a:latin typeface="Cambria Math" panose="02040503050406030204" pitchFamily="18" charset="0"/>
                                              <a:ea typeface="Cambria Math" panose="02040503050406030204" pitchFamily="18" charset="0"/>
                                            </a:rPr>
                                          </m:ctrlPr>
                                        </m:accPr>
                                        <m:e>
                                          <m:r>
                                            <a:rPr lang="vi-VN" b="0" i="1" smtClean="0">
                                              <a:latin typeface="Cambria Math" panose="02040503050406030204" pitchFamily="18" charset="0"/>
                                              <a:ea typeface="Cambria Math" panose="02040503050406030204" pitchFamily="18" charset="0"/>
                                            </a:rPr>
                                            <m:t>𝜇</m:t>
                                          </m:r>
                                        </m:e>
                                      </m:acc>
                                    </m:e>
                                    <m:sub>
                                      <m:r>
                                        <m:rPr>
                                          <m:sty m:val="p"/>
                                        </m:rPr>
                                        <a:rPr lang="vi-VN" i="1">
                                          <a:latin typeface="Cambria Math" panose="02040503050406030204" pitchFamily="18" charset="0"/>
                                          <a:ea typeface="Cambria Math" panose="02040503050406030204" pitchFamily="18" charset="0"/>
                                        </a:rPr>
                                        <m:t>j</m:t>
                                      </m:r>
                                    </m:sub>
                                    <m:sup>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t</m:t>
                                      </m:r>
                                      <m:r>
                                        <a:rPr lang="vi-VN" b="0" i="1" smtClean="0">
                                          <a:latin typeface="Cambria Math" panose="02040503050406030204" pitchFamily="18" charset="0"/>
                                          <a:ea typeface="Cambria Math" panose="02040503050406030204" pitchFamily="18" charset="0"/>
                                        </a:rPr>
                                        <m:t>)</m:t>
                                      </m:r>
                                    </m:sup>
                                  </m:sSubSup>
                                </m:e>
                              </m:d>
                            </m:e>
                            <m:sup>
                              <m:r>
                                <a:rPr lang="vi-VN" i="1">
                                  <a:latin typeface="Cambria Math" panose="02040503050406030204" pitchFamily="18" charset="0"/>
                                  <a:ea typeface="Cambria Math" panose="02040503050406030204" pitchFamily="18" charset="0"/>
                                </a:rPr>
                                <m:t>2</m:t>
                              </m:r>
                            </m:sup>
                          </m:sSup>
                        </m:e>
                      </m:d>
                      <m:r>
                        <a:rPr lang="vi-VN" b="0" i="1" smtClean="0">
                          <a:latin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j</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1</m:t>
                      </m:r>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j</m:t>
                      </m:r>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k</m:t>
                      </m:r>
                    </m:oMath>
                  </m:oMathPara>
                </a14:m>
                <a:endParaRPr lang="vi-VN"/>
              </a:p>
            </p:txBody>
          </p:sp>
        </mc:Choice>
        <mc:Fallback>
          <p:sp>
            <p:nvSpPr>
              <p:cNvPr id="3" name="Chỗ dành sẵn cho Nội dung 2">
                <a:extLst>
                  <a:ext uri="{FF2B5EF4-FFF2-40B4-BE49-F238E27FC236}">
                    <a16:creationId xmlns:a16="http://schemas.microsoft.com/office/drawing/2014/main" id="{47F1661D-B161-761C-E731-DAFC28414811}"/>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107939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487DD-672B-20BB-E329-C1C8B673394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2A6C027-94C1-0E5A-11AD-66AFE215CDE6}"/>
              </a:ext>
            </a:extLst>
          </p:cNvPr>
          <p:cNvSpPr>
            <a:spLocks noGrp="1"/>
          </p:cNvSpPr>
          <p:nvPr>
            <p:ph type="title"/>
          </p:nvPr>
        </p:nvSpPr>
        <p:spPr>
          <a:solidFill>
            <a:schemeClr val="accent1">
              <a:lumMod val="20000"/>
              <a:lumOff val="80000"/>
            </a:schemeClr>
          </a:solidFill>
        </p:spPr>
        <p:txBody>
          <a:bodyPr>
            <a:normAutofit/>
          </a:bodyPr>
          <a:lstStyle/>
          <a:p>
            <a:r>
              <a:rPr lang="vi-VN" sz="6000" b="1"/>
              <a:t>3.2 Thuật toán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230723B6-8C13-1DCD-FCAC-939FD662DDC8}"/>
                  </a:ext>
                </a:extLst>
              </p:cNvPr>
              <p:cNvSpPr>
                <a:spLocks noGrp="1"/>
              </p:cNvSpPr>
              <p:nvPr>
                <p:ph idx="1"/>
              </p:nvPr>
            </p:nvSpPr>
            <p:spPr/>
            <p:txBody>
              <a:bodyPr lIns="180000" tIns="360000"/>
              <a:lstStyle/>
              <a:p>
                <a:pPr indent="-360000">
                  <a:spcBef>
                    <a:spcPts val="1200"/>
                  </a:spcBef>
                </a:pPr>
                <a:r>
                  <a:rPr lang="vi-VN"/>
                  <a:t>Cập nhật centroids</a:t>
                </a:r>
              </a:p>
              <a:p>
                <a:pPr marL="0" indent="0">
                  <a:spcBef>
                    <a:spcPts val="1200"/>
                  </a:spcBef>
                  <a:buNone/>
                </a:pPr>
                <a:endParaRPr lang="vi-VN"/>
              </a:p>
              <a:p>
                <a:pPr marL="0" indent="0">
                  <a:spcBef>
                    <a:spcPts val="1200"/>
                  </a:spcBef>
                  <a:buNone/>
                </a:pPr>
                <a14:m>
                  <m:oMathPara xmlns:m="http://schemas.openxmlformats.org/officeDocument/2006/math">
                    <m:oMathParaPr>
                      <m:jc m:val="centerGroup"/>
                    </m:oMathParaPr>
                    <m:oMath xmlns:m="http://schemas.openxmlformats.org/officeDocument/2006/math">
                      <m:sSubSup>
                        <m:sSubSupPr>
                          <m:ctrlPr>
                            <a:rPr lang="vi-VN" i="1" smtClean="0">
                              <a:latin typeface="Cambria Math" panose="02040503050406030204" pitchFamily="18" charset="0"/>
                            </a:rPr>
                          </m:ctrlPr>
                        </m:sSubSupPr>
                        <m:e>
                          <m:acc>
                            <m:accPr>
                              <m:chr m:val="⃗"/>
                              <m:ctrlPr>
                                <a:rPr lang="vi-VN" i="1" smtClean="0">
                                  <a:latin typeface="Cambria Math" panose="02040503050406030204" pitchFamily="18" charset="0"/>
                                </a:rPr>
                              </m:ctrlPr>
                            </m:accPr>
                            <m:e>
                              <m:r>
                                <a:rPr lang="vi-VN" b="0" i="1" smtClean="0">
                                  <a:latin typeface="Cambria Math" panose="02040503050406030204" pitchFamily="18" charset="0"/>
                                </a:rPr>
                                <m:t>𝜇</m:t>
                              </m:r>
                            </m:e>
                          </m:acc>
                        </m:e>
                        <m:sub>
                          <m:r>
                            <m:rPr>
                              <m:sty m:val="p"/>
                            </m:rPr>
                            <a:rPr lang="vi-VN" i="1">
                              <a:latin typeface="Cambria Math" panose="02040503050406030204" pitchFamily="18" charset="0"/>
                            </a:rPr>
                            <m:t>i</m:t>
                          </m:r>
                        </m:sub>
                        <m:sup>
                          <m:r>
                            <a:rPr lang="vi-VN" b="0" i="1" smtClean="0">
                              <a:latin typeface="Cambria Math" panose="02040503050406030204" pitchFamily="18" charset="0"/>
                            </a:rPr>
                            <m:t>(</m:t>
                          </m:r>
                          <m:r>
                            <m:rPr>
                              <m:sty m:val="p"/>
                            </m:rPr>
                            <a:rPr lang="vi-VN" i="1">
                              <a:latin typeface="Cambria Math" panose="02040503050406030204" pitchFamily="18" charset="0"/>
                            </a:rPr>
                            <m:t>t</m:t>
                          </m:r>
                          <m:r>
                            <a:rPr lang="vi-VN" b="0" i="1" smtClean="0">
                              <a:latin typeface="Cambria Math" panose="02040503050406030204" pitchFamily="18" charset="0"/>
                            </a:rPr>
                            <m:t>+</m:t>
                          </m:r>
                          <m:r>
                            <a:rPr lang="vi-VN" i="1">
                              <a:latin typeface="Cambria Math" panose="02040503050406030204" pitchFamily="18" charset="0"/>
                            </a:rPr>
                            <m:t>1</m:t>
                          </m:r>
                          <m:r>
                            <a:rPr lang="vi-VN" b="0" i="1" smtClean="0">
                              <a:latin typeface="Cambria Math" panose="02040503050406030204" pitchFamily="18" charset="0"/>
                            </a:rPr>
                            <m:t>)</m:t>
                          </m:r>
                        </m:sup>
                      </m:sSubSup>
                      <m:r>
                        <a:rPr lang="vi-VN" b="0" i="1" smtClean="0">
                          <a:latin typeface="Cambria Math" panose="02040503050406030204" pitchFamily="18" charset="0"/>
                        </a:rPr>
                        <m:t>=</m:t>
                      </m:r>
                      <m:f>
                        <m:fPr>
                          <m:ctrlPr>
                            <a:rPr lang="vi-VN" b="0" i="1" smtClean="0">
                              <a:latin typeface="Cambria Math" panose="02040503050406030204" pitchFamily="18" charset="0"/>
                            </a:rPr>
                          </m:ctrlPr>
                        </m:fPr>
                        <m:num>
                          <m:r>
                            <a:rPr lang="vi-VN" i="1">
                              <a:latin typeface="Cambria Math" panose="02040503050406030204" pitchFamily="18" charset="0"/>
                            </a:rPr>
                            <m:t>1</m:t>
                          </m:r>
                        </m:num>
                        <m:den>
                          <m:d>
                            <m:dPr>
                              <m:begChr m:val="|"/>
                              <m:endChr m:val="|"/>
                              <m:ctrlPr>
                                <a:rPr lang="vi-VN" b="0" i="1" smtClean="0">
                                  <a:latin typeface="Cambria Math" panose="02040503050406030204" pitchFamily="18" charset="0"/>
                                </a:rPr>
                              </m:ctrlPr>
                            </m:dPr>
                            <m:e>
                              <m:sSubSup>
                                <m:sSubSupPr>
                                  <m:ctrlPr>
                                    <a:rPr lang="vi-VN" b="0" i="1" smtClean="0">
                                      <a:latin typeface="Cambria Math" panose="02040503050406030204" pitchFamily="18" charset="0"/>
                                    </a:rPr>
                                  </m:ctrlPr>
                                </m:sSubSupPr>
                                <m:e>
                                  <m:r>
                                    <a:rPr lang="vi-VN" i="1">
                                      <a:latin typeface="Cambria Math" panose="02040503050406030204" pitchFamily="18" charset="0"/>
                                      <a:ea typeface="Cambria Math" panose="02040503050406030204" pitchFamily="18" charset="0"/>
                                    </a:rPr>
                                    <m:t>𝒮</m:t>
                                  </m:r>
                                </m:e>
                                <m:sub>
                                  <m:r>
                                    <m:rPr>
                                      <m:sty m:val="p"/>
                                    </m:rPr>
                                    <a:rPr lang="vi-VN" i="1">
                                      <a:latin typeface="Cambria Math" panose="02040503050406030204" pitchFamily="18" charset="0"/>
                                    </a:rPr>
                                    <m:t>i</m:t>
                                  </m:r>
                                </m:sub>
                                <m:sup>
                                  <m:r>
                                    <a:rPr lang="vi-VN" b="0" i="1" smtClean="0">
                                      <a:latin typeface="Cambria Math" panose="02040503050406030204" pitchFamily="18" charset="0"/>
                                    </a:rPr>
                                    <m:t>(</m:t>
                                  </m:r>
                                  <m:r>
                                    <m:rPr>
                                      <m:sty m:val="p"/>
                                    </m:rPr>
                                    <a:rPr lang="vi-VN" i="1">
                                      <a:latin typeface="Cambria Math" panose="02040503050406030204" pitchFamily="18" charset="0"/>
                                    </a:rPr>
                                    <m:t>t</m:t>
                                  </m:r>
                                  <m:r>
                                    <a:rPr lang="vi-VN" b="0" i="1" smtClean="0">
                                      <a:latin typeface="Cambria Math" panose="02040503050406030204" pitchFamily="18" charset="0"/>
                                    </a:rPr>
                                    <m:t>)</m:t>
                                  </m:r>
                                </m:sup>
                              </m:sSubSup>
                            </m:e>
                          </m:d>
                        </m:den>
                      </m:f>
                      <m:nary>
                        <m:naryPr>
                          <m:chr m:val="∑"/>
                          <m:supHide m:val="on"/>
                          <m:ctrlPr>
                            <a:rPr lang="vi-VN" b="0" i="1" smtClean="0">
                              <a:latin typeface="Cambria Math" panose="02040503050406030204" pitchFamily="18" charset="0"/>
                            </a:rPr>
                          </m:ctrlPr>
                        </m:naryPr>
                        <m:sub>
                          <m:acc>
                            <m:accPr>
                              <m:chr m:val="⃗"/>
                              <m:ctrlPr>
                                <a:rPr lang="vi-VN" b="0" i="1" smtClean="0">
                                  <a:latin typeface="Cambria Math" panose="02040503050406030204" pitchFamily="18" charset="0"/>
                                </a:rPr>
                              </m:ctrlPr>
                            </m:accPr>
                            <m:e>
                              <m:r>
                                <m:rPr>
                                  <m:sty m:val="p"/>
                                </m:rPr>
                                <a:rPr lang="vi-VN" i="1">
                                  <a:latin typeface="Cambria Math" panose="02040503050406030204" pitchFamily="18" charset="0"/>
                                </a:rPr>
                                <m:t>x</m:t>
                              </m:r>
                            </m:e>
                          </m:acc>
                          <m:r>
                            <a:rPr lang="vi-VN" i="1" smtClean="0">
                              <a:latin typeface="Cambria Math" panose="02040503050406030204" pitchFamily="18" charset="0"/>
                              <a:ea typeface="Cambria Math" panose="02040503050406030204" pitchFamily="18" charset="0"/>
                            </a:rPr>
                            <m:t>∈</m:t>
                          </m:r>
                          <m:sSubSup>
                            <m:sSubSupPr>
                              <m:ctrlPr>
                                <a:rPr lang="vi-VN" i="1" smtClean="0">
                                  <a:latin typeface="Cambria Math" panose="02040503050406030204" pitchFamily="18" charset="0"/>
                                  <a:ea typeface="Cambria Math" panose="02040503050406030204" pitchFamily="18" charset="0"/>
                                </a:rPr>
                              </m:ctrlPr>
                            </m:sSubSupPr>
                            <m:e>
                              <m:r>
                                <a:rPr lang="vi-VN" i="1" smtClean="0">
                                  <a:latin typeface="Cambria Math" panose="02040503050406030204" pitchFamily="18" charset="0"/>
                                  <a:ea typeface="Cambria Math" panose="02040503050406030204" pitchFamily="18" charset="0"/>
                                </a:rPr>
                                <m:t>𝒮</m:t>
                              </m:r>
                            </m:e>
                            <m:sub>
                              <m:r>
                                <m:rPr>
                                  <m:sty m:val="p"/>
                                </m:rPr>
                                <a:rPr lang="vi-VN" i="1">
                                  <a:latin typeface="Cambria Math" panose="02040503050406030204" pitchFamily="18" charset="0"/>
                                  <a:ea typeface="Cambria Math" panose="02040503050406030204" pitchFamily="18" charset="0"/>
                                </a:rPr>
                                <m:t>i</m:t>
                              </m:r>
                            </m:sub>
                            <m:sup>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t</m:t>
                              </m:r>
                              <m:r>
                                <a:rPr lang="vi-VN" b="0" i="1" smtClean="0">
                                  <a:latin typeface="Cambria Math" panose="02040503050406030204" pitchFamily="18" charset="0"/>
                                  <a:ea typeface="Cambria Math" panose="02040503050406030204" pitchFamily="18" charset="0"/>
                                </a:rPr>
                                <m:t>)</m:t>
                              </m:r>
                            </m:sup>
                          </m:sSubSup>
                        </m:sub>
                        <m:sup/>
                        <m:e>
                          <m:sSub>
                            <m:sSubPr>
                              <m:ctrlPr>
                                <a:rPr lang="vi-VN" b="0" i="1" smtClean="0">
                                  <a:latin typeface="Cambria Math" panose="02040503050406030204" pitchFamily="18" charset="0"/>
                                </a:rPr>
                              </m:ctrlPr>
                            </m:sSubPr>
                            <m:e>
                              <m:acc>
                                <m:accPr>
                                  <m:chr m:val="⃗"/>
                                  <m:ctrlPr>
                                    <a:rPr lang="vi-VN" b="0" i="1" smtClean="0">
                                      <a:latin typeface="Cambria Math" panose="02040503050406030204" pitchFamily="18" charset="0"/>
                                    </a:rPr>
                                  </m:ctrlPr>
                                </m:accPr>
                                <m:e>
                                  <m:r>
                                    <m:rPr>
                                      <m:sty m:val="p"/>
                                    </m:rPr>
                                    <a:rPr lang="vi-VN" i="1">
                                      <a:latin typeface="Cambria Math" panose="02040503050406030204" pitchFamily="18" charset="0"/>
                                    </a:rPr>
                                    <m:t>x</m:t>
                                  </m:r>
                                </m:e>
                              </m:acc>
                            </m:e>
                            <m:sub>
                              <m:r>
                                <m:rPr>
                                  <m:sty m:val="p"/>
                                </m:rPr>
                                <a:rPr lang="vi-VN" i="1">
                                  <a:latin typeface="Cambria Math" panose="02040503050406030204" pitchFamily="18" charset="0"/>
                                </a:rPr>
                                <m:t>j</m:t>
                              </m:r>
                            </m:sub>
                          </m:sSub>
                        </m:e>
                      </m:nary>
                    </m:oMath>
                  </m:oMathPara>
                </a14:m>
                <a:endParaRPr lang="vi-VN"/>
              </a:p>
              <a:p>
                <a:pPr>
                  <a:spcBef>
                    <a:spcPts val="1200"/>
                  </a:spcBef>
                </a:pPr>
                <a:r>
                  <a:rPr lang="vi-VN"/>
                  <a:t> Lặp lại thuật toán cho đến khi chấp nhận được.</a:t>
                </a:r>
              </a:p>
            </p:txBody>
          </p:sp>
        </mc:Choice>
        <mc:Fallback>
          <p:sp>
            <p:nvSpPr>
              <p:cNvPr id="3" name="Chỗ dành sẵn cho Nội dung 2">
                <a:extLst>
                  <a:ext uri="{FF2B5EF4-FFF2-40B4-BE49-F238E27FC236}">
                    <a16:creationId xmlns:a16="http://schemas.microsoft.com/office/drawing/2014/main" id="{230723B6-8C13-1DCD-FCAC-939FD662DDC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27434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E3B4F-C9CB-81A9-FED1-58F82CC101CA}"/>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4CCF76C-2DF0-32AB-5085-A4E19CA2691C}"/>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Hạn chế của </a:t>
            </a:r>
            <a:r>
              <a:rPr lang="vi-VN" sz="6000" b="1" err="1">
                <a:latin typeface="Calibri"/>
                <a:ea typeface="Calibri"/>
                <a:cs typeface="Calibri"/>
              </a:rPr>
              <a:t>KMeans</a:t>
            </a:r>
            <a:endParaRPr lang="vi-VN" sz="6000" b="1">
              <a:latin typeface="Calibri"/>
              <a:ea typeface="Calibri"/>
              <a:cs typeface="Calibri"/>
            </a:endParaRPr>
          </a:p>
        </p:txBody>
      </p:sp>
      <p:sp>
        <p:nvSpPr>
          <p:cNvPr id="3" name="Chỗ dành sẵn cho Nội dung 2">
            <a:extLst>
              <a:ext uri="{FF2B5EF4-FFF2-40B4-BE49-F238E27FC236}">
                <a16:creationId xmlns:a16="http://schemas.microsoft.com/office/drawing/2014/main" id="{5BF10808-9B88-630A-E344-832FB03A17CE}"/>
              </a:ext>
            </a:extLst>
          </p:cNvPr>
          <p:cNvSpPr>
            <a:spLocks noGrp="1"/>
          </p:cNvSpPr>
          <p:nvPr>
            <p:ph idx="1"/>
          </p:nvPr>
        </p:nvSpPr>
        <p:spPr/>
        <p:txBody>
          <a:bodyPr vert="horz" lIns="180000" tIns="360000" rIns="91440" bIns="45720" rtlCol="0" anchor="t">
            <a:normAutofit/>
          </a:bodyPr>
          <a:lstStyle/>
          <a:p>
            <a:r>
              <a:rPr lang="vi-VN" sz="2400" dirty="0">
                <a:latin typeface="Calibri"/>
                <a:ea typeface="Calibri"/>
                <a:cs typeface="Arial"/>
              </a:rPr>
              <a:t>Trong trường hợp xấu nhất, độ phức tạp tính toán của K-</a:t>
            </a:r>
            <a:r>
              <a:rPr lang="vi-VN" sz="2400" dirty="0" err="1">
                <a:latin typeface="Calibri"/>
                <a:ea typeface="Calibri"/>
                <a:cs typeface="Arial"/>
              </a:rPr>
              <a:t>Means</a:t>
            </a:r>
            <a:r>
              <a:rPr lang="vi-VN" sz="2400" dirty="0">
                <a:latin typeface="Calibri"/>
                <a:ea typeface="Calibri"/>
                <a:cs typeface="Arial"/>
              </a:rPr>
              <a:t> có thể trở thành </a:t>
            </a:r>
            <a:r>
              <a:rPr lang="vi-VN" sz="2400" dirty="0" err="1">
                <a:latin typeface="Calibri"/>
                <a:ea typeface="Calibri"/>
                <a:cs typeface="Arial"/>
              </a:rPr>
              <a:t>superpolynomial</a:t>
            </a:r>
            <a:r>
              <a:rPr lang="vi-VN" sz="2400" dirty="0">
                <a:latin typeface="Calibri"/>
                <a:ea typeface="Calibri"/>
                <a:cs typeface="Arial"/>
              </a:rPr>
              <a:t>, đặc biệt khi số lượng điểm dữ liệu rất lớn và số cụm K cao. Tuy nhiên, với các trường hợp thực tế, thuật toán thường có độ phức tạp thời gian là O(</a:t>
            </a:r>
            <a:r>
              <a:rPr lang="vi-VN" sz="2400" dirty="0" err="1">
                <a:latin typeface="Calibri"/>
                <a:ea typeface="Calibri"/>
                <a:cs typeface="Arial"/>
              </a:rPr>
              <a:t>K⋅n⋅t</a:t>
            </a:r>
            <a:r>
              <a:rPr lang="vi-VN" sz="2400" dirty="0">
                <a:latin typeface="Calibri"/>
                <a:ea typeface="Calibri"/>
                <a:cs typeface="Arial"/>
              </a:rPr>
              <a:t>), trong đó:</a:t>
            </a:r>
            <a:endParaRPr lang="vi-VN" sz="2400">
              <a:latin typeface="Calibri"/>
              <a:ea typeface="Calibri"/>
              <a:cs typeface="Calibri"/>
            </a:endParaRPr>
          </a:p>
          <a:p>
            <a:pPr lvl="1"/>
            <a:r>
              <a:rPr lang="vi-VN" dirty="0">
                <a:latin typeface="Calibri"/>
                <a:ea typeface="Calibri"/>
                <a:cs typeface="Arial"/>
              </a:rPr>
              <a:t>K là số cụm,</a:t>
            </a:r>
            <a:endParaRPr lang="vi-VN">
              <a:latin typeface="Calibri"/>
              <a:ea typeface="Calibri"/>
              <a:cs typeface="Calibri"/>
            </a:endParaRPr>
          </a:p>
          <a:p>
            <a:pPr lvl="1"/>
            <a:r>
              <a:rPr lang="vi-VN" dirty="0">
                <a:latin typeface="Calibri"/>
                <a:ea typeface="Calibri"/>
                <a:cs typeface="Arial"/>
              </a:rPr>
              <a:t>n là số điểm dữ liệu,</a:t>
            </a:r>
            <a:endParaRPr lang="vi-VN" dirty="0">
              <a:latin typeface="Calibri"/>
              <a:ea typeface="Calibri"/>
              <a:cs typeface="Calibri"/>
            </a:endParaRPr>
          </a:p>
          <a:p>
            <a:pPr lvl="1"/>
            <a:r>
              <a:rPr lang="vi-VN" dirty="0">
                <a:latin typeface="Calibri"/>
                <a:ea typeface="Calibri"/>
                <a:cs typeface="Arial"/>
              </a:rPr>
              <a:t>t là số lần lặp.</a:t>
            </a:r>
            <a:endParaRPr lang="vi-VN" dirty="0">
              <a:latin typeface="Calibri"/>
              <a:ea typeface="Calibri"/>
              <a:cs typeface="Calibri"/>
            </a:endParaRPr>
          </a:p>
          <a:p>
            <a:r>
              <a:rPr lang="vi-VN" sz="2400" dirty="0">
                <a:latin typeface="Calibri"/>
                <a:ea typeface="Calibri"/>
                <a:cs typeface="Arial"/>
              </a:rPr>
              <a:t>Việc khởi tạo các </a:t>
            </a:r>
            <a:r>
              <a:rPr lang="vi-VN" sz="2400" err="1">
                <a:latin typeface="Calibri"/>
                <a:ea typeface="Calibri"/>
                <a:cs typeface="Arial"/>
              </a:rPr>
              <a:t>centroid</a:t>
            </a:r>
            <a:r>
              <a:rPr lang="vi-VN" sz="2400" dirty="0">
                <a:latin typeface="Calibri"/>
                <a:ea typeface="Calibri"/>
                <a:cs typeface="Arial"/>
              </a:rPr>
              <a:t> ngẫu nhiên có thể khiến cho quá trình phân cụm trở nên khó khăn hơn. Các </a:t>
            </a:r>
            <a:r>
              <a:rPr lang="vi-VN" sz="2400" err="1">
                <a:latin typeface="Calibri"/>
                <a:ea typeface="Calibri"/>
                <a:cs typeface="Arial"/>
              </a:rPr>
              <a:t>centroid</a:t>
            </a:r>
            <a:r>
              <a:rPr lang="vi-VN" sz="2400" dirty="0">
                <a:latin typeface="Calibri"/>
                <a:ea typeface="Calibri"/>
                <a:cs typeface="Arial"/>
              </a:rPr>
              <a:t> ban đầu không hợp lý có thể dẫn đến kết quả phân cụm không</a:t>
            </a:r>
            <a:endParaRPr lang="vi-VN" sz="2400" dirty="0">
              <a:latin typeface="Calibri"/>
            </a:endParaRPr>
          </a:p>
          <a:p>
            <a:pPr indent="-359410">
              <a:spcBef>
                <a:spcPts val="1200"/>
              </a:spcBef>
            </a:pPr>
            <a:endParaRPr lang="vi-VN" dirty="0">
              <a:latin typeface="Calibri"/>
              <a:ea typeface="Calibri"/>
              <a:cs typeface="Calibri"/>
            </a:endParaRPr>
          </a:p>
        </p:txBody>
      </p:sp>
    </p:spTree>
    <p:extLst>
      <p:ext uri="{BB962C8B-B14F-4D97-AF65-F5344CB8AC3E}">
        <p14:creationId xmlns:p14="http://schemas.microsoft.com/office/powerpoint/2010/main" val="240390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DB5D0-A0BB-3FC5-2936-CA86152704BE}"/>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2044ABD5-B2E5-3EFE-2BBA-4EBDDEA0E430}"/>
              </a:ext>
            </a:extLst>
          </p:cNvPr>
          <p:cNvSpPr>
            <a:spLocks noGrp="1"/>
          </p:cNvSpPr>
          <p:nvPr>
            <p:ph type="title"/>
          </p:nvPr>
        </p:nvSpPr>
        <p:spPr>
          <a:xfrm>
            <a:off x="838200" y="1932039"/>
            <a:ext cx="10515600" cy="2300747"/>
          </a:xfrm>
          <a:solidFill>
            <a:schemeClr val="accent1">
              <a:lumMod val="20000"/>
              <a:lumOff val="80000"/>
            </a:schemeClr>
          </a:solidFill>
        </p:spPr>
        <p:txBody>
          <a:bodyPr>
            <a:normAutofit/>
          </a:bodyPr>
          <a:lstStyle/>
          <a:p>
            <a:pPr algn="ctr"/>
            <a:r>
              <a:rPr lang="vi-VN" sz="6000" b="1" dirty="0">
                <a:latin typeface="Times New Roman"/>
                <a:cs typeface="Times New Roman"/>
              </a:rPr>
              <a:t>3.3 Cải </a:t>
            </a:r>
            <a:r>
              <a:rPr lang="vi-VN" sz="6000" b="1" dirty="0">
                <a:latin typeface="Calibri"/>
                <a:ea typeface="Calibri"/>
                <a:cs typeface="Calibri"/>
              </a:rPr>
              <a:t>thiện</a:t>
            </a:r>
            <a:r>
              <a:rPr lang="vi-VN" sz="6000" b="1" dirty="0">
                <a:latin typeface="Times New Roman"/>
                <a:cs typeface="Times New Roman"/>
              </a:rPr>
              <a:t> với thuật toán </a:t>
            </a:r>
            <a:r>
              <a:rPr lang="vi-VN" sz="6000" b="1" err="1">
                <a:latin typeface="Times New Roman"/>
                <a:cs typeface="Times New Roman"/>
              </a:rPr>
              <a:t>KMeans</a:t>
            </a:r>
            <a:r>
              <a:rPr lang="vi-VN" sz="6000" b="1" dirty="0">
                <a:latin typeface="Times New Roman"/>
                <a:cs typeface="Times New Roman"/>
              </a:rPr>
              <a:t>++</a:t>
            </a:r>
          </a:p>
        </p:txBody>
      </p:sp>
    </p:spTree>
    <p:extLst>
      <p:ext uri="{BB962C8B-B14F-4D97-AF65-F5344CB8AC3E}">
        <p14:creationId xmlns:p14="http://schemas.microsoft.com/office/powerpoint/2010/main" val="413173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F1AF-E729-B906-ADB8-4D13EF6C65D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DA5F028-E75C-274C-2DEE-408A38144873}"/>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3.3 Thuật toán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41EDF467-E441-D784-1F7C-6DAEF5BD8489}"/>
                  </a:ext>
                </a:extLst>
              </p:cNvPr>
              <p:cNvSpPr>
                <a:spLocks noGrp="1"/>
              </p:cNvSpPr>
              <p:nvPr>
                <p:ph idx="1"/>
              </p:nvPr>
            </p:nvSpPr>
            <p:spPr/>
            <p:txBody>
              <a:bodyPr lIns="180000" tIns="360000"/>
              <a:lstStyle/>
              <a:p>
                <a:pPr indent="-360000">
                  <a:spcBef>
                    <a:spcPts val="1200"/>
                  </a:spcBef>
                </a:pPr>
                <a:r>
                  <a:rPr lang="vi-VN"/>
                  <a:t>Thay vì khởi tạo </a:t>
                </a:r>
                <a14:m>
                  <m:oMath xmlns:m="http://schemas.openxmlformats.org/officeDocument/2006/math">
                    <m:r>
                      <m:rPr>
                        <m:sty m:val="p"/>
                      </m:rPr>
                      <a:rPr lang="vi-VN">
                        <a:latin typeface="Cambria Math" panose="02040503050406030204" pitchFamily="18" charset="0"/>
                      </a:rPr>
                      <m:t>k</m:t>
                    </m:r>
                  </m:oMath>
                </a14:m>
                <a:r>
                  <a:rPr lang="vi-VN"/>
                  <a:t> centroids một cách ngẫu nhiên, ta chỉ khởi tạo centroid đầu ngẫu nhiên</a:t>
                </a:r>
              </a:p>
              <a:p>
                <a:pPr indent="-360000">
                  <a:spcBef>
                    <a:spcPts val="1200"/>
                  </a:spcBef>
                </a:pPr>
                <a:r>
                  <a:rPr lang="vi-VN"/>
                  <a:t>Tìm </a:t>
                </a:r>
                <a14:m>
                  <m:oMath xmlns:m="http://schemas.openxmlformats.org/officeDocument/2006/math">
                    <m:r>
                      <m:rPr>
                        <m:sty m:val="p"/>
                      </m:rPr>
                      <a:rPr lang="vi-VN" smtClean="0">
                        <a:latin typeface="Cambria Math" panose="02040503050406030204" pitchFamily="18" charset="0"/>
                      </a:rPr>
                      <m:t>k</m:t>
                    </m:r>
                    <m:r>
                      <a:rPr lang="vi-VN" i="1" smtClean="0">
                        <a:latin typeface="Cambria Math" panose="02040503050406030204" pitchFamily="18" charset="0"/>
                        <a:ea typeface="Cambria Math" panose="02040503050406030204" pitchFamily="18" charset="0"/>
                      </a:rPr>
                      <m:t>−1</m:t>
                    </m:r>
                  </m:oMath>
                </a14:m>
                <a:r>
                  <a:rPr lang="vi-VN"/>
                  <a:t> centroids còn lại bằng việc sử dụng xác suất</a:t>
                </a:r>
              </a:p>
            </p:txBody>
          </p:sp>
        </mc:Choice>
        <mc:Fallback>
          <p:sp>
            <p:nvSpPr>
              <p:cNvPr id="3" name="Chỗ dành sẵn cho Nội dung 2">
                <a:extLst>
                  <a:ext uri="{FF2B5EF4-FFF2-40B4-BE49-F238E27FC236}">
                    <a16:creationId xmlns:a16="http://schemas.microsoft.com/office/drawing/2014/main" id="{41EDF467-E441-D784-1F7C-6DAEF5BD8489}"/>
                  </a:ext>
                </a:extLst>
              </p:cNvPr>
              <p:cNvSpPr>
                <a:spLocks noGrp="1" noRot="1" noChangeAspect="1" noMove="1" noResize="1" noEditPoints="1" noAdjustHandles="1" noChangeArrowheads="1" noChangeShapeType="1" noTextEdit="1"/>
              </p:cNvSpPr>
              <p:nvPr>
                <p:ph idx="1"/>
              </p:nvPr>
            </p:nvSpPr>
            <p:spPr>
              <a:blipFill>
                <a:blip r:embed="rId3"/>
                <a:stretch>
                  <a:fillRect r="-284"/>
                </a:stretch>
              </a:blipFill>
            </p:spPr>
            <p:txBody>
              <a:bodyPr/>
              <a:lstStyle/>
              <a:p>
                <a:r>
                  <a:rPr lang="vi-VN">
                    <a:noFill/>
                  </a:rPr>
                  <a:t> </a:t>
                </a:r>
              </a:p>
            </p:txBody>
          </p:sp>
        </mc:Fallback>
      </mc:AlternateContent>
    </p:spTree>
    <p:extLst>
      <p:ext uri="{BB962C8B-B14F-4D97-AF65-F5344CB8AC3E}">
        <p14:creationId xmlns:p14="http://schemas.microsoft.com/office/powerpoint/2010/main" val="39852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DB049-7671-F987-E979-C9925671B71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6EC06CE-7394-8E9D-F8D7-7B9DB6F6DDE3}"/>
              </a:ext>
            </a:extLst>
          </p:cNvPr>
          <p:cNvSpPr>
            <a:spLocks noGrp="1"/>
          </p:cNvSpPr>
          <p:nvPr>
            <p:ph type="title"/>
          </p:nvPr>
        </p:nvSpPr>
        <p:spPr>
          <a:solidFill>
            <a:schemeClr val="accent1">
              <a:lumMod val="20000"/>
              <a:lumOff val="80000"/>
            </a:schemeClr>
          </a:solidFill>
        </p:spPr>
        <p:txBody>
          <a:bodyPr>
            <a:normAutofit/>
          </a:bodyPr>
          <a:lstStyle/>
          <a:p>
            <a:r>
              <a:rPr lang="vi-VN" sz="6000" b="1"/>
              <a:t>3.3 Thuật toán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CB9AA7B1-B732-A363-16DA-4E4F5872A7C0}"/>
                  </a:ext>
                </a:extLst>
              </p:cNvPr>
              <p:cNvSpPr>
                <a:spLocks noGrp="1"/>
              </p:cNvSpPr>
              <p:nvPr>
                <p:ph idx="1"/>
              </p:nvPr>
            </p:nvSpPr>
            <p:spPr/>
            <p:txBody>
              <a:bodyPr lIns="180000" tIns="360000">
                <a:normAutofit lnSpcReduction="10000"/>
              </a:bodyPr>
              <a:lstStyle/>
              <a:p>
                <a:pPr indent="-360000">
                  <a:lnSpc>
                    <a:spcPct val="100000"/>
                  </a:lnSpc>
                  <a:spcBef>
                    <a:spcPts val="1200"/>
                  </a:spcBef>
                </a:pPr>
                <a:r>
                  <a:rPr lang="vi-VN"/>
                  <a:t>Với mỗi điểm dữ liệu, chúng ta tính khoảng cách từ </a:t>
                </a:r>
                <a14:m>
                  <m:oMath xmlns:m="http://schemas.openxmlformats.org/officeDocument/2006/math">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oMath>
                </a14:m>
                <a:r>
                  <a:rPr lang="vi-VN"/>
                  <a:t> đến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𝜇</m:t>
                        </m:r>
                      </m:e>
                    </m:acc>
                  </m:oMath>
                </a14:m>
                <a:endParaRPr lang="vi-VN"/>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𝒟</m:t>
                          </m:r>
                        </m:e>
                        <m:sub>
                          <m:r>
                            <m:rPr>
                              <m:sty m:val="p"/>
                            </m:rPr>
                            <a:rPr lang="vi-VN" i="1">
                              <a:latin typeface="Cambria Math" panose="02040503050406030204" pitchFamily="18" charset="0"/>
                            </a:rPr>
                            <m:t>i</m:t>
                          </m:r>
                        </m:sub>
                      </m:sSub>
                      <m:d>
                        <m:dPr>
                          <m:ctrlPr>
                            <a:rPr lang="vi-VN" i="1" smtClean="0">
                              <a:latin typeface="Cambria Math" panose="02040503050406030204" pitchFamily="18" charset="0"/>
                            </a:rPr>
                          </m:ctrlPr>
                        </m:dPr>
                        <m:e>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e>
                      </m:d>
                      <m:r>
                        <a:rPr lang="vi-VN" b="0" i="1" smtClean="0">
                          <a:latin typeface="Cambria Math" panose="02040503050406030204" pitchFamily="18" charset="0"/>
                        </a:rPr>
                        <m:t>=</m:t>
                      </m:r>
                      <m:func>
                        <m:funcPr>
                          <m:ctrlPr>
                            <a:rPr lang="vi-VN" b="0" i="1" smtClean="0">
                              <a:latin typeface="Cambria Math" panose="02040503050406030204" pitchFamily="18" charset="0"/>
                            </a:rPr>
                          </m:ctrlPr>
                        </m:funcPr>
                        <m:fName>
                          <m:limLow>
                            <m:limLowPr>
                              <m:ctrlPr>
                                <a:rPr lang="vi-VN" b="0" i="1" smtClean="0">
                                  <a:latin typeface="Cambria Math" panose="02040503050406030204" pitchFamily="18" charset="0"/>
                                </a:rPr>
                              </m:ctrlPr>
                            </m:limLowPr>
                            <m:e>
                              <m:r>
                                <m:rPr>
                                  <m:sty m:val="p"/>
                                </m:rPr>
                                <a:rPr lang="vi-VN" b="0" i="0" smtClean="0">
                                  <a:latin typeface="Cambria Math" panose="02040503050406030204" pitchFamily="18" charset="0"/>
                                </a:rPr>
                                <m:t>min</m:t>
                              </m:r>
                            </m:e>
                            <m:lim>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𝜇</m:t>
                                  </m:r>
                                </m:e>
                              </m:acc>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d>
                                <m:dPr>
                                  <m:begChr m:val="{"/>
                                  <m:endChr m:val="}"/>
                                  <m:ctrlPr>
                                    <a:rPr lang="vi-VN" b="0" i="1" smtClean="0">
                                      <a:latin typeface="Cambria Math" panose="02040503050406030204" pitchFamily="18" charset="0"/>
                                      <a:ea typeface="Cambria Math" panose="02040503050406030204" pitchFamily="18" charset="0"/>
                                    </a:rPr>
                                  </m:ctrlPr>
                                </m:dPr>
                                <m:e>
                                  <m:sSub>
                                    <m:sSubPr>
                                      <m:ctrlPr>
                                        <a:rPr lang="vi-VN" b="0" i="1" smtClean="0">
                                          <a:latin typeface="Cambria Math" panose="02040503050406030204" pitchFamily="18" charset="0"/>
                                          <a:ea typeface="Cambria Math" panose="02040503050406030204" pitchFamily="18" charset="0"/>
                                        </a:rPr>
                                      </m:ctrlPr>
                                    </m:sSubPr>
                                    <m:e>
                                      <m:acc>
                                        <m:accPr>
                                          <m:chr m:val="⃗"/>
                                          <m:ctrlPr>
                                            <a:rPr lang="vi-VN" b="0" i="1" smtClean="0">
                                              <a:latin typeface="Cambria Math" panose="02040503050406030204" pitchFamily="18" charset="0"/>
                                              <a:ea typeface="Cambria Math" panose="02040503050406030204" pitchFamily="18" charset="0"/>
                                            </a:rPr>
                                          </m:ctrlPr>
                                        </m:accPr>
                                        <m:e>
                                          <m:r>
                                            <a:rPr lang="vi-VN" b="0" i="1" smtClean="0">
                                              <a:latin typeface="Cambria Math" panose="02040503050406030204" pitchFamily="18" charset="0"/>
                                              <a:ea typeface="Cambria Math" panose="02040503050406030204" pitchFamily="18" charset="0"/>
                                            </a:rPr>
                                            <m:t>𝜇</m:t>
                                          </m:r>
                                        </m:e>
                                      </m:acc>
                                    </m:e>
                                    <m:sub>
                                      <m:r>
                                        <a:rPr lang="vi-VN" i="1">
                                          <a:latin typeface="Cambria Math" panose="02040503050406030204" pitchFamily="18" charset="0"/>
                                          <a:ea typeface="Cambria Math" panose="02040503050406030204" pitchFamily="18" charset="0"/>
                                        </a:rPr>
                                        <m:t>1</m:t>
                                      </m:r>
                                    </m:sub>
                                  </m:sSub>
                                  <m:r>
                                    <a:rPr lang="vi-VN" b="0" i="1" smtClean="0">
                                      <a:latin typeface="Cambria Math" panose="02040503050406030204" pitchFamily="18" charset="0"/>
                                      <a:ea typeface="Cambria Math" panose="02040503050406030204" pitchFamily="18" charset="0"/>
                                    </a:rPr>
                                    <m:t>,…, </m:t>
                                  </m:r>
                                  <m:sSub>
                                    <m:sSubPr>
                                      <m:ctrlPr>
                                        <a:rPr lang="vi-VN" b="0" i="1" smtClean="0">
                                          <a:latin typeface="Cambria Math" panose="02040503050406030204" pitchFamily="18" charset="0"/>
                                          <a:ea typeface="Cambria Math" panose="02040503050406030204" pitchFamily="18" charset="0"/>
                                        </a:rPr>
                                      </m:ctrlPr>
                                    </m:sSubPr>
                                    <m:e>
                                      <m:acc>
                                        <m:accPr>
                                          <m:chr m:val="⃗"/>
                                          <m:ctrlPr>
                                            <a:rPr lang="vi-VN" b="0" i="1" smtClean="0">
                                              <a:latin typeface="Cambria Math" panose="02040503050406030204" pitchFamily="18" charset="0"/>
                                              <a:ea typeface="Cambria Math" panose="02040503050406030204" pitchFamily="18" charset="0"/>
                                            </a:rPr>
                                          </m:ctrlPr>
                                        </m:accPr>
                                        <m:e>
                                          <m:r>
                                            <a:rPr lang="vi-VN" b="0" i="1" smtClean="0">
                                              <a:latin typeface="Cambria Math" panose="02040503050406030204" pitchFamily="18" charset="0"/>
                                              <a:ea typeface="Cambria Math" panose="02040503050406030204" pitchFamily="18" charset="0"/>
                                            </a:rPr>
                                            <m:t>𝜇</m:t>
                                          </m:r>
                                        </m:e>
                                      </m:acc>
                                    </m:e>
                                    <m:sub>
                                      <m:r>
                                        <m:rPr>
                                          <m:sty m:val="p"/>
                                        </m:rPr>
                                        <a:rPr lang="vi-VN" i="1">
                                          <a:latin typeface="Cambria Math" panose="02040503050406030204" pitchFamily="18" charset="0"/>
                                          <a:ea typeface="Cambria Math" panose="02040503050406030204" pitchFamily="18" charset="0"/>
                                        </a:rPr>
                                        <m:t>i</m:t>
                                      </m:r>
                                    </m:sub>
                                  </m:sSub>
                                </m:e>
                              </m:d>
                            </m:lim>
                          </m:limLow>
                        </m:fName>
                        <m:e>
                          <m:sSup>
                            <m:sSupPr>
                              <m:ctrlPr>
                                <a:rPr lang="vi-VN" b="0" i="1" smtClean="0">
                                  <a:latin typeface="Cambria Math" panose="02040503050406030204" pitchFamily="18" charset="0"/>
                                </a:rPr>
                              </m:ctrlPr>
                            </m:sSupPr>
                            <m:e>
                              <m:d>
                                <m:dPr>
                                  <m:begChr m:val="‖"/>
                                  <m:endChr m:val="‖"/>
                                  <m:ctrlPr>
                                    <a:rPr lang="vi-VN" b="0" i="1" smtClean="0">
                                      <a:latin typeface="Cambria Math" panose="02040503050406030204" pitchFamily="18" charset="0"/>
                                    </a:rPr>
                                  </m:ctrlPr>
                                </m:dPr>
                                <m:e>
                                  <m:acc>
                                    <m:accPr>
                                      <m:chr m:val="⃗"/>
                                      <m:ctrlPr>
                                        <a:rPr lang="vi-VN" b="0" i="1" smtClean="0">
                                          <a:latin typeface="Cambria Math" panose="02040503050406030204" pitchFamily="18" charset="0"/>
                                        </a:rPr>
                                      </m:ctrlPr>
                                    </m:accPr>
                                    <m:e>
                                      <m:r>
                                        <m:rPr>
                                          <m:sty m:val="p"/>
                                        </m:rPr>
                                        <a:rPr lang="vi-VN" i="1">
                                          <a:latin typeface="Cambria Math" panose="02040503050406030204" pitchFamily="18" charset="0"/>
                                        </a:rPr>
                                        <m:t>x</m:t>
                                      </m:r>
                                    </m:e>
                                  </m:acc>
                                  <m:r>
                                    <a:rPr lang="vi-VN" b="0" i="1" smtClean="0">
                                      <a:latin typeface="Cambria Math" panose="02040503050406030204" pitchFamily="18" charset="0"/>
                                    </a:rPr>
                                    <m:t> − </m:t>
                                  </m:r>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𝜇</m:t>
                                      </m:r>
                                    </m:e>
                                  </m:acc>
                                </m:e>
                              </m:d>
                            </m:e>
                            <m:sup>
                              <m:r>
                                <a:rPr lang="vi-VN" i="1">
                                  <a:latin typeface="Cambria Math" panose="02040503050406030204" pitchFamily="18" charset="0"/>
                                </a:rPr>
                                <m:t>2</m:t>
                              </m:r>
                            </m:sup>
                          </m:sSup>
                        </m:e>
                      </m:func>
                    </m:oMath>
                  </m:oMathPara>
                </a14:m>
                <a:endParaRPr lang="vi-VN" b="0"/>
              </a:p>
              <a:p>
                <a:pPr>
                  <a:lnSpc>
                    <a:spcPct val="100000"/>
                  </a:lnSpc>
                  <a:spcBef>
                    <a:spcPts val="1200"/>
                  </a:spcBef>
                </a:pPr>
                <a:r>
                  <a:rPr lang="vi-VN"/>
                  <a:t>Tạo vector  </a:t>
                </a:r>
              </a:p>
              <a:p>
                <a:pPr marL="0" indent="0">
                  <a:lnSpc>
                    <a:spcPct val="100000"/>
                  </a:lnSpc>
                  <a:spcBef>
                    <a:spcPts val="1200"/>
                  </a:spcBef>
                  <a:buNone/>
                </a:pPr>
                <a:r>
                  <a:rPr lang="vi-VN"/>
                  <a:t>                               </a:t>
                </a:r>
                <a14:m>
                  <m:oMath xmlns:m="http://schemas.openxmlformats.org/officeDocument/2006/math">
                    <m:sSub>
                      <m:sSubPr>
                        <m:ctrlPr>
                          <a:rPr lang="vi-VN" i="1" smtClean="0">
                            <a:latin typeface="Cambria Math" panose="02040503050406030204" pitchFamily="18" charset="0"/>
                          </a:rPr>
                        </m:ctrlPr>
                      </m:sSubPr>
                      <m:e>
                        <m:acc>
                          <m:accPr>
                            <m:chr m:val="⃗"/>
                            <m:ctrlPr>
                              <a:rPr lang="vi-VN" i="1" smtClean="0">
                                <a:latin typeface="Cambria Math" panose="02040503050406030204" pitchFamily="18" charset="0"/>
                              </a:rPr>
                            </m:ctrlPr>
                          </m:accPr>
                          <m:e>
                            <m:r>
                              <a:rPr lang="vi-VN" i="1" smtClean="0">
                                <a:latin typeface="Cambria Math" panose="02040503050406030204" pitchFamily="18" charset="0"/>
                                <a:ea typeface="Cambria Math" panose="02040503050406030204" pitchFamily="18" charset="0"/>
                              </a:rPr>
                              <m:t>𝒟</m:t>
                            </m:r>
                          </m:e>
                        </m:acc>
                      </m:e>
                      <m:sub>
                        <m:r>
                          <m:rPr>
                            <m:sty m:val="p"/>
                          </m:rPr>
                          <a:rPr lang="vi-VN" i="1">
                            <a:latin typeface="Cambria Math" panose="02040503050406030204" pitchFamily="18" charset="0"/>
                          </a:rPr>
                          <m:t>i</m:t>
                        </m:r>
                        <m:r>
                          <a:rPr lang="vi-VN" b="0" i="1" smtClean="0">
                            <a:latin typeface="Cambria Math" panose="02040503050406030204" pitchFamily="18" charset="0"/>
                          </a:rPr>
                          <m:t>+</m:t>
                        </m:r>
                        <m:r>
                          <a:rPr lang="vi-VN" i="1">
                            <a:latin typeface="Cambria Math" panose="02040503050406030204" pitchFamily="18" charset="0"/>
                          </a:rPr>
                          <m:t>1</m:t>
                        </m:r>
                      </m:sub>
                    </m:sSub>
                    <m:r>
                      <a:rPr lang="vi-VN" b="0" i="1" smtClean="0">
                        <a:latin typeface="Cambria Math" panose="02040503050406030204" pitchFamily="18" charset="0"/>
                      </a:rPr>
                      <m:t>=</m:t>
                    </m:r>
                    <m:d>
                      <m:dPr>
                        <m:begChr m:val="["/>
                        <m:endChr m:val="]"/>
                        <m:ctrlPr>
                          <a:rPr lang="vi-VN" b="0" i="1" smtClean="0">
                            <a:latin typeface="Cambria Math" panose="02040503050406030204" pitchFamily="18" charset="0"/>
                          </a:rPr>
                        </m:ctrlPr>
                      </m:dPr>
                      <m:e>
                        <m:m>
                          <m:mPr>
                            <m:mcs>
                              <m:mc>
                                <m:mcPr>
                                  <m:count m:val="3"/>
                                  <m:mcJc m:val="center"/>
                                </m:mcPr>
                              </m:mc>
                            </m:mcs>
                            <m:ctrlPr>
                              <a:rPr lang="vi-VN" b="0" i="1" smtClean="0">
                                <a:latin typeface="Cambria Math" panose="02040503050406030204" pitchFamily="18" charset="0"/>
                              </a:rPr>
                            </m:ctrlPr>
                          </m:mPr>
                          <m:mr>
                            <m:e>
                              <m:sSub>
                                <m:sSubPr>
                                  <m:ctrlPr>
                                    <a:rPr lang="vi-VN" b="0" i="1" smtClean="0">
                                      <a:latin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𝒟</m:t>
                                  </m:r>
                                </m:e>
                                <m:sub>
                                  <m:r>
                                    <a:rPr lang="vi-VN" i="1">
                                      <a:latin typeface="Cambria Math" panose="02040503050406030204" pitchFamily="18" charset="0"/>
                                    </a:rPr>
                                    <m:t>1</m:t>
                                  </m:r>
                                </m:sub>
                              </m:sSub>
                              <m:r>
                                <m:rPr>
                                  <m:brk m:alnAt="7"/>
                                </m:rPr>
                                <a:rPr lang="vi-VN" b="0" i="1" smtClean="0">
                                  <a:latin typeface="Cambria Math" panose="02040503050406030204" pitchFamily="18" charset="0"/>
                                </a:rPr>
                                <m:t>(</m:t>
                              </m:r>
                              <m:sSub>
                                <m:sSubPr>
                                  <m:ctrlPr>
                                    <a:rPr lang="vi-VN" b="0" i="1" smtClean="0">
                                      <a:latin typeface="Cambria Math" panose="02040503050406030204" pitchFamily="18" charset="0"/>
                                    </a:rPr>
                                  </m:ctrlPr>
                                </m:sSubPr>
                                <m:e>
                                  <m:acc>
                                    <m:accPr>
                                      <m:chr m:val="⃗"/>
                                      <m:ctrlPr>
                                        <a:rPr lang="vi-VN" b="0" i="1" smtClean="0">
                                          <a:latin typeface="Cambria Math" panose="02040503050406030204" pitchFamily="18" charset="0"/>
                                        </a:rPr>
                                      </m:ctrlPr>
                                    </m:accPr>
                                    <m:e>
                                      <m:r>
                                        <m:rPr>
                                          <m:sty m:val="p"/>
                                        </m:rPr>
                                        <a:rPr lang="vi-VN" i="1">
                                          <a:latin typeface="Cambria Math" panose="02040503050406030204" pitchFamily="18" charset="0"/>
                                        </a:rPr>
                                        <m:t>x</m:t>
                                      </m:r>
                                    </m:e>
                                  </m:acc>
                                </m:e>
                                <m:sub>
                                  <m:r>
                                    <a:rPr lang="vi-VN" i="1">
                                      <a:latin typeface="Cambria Math" panose="02040503050406030204" pitchFamily="18" charset="0"/>
                                    </a:rPr>
                                    <m:t>1</m:t>
                                  </m:r>
                                </m:sub>
                              </m:sSub>
                              <m:r>
                                <m:rPr>
                                  <m:brk m:alnAt="7"/>
                                </m:rPr>
                                <a:rPr lang="vi-VN" b="0" i="1" smtClean="0">
                                  <a:latin typeface="Cambria Math" panose="02040503050406030204" pitchFamily="18" charset="0"/>
                                </a:rPr>
                                <m:t>)</m:t>
                              </m:r>
                            </m:e>
                            <m:e>
                              <m:r>
                                <a:rPr lang="vi-VN" b="0" i="1" smtClean="0">
                                  <a:latin typeface="Cambria Math" panose="02040503050406030204" pitchFamily="18" charset="0"/>
                                </a:rPr>
                                <m:t>⋯</m:t>
                              </m:r>
                            </m:e>
                            <m:e>
                              <m:sSub>
                                <m:sSubPr>
                                  <m:ctrlPr>
                                    <a:rPr lang="vi-VN" i="1">
                                      <a:latin typeface="Cambria Math" panose="02040503050406030204" pitchFamily="18" charset="0"/>
                                    </a:rPr>
                                  </m:ctrlPr>
                                </m:sSubPr>
                                <m:e>
                                  <m:r>
                                    <a:rPr lang="vi-VN" i="1">
                                      <a:latin typeface="Cambria Math" panose="02040503050406030204" pitchFamily="18" charset="0"/>
                                      <a:ea typeface="Cambria Math" panose="02040503050406030204" pitchFamily="18" charset="0"/>
                                    </a:rPr>
                                    <m:t>𝒟</m:t>
                                  </m:r>
                                </m:e>
                                <m:sub>
                                  <m:r>
                                    <a:rPr lang="vi-VN" i="1">
                                      <a:latin typeface="Cambria Math" panose="02040503050406030204" pitchFamily="18" charset="0"/>
                                    </a:rPr>
                                    <m:t>1</m:t>
                                  </m:r>
                                </m:sub>
                              </m:sSub>
                              <m:r>
                                <m:rPr>
                                  <m:brk m:alnAt="7"/>
                                </m:rP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m:rPr>
                                          <m:sty m:val="p"/>
                                        </m:rPr>
                                        <a:rPr lang="vi-VN" i="1">
                                          <a:latin typeface="Cambria Math" panose="02040503050406030204" pitchFamily="18" charset="0"/>
                                        </a:rPr>
                                        <m:t>x</m:t>
                                      </m:r>
                                    </m:e>
                                  </m:acc>
                                </m:e>
                                <m:sub>
                                  <m:r>
                                    <m:rPr>
                                      <m:sty m:val="p"/>
                                    </m:rPr>
                                    <a:rPr lang="vi-VN" i="1">
                                      <a:latin typeface="Cambria Math" panose="02040503050406030204" pitchFamily="18" charset="0"/>
                                    </a:rPr>
                                    <m:t>n</m:t>
                                  </m:r>
                                </m:sub>
                              </m:sSub>
                              <m:r>
                                <m:rPr>
                                  <m:brk m:alnAt="7"/>
                                </m:rPr>
                                <a:rPr lang="vi-VN" i="1">
                                  <a:latin typeface="Cambria Math" panose="02040503050406030204" pitchFamily="18" charset="0"/>
                                </a:rPr>
                                <m:t>)</m:t>
                              </m:r>
                            </m:e>
                          </m:mr>
                        </m:m>
                      </m:e>
                    </m:d>
                  </m:oMath>
                </a14:m>
                <a:endParaRPr lang="vi-VN"/>
              </a:p>
              <a:p>
                <a:pPr>
                  <a:lnSpc>
                    <a:spcPct val="100000"/>
                  </a:lnSpc>
                  <a:spcBef>
                    <a:spcPts val="1200"/>
                  </a:spcBef>
                </a:pPr>
                <a:r>
                  <a:rPr lang="vi-VN"/>
                  <a:t>Tính xác suất:</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             </m:t>
                      </m:r>
                      <m:r>
                        <m:rPr>
                          <m:sty m:val="p"/>
                        </m:rPr>
                        <a:rPr lang="vi-VN" i="1">
                          <a:latin typeface="Cambria Math" panose="02040503050406030204" pitchFamily="18" charset="0"/>
                        </a:rPr>
                        <m:t>p</m:t>
                      </m:r>
                      <m:d>
                        <m:dPr>
                          <m:ctrlPr>
                            <a:rPr lang="vi-VN" i="1" smtClean="0">
                              <a:latin typeface="Cambria Math" panose="02040503050406030204" pitchFamily="18" charset="0"/>
                            </a:rPr>
                          </m:ctrlPr>
                        </m:dPr>
                        <m:e>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e>
                      </m:d>
                      <m:r>
                        <a:rPr lang="vi-VN" i="1" smtClean="0">
                          <a:latin typeface="Cambria Math" panose="02040503050406030204" pitchFamily="18" charset="0"/>
                          <a:ea typeface="Cambria Math" panose="02040503050406030204" pitchFamily="18" charset="0"/>
                        </a:rPr>
                        <m:t>=</m:t>
                      </m:r>
                      <m:f>
                        <m:fPr>
                          <m:ctrlPr>
                            <a:rPr lang="vi-VN" i="1" smtClean="0">
                              <a:latin typeface="Cambria Math" panose="02040503050406030204" pitchFamily="18" charset="0"/>
                              <a:ea typeface="Cambria Math" panose="02040503050406030204" pitchFamily="18" charset="0"/>
                            </a:rPr>
                          </m:ctrlPr>
                        </m:fPr>
                        <m:num>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𝒟</m:t>
                              </m:r>
                            </m:e>
                            <m:sub>
                              <m:r>
                                <m:rPr>
                                  <m:sty m:val="p"/>
                                </m:rPr>
                                <a:rPr lang="vi-VN" i="1">
                                  <a:latin typeface="Cambria Math" panose="02040503050406030204" pitchFamily="18" charset="0"/>
                                  <a:ea typeface="Cambria Math" panose="02040503050406030204" pitchFamily="18" charset="0"/>
                                </a:rPr>
                                <m:t>i</m:t>
                              </m:r>
                            </m:sub>
                          </m:sSub>
                          <m:d>
                            <m:dPr>
                              <m:ctrlPr>
                                <a:rPr lang="vi-VN" i="1" smtClean="0">
                                  <a:latin typeface="Cambria Math" panose="02040503050406030204" pitchFamily="18" charset="0"/>
                                  <a:ea typeface="Cambria Math" panose="02040503050406030204" pitchFamily="18" charset="0"/>
                                </a:rPr>
                              </m:ctrlPr>
                            </m:dPr>
                            <m:e>
                              <m:acc>
                                <m:accPr>
                                  <m:chr m:val="⃗"/>
                                  <m:ctrlPr>
                                    <a:rPr lang="vi-VN"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e>
                          </m:d>
                        </m:num>
                        <m:den>
                          <m:nary>
                            <m:naryPr>
                              <m:chr m:val="∑"/>
                              <m:supHide m:val="on"/>
                              <m:ctrlPr>
                                <a:rPr lang="vi-VN" i="1" smtClean="0">
                                  <a:latin typeface="Cambria Math" panose="02040503050406030204" pitchFamily="18" charset="0"/>
                                  <a:ea typeface="Cambria Math" panose="02040503050406030204" pitchFamily="18" charset="0"/>
                                </a:rPr>
                              </m:ctrlPr>
                            </m:naryPr>
                            <m:sub>
                              <m:acc>
                                <m:accPr>
                                  <m:chr m:val="⃗"/>
                                  <m:ctrlPr>
                                    <a:rPr lang="vi-VN"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r>
                                    <a:rPr lang="vi-VN" b="0" i="1" smtClean="0">
                                      <a:latin typeface="Cambria Math" panose="02040503050406030204" pitchFamily="18" charset="0"/>
                                      <a:ea typeface="Cambria Math" panose="02040503050406030204" pitchFamily="18" charset="0"/>
                                    </a:rPr>
                                    <m:t>′</m:t>
                                  </m:r>
                                </m:e>
                              </m:acc>
                              <m:r>
                                <a:rPr lang="vi-VN"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X</m:t>
                              </m:r>
                            </m:sub>
                            <m:sup/>
                            <m:e>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𝒟</m:t>
                                  </m:r>
                                </m:e>
                                <m:sub>
                                  <m:r>
                                    <m:rPr>
                                      <m:sty m:val="p"/>
                                    </m:rPr>
                                    <a:rPr lang="vi-VN" i="1">
                                      <a:latin typeface="Cambria Math" panose="02040503050406030204" pitchFamily="18" charset="0"/>
                                      <a:ea typeface="Cambria Math" panose="02040503050406030204" pitchFamily="18" charset="0"/>
                                    </a:rPr>
                                    <m:t>i</m:t>
                                  </m:r>
                                </m:sub>
                              </m:sSub>
                              <m:d>
                                <m:dPr>
                                  <m:ctrlPr>
                                    <a:rPr lang="vi-VN" i="1" smtClean="0">
                                      <a:latin typeface="Cambria Math" panose="02040503050406030204" pitchFamily="18" charset="0"/>
                                      <a:ea typeface="Cambria Math" panose="02040503050406030204" pitchFamily="18" charset="0"/>
                                    </a:rPr>
                                  </m:ctrlPr>
                                </m:dPr>
                                <m:e>
                                  <m:acc>
                                    <m:accPr>
                                      <m:chr m:val="⃗"/>
                                      <m:ctrlPr>
                                        <a:rPr lang="vi-VN"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r>
                                        <a:rPr lang="vi-VN" b="0" i="1" smtClean="0">
                                          <a:latin typeface="Cambria Math" panose="02040503050406030204" pitchFamily="18" charset="0"/>
                                          <a:ea typeface="Cambria Math" panose="02040503050406030204" pitchFamily="18" charset="0"/>
                                        </a:rPr>
                                        <m:t>′</m:t>
                                      </m:r>
                                    </m:e>
                                  </m:acc>
                                </m:e>
                              </m:d>
                            </m:e>
                          </m:nary>
                        </m:den>
                      </m:f>
                      <m:r>
                        <a:rPr lang="vi-VN" b="0" i="1" smtClean="0">
                          <a:latin typeface="Cambria Math" panose="02040503050406030204" pitchFamily="18" charset="0"/>
                          <a:ea typeface="Cambria Math" panose="02040503050406030204" pitchFamily="18" charset="0"/>
                        </a:rPr>
                        <m:t>,  ∀  </m:t>
                      </m:r>
                      <m:acc>
                        <m:accPr>
                          <m:chr m:val="⃗"/>
                          <m:ctrlPr>
                            <a:rPr lang="vi-VN" b="0"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r>
                        <a:rPr lang="vi-VN"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X</m:t>
                      </m:r>
                    </m:oMath>
                  </m:oMathPara>
                </a14:m>
                <a:endParaRPr lang="vi-VN"/>
              </a:p>
            </p:txBody>
          </p:sp>
        </mc:Choice>
        <mc:Fallback>
          <p:sp>
            <p:nvSpPr>
              <p:cNvPr id="3" name="Chỗ dành sẵn cho Nội dung 2">
                <a:extLst>
                  <a:ext uri="{FF2B5EF4-FFF2-40B4-BE49-F238E27FC236}">
                    <a16:creationId xmlns:a16="http://schemas.microsoft.com/office/drawing/2014/main" id="{CB9AA7B1-B732-A363-16DA-4E4F5872A7C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6283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8E26F4-F934-2707-8CB2-8E0AA659A06C}"/>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Mục tiêu</a:t>
            </a:r>
          </a:p>
        </p:txBody>
      </p:sp>
      <p:sp>
        <p:nvSpPr>
          <p:cNvPr id="3" name="Chỗ dành sẵn cho Nội dung 2">
            <a:extLst>
              <a:ext uri="{FF2B5EF4-FFF2-40B4-BE49-F238E27FC236}">
                <a16:creationId xmlns:a16="http://schemas.microsoft.com/office/drawing/2014/main" id="{5790BD0D-1DDB-E5E6-F5AA-F945D091A25F}"/>
              </a:ext>
            </a:extLst>
          </p:cNvPr>
          <p:cNvSpPr>
            <a:spLocks noGrp="1"/>
          </p:cNvSpPr>
          <p:nvPr>
            <p:ph idx="1"/>
          </p:nvPr>
        </p:nvSpPr>
        <p:spPr/>
        <p:txBody>
          <a:bodyPr vert="horz" lIns="180000" tIns="360000" rIns="91440" bIns="45720" rtlCol="0" anchor="t">
            <a:normAutofit/>
          </a:bodyPr>
          <a:lstStyle/>
          <a:p>
            <a:pPr marL="0" indent="0">
              <a:spcBef>
                <a:spcPts val="1200"/>
              </a:spcBef>
              <a:buNone/>
            </a:pPr>
            <a:r>
              <a:rPr lang="vi-VN" sz="2500" dirty="0">
                <a:latin typeface="Calibri"/>
                <a:ea typeface="Calibri"/>
                <a:cs typeface="Times New Roman"/>
              </a:rPr>
              <a:t>Áp dụng hai công nghệ trên trong phân cụm ảnh, minh họa qua việc xử lý phân đoạn ảnh hàng không (</a:t>
            </a:r>
            <a:r>
              <a:rPr lang="vi-VN" sz="2500" dirty="0" err="1">
                <a:latin typeface="Calibri"/>
                <a:ea typeface="Calibri"/>
                <a:cs typeface="Times New Roman"/>
              </a:rPr>
              <a:t>semantic</a:t>
            </a:r>
            <a:r>
              <a:rPr lang="vi-VN" sz="2500" dirty="0">
                <a:latin typeface="Calibri"/>
                <a:ea typeface="Calibri"/>
                <a:cs typeface="Times New Roman"/>
              </a:rPr>
              <a:t> </a:t>
            </a:r>
            <a:r>
              <a:rPr lang="vi-VN" sz="2500" dirty="0" err="1">
                <a:latin typeface="Calibri"/>
                <a:ea typeface="Calibri"/>
                <a:cs typeface="Times New Roman"/>
              </a:rPr>
              <a:t>segmentation</a:t>
            </a:r>
            <a:r>
              <a:rPr lang="vi-VN" sz="2500" dirty="0">
                <a:latin typeface="Calibri"/>
                <a:ea typeface="Calibri"/>
                <a:cs typeface="Times New Roman"/>
              </a:rPr>
              <a:t>) nhằm nhận diện, phân biệt các đối tượng trong ảnh</a:t>
            </a:r>
            <a:endParaRPr lang="vi-VN" sz="2500">
              <a:latin typeface="Calibri"/>
              <a:ea typeface="Calibri"/>
              <a:cs typeface="Calibri"/>
            </a:endParaRPr>
          </a:p>
        </p:txBody>
      </p:sp>
    </p:spTree>
    <p:extLst>
      <p:ext uri="{BB962C8B-B14F-4D97-AF65-F5344CB8AC3E}">
        <p14:creationId xmlns:p14="http://schemas.microsoft.com/office/powerpoint/2010/main" val="280640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368D1-E249-4230-2D81-8938993F2B3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B034011-DB39-5124-E4C3-4DC9DA16148A}"/>
              </a:ext>
            </a:extLst>
          </p:cNvPr>
          <p:cNvSpPr>
            <a:spLocks noGrp="1"/>
          </p:cNvSpPr>
          <p:nvPr>
            <p:ph type="title"/>
          </p:nvPr>
        </p:nvSpPr>
        <p:spPr>
          <a:solidFill>
            <a:schemeClr val="accent1">
              <a:lumMod val="20000"/>
              <a:lumOff val="80000"/>
            </a:schemeClr>
          </a:solidFill>
        </p:spPr>
        <p:txBody>
          <a:bodyPr>
            <a:normAutofit/>
          </a:bodyPr>
          <a:lstStyle/>
          <a:p>
            <a:r>
              <a:rPr lang="vi-VN" sz="6000" b="1"/>
              <a:t>3.3 Thuật toán</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8EE12FD6-1B12-7AA3-053A-F0F2001AB8D6}"/>
                  </a:ext>
                </a:extLst>
              </p:cNvPr>
              <p:cNvSpPr>
                <a:spLocks noGrp="1"/>
              </p:cNvSpPr>
              <p:nvPr>
                <p:ph idx="1"/>
              </p:nvPr>
            </p:nvSpPr>
            <p:spPr/>
            <p:txBody>
              <a:bodyPr lIns="180000" tIns="360000">
                <a:normAutofit/>
              </a:bodyPr>
              <a:lstStyle/>
              <a:p>
                <a:pPr indent="-360000">
                  <a:lnSpc>
                    <a:spcPct val="100000"/>
                  </a:lnSpc>
                  <a:spcBef>
                    <a:spcPts val="1200"/>
                  </a:spcBef>
                </a:pPr>
                <a:r>
                  <a:rPr lang="vi-VN"/>
                  <a:t>Tính hàm phân phối tích lũy:</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m:rPr>
                          <m:sty m:val="p"/>
                        </m:rPr>
                        <a:rPr lang="vi-VN" i="1">
                          <a:latin typeface="Cambria Math" panose="02040503050406030204" pitchFamily="18" charset="0"/>
                        </a:rPr>
                        <m:t>C</m:t>
                      </m:r>
                      <m:d>
                        <m:dPr>
                          <m:ctrlPr>
                            <a:rPr lang="vi-VN" i="1" smtClean="0">
                              <a:latin typeface="Cambria Math" panose="02040503050406030204" pitchFamily="18" charset="0"/>
                            </a:rPr>
                          </m:ctrlPr>
                        </m:dPr>
                        <m:e>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e>
                      </m:d>
                      <m:r>
                        <a:rPr lang="vi-VN" i="1" smtClean="0">
                          <a:latin typeface="Cambria Math" panose="02040503050406030204" pitchFamily="18" charset="0"/>
                          <a:ea typeface="Cambria Math" panose="02040503050406030204" pitchFamily="18" charset="0"/>
                        </a:rPr>
                        <m:t>=</m:t>
                      </m:r>
                      <m:nary>
                        <m:naryPr>
                          <m:chr m:val="∑"/>
                          <m:ctrlPr>
                            <a:rPr lang="vi-VN" i="1" smtClean="0">
                              <a:latin typeface="Cambria Math" panose="02040503050406030204" pitchFamily="18" charset="0"/>
                              <a:ea typeface="Cambria Math" panose="02040503050406030204" pitchFamily="18" charset="0"/>
                            </a:rPr>
                          </m:ctrlPr>
                        </m:naryPr>
                        <m:sub>
                          <m:r>
                            <m:rPr>
                              <m:sty m:val="p"/>
                              <m:brk m:alnAt="23"/>
                            </m:rPr>
                            <a:rPr lang="vi-VN" i="1">
                              <a:latin typeface="Cambria Math" panose="02040503050406030204" pitchFamily="18" charset="0"/>
                              <a:ea typeface="Cambria Math" panose="02040503050406030204" pitchFamily="18" charset="0"/>
                            </a:rPr>
                            <m:t>i</m:t>
                          </m:r>
                          <m:r>
                            <a:rPr lang="vi-VN" b="0" i="1" smtClean="0">
                              <a:latin typeface="Cambria Math" panose="02040503050406030204" pitchFamily="18" charset="0"/>
                              <a:ea typeface="Cambria Math" panose="02040503050406030204" pitchFamily="18" charset="0"/>
                            </a:rPr>
                            <m:t>=</m:t>
                          </m:r>
                          <m:r>
                            <m:rPr>
                              <m:brk m:alnAt="23"/>
                            </m:rPr>
                            <a:rPr lang="vi-VN" i="1">
                              <a:latin typeface="Cambria Math" panose="02040503050406030204" pitchFamily="18" charset="0"/>
                              <a:ea typeface="Cambria Math" panose="02040503050406030204" pitchFamily="18" charset="0"/>
                            </a:rPr>
                            <m:t>1</m:t>
                          </m:r>
                        </m:sub>
                        <m:sup>
                          <m:r>
                            <m:rPr>
                              <m:sty m:val="p"/>
                            </m:rPr>
                            <a:rPr lang="vi-VN" i="1">
                              <a:latin typeface="Cambria Math" panose="02040503050406030204" pitchFamily="18" charset="0"/>
                              <a:ea typeface="Cambria Math" panose="02040503050406030204" pitchFamily="18" charset="0"/>
                            </a:rPr>
                            <m:t>j</m:t>
                          </m:r>
                        </m:sup>
                        <m:e>
                          <m:d>
                            <m:dPr>
                              <m:ctrlPr>
                                <a:rPr lang="vi-VN"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p</m:t>
                              </m:r>
                              <m:d>
                                <m:dPr>
                                  <m:ctrlPr>
                                    <a:rPr lang="vi-VN" i="1" smtClean="0">
                                      <a:latin typeface="Cambria Math" panose="02040503050406030204" pitchFamily="18" charset="0"/>
                                      <a:ea typeface="Cambria Math" panose="02040503050406030204" pitchFamily="18" charset="0"/>
                                    </a:rPr>
                                  </m:ctrlPr>
                                </m:dPr>
                                <m:e>
                                  <m:sSub>
                                    <m:sSubPr>
                                      <m:ctrlPr>
                                        <a:rPr lang="vi-VN" i="1" smtClean="0">
                                          <a:latin typeface="Cambria Math" panose="02040503050406030204" pitchFamily="18" charset="0"/>
                                          <a:ea typeface="Cambria Math" panose="02040503050406030204" pitchFamily="18" charset="0"/>
                                        </a:rPr>
                                      </m:ctrlPr>
                                    </m:sSubPr>
                                    <m:e>
                                      <m:acc>
                                        <m:accPr>
                                          <m:chr m:val="⃗"/>
                                          <m:ctrlPr>
                                            <a:rPr lang="vi-VN"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e>
                                    <m:sub>
                                      <m:r>
                                        <m:rPr>
                                          <m:sty m:val="p"/>
                                        </m:rPr>
                                        <a:rPr lang="vi-VN" i="1">
                                          <a:latin typeface="Cambria Math" panose="02040503050406030204" pitchFamily="18" charset="0"/>
                                          <a:ea typeface="Cambria Math" panose="02040503050406030204" pitchFamily="18" charset="0"/>
                                        </a:rPr>
                                        <m:t>i</m:t>
                                      </m:r>
                                    </m:sub>
                                  </m:sSub>
                                </m:e>
                              </m:d>
                            </m:e>
                          </m:d>
                          <m:r>
                            <a:rPr lang="vi-VN" b="0" i="1" smtClean="0">
                              <a:latin typeface="Cambria Math" panose="02040503050406030204" pitchFamily="18" charset="0"/>
                              <a:ea typeface="Cambria Math" panose="02040503050406030204" pitchFamily="18" charset="0"/>
                            </a:rPr>
                            <m:t>,  </m:t>
                          </m:r>
                          <m:sSub>
                            <m:sSubPr>
                              <m:ctrlPr>
                                <a:rPr lang="vi-VN" b="0" i="1" smtClean="0">
                                  <a:latin typeface="Cambria Math" panose="02040503050406030204" pitchFamily="18" charset="0"/>
                                  <a:ea typeface="Cambria Math" panose="02040503050406030204" pitchFamily="18" charset="0"/>
                                </a:rPr>
                              </m:ctrlPr>
                            </m:sSubPr>
                            <m:e>
                              <m:acc>
                                <m:accPr>
                                  <m:chr m:val="⃗"/>
                                  <m:ctrlPr>
                                    <a:rPr lang="vi-VN" b="0"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e>
                            <m:sub>
                              <m:r>
                                <m:rPr>
                                  <m:sty m:val="p"/>
                                </m:rPr>
                                <a:rPr lang="vi-VN" i="1">
                                  <a:latin typeface="Cambria Math" panose="02040503050406030204" pitchFamily="18" charset="0"/>
                                  <a:ea typeface="Cambria Math" panose="02040503050406030204" pitchFamily="18" charset="0"/>
                                </a:rPr>
                                <m:t>j</m:t>
                              </m:r>
                            </m:sub>
                          </m:sSub>
                          <m:r>
                            <a:rPr lang="vi-VN" b="0" i="1" smtClean="0">
                              <a:latin typeface="Cambria Math" panose="02040503050406030204" pitchFamily="18" charset="0"/>
                              <a:ea typeface="Cambria Math" panose="02040503050406030204" pitchFamily="18" charset="0"/>
                            </a:rPr>
                            <m:t>≤</m:t>
                          </m:r>
                          <m:acc>
                            <m:accPr>
                              <m:chr m:val="⃗"/>
                              <m:ctrlPr>
                                <a:rPr lang="vi-VN" b="0" i="1" smtClean="0">
                                  <a:latin typeface="Cambria Math" panose="02040503050406030204" pitchFamily="18" charset="0"/>
                                  <a:ea typeface="Cambria Math" panose="02040503050406030204" pitchFamily="18" charset="0"/>
                                </a:rPr>
                              </m:ctrlPr>
                            </m:accPr>
                            <m:e>
                              <m:r>
                                <m:rPr>
                                  <m:sty m:val="p"/>
                                </m:rPr>
                                <a:rPr lang="vi-VN" i="1">
                                  <a:latin typeface="Cambria Math" panose="02040503050406030204" pitchFamily="18" charset="0"/>
                                  <a:ea typeface="Cambria Math" panose="02040503050406030204" pitchFamily="18" charset="0"/>
                                </a:rPr>
                                <m:t>x</m:t>
                              </m:r>
                            </m:e>
                          </m:acc>
                        </m:e>
                      </m:nary>
                    </m:oMath>
                  </m:oMathPara>
                </a14:m>
                <a:endParaRPr lang="vi-VN"/>
              </a:p>
              <a:p>
                <a:pPr>
                  <a:lnSpc>
                    <a:spcPct val="100000"/>
                  </a:lnSpc>
                  <a:spcBef>
                    <a:spcPts val="1200"/>
                  </a:spcBef>
                </a:pPr>
                <a:r>
                  <a:rPr lang="vi-VN"/>
                  <a:t>Chọn ngẫu nhiên 1 điểm </a:t>
                </a:r>
                <a14:m>
                  <m:oMath xmlns:m="http://schemas.openxmlformats.org/officeDocument/2006/math">
                    <m:r>
                      <m:rPr>
                        <m:sty m:val="p"/>
                      </m:rPr>
                      <a:rPr lang="vi-VN" i="1">
                        <a:latin typeface="Cambria Math" panose="02040503050406030204" pitchFamily="18" charset="0"/>
                        <a:ea typeface="Cambria Math" panose="02040503050406030204" pitchFamily="18" charset="0"/>
                      </a:rPr>
                      <m:t>r</m:t>
                    </m:r>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0</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1</m:t>
                    </m:r>
                    <m:r>
                      <a:rPr lang="vi-VN" b="0" i="1" smtClean="0">
                        <a:latin typeface="Cambria Math" panose="02040503050406030204" pitchFamily="18" charset="0"/>
                        <a:ea typeface="Cambria Math" panose="02040503050406030204" pitchFamily="18" charset="0"/>
                      </a:rPr>
                      <m:t>]</m:t>
                    </m:r>
                  </m:oMath>
                </a14:m>
                <a:endParaRPr lang="vi-VN"/>
              </a:p>
              <a:p>
                <a:pPr>
                  <a:lnSpc>
                    <a:spcPct val="100000"/>
                  </a:lnSpc>
                  <a:spcBef>
                    <a:spcPts val="1200"/>
                  </a:spcBef>
                </a:pPr>
                <a:r>
                  <a:rPr lang="vi-VN"/>
                  <a:t>Dùng binary search để tìm khoảng </a:t>
                </a:r>
                <a14:m>
                  <m:oMath xmlns:m="http://schemas.openxmlformats.org/officeDocument/2006/math">
                    <m:r>
                      <m:rPr>
                        <m:sty m:val="p"/>
                      </m:rPr>
                      <a:rPr lang="vi-VN" i="1">
                        <a:latin typeface="Cambria Math" panose="02040503050406030204" pitchFamily="18" charset="0"/>
                      </a:rPr>
                      <m:t>C</m:t>
                    </m:r>
                    <m:d>
                      <m:dPr>
                        <m:ctrlPr>
                          <a:rPr lang="vi-VN" i="1" smtClean="0">
                            <a:latin typeface="Cambria Math" panose="02040503050406030204" pitchFamily="18" charset="0"/>
                          </a:rPr>
                        </m:ctrlPr>
                      </m:dPr>
                      <m:e>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e>
                    </m:d>
                  </m:oMath>
                </a14:m>
                <a:r>
                  <a:rPr lang="vi-VN"/>
                  <a:t> có chứa </a:t>
                </a:r>
                <a14:m>
                  <m:oMath xmlns:m="http://schemas.openxmlformats.org/officeDocument/2006/math">
                    <m:r>
                      <m:rPr>
                        <m:sty m:val="p"/>
                      </m:rPr>
                      <a:rPr lang="vi-VN">
                        <a:latin typeface="Cambria Math" panose="02040503050406030204" pitchFamily="18" charset="0"/>
                      </a:rPr>
                      <m:t>r</m:t>
                    </m:r>
                  </m:oMath>
                </a14:m>
                <a:r>
                  <a:rPr lang="vi-VN"/>
                  <a:t> </a:t>
                </a:r>
              </a:p>
              <a:p>
                <a:pPr>
                  <a:lnSpc>
                    <a:spcPct val="100000"/>
                  </a:lnSpc>
                  <a:spcBef>
                    <a:spcPts val="1200"/>
                  </a:spcBef>
                </a:pPr>
                <a:r>
                  <a:rPr lang="vi-VN"/>
                  <a:t>Chọn </a:t>
                </a:r>
                <a14:m>
                  <m:oMath xmlns:m="http://schemas.openxmlformats.org/officeDocument/2006/math">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x</m:t>
                        </m:r>
                      </m:e>
                    </m:acc>
                  </m:oMath>
                </a14:m>
                <a:r>
                  <a:rPr lang="vi-VN"/>
                  <a:t> làm một centroid mới</a:t>
                </a:r>
              </a:p>
            </p:txBody>
          </p:sp>
        </mc:Choice>
        <mc:Fallback>
          <p:sp>
            <p:nvSpPr>
              <p:cNvPr id="3" name="Chỗ dành sẵn cho Nội dung 2">
                <a:extLst>
                  <a:ext uri="{FF2B5EF4-FFF2-40B4-BE49-F238E27FC236}">
                    <a16:creationId xmlns:a16="http://schemas.microsoft.com/office/drawing/2014/main" id="{8EE12FD6-1B12-7AA3-053A-F0F2001AB8D6}"/>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409316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4F1B-7619-A6E9-0517-A3361462DD44}"/>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73E9151A-76FA-3A5C-0772-21D950703F0C}"/>
              </a:ext>
            </a:extLst>
          </p:cNvPr>
          <p:cNvSpPr>
            <a:spLocks noGrp="1"/>
          </p:cNvSpPr>
          <p:nvPr>
            <p:ph type="title"/>
          </p:nvPr>
        </p:nvSpPr>
        <p:spPr>
          <a:xfrm>
            <a:off x="838200" y="1932039"/>
            <a:ext cx="10515600" cy="2300747"/>
          </a:xfrm>
          <a:solidFill>
            <a:schemeClr val="accent1">
              <a:lumMod val="20000"/>
              <a:lumOff val="80000"/>
            </a:schemeClr>
          </a:solidFill>
        </p:spPr>
        <p:txBody>
          <a:bodyPr>
            <a:normAutofit/>
          </a:bodyPr>
          <a:lstStyle/>
          <a:p>
            <a:pPr algn="ctr"/>
            <a:r>
              <a:rPr lang="vi-VN" sz="6000" b="1" dirty="0">
                <a:latin typeface="Calibri"/>
                <a:ea typeface="Calibri"/>
                <a:cs typeface="Calibri"/>
              </a:rPr>
              <a:t>4. Triển khai trên </a:t>
            </a:r>
            <a:r>
              <a:rPr lang="vi-VN" sz="6000" b="1" err="1">
                <a:latin typeface="Calibri"/>
                <a:ea typeface="Calibri"/>
                <a:cs typeface="Calibri"/>
              </a:rPr>
              <a:t>MapReduce</a:t>
            </a:r>
            <a:endParaRPr lang="vi-VN" sz="6000" b="1">
              <a:latin typeface="Calibri"/>
              <a:ea typeface="Calibri"/>
              <a:cs typeface="Calibri"/>
            </a:endParaRPr>
          </a:p>
        </p:txBody>
      </p:sp>
    </p:spTree>
    <p:extLst>
      <p:ext uri="{BB962C8B-B14F-4D97-AF65-F5344CB8AC3E}">
        <p14:creationId xmlns:p14="http://schemas.microsoft.com/office/powerpoint/2010/main" val="105538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775858-2744-AA63-3255-B586BB82F8A9}"/>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6357734-8C98-E977-D164-AC9F427CCA7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4. Triển khai trên MapReduce</a:t>
            </a:r>
          </a:p>
        </p:txBody>
      </p:sp>
      <p:pic>
        <p:nvPicPr>
          <p:cNvPr id="5122" name="Picture 2" descr="Ảnh có chứa văn bản, biểu đồ, Phông chữ, ảnh chụp màn hình&#10;&#10;Mô tả được tạo tự động">
            <a:extLst>
              <a:ext uri="{FF2B5EF4-FFF2-40B4-BE49-F238E27FC236}">
                <a16:creationId xmlns:a16="http://schemas.microsoft.com/office/drawing/2014/main" id="{A43CB221-4927-836B-68F0-FB0E924868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63678" y="2160588"/>
            <a:ext cx="822468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375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13CE-DFED-E55F-E7C5-9073D0CB177A}"/>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3F09C5D7-5857-609E-9615-0FC98A8FD452}"/>
              </a:ext>
            </a:extLst>
          </p:cNvPr>
          <p:cNvSpPr>
            <a:spLocks noGrp="1"/>
          </p:cNvSpPr>
          <p:nvPr>
            <p:ph type="title"/>
          </p:nvPr>
        </p:nvSpPr>
        <p:spPr>
          <a:xfrm>
            <a:off x="838200" y="1932039"/>
            <a:ext cx="10515600" cy="2300747"/>
          </a:xfrm>
          <a:solidFill>
            <a:schemeClr val="accent1">
              <a:lumMod val="20000"/>
              <a:lumOff val="80000"/>
            </a:schemeClr>
          </a:solidFill>
        </p:spPr>
        <p:txBody>
          <a:bodyPr>
            <a:normAutofit/>
          </a:bodyPr>
          <a:lstStyle/>
          <a:p>
            <a:pPr algn="ctr"/>
            <a:r>
              <a:rPr lang="vi-VN" sz="6000" b="1" dirty="0">
                <a:latin typeface="Times New Roman"/>
                <a:cs typeface="Times New Roman"/>
              </a:rPr>
              <a:t>5. Xử </a:t>
            </a:r>
            <a:r>
              <a:rPr lang="vi-VN" sz="6000" b="1" dirty="0">
                <a:latin typeface="Calibri"/>
                <a:ea typeface="Calibri"/>
                <a:cs typeface="Calibri"/>
              </a:rPr>
              <a:t>lý</a:t>
            </a:r>
            <a:r>
              <a:rPr lang="vi-VN" sz="6000" b="1" dirty="0">
                <a:latin typeface="Times New Roman"/>
                <a:cs typeface="Times New Roman"/>
              </a:rPr>
              <a:t> hình ảnh sau khi đã phân cụm</a:t>
            </a:r>
          </a:p>
        </p:txBody>
      </p:sp>
    </p:spTree>
    <p:extLst>
      <p:ext uri="{BB962C8B-B14F-4D97-AF65-F5344CB8AC3E}">
        <p14:creationId xmlns:p14="http://schemas.microsoft.com/office/powerpoint/2010/main" val="422537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Hình ảnh 1" descr="Ảnh có chứa bản đồ, ảnh chụp màn hình, văn bản&#10;&#10;Mô tả được tự động tạo">
            <a:extLst>
              <a:ext uri="{FF2B5EF4-FFF2-40B4-BE49-F238E27FC236}">
                <a16:creationId xmlns:a16="http://schemas.microsoft.com/office/drawing/2014/main" id="{4ED6BBC4-0693-550F-C65A-F98D3F97A012}"/>
              </a:ext>
            </a:extLst>
          </p:cNvPr>
          <p:cNvPicPr>
            <a:picLocks noChangeAspect="1"/>
          </p:cNvPicPr>
          <p:nvPr/>
        </p:nvPicPr>
        <p:blipFill>
          <a:blip r:embed="rId2"/>
          <a:stretch>
            <a:fillRect/>
          </a:stretch>
        </p:blipFill>
        <p:spPr>
          <a:xfrm>
            <a:off x="1787899" y="1589554"/>
            <a:ext cx="9557497" cy="3678891"/>
          </a:xfrm>
          <a:prstGeom prst="rect">
            <a:avLst/>
          </a:prstGeom>
        </p:spPr>
      </p:pic>
    </p:spTree>
    <p:extLst>
      <p:ext uri="{BB962C8B-B14F-4D97-AF65-F5344CB8AC3E}">
        <p14:creationId xmlns:p14="http://schemas.microsoft.com/office/powerpoint/2010/main" val="371123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E15E10-AA02-F4FE-2A41-506B5CD29C9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C360147D-6D08-072E-73E1-AA2F58AEB63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Nhị phân hóa hình ảnh</a:t>
            </a:r>
          </a:p>
        </p:txBody>
      </p:sp>
      <p:pic>
        <p:nvPicPr>
          <p:cNvPr id="5" name="Chỗ dành sẵn cho Nội dung 4" descr="Ảnh có chứa bản đồ, văn bản, đen và trắng&#10;&#10;Mô tả được tự động tạo">
            <a:extLst>
              <a:ext uri="{FF2B5EF4-FFF2-40B4-BE49-F238E27FC236}">
                <a16:creationId xmlns:a16="http://schemas.microsoft.com/office/drawing/2014/main" id="{B1A079EE-BB87-6E72-3150-0CCB1E48EF7A}"/>
              </a:ext>
            </a:extLst>
          </p:cNvPr>
          <p:cNvPicPr>
            <a:picLocks noGrp="1" noChangeAspect="1"/>
          </p:cNvPicPr>
          <p:nvPr>
            <p:ph idx="1"/>
          </p:nvPr>
        </p:nvPicPr>
        <p:blipFill>
          <a:blip r:embed="rId3"/>
          <a:stretch>
            <a:fillRect/>
          </a:stretch>
        </p:blipFill>
        <p:spPr>
          <a:xfrm>
            <a:off x="2964514" y="2160588"/>
            <a:ext cx="4023009" cy="3881437"/>
          </a:xfrm>
        </p:spPr>
      </p:pic>
    </p:spTree>
    <p:extLst>
      <p:ext uri="{BB962C8B-B14F-4D97-AF65-F5344CB8AC3E}">
        <p14:creationId xmlns:p14="http://schemas.microsoft.com/office/powerpoint/2010/main" val="3613050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F9EA6-8EB1-979B-E0C6-515BB37ADA22}"/>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131D150F-DA71-05C8-2299-69C5AFC40577}"/>
              </a:ext>
            </a:extLst>
          </p:cNvPr>
          <p:cNvSpPr>
            <a:spLocks noGrp="1"/>
          </p:cNvSpPr>
          <p:nvPr>
            <p:ph type="title"/>
          </p:nvPr>
        </p:nvSpPr>
        <p:spPr>
          <a:xfrm>
            <a:off x="838200" y="1932039"/>
            <a:ext cx="10515600" cy="2300747"/>
          </a:xfrm>
          <a:solidFill>
            <a:schemeClr val="accent1">
              <a:lumMod val="20000"/>
              <a:lumOff val="80000"/>
            </a:schemeClr>
          </a:solidFill>
        </p:spPr>
        <p:txBody>
          <a:bodyPr>
            <a:normAutofit/>
          </a:bodyPr>
          <a:lstStyle/>
          <a:p>
            <a:pPr algn="ctr"/>
            <a:r>
              <a:rPr lang="vi-VN" sz="6000" b="1" dirty="0">
                <a:latin typeface="Calibri"/>
                <a:ea typeface="Calibri"/>
                <a:cs typeface="Calibri"/>
              </a:rPr>
              <a:t>6. Đánh giá thuật toán</a:t>
            </a:r>
          </a:p>
        </p:txBody>
      </p:sp>
    </p:spTree>
    <p:extLst>
      <p:ext uri="{BB962C8B-B14F-4D97-AF65-F5344CB8AC3E}">
        <p14:creationId xmlns:p14="http://schemas.microsoft.com/office/powerpoint/2010/main" val="2140914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5ACF8-FB93-6C3C-FB06-4D0C5549231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7FEFEDF7-A526-CF97-6E4F-86F75CF4D03F}"/>
              </a:ext>
            </a:extLst>
          </p:cNvPr>
          <p:cNvSpPr>
            <a:spLocks noGrp="1"/>
          </p:cNvSpPr>
          <p:nvPr>
            <p:ph type="title"/>
          </p:nvPr>
        </p:nvSpPr>
        <p:spPr>
          <a:solidFill>
            <a:schemeClr val="accent1">
              <a:lumMod val="20000"/>
              <a:lumOff val="80000"/>
            </a:schemeClr>
          </a:solidFill>
        </p:spPr>
        <p:txBody>
          <a:bodyPr>
            <a:normAutofit/>
          </a:bodyPr>
          <a:lstStyle/>
          <a:p>
            <a:r>
              <a:rPr lang="vi-VN" sz="6000" b="1"/>
              <a:t>6.1 Dice</a:t>
            </a:r>
          </a:p>
        </p:txBody>
      </p:sp>
      <p:pic>
        <p:nvPicPr>
          <p:cNvPr id="6" name="Chỗ dành sẵn cho Nội dung 5" descr="Ảnh có chứa văn bản, ảnh chụp màn hình, Phông chữ&#10;&#10;Mô tả được tự động tạo">
            <a:extLst>
              <a:ext uri="{FF2B5EF4-FFF2-40B4-BE49-F238E27FC236}">
                <a16:creationId xmlns:a16="http://schemas.microsoft.com/office/drawing/2014/main" id="{08C6F248-87F4-80D0-1771-8FC3603A87C7}"/>
              </a:ext>
            </a:extLst>
          </p:cNvPr>
          <p:cNvPicPr>
            <a:picLocks noGrp="1" noChangeAspect="1"/>
          </p:cNvPicPr>
          <p:nvPr>
            <p:ph idx="1"/>
          </p:nvPr>
        </p:nvPicPr>
        <p:blipFill>
          <a:blip r:embed="rId3"/>
          <a:stretch>
            <a:fillRect/>
          </a:stretch>
        </p:blipFill>
        <p:spPr>
          <a:xfrm>
            <a:off x="1070224" y="2262725"/>
            <a:ext cx="7811590" cy="3677163"/>
          </a:xfrm>
        </p:spPr>
      </p:pic>
    </p:spTree>
    <p:extLst>
      <p:ext uri="{BB962C8B-B14F-4D97-AF65-F5344CB8AC3E}">
        <p14:creationId xmlns:p14="http://schemas.microsoft.com/office/powerpoint/2010/main" val="360589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88EB1D-F669-071F-3810-9DCC5D5C2769}"/>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A2E2E1D3-4B3E-A314-DB0D-54316A972EC2}"/>
              </a:ext>
            </a:extLst>
          </p:cNvPr>
          <p:cNvSpPr>
            <a:spLocks noGrp="1"/>
          </p:cNvSpPr>
          <p:nvPr>
            <p:ph idx="1"/>
          </p:nvPr>
        </p:nvSpPr>
        <p:spPr/>
        <p:txBody>
          <a:bodyPr vert="horz" lIns="91440" tIns="45720" rIns="91440" bIns="45720" rtlCol="0" anchor="t">
            <a:normAutofit/>
          </a:bodyPr>
          <a:lstStyle/>
          <a:p>
            <a:r>
              <a:rPr lang="vi-VN" sz="2600" b="1" dirty="0">
                <a:latin typeface="Calibri"/>
                <a:ea typeface="Calibri"/>
                <a:cs typeface="Arial"/>
              </a:rPr>
              <a:t>comparison_results.txt</a:t>
            </a:r>
            <a:r>
              <a:rPr lang="vi-VN" sz="2600" dirty="0">
                <a:latin typeface="Calibri"/>
                <a:ea typeface="Calibri"/>
                <a:cs typeface="Arial"/>
              </a:rPr>
              <a:t> chứa kết quả so sánh của 16 cặp ảnh. Kết quả phân tích cho thấy độ giống nhau cao nhất giữa ảnh phân đoạn và ảnh </a:t>
            </a:r>
            <a:r>
              <a:rPr lang="vi-VN" sz="2600" err="1">
                <a:latin typeface="Calibri"/>
                <a:ea typeface="Calibri"/>
                <a:cs typeface="Arial"/>
              </a:rPr>
              <a:t>mask</a:t>
            </a:r>
            <a:r>
              <a:rPr lang="vi-VN" sz="2600" dirty="0">
                <a:latin typeface="Calibri"/>
                <a:ea typeface="Calibri"/>
                <a:cs typeface="Arial"/>
              </a:rPr>
              <a:t> là 87.41%, độ giống nhau trung bình là 67.15%, chứng minh hiệu quả của thuật toán phân cụm </a:t>
            </a:r>
            <a:r>
              <a:rPr lang="vi-VN" sz="2600" err="1">
                <a:latin typeface="Calibri"/>
                <a:ea typeface="Calibri"/>
                <a:cs typeface="Arial"/>
              </a:rPr>
              <a:t>KMeans</a:t>
            </a:r>
            <a:r>
              <a:rPr lang="vi-VN" sz="2600" dirty="0">
                <a:latin typeface="Calibri"/>
                <a:ea typeface="Calibri"/>
                <a:cs typeface="Arial"/>
              </a:rPr>
              <a:t> trong việc xác định các khu vực có thể xây dựng từ ảnh vệ tinh.</a:t>
            </a:r>
            <a:endParaRPr lang="vi-VN" sz="2600">
              <a:latin typeface="Calibri"/>
              <a:ea typeface="Calibri"/>
              <a:cs typeface="Calibri"/>
            </a:endParaRPr>
          </a:p>
        </p:txBody>
      </p:sp>
      <p:sp>
        <p:nvSpPr>
          <p:cNvPr id="5" name="Tiêu đề 1">
            <a:extLst>
              <a:ext uri="{FF2B5EF4-FFF2-40B4-BE49-F238E27FC236}">
                <a16:creationId xmlns:a16="http://schemas.microsoft.com/office/drawing/2014/main" id="{0DEA2C51-1AE6-1C65-2830-51611D8E4479}"/>
              </a:ext>
            </a:extLst>
          </p:cNvPr>
          <p:cNvSpPr txBox="1">
            <a:spLocks/>
          </p:cNvSpPr>
          <p:nvPr/>
        </p:nvSpPr>
        <p:spPr>
          <a:xfrm>
            <a:off x="822512" y="360643"/>
            <a:ext cx="10515600" cy="1325563"/>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6000" b="1" dirty="0">
                <a:latin typeface="Times New Roman"/>
                <a:cs typeface="Times New Roman"/>
              </a:rPr>
              <a:t>6.2 Kết quả</a:t>
            </a:r>
          </a:p>
        </p:txBody>
      </p:sp>
    </p:spTree>
    <p:extLst>
      <p:ext uri="{BB962C8B-B14F-4D97-AF65-F5344CB8AC3E}">
        <p14:creationId xmlns:p14="http://schemas.microsoft.com/office/powerpoint/2010/main" val="3550395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15AA24-23B6-DD35-DD67-67B796307C9D}"/>
              </a:ext>
            </a:extLst>
          </p:cNvPr>
          <p:cNvSpPr>
            <a:spLocks noGrp="1"/>
          </p:cNvSpPr>
          <p:nvPr>
            <p:ph type="title"/>
          </p:nvPr>
        </p:nvSpPr>
        <p:spPr/>
        <p:txBody>
          <a:bodyPr/>
          <a:lstStyle/>
          <a:p>
            <a:endParaRPr lang="vi-VN" dirty="0">
              <a:highlight>
                <a:srgbClr val="00FFFF"/>
              </a:highlight>
              <a:latin typeface="Times New Roman"/>
              <a:cs typeface="Times New Roman"/>
            </a:endParaRPr>
          </a:p>
        </p:txBody>
      </p:sp>
      <p:sp>
        <p:nvSpPr>
          <p:cNvPr id="3" name="Chỗ dành sẵn cho Nội dung 2">
            <a:extLst>
              <a:ext uri="{FF2B5EF4-FFF2-40B4-BE49-F238E27FC236}">
                <a16:creationId xmlns:a16="http://schemas.microsoft.com/office/drawing/2014/main" id="{EB1ADAFB-A6D1-F0FF-9F22-8B4A2754A7A9}"/>
              </a:ext>
            </a:extLst>
          </p:cNvPr>
          <p:cNvSpPr>
            <a:spLocks noGrp="1"/>
          </p:cNvSpPr>
          <p:nvPr>
            <p:ph idx="1"/>
          </p:nvPr>
        </p:nvSpPr>
        <p:spPr/>
        <p:txBody>
          <a:bodyPr vert="horz" lIns="91440" tIns="45720" rIns="91440" bIns="45720" rtlCol="0" anchor="t">
            <a:normAutofit/>
          </a:bodyPr>
          <a:lstStyle/>
          <a:p>
            <a:r>
              <a:rPr lang="vi-VN">
                <a:ea typeface="+mn-lt"/>
                <a:cs typeface="+mn-lt"/>
              </a:rPr>
              <a:t>Kết hợp thuật toán K-Means với MapReduce giúp phân cụm ảnh vệ tinh hiệu quả, đạt độ tương đồng trung bình 67.15% so với ảnh mask thực tế.</a:t>
            </a:r>
          </a:p>
          <a:p>
            <a:r>
              <a:rPr lang="vi-VN">
                <a:ea typeface="+mn-lt"/>
                <a:cs typeface="+mn-lt"/>
              </a:rPr>
              <a:t>Mặc dù có kết quả khả quan, thuật toán gặp khó khăn với ảnh nhiễu và khu vực phức tạp, cần cải thiện phương pháp tiền xử lý hoặc thuật toán K-Means.</a:t>
            </a:r>
          </a:p>
          <a:p>
            <a:r>
              <a:rPr lang="vi-VN" dirty="0">
                <a:latin typeface="Arial"/>
                <a:ea typeface="+mn-lt"/>
                <a:cs typeface="Arial"/>
              </a:rPr>
              <a:t>Phương pháp này có tiềm năng ứng dụng trong phân tích ảnh vệ tinh quy mô lớn, nhờ khả năng mở rộng và hiệu suất cao từ </a:t>
            </a:r>
            <a:r>
              <a:rPr lang="vi-VN" dirty="0" err="1">
                <a:latin typeface="Arial"/>
                <a:ea typeface="+mn-lt"/>
                <a:cs typeface="Arial"/>
              </a:rPr>
              <a:t>MapReduce</a:t>
            </a:r>
            <a:r>
              <a:rPr lang="vi-VN" dirty="0">
                <a:latin typeface="Arial"/>
                <a:ea typeface="+mn-lt"/>
                <a:cs typeface="Arial"/>
              </a:rPr>
              <a:t>.</a:t>
            </a:r>
          </a:p>
          <a:p>
            <a:endParaRPr lang="vi-VN" dirty="0">
              <a:latin typeface="Arial"/>
              <a:cs typeface="Arial"/>
            </a:endParaRPr>
          </a:p>
        </p:txBody>
      </p:sp>
      <p:sp>
        <p:nvSpPr>
          <p:cNvPr id="5" name="Tiêu đề 1">
            <a:extLst>
              <a:ext uri="{FF2B5EF4-FFF2-40B4-BE49-F238E27FC236}">
                <a16:creationId xmlns:a16="http://schemas.microsoft.com/office/drawing/2014/main" id="{20D0304E-2007-D02D-CA62-4A56EA011409}"/>
              </a:ext>
            </a:extLst>
          </p:cNvPr>
          <p:cNvSpPr txBox="1">
            <a:spLocks/>
          </p:cNvSpPr>
          <p:nvPr/>
        </p:nvSpPr>
        <p:spPr>
          <a:xfrm>
            <a:off x="822512" y="360643"/>
            <a:ext cx="10515600" cy="1325563"/>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6000" b="1" dirty="0">
                <a:latin typeface="Times New Roman"/>
                <a:cs typeface="Times New Roman"/>
              </a:rPr>
              <a:t>7 Kết luận</a:t>
            </a:r>
          </a:p>
        </p:txBody>
      </p:sp>
    </p:spTree>
    <p:extLst>
      <p:ext uri="{BB962C8B-B14F-4D97-AF65-F5344CB8AC3E}">
        <p14:creationId xmlns:p14="http://schemas.microsoft.com/office/powerpoint/2010/main" val="24204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0FEA0-7BDC-A191-CF32-F47D82A36CB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94BA817-1157-5597-DB66-615FDE47F4B8}"/>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Mục lục</a:t>
            </a:r>
          </a:p>
        </p:txBody>
      </p:sp>
      <p:sp>
        <p:nvSpPr>
          <p:cNvPr id="3" name="Chỗ dành sẵn cho Nội dung 2">
            <a:extLst>
              <a:ext uri="{FF2B5EF4-FFF2-40B4-BE49-F238E27FC236}">
                <a16:creationId xmlns:a16="http://schemas.microsoft.com/office/drawing/2014/main" id="{0FD23B97-1A46-E273-266C-E0C40543FFC5}"/>
              </a:ext>
            </a:extLst>
          </p:cNvPr>
          <p:cNvSpPr>
            <a:spLocks noGrp="1"/>
          </p:cNvSpPr>
          <p:nvPr>
            <p:ph idx="1"/>
          </p:nvPr>
        </p:nvSpPr>
        <p:spPr/>
        <p:txBody>
          <a:bodyPr vert="horz" lIns="180000" tIns="360000" rIns="91440" bIns="45720" rtlCol="0" anchor="t">
            <a:normAutofit/>
          </a:bodyPr>
          <a:lstStyle/>
          <a:p>
            <a:pPr indent="-359410">
              <a:spcBef>
                <a:spcPts val="1200"/>
              </a:spcBef>
            </a:pPr>
            <a:r>
              <a:rPr lang="vi-VN" dirty="0">
                <a:latin typeface="Calibri"/>
                <a:ea typeface="Calibri"/>
                <a:cs typeface="Calibri"/>
              </a:rPr>
              <a:t>1. Tổng quan về </a:t>
            </a:r>
            <a:r>
              <a:rPr lang="vi-VN" err="1">
                <a:latin typeface="Calibri"/>
                <a:ea typeface="Calibri"/>
                <a:cs typeface="Calibri"/>
              </a:rPr>
              <a:t>Hadoop</a:t>
            </a:r>
            <a:endParaRPr lang="vi-VN">
              <a:latin typeface="Calibri"/>
              <a:ea typeface="Calibri"/>
              <a:cs typeface="Calibri"/>
            </a:endParaRPr>
          </a:p>
          <a:p>
            <a:pPr indent="-359410">
              <a:spcBef>
                <a:spcPts val="1200"/>
              </a:spcBef>
            </a:pPr>
            <a:r>
              <a:rPr lang="vi-VN" dirty="0">
                <a:latin typeface="Calibri"/>
                <a:ea typeface="Calibri"/>
                <a:cs typeface="Calibri"/>
              </a:rPr>
              <a:t>2. Về kiến trúc </a:t>
            </a:r>
            <a:r>
              <a:rPr lang="vi-VN" err="1">
                <a:latin typeface="Calibri"/>
                <a:ea typeface="Calibri"/>
                <a:cs typeface="Calibri"/>
              </a:rPr>
              <a:t>MapReduce</a:t>
            </a:r>
            <a:endParaRPr lang="vi-VN">
              <a:latin typeface="Calibri"/>
              <a:ea typeface="Calibri"/>
              <a:cs typeface="Calibri"/>
            </a:endParaRPr>
          </a:p>
          <a:p>
            <a:pPr indent="-359410">
              <a:spcBef>
                <a:spcPts val="1200"/>
              </a:spcBef>
            </a:pPr>
            <a:r>
              <a:rPr lang="vi-VN" dirty="0">
                <a:latin typeface="Calibri"/>
                <a:ea typeface="Calibri"/>
                <a:cs typeface="Calibri"/>
              </a:rPr>
              <a:t>3. Thuật toán </a:t>
            </a:r>
            <a:r>
              <a:rPr lang="vi-VN" err="1">
                <a:latin typeface="Calibri"/>
                <a:ea typeface="Calibri"/>
                <a:cs typeface="Calibri"/>
              </a:rPr>
              <a:t>KMeans</a:t>
            </a:r>
            <a:r>
              <a:rPr lang="vi-VN" dirty="0">
                <a:latin typeface="Calibri"/>
                <a:ea typeface="Calibri"/>
                <a:cs typeface="Calibri"/>
              </a:rPr>
              <a:t> và khởi tạo </a:t>
            </a:r>
            <a:r>
              <a:rPr lang="vi-VN" err="1">
                <a:latin typeface="Calibri"/>
                <a:ea typeface="Calibri"/>
                <a:cs typeface="Calibri"/>
              </a:rPr>
              <a:t>clusters</a:t>
            </a:r>
            <a:r>
              <a:rPr lang="vi-VN" dirty="0">
                <a:latin typeface="Calibri"/>
                <a:ea typeface="Calibri"/>
                <a:cs typeface="Calibri"/>
              </a:rPr>
              <a:t> bằng </a:t>
            </a:r>
            <a:r>
              <a:rPr lang="vi-VN" err="1">
                <a:latin typeface="Calibri"/>
                <a:ea typeface="Calibri"/>
                <a:cs typeface="Calibri"/>
              </a:rPr>
              <a:t>KMeans</a:t>
            </a:r>
            <a:r>
              <a:rPr lang="vi-VN" dirty="0">
                <a:latin typeface="Calibri"/>
                <a:ea typeface="Calibri"/>
                <a:cs typeface="Calibri"/>
              </a:rPr>
              <a:t>++</a:t>
            </a:r>
          </a:p>
          <a:p>
            <a:pPr indent="-359410">
              <a:spcBef>
                <a:spcPts val="1200"/>
              </a:spcBef>
            </a:pPr>
            <a:r>
              <a:rPr lang="vi-VN" dirty="0">
                <a:latin typeface="Calibri"/>
                <a:ea typeface="Calibri"/>
                <a:cs typeface="Calibri"/>
              </a:rPr>
              <a:t>4. Triển khai trên </a:t>
            </a:r>
            <a:r>
              <a:rPr lang="vi-VN" err="1">
                <a:latin typeface="Calibri"/>
                <a:ea typeface="Calibri"/>
                <a:cs typeface="Calibri"/>
              </a:rPr>
              <a:t>MapReduce</a:t>
            </a:r>
            <a:endParaRPr lang="vi-VN">
              <a:latin typeface="Calibri"/>
              <a:ea typeface="Calibri"/>
              <a:cs typeface="Calibri"/>
            </a:endParaRPr>
          </a:p>
          <a:p>
            <a:pPr indent="-359410">
              <a:spcBef>
                <a:spcPts val="1200"/>
              </a:spcBef>
            </a:pPr>
            <a:r>
              <a:rPr lang="vi-VN" dirty="0">
                <a:latin typeface="Calibri"/>
                <a:ea typeface="Calibri"/>
                <a:cs typeface="Calibri"/>
              </a:rPr>
              <a:t>5. Xử lý hình ảnh sau khi đã phân đoạn để phân cụm ảnh chụp vệ tinh</a:t>
            </a:r>
          </a:p>
          <a:p>
            <a:pPr indent="-359410">
              <a:spcBef>
                <a:spcPts val="1200"/>
              </a:spcBef>
            </a:pPr>
            <a:r>
              <a:rPr lang="vi-VN" dirty="0">
                <a:latin typeface="Calibri"/>
                <a:ea typeface="Calibri"/>
                <a:cs typeface="Calibri"/>
              </a:rPr>
              <a:t>6. Đánh giá thuật toán. </a:t>
            </a:r>
          </a:p>
        </p:txBody>
      </p:sp>
    </p:spTree>
    <p:extLst>
      <p:ext uri="{BB962C8B-B14F-4D97-AF65-F5344CB8AC3E}">
        <p14:creationId xmlns:p14="http://schemas.microsoft.com/office/powerpoint/2010/main" val="154770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AA64F-1CDF-F870-3ABC-50276BF34C8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A524965-6FDE-39D4-0F9A-6AE9CEB42404}"/>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1. Tổng quan về </a:t>
            </a:r>
            <a:r>
              <a:rPr lang="vi-VN" sz="6000" b="1" err="1">
                <a:latin typeface="Calibri"/>
                <a:ea typeface="Calibri"/>
                <a:cs typeface="Calibri"/>
              </a:rPr>
              <a:t>Hadoop</a:t>
            </a:r>
            <a:endParaRPr lang="vi-VN" sz="6000" b="1">
              <a:latin typeface="Calibri"/>
              <a:ea typeface="Calibri"/>
              <a:cs typeface="Calibri"/>
            </a:endParaRPr>
          </a:p>
        </p:txBody>
      </p:sp>
      <p:sp>
        <p:nvSpPr>
          <p:cNvPr id="3" name="Chỗ dành sẵn cho Nội dung 2">
            <a:extLst>
              <a:ext uri="{FF2B5EF4-FFF2-40B4-BE49-F238E27FC236}">
                <a16:creationId xmlns:a16="http://schemas.microsoft.com/office/drawing/2014/main" id="{C869A9D0-A232-2FEF-2F68-C889502A7156}"/>
              </a:ext>
            </a:extLst>
          </p:cNvPr>
          <p:cNvSpPr>
            <a:spLocks noGrp="1"/>
          </p:cNvSpPr>
          <p:nvPr>
            <p:ph idx="1"/>
          </p:nvPr>
        </p:nvSpPr>
        <p:spPr/>
        <p:txBody>
          <a:bodyPr vert="horz" lIns="180000" tIns="360000" rIns="91440" bIns="45720" rtlCol="0" anchor="t">
            <a:normAutofit/>
          </a:bodyPr>
          <a:lstStyle/>
          <a:p>
            <a:pPr indent="-359410">
              <a:spcBef>
                <a:spcPts val="1200"/>
              </a:spcBef>
            </a:pPr>
            <a:r>
              <a:rPr lang="vi-VN" b="1" dirty="0" err="1">
                <a:latin typeface="Calibri"/>
                <a:ea typeface="Calibri"/>
                <a:cs typeface="Arial"/>
              </a:rPr>
              <a:t>Apache</a:t>
            </a:r>
            <a:r>
              <a:rPr lang="vi-VN" b="1" dirty="0">
                <a:latin typeface="Calibri"/>
                <a:ea typeface="Calibri"/>
                <a:cs typeface="Arial"/>
              </a:rPr>
              <a:t> </a:t>
            </a:r>
            <a:r>
              <a:rPr lang="vi-VN" b="1" dirty="0" err="1">
                <a:latin typeface="Calibri"/>
                <a:ea typeface="Calibri"/>
                <a:cs typeface="Arial"/>
              </a:rPr>
              <a:t>Hadoop</a:t>
            </a:r>
            <a:r>
              <a:rPr lang="vi-VN" dirty="0">
                <a:latin typeface="Calibri"/>
                <a:ea typeface="Calibri"/>
                <a:cs typeface="Arial"/>
              </a:rPr>
              <a:t> là một </a:t>
            </a:r>
            <a:r>
              <a:rPr lang="vi-VN" dirty="0" err="1">
                <a:latin typeface="Calibri"/>
                <a:ea typeface="Calibri"/>
                <a:cs typeface="Arial"/>
              </a:rPr>
              <a:t>framework</a:t>
            </a:r>
            <a:r>
              <a:rPr lang="vi-VN" dirty="0">
                <a:latin typeface="Calibri"/>
                <a:ea typeface="Calibri"/>
                <a:cs typeface="Arial"/>
              </a:rPr>
              <a:t> dùng để chạy những ứng dụng trên 1 </a:t>
            </a:r>
            <a:r>
              <a:rPr lang="vi-VN" dirty="0" err="1">
                <a:latin typeface="Calibri"/>
                <a:ea typeface="Calibri"/>
                <a:cs typeface="Arial"/>
              </a:rPr>
              <a:t>cluster</a:t>
            </a:r>
            <a:r>
              <a:rPr lang="vi-VN" dirty="0">
                <a:latin typeface="Calibri"/>
                <a:ea typeface="Calibri"/>
                <a:cs typeface="Arial"/>
              </a:rPr>
              <a:t> lớn được xây dựng trên những phần cứng thông thường. </a:t>
            </a:r>
          </a:p>
          <a:p>
            <a:pPr indent="-359410">
              <a:spcBef>
                <a:spcPts val="1200"/>
              </a:spcBef>
            </a:pPr>
            <a:endParaRPr lang="vi-VN" b="1">
              <a:cs typeface="Arial" panose="020B0604020202020204" pitchFamily="34" charset="0"/>
            </a:endParaRPr>
          </a:p>
        </p:txBody>
      </p:sp>
      <p:pic>
        <p:nvPicPr>
          <p:cNvPr id="5" name="Hình ảnh 4">
            <a:extLst>
              <a:ext uri="{FF2B5EF4-FFF2-40B4-BE49-F238E27FC236}">
                <a16:creationId xmlns:a16="http://schemas.microsoft.com/office/drawing/2014/main" id="{4845D2C4-5C60-F15F-5C60-F25D62394120}"/>
              </a:ext>
            </a:extLst>
          </p:cNvPr>
          <p:cNvPicPr>
            <a:picLocks noChangeAspect="1"/>
          </p:cNvPicPr>
          <p:nvPr/>
        </p:nvPicPr>
        <p:blipFill>
          <a:blip r:embed="rId2"/>
          <a:stretch>
            <a:fillRect/>
          </a:stretch>
        </p:blipFill>
        <p:spPr>
          <a:xfrm>
            <a:off x="2166937" y="3663745"/>
            <a:ext cx="7858125" cy="2362200"/>
          </a:xfrm>
          <a:prstGeom prst="rect">
            <a:avLst/>
          </a:prstGeom>
        </p:spPr>
      </p:pic>
    </p:spTree>
    <p:extLst>
      <p:ext uri="{BB962C8B-B14F-4D97-AF65-F5344CB8AC3E}">
        <p14:creationId xmlns:p14="http://schemas.microsoft.com/office/powerpoint/2010/main" val="75101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79D43-AD41-C4CD-53B8-3920F7628B4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BB30313-69A4-D54D-E543-94FC3B475548}"/>
              </a:ext>
            </a:extLst>
          </p:cNvPr>
          <p:cNvSpPr>
            <a:spLocks noGrp="1"/>
          </p:cNvSpPr>
          <p:nvPr>
            <p:ph type="title"/>
          </p:nvPr>
        </p:nvSpPr>
        <p:spPr>
          <a:xfrm>
            <a:off x="630936" y="640823"/>
            <a:ext cx="3419856" cy="5583148"/>
          </a:xfrm>
        </p:spPr>
        <p:txBody>
          <a:bodyPr anchor="ctr">
            <a:normAutofit/>
          </a:bodyPr>
          <a:lstStyle/>
          <a:p>
            <a:r>
              <a:rPr lang="vi-VN" sz="5400" b="1" dirty="0">
                <a:latin typeface="Calibri"/>
                <a:ea typeface="Calibri"/>
                <a:cs typeface="Calibri"/>
              </a:rPr>
              <a:t>1. Tổng quan về </a:t>
            </a:r>
            <a:r>
              <a:rPr lang="vi-VN" sz="5400" b="1" err="1">
                <a:latin typeface="Calibri"/>
                <a:ea typeface="Calibri"/>
                <a:cs typeface="Calibri"/>
              </a:rPr>
              <a:t>Hadoop</a:t>
            </a:r>
            <a:endParaRPr lang="vi-VN" sz="5400" b="1">
              <a:latin typeface="Calibri"/>
              <a:ea typeface="Calibri"/>
              <a:cs typeface="Calibri"/>
            </a:endParaRPr>
          </a:p>
        </p:txBody>
      </p:sp>
      <p:sp>
        <p:nvSpPr>
          <p:cNvPr id="3" name="Chỗ dành sẵn cho Nội dung 2">
            <a:extLst>
              <a:ext uri="{FF2B5EF4-FFF2-40B4-BE49-F238E27FC236}">
                <a16:creationId xmlns:a16="http://schemas.microsoft.com/office/drawing/2014/main" id="{A071AE9D-2417-325F-8D01-9B011569F786}"/>
              </a:ext>
            </a:extLst>
          </p:cNvPr>
          <p:cNvSpPr>
            <a:spLocks noGrp="1"/>
          </p:cNvSpPr>
          <p:nvPr>
            <p:ph idx="1"/>
          </p:nvPr>
        </p:nvSpPr>
        <p:spPr>
          <a:xfrm>
            <a:off x="4654296" y="4798577"/>
            <a:ext cx="6894576" cy="1428487"/>
          </a:xfrm>
        </p:spPr>
        <p:txBody>
          <a:bodyPr lIns="180000" tIns="360000" anchor="t">
            <a:normAutofit/>
          </a:bodyPr>
          <a:lstStyle/>
          <a:p>
            <a:pPr indent="-359410">
              <a:spcBef>
                <a:spcPts val="1200"/>
              </a:spcBef>
            </a:pPr>
            <a:r>
              <a:rPr lang="vi-VN" sz="2200" dirty="0">
                <a:latin typeface="Calibri"/>
                <a:ea typeface="Calibri"/>
                <a:cs typeface="Arial"/>
              </a:rPr>
              <a:t>Hệ sinh thái </a:t>
            </a:r>
            <a:r>
              <a:rPr lang="vi-VN" sz="2200" err="1">
                <a:latin typeface="Calibri"/>
                <a:ea typeface="Calibri"/>
                <a:cs typeface="Arial"/>
              </a:rPr>
              <a:t>Hadoop</a:t>
            </a:r>
            <a:r>
              <a:rPr lang="vi-VN" sz="2200" dirty="0">
                <a:latin typeface="Calibri"/>
                <a:ea typeface="Calibri"/>
                <a:cs typeface="Arial"/>
              </a:rPr>
              <a:t> gồm nhiều thành phần khác nhau, nhưng trong chủ đề này chúng ta sẽ nói đến và thực hiện HDFS và </a:t>
            </a:r>
            <a:r>
              <a:rPr lang="vi-VN" sz="2200" err="1">
                <a:latin typeface="Calibri"/>
                <a:ea typeface="Calibri"/>
                <a:cs typeface="Arial"/>
              </a:rPr>
              <a:t>Map</a:t>
            </a:r>
            <a:r>
              <a:rPr lang="vi-VN" sz="2200" dirty="0">
                <a:latin typeface="Calibri"/>
                <a:ea typeface="Calibri"/>
                <a:cs typeface="Arial"/>
              </a:rPr>
              <a:t> </a:t>
            </a:r>
            <a:r>
              <a:rPr lang="vi-VN" sz="2200" err="1">
                <a:latin typeface="Calibri"/>
                <a:ea typeface="Calibri"/>
                <a:cs typeface="Arial"/>
              </a:rPr>
              <a:t>Reduce</a:t>
            </a:r>
            <a:endParaRPr lang="vi-VN" sz="2200">
              <a:latin typeface="Calibri"/>
              <a:ea typeface="Calibri"/>
              <a:cs typeface="Arial"/>
            </a:endParaRPr>
          </a:p>
          <a:p>
            <a:pPr indent="-359410">
              <a:spcBef>
                <a:spcPts val="1200"/>
              </a:spcBef>
            </a:pPr>
            <a:endParaRPr lang="vi-VN" sz="2200" dirty="0">
              <a:latin typeface="Calibri"/>
              <a:ea typeface="Calibri"/>
              <a:cs typeface="Calibri"/>
            </a:endParaRPr>
          </a:p>
          <a:p>
            <a:pPr indent="-359410">
              <a:spcBef>
                <a:spcPts val="1200"/>
              </a:spcBef>
            </a:pPr>
            <a:endParaRPr lang="vi-VN" sz="2200" b="1" dirty="0">
              <a:latin typeface="Calibri"/>
              <a:ea typeface="Calibri"/>
              <a:cs typeface="Calibri"/>
            </a:endParaRPr>
          </a:p>
        </p:txBody>
      </p:sp>
      <p:pic>
        <p:nvPicPr>
          <p:cNvPr id="2050" name="Picture 2" descr="Hadoop Ecosystem">
            <a:extLst>
              <a:ext uri="{FF2B5EF4-FFF2-40B4-BE49-F238E27FC236}">
                <a16:creationId xmlns:a16="http://schemas.microsoft.com/office/drawing/2014/main" id="{776B5D50-7CCE-2115-6E5F-308A78AEB7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65889"/>
            <a:ext cx="6894576" cy="384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14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68EEB-A731-6BE0-F5AA-D902D3EE09A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01CC1A92-5379-E627-733C-F62FE00D0AB9}"/>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Calibri"/>
              </a:rPr>
              <a:t>2. Về kiến trúc </a:t>
            </a:r>
            <a:r>
              <a:rPr lang="vi-VN" sz="6000" b="1" err="1">
                <a:latin typeface="Calibri"/>
                <a:ea typeface="Calibri"/>
                <a:cs typeface="Calibri"/>
              </a:rPr>
              <a:t>MapReduce</a:t>
            </a:r>
            <a:endParaRPr lang="vi-VN" sz="6000" b="1">
              <a:latin typeface="Calibri"/>
              <a:ea typeface="Calibri"/>
              <a:cs typeface="Calibri"/>
            </a:endParaRPr>
          </a:p>
        </p:txBody>
      </p:sp>
      <p:sp>
        <p:nvSpPr>
          <p:cNvPr id="3" name="Chỗ dành sẵn cho Nội dung 2">
            <a:extLst>
              <a:ext uri="{FF2B5EF4-FFF2-40B4-BE49-F238E27FC236}">
                <a16:creationId xmlns:a16="http://schemas.microsoft.com/office/drawing/2014/main" id="{C6F1E0DF-C772-A784-4756-E490A3868364}"/>
              </a:ext>
            </a:extLst>
          </p:cNvPr>
          <p:cNvSpPr>
            <a:spLocks noGrp="1"/>
          </p:cNvSpPr>
          <p:nvPr>
            <p:ph idx="1"/>
          </p:nvPr>
        </p:nvSpPr>
        <p:spPr/>
        <p:txBody>
          <a:bodyPr vert="horz" lIns="180000" tIns="360000" rIns="91440" bIns="45720" rtlCol="0" anchor="t">
            <a:normAutofit/>
          </a:bodyPr>
          <a:lstStyle/>
          <a:p>
            <a:pPr indent="-359410">
              <a:spcBef>
                <a:spcPts val="1200"/>
              </a:spcBef>
            </a:pPr>
            <a:r>
              <a:rPr lang="vi-VN" b="1" dirty="0">
                <a:latin typeface="Calibri"/>
                <a:ea typeface="Calibri"/>
                <a:cs typeface="Calibri"/>
              </a:rPr>
              <a:t>Theo </a:t>
            </a:r>
            <a:r>
              <a:rPr lang="vi-VN" b="1" err="1">
                <a:latin typeface="Calibri"/>
                <a:ea typeface="Calibri"/>
                <a:cs typeface="Calibri"/>
              </a:rPr>
              <a:t>Google</a:t>
            </a:r>
            <a:r>
              <a:rPr lang="vi-VN" dirty="0">
                <a:latin typeface="Calibri"/>
                <a:ea typeface="Calibri"/>
                <a:cs typeface="Calibri"/>
              </a:rPr>
              <a:t>: </a:t>
            </a:r>
            <a:r>
              <a:rPr lang="vi-VN" err="1">
                <a:latin typeface="Calibri"/>
                <a:ea typeface="Calibri"/>
                <a:cs typeface="Calibri"/>
              </a:rPr>
              <a:t>MapReduce</a:t>
            </a:r>
            <a:r>
              <a:rPr lang="vi-VN" dirty="0">
                <a:latin typeface="Calibri"/>
                <a:ea typeface="Calibri"/>
                <a:cs typeface="Calibri"/>
              </a:rPr>
              <a:t> là mô hình dùng cho xử lý tính toán song </a:t>
            </a:r>
            <a:r>
              <a:rPr lang="vi-VN" err="1">
                <a:latin typeface="Calibri"/>
                <a:ea typeface="Calibri"/>
                <a:cs typeface="Calibri"/>
              </a:rPr>
              <a:t>song</a:t>
            </a:r>
            <a:r>
              <a:rPr lang="vi-VN" dirty="0">
                <a:latin typeface="Calibri"/>
                <a:ea typeface="Calibri"/>
                <a:cs typeface="Calibri"/>
              </a:rPr>
              <a:t> và phân tán trên hệ thống phân tán.</a:t>
            </a:r>
            <a:endParaRPr lang="vi-VN" b="1" dirty="0">
              <a:latin typeface="Calibri"/>
              <a:ea typeface="Calibri"/>
              <a:cs typeface="Calibri"/>
            </a:endParaRPr>
          </a:p>
        </p:txBody>
      </p:sp>
      <p:pic>
        <p:nvPicPr>
          <p:cNvPr id="3076" name="Picture 4" descr="Hadoop MapReduce Architecture. Hadoop MapReduce is the software… | by  Traininghub.IO | Medium">
            <a:extLst>
              <a:ext uri="{FF2B5EF4-FFF2-40B4-BE49-F238E27FC236}">
                <a16:creationId xmlns:a16="http://schemas.microsoft.com/office/drawing/2014/main" id="{42187AD6-CBD5-3483-F63F-BDC49A76B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392" y="3429000"/>
            <a:ext cx="95250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19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841832-9D47-F405-A95F-514EBCAFC9F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0A92CC1-80ED-62BC-2459-3BBC0E99097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Calibri"/>
                <a:ea typeface="Calibri"/>
                <a:cs typeface="Calibri"/>
              </a:rPr>
              <a:t>2</a:t>
            </a:r>
            <a:r>
              <a:rPr lang="en-US" sz="3600" b="1" kern="1200" dirty="0">
                <a:solidFill>
                  <a:srgbClr val="FFFFFF"/>
                </a:solidFill>
                <a:latin typeface="Calibri"/>
                <a:ea typeface="Calibri"/>
                <a:cs typeface="Calibri"/>
              </a:rPr>
              <a:t>. </a:t>
            </a:r>
            <a:r>
              <a:rPr lang="en-US" sz="3600" b="1" kern="1200" err="1">
                <a:solidFill>
                  <a:srgbClr val="FFFFFF"/>
                </a:solidFill>
                <a:latin typeface="Calibri"/>
                <a:ea typeface="Calibri"/>
                <a:cs typeface="Calibri"/>
              </a:rPr>
              <a:t>Về</a:t>
            </a:r>
            <a:r>
              <a:rPr lang="en-US" sz="3600" b="1" kern="1200" dirty="0">
                <a:solidFill>
                  <a:srgbClr val="FFFFFF"/>
                </a:solidFill>
                <a:latin typeface="Calibri"/>
                <a:ea typeface="Calibri"/>
                <a:cs typeface="Calibri"/>
              </a:rPr>
              <a:t> MapReduce</a:t>
            </a:r>
          </a:p>
        </p:txBody>
      </p:sp>
      <p:pic>
        <p:nvPicPr>
          <p:cNvPr id="4098" name="Picture 2" descr="Mastering MapReduce: A Step-by-Step Java Tutorial for Big Data Processing |  by Matthew MacFarquhar | Medium">
            <a:extLst>
              <a:ext uri="{FF2B5EF4-FFF2-40B4-BE49-F238E27FC236}">
                <a16:creationId xmlns:a16="http://schemas.microsoft.com/office/drawing/2014/main" id="{E908B4D7-73D7-2682-7B59-81A02262854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81529" y="2160588"/>
            <a:ext cx="578898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40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1D42-AD9A-E925-572B-57FDEAFCF88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E5D1FF31-DDA7-D983-13F8-0C706CA79589}"/>
              </a:ext>
            </a:extLst>
          </p:cNvPr>
          <p:cNvSpPr>
            <a:spLocks noGrp="1"/>
          </p:cNvSpPr>
          <p:nvPr>
            <p:ph type="title"/>
          </p:nvPr>
        </p:nvSpPr>
        <p:spPr>
          <a:solidFill>
            <a:schemeClr val="accent1">
              <a:lumMod val="20000"/>
              <a:lumOff val="80000"/>
            </a:schemeClr>
          </a:solidFill>
        </p:spPr>
        <p:txBody>
          <a:bodyPr>
            <a:normAutofit/>
          </a:bodyPr>
          <a:lstStyle/>
          <a:p>
            <a:r>
              <a:rPr lang="vi-VN" sz="6000" b="1" dirty="0">
                <a:latin typeface="Calibri"/>
                <a:ea typeface="Calibri"/>
                <a:cs typeface="Times New Roman"/>
              </a:rPr>
              <a:t>2. Về </a:t>
            </a:r>
            <a:r>
              <a:rPr lang="vi-VN" sz="6000" b="1" err="1">
                <a:latin typeface="Calibri"/>
                <a:ea typeface="Calibri"/>
                <a:cs typeface="Times New Roman"/>
              </a:rPr>
              <a:t>MapReduce</a:t>
            </a:r>
            <a:endParaRPr lang="vi-VN" sz="6000" b="1">
              <a:latin typeface="Calibri"/>
              <a:ea typeface="Calibri"/>
              <a:cs typeface="Times New Roman"/>
            </a:endParaRPr>
          </a:p>
        </p:txBody>
      </p:sp>
      <p:sp>
        <p:nvSpPr>
          <p:cNvPr id="3" name="Chỗ dành sẵn cho Nội dung 2">
            <a:extLst>
              <a:ext uri="{FF2B5EF4-FFF2-40B4-BE49-F238E27FC236}">
                <a16:creationId xmlns:a16="http://schemas.microsoft.com/office/drawing/2014/main" id="{58D1E524-7BE7-6E83-001A-851858FEF29E}"/>
              </a:ext>
            </a:extLst>
          </p:cNvPr>
          <p:cNvSpPr>
            <a:spLocks noGrp="1"/>
          </p:cNvSpPr>
          <p:nvPr>
            <p:ph idx="1"/>
          </p:nvPr>
        </p:nvSpPr>
        <p:spPr/>
        <p:txBody>
          <a:bodyPr vert="horz" lIns="180000" tIns="360000" rIns="91440" bIns="45720" rtlCol="0" anchor="t">
            <a:normAutofit/>
          </a:bodyPr>
          <a:lstStyle/>
          <a:p>
            <a:r>
              <a:rPr lang="vi-VN" b="1" dirty="0">
                <a:latin typeface="Calibri"/>
                <a:ea typeface="+mn-lt"/>
                <a:cs typeface="Arial"/>
              </a:rPr>
              <a:t>Hàm </a:t>
            </a:r>
            <a:r>
              <a:rPr lang="vi-VN" b="1" err="1">
                <a:latin typeface="Calibri"/>
                <a:ea typeface="+mn-lt"/>
                <a:cs typeface="Arial"/>
              </a:rPr>
              <a:t>Map</a:t>
            </a:r>
            <a:r>
              <a:rPr lang="vi-VN" dirty="0">
                <a:latin typeface="Calibri"/>
                <a:ea typeface="+mn-lt"/>
                <a:cs typeface="Arial"/>
              </a:rPr>
              <a:t> xử lý các mảnh dữ liệu đầu vào, trích xuất thông tin quan trọng từ từng phần tử để tạo ra kết quả trung gian.</a:t>
            </a:r>
            <a:endParaRPr lang="vi-VN" dirty="0">
              <a:latin typeface="Arial"/>
              <a:ea typeface="Calibri"/>
              <a:cs typeface="Arial"/>
            </a:endParaRPr>
          </a:p>
          <a:p>
            <a:r>
              <a:rPr lang="vi-VN" b="1" dirty="0">
                <a:latin typeface="Calibri"/>
                <a:ea typeface="+mn-lt"/>
                <a:cs typeface="Arial"/>
              </a:rPr>
              <a:t>Hàm </a:t>
            </a:r>
            <a:r>
              <a:rPr lang="vi-VN" b="1" err="1">
                <a:latin typeface="Calibri"/>
                <a:ea typeface="+mn-lt"/>
                <a:cs typeface="Arial"/>
              </a:rPr>
              <a:t>Reduce</a:t>
            </a:r>
            <a:r>
              <a:rPr lang="vi-VN" dirty="0">
                <a:latin typeface="Calibri"/>
                <a:ea typeface="+mn-lt"/>
                <a:cs typeface="Arial"/>
              </a:rPr>
              <a:t> tổng hợp các kết quả trung gian và thực hiện các phép tính cần thiết để tạo ra kết quả cuối cùng.</a:t>
            </a:r>
          </a:p>
          <a:p>
            <a:pPr indent="-359410">
              <a:spcBef>
                <a:spcPts val="1200"/>
              </a:spcBef>
            </a:pPr>
            <a:endParaRPr lang="vi-VN" dirty="0">
              <a:latin typeface="Arial"/>
              <a:cs typeface="Arial"/>
            </a:endParaRPr>
          </a:p>
        </p:txBody>
      </p:sp>
    </p:spTree>
    <p:extLst>
      <p:ext uri="{BB962C8B-B14F-4D97-AF65-F5344CB8AC3E}">
        <p14:creationId xmlns:p14="http://schemas.microsoft.com/office/powerpoint/2010/main" val="309772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1">
            <a:extLst>
              <a:ext uri="{FF2B5EF4-FFF2-40B4-BE49-F238E27FC236}">
                <a16:creationId xmlns:a16="http://schemas.microsoft.com/office/drawing/2014/main" id="{8DAA7557-A80F-5870-E0C0-B798593D4A9F}"/>
              </a:ext>
            </a:extLst>
          </p:cNvPr>
          <p:cNvSpPr>
            <a:spLocks noGrp="1"/>
          </p:cNvSpPr>
          <p:nvPr>
            <p:ph type="title"/>
          </p:nvPr>
        </p:nvSpPr>
        <p:spPr>
          <a:xfrm>
            <a:off x="838200" y="1932039"/>
            <a:ext cx="10515600" cy="2300747"/>
          </a:xfrm>
          <a:solidFill>
            <a:schemeClr val="accent1">
              <a:lumMod val="20000"/>
              <a:lumOff val="80000"/>
            </a:schemeClr>
          </a:solidFill>
        </p:spPr>
        <p:txBody>
          <a:bodyPr>
            <a:normAutofit/>
          </a:bodyPr>
          <a:lstStyle/>
          <a:p>
            <a:pPr algn="ctr"/>
            <a:r>
              <a:rPr lang="vi-VN" sz="6000" b="1" dirty="0">
                <a:latin typeface="Calibri"/>
                <a:ea typeface="Calibri"/>
                <a:cs typeface="Calibri"/>
              </a:rPr>
              <a:t>3. Thuật toán </a:t>
            </a:r>
            <a:r>
              <a:rPr lang="vi-VN" sz="6000" b="1" err="1">
                <a:latin typeface="Calibri"/>
                <a:ea typeface="Calibri"/>
                <a:cs typeface="Calibri"/>
              </a:rPr>
              <a:t>KMeans</a:t>
            </a:r>
            <a:r>
              <a:rPr lang="vi-VN" sz="6000" b="1" dirty="0">
                <a:latin typeface="Calibri"/>
                <a:ea typeface="Calibri"/>
                <a:cs typeface="Calibri"/>
              </a:rPr>
              <a:t> và </a:t>
            </a:r>
            <a:br>
              <a:rPr lang="vi-VN" sz="6000" b="1" dirty="0">
                <a:latin typeface="Calibri"/>
              </a:rPr>
            </a:br>
            <a:r>
              <a:rPr lang="vi-VN" sz="6000" b="1" dirty="0">
                <a:latin typeface="Calibri"/>
                <a:ea typeface="Calibri"/>
                <a:cs typeface="Calibri"/>
              </a:rPr>
              <a:t>khởi tạo </a:t>
            </a:r>
            <a:r>
              <a:rPr lang="vi-VN" sz="6000" b="1" err="1">
                <a:latin typeface="Calibri"/>
                <a:ea typeface="Calibri"/>
                <a:cs typeface="Calibri"/>
              </a:rPr>
              <a:t>clusters</a:t>
            </a:r>
            <a:r>
              <a:rPr lang="vi-VN" sz="6000" b="1" dirty="0">
                <a:latin typeface="Calibri"/>
                <a:ea typeface="Calibri"/>
                <a:cs typeface="Calibri"/>
              </a:rPr>
              <a:t> với </a:t>
            </a:r>
            <a:r>
              <a:rPr lang="vi-VN" sz="6000" b="1" err="1">
                <a:latin typeface="Calibri"/>
                <a:ea typeface="Calibri"/>
                <a:cs typeface="Calibri"/>
              </a:rPr>
              <a:t>KMeans</a:t>
            </a:r>
            <a:r>
              <a:rPr lang="vi-VN" sz="6000" b="1" dirty="0">
                <a:latin typeface="Calibri"/>
                <a:ea typeface="Calibri"/>
                <a:cs typeface="Calibri"/>
              </a:rPr>
              <a:t>++</a:t>
            </a:r>
          </a:p>
        </p:txBody>
      </p:sp>
    </p:spTree>
    <p:extLst>
      <p:ext uri="{BB962C8B-B14F-4D97-AF65-F5344CB8AC3E}">
        <p14:creationId xmlns:p14="http://schemas.microsoft.com/office/powerpoint/2010/main" val="2768811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2182</TotalTime>
  <Words>739</Words>
  <Application>Microsoft Office PowerPoint</Application>
  <PresentationFormat>Màn hình rộng</PresentationFormat>
  <Paragraphs>108</Paragraphs>
  <Slides>29</Slides>
  <Notes>15</Notes>
  <HiddenSlides>0</HiddenSlides>
  <MMClips>0</MMClips>
  <ScaleCrop>false</ScaleCrop>
  <HeadingPairs>
    <vt:vector size="4" baseType="variant">
      <vt:variant>
        <vt:lpstr>Chủ đề</vt:lpstr>
      </vt:variant>
      <vt:variant>
        <vt:i4>1</vt:i4>
      </vt:variant>
      <vt:variant>
        <vt:lpstr>Tiêu đề Bản chiếu</vt:lpstr>
      </vt:variant>
      <vt:variant>
        <vt:i4>29</vt:i4>
      </vt:variant>
    </vt:vector>
  </HeadingPairs>
  <TitlesOfParts>
    <vt:vector size="30" baseType="lpstr">
      <vt:lpstr>Facet</vt:lpstr>
      <vt:lpstr>K-Means &amp; lập trình MapReduce hóa trong Phân cụm ảnh </vt:lpstr>
      <vt:lpstr>Mục tiêu</vt:lpstr>
      <vt:lpstr>Mục lục</vt:lpstr>
      <vt:lpstr>1. Tổng quan về Hadoop</vt:lpstr>
      <vt:lpstr>1. Tổng quan về Hadoop</vt:lpstr>
      <vt:lpstr>2. Về kiến trúc MapReduce</vt:lpstr>
      <vt:lpstr>2. Về MapReduce</vt:lpstr>
      <vt:lpstr>2. Về MapReduce</vt:lpstr>
      <vt:lpstr>3. Thuật toán KMeans và  khởi tạo clusters với KMeans++</vt:lpstr>
      <vt:lpstr>3.1 Thuật toán KMeans</vt:lpstr>
      <vt:lpstr>3.1 Thuật toán KMeans</vt:lpstr>
      <vt:lpstr>3.2 Các bước hoạt động của thuật toán KMeans</vt:lpstr>
      <vt:lpstr>3.2 Thuật toán</vt:lpstr>
      <vt:lpstr>3.2 Thuật toán</vt:lpstr>
      <vt:lpstr>3.2 Thuật toán</vt:lpstr>
      <vt:lpstr>Hạn chế của KMeans</vt:lpstr>
      <vt:lpstr>3.3 Cải thiện với thuật toán KMeans++</vt:lpstr>
      <vt:lpstr>3.3 Thuật toán</vt:lpstr>
      <vt:lpstr>3.3 Thuật toán</vt:lpstr>
      <vt:lpstr>3.3 Thuật toán</vt:lpstr>
      <vt:lpstr>4. Triển khai trên MapReduce</vt:lpstr>
      <vt:lpstr>4. Triển khai trên MapReduce</vt:lpstr>
      <vt:lpstr>5. Xử lý hình ảnh sau khi đã phân cụm</vt:lpstr>
      <vt:lpstr>Bản trình bày PowerPoint</vt:lpstr>
      <vt:lpstr>Nhị phân hóa hình ảnh</vt:lpstr>
      <vt:lpstr>6. Đánh giá thuật toán</vt:lpstr>
      <vt:lpstr>6.1 Dice</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Quoc Sang</dc:creator>
  <cp:lastModifiedBy>Tran Quoc Sang</cp:lastModifiedBy>
  <cp:revision>88</cp:revision>
  <dcterms:created xsi:type="dcterms:W3CDTF">2024-11-24T18:53:28Z</dcterms:created>
  <dcterms:modified xsi:type="dcterms:W3CDTF">2024-12-14T22:17:05Z</dcterms:modified>
</cp:coreProperties>
</file>