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55"/>
  </p:notesMasterIdLst>
  <p:handoutMasterIdLst>
    <p:handoutMasterId r:id="rId56"/>
  </p:handoutMasterIdLst>
  <p:sldIdLst>
    <p:sldId id="356" r:id="rId2"/>
    <p:sldId id="357" r:id="rId3"/>
    <p:sldId id="447" r:id="rId4"/>
    <p:sldId id="448" r:id="rId5"/>
    <p:sldId id="449" r:id="rId6"/>
    <p:sldId id="450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468" r:id="rId25"/>
    <p:sldId id="469" r:id="rId26"/>
    <p:sldId id="470" r:id="rId27"/>
    <p:sldId id="471" r:id="rId28"/>
    <p:sldId id="472" r:id="rId29"/>
    <p:sldId id="473" r:id="rId30"/>
    <p:sldId id="474" r:id="rId31"/>
    <p:sldId id="475" r:id="rId32"/>
    <p:sldId id="476" r:id="rId33"/>
    <p:sldId id="477" r:id="rId34"/>
    <p:sldId id="478" r:id="rId35"/>
    <p:sldId id="479" r:id="rId36"/>
    <p:sldId id="480" r:id="rId37"/>
    <p:sldId id="481" r:id="rId38"/>
    <p:sldId id="482" r:id="rId39"/>
    <p:sldId id="483" r:id="rId40"/>
    <p:sldId id="484" r:id="rId41"/>
    <p:sldId id="485" r:id="rId42"/>
    <p:sldId id="486" r:id="rId43"/>
    <p:sldId id="487" r:id="rId44"/>
    <p:sldId id="488" r:id="rId45"/>
    <p:sldId id="489" r:id="rId46"/>
    <p:sldId id="490" r:id="rId47"/>
    <p:sldId id="491" r:id="rId48"/>
    <p:sldId id="492" r:id="rId49"/>
    <p:sldId id="493" r:id="rId50"/>
    <p:sldId id="494" r:id="rId51"/>
    <p:sldId id="495" r:id="rId52"/>
    <p:sldId id="496" r:id="rId53"/>
    <p:sldId id="430" r:id="rId54"/>
  </p:sldIdLst>
  <p:sldSz cx="9144000" cy="6858000" type="screen4x3"/>
  <p:notesSz cx="6858000" cy="9144000"/>
  <p:custDataLst>
    <p:tags r:id="rId57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tech" initials="A" lastIdx="45" clrIdx="0"/>
  <p:cmAuthor id="1" name="n.bami" initials="n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828"/>
    <a:srgbClr val="FFFF99"/>
    <a:srgbClr val="0036A2"/>
    <a:srgbClr val="007E39"/>
    <a:srgbClr val="4411D5"/>
    <a:srgbClr val="C0007B"/>
    <a:srgbClr val="AC1418"/>
    <a:srgbClr val="FFCC00"/>
    <a:srgbClr val="004E4C"/>
    <a:srgbClr val="6B8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7" autoAdjust="0"/>
    <p:restoredTop sz="96448" autoAdjust="0"/>
  </p:normalViewPr>
  <p:slideViewPr>
    <p:cSldViewPr>
      <p:cViewPr>
        <p:scale>
          <a:sx n="70" d="100"/>
          <a:sy n="70" d="100"/>
        </p:scale>
        <p:origin x="-133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gs" Target="tags/tag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HTML5 Web forms are those sections on the Web page that contain special elements called as controls.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controls, such as check boxes, radio buttons, and text boxes provide a visual interface to the user to interact with them.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A user provides data through these controls that is sent to the server for further processing. 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In HTML5, creation of form is made easier for Web developers by standardizing them with rich form controls.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132BF-F09B-49F5-AB31-99E7CE70E1C7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It also provides client-side validations that are now handled natively by the browsers.</a:t>
          </a:r>
          <a:endParaRPr lang="en-US" sz="1800" dirty="0">
            <a:solidFill>
              <a:schemeClr val="tx1"/>
            </a:solidFill>
          </a:endParaRP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6BA7DE87-A66C-48CD-8302-C3E280786B56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This reduces the load time of the pages and also removes the need of the repetitive JavaScript codes to be included on the page.</a:t>
          </a:r>
          <a:endParaRPr lang="en-US" sz="1800" dirty="0">
            <a:solidFill>
              <a:schemeClr val="tx1"/>
            </a:solidFill>
          </a:endParaRPr>
        </a:p>
      </dgm:t>
    </dgm:pt>
    <dgm:pt modelId="{E9C4CAC6-DCAC-4475-B191-CDC042A673EF}" type="parTrans" cxnId="{77DC108E-CA96-4C47-82B2-8627D0C280AD}">
      <dgm:prSet/>
      <dgm:spPr/>
      <dgm:t>
        <a:bodyPr/>
        <a:lstStyle/>
        <a:p>
          <a:endParaRPr lang="en-US"/>
        </a:p>
      </dgm:t>
    </dgm:pt>
    <dgm:pt modelId="{0A8509E2-EEF0-4C44-A978-50903CD33DCD}" type="sibTrans" cxnId="{77DC108E-CA96-4C47-82B2-8627D0C280AD}">
      <dgm:prSet/>
      <dgm:spPr/>
      <dgm:t>
        <a:bodyPr/>
        <a:lstStyle/>
        <a:p>
          <a:endParaRPr lang="en-US"/>
        </a:p>
      </dgm:t>
    </dgm:pt>
    <dgm:pt modelId="{209C3A80-B2DE-4554-A5AA-75AF0BD3AF6E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Even the visual appearance of the forms is improved when displayed on different devices, such as </a:t>
          </a:r>
          <a:r>
            <a:rPr lang="en-US" sz="1800" dirty="0" err="1" smtClean="0">
              <a:solidFill>
                <a:schemeClr val="tx1"/>
              </a:solidFill>
            </a:rPr>
            <a:t>iPhone</a:t>
          </a:r>
          <a:r>
            <a:rPr lang="en-US" sz="1800" dirty="0" smtClean="0">
              <a:solidFill>
                <a:schemeClr val="tx1"/>
              </a:solidFill>
            </a:rPr>
            <a:t>, </a:t>
          </a:r>
          <a:r>
            <a:rPr lang="en-US" sz="1800" dirty="0" err="1" smtClean="0">
              <a:solidFill>
                <a:schemeClr val="tx1"/>
              </a:solidFill>
            </a:rPr>
            <a:t>ipad</a:t>
          </a:r>
          <a:r>
            <a:rPr lang="en-US" sz="1800" dirty="0" smtClean="0">
              <a:solidFill>
                <a:schemeClr val="tx1"/>
              </a:solidFill>
            </a:rPr>
            <a:t>, touch screens, and browsers.</a:t>
          </a:r>
          <a:endParaRPr lang="en-US" sz="1800" dirty="0">
            <a:solidFill>
              <a:schemeClr val="tx1"/>
            </a:solidFill>
          </a:endParaRPr>
        </a:p>
      </dgm:t>
    </dgm:pt>
    <dgm:pt modelId="{EDC8AD2E-F610-418B-9891-7E09F844F4E2}" type="parTrans" cxnId="{8F2F45DB-9906-4B5C-B4DB-A183F95677D9}">
      <dgm:prSet/>
      <dgm:spPr/>
      <dgm:t>
        <a:bodyPr/>
        <a:lstStyle/>
        <a:p>
          <a:endParaRPr lang="en-US"/>
        </a:p>
      </dgm:t>
    </dgm:pt>
    <dgm:pt modelId="{36973717-4239-45B2-9F1F-FEDEFAF86C17}" type="sibTrans" cxnId="{8F2F45DB-9906-4B5C-B4DB-A183F95677D9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7" custScaleY="64862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7" custScaleY="63145" custLinFactNeighborY="-80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7" custScaleY="58076" custLinFactNeighborY="12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7" custScaleY="56718" custLinFactNeighborY="-37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7" custScaleY="62263" custLinFactNeighborY="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CE038-891E-47D3-B649-2EB8C1DD8014}" type="pres">
      <dgm:prSet presAssocID="{3AA164DC-391F-4CDC-8793-ABEF635916E8}" presName="spacer" presStyleCnt="0"/>
      <dgm:spPr/>
    </dgm:pt>
    <dgm:pt modelId="{0F147CFF-3E8E-4540-9C52-F4C339712692}" type="pres">
      <dgm:prSet presAssocID="{6BA7DE87-A66C-48CD-8302-C3E280786B56}" presName="parentText" presStyleLbl="node1" presStyleIdx="5" presStyleCnt="7" custScaleY="61314" custLinFactNeighborY="273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350487-3035-4B00-9E7A-708521A6225B}" type="pres">
      <dgm:prSet presAssocID="{0A8509E2-EEF0-4C44-A978-50903CD33DCD}" presName="spacer" presStyleCnt="0"/>
      <dgm:spPr/>
    </dgm:pt>
    <dgm:pt modelId="{FA6D5F93-001C-4408-896F-284E44EA4C9E}" type="pres">
      <dgm:prSet presAssocID="{209C3A80-B2DE-4554-A5AA-75AF0BD3AF6E}" presName="parentText" presStyleLbl="node1" presStyleIdx="6" presStyleCnt="7" custScaleY="555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C03827EF-9AB8-403F-BA68-108313E0D215}" type="presOf" srcId="{D32F8FCF-EDF2-4321-B49C-D5DF3D295B52}" destId="{9FF9BD46-DE44-4B30-80ED-AC3A9E213A06}" srcOrd="0" destOrd="0" presId="urn:microsoft.com/office/officeart/2005/8/layout/vList2"/>
    <dgm:cxn modelId="{75124B55-37BA-47E3-B4CB-36611A49A1EF}" type="presOf" srcId="{FC2A7E5C-B22A-46C4-9AFD-A55CEAE725CE}" destId="{0256FAD6-365E-4CAB-8266-8CECC71F7F52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FF183305-15E9-48F7-8CD0-B10088E8317E}" type="presOf" srcId="{6BA7DE87-A66C-48CD-8302-C3E280786B56}" destId="{0F147CFF-3E8E-4540-9C52-F4C339712692}" srcOrd="0" destOrd="0" presId="urn:microsoft.com/office/officeart/2005/8/layout/vList2"/>
    <dgm:cxn modelId="{97F17344-BE73-47B4-8E05-D2F8D627470F}" type="presOf" srcId="{32F9483E-A135-41CD-9B8E-5BB23FE4E385}" destId="{02F157C3-4AF0-4564-919C-72DA0052C758}" srcOrd="0" destOrd="0" presId="urn:microsoft.com/office/officeart/2005/8/layout/vList2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8F2F45DB-9906-4B5C-B4DB-A183F95677D9}" srcId="{D32F8FCF-EDF2-4321-B49C-D5DF3D295B52}" destId="{209C3A80-B2DE-4554-A5AA-75AF0BD3AF6E}" srcOrd="6" destOrd="0" parTransId="{EDC8AD2E-F610-418B-9891-7E09F844F4E2}" sibTransId="{36973717-4239-45B2-9F1F-FEDEFAF86C17}"/>
    <dgm:cxn modelId="{59EB8315-326D-45F1-95B1-B2459A443283}" type="presOf" srcId="{562882C0-AB97-4E3B-8D46-8E574B04BE56}" destId="{A6445519-E36D-458F-8F29-D286534B965D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77DC108E-CA96-4C47-82B2-8627D0C280AD}" srcId="{D32F8FCF-EDF2-4321-B49C-D5DF3D295B52}" destId="{6BA7DE87-A66C-48CD-8302-C3E280786B56}" srcOrd="5" destOrd="0" parTransId="{E9C4CAC6-DCAC-4475-B191-CDC042A673EF}" sibTransId="{0A8509E2-EEF0-4C44-A978-50903CD33DCD}"/>
    <dgm:cxn modelId="{D01C9A5D-34CE-4F93-9AC8-2D485E407EAF}" type="presOf" srcId="{FF2132BF-F09B-49F5-AB31-99E7CE70E1C7}" destId="{2EB7D3FA-250E-4F56-A9B0-C5AA0134E3BB}" srcOrd="0" destOrd="0" presId="urn:microsoft.com/office/officeart/2005/8/layout/vList2"/>
    <dgm:cxn modelId="{19273E7B-9DA8-4B79-9FF1-7A102F358170}" type="presOf" srcId="{209C3A80-B2DE-4554-A5AA-75AF0BD3AF6E}" destId="{FA6D5F93-001C-4408-896F-284E44EA4C9E}" srcOrd="0" destOrd="0" presId="urn:microsoft.com/office/officeart/2005/8/layout/vList2"/>
    <dgm:cxn modelId="{4F960A88-4465-4C5D-9CA7-1B68514A6947}" type="presOf" srcId="{4E1CD5B7-2CF3-44AA-979B-6F420433627D}" destId="{388723AB-37EB-4EC2-B7B0-759657273835}" srcOrd="0" destOrd="0" presId="urn:microsoft.com/office/officeart/2005/8/layout/vList2"/>
    <dgm:cxn modelId="{4F7B6AD8-8385-4354-910E-85DAEFBAB6E5}" type="presParOf" srcId="{9FF9BD46-DE44-4B30-80ED-AC3A9E213A06}" destId="{388723AB-37EB-4EC2-B7B0-759657273835}" srcOrd="0" destOrd="0" presId="urn:microsoft.com/office/officeart/2005/8/layout/vList2"/>
    <dgm:cxn modelId="{AEB0C4A2-26F5-4262-85B9-1F701ADC54B6}" type="presParOf" srcId="{9FF9BD46-DE44-4B30-80ED-AC3A9E213A06}" destId="{D877BAB3-7DBF-46AB-A039-BE8C107F0C8C}" srcOrd="1" destOrd="0" presId="urn:microsoft.com/office/officeart/2005/8/layout/vList2"/>
    <dgm:cxn modelId="{0E071241-6FA3-4385-9901-D7CA94DE5751}" type="presParOf" srcId="{9FF9BD46-DE44-4B30-80ED-AC3A9E213A06}" destId="{0256FAD6-365E-4CAB-8266-8CECC71F7F52}" srcOrd="2" destOrd="0" presId="urn:microsoft.com/office/officeart/2005/8/layout/vList2"/>
    <dgm:cxn modelId="{71A4D9F6-2803-4854-A182-536453153A20}" type="presParOf" srcId="{9FF9BD46-DE44-4B30-80ED-AC3A9E213A06}" destId="{C88DBDBC-73BA-40D4-ACAA-61468FA8920B}" srcOrd="3" destOrd="0" presId="urn:microsoft.com/office/officeart/2005/8/layout/vList2"/>
    <dgm:cxn modelId="{9E6222A3-A9F0-4153-A6FB-10BA3595339E}" type="presParOf" srcId="{9FF9BD46-DE44-4B30-80ED-AC3A9E213A06}" destId="{A6445519-E36D-458F-8F29-D286534B965D}" srcOrd="4" destOrd="0" presId="urn:microsoft.com/office/officeart/2005/8/layout/vList2"/>
    <dgm:cxn modelId="{A0BF8041-3672-4709-9429-56C9C88A2E6A}" type="presParOf" srcId="{9FF9BD46-DE44-4B30-80ED-AC3A9E213A06}" destId="{A2EE26A5-691E-4C3F-B7EF-20DE69EA838D}" srcOrd="5" destOrd="0" presId="urn:microsoft.com/office/officeart/2005/8/layout/vList2"/>
    <dgm:cxn modelId="{BEB39852-E2A7-4A43-A65E-14ACF6D75F55}" type="presParOf" srcId="{9FF9BD46-DE44-4B30-80ED-AC3A9E213A06}" destId="{02F157C3-4AF0-4564-919C-72DA0052C758}" srcOrd="6" destOrd="0" presId="urn:microsoft.com/office/officeart/2005/8/layout/vList2"/>
    <dgm:cxn modelId="{D1FF91D7-2322-4970-B760-9FCABD56A983}" type="presParOf" srcId="{9FF9BD46-DE44-4B30-80ED-AC3A9E213A06}" destId="{3C7DB9C2-B0E1-49BC-BB9B-F7C0921C4DD2}" srcOrd="7" destOrd="0" presId="urn:microsoft.com/office/officeart/2005/8/layout/vList2"/>
    <dgm:cxn modelId="{490CF343-1218-4E2E-941F-ACCE52C98809}" type="presParOf" srcId="{9FF9BD46-DE44-4B30-80ED-AC3A9E213A06}" destId="{2EB7D3FA-250E-4F56-A9B0-C5AA0134E3BB}" srcOrd="8" destOrd="0" presId="urn:microsoft.com/office/officeart/2005/8/layout/vList2"/>
    <dgm:cxn modelId="{5F2054A1-C8A3-4629-8CAE-10BA30D24E9B}" type="presParOf" srcId="{9FF9BD46-DE44-4B30-80ED-AC3A9E213A06}" destId="{8CACE038-891E-47D3-B649-2EB8C1DD8014}" srcOrd="9" destOrd="0" presId="urn:microsoft.com/office/officeart/2005/8/layout/vList2"/>
    <dgm:cxn modelId="{ECD684A7-63AE-408E-973B-34A0802FADB4}" type="presParOf" srcId="{9FF9BD46-DE44-4B30-80ED-AC3A9E213A06}" destId="{0F147CFF-3E8E-4540-9C52-F4C339712692}" srcOrd="10" destOrd="0" presId="urn:microsoft.com/office/officeart/2005/8/layout/vList2"/>
    <dgm:cxn modelId="{72FE959D-A838-4056-91BC-CDF41F5ED14B}" type="presParOf" srcId="{9FF9BD46-DE44-4B30-80ED-AC3A9E213A06}" destId="{87350487-3035-4B00-9E7A-708521A6225B}" srcOrd="11" destOrd="0" presId="urn:microsoft.com/office/officeart/2005/8/layout/vList2"/>
    <dgm:cxn modelId="{E95BED0A-F455-4343-B977-939C491029F3}" type="presParOf" srcId="{9FF9BD46-DE44-4B30-80ED-AC3A9E213A06}" destId="{FA6D5F93-001C-4408-896F-284E44EA4C9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93D8ED-BB81-4D84-91DD-05350B4EFC4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57FD8E-722A-4FE1-A800-A7842B64FACF}">
      <dgm:prSet phldrT="[Text]" custT="1"/>
      <dgm:spPr>
        <a:solidFill>
          <a:srgbClr val="7030A0"/>
        </a:solidFill>
      </dgm:spPr>
      <dgm:t>
        <a:bodyPr/>
        <a:lstStyle/>
        <a:p>
          <a:pPr algn="l"/>
          <a:r>
            <a:rPr lang="en-US" sz="1600" dirty="0" smtClean="0"/>
            <a:t>The following are the changes introduced in HTML5 forms:</a:t>
          </a:r>
          <a:endParaRPr lang="en-US" sz="1600" dirty="0"/>
        </a:p>
      </dgm:t>
    </dgm:pt>
    <dgm:pt modelId="{06F76D9A-D8F2-4984-AAEE-E0B32A6C4132}" type="parTrans" cxnId="{E382A97C-A518-4706-B631-6B3A93EC7B18}">
      <dgm:prSet/>
      <dgm:spPr/>
      <dgm:t>
        <a:bodyPr/>
        <a:lstStyle/>
        <a:p>
          <a:endParaRPr lang="en-US"/>
        </a:p>
      </dgm:t>
    </dgm:pt>
    <dgm:pt modelId="{0C2805D7-4352-470E-89E1-8493C02D9BAB}" type="sibTrans" cxnId="{E382A97C-A518-4706-B631-6B3A93EC7B18}">
      <dgm:prSet/>
      <dgm:spPr/>
      <dgm:t>
        <a:bodyPr/>
        <a:lstStyle/>
        <a:p>
          <a:endParaRPr lang="en-US"/>
        </a:p>
      </dgm:t>
    </dgm:pt>
    <dgm:pt modelId="{D6A3040D-8377-4504-95EA-F17CB7DD2DEA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New form elements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8284AD39-911A-4534-9D24-A79788150699}" type="parTrans" cxnId="{FBD974E9-9957-4404-9F93-E7B989C5852A}">
      <dgm:prSet/>
      <dgm:spPr/>
      <dgm:t>
        <a:bodyPr/>
        <a:lstStyle/>
        <a:p>
          <a:endParaRPr lang="en-US"/>
        </a:p>
      </dgm:t>
    </dgm:pt>
    <dgm:pt modelId="{F9217D79-0548-462E-89A1-F2968343EBB4}" type="sibTrans" cxnId="{FBD974E9-9957-4404-9F93-E7B989C5852A}">
      <dgm:prSet/>
      <dgm:spPr/>
      <dgm:t>
        <a:bodyPr/>
        <a:lstStyle/>
        <a:p>
          <a:endParaRPr lang="en-US"/>
        </a:p>
      </dgm:t>
    </dgm:pt>
    <dgm:pt modelId="{D50A3AAC-7505-447E-BD38-9E15D70972CE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New input types 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43EAB393-DF1E-40D9-AB3C-142616DE21BC}" type="parTrans" cxnId="{6A1B8788-2705-42C1-B145-50A62A4AB61C}">
      <dgm:prSet/>
      <dgm:spPr/>
      <dgm:t>
        <a:bodyPr/>
        <a:lstStyle/>
        <a:p>
          <a:endParaRPr lang="en-US"/>
        </a:p>
      </dgm:t>
    </dgm:pt>
    <dgm:pt modelId="{D8CAC414-599A-4434-974D-39D5316A46A1}" type="sibTrans" cxnId="{6A1B8788-2705-42C1-B145-50A62A4AB61C}">
      <dgm:prSet/>
      <dgm:spPr/>
      <dgm:t>
        <a:bodyPr/>
        <a:lstStyle/>
        <a:p>
          <a:endParaRPr lang="en-US"/>
        </a:p>
      </dgm:t>
    </dgm:pt>
    <dgm:pt modelId="{9BCA323E-6A5B-4060-8D3D-6F08D535ED50}">
      <dgm:prSet phldrT="[Text]" custT="1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New attributes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509048E6-251D-4931-A7B0-05B873F2859C}" type="parTrans" cxnId="{BFAFC433-B178-4F1D-9E33-3E8865CDE914}">
      <dgm:prSet/>
      <dgm:spPr/>
      <dgm:t>
        <a:bodyPr/>
        <a:lstStyle/>
        <a:p>
          <a:endParaRPr lang="en-US"/>
        </a:p>
      </dgm:t>
    </dgm:pt>
    <dgm:pt modelId="{7AA34270-9F85-492D-BFA2-A0C5FB1B272C}" type="sibTrans" cxnId="{BFAFC433-B178-4F1D-9E33-3E8865CDE914}">
      <dgm:prSet/>
      <dgm:spPr/>
      <dgm:t>
        <a:bodyPr/>
        <a:lstStyle/>
        <a:p>
          <a:endParaRPr lang="en-US"/>
        </a:p>
      </dgm:t>
    </dgm:pt>
    <dgm:pt modelId="{167CD2C9-E8D9-4A52-8183-2134B0303310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Browser-based validation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1990C475-769E-4669-8E9B-EE31BC9965BE}" type="parTrans" cxnId="{48B59A35-3BB1-4079-9C86-91EA97874E37}">
      <dgm:prSet/>
      <dgm:spPr/>
      <dgm:t>
        <a:bodyPr/>
        <a:lstStyle/>
        <a:p>
          <a:endParaRPr lang="en-US"/>
        </a:p>
      </dgm:t>
    </dgm:pt>
    <dgm:pt modelId="{01257336-A840-4420-A762-C9BF615ECAED}" type="sibTrans" cxnId="{48B59A35-3BB1-4079-9C86-91EA97874E37}">
      <dgm:prSet/>
      <dgm:spPr/>
      <dgm:t>
        <a:bodyPr/>
        <a:lstStyle/>
        <a:p>
          <a:endParaRPr lang="en-US"/>
        </a:p>
      </dgm:t>
    </dgm:pt>
    <dgm:pt modelId="{E7785A69-FEA8-4F3A-B3A7-F8B355FEDAD9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CSS3 styling techniques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7E06B3F3-9200-4CD1-9F21-480C685E20FA}" type="parTrans" cxnId="{AC81DDCC-F21B-4E4A-B997-065CE49A5624}">
      <dgm:prSet/>
      <dgm:spPr/>
      <dgm:t>
        <a:bodyPr/>
        <a:lstStyle/>
        <a:p>
          <a:endParaRPr lang="en-US"/>
        </a:p>
      </dgm:t>
    </dgm:pt>
    <dgm:pt modelId="{54101481-54FF-4FAF-A94D-25D8F7244F6A}" type="sibTrans" cxnId="{AC81DDCC-F21B-4E4A-B997-065CE49A5624}">
      <dgm:prSet/>
      <dgm:spPr/>
      <dgm:t>
        <a:bodyPr/>
        <a:lstStyle/>
        <a:p>
          <a:endParaRPr lang="en-US"/>
        </a:p>
      </dgm:t>
    </dgm:pt>
    <dgm:pt modelId="{0650635C-B4F0-41EE-A36C-015A32B14D67}">
      <dgm:prSet phldrT="[Text]" custT="1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Forms API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0A3D0C20-C56E-4562-A94B-C960E6CDAFE3}" type="parTrans" cxnId="{01E04DFB-CF16-4231-B2CE-344AC71914CC}">
      <dgm:prSet/>
      <dgm:spPr/>
      <dgm:t>
        <a:bodyPr/>
        <a:lstStyle/>
        <a:p>
          <a:endParaRPr lang="en-US"/>
        </a:p>
      </dgm:t>
    </dgm:pt>
    <dgm:pt modelId="{1893505B-3A99-4109-897D-54D0E5862DC8}" type="sibTrans" cxnId="{01E04DFB-CF16-4231-B2CE-344AC71914CC}">
      <dgm:prSet/>
      <dgm:spPr/>
      <dgm:t>
        <a:bodyPr/>
        <a:lstStyle/>
        <a:p>
          <a:endParaRPr lang="en-US"/>
        </a:p>
      </dgm:t>
    </dgm:pt>
    <dgm:pt modelId="{B468F822-FA45-412D-B478-5A4DC4DF054E}" type="pres">
      <dgm:prSet presAssocID="{D393D8ED-BB81-4D84-91DD-05350B4EFC4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53EBD43-11D2-4618-99AF-A40FEDC0C097}" type="pres">
      <dgm:prSet presAssocID="{4F57FD8E-722A-4FE1-A800-A7842B64FACF}" presName="root" presStyleCnt="0"/>
      <dgm:spPr/>
    </dgm:pt>
    <dgm:pt modelId="{BAFF6349-B296-4F4C-80CD-1CE7473A9F90}" type="pres">
      <dgm:prSet presAssocID="{4F57FD8E-722A-4FE1-A800-A7842B64FACF}" presName="rootComposite" presStyleCnt="0"/>
      <dgm:spPr/>
    </dgm:pt>
    <dgm:pt modelId="{BC6173FC-5FB0-4E70-8D5C-962BCFCBFD7A}" type="pres">
      <dgm:prSet presAssocID="{4F57FD8E-722A-4FE1-A800-A7842B64FACF}" presName="rootText" presStyleLbl="node1" presStyleIdx="0" presStyleCnt="1" custScaleX="1220148" custScaleY="178768" custLinFactY="-100000" custLinFactNeighborX="11111" custLinFactNeighborY="-127352"/>
      <dgm:spPr/>
      <dgm:t>
        <a:bodyPr/>
        <a:lstStyle/>
        <a:p>
          <a:endParaRPr lang="en-US"/>
        </a:p>
      </dgm:t>
    </dgm:pt>
    <dgm:pt modelId="{3B63C256-E7BD-4FED-A24D-ED2C4F33768A}" type="pres">
      <dgm:prSet presAssocID="{4F57FD8E-722A-4FE1-A800-A7842B64FACF}" presName="rootConnector" presStyleLbl="node1" presStyleIdx="0" presStyleCnt="1"/>
      <dgm:spPr/>
      <dgm:t>
        <a:bodyPr/>
        <a:lstStyle/>
        <a:p>
          <a:endParaRPr lang="en-US"/>
        </a:p>
      </dgm:t>
    </dgm:pt>
    <dgm:pt modelId="{636388E9-B1ED-42D9-BF7B-D39D4493A1B8}" type="pres">
      <dgm:prSet presAssocID="{4F57FD8E-722A-4FE1-A800-A7842B64FACF}" presName="childShape" presStyleCnt="0"/>
      <dgm:spPr/>
    </dgm:pt>
    <dgm:pt modelId="{159E9CC5-F056-481E-890B-D81D92944806}" type="pres">
      <dgm:prSet presAssocID="{8284AD39-911A-4534-9D24-A79788150699}" presName="Name13" presStyleLbl="parChTrans1D2" presStyleIdx="0" presStyleCnt="6"/>
      <dgm:spPr/>
      <dgm:t>
        <a:bodyPr/>
        <a:lstStyle/>
        <a:p>
          <a:endParaRPr lang="en-US"/>
        </a:p>
      </dgm:t>
    </dgm:pt>
    <dgm:pt modelId="{56E95771-CAF8-441F-9C29-95B345C1BC36}" type="pres">
      <dgm:prSet presAssocID="{D6A3040D-8377-4504-95EA-F17CB7DD2DEA}" presName="childText" presStyleLbl="bgAcc1" presStyleIdx="0" presStyleCnt="6" custScaleX="523623" custScaleY="135443" custLinFactNeighborX="-8977" custLinFactNeighborY="-924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82C2E-3830-4A10-8B86-E47EF69015BA}" type="pres">
      <dgm:prSet presAssocID="{43EAB393-DF1E-40D9-AB3C-142616DE21BC}" presName="Name13" presStyleLbl="parChTrans1D2" presStyleIdx="1" presStyleCnt="6"/>
      <dgm:spPr/>
      <dgm:t>
        <a:bodyPr/>
        <a:lstStyle/>
        <a:p>
          <a:endParaRPr lang="en-US"/>
        </a:p>
      </dgm:t>
    </dgm:pt>
    <dgm:pt modelId="{61E2C684-EBD0-485A-A69A-410BAE7028A4}" type="pres">
      <dgm:prSet presAssocID="{D50A3AAC-7505-447E-BD38-9E15D70972CE}" presName="childText" presStyleLbl="bgAcc1" presStyleIdx="1" presStyleCnt="6" custScaleX="553027" custScaleY="119097" custLinFactNeighborX="-8977" custLinFactNeighborY="-486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DCD54D-66BE-465E-9847-73F41B8C7E46}" type="pres">
      <dgm:prSet presAssocID="{509048E6-251D-4931-A7B0-05B873F2859C}" presName="Name13" presStyleLbl="parChTrans1D2" presStyleIdx="2" presStyleCnt="6"/>
      <dgm:spPr/>
      <dgm:t>
        <a:bodyPr/>
        <a:lstStyle/>
        <a:p>
          <a:endParaRPr lang="en-US"/>
        </a:p>
      </dgm:t>
    </dgm:pt>
    <dgm:pt modelId="{37FAE7F2-3481-4698-9EAC-9A7F7BEDF7E1}" type="pres">
      <dgm:prSet presAssocID="{9BCA323E-6A5B-4060-8D3D-6F08D535ED50}" presName="childText" presStyleLbl="bgAcc1" presStyleIdx="2" presStyleCnt="6" custScaleX="614605" custScaleY="125266" custLinFactNeighborX="-8977" custLinFactNeighborY="46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F4C038-F2EE-417C-9AB4-8C20A1887613}" type="pres">
      <dgm:prSet presAssocID="{1990C475-769E-4669-8E9B-EE31BC9965BE}" presName="Name13" presStyleLbl="parChTrans1D2" presStyleIdx="3" presStyleCnt="6"/>
      <dgm:spPr/>
      <dgm:t>
        <a:bodyPr/>
        <a:lstStyle/>
        <a:p>
          <a:endParaRPr lang="en-US"/>
        </a:p>
      </dgm:t>
    </dgm:pt>
    <dgm:pt modelId="{547B328A-F054-4696-8C09-02F540C93386}" type="pres">
      <dgm:prSet presAssocID="{167CD2C9-E8D9-4A52-8183-2134B0303310}" presName="childText" presStyleLbl="bgAcc1" presStyleIdx="3" presStyleCnt="6" custScaleX="703969" custScaleY="122741" custLinFactNeighborY="212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45CCBB-F338-4FB3-B9E5-EE97818BFDA8}" type="pres">
      <dgm:prSet presAssocID="{7E06B3F3-9200-4CD1-9F21-480C685E20FA}" presName="Name13" presStyleLbl="parChTrans1D2" presStyleIdx="4" presStyleCnt="6"/>
      <dgm:spPr/>
      <dgm:t>
        <a:bodyPr/>
        <a:lstStyle/>
        <a:p>
          <a:endParaRPr lang="en-US"/>
        </a:p>
      </dgm:t>
    </dgm:pt>
    <dgm:pt modelId="{BF72B017-1D39-4861-A6DE-10ABF8248ED9}" type="pres">
      <dgm:prSet presAssocID="{E7785A69-FEA8-4F3A-B3A7-F8B355FEDAD9}" presName="childText" presStyleLbl="bgAcc1" presStyleIdx="4" presStyleCnt="6" custScaleX="744737" custScaleY="113093" custLinFactNeighborY="709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3FF222-FF2B-4A87-926C-91114910EFCA}" type="pres">
      <dgm:prSet presAssocID="{0A3D0C20-C56E-4562-A94B-C960E6CDAFE3}" presName="Name13" presStyleLbl="parChTrans1D2" presStyleIdx="5" presStyleCnt="6"/>
      <dgm:spPr/>
      <dgm:t>
        <a:bodyPr/>
        <a:lstStyle/>
        <a:p>
          <a:endParaRPr lang="en-US"/>
        </a:p>
      </dgm:t>
    </dgm:pt>
    <dgm:pt modelId="{D6F78ACA-5602-4181-ACD1-D8EBEB6958F8}" type="pres">
      <dgm:prSet presAssocID="{0650635C-B4F0-41EE-A36C-015A32B14D67}" presName="childText" presStyleLbl="bgAcc1" presStyleIdx="5" presStyleCnt="6" custScaleX="805169" custScaleY="128390" custLinFactY="5387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291882-0C33-47BA-AF85-016870C5AE8C}" type="presOf" srcId="{167CD2C9-E8D9-4A52-8183-2134B0303310}" destId="{547B328A-F054-4696-8C09-02F540C93386}" srcOrd="0" destOrd="0" presId="urn:microsoft.com/office/officeart/2005/8/layout/hierarchy3"/>
    <dgm:cxn modelId="{CC35F369-C038-4C42-81B9-02B0ACA5971B}" type="presOf" srcId="{509048E6-251D-4931-A7B0-05B873F2859C}" destId="{42DCD54D-66BE-465E-9847-73F41B8C7E46}" srcOrd="0" destOrd="0" presId="urn:microsoft.com/office/officeart/2005/8/layout/hierarchy3"/>
    <dgm:cxn modelId="{F19CAB12-D9BB-4FD4-BE74-8649EF2DB72D}" type="presOf" srcId="{8284AD39-911A-4534-9D24-A79788150699}" destId="{159E9CC5-F056-481E-890B-D81D92944806}" srcOrd="0" destOrd="0" presId="urn:microsoft.com/office/officeart/2005/8/layout/hierarchy3"/>
    <dgm:cxn modelId="{9058C453-F69D-44CB-A62F-F8A16A48294C}" type="presOf" srcId="{4F57FD8E-722A-4FE1-A800-A7842B64FACF}" destId="{BC6173FC-5FB0-4E70-8D5C-962BCFCBFD7A}" srcOrd="0" destOrd="0" presId="urn:microsoft.com/office/officeart/2005/8/layout/hierarchy3"/>
    <dgm:cxn modelId="{E756E24B-88AC-4130-B5C4-10E9D0CF42AD}" type="presOf" srcId="{1990C475-769E-4669-8E9B-EE31BC9965BE}" destId="{8FF4C038-F2EE-417C-9AB4-8C20A1887613}" srcOrd="0" destOrd="0" presId="urn:microsoft.com/office/officeart/2005/8/layout/hierarchy3"/>
    <dgm:cxn modelId="{0155D0B8-FC6E-4306-AD75-A2E142E01531}" type="presOf" srcId="{E7785A69-FEA8-4F3A-B3A7-F8B355FEDAD9}" destId="{BF72B017-1D39-4861-A6DE-10ABF8248ED9}" srcOrd="0" destOrd="0" presId="urn:microsoft.com/office/officeart/2005/8/layout/hierarchy3"/>
    <dgm:cxn modelId="{3447B249-880E-4BA2-B5B3-C5910A51514B}" type="presOf" srcId="{0A3D0C20-C56E-4562-A94B-C960E6CDAFE3}" destId="{D43FF222-FF2B-4A87-926C-91114910EFCA}" srcOrd="0" destOrd="0" presId="urn:microsoft.com/office/officeart/2005/8/layout/hierarchy3"/>
    <dgm:cxn modelId="{FC1FA024-4C9C-426E-8251-E55F54C42313}" type="presOf" srcId="{0650635C-B4F0-41EE-A36C-015A32B14D67}" destId="{D6F78ACA-5602-4181-ACD1-D8EBEB6958F8}" srcOrd="0" destOrd="0" presId="urn:microsoft.com/office/officeart/2005/8/layout/hierarchy3"/>
    <dgm:cxn modelId="{A3FD990D-69DF-4844-931E-82DDA4697310}" type="presOf" srcId="{D393D8ED-BB81-4D84-91DD-05350B4EFC40}" destId="{B468F822-FA45-412D-B478-5A4DC4DF054E}" srcOrd="0" destOrd="0" presId="urn:microsoft.com/office/officeart/2005/8/layout/hierarchy3"/>
    <dgm:cxn modelId="{AC81DDCC-F21B-4E4A-B997-065CE49A5624}" srcId="{4F57FD8E-722A-4FE1-A800-A7842B64FACF}" destId="{E7785A69-FEA8-4F3A-B3A7-F8B355FEDAD9}" srcOrd="4" destOrd="0" parTransId="{7E06B3F3-9200-4CD1-9F21-480C685E20FA}" sibTransId="{54101481-54FF-4FAF-A94D-25D8F7244F6A}"/>
    <dgm:cxn modelId="{FBD974E9-9957-4404-9F93-E7B989C5852A}" srcId="{4F57FD8E-722A-4FE1-A800-A7842B64FACF}" destId="{D6A3040D-8377-4504-95EA-F17CB7DD2DEA}" srcOrd="0" destOrd="0" parTransId="{8284AD39-911A-4534-9D24-A79788150699}" sibTransId="{F9217D79-0548-462E-89A1-F2968343EBB4}"/>
    <dgm:cxn modelId="{48B59A35-3BB1-4079-9C86-91EA97874E37}" srcId="{4F57FD8E-722A-4FE1-A800-A7842B64FACF}" destId="{167CD2C9-E8D9-4A52-8183-2134B0303310}" srcOrd="3" destOrd="0" parTransId="{1990C475-769E-4669-8E9B-EE31BC9965BE}" sibTransId="{01257336-A840-4420-A762-C9BF615ECAED}"/>
    <dgm:cxn modelId="{6A1B8788-2705-42C1-B145-50A62A4AB61C}" srcId="{4F57FD8E-722A-4FE1-A800-A7842B64FACF}" destId="{D50A3AAC-7505-447E-BD38-9E15D70972CE}" srcOrd="1" destOrd="0" parTransId="{43EAB393-DF1E-40D9-AB3C-142616DE21BC}" sibTransId="{D8CAC414-599A-4434-974D-39D5316A46A1}"/>
    <dgm:cxn modelId="{C40FDDDA-FB56-4400-8041-A87D9DB69CF7}" type="presOf" srcId="{43EAB393-DF1E-40D9-AB3C-142616DE21BC}" destId="{C9082C2E-3830-4A10-8B86-E47EF69015BA}" srcOrd="0" destOrd="0" presId="urn:microsoft.com/office/officeart/2005/8/layout/hierarchy3"/>
    <dgm:cxn modelId="{11649CFC-7162-42D8-99D0-E20B86B8724B}" type="presOf" srcId="{D6A3040D-8377-4504-95EA-F17CB7DD2DEA}" destId="{56E95771-CAF8-441F-9C29-95B345C1BC36}" srcOrd="0" destOrd="0" presId="urn:microsoft.com/office/officeart/2005/8/layout/hierarchy3"/>
    <dgm:cxn modelId="{F04D1662-8C41-4EFB-A0A4-B163184C9C90}" type="presOf" srcId="{9BCA323E-6A5B-4060-8D3D-6F08D535ED50}" destId="{37FAE7F2-3481-4698-9EAC-9A7F7BEDF7E1}" srcOrd="0" destOrd="0" presId="urn:microsoft.com/office/officeart/2005/8/layout/hierarchy3"/>
    <dgm:cxn modelId="{BFAFC433-B178-4F1D-9E33-3E8865CDE914}" srcId="{4F57FD8E-722A-4FE1-A800-A7842B64FACF}" destId="{9BCA323E-6A5B-4060-8D3D-6F08D535ED50}" srcOrd="2" destOrd="0" parTransId="{509048E6-251D-4931-A7B0-05B873F2859C}" sibTransId="{7AA34270-9F85-492D-BFA2-A0C5FB1B272C}"/>
    <dgm:cxn modelId="{27716185-17F1-447A-A82D-F2FCB0FD58F0}" type="presOf" srcId="{D50A3AAC-7505-447E-BD38-9E15D70972CE}" destId="{61E2C684-EBD0-485A-A69A-410BAE7028A4}" srcOrd="0" destOrd="0" presId="urn:microsoft.com/office/officeart/2005/8/layout/hierarchy3"/>
    <dgm:cxn modelId="{20012F7D-8D15-4C81-9649-DE32AA535E50}" type="presOf" srcId="{4F57FD8E-722A-4FE1-A800-A7842B64FACF}" destId="{3B63C256-E7BD-4FED-A24D-ED2C4F33768A}" srcOrd="1" destOrd="0" presId="urn:microsoft.com/office/officeart/2005/8/layout/hierarchy3"/>
    <dgm:cxn modelId="{E382A97C-A518-4706-B631-6B3A93EC7B18}" srcId="{D393D8ED-BB81-4D84-91DD-05350B4EFC40}" destId="{4F57FD8E-722A-4FE1-A800-A7842B64FACF}" srcOrd="0" destOrd="0" parTransId="{06F76D9A-D8F2-4984-AAEE-E0B32A6C4132}" sibTransId="{0C2805D7-4352-470E-89E1-8493C02D9BAB}"/>
    <dgm:cxn modelId="{01E04DFB-CF16-4231-B2CE-344AC71914CC}" srcId="{4F57FD8E-722A-4FE1-A800-A7842B64FACF}" destId="{0650635C-B4F0-41EE-A36C-015A32B14D67}" srcOrd="5" destOrd="0" parTransId="{0A3D0C20-C56E-4562-A94B-C960E6CDAFE3}" sibTransId="{1893505B-3A99-4109-897D-54D0E5862DC8}"/>
    <dgm:cxn modelId="{8EE32350-1259-4257-AB9D-0C70F64EC6C3}" type="presOf" srcId="{7E06B3F3-9200-4CD1-9F21-480C685E20FA}" destId="{ED45CCBB-F338-4FB3-B9E5-EE97818BFDA8}" srcOrd="0" destOrd="0" presId="urn:microsoft.com/office/officeart/2005/8/layout/hierarchy3"/>
    <dgm:cxn modelId="{FA7A81ED-CE3B-45E3-90BA-704C1C2ACC0F}" type="presParOf" srcId="{B468F822-FA45-412D-B478-5A4DC4DF054E}" destId="{453EBD43-11D2-4618-99AF-A40FEDC0C097}" srcOrd="0" destOrd="0" presId="urn:microsoft.com/office/officeart/2005/8/layout/hierarchy3"/>
    <dgm:cxn modelId="{55F33A0C-D7D5-426B-A8D9-EBA265DEA31B}" type="presParOf" srcId="{453EBD43-11D2-4618-99AF-A40FEDC0C097}" destId="{BAFF6349-B296-4F4C-80CD-1CE7473A9F90}" srcOrd="0" destOrd="0" presId="urn:microsoft.com/office/officeart/2005/8/layout/hierarchy3"/>
    <dgm:cxn modelId="{EACAE52A-BF3B-4A5A-A70A-E2FACCA7089B}" type="presParOf" srcId="{BAFF6349-B296-4F4C-80CD-1CE7473A9F90}" destId="{BC6173FC-5FB0-4E70-8D5C-962BCFCBFD7A}" srcOrd="0" destOrd="0" presId="urn:microsoft.com/office/officeart/2005/8/layout/hierarchy3"/>
    <dgm:cxn modelId="{0E167718-6622-410B-885B-6F143078016C}" type="presParOf" srcId="{BAFF6349-B296-4F4C-80CD-1CE7473A9F90}" destId="{3B63C256-E7BD-4FED-A24D-ED2C4F33768A}" srcOrd="1" destOrd="0" presId="urn:microsoft.com/office/officeart/2005/8/layout/hierarchy3"/>
    <dgm:cxn modelId="{80E88354-7308-4000-8C81-2AF1608A9891}" type="presParOf" srcId="{453EBD43-11D2-4618-99AF-A40FEDC0C097}" destId="{636388E9-B1ED-42D9-BF7B-D39D4493A1B8}" srcOrd="1" destOrd="0" presId="urn:microsoft.com/office/officeart/2005/8/layout/hierarchy3"/>
    <dgm:cxn modelId="{21EADA1D-2862-4C0E-A118-C303D8C2C7B2}" type="presParOf" srcId="{636388E9-B1ED-42D9-BF7B-D39D4493A1B8}" destId="{159E9CC5-F056-481E-890B-D81D92944806}" srcOrd="0" destOrd="0" presId="urn:microsoft.com/office/officeart/2005/8/layout/hierarchy3"/>
    <dgm:cxn modelId="{40993AE9-62D6-4FAE-AE67-864523C40AE4}" type="presParOf" srcId="{636388E9-B1ED-42D9-BF7B-D39D4493A1B8}" destId="{56E95771-CAF8-441F-9C29-95B345C1BC36}" srcOrd="1" destOrd="0" presId="urn:microsoft.com/office/officeart/2005/8/layout/hierarchy3"/>
    <dgm:cxn modelId="{094F2060-8F2B-4D05-833F-834E01C9318D}" type="presParOf" srcId="{636388E9-B1ED-42D9-BF7B-D39D4493A1B8}" destId="{C9082C2E-3830-4A10-8B86-E47EF69015BA}" srcOrd="2" destOrd="0" presId="urn:microsoft.com/office/officeart/2005/8/layout/hierarchy3"/>
    <dgm:cxn modelId="{CC4D5B95-6104-4EC2-8865-13853AC528F7}" type="presParOf" srcId="{636388E9-B1ED-42D9-BF7B-D39D4493A1B8}" destId="{61E2C684-EBD0-485A-A69A-410BAE7028A4}" srcOrd="3" destOrd="0" presId="urn:microsoft.com/office/officeart/2005/8/layout/hierarchy3"/>
    <dgm:cxn modelId="{65C4D828-1AB6-429B-98BE-05CFA8456BDE}" type="presParOf" srcId="{636388E9-B1ED-42D9-BF7B-D39D4493A1B8}" destId="{42DCD54D-66BE-465E-9847-73F41B8C7E46}" srcOrd="4" destOrd="0" presId="urn:microsoft.com/office/officeart/2005/8/layout/hierarchy3"/>
    <dgm:cxn modelId="{8F512EB0-BA17-40B4-B78B-865400A7A147}" type="presParOf" srcId="{636388E9-B1ED-42D9-BF7B-D39D4493A1B8}" destId="{37FAE7F2-3481-4698-9EAC-9A7F7BEDF7E1}" srcOrd="5" destOrd="0" presId="urn:microsoft.com/office/officeart/2005/8/layout/hierarchy3"/>
    <dgm:cxn modelId="{843EDFF0-5319-4417-B799-AD003522E4A6}" type="presParOf" srcId="{636388E9-B1ED-42D9-BF7B-D39D4493A1B8}" destId="{8FF4C038-F2EE-417C-9AB4-8C20A1887613}" srcOrd="6" destOrd="0" presId="urn:microsoft.com/office/officeart/2005/8/layout/hierarchy3"/>
    <dgm:cxn modelId="{097C4ECD-7ABD-4766-BBE5-2D734D4F52BA}" type="presParOf" srcId="{636388E9-B1ED-42D9-BF7B-D39D4493A1B8}" destId="{547B328A-F054-4696-8C09-02F540C93386}" srcOrd="7" destOrd="0" presId="urn:microsoft.com/office/officeart/2005/8/layout/hierarchy3"/>
    <dgm:cxn modelId="{6079ABF9-EDA6-4F46-B272-7E1E9BDB2D85}" type="presParOf" srcId="{636388E9-B1ED-42D9-BF7B-D39D4493A1B8}" destId="{ED45CCBB-F338-4FB3-B9E5-EE97818BFDA8}" srcOrd="8" destOrd="0" presId="urn:microsoft.com/office/officeart/2005/8/layout/hierarchy3"/>
    <dgm:cxn modelId="{0457E1C5-B5D0-444F-B6E0-A8F7FD5C4841}" type="presParOf" srcId="{636388E9-B1ED-42D9-BF7B-D39D4493A1B8}" destId="{BF72B017-1D39-4861-A6DE-10ABF8248ED9}" srcOrd="9" destOrd="0" presId="urn:microsoft.com/office/officeart/2005/8/layout/hierarchy3"/>
    <dgm:cxn modelId="{808D7BB7-1EA7-4913-9FDD-B6D488FCE9C8}" type="presParOf" srcId="{636388E9-B1ED-42D9-BF7B-D39D4493A1B8}" destId="{D43FF222-FF2B-4A87-926C-91114910EFCA}" srcOrd="10" destOrd="0" presId="urn:microsoft.com/office/officeart/2005/8/layout/hierarchy3"/>
    <dgm:cxn modelId="{0ACE98F6-56E2-44C2-A51D-7CF96858039C}" type="presParOf" srcId="{636388E9-B1ED-42D9-BF7B-D39D4493A1B8}" destId="{D6F78ACA-5602-4181-ACD1-D8EBEB6958F8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HTML4 supported the use of custom JavaScript or libraries to perform validation on the client-side browsers.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These validations ensure that the input fields are checked before the form is submitted to the server for further processing.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new attributes in HTML5, such as required and pattern can be used with the input elements to perform validation.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This relieves the Web developers from writing the custom JavaScript code for performing client-side validation on the Web pages. 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132BF-F09B-49F5-AB31-99E7CE70E1C7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HTML5 also provides advanced validation techniques that can be used with JavaScript to set custom validation rules and messages for the input elements.</a:t>
          </a:r>
          <a:endParaRPr lang="en-US" sz="1800" dirty="0">
            <a:solidFill>
              <a:schemeClr val="tx1"/>
            </a:solidFill>
          </a:endParaRP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64862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5" custScaleY="63145" custLinFactNeighborY="-424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5" custScaleY="58076" custLinFactNeighborY="12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5" custScaleY="56718" custLinFactNeighborY="662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5" custScaleY="62263" custLinFactY="4840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D56336AE-050A-4EF9-9E75-B57796D3DBF0}" type="presOf" srcId="{FF2132BF-F09B-49F5-AB31-99E7CE70E1C7}" destId="{2EB7D3FA-250E-4F56-A9B0-C5AA0134E3BB}" srcOrd="0" destOrd="0" presId="urn:microsoft.com/office/officeart/2005/8/layout/vList2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851CD16C-6E3B-46AD-B89E-816587483354}" type="presOf" srcId="{562882C0-AB97-4E3B-8D46-8E574B04BE56}" destId="{A6445519-E36D-458F-8F29-D286534B965D}" srcOrd="0" destOrd="0" presId="urn:microsoft.com/office/officeart/2005/8/layout/vList2"/>
    <dgm:cxn modelId="{CBFA099B-A1AB-4D48-9904-A1CDCDBE4C32}" type="presOf" srcId="{D32F8FCF-EDF2-4321-B49C-D5DF3D295B52}" destId="{9FF9BD46-DE44-4B30-80ED-AC3A9E213A06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9835D93B-39F3-40C6-B99C-BE049C150E35}" type="presOf" srcId="{4E1CD5B7-2CF3-44AA-979B-6F420433627D}" destId="{388723AB-37EB-4EC2-B7B0-759657273835}" srcOrd="0" destOrd="0" presId="urn:microsoft.com/office/officeart/2005/8/layout/vList2"/>
    <dgm:cxn modelId="{2703F7E8-C36B-4471-9CAA-4BBA62E79B62}" type="presOf" srcId="{32F9483E-A135-41CD-9B8E-5BB23FE4E385}" destId="{02F157C3-4AF0-4564-919C-72DA0052C758}" srcOrd="0" destOrd="0" presId="urn:microsoft.com/office/officeart/2005/8/layout/vList2"/>
    <dgm:cxn modelId="{B4ED6AE6-85CD-44DA-8DF1-DE1AD4356B78}" type="presOf" srcId="{FC2A7E5C-B22A-46C4-9AFD-A55CEAE725CE}" destId="{0256FAD6-365E-4CAB-8266-8CECC71F7F52}" srcOrd="0" destOrd="0" presId="urn:microsoft.com/office/officeart/2005/8/layout/vList2"/>
    <dgm:cxn modelId="{762496FF-2CEB-42E3-A43E-85D349A327B8}" type="presParOf" srcId="{9FF9BD46-DE44-4B30-80ED-AC3A9E213A06}" destId="{388723AB-37EB-4EC2-B7B0-759657273835}" srcOrd="0" destOrd="0" presId="urn:microsoft.com/office/officeart/2005/8/layout/vList2"/>
    <dgm:cxn modelId="{EEAA3E4E-AD11-4000-B770-90332DA2055D}" type="presParOf" srcId="{9FF9BD46-DE44-4B30-80ED-AC3A9E213A06}" destId="{D877BAB3-7DBF-46AB-A039-BE8C107F0C8C}" srcOrd="1" destOrd="0" presId="urn:microsoft.com/office/officeart/2005/8/layout/vList2"/>
    <dgm:cxn modelId="{4AD59034-514A-461C-B27B-564837F954BA}" type="presParOf" srcId="{9FF9BD46-DE44-4B30-80ED-AC3A9E213A06}" destId="{0256FAD6-365E-4CAB-8266-8CECC71F7F52}" srcOrd="2" destOrd="0" presId="urn:microsoft.com/office/officeart/2005/8/layout/vList2"/>
    <dgm:cxn modelId="{1050702F-A626-449E-A9F5-426E0131649F}" type="presParOf" srcId="{9FF9BD46-DE44-4B30-80ED-AC3A9E213A06}" destId="{C88DBDBC-73BA-40D4-ACAA-61468FA8920B}" srcOrd="3" destOrd="0" presId="urn:microsoft.com/office/officeart/2005/8/layout/vList2"/>
    <dgm:cxn modelId="{A0D4DC76-4F0E-4821-8C12-B1889813FCBA}" type="presParOf" srcId="{9FF9BD46-DE44-4B30-80ED-AC3A9E213A06}" destId="{A6445519-E36D-458F-8F29-D286534B965D}" srcOrd="4" destOrd="0" presId="urn:microsoft.com/office/officeart/2005/8/layout/vList2"/>
    <dgm:cxn modelId="{08B09C46-D835-4CD1-80F5-7D8CD3DA56A3}" type="presParOf" srcId="{9FF9BD46-DE44-4B30-80ED-AC3A9E213A06}" destId="{A2EE26A5-691E-4C3F-B7EF-20DE69EA838D}" srcOrd="5" destOrd="0" presId="urn:microsoft.com/office/officeart/2005/8/layout/vList2"/>
    <dgm:cxn modelId="{B2C950C4-3508-4F59-BE4B-ECC108171C4A}" type="presParOf" srcId="{9FF9BD46-DE44-4B30-80ED-AC3A9E213A06}" destId="{02F157C3-4AF0-4564-919C-72DA0052C758}" srcOrd="6" destOrd="0" presId="urn:microsoft.com/office/officeart/2005/8/layout/vList2"/>
    <dgm:cxn modelId="{5913313C-1331-4411-A3F7-3ACB50FE3EB6}" type="presParOf" srcId="{9FF9BD46-DE44-4B30-80ED-AC3A9E213A06}" destId="{3C7DB9C2-B0E1-49BC-BB9B-F7C0921C4DD2}" srcOrd="7" destOrd="0" presId="urn:microsoft.com/office/officeart/2005/8/layout/vList2"/>
    <dgm:cxn modelId="{EDF8E6DA-FFDD-43ED-93C0-E2CE6E25AFAF}" type="presParOf" srcId="{9FF9BD46-DE44-4B30-80ED-AC3A9E213A06}" destId="{2EB7D3FA-250E-4F56-A9B0-C5AA0134E3B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HTML5 offers an </a:t>
          </a:r>
          <a:r>
            <a:rPr lang="en-US" sz="180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autocomplete</a:t>
          </a:r>
          <a:r>
            <a:rPr lang="en-US" sz="1800" dirty="0" smtClean="0">
              <a:solidFill>
                <a:schemeClr val="tx1"/>
              </a:solidFill>
            </a:rPr>
            <a:t> attribute which provides control on prefilled values displayed in the fields.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It must be specified on the form element which applies for all input fields or on particular input fields.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input element that can support </a:t>
          </a:r>
          <a:r>
            <a:rPr lang="en-US" sz="1800" dirty="0" err="1" smtClean="0">
              <a:solidFill>
                <a:schemeClr val="tx1"/>
              </a:solidFill>
            </a:rPr>
            <a:t>autocomplete</a:t>
          </a:r>
          <a:r>
            <a:rPr lang="en-US" sz="1800" dirty="0" smtClean="0">
              <a:solidFill>
                <a:schemeClr val="tx1"/>
              </a:solidFill>
            </a:rPr>
            <a:t> are text, </a:t>
          </a:r>
          <a:r>
            <a:rPr lang="en-US" sz="1800" dirty="0" err="1" smtClean="0">
              <a:solidFill>
                <a:schemeClr val="tx1"/>
              </a:solidFill>
            </a:rPr>
            <a:t>url</a:t>
          </a:r>
          <a:r>
            <a:rPr lang="en-US" sz="1800" dirty="0" smtClean="0">
              <a:solidFill>
                <a:schemeClr val="tx1"/>
              </a:solidFill>
            </a:rPr>
            <a:t>, </a:t>
          </a:r>
          <a:r>
            <a:rPr lang="en-US" sz="1800" dirty="0" err="1" smtClean="0">
              <a:solidFill>
                <a:schemeClr val="tx1"/>
              </a:solidFill>
            </a:rPr>
            <a:t>tel</a:t>
          </a:r>
          <a:r>
            <a:rPr lang="en-US" sz="1800" dirty="0" smtClean="0">
              <a:solidFill>
                <a:schemeClr val="tx1"/>
              </a:solidFill>
            </a:rPr>
            <a:t>, password, </a:t>
          </a:r>
          <a:r>
            <a:rPr lang="en-US" sz="1800" dirty="0" err="1" smtClean="0">
              <a:solidFill>
                <a:schemeClr val="tx1"/>
              </a:solidFill>
            </a:rPr>
            <a:t>datepickers</a:t>
          </a:r>
          <a:r>
            <a:rPr lang="en-US" sz="1800" dirty="0" smtClean="0">
              <a:solidFill>
                <a:schemeClr val="tx1"/>
              </a:solidFill>
            </a:rPr>
            <a:t>, range, and color.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</a:t>
          </a:r>
          <a:r>
            <a:rPr lang="en-US" sz="1800" dirty="0" err="1" smtClean="0">
              <a:solidFill>
                <a:schemeClr val="tx1"/>
              </a:solidFill>
            </a:rPr>
            <a:t>autocomplete</a:t>
          </a:r>
          <a:r>
            <a:rPr lang="en-US" sz="1800" dirty="0" smtClean="0">
              <a:solidFill>
                <a:schemeClr val="tx1"/>
              </a:solidFill>
            </a:rPr>
            <a:t> feature comprises two states namely, on and off. The on state indicates that the data that is not sensitive can be remembered by the browser.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132BF-F09B-49F5-AB31-99E7CE70E1C7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off state indicates that the data will not be remembered. Such data may be sensitive and not safe for storing with the browsers.</a:t>
          </a:r>
          <a:endParaRPr lang="en-US" sz="1800" dirty="0">
            <a:solidFill>
              <a:schemeClr val="tx1"/>
            </a:solidFill>
          </a:endParaRP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6BA7DE87-A66C-48CD-8302-C3E280786B56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By default, many browsers have the </a:t>
          </a:r>
          <a:r>
            <a:rPr lang="en-US" sz="1800" dirty="0" err="1" smtClean="0">
              <a:solidFill>
                <a:schemeClr val="tx1"/>
              </a:solidFill>
            </a:rPr>
            <a:t>autocomplete</a:t>
          </a:r>
          <a:r>
            <a:rPr lang="en-US" sz="1800" dirty="0" smtClean="0">
              <a:solidFill>
                <a:schemeClr val="tx1"/>
              </a:solidFill>
            </a:rPr>
            <a:t> feature enabled in them.</a:t>
          </a:r>
          <a:endParaRPr lang="en-US" sz="1800" dirty="0">
            <a:solidFill>
              <a:schemeClr val="tx1"/>
            </a:solidFill>
          </a:endParaRPr>
        </a:p>
      </dgm:t>
    </dgm:pt>
    <dgm:pt modelId="{E9C4CAC6-DCAC-4475-B191-CDC042A673EF}" type="parTrans" cxnId="{77DC108E-CA96-4C47-82B2-8627D0C280AD}">
      <dgm:prSet/>
      <dgm:spPr/>
      <dgm:t>
        <a:bodyPr/>
        <a:lstStyle/>
        <a:p>
          <a:endParaRPr lang="en-US"/>
        </a:p>
      </dgm:t>
    </dgm:pt>
    <dgm:pt modelId="{0A8509E2-EEF0-4C44-A978-50903CD33DCD}" type="sibTrans" cxnId="{77DC108E-CA96-4C47-82B2-8627D0C280AD}">
      <dgm:prSet/>
      <dgm:spPr/>
      <dgm:t>
        <a:bodyPr/>
        <a:lstStyle/>
        <a:p>
          <a:endParaRPr lang="en-US"/>
        </a:p>
      </dgm:t>
    </dgm:pt>
    <dgm:pt modelId="{209C3A80-B2DE-4554-A5AA-75AF0BD3AF6E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browsers that do not support </a:t>
          </a:r>
          <a:r>
            <a:rPr lang="en-US" sz="1800" dirty="0" err="1" smtClean="0">
              <a:solidFill>
                <a:schemeClr val="tx1"/>
              </a:solidFill>
            </a:rPr>
            <a:t>autocompletion</a:t>
          </a:r>
          <a:r>
            <a:rPr lang="en-US" sz="1800" dirty="0" smtClean="0">
              <a:solidFill>
                <a:schemeClr val="tx1"/>
              </a:solidFill>
            </a:rPr>
            <a:t>, can be turned on or off for this behavior by specifying </a:t>
          </a:r>
          <a:r>
            <a:rPr lang="en-US" sz="180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autocomplete</a:t>
          </a:r>
          <a:r>
            <a:rPr lang="en-US" sz="1800" dirty="0" smtClean="0">
              <a:solidFill>
                <a:schemeClr val="tx1"/>
              </a:solidFill>
            </a:rPr>
            <a:t> attribute.</a:t>
          </a:r>
          <a:endParaRPr lang="en-US" sz="1800" dirty="0">
            <a:solidFill>
              <a:schemeClr val="tx1"/>
            </a:solidFill>
          </a:endParaRPr>
        </a:p>
      </dgm:t>
    </dgm:pt>
    <dgm:pt modelId="{EDC8AD2E-F610-418B-9891-7E09F844F4E2}" type="parTrans" cxnId="{8F2F45DB-9906-4B5C-B4DB-A183F95677D9}">
      <dgm:prSet/>
      <dgm:spPr/>
      <dgm:t>
        <a:bodyPr/>
        <a:lstStyle/>
        <a:p>
          <a:endParaRPr lang="en-US"/>
        </a:p>
      </dgm:t>
    </dgm:pt>
    <dgm:pt modelId="{36973717-4239-45B2-9F1F-FEDEFAF86C17}" type="sibTrans" cxnId="{8F2F45DB-9906-4B5C-B4DB-A183F95677D9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7" custScaleY="64862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7" custScaleY="63145" custLinFactNeighborY="-80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7" custScaleY="58076" custLinFactNeighborY="12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7" custScaleY="56718" custLinFactNeighborY="-37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7" custScaleY="62263" custLinFactNeighborY="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CE038-891E-47D3-B649-2EB8C1DD8014}" type="pres">
      <dgm:prSet presAssocID="{3AA164DC-391F-4CDC-8793-ABEF635916E8}" presName="spacer" presStyleCnt="0"/>
      <dgm:spPr/>
    </dgm:pt>
    <dgm:pt modelId="{0F147CFF-3E8E-4540-9C52-F4C339712692}" type="pres">
      <dgm:prSet presAssocID="{6BA7DE87-A66C-48CD-8302-C3E280786B56}" presName="parentText" presStyleLbl="node1" presStyleIdx="5" presStyleCnt="7" custScaleY="61314" custLinFactNeighborY="273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350487-3035-4B00-9E7A-708521A6225B}" type="pres">
      <dgm:prSet presAssocID="{0A8509E2-EEF0-4C44-A978-50903CD33DCD}" presName="spacer" presStyleCnt="0"/>
      <dgm:spPr/>
    </dgm:pt>
    <dgm:pt modelId="{FA6D5F93-001C-4408-896F-284E44EA4C9E}" type="pres">
      <dgm:prSet presAssocID="{209C3A80-B2DE-4554-A5AA-75AF0BD3AF6E}" presName="parentText" presStyleLbl="node1" presStyleIdx="6" presStyleCnt="7" custScaleY="555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4BE72940-DAE5-46C2-A957-CC1E6CE2BDB5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E25C11A3-3362-4046-947A-231EDD82B238}" type="presOf" srcId="{FC2A7E5C-B22A-46C4-9AFD-A55CEAE725CE}" destId="{0256FAD6-365E-4CAB-8266-8CECC71F7F52}" srcOrd="0" destOrd="0" presId="urn:microsoft.com/office/officeart/2005/8/layout/vList2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8F2F45DB-9906-4B5C-B4DB-A183F95677D9}" srcId="{D32F8FCF-EDF2-4321-B49C-D5DF3D295B52}" destId="{209C3A80-B2DE-4554-A5AA-75AF0BD3AF6E}" srcOrd="6" destOrd="0" parTransId="{EDC8AD2E-F610-418B-9891-7E09F844F4E2}" sibTransId="{36973717-4239-45B2-9F1F-FEDEFAF86C17}"/>
    <dgm:cxn modelId="{144B0240-0214-450B-B796-0B0FE59FF177}" type="presOf" srcId="{6BA7DE87-A66C-48CD-8302-C3E280786B56}" destId="{0F147CFF-3E8E-4540-9C52-F4C339712692}" srcOrd="0" destOrd="0" presId="urn:microsoft.com/office/officeart/2005/8/layout/vList2"/>
    <dgm:cxn modelId="{9CA0B813-09DE-4715-A6C5-905BF0CBE64F}" type="presOf" srcId="{562882C0-AB97-4E3B-8D46-8E574B04BE56}" destId="{A6445519-E36D-458F-8F29-D286534B965D}" srcOrd="0" destOrd="0" presId="urn:microsoft.com/office/officeart/2005/8/layout/vList2"/>
    <dgm:cxn modelId="{BA18F191-4B4E-4D1C-A9C4-E0BEBC940512}" type="presOf" srcId="{209C3A80-B2DE-4554-A5AA-75AF0BD3AF6E}" destId="{FA6D5F93-001C-4408-896F-284E44EA4C9E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10C6E4D7-08AB-468D-BF34-8B652BAB3590}" type="presOf" srcId="{FF2132BF-F09B-49F5-AB31-99E7CE70E1C7}" destId="{2EB7D3FA-250E-4F56-A9B0-C5AA0134E3BB}" srcOrd="0" destOrd="0" presId="urn:microsoft.com/office/officeart/2005/8/layout/vList2"/>
    <dgm:cxn modelId="{04D0DA11-F3B8-4855-A392-F79B9EC0E649}" type="presOf" srcId="{4E1CD5B7-2CF3-44AA-979B-6F420433627D}" destId="{388723AB-37EB-4EC2-B7B0-759657273835}" srcOrd="0" destOrd="0" presId="urn:microsoft.com/office/officeart/2005/8/layout/vList2"/>
    <dgm:cxn modelId="{77DC108E-CA96-4C47-82B2-8627D0C280AD}" srcId="{D32F8FCF-EDF2-4321-B49C-D5DF3D295B52}" destId="{6BA7DE87-A66C-48CD-8302-C3E280786B56}" srcOrd="5" destOrd="0" parTransId="{E9C4CAC6-DCAC-4475-B191-CDC042A673EF}" sibTransId="{0A8509E2-EEF0-4C44-A978-50903CD33DCD}"/>
    <dgm:cxn modelId="{2C99121F-2347-45D6-A64E-911E25D1F867}" type="presOf" srcId="{32F9483E-A135-41CD-9B8E-5BB23FE4E385}" destId="{02F157C3-4AF0-4564-919C-72DA0052C758}" srcOrd="0" destOrd="0" presId="urn:microsoft.com/office/officeart/2005/8/layout/vList2"/>
    <dgm:cxn modelId="{DB0B3BE7-2C1E-4401-AFF7-8C30ABE73AF4}" type="presParOf" srcId="{9FF9BD46-DE44-4B30-80ED-AC3A9E213A06}" destId="{388723AB-37EB-4EC2-B7B0-759657273835}" srcOrd="0" destOrd="0" presId="urn:microsoft.com/office/officeart/2005/8/layout/vList2"/>
    <dgm:cxn modelId="{7C48011C-D38A-485A-966E-B73F91AD2D63}" type="presParOf" srcId="{9FF9BD46-DE44-4B30-80ED-AC3A9E213A06}" destId="{D877BAB3-7DBF-46AB-A039-BE8C107F0C8C}" srcOrd="1" destOrd="0" presId="urn:microsoft.com/office/officeart/2005/8/layout/vList2"/>
    <dgm:cxn modelId="{B11EC625-0224-4277-94C8-B1097E3118F8}" type="presParOf" srcId="{9FF9BD46-DE44-4B30-80ED-AC3A9E213A06}" destId="{0256FAD6-365E-4CAB-8266-8CECC71F7F52}" srcOrd="2" destOrd="0" presId="urn:microsoft.com/office/officeart/2005/8/layout/vList2"/>
    <dgm:cxn modelId="{F129945D-346B-4FC1-A249-888620C67993}" type="presParOf" srcId="{9FF9BD46-DE44-4B30-80ED-AC3A9E213A06}" destId="{C88DBDBC-73BA-40D4-ACAA-61468FA8920B}" srcOrd="3" destOrd="0" presId="urn:microsoft.com/office/officeart/2005/8/layout/vList2"/>
    <dgm:cxn modelId="{8AB17490-BF33-4275-8075-C9F448500FD0}" type="presParOf" srcId="{9FF9BD46-DE44-4B30-80ED-AC3A9E213A06}" destId="{A6445519-E36D-458F-8F29-D286534B965D}" srcOrd="4" destOrd="0" presId="urn:microsoft.com/office/officeart/2005/8/layout/vList2"/>
    <dgm:cxn modelId="{932AC727-DE6B-4877-94DB-6723BF987910}" type="presParOf" srcId="{9FF9BD46-DE44-4B30-80ED-AC3A9E213A06}" destId="{A2EE26A5-691E-4C3F-B7EF-20DE69EA838D}" srcOrd="5" destOrd="0" presId="urn:microsoft.com/office/officeart/2005/8/layout/vList2"/>
    <dgm:cxn modelId="{EF7F82E9-EC29-4B32-8F22-3FAF5ED9936A}" type="presParOf" srcId="{9FF9BD46-DE44-4B30-80ED-AC3A9E213A06}" destId="{02F157C3-4AF0-4564-919C-72DA0052C758}" srcOrd="6" destOrd="0" presId="urn:microsoft.com/office/officeart/2005/8/layout/vList2"/>
    <dgm:cxn modelId="{A9A4BAFF-B40E-42B7-B757-11E58947ACCC}" type="presParOf" srcId="{9FF9BD46-DE44-4B30-80ED-AC3A9E213A06}" destId="{3C7DB9C2-B0E1-49BC-BB9B-F7C0921C4DD2}" srcOrd="7" destOrd="0" presId="urn:microsoft.com/office/officeart/2005/8/layout/vList2"/>
    <dgm:cxn modelId="{B396AE78-E8B0-406B-B88B-912E1CEB0C76}" type="presParOf" srcId="{9FF9BD46-DE44-4B30-80ED-AC3A9E213A06}" destId="{2EB7D3FA-250E-4F56-A9B0-C5AA0134E3BB}" srcOrd="8" destOrd="0" presId="urn:microsoft.com/office/officeart/2005/8/layout/vList2"/>
    <dgm:cxn modelId="{160740F2-D880-4FEB-98A3-27B81DE2A8CE}" type="presParOf" srcId="{9FF9BD46-DE44-4B30-80ED-AC3A9E213A06}" destId="{8CACE038-891E-47D3-B649-2EB8C1DD8014}" srcOrd="9" destOrd="0" presId="urn:microsoft.com/office/officeart/2005/8/layout/vList2"/>
    <dgm:cxn modelId="{CB30C5A0-6F62-4E0E-AA16-67468FFD63AE}" type="presParOf" srcId="{9FF9BD46-DE44-4B30-80ED-AC3A9E213A06}" destId="{0F147CFF-3E8E-4540-9C52-F4C339712692}" srcOrd="10" destOrd="0" presId="urn:microsoft.com/office/officeart/2005/8/layout/vList2"/>
    <dgm:cxn modelId="{5F5FE18A-05E9-40C1-8BCB-67669ECF171F}" type="presParOf" srcId="{9FF9BD46-DE44-4B30-80ED-AC3A9E213A06}" destId="{87350487-3035-4B00-9E7A-708521A6225B}" srcOrd="11" destOrd="0" presId="urn:microsoft.com/office/officeart/2005/8/layout/vList2"/>
    <dgm:cxn modelId="{A6268209-B858-4EC5-AFB1-C020A65ED432}" type="presParOf" srcId="{9FF9BD46-DE44-4B30-80ED-AC3A9E213A06}" destId="{FA6D5F93-001C-4408-896F-284E44EA4C9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err="1" smtClean="0">
              <a:solidFill>
                <a:schemeClr val="tx1"/>
              </a:solidFill>
            </a:rPr>
            <a:t>Datalist</a:t>
          </a:r>
          <a:r>
            <a:rPr lang="en-US" sz="1800" dirty="0" smtClean="0">
              <a:solidFill>
                <a:schemeClr val="tx1"/>
              </a:solidFill>
            </a:rPr>
            <a:t> is a form-specific element. It provides a text field with a set of predefined list of options that are displayed in a drop-down list.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When the text field receives focus, a list of options is displayed to the user.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&lt;</a:t>
          </a:r>
          <a:r>
            <a:rPr lang="en-US" sz="1800" dirty="0" err="1" smtClean="0">
              <a:solidFill>
                <a:schemeClr val="tx1"/>
              </a:solidFill>
            </a:rPr>
            <a:t>datalist</a:t>
          </a:r>
          <a:r>
            <a:rPr lang="en-US" sz="1800" dirty="0" smtClean="0">
              <a:solidFill>
                <a:schemeClr val="tx1"/>
              </a:solidFill>
            </a:rPr>
            <a:t>&gt; element is very similar to standard &lt;select&gt; element available in earlier HTML. 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only difference in </a:t>
          </a:r>
          <a:r>
            <a:rPr lang="en-US" sz="1800" dirty="0" err="1" smtClean="0">
              <a:solidFill>
                <a:schemeClr val="tx1"/>
              </a:solidFill>
            </a:rPr>
            <a:t>datalist</a:t>
          </a:r>
          <a:r>
            <a:rPr lang="en-US" sz="1800" dirty="0" smtClean="0">
              <a:solidFill>
                <a:schemeClr val="tx1"/>
              </a:solidFill>
            </a:rPr>
            <a:t> is that it allows the user to enter data of their choice or select from the suggested list of options.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132BF-F09B-49F5-AB31-99E7CE70E1C7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lists of options for the &lt;</a:t>
          </a:r>
          <a:r>
            <a:rPr lang="en-US" sz="1800" dirty="0" err="1" smtClean="0">
              <a:solidFill>
                <a:schemeClr val="tx1"/>
              </a:solidFill>
            </a:rPr>
            <a:t>datalist</a:t>
          </a:r>
          <a:r>
            <a:rPr lang="en-US" sz="1800" dirty="0" smtClean="0">
              <a:solidFill>
                <a:schemeClr val="tx1"/>
              </a:solidFill>
            </a:rPr>
            <a:t>&gt; element are placed using the option element. </a:t>
          </a:r>
          <a:endParaRPr lang="en-US" sz="1800" dirty="0">
            <a:solidFill>
              <a:schemeClr val="tx1"/>
            </a:solidFill>
          </a:endParaRP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6BA7DE87-A66C-48CD-8302-C3E280786B56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Then, the </a:t>
          </a:r>
          <a:r>
            <a:rPr lang="en-US" sz="1800" dirty="0" err="1" smtClean="0">
              <a:solidFill>
                <a:schemeClr val="tx1"/>
              </a:solidFill>
            </a:rPr>
            <a:t>datalist</a:t>
          </a:r>
          <a:r>
            <a:rPr lang="en-US" sz="1800" dirty="0" smtClean="0">
              <a:solidFill>
                <a:schemeClr val="tx1"/>
              </a:solidFill>
            </a:rPr>
            <a:t> is associated with an input element using the list attribute. </a:t>
          </a:r>
          <a:endParaRPr lang="en-US" sz="1800" dirty="0">
            <a:solidFill>
              <a:schemeClr val="tx1"/>
            </a:solidFill>
          </a:endParaRPr>
        </a:p>
      </dgm:t>
    </dgm:pt>
    <dgm:pt modelId="{E9C4CAC6-DCAC-4475-B191-CDC042A673EF}" type="parTrans" cxnId="{77DC108E-CA96-4C47-82B2-8627D0C280AD}">
      <dgm:prSet/>
      <dgm:spPr/>
      <dgm:t>
        <a:bodyPr/>
        <a:lstStyle/>
        <a:p>
          <a:endParaRPr lang="en-US"/>
        </a:p>
      </dgm:t>
    </dgm:pt>
    <dgm:pt modelId="{0A8509E2-EEF0-4C44-A978-50903CD33DCD}" type="sibTrans" cxnId="{77DC108E-CA96-4C47-82B2-8627D0C280AD}">
      <dgm:prSet/>
      <dgm:spPr/>
      <dgm:t>
        <a:bodyPr/>
        <a:lstStyle/>
        <a:p>
          <a:endParaRPr lang="en-US"/>
        </a:p>
      </dgm:t>
    </dgm:pt>
    <dgm:pt modelId="{209C3A80-B2DE-4554-A5AA-75AF0BD3AF6E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value of the list attribute is the value of id attribute provided with the &lt;</a:t>
          </a:r>
          <a:r>
            <a:rPr lang="en-US" sz="1800" dirty="0" err="1" smtClean="0">
              <a:solidFill>
                <a:schemeClr val="tx1"/>
              </a:solidFill>
            </a:rPr>
            <a:t>datalist</a:t>
          </a:r>
          <a:r>
            <a:rPr lang="en-US" sz="1800" dirty="0" smtClean="0">
              <a:solidFill>
                <a:schemeClr val="tx1"/>
              </a:solidFill>
            </a:rPr>
            <a:t>&gt; element.</a:t>
          </a:r>
          <a:endParaRPr lang="en-US" sz="1800" dirty="0">
            <a:solidFill>
              <a:schemeClr val="tx1"/>
            </a:solidFill>
          </a:endParaRPr>
        </a:p>
      </dgm:t>
    </dgm:pt>
    <dgm:pt modelId="{EDC8AD2E-F610-418B-9891-7E09F844F4E2}" type="parTrans" cxnId="{8F2F45DB-9906-4B5C-B4DB-A183F95677D9}">
      <dgm:prSet/>
      <dgm:spPr/>
      <dgm:t>
        <a:bodyPr/>
        <a:lstStyle/>
        <a:p>
          <a:endParaRPr lang="en-US"/>
        </a:p>
      </dgm:t>
    </dgm:pt>
    <dgm:pt modelId="{36973717-4239-45B2-9F1F-FEDEFAF86C17}" type="sibTrans" cxnId="{8F2F45DB-9906-4B5C-B4DB-A183F95677D9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7" custScaleY="64862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7" custScaleY="63145" custLinFactNeighborY="-80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7" custScaleY="58076" custLinFactNeighborY="12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7" custScaleY="56718" custLinFactNeighborY="-37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7" custScaleY="62263" custLinFactNeighborY="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CE038-891E-47D3-B649-2EB8C1DD8014}" type="pres">
      <dgm:prSet presAssocID="{3AA164DC-391F-4CDC-8793-ABEF635916E8}" presName="spacer" presStyleCnt="0"/>
      <dgm:spPr/>
    </dgm:pt>
    <dgm:pt modelId="{0F147CFF-3E8E-4540-9C52-F4C339712692}" type="pres">
      <dgm:prSet presAssocID="{6BA7DE87-A66C-48CD-8302-C3E280786B56}" presName="parentText" presStyleLbl="node1" presStyleIdx="5" presStyleCnt="7" custScaleY="61314" custLinFactNeighborY="273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350487-3035-4B00-9E7A-708521A6225B}" type="pres">
      <dgm:prSet presAssocID="{0A8509E2-EEF0-4C44-A978-50903CD33DCD}" presName="spacer" presStyleCnt="0"/>
      <dgm:spPr/>
    </dgm:pt>
    <dgm:pt modelId="{FA6D5F93-001C-4408-896F-284E44EA4C9E}" type="pres">
      <dgm:prSet presAssocID="{209C3A80-B2DE-4554-A5AA-75AF0BD3AF6E}" presName="parentText" presStyleLbl="node1" presStyleIdx="6" presStyleCnt="7" custScaleY="555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844D3D-A479-45A6-9CD8-28B2ACB137B4}" type="presOf" srcId="{4E1CD5B7-2CF3-44AA-979B-6F420433627D}" destId="{388723AB-37EB-4EC2-B7B0-759657273835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7CADD7DB-CF42-4F64-B66A-33E587AADAEB}" type="presOf" srcId="{FC2A7E5C-B22A-46C4-9AFD-A55CEAE725CE}" destId="{0256FAD6-365E-4CAB-8266-8CECC71F7F52}" srcOrd="0" destOrd="0" presId="urn:microsoft.com/office/officeart/2005/8/layout/vList2"/>
    <dgm:cxn modelId="{237C90D1-6DB4-43AA-B81F-1F699FE8019D}" type="presOf" srcId="{209C3A80-B2DE-4554-A5AA-75AF0BD3AF6E}" destId="{FA6D5F93-001C-4408-896F-284E44EA4C9E}" srcOrd="0" destOrd="0" presId="urn:microsoft.com/office/officeart/2005/8/layout/vList2"/>
    <dgm:cxn modelId="{EFEFADC3-3407-468D-8DCE-7FCF7C110822}" type="presOf" srcId="{6BA7DE87-A66C-48CD-8302-C3E280786B56}" destId="{0F147CFF-3E8E-4540-9C52-F4C339712692}" srcOrd="0" destOrd="0" presId="urn:microsoft.com/office/officeart/2005/8/layout/vList2"/>
    <dgm:cxn modelId="{E5DCACEC-952D-4CFD-8226-18126AA7E3CA}" type="presOf" srcId="{FF2132BF-F09B-49F5-AB31-99E7CE70E1C7}" destId="{2EB7D3FA-250E-4F56-A9B0-C5AA0134E3BB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8F2F45DB-9906-4B5C-B4DB-A183F95677D9}" srcId="{D32F8FCF-EDF2-4321-B49C-D5DF3D295B52}" destId="{209C3A80-B2DE-4554-A5AA-75AF0BD3AF6E}" srcOrd="6" destOrd="0" parTransId="{EDC8AD2E-F610-418B-9891-7E09F844F4E2}" sibTransId="{36973717-4239-45B2-9F1F-FEDEFAF86C17}"/>
    <dgm:cxn modelId="{3F4058C6-7C3D-46FD-B5B1-D9C4A1A9A971}" type="presOf" srcId="{D32F8FCF-EDF2-4321-B49C-D5DF3D295B52}" destId="{9FF9BD46-DE44-4B30-80ED-AC3A9E213A06}" srcOrd="0" destOrd="0" presId="urn:microsoft.com/office/officeart/2005/8/layout/vList2"/>
    <dgm:cxn modelId="{17B5A378-7232-4E10-8300-FDE7CFE11011}" type="presOf" srcId="{562882C0-AB97-4E3B-8D46-8E574B04BE56}" destId="{A6445519-E36D-458F-8F29-D286534B965D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20D69856-9DDE-44B6-9A7F-50D0185A55DD}" type="presOf" srcId="{32F9483E-A135-41CD-9B8E-5BB23FE4E385}" destId="{02F157C3-4AF0-4564-919C-72DA0052C758}" srcOrd="0" destOrd="0" presId="urn:microsoft.com/office/officeart/2005/8/layout/vList2"/>
    <dgm:cxn modelId="{77DC108E-CA96-4C47-82B2-8627D0C280AD}" srcId="{D32F8FCF-EDF2-4321-B49C-D5DF3D295B52}" destId="{6BA7DE87-A66C-48CD-8302-C3E280786B56}" srcOrd="5" destOrd="0" parTransId="{E9C4CAC6-DCAC-4475-B191-CDC042A673EF}" sibTransId="{0A8509E2-EEF0-4C44-A978-50903CD33DCD}"/>
    <dgm:cxn modelId="{87D9C0A0-A8A7-44EE-86D5-A8295AA6EE57}" type="presParOf" srcId="{9FF9BD46-DE44-4B30-80ED-AC3A9E213A06}" destId="{388723AB-37EB-4EC2-B7B0-759657273835}" srcOrd="0" destOrd="0" presId="urn:microsoft.com/office/officeart/2005/8/layout/vList2"/>
    <dgm:cxn modelId="{58BE273D-C146-4EB7-B305-176716C238C9}" type="presParOf" srcId="{9FF9BD46-DE44-4B30-80ED-AC3A9E213A06}" destId="{D877BAB3-7DBF-46AB-A039-BE8C107F0C8C}" srcOrd="1" destOrd="0" presId="urn:microsoft.com/office/officeart/2005/8/layout/vList2"/>
    <dgm:cxn modelId="{5B4C314B-9925-4AC3-B5F5-2B2AC72621BF}" type="presParOf" srcId="{9FF9BD46-DE44-4B30-80ED-AC3A9E213A06}" destId="{0256FAD6-365E-4CAB-8266-8CECC71F7F52}" srcOrd="2" destOrd="0" presId="urn:microsoft.com/office/officeart/2005/8/layout/vList2"/>
    <dgm:cxn modelId="{B9EA620F-AA4F-4B0C-8BA8-A21B2B6006ED}" type="presParOf" srcId="{9FF9BD46-DE44-4B30-80ED-AC3A9E213A06}" destId="{C88DBDBC-73BA-40D4-ACAA-61468FA8920B}" srcOrd="3" destOrd="0" presId="urn:microsoft.com/office/officeart/2005/8/layout/vList2"/>
    <dgm:cxn modelId="{0D82DA06-E655-4B73-A584-293451F3CADD}" type="presParOf" srcId="{9FF9BD46-DE44-4B30-80ED-AC3A9E213A06}" destId="{A6445519-E36D-458F-8F29-D286534B965D}" srcOrd="4" destOrd="0" presId="urn:microsoft.com/office/officeart/2005/8/layout/vList2"/>
    <dgm:cxn modelId="{574B7BAA-1E5A-4AC6-9136-5143B46D0474}" type="presParOf" srcId="{9FF9BD46-DE44-4B30-80ED-AC3A9E213A06}" destId="{A2EE26A5-691E-4C3F-B7EF-20DE69EA838D}" srcOrd="5" destOrd="0" presId="urn:microsoft.com/office/officeart/2005/8/layout/vList2"/>
    <dgm:cxn modelId="{EAA79B06-2826-4501-BAB7-DA01B5990927}" type="presParOf" srcId="{9FF9BD46-DE44-4B30-80ED-AC3A9E213A06}" destId="{02F157C3-4AF0-4564-919C-72DA0052C758}" srcOrd="6" destOrd="0" presId="urn:microsoft.com/office/officeart/2005/8/layout/vList2"/>
    <dgm:cxn modelId="{F14780D3-D37D-4B9E-8FF4-5B6C016517A2}" type="presParOf" srcId="{9FF9BD46-DE44-4B30-80ED-AC3A9E213A06}" destId="{3C7DB9C2-B0E1-49BC-BB9B-F7C0921C4DD2}" srcOrd="7" destOrd="0" presId="urn:microsoft.com/office/officeart/2005/8/layout/vList2"/>
    <dgm:cxn modelId="{DE83960C-57B1-4130-B983-7257B6851218}" type="presParOf" srcId="{9FF9BD46-DE44-4B30-80ED-AC3A9E213A06}" destId="{2EB7D3FA-250E-4F56-A9B0-C5AA0134E3BB}" srcOrd="8" destOrd="0" presId="urn:microsoft.com/office/officeart/2005/8/layout/vList2"/>
    <dgm:cxn modelId="{30B53FCD-497F-4E8D-883A-0A80DC12F2FF}" type="presParOf" srcId="{9FF9BD46-DE44-4B30-80ED-AC3A9E213A06}" destId="{8CACE038-891E-47D3-B649-2EB8C1DD8014}" srcOrd="9" destOrd="0" presId="urn:microsoft.com/office/officeart/2005/8/layout/vList2"/>
    <dgm:cxn modelId="{5AADFB78-41EB-4C36-AB87-D75B6C68B06F}" type="presParOf" srcId="{9FF9BD46-DE44-4B30-80ED-AC3A9E213A06}" destId="{0F147CFF-3E8E-4540-9C52-F4C339712692}" srcOrd="10" destOrd="0" presId="urn:microsoft.com/office/officeart/2005/8/layout/vList2"/>
    <dgm:cxn modelId="{38D01618-7962-4288-AC25-B2EAAA50CE8C}" type="presParOf" srcId="{9FF9BD46-DE44-4B30-80ED-AC3A9E213A06}" destId="{87350487-3035-4B00-9E7A-708521A6225B}" srcOrd="11" destOrd="0" presId="urn:microsoft.com/office/officeart/2005/8/layout/vList2"/>
    <dgm:cxn modelId="{1A868641-8CBD-4FD7-A8F3-88D9A869947F}" type="presParOf" srcId="{9FF9BD46-DE44-4B30-80ED-AC3A9E213A06}" destId="{FA6D5F93-001C-4408-896F-284E44EA4C9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679961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HTML5 Web forms are those sections on the Web page that contain special elements called as controls.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3193" y="33193"/>
        <a:ext cx="8315614" cy="613575"/>
      </dsp:txXfrm>
    </dsp:sp>
    <dsp:sp modelId="{0256FAD6-365E-4CAB-8266-8CECC71F7F52}">
      <dsp:nvSpPr>
        <dsp:cNvPr id="0" name=""/>
        <dsp:cNvSpPr/>
      </dsp:nvSpPr>
      <dsp:spPr>
        <a:xfrm>
          <a:off x="0" y="838200"/>
          <a:ext cx="8382000" cy="66196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 controls, such as check boxes, radio buttons, and text boxes provide a visual interface to the user to interact with them.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2314" y="870514"/>
        <a:ext cx="8317372" cy="597333"/>
      </dsp:txXfrm>
    </dsp:sp>
    <dsp:sp modelId="{A6445519-E36D-458F-8F29-D286534B965D}">
      <dsp:nvSpPr>
        <dsp:cNvPr id="0" name=""/>
        <dsp:cNvSpPr/>
      </dsp:nvSpPr>
      <dsp:spPr>
        <a:xfrm>
          <a:off x="0" y="1676399"/>
          <a:ext cx="8382000" cy="608822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A user provides data through these controls that is sent to the server for further processing.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9720" y="1706119"/>
        <a:ext cx="8322560" cy="549382"/>
      </dsp:txXfrm>
    </dsp:sp>
    <dsp:sp modelId="{02F157C3-4AF0-4564-919C-72DA0052C758}">
      <dsp:nvSpPr>
        <dsp:cNvPr id="0" name=""/>
        <dsp:cNvSpPr/>
      </dsp:nvSpPr>
      <dsp:spPr>
        <a:xfrm>
          <a:off x="0" y="2438400"/>
          <a:ext cx="8382000" cy="594586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In HTML5, creation of form is made easier for Web developers by standardizing them with rich form controls.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9025" y="2467425"/>
        <a:ext cx="8323950" cy="536536"/>
      </dsp:txXfrm>
    </dsp:sp>
    <dsp:sp modelId="{2EB7D3FA-250E-4F56-A9B0-C5AA0134E3BB}">
      <dsp:nvSpPr>
        <dsp:cNvPr id="0" name=""/>
        <dsp:cNvSpPr/>
      </dsp:nvSpPr>
      <dsp:spPr>
        <a:xfrm>
          <a:off x="0" y="3200400"/>
          <a:ext cx="8382000" cy="652715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It also provides client-side validations that are now handled natively by the browsers.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1863" y="3232263"/>
        <a:ext cx="8318274" cy="588989"/>
      </dsp:txXfrm>
    </dsp:sp>
    <dsp:sp modelId="{0F147CFF-3E8E-4540-9C52-F4C339712692}">
      <dsp:nvSpPr>
        <dsp:cNvPr id="0" name=""/>
        <dsp:cNvSpPr/>
      </dsp:nvSpPr>
      <dsp:spPr>
        <a:xfrm>
          <a:off x="0" y="4058391"/>
          <a:ext cx="8382000" cy="642766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This reduces the load time of the pages and also removes the need of the repetitive JavaScript codes to be included on the page.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1377" y="4089768"/>
        <a:ext cx="8319246" cy="580012"/>
      </dsp:txXfrm>
    </dsp:sp>
    <dsp:sp modelId="{FA6D5F93-001C-4408-896F-284E44EA4C9E}">
      <dsp:nvSpPr>
        <dsp:cNvPr id="0" name=""/>
        <dsp:cNvSpPr/>
      </dsp:nvSpPr>
      <dsp:spPr>
        <a:xfrm>
          <a:off x="0" y="4818396"/>
          <a:ext cx="8382000" cy="581901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Even the visual appearance of the forms is improved when displayed on different devices, such as </a:t>
          </a:r>
          <a:r>
            <a:rPr lang="en-US" sz="1800" kern="1200" dirty="0" err="1" smtClean="0">
              <a:solidFill>
                <a:schemeClr val="tx1"/>
              </a:solidFill>
            </a:rPr>
            <a:t>iPhone</a:t>
          </a:r>
          <a:r>
            <a:rPr lang="en-US" sz="1800" kern="1200" dirty="0" smtClean="0">
              <a:solidFill>
                <a:schemeClr val="tx1"/>
              </a:solidFill>
            </a:rPr>
            <a:t>, </a:t>
          </a:r>
          <a:r>
            <a:rPr lang="en-US" sz="1800" kern="1200" dirty="0" err="1" smtClean="0">
              <a:solidFill>
                <a:schemeClr val="tx1"/>
              </a:solidFill>
            </a:rPr>
            <a:t>ipad</a:t>
          </a:r>
          <a:r>
            <a:rPr lang="en-US" sz="1800" kern="1200" dirty="0" smtClean="0">
              <a:solidFill>
                <a:schemeClr val="tx1"/>
              </a:solidFill>
            </a:rPr>
            <a:t>, touch screens, and browsers.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8406" y="4846802"/>
        <a:ext cx="8325188" cy="525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173FC-5FB0-4E70-8D5C-962BCFCBFD7A}">
      <dsp:nvSpPr>
        <dsp:cNvPr id="0" name=""/>
        <dsp:cNvSpPr/>
      </dsp:nvSpPr>
      <dsp:spPr>
        <a:xfrm>
          <a:off x="4650" y="0"/>
          <a:ext cx="7920149" cy="580203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following are the changes introduced in HTML5 forms:</a:t>
          </a:r>
          <a:endParaRPr lang="en-US" sz="1600" kern="1200" dirty="0"/>
        </a:p>
      </dsp:txBody>
      <dsp:txXfrm>
        <a:off x="21644" y="16994"/>
        <a:ext cx="7886161" cy="546215"/>
      </dsp:txXfrm>
    </dsp:sp>
    <dsp:sp modelId="{159E9CC5-F056-481E-890B-D81D92944806}">
      <dsp:nvSpPr>
        <dsp:cNvPr id="0" name=""/>
        <dsp:cNvSpPr/>
      </dsp:nvSpPr>
      <dsp:spPr>
        <a:xfrm>
          <a:off x="796665" y="580203"/>
          <a:ext cx="743073" cy="469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9842"/>
              </a:lnTo>
              <a:lnTo>
                <a:pt x="743073" y="4698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95771-CAF8-441F-9C29-95B345C1BC36}">
      <dsp:nvSpPr>
        <dsp:cNvPr id="0" name=""/>
        <dsp:cNvSpPr/>
      </dsp:nvSpPr>
      <dsp:spPr>
        <a:xfrm>
          <a:off x="1539738" y="830251"/>
          <a:ext cx="2719127" cy="439589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New form elements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1552613" y="843126"/>
        <a:ext cx="2693377" cy="413839"/>
      </dsp:txXfrm>
    </dsp:sp>
    <dsp:sp modelId="{C9082C2E-3830-4A10-8B86-E47EF69015BA}">
      <dsp:nvSpPr>
        <dsp:cNvPr id="0" name=""/>
        <dsp:cNvSpPr/>
      </dsp:nvSpPr>
      <dsp:spPr>
        <a:xfrm>
          <a:off x="796665" y="580203"/>
          <a:ext cx="743073" cy="11059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5967"/>
              </a:lnTo>
              <a:lnTo>
                <a:pt x="743073" y="11059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2C684-EBD0-485A-A69A-410BAE7028A4}">
      <dsp:nvSpPr>
        <dsp:cNvPr id="0" name=""/>
        <dsp:cNvSpPr/>
      </dsp:nvSpPr>
      <dsp:spPr>
        <a:xfrm>
          <a:off x="1539738" y="1492902"/>
          <a:ext cx="2871819" cy="386537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New input types 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1551059" y="1504223"/>
        <a:ext cx="2849177" cy="363895"/>
      </dsp:txXfrm>
    </dsp:sp>
    <dsp:sp modelId="{42DCD54D-66BE-465E-9847-73F41B8C7E46}">
      <dsp:nvSpPr>
        <dsp:cNvPr id="0" name=""/>
        <dsp:cNvSpPr/>
      </dsp:nvSpPr>
      <dsp:spPr>
        <a:xfrm>
          <a:off x="796665" y="580203"/>
          <a:ext cx="743073" cy="1756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6676"/>
              </a:lnTo>
              <a:lnTo>
                <a:pt x="743073" y="17566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AE7F2-3481-4698-9EAC-9A7F7BEDF7E1}">
      <dsp:nvSpPr>
        <dsp:cNvPr id="0" name=""/>
        <dsp:cNvSpPr/>
      </dsp:nvSpPr>
      <dsp:spPr>
        <a:xfrm>
          <a:off x="1539738" y="2133600"/>
          <a:ext cx="3191589" cy="406559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New attributes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1551646" y="2145508"/>
        <a:ext cx="3167773" cy="382743"/>
      </dsp:txXfrm>
    </dsp:sp>
    <dsp:sp modelId="{8FF4C038-F2EE-417C-9AB4-8C20A1887613}">
      <dsp:nvSpPr>
        <dsp:cNvPr id="0" name=""/>
        <dsp:cNvSpPr/>
      </dsp:nvSpPr>
      <dsp:spPr>
        <a:xfrm>
          <a:off x="796665" y="580203"/>
          <a:ext cx="789689" cy="2294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4173"/>
              </a:lnTo>
              <a:lnTo>
                <a:pt x="789689" y="22941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7B328A-F054-4696-8C09-02F540C93386}">
      <dsp:nvSpPr>
        <dsp:cNvPr id="0" name=""/>
        <dsp:cNvSpPr/>
      </dsp:nvSpPr>
      <dsp:spPr>
        <a:xfrm>
          <a:off x="1586355" y="2675195"/>
          <a:ext cx="3655648" cy="39836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Browser-based validation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1598023" y="2686863"/>
        <a:ext cx="3632312" cy="375028"/>
      </dsp:txXfrm>
    </dsp:sp>
    <dsp:sp modelId="{ED45CCBB-F338-4FB3-B9E5-EE97818BFDA8}">
      <dsp:nvSpPr>
        <dsp:cNvPr id="0" name=""/>
        <dsp:cNvSpPr/>
      </dsp:nvSpPr>
      <dsp:spPr>
        <a:xfrm>
          <a:off x="796665" y="580203"/>
          <a:ext cx="789689" cy="291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9429"/>
              </a:lnTo>
              <a:lnTo>
                <a:pt x="789689" y="29194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72B017-1D39-4861-A6DE-10ABF8248ED9}">
      <dsp:nvSpPr>
        <dsp:cNvPr id="0" name=""/>
        <dsp:cNvSpPr/>
      </dsp:nvSpPr>
      <dsp:spPr>
        <a:xfrm>
          <a:off x="1586355" y="3316107"/>
          <a:ext cx="3867352" cy="36705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CSS3 styling techniques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1597106" y="3326858"/>
        <a:ext cx="3845850" cy="345549"/>
      </dsp:txXfrm>
    </dsp:sp>
    <dsp:sp modelId="{D43FF222-FF2B-4A87-926C-91114910EFCA}">
      <dsp:nvSpPr>
        <dsp:cNvPr id="0" name=""/>
        <dsp:cNvSpPr/>
      </dsp:nvSpPr>
      <dsp:spPr>
        <a:xfrm>
          <a:off x="796665" y="580203"/>
          <a:ext cx="789689" cy="350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4207"/>
              </a:lnTo>
              <a:lnTo>
                <a:pt x="789689" y="350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78ACA-5602-4181-ACD1-D8EBEB6958F8}">
      <dsp:nvSpPr>
        <dsp:cNvPr id="0" name=""/>
        <dsp:cNvSpPr/>
      </dsp:nvSpPr>
      <dsp:spPr>
        <a:xfrm>
          <a:off x="1586355" y="3876062"/>
          <a:ext cx="4181170" cy="416698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Forms API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1598560" y="3888267"/>
        <a:ext cx="4156760" cy="3922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360236"/>
          <a:ext cx="8382000" cy="78924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HTML4 supported the use of custom JavaScript or libraries to perform validation on the client-side browsers.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8528" y="398764"/>
        <a:ext cx="8304944" cy="712184"/>
      </dsp:txXfrm>
    </dsp:sp>
    <dsp:sp modelId="{0256FAD6-365E-4CAB-8266-8CECC71F7F52}">
      <dsp:nvSpPr>
        <dsp:cNvPr id="0" name=""/>
        <dsp:cNvSpPr/>
      </dsp:nvSpPr>
      <dsp:spPr>
        <a:xfrm>
          <a:off x="0" y="1371601"/>
          <a:ext cx="8382000" cy="76834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These validations ensure that the input fields are checked before the form is submitted to the server for further processing.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7508" y="1409109"/>
        <a:ext cx="8306984" cy="693332"/>
      </dsp:txXfrm>
    </dsp:sp>
    <dsp:sp modelId="{A6445519-E36D-458F-8F29-D286534B965D}">
      <dsp:nvSpPr>
        <dsp:cNvPr id="0" name=""/>
        <dsp:cNvSpPr/>
      </dsp:nvSpPr>
      <dsp:spPr>
        <a:xfrm>
          <a:off x="0" y="2409017"/>
          <a:ext cx="8382000" cy="706668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 new attributes in HTML5, such as required and pattern can be used with the input elements to perform validation.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4497" y="2443514"/>
        <a:ext cx="8313006" cy="637674"/>
      </dsp:txXfrm>
    </dsp:sp>
    <dsp:sp modelId="{02F157C3-4AF0-4564-919C-72DA0052C758}">
      <dsp:nvSpPr>
        <dsp:cNvPr id="0" name=""/>
        <dsp:cNvSpPr/>
      </dsp:nvSpPr>
      <dsp:spPr>
        <a:xfrm>
          <a:off x="0" y="3424656"/>
          <a:ext cx="8382000" cy="690144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This relieves the Web developers from writing the custom JavaScript code for performing client-side validation on the Web pages.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3690" y="3458346"/>
        <a:ext cx="8314620" cy="622764"/>
      </dsp:txXfrm>
    </dsp:sp>
    <dsp:sp modelId="{2EB7D3FA-250E-4F56-A9B0-C5AA0134E3BB}">
      <dsp:nvSpPr>
        <dsp:cNvPr id="0" name=""/>
        <dsp:cNvSpPr/>
      </dsp:nvSpPr>
      <dsp:spPr>
        <a:xfrm>
          <a:off x="0" y="4423986"/>
          <a:ext cx="8382000" cy="757616"/>
        </a:xfrm>
        <a:prstGeom prst="roundRect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HTML5 also provides advanced validation techniques that can be used with JavaScript to set custom validation rules and messages for the input elements.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6984" y="4460970"/>
        <a:ext cx="8308032" cy="6836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0DF8904-1D84-4BB6-AAF3-D34F7B9FEE91}" type="datetime1">
              <a:rPr lang="en-US"/>
              <a:pPr>
                <a:defRPr/>
              </a:pPr>
              <a:t>8/16/2012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F2A2C3-5D27-492F-B00E-8D3B8595EC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3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3474123-3793-4D37-AE19-75C97A7D4EB3}" type="datetime1">
              <a:rPr lang="en-US"/>
              <a:pPr>
                <a:defRPr/>
              </a:pPr>
              <a:t>8/16/2012</a:t>
            </a:fld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AE1F710-3F4D-4CB2-B8EF-AD2B0CD37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09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13"/>
          <p:cNvSpPr txBox="1">
            <a:spLocks noChangeArrowheads="1"/>
          </p:cNvSpPr>
          <p:nvPr userDrawn="1"/>
        </p:nvSpPr>
        <p:spPr bwMode="auto">
          <a:xfrm>
            <a:off x="1752600" y="3657600"/>
            <a:ext cx="2438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defRPr/>
            </a:pPr>
            <a:r>
              <a:rPr lang="en-US" sz="2800" b="1" dirty="0" smtClean="0">
                <a:latin typeface="Book Antiqua" pitchFamily="18" charset="0"/>
              </a:rPr>
              <a:t>Session: 10</a:t>
            </a:r>
            <a:endParaRPr lang="en-US" sz="2800" b="1" dirty="0">
              <a:latin typeface="Book Antiqua" pitchFamily="18" charset="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 userDrawn="1"/>
        </p:nvSpPr>
        <p:spPr bwMode="auto">
          <a:xfrm>
            <a:off x="914400" y="4419600"/>
            <a:ext cx="73152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sz="4500" b="1" i="1" dirty="0" smtClean="0">
                <a:effectLst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HTML Forms</a:t>
            </a:r>
            <a:endParaRPr lang="en-US" sz="4500" b="1" i="1" dirty="0">
              <a:effectLst>
                <a:reflection blurRad="6350" stA="55000" endA="300" endPos="45500" dir="5400000" sy="-100000" algn="bl" rotWithShape="0"/>
              </a:effectLst>
              <a:latin typeface="Book Antiqua" pitchFamily="18" charset="0"/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0" y="0"/>
            <a:ext cx="685800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2" cstate="print"/>
          <a:srcRect l="3556"/>
          <a:stretch>
            <a:fillRect/>
          </a:stretch>
        </p:blipFill>
        <p:spPr bwMode="auto">
          <a:xfrm>
            <a:off x="7040033" y="2133600"/>
            <a:ext cx="65616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 descr="Internet_Explorer_7_Logo-150x150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0400" y="838200"/>
            <a:ext cx="609600" cy="609600"/>
          </a:xfrm>
          <a:prstGeom prst="rect">
            <a:avLst/>
          </a:prstGeom>
        </p:spPr>
      </p:pic>
      <p:pic>
        <p:nvPicPr>
          <p:cNvPr id="17" name="Picture 16" descr="images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20511007">
            <a:off x="988434" y="709483"/>
            <a:ext cx="2466975" cy="184785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228600" y="1295400"/>
            <a:ext cx="75713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6000" b="1" i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NexTGen Web</a:t>
            </a:r>
            <a:endParaRPr lang="en-US" sz="6000" b="1" cap="none" spc="0" dirty="0">
              <a:ln w="11430"/>
              <a:gradFill>
                <a:gsLst>
                  <a:gs pos="0">
                    <a:schemeClr val="accent4">
                      <a:lumMod val="75000"/>
                    </a:schemeClr>
                  </a:gs>
                  <a:gs pos="49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1" noChangeArrowheads="1"/>
          </p:cNvPicPr>
          <p:nvPr userDrawn="1"/>
        </p:nvPicPr>
        <p:blipFill>
          <a:blip r:embed="rId5" cstate="print"/>
          <a:srcRect t="3540"/>
          <a:stretch>
            <a:fillRect/>
          </a:stretch>
        </p:blipFill>
        <p:spPr bwMode="auto">
          <a:xfrm>
            <a:off x="5943600" y="2209800"/>
            <a:ext cx="762000" cy="64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9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009901" y="838200"/>
            <a:ext cx="619499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 descr="256px-Chrome_Logo.svg_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772400" y="152400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HTML Forms / Session 10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508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613525"/>
            <a:ext cx="601980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Sharing and Maintaining Workbook / Session 1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B8DBC7-0BCB-4E12-A641-EF030C31D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E4C"/>
        </a:buClr>
        <a:buSzPct val="50000"/>
        <a:buFont typeface="Wingdings" pitchFamily="2" charset="2"/>
        <a:buChar char="u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50000"/>
        <a:buFont typeface="Wingdings 2" pitchFamily="18" charset="2"/>
        <a:buChar char="²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40000"/>
        <a:buFont typeface="Wingdings 2" pitchFamily="18" charset="2"/>
        <a:buChar char="³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if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if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if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Styling Techniques 1-2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458200" cy="1905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Web developer can enhance the form elements with the pseudo-class selectors, such as </a:t>
            </a:r>
            <a:r>
              <a:rPr lang="en-US" sz="2800" baseline="30000" dirty="0" smtClean="0">
                <a:cs typeface="Courier New" pitchFamily="49" charset="0"/>
              </a:rPr>
              <a:t>:</a:t>
            </a:r>
            <a:r>
              <a:rPr lang="en-US" sz="2800" baseline="30000" dirty="0" smtClean="0"/>
              <a:t>required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baseline="30000" dirty="0" smtClean="0"/>
              <a:t>:valid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and </a:t>
            </a:r>
            <a:r>
              <a:rPr lang="en-US" sz="2800" baseline="30000" dirty="0" smtClean="0"/>
              <a:t>:invalid</a:t>
            </a:r>
            <a:r>
              <a:rPr lang="en-US" sz="2800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input fields which cannot be left blank while submitting the form can be displayed with an outline by styling the input field using CSS.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shows the CSS code for formatting non-empty and incorrect data input in the input element fields on the form.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2896612"/>
            <a:ext cx="6781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&lt;style&gt;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</a:t>
            </a:r>
            <a:r>
              <a:rPr lang="en-GB" sz="2400" baseline="30000" dirty="0" err="1" smtClean="0"/>
              <a:t>input:required</a:t>
            </a:r>
            <a:r>
              <a:rPr lang="en-GB" sz="2400" baseline="30000" dirty="0" smtClean="0"/>
              <a:t>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outline: 1px red solid;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</a:t>
            </a:r>
            <a:r>
              <a:rPr lang="en-GB" sz="2400" baseline="30000" dirty="0" err="1" smtClean="0"/>
              <a:t>color</a:t>
            </a:r>
            <a:r>
              <a:rPr lang="en-GB" sz="2400" baseline="30000" dirty="0" smtClean="0"/>
              <a:t>: green 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</a:t>
            </a:r>
            <a:r>
              <a:rPr lang="en-GB" sz="2400" baseline="30000" dirty="0" err="1" smtClean="0"/>
              <a:t>input:required:valid</a:t>
            </a:r>
            <a:r>
              <a:rPr lang="en-GB" sz="2400" baseline="30000" dirty="0" smtClean="0"/>
              <a:t>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background-size:10px 10px;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background-position: right top;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background-repeat: no-repeat;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Styling Techniques 2-2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080528"/>
            <a:ext cx="7924800" cy="454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aseline="30000" dirty="0" err="1" smtClean="0"/>
              <a:t>input:required:invalid</a:t>
            </a:r>
            <a:r>
              <a:rPr lang="en-GB" sz="2400" baseline="30000" dirty="0" smtClean="0"/>
              <a:t> </a:t>
            </a:r>
          </a:p>
          <a:p>
            <a:r>
              <a:rPr lang="en-GB" sz="2400" baseline="30000" dirty="0" smtClean="0"/>
              <a:t>{</a:t>
            </a:r>
          </a:p>
          <a:p>
            <a:r>
              <a:rPr lang="en-GB" sz="2400" baseline="30000" dirty="0" smtClean="0"/>
              <a:t>    background-size:10px 10px;</a:t>
            </a:r>
          </a:p>
          <a:p>
            <a:r>
              <a:rPr lang="en-GB" sz="2400" baseline="30000" dirty="0" smtClean="0"/>
              <a:t>    background-position: right top;</a:t>
            </a:r>
          </a:p>
          <a:p>
            <a:r>
              <a:rPr lang="en-GB" sz="2400" baseline="30000" dirty="0" smtClean="0"/>
              <a:t>    background-repeat: no-repeat;</a:t>
            </a:r>
          </a:p>
          <a:p>
            <a:r>
              <a:rPr lang="en-GB" sz="2400" baseline="30000" dirty="0" smtClean="0"/>
              <a:t>}</a:t>
            </a:r>
          </a:p>
          <a:p>
            <a:r>
              <a:rPr lang="en-GB" sz="2400" baseline="30000" dirty="0" smtClean="0"/>
              <a:t>&lt;/style&gt;</a:t>
            </a:r>
          </a:p>
          <a:p>
            <a:r>
              <a:rPr lang="en-GB" sz="2400" baseline="30000" dirty="0" smtClean="0"/>
              <a:t>&lt;/head&gt;</a:t>
            </a:r>
          </a:p>
          <a:p>
            <a:r>
              <a:rPr lang="en-GB" sz="2400" baseline="30000" dirty="0" smtClean="0"/>
              <a:t>&lt;body&gt;</a:t>
            </a:r>
          </a:p>
          <a:p>
            <a:r>
              <a:rPr lang="en-US" sz="2400" baseline="30000" dirty="0" smtClean="0"/>
              <a:t>&lt;form method=”get” action=”try.php”&gt;</a:t>
            </a:r>
          </a:p>
          <a:p>
            <a:r>
              <a:rPr lang="en-US" sz="2400" baseline="30000" dirty="0" smtClean="0"/>
              <a:t>  Name: &lt;input type=”text” name=”name” required=”true” /&gt;&lt;</a:t>
            </a:r>
            <a:r>
              <a:rPr lang="en-US" sz="2400" baseline="30000" dirty="0" err="1" smtClean="0"/>
              <a:t>br</a:t>
            </a:r>
            <a:r>
              <a:rPr lang="en-US" sz="2400" baseline="30000" dirty="0" smtClean="0"/>
              <a:t>/&gt;</a:t>
            </a:r>
          </a:p>
          <a:p>
            <a:r>
              <a:rPr lang="en-US" sz="2400" baseline="30000" dirty="0" smtClean="0"/>
              <a:t>  Email: &lt;input type=”email” name=”</a:t>
            </a:r>
            <a:r>
              <a:rPr lang="en-US" sz="2400" baseline="30000" dirty="0" err="1" smtClean="0"/>
              <a:t>emailid</a:t>
            </a:r>
            <a:r>
              <a:rPr lang="en-US" sz="2400" baseline="30000" dirty="0" smtClean="0"/>
              <a:t>” required=”true” /&gt;</a:t>
            </a:r>
          </a:p>
          <a:p>
            <a:r>
              <a:rPr lang="en-US" sz="2400" baseline="30000" dirty="0" smtClean="0"/>
              <a:t> &lt;input type=”submit” value=”submit” /&gt;</a:t>
            </a:r>
          </a:p>
          <a:p>
            <a:r>
              <a:rPr lang="en-GB" sz="2400" baseline="30000" dirty="0" smtClean="0"/>
              <a:t>&lt;/form&gt;</a:t>
            </a:r>
          </a:p>
          <a:p>
            <a:r>
              <a:rPr lang="en-GB" sz="2400" baseline="30000" dirty="0" smtClean="0"/>
              <a:t>………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API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762000"/>
            <a:ext cx="8458200" cy="1676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HTML5 has introduced JavaScript API for forms to customize validations and processing performed on the forms.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new Forms API provides new methods, events, and properties to perform complex validations combining fields or calculations.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table lists the events and methods.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21628"/>
              </p:ext>
            </p:extLst>
          </p:nvPr>
        </p:nvGraphicFramePr>
        <p:xfrm>
          <a:off x="457200" y="2327512"/>
          <a:ext cx="8229600" cy="4149488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362200"/>
                <a:gridCol w="5867400"/>
              </a:tblGrid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Events and Methods</a:t>
                      </a:r>
                      <a:r>
                        <a:rPr lang="en-US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setCustomValidity</a:t>
                      </a: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(message)</a:t>
                      </a:r>
                      <a:endParaRPr lang="en-US" sz="36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 the custom error message that is displayed when the form is submitted by the user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checkValidity</a:t>
                      </a: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  <a:endParaRPr lang="en-US" sz="36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the validity of the e-mail address entered by the user</a:t>
                      </a:r>
                      <a:endParaRPr lang="en-US" sz="3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2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oninvalid</a:t>
                      </a:r>
                      <a:endParaRPr lang="en-US" sz="36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Allows script to run only when the element is invalid</a:t>
                      </a:r>
                      <a:endParaRPr lang="en-US" sz="3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529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onforminput</a:t>
                      </a:r>
                      <a:endParaRPr lang="en-US" sz="36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Allows script to run when the form run when a form gets a input from the user</a:t>
                      </a:r>
                      <a:endParaRPr lang="en-US" sz="3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83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onformchange</a:t>
                      </a:r>
                      <a:endParaRPr lang="en-US" sz="36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Represents a regular expression for validating the field’s value</a:t>
                      </a:r>
                      <a:endParaRPr lang="en-US" sz="3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form</a:t>
                      </a:r>
                      <a:endParaRPr lang="en-US" sz="36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Allows script to run when the form changes</a:t>
                      </a:r>
                      <a:endParaRPr lang="en-US" sz="3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New Input Types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1219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type attribute of the input element determines what kind of input will be displayed on the user’s browser.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default input is </a:t>
            </a:r>
            <a:r>
              <a:rPr lang="en-US" sz="2800" baseline="30000" dirty="0" smtClean="0">
                <a:cs typeface="Courier New" pitchFamily="49" charset="0"/>
              </a:rPr>
              <a:t>type=”text”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registration form in the session is using the following input types: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2209800"/>
            <a:ext cx="8458200" cy="3352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>
                <a:cs typeface="Courier New" pitchFamily="49" charset="0"/>
              </a:rPr>
              <a:t>text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cs typeface="Courier New" pitchFamily="49" charset="0"/>
            </a:endParaRP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>
                <a:solidFill>
                  <a:schemeClr val="dk1"/>
                </a:solidFill>
                <a:cs typeface="Courier New" pitchFamily="49" charset="0"/>
              </a:rPr>
              <a:t>label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solidFill>
                <a:schemeClr val="dk1"/>
              </a:solidFill>
              <a:cs typeface="Courier New" pitchFamily="49" charset="0"/>
            </a:endParaRP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>
                <a:solidFill>
                  <a:schemeClr val="dk1"/>
                </a:solidFill>
                <a:cs typeface="Courier New" pitchFamily="49" charset="0"/>
              </a:rPr>
              <a:t>radio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solidFill>
                <a:schemeClr val="dk1"/>
              </a:solidFill>
              <a:cs typeface="Courier New" pitchFamily="49" charset="0"/>
            </a:endParaRP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>
                <a:solidFill>
                  <a:schemeClr val="dk1"/>
                </a:solidFill>
                <a:cs typeface="Courier New" pitchFamily="49" charset="0"/>
              </a:rPr>
              <a:t>textarea</a:t>
            </a:r>
            <a:endParaRPr lang="en-US" sz="2800" baseline="30000" dirty="0" smtClean="0">
              <a:solidFill>
                <a:schemeClr val="dk1"/>
              </a:solidFill>
              <a:cs typeface="Courier New" pitchFamily="49" charset="0"/>
            </a:endParaRP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solidFill>
                <a:schemeClr val="dk1"/>
              </a:solidFill>
              <a:cs typeface="Courier New" pitchFamily="49" charset="0"/>
            </a:endParaRP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>
                <a:solidFill>
                  <a:schemeClr val="dk1"/>
                </a:solidFill>
                <a:cs typeface="Courier New" pitchFamily="49" charset="0"/>
              </a:rPr>
              <a:t>checkbox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solidFill>
                <a:schemeClr val="dk1"/>
              </a:solidFill>
              <a:cs typeface="Courier New" pitchFamily="49" charset="0"/>
            </a:endParaRP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>
                <a:solidFill>
                  <a:schemeClr val="dk1"/>
                </a:solidFill>
                <a:cs typeface="Courier New" pitchFamily="49" charset="0"/>
              </a:rPr>
              <a:t>submit</a:t>
            </a:r>
            <a:endParaRPr lang="en-US" sz="2800" dirty="0" smtClean="0">
              <a:solidFill>
                <a:schemeClr val="dk1"/>
              </a:solidFill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5638800"/>
            <a:ext cx="84582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HTML5 has introduced more data-specific user interface elements.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E-mail Address 1-2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685800"/>
            <a:ext cx="8458200" cy="1828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type=”email”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is used for specifying one or more e-mail addresses. To allow multiple addresses in the e-mail field, separate each address with comma-separator.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the registration form, the input type is changed from </a:t>
            </a:r>
            <a:r>
              <a:rPr lang="en-US" sz="2800" baseline="30000" dirty="0" smtClean="0">
                <a:cs typeface="Courier New" pitchFamily="49" charset="0"/>
              </a:rPr>
              <a:t>text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to </a:t>
            </a:r>
            <a:r>
              <a:rPr lang="en-US" sz="2800" baseline="30000" dirty="0" smtClean="0">
                <a:cs typeface="Courier New" pitchFamily="49" charset="0"/>
              </a:rPr>
              <a:t>email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as shown in the following code snippet: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2438400"/>
            <a:ext cx="80010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&lt;form method=”get” action=”test.html”&gt;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&lt;label for=”</a:t>
            </a:r>
            <a:r>
              <a:rPr lang="en-US" sz="2400" baseline="30000" dirty="0" err="1" smtClean="0"/>
              <a:t>emailid</a:t>
            </a:r>
            <a:r>
              <a:rPr lang="en-US" sz="2400" baseline="30000" dirty="0" smtClean="0"/>
              <a:t>”&gt;Email:&lt;/label&gt;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&lt;input type=”email” value=”” id=”</a:t>
            </a:r>
            <a:r>
              <a:rPr lang="en-US" sz="2400" baseline="30000" dirty="0" err="1" smtClean="0"/>
              <a:t>emailid</a:t>
            </a:r>
            <a:r>
              <a:rPr lang="en-US" sz="2400" baseline="30000" dirty="0" smtClean="0"/>
              <a:t>”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name=”</a:t>
            </a:r>
            <a:r>
              <a:rPr lang="en-US" sz="2400" baseline="30000" dirty="0" err="1" smtClean="0"/>
              <a:t>emailaddress</a:t>
            </a:r>
            <a:r>
              <a:rPr lang="en-US" sz="2400" baseline="30000" dirty="0" smtClean="0"/>
              <a:t>” </a:t>
            </a:r>
            <a:r>
              <a:rPr lang="en-US" sz="2400" baseline="30000" dirty="0" err="1" smtClean="0"/>
              <a:t>maxlength</a:t>
            </a:r>
            <a:r>
              <a:rPr lang="en-US" sz="2400" baseline="30000" dirty="0" smtClean="0"/>
              <a:t>=”255” 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&lt;input type=”submit” value=”submit”/&gt;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&lt;/form&gt;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28600" y="3886200"/>
            <a:ext cx="8458200" cy="2895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the code snippet, </a:t>
            </a:r>
            <a:r>
              <a:rPr lang="en-US" sz="2800" baseline="30000" dirty="0" smtClean="0">
                <a:cs typeface="Courier New" pitchFamily="49" charset="0"/>
              </a:rPr>
              <a:t>&lt;label&gt;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tag defines a label for the element on the form.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for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of </a:t>
            </a:r>
            <a:r>
              <a:rPr lang="en-US" sz="2800" baseline="30000" dirty="0" smtClean="0">
                <a:cs typeface="Courier New" pitchFamily="49" charset="0"/>
              </a:rPr>
              <a:t>&lt;label&gt;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tag binds it with the related element, that is email element, on the form.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value of </a:t>
            </a:r>
            <a:r>
              <a:rPr lang="en-US" sz="2800" baseline="30000" dirty="0" smtClean="0">
                <a:cs typeface="Courier New" pitchFamily="49" charset="0"/>
              </a:rPr>
              <a:t>for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must match with the value of </a:t>
            </a:r>
            <a:r>
              <a:rPr lang="en-US" sz="2800" baseline="30000" dirty="0" smtClean="0">
                <a:cs typeface="Courier New" pitchFamily="49" charset="0"/>
              </a:rPr>
              <a:t>id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assigned to the element.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email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contains two attributes, namely </a:t>
            </a:r>
            <a:r>
              <a:rPr lang="en-US" sz="2800" baseline="30000" dirty="0" smtClean="0">
                <a:cs typeface="Courier New" pitchFamily="49" charset="0"/>
              </a:rPr>
              <a:t>id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 smtClean="0">
                <a:cs typeface="Courier New" pitchFamily="49" charset="0"/>
              </a:rPr>
              <a:t>name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id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specifies a unique id for the element.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value of the </a:t>
            </a:r>
            <a:r>
              <a:rPr lang="en-US" sz="2800" baseline="30000" dirty="0" smtClean="0">
                <a:cs typeface="Courier New" pitchFamily="49" charset="0"/>
              </a:rPr>
              <a:t>id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should be unique within the document. 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E-mail Address 2-2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1676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name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specifies a name for the </a:t>
            </a:r>
            <a:r>
              <a:rPr lang="en-US" sz="2800" baseline="30000" dirty="0" smtClean="0">
                <a:cs typeface="Courier New" pitchFamily="49" charset="0"/>
              </a:rPr>
              <a:t>input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look of the input is still like a plain text field, but changes are applied behind the scenes.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Browsers, such as Firefox, Chrome, and Opera will display a default error message if user submits the form with some unrecognizable contents.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shows the error message for incorrect E-mail Address in Chrome.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0.1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743200"/>
            <a:ext cx="5049187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762000"/>
            <a:ext cx="8458200" cy="1143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type=”</a:t>
            </a:r>
            <a:r>
              <a:rPr lang="en-US" sz="2800" baseline="30000" dirty="0" err="1" smtClean="0">
                <a:cs typeface="Courier New" pitchFamily="49" charset="0"/>
              </a:rPr>
              <a:t>url</a:t>
            </a:r>
            <a:r>
              <a:rPr lang="en-US" sz="2800" baseline="30000" dirty="0" smtClean="0">
                <a:cs typeface="Courier New" pitchFamily="49" charset="0"/>
              </a:rPr>
              <a:t>”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input element is used for specifying a Web address.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look of the </a:t>
            </a:r>
            <a:r>
              <a:rPr lang="en-US" sz="2800" baseline="30000" dirty="0" err="1" smtClean="0">
                <a:cs typeface="Courier New" pitchFamily="49" charset="0"/>
              </a:rPr>
              <a:t>url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field is a normal text field.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shows the code of </a:t>
            </a:r>
            <a:r>
              <a:rPr lang="en-US" sz="2800" baseline="30000" dirty="0" err="1" smtClean="0">
                <a:cs typeface="Courier New" pitchFamily="49" charset="0"/>
              </a:rPr>
              <a:t>url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input type.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905000"/>
            <a:ext cx="7391400" cy="103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&lt;label for=”</a:t>
            </a:r>
            <a:r>
              <a:rPr lang="en-US" sz="2400" baseline="30000" dirty="0" err="1" smtClean="0"/>
              <a:t>url</a:t>
            </a:r>
            <a:r>
              <a:rPr lang="en-US" sz="2400" baseline="30000" dirty="0" smtClean="0"/>
              <a:t>”&gt;Enter your Web page address:&lt;/label&gt;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&lt;input type=”</a:t>
            </a:r>
            <a:r>
              <a:rPr lang="en-US" sz="2400" baseline="30000" dirty="0" err="1" smtClean="0"/>
              <a:t>url</a:t>
            </a:r>
            <a:r>
              <a:rPr lang="en-US" sz="2400" baseline="30000" dirty="0" smtClean="0"/>
              <a:t>” value=”” id=”</a:t>
            </a:r>
            <a:r>
              <a:rPr lang="en-US" sz="2400" baseline="30000" dirty="0" err="1" smtClean="0"/>
              <a:t>urlname</a:t>
            </a:r>
            <a:r>
              <a:rPr lang="en-US" sz="2400" baseline="30000" dirty="0" smtClean="0"/>
              <a:t>” name=”</a:t>
            </a:r>
            <a:r>
              <a:rPr lang="en-US" sz="2400" baseline="30000" dirty="0" err="1" smtClean="0"/>
              <a:t>urltext</a:t>
            </a:r>
            <a:r>
              <a:rPr lang="en-US" sz="2400" baseline="30000" dirty="0" smtClean="0"/>
              <a:t>”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</a:t>
            </a:r>
            <a:r>
              <a:rPr lang="en-US" sz="2400" baseline="30000" dirty="0" err="1" smtClean="0"/>
              <a:t>maxlength</a:t>
            </a:r>
            <a:r>
              <a:rPr lang="en-US" sz="2400" baseline="30000" dirty="0" smtClean="0"/>
              <a:t>=”255” 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type=”submit” value=”submit”/&gt;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28600" y="2971800"/>
            <a:ext cx="8458200" cy="1143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Browsers, such as Opera, Firefox, and Chrome support validation for the </a:t>
            </a:r>
            <a:r>
              <a:rPr lang="en-US" sz="2800" baseline="30000" dirty="0" err="1" smtClean="0">
                <a:cs typeface="Courier New" pitchFamily="49" charset="0"/>
              </a:rPr>
              <a:t>url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input type.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While validating the URL, browsers only checks for entry with forward slash (/).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shows the error message for incorrect URL in Chrome.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7" descr="Figure 10.2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4038600"/>
            <a:ext cx="4301613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Telephone Number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90600"/>
            <a:ext cx="8458200" cy="2133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type=”</a:t>
            </a:r>
            <a:r>
              <a:rPr lang="en-US" sz="2800" baseline="30000" dirty="0" err="1" smtClean="0">
                <a:cs typeface="Courier New" pitchFamily="49" charset="0"/>
              </a:rPr>
              <a:t>tel</a:t>
            </a:r>
            <a:r>
              <a:rPr lang="en-US" sz="2800" baseline="30000" dirty="0" smtClean="0">
                <a:cs typeface="Courier New" pitchFamily="49" charset="0"/>
              </a:rPr>
              <a:t>”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input element is used for accepting telephone numbers.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cs typeface="Courier New" pitchFamily="49" charset="0"/>
              </a:rPr>
              <a:t>tel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type does not impose a particular pattern.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It supports characters, numbers, and special characters except new lines or carriage returns.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user can enforce a pattern for </a:t>
            </a:r>
            <a:r>
              <a:rPr lang="en-US" sz="2800" baseline="30000" dirty="0" err="1" smtClean="0">
                <a:cs typeface="Courier New" pitchFamily="49" charset="0"/>
              </a:rPr>
              <a:t>tel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input type by using placeholder, pattern attribute, or a JavaScript code for performing client-side validation.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shows the code for including input type on the registration form.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3429000"/>
            <a:ext cx="7467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&lt;label for=”</a:t>
            </a:r>
            <a:r>
              <a:rPr lang="en-US" sz="2400" baseline="30000" dirty="0" err="1" smtClean="0"/>
              <a:t>telno</a:t>
            </a:r>
            <a:r>
              <a:rPr lang="en-US" sz="2400" baseline="30000" dirty="0" smtClean="0"/>
              <a:t>”&gt;Telephone Number:&lt;/label&gt;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</a:t>
            </a:r>
            <a:r>
              <a:rPr lang="en-US" sz="2400" baseline="30000" dirty="0" err="1" smtClean="0"/>
              <a:t>tel</a:t>
            </a:r>
            <a:r>
              <a:rPr lang="en-US" sz="2400" baseline="30000" dirty="0" smtClean="0"/>
              <a:t>” value=”” id=”</a:t>
            </a:r>
            <a:r>
              <a:rPr lang="en-US" sz="2400" baseline="30000" dirty="0" err="1" smtClean="0"/>
              <a:t>telno</a:t>
            </a:r>
            <a:r>
              <a:rPr lang="en-US" sz="2400" baseline="30000" dirty="0" smtClean="0"/>
              <a:t>” name=”</a:t>
            </a:r>
            <a:r>
              <a:rPr lang="en-US" sz="2400" baseline="30000" dirty="0" err="1" smtClean="0"/>
              <a:t>telephone_no</a:t>
            </a:r>
            <a:r>
              <a:rPr lang="en-US" sz="2400" baseline="30000" dirty="0" smtClean="0"/>
              <a:t>”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</a:t>
            </a:r>
            <a:r>
              <a:rPr lang="en-US" sz="2400" baseline="30000" dirty="0" err="1" smtClean="0"/>
              <a:t>maxlength</a:t>
            </a:r>
            <a:r>
              <a:rPr lang="en-US" sz="2400" baseline="30000" dirty="0" smtClean="0"/>
              <a:t>=”10” /&gt;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90600"/>
            <a:ext cx="8458200" cy="1752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input </a:t>
            </a:r>
            <a:r>
              <a:rPr lang="en-US" sz="2800" baseline="30000" dirty="0" smtClean="0">
                <a:cs typeface="Courier New" pitchFamily="49" charset="0"/>
              </a:rPr>
              <a:t>type=”number”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is used for accepting only number values.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input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 displayed for </a:t>
            </a:r>
            <a:r>
              <a:rPr lang="en-US" sz="2800" baseline="30000" dirty="0" smtClean="0">
                <a:cs typeface="Courier New" pitchFamily="49" charset="0"/>
              </a:rPr>
              <a:t>number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type is a spinner box.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user can either type a number or click the up or down arrow to select a number in the spinner box.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shows the code for including number input type on the form.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2590800"/>
            <a:ext cx="7848600" cy="103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&lt;label for=”</a:t>
            </a:r>
            <a:r>
              <a:rPr lang="en-US" sz="2400" baseline="30000" dirty="0" err="1" smtClean="0"/>
              <a:t>stud_age</a:t>
            </a:r>
            <a:r>
              <a:rPr lang="en-US" sz="2400" baseline="30000" dirty="0" smtClean="0"/>
              <a:t>”&gt;Age:&lt;/label&gt;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type=”number” value=”15” id=”</a:t>
            </a:r>
            <a:r>
              <a:rPr lang="en-US" sz="2400" baseline="30000" dirty="0" err="1" smtClean="0"/>
              <a:t>stud_age</a:t>
            </a:r>
            <a:r>
              <a:rPr lang="en-US" sz="2400" baseline="30000" dirty="0" smtClean="0"/>
              <a:t>” 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name=”</a:t>
            </a:r>
            <a:r>
              <a:rPr lang="en-US" sz="2400" baseline="30000" dirty="0" err="1" smtClean="0"/>
              <a:t>studentage</a:t>
            </a:r>
            <a:r>
              <a:rPr lang="en-US" sz="2400" baseline="30000" dirty="0" smtClean="0"/>
              <a:t>” min=”15” max=”45” step=”1” 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type=”submit” value=”submit”/&gt;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28600" y="3657600"/>
            <a:ext cx="8458200" cy="990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the code snippet, the </a:t>
            </a:r>
            <a:r>
              <a:rPr lang="en-US" sz="2800" baseline="30000" dirty="0" smtClean="0">
                <a:cs typeface="Courier New" pitchFamily="49" charset="0"/>
              </a:rPr>
              <a:t>number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input type has attributes, such as </a:t>
            </a:r>
            <a:r>
              <a:rPr lang="en-US" sz="2800" baseline="30000" dirty="0" smtClean="0">
                <a:cs typeface="Courier New" pitchFamily="49" charset="0"/>
              </a:rPr>
              <a:t>min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 smtClean="0">
                <a:cs typeface="Courier New" pitchFamily="49" charset="0"/>
              </a:rPr>
              <a:t>max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to specify the minimum and maximum value for the input.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shows the input type in Opera</a:t>
            </a:r>
            <a:r>
              <a:rPr lang="en-US" sz="2800" baseline="30000" dirty="0" smtClean="0"/>
              <a:t>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7" descr="Figure 10.3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4572000"/>
            <a:ext cx="2971800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1-2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143000"/>
            <a:ext cx="8458200" cy="1752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input </a:t>
            </a:r>
            <a:r>
              <a:rPr lang="en-US" sz="2800" baseline="30000" dirty="0" smtClean="0">
                <a:cs typeface="Courier New" pitchFamily="49" charset="0"/>
              </a:rPr>
              <a:t>type=”range”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is similar to </a:t>
            </a:r>
            <a:r>
              <a:rPr lang="en-US" sz="2800" baseline="30000" dirty="0" smtClean="0">
                <a:cs typeface="Courier New" pitchFamily="49" charset="0"/>
              </a:rPr>
              <a:t>number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type and displays a slider control on the page.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range type is used when the exact value is not required in the input.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For example, an online survey form asking the clients to rate the products may not receive exact values in the ratings.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shows the code for including range input type with attributes </a:t>
            </a:r>
            <a:r>
              <a:rPr lang="en-US" sz="2800" baseline="30000" dirty="0" smtClean="0">
                <a:cs typeface="Courier New" pitchFamily="49" charset="0"/>
              </a:rPr>
              <a:t>min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 smtClean="0">
                <a:cs typeface="Courier New" pitchFamily="49" charset="0"/>
              </a:rPr>
              <a:t>max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3041097"/>
            <a:ext cx="7848600" cy="845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&lt;label&gt;Survey for packages offered[scale: 1-10]:&lt;/label&gt;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type=”range” name=”rating” min=”1” max=”10” 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type=”submit” value=”submit”/&gt;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28600" y="4038600"/>
            <a:ext cx="8458200" cy="2209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code snippet, the </a:t>
            </a:r>
            <a:r>
              <a:rPr lang="en-US" sz="2800" baseline="30000" dirty="0" smtClean="0">
                <a:cs typeface="Courier New" pitchFamily="49" charset="0"/>
              </a:rPr>
              <a:t>range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input type contains attributes, such as </a:t>
            </a:r>
            <a:r>
              <a:rPr lang="en-US" sz="2800" baseline="30000" dirty="0" smtClean="0">
                <a:cs typeface="Courier New" pitchFamily="49" charset="0"/>
              </a:rPr>
              <a:t>min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baseline="30000" dirty="0" smtClean="0">
                <a:cs typeface="Courier New" pitchFamily="49" charset="0"/>
              </a:rPr>
              <a:t>max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baseline="30000" dirty="0" smtClean="0">
                <a:cs typeface="Courier New" pitchFamily="49" charset="0"/>
              </a:rPr>
              <a:t>step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and </a:t>
            </a:r>
            <a:r>
              <a:rPr lang="en-US" sz="2800" baseline="30000" dirty="0" smtClean="0">
                <a:cs typeface="Courier New" pitchFamily="49" charset="0"/>
              </a:rPr>
              <a:t>value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min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 smtClean="0">
                <a:cs typeface="Courier New" pitchFamily="49" charset="0"/>
              </a:rPr>
              <a:t>max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attributes are used to specify the minimum and maximum value allowed for a range and are set to </a:t>
            </a:r>
            <a:r>
              <a:rPr lang="en-US" sz="2800" baseline="30000" dirty="0" smtClean="0">
                <a:cs typeface="Courier New" pitchFamily="49" charset="0"/>
              </a:rPr>
              <a:t>1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 smtClean="0">
                <a:cs typeface="Courier New" pitchFamily="49" charset="0"/>
              </a:rPr>
              <a:t>10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respectively.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step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specify the intervals for incrementing the value.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value of </a:t>
            </a:r>
            <a:r>
              <a:rPr lang="en-US" sz="2800" baseline="30000" dirty="0" smtClean="0">
                <a:cs typeface="Courier New" pitchFamily="49" charset="0"/>
              </a:rPr>
              <a:t>step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is </a:t>
            </a:r>
            <a:r>
              <a:rPr lang="en-US" sz="2800" baseline="30000" dirty="0" smtClean="0">
                <a:cs typeface="Courier New" pitchFamily="49" charset="0"/>
              </a:rPr>
              <a:t>1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by default.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value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specifies the default value for the range.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default value is the midpoint of the range specified. 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1143000"/>
            <a:ext cx="8839200" cy="1219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Describe HTML5 forms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Explain the working of new input types in HTML5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Explain the new Form attributes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Explain the new Form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2-2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458200" cy="533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shows the range input type in Opera.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0.4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1316076"/>
            <a:ext cx="4648200" cy="31035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600" y="4648200"/>
            <a:ext cx="8458200" cy="914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shows the value for the range input type in the URL after the form is submitted by the user.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rating selected by the user can be seen in the Address Bar of the browser.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7" descr="Figure 10.5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562600"/>
            <a:ext cx="73152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and Time 1-7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1143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HTML5 has introduced several new input types for date and time.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format for all these date and time types is according to the ISO standards.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At present only Opera provides the support for date element by displaying a calendar control. 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81000" y="2057400"/>
            <a:ext cx="8382000" cy="524205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7" name="Rounded Rectangle 6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Date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28600" y="2895600"/>
            <a:ext cx="8458200" cy="914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This input type contains only date in year, month, and day format. The time part is not support by date type.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shows the code of the date input type.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3856546"/>
            <a:ext cx="7848600" cy="109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&lt;label for=”</a:t>
            </a:r>
            <a:r>
              <a:rPr lang="en-US" sz="2400" baseline="30000" dirty="0" err="1" smtClean="0"/>
              <a:t>stdate</a:t>
            </a:r>
            <a:r>
              <a:rPr lang="en-US" sz="2400" baseline="30000" dirty="0" smtClean="0"/>
              <a:t>”&gt;Date:&lt;/label&gt;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type=”date” id=”</a:t>
            </a:r>
            <a:r>
              <a:rPr lang="en-US" sz="2400" baseline="30000" dirty="0" err="1" smtClean="0"/>
              <a:t>stdate</a:t>
            </a:r>
            <a:r>
              <a:rPr lang="en-US" sz="2400" baseline="30000" dirty="0" smtClean="0"/>
              <a:t>” name=”</a:t>
            </a:r>
            <a:r>
              <a:rPr lang="en-US" sz="2400" baseline="30000" dirty="0" err="1" smtClean="0"/>
              <a:t>startdate</a:t>
            </a:r>
            <a:r>
              <a:rPr lang="en-US" sz="2400" baseline="30000" dirty="0" smtClean="0"/>
              <a:t>”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min=”2000-01-01”/&gt;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type=”submit” value=”Submit” id=”</a:t>
            </a:r>
            <a:r>
              <a:rPr lang="en-US" sz="2400" baseline="30000" dirty="0" err="1" smtClean="0"/>
              <a:t>btnSubmit</a:t>
            </a:r>
            <a:r>
              <a:rPr lang="en-US" sz="2400" baseline="30000" dirty="0" smtClean="0"/>
              <a:t>”&gt;&lt;/input&gt;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28600" y="4953000"/>
            <a:ext cx="8458200" cy="1600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the code snippet, all date input types have </a:t>
            </a:r>
            <a:r>
              <a:rPr lang="en-US" sz="2800" baseline="30000" dirty="0" smtClean="0">
                <a:cs typeface="Courier New" pitchFamily="49" charset="0"/>
              </a:rPr>
              <a:t>min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 smtClean="0">
                <a:cs typeface="Courier New" pitchFamily="49" charset="0"/>
              </a:rPr>
              <a:t>max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attributes to set the range for the dates.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default value for </a:t>
            </a:r>
            <a:r>
              <a:rPr lang="en-US" sz="2800" baseline="30000" dirty="0" smtClean="0">
                <a:cs typeface="Courier New" pitchFamily="49" charset="0"/>
              </a:rPr>
              <a:t>date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input type is based on the browsers.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Thus, it is advisable to set the minimum and maximum value for the </a:t>
            </a:r>
            <a:r>
              <a:rPr lang="en-US" sz="2800" baseline="30000" dirty="0" smtClean="0">
                <a:cs typeface="Courier New" pitchFamily="49" charset="0"/>
              </a:rPr>
              <a:t>date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type. 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and Time 2-7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381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shows the input type.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0.6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9" y="1219200"/>
            <a:ext cx="3420912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600" y="5334000"/>
            <a:ext cx="8458200" cy="381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shows the value sent for the date input type after the form is submitted by the user.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7" descr="Figure 10.7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867400"/>
            <a:ext cx="7315200" cy="404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and Time 3-7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914400"/>
            <a:ext cx="8382000" cy="524205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6" name="Rounded Rectangle 5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Month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28600" y="1524000"/>
            <a:ext cx="8458200" cy="685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type=”month”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includes only the year and month in the input.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shows the syntax of month input type.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2286000"/>
            <a:ext cx="7848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&lt;label for=”</a:t>
            </a:r>
            <a:r>
              <a:rPr lang="en-US" sz="2400" baseline="30000" dirty="0" err="1" smtClean="0"/>
              <a:t>stmonth</a:t>
            </a:r>
            <a:r>
              <a:rPr lang="en-US" sz="2400" baseline="30000" dirty="0" smtClean="0"/>
              <a:t>”&gt;Month:&lt;/label&gt;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type=”month”  id=”</a:t>
            </a:r>
            <a:r>
              <a:rPr lang="en-US" sz="2400" baseline="30000" dirty="0" err="1" smtClean="0"/>
              <a:t>stmonth</a:t>
            </a:r>
            <a:r>
              <a:rPr lang="en-US" sz="2400" baseline="30000" dirty="0" smtClean="0"/>
              <a:t>” name=”</a:t>
            </a:r>
            <a:r>
              <a:rPr lang="en-US" sz="2400" baseline="30000" dirty="0" err="1" smtClean="0"/>
              <a:t>startmonth</a:t>
            </a:r>
            <a:r>
              <a:rPr lang="en-US" sz="2400" baseline="30000" dirty="0" smtClean="0"/>
              <a:t>” 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type=”submit” value=”submit”/&gt;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28600" y="2971800"/>
            <a:ext cx="8458200" cy="1143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Browser such as Opera will display the date picker for selecting month.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On selecting any day from the calendar, the whole month is selected.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shows the date picker for the month input type.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Picture 10" descr="Figure 10.8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886200"/>
            <a:ext cx="2590800" cy="2647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and Time 4-7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914400"/>
            <a:ext cx="8382000" cy="524205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6" name="Rounded Rectangle 5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Week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28600" y="1676400"/>
            <a:ext cx="8458200" cy="685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input </a:t>
            </a:r>
            <a:r>
              <a:rPr lang="en-US" sz="2800" baseline="30000" dirty="0" smtClean="0">
                <a:cs typeface="Courier New" pitchFamily="49" charset="0"/>
              </a:rPr>
              <a:t>type=”week”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provides a similar interface as displayed for </a:t>
            </a:r>
            <a:r>
              <a:rPr lang="en-US" sz="2800" baseline="30000" dirty="0" smtClean="0">
                <a:cs typeface="Courier New" pitchFamily="49" charset="0"/>
              </a:rPr>
              <a:t>date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type and selects the entire week.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shows the syntax of the week input type.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2491770"/>
            <a:ext cx="7848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&lt;label&gt;Week:&lt;/label&gt;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type=”week” name=”week” 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type=”submit” value=”submit”/&gt;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28600" y="3352800"/>
            <a:ext cx="84582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shows the week input type in Opera.</a:t>
            </a:r>
          </a:p>
        </p:txBody>
      </p:sp>
      <p:pic>
        <p:nvPicPr>
          <p:cNvPr id="11" name="Picture 10" descr="Figure 10.9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733800"/>
            <a:ext cx="2743200" cy="28256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and Time 5-7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914400"/>
            <a:ext cx="8382000" cy="524205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6" name="Rounded Rectangle 5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Time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28600" y="1676400"/>
            <a:ext cx="8458200" cy="685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input </a:t>
            </a:r>
            <a:r>
              <a:rPr lang="en-US" sz="2800" baseline="30000" dirty="0" smtClean="0">
                <a:cs typeface="Courier New" pitchFamily="49" charset="0"/>
              </a:rPr>
              <a:t>type=”time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” displays a time of day in hours and minutes format (24-hour clock).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shows the syntax of the time input type.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2491770"/>
            <a:ext cx="7848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&lt;label&gt;Time:&lt;/label&gt;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type=”time” name=”time” 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type=”submit” value=”submit”/&gt;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28600" y="3352800"/>
            <a:ext cx="84582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shows the time input type in Opera.</a:t>
            </a:r>
          </a:p>
        </p:txBody>
      </p:sp>
      <p:pic>
        <p:nvPicPr>
          <p:cNvPr id="11" name="Picture 10" descr="Figure 10.10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810000"/>
            <a:ext cx="4739548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and Time 6-7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914400"/>
            <a:ext cx="8382000" cy="524205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6" name="Rounded Rectangle 5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err="1" smtClean="0">
                  <a:solidFill>
                    <a:schemeClr val="bg1"/>
                  </a:solidFill>
                </a:rPr>
                <a:t>Datet</a:t>
              </a:r>
              <a:r>
                <a:rPr lang="en-US" sz="2000" b="1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ime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28600" y="1676400"/>
            <a:ext cx="8458200" cy="1676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input </a:t>
            </a:r>
            <a:r>
              <a:rPr lang="en-US" sz="2800" baseline="30000" dirty="0" smtClean="0">
                <a:cs typeface="Courier New" pitchFamily="49" charset="0"/>
              </a:rPr>
              <a:t>type=”</a:t>
            </a:r>
            <a:r>
              <a:rPr lang="en-US" sz="2800" baseline="30000" dirty="0" err="1" smtClean="0">
                <a:cs typeface="Courier New" pitchFamily="49" charset="0"/>
              </a:rPr>
              <a:t>datetime</a:t>
            </a:r>
            <a:r>
              <a:rPr lang="en-US" sz="2800" baseline="30000" dirty="0" smtClean="0">
                <a:cs typeface="Courier New" pitchFamily="49" charset="0"/>
              </a:rPr>
              <a:t>”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includes full date and time in the input.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input includes a date part and a time part which is represented as Coordinated Universal Time (UTC).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Thus, UTC time will be displayed with ‘T’ followed by a ‘Z’.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shows the syntax of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datetime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input type.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3558570"/>
            <a:ext cx="7848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&lt;label for=”</a:t>
            </a:r>
            <a:r>
              <a:rPr lang="en-US" sz="2400" baseline="30000" dirty="0" err="1" smtClean="0"/>
              <a:t>mydatetime</a:t>
            </a:r>
            <a:r>
              <a:rPr lang="en-US" sz="2400" baseline="30000" dirty="0" smtClean="0"/>
              <a:t>”&gt;Date-Time:&lt;/label&gt;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</a:t>
            </a:r>
            <a:r>
              <a:rPr lang="en-US" sz="2400" baseline="30000" dirty="0" err="1" smtClean="0"/>
              <a:t>datetime</a:t>
            </a:r>
            <a:r>
              <a:rPr lang="en-US" sz="2400" baseline="30000" dirty="0" smtClean="0"/>
              <a:t>” name=”</a:t>
            </a:r>
            <a:r>
              <a:rPr lang="en-US" sz="2400" baseline="30000" dirty="0" err="1" smtClean="0"/>
              <a:t>mydatetime</a:t>
            </a:r>
            <a:r>
              <a:rPr lang="en-US" sz="2400" baseline="30000" dirty="0" smtClean="0"/>
              <a:t>” 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type=”submit” value=”submit”/&gt;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and Time 7-7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shows the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datetime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input type in Opera.</a:t>
            </a:r>
          </a:p>
        </p:txBody>
      </p:sp>
      <p:pic>
        <p:nvPicPr>
          <p:cNvPr id="6" name="Picture 5" descr="Figure 10.11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371600"/>
            <a:ext cx="4448961" cy="28194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81000" y="4428795"/>
            <a:ext cx="8382000" cy="524205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8" name="Rounded Rectangle 7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dirty="0" err="1" smtClean="0">
                  <a:solidFill>
                    <a:schemeClr val="bg1"/>
                  </a:solidFill>
                </a:rPr>
                <a:t>Datet</a:t>
              </a:r>
              <a:r>
                <a:rPr lang="en-US" sz="20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ime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-local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228600" y="5181600"/>
            <a:ext cx="8458200" cy="685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This input type is similar to </a:t>
            </a:r>
            <a:r>
              <a:rPr lang="en-US" sz="2800" baseline="30000" dirty="0" err="1" smtClean="0">
                <a:cs typeface="Courier New" pitchFamily="49" charset="0"/>
              </a:rPr>
              <a:t>datetime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input type, except that the time zone is omitted for input </a:t>
            </a:r>
            <a:r>
              <a:rPr lang="en-US" sz="2800" baseline="30000" dirty="0" smtClean="0">
                <a:cs typeface="Courier New" pitchFamily="49" charset="0"/>
              </a:rPr>
              <a:t>type=”</a:t>
            </a:r>
            <a:r>
              <a:rPr lang="en-US" sz="2800" baseline="30000" dirty="0" err="1" smtClean="0">
                <a:cs typeface="Courier New" pitchFamily="49" charset="0"/>
              </a:rPr>
              <a:t>datetime</a:t>
            </a:r>
            <a:r>
              <a:rPr lang="en-US" sz="2800" baseline="30000" dirty="0" smtClean="0">
                <a:cs typeface="Courier New" pitchFamily="49" charset="0"/>
              </a:rPr>
              <a:t>-local”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1752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HTML5 provides a predefined interface for selecting the colors using input </a:t>
            </a:r>
            <a:r>
              <a:rPr lang="en-US" sz="2800" baseline="30000" dirty="0" smtClean="0">
                <a:cs typeface="Courier New" pitchFamily="49" charset="0"/>
              </a:rPr>
              <a:t>type=”color”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input value from the color input field is a hexadecimal number.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For example, </a:t>
            </a:r>
            <a:r>
              <a:rPr lang="en-US" sz="2800" baseline="30000" dirty="0" smtClean="0">
                <a:cs typeface="Courier New" pitchFamily="49" charset="0"/>
              </a:rPr>
              <a:t>#00FF00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represents a hexadecimal RGB color value.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shows the usage of color input type to display a color picker on the Web page.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2667000"/>
            <a:ext cx="7848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&lt;label&gt;</a:t>
            </a:r>
            <a:r>
              <a:rPr lang="en-GB" sz="2400" baseline="30000" dirty="0" err="1" smtClean="0"/>
              <a:t>Color</a:t>
            </a:r>
            <a:r>
              <a:rPr lang="en-GB" sz="2400" baseline="30000" dirty="0" smtClean="0"/>
              <a:t>:&lt;/label&gt;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type=”color” name=”</a:t>
            </a:r>
            <a:r>
              <a:rPr lang="en-US" sz="2400" baseline="30000" dirty="0" err="1" smtClean="0"/>
              <a:t>mycolor</a:t>
            </a:r>
            <a:r>
              <a:rPr lang="en-US" sz="2400" baseline="30000" dirty="0" smtClean="0"/>
              <a:t>” 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type=”submit” value=”submit”/&gt;</a:t>
            </a:r>
            <a:r>
              <a:rPr lang="en-US" sz="2400" b="1" baseline="30000" dirty="0" smtClean="0"/>
              <a:t>	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28600" y="3429000"/>
            <a:ext cx="84582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shows the color input type in Opera.</a:t>
            </a:r>
          </a:p>
        </p:txBody>
      </p:sp>
      <p:pic>
        <p:nvPicPr>
          <p:cNvPr id="8" name="Picture 7" descr="Figure 10.12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336" y="3810000"/>
            <a:ext cx="3729464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Form Attributes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1066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HTML5 has provided several new attributes that perform the validations without writing JavaScript snippets for them.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These attributes perform the following tasks: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1676400"/>
            <a:ext cx="8305800" cy="1905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Check data provided by users with the regular expression pattern assigned to the fields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Inform users with appropriate errors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Check that the required fields are not left empty by the users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Enable multiple values for the fields, if provided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3505200"/>
            <a:ext cx="8458200" cy="1066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These attributes can be used to support scripting drawbacks, without actually hard coding them in the Web pages.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Browsers that do not understand these new attributes will ignore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HTML5 Forms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304800" y="914400"/>
          <a:ext cx="8382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A6D5F93-001C-4408-896F-284E44EA4C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graphicEl>
                                              <a:dgm id="{FA6D5F93-001C-4408-896F-284E44EA4C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1-2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066800"/>
            <a:ext cx="8458200" cy="2286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This is a </a:t>
            </a:r>
            <a:r>
              <a:rPr lang="en-US" sz="2800" baseline="30000" dirty="0" err="1" smtClean="0">
                <a:cs typeface="Courier New" pitchFamily="49" charset="0"/>
              </a:rPr>
              <a:t>boolean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that informs the browser to submit the form only when the required fields are not left empty by the users.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input type elements, such as </a:t>
            </a:r>
            <a:r>
              <a:rPr lang="en-US" sz="2800" baseline="30000" dirty="0" smtClean="0">
                <a:cs typeface="Courier New" pitchFamily="49" charset="0"/>
              </a:rPr>
              <a:t>button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baseline="30000" dirty="0" smtClean="0">
                <a:cs typeface="Courier New" pitchFamily="49" charset="0"/>
              </a:rPr>
              <a:t>range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and </a:t>
            </a:r>
            <a:r>
              <a:rPr lang="en-US" sz="2800" baseline="30000" dirty="0" smtClean="0">
                <a:cs typeface="Courier New" pitchFamily="49" charset="0"/>
              </a:rPr>
              <a:t>color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cannot be set for </a:t>
            </a:r>
            <a:r>
              <a:rPr lang="en-US" sz="2800" baseline="30000" dirty="0" smtClean="0">
                <a:cs typeface="Courier New" pitchFamily="49" charset="0"/>
              </a:rPr>
              <a:t>required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as they have a default value.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Different Web browsers such as Opera, Chrome, and Firefox provide different error messages, such as ‘This is a required field’, or ‘Please fill out this field’ for </a:t>
            </a:r>
            <a:r>
              <a:rPr lang="en-US" sz="2800" baseline="30000" dirty="0" smtClean="0">
                <a:cs typeface="Courier New" pitchFamily="49" charset="0"/>
              </a:rPr>
              <a:t>required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shows assignment of required attribute to the name field on the registration form.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3813862"/>
            <a:ext cx="7848600" cy="204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&lt;label&gt;Name: &lt;</a:t>
            </a:r>
            <a:r>
              <a:rPr lang="en-US" sz="2400" baseline="30000" dirty="0" err="1" smtClean="0"/>
              <a:t>em</a:t>
            </a:r>
            <a:r>
              <a:rPr lang="en-US" sz="2400" baseline="30000" dirty="0" smtClean="0"/>
              <a:t>&gt; &lt;</a:t>
            </a:r>
            <a:r>
              <a:rPr lang="en-US" sz="2400" baseline="30000" dirty="0" err="1" smtClean="0"/>
              <a:t>img</a:t>
            </a: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src</a:t>
            </a:r>
            <a:r>
              <a:rPr lang="en-US" sz="2400" baseline="30000" dirty="0" smtClean="0"/>
              <a:t>=”star.jpg” width=”9” height=”10” 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alt=”” border=”0”&gt; &lt;/</a:t>
            </a:r>
            <a:r>
              <a:rPr lang="en-US" sz="2400" baseline="30000" dirty="0" err="1" smtClean="0"/>
              <a:t>em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&lt;/label&gt; &lt;</a:t>
            </a:r>
            <a:r>
              <a:rPr lang="en-US" sz="2400" baseline="30000" dirty="0" err="1" smtClean="0"/>
              <a:t>br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type=”text” value=”” name=”first” size=”8” </a:t>
            </a:r>
            <a:r>
              <a:rPr lang="en-US" sz="2400" baseline="30000" dirty="0" err="1" smtClean="0"/>
              <a:t>tabindex</a:t>
            </a:r>
            <a:r>
              <a:rPr lang="en-US" sz="2400" baseline="30000" dirty="0" smtClean="0"/>
              <a:t>=”1” 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required =”true”/&gt;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type=”text” value=”” name=”last” size=”14” </a:t>
            </a:r>
            <a:r>
              <a:rPr lang="en-US" sz="2400" baseline="30000" dirty="0" err="1" smtClean="0"/>
              <a:t>tabindex</a:t>
            </a:r>
            <a:r>
              <a:rPr lang="en-US" sz="2400" baseline="30000" dirty="0" smtClean="0"/>
              <a:t>=”2”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required=”true”/&gt;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type=”submit” value=”submit”/&gt; </a:t>
            </a:r>
            <a:r>
              <a:rPr lang="en-US" sz="2400" b="1" baseline="30000" dirty="0" smtClean="0"/>
              <a:t>	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2-2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shows the message of required attribute in Opera.</a:t>
            </a:r>
          </a:p>
        </p:txBody>
      </p:sp>
      <p:pic>
        <p:nvPicPr>
          <p:cNvPr id="6" name="Picture 5" descr="Figure 10.13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47800"/>
            <a:ext cx="5539288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Placeholder 1-2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219200"/>
            <a:ext cx="8458200" cy="1828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This attribute displays a short hint or text inside a form element informing the user about what data needs to be entered in that field.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placeholder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text toggles, which means it appears in the field and disappears when the user clicks inside the field.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If the size of the hint exceeds the field size, then use </a:t>
            </a:r>
            <a:r>
              <a:rPr lang="en-US" sz="2800" baseline="30000" dirty="0" smtClean="0">
                <a:cs typeface="Courier New" pitchFamily="49" charset="0"/>
              </a:rPr>
              <a:t>title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to describe text for the field.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shows the assignment of placeholder attribute to the name field on the registration form.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3467566"/>
            <a:ext cx="7924800" cy="1790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&lt;label&gt;Name: &lt;</a:t>
            </a:r>
            <a:r>
              <a:rPr lang="en-US" sz="2400" baseline="30000" dirty="0" err="1" smtClean="0"/>
              <a:t>img</a:t>
            </a: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src</a:t>
            </a:r>
            <a:r>
              <a:rPr lang="en-US" sz="2400" baseline="30000" dirty="0" smtClean="0"/>
              <a:t>=”required_star.gif” height=”10px”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width=”10px”/&gt;&lt;/label&gt; &lt;</a:t>
            </a:r>
            <a:r>
              <a:rPr lang="en-US" sz="2400" baseline="30000" dirty="0" err="1" smtClean="0"/>
              <a:t>br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&lt;input type=”text” value=”” name=”first” size=”8”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</a:t>
            </a:r>
            <a:r>
              <a:rPr lang="en-US" sz="2400" baseline="30000" dirty="0" err="1" smtClean="0"/>
              <a:t>tabindex</a:t>
            </a:r>
            <a:r>
              <a:rPr lang="en-US" sz="2400" baseline="30000" dirty="0" smtClean="0"/>
              <a:t>=”1” required=”true” placeholder=”First Name”/&gt;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&lt;input type=”text” value=”” name=”last” size=”14”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</a:t>
            </a:r>
            <a:r>
              <a:rPr lang="en-US" sz="2400" baseline="30000" dirty="0" err="1" smtClean="0"/>
              <a:t>tabindex</a:t>
            </a:r>
            <a:r>
              <a:rPr lang="en-US" sz="2400" baseline="30000" dirty="0" smtClean="0"/>
              <a:t>=”2” required=”true” placeholder=”Last Name”/&gt;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</a:t>
            </a:r>
            <a:r>
              <a:rPr lang="en-US" sz="2400" baseline="30000" dirty="0" err="1" smtClean="0"/>
              <a:t>br</a:t>
            </a:r>
            <a:r>
              <a:rPr lang="en-US" sz="2400" baseline="30000" dirty="0" smtClean="0"/>
              <a:t>/&gt;</a:t>
            </a:r>
            <a:r>
              <a:rPr lang="en-US" sz="2400" b="1" baseline="30000" dirty="0" smtClean="0"/>
              <a:t>	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Placeholder 2-2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shows the message of placeholder attribute in Opera.</a:t>
            </a:r>
          </a:p>
        </p:txBody>
      </p:sp>
      <p:pic>
        <p:nvPicPr>
          <p:cNvPr id="6" name="Picture 5" descr="Figure 10.14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47799"/>
            <a:ext cx="4800600" cy="42175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1-2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2286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pattern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uses regular expressions for validating the fields.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data entered by the user must match with the pattern specified in the regular expression.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This helps to limit the input accepted from the user.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To inform the users about the excepted pattern for the data, use the </a:t>
            </a:r>
            <a:r>
              <a:rPr lang="en-US" sz="2800" baseline="30000" dirty="0" smtClean="0">
                <a:cs typeface="Courier New" pitchFamily="49" charset="0"/>
              </a:rPr>
              <a:t>title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attribute, which is displayed as a tool tip when pointer is moved over the field.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shows the assignment of </a:t>
            </a:r>
            <a:r>
              <a:rPr lang="en-US" sz="2800" baseline="30000" dirty="0" smtClean="0">
                <a:cs typeface="Courier New" pitchFamily="49" charset="0"/>
              </a:rPr>
              <a:t>pattern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to the phone number field on the registration form.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3498265"/>
            <a:ext cx="792480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&lt;label&gt;Phone number:&lt;</a:t>
            </a:r>
            <a:r>
              <a:rPr lang="en-US" sz="2400" baseline="30000" dirty="0" err="1" smtClean="0"/>
              <a:t>img</a:t>
            </a: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src</a:t>
            </a:r>
            <a:r>
              <a:rPr lang="en-US" sz="2400" baseline="30000" dirty="0" smtClean="0"/>
              <a:t>=”required_star.gif” height=”10px”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width=”10px”/&gt;&lt;/label&gt;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&lt;input type=”</a:t>
            </a:r>
            <a:r>
              <a:rPr lang="en-US" sz="2400" baseline="30000" dirty="0" err="1" smtClean="0"/>
              <a:t>tel</a:t>
            </a:r>
            <a:r>
              <a:rPr lang="en-US" sz="2400" baseline="30000" dirty="0" smtClean="0"/>
              <a:t>” value=”” size=”4” </a:t>
            </a:r>
            <a:r>
              <a:rPr lang="en-US" sz="2400" baseline="30000" dirty="0" err="1" smtClean="0"/>
              <a:t>maxlength</a:t>
            </a:r>
            <a:r>
              <a:rPr lang="en-US" sz="2400" baseline="30000" dirty="0" smtClean="0"/>
              <a:t>=”5”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</a:t>
            </a:r>
            <a:r>
              <a:rPr lang="en-US" sz="2400" baseline="30000" dirty="0" err="1" smtClean="0"/>
              <a:t>tabindex</a:t>
            </a:r>
            <a:r>
              <a:rPr lang="en-US" sz="2400" baseline="30000" dirty="0" smtClean="0"/>
              <a:t>=”11” required=”true” placeholder =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”</a:t>
            </a:r>
            <a:r>
              <a:rPr lang="en-US" sz="2400" baseline="30000" dirty="0" err="1" smtClean="0"/>
              <a:t>Code”pattern</a:t>
            </a:r>
            <a:r>
              <a:rPr lang="en-US" sz="2400" baseline="30000" dirty="0" smtClean="0"/>
              <a:t>=”[+0-9]{1,4}” title=”Format:(+)99(99)”/&gt;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&lt;label&gt;-&lt;/label&gt;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&lt;input type=”</a:t>
            </a:r>
            <a:r>
              <a:rPr lang="en-US" sz="2400" baseline="30000" dirty="0" err="1" smtClean="0"/>
              <a:t>tel</a:t>
            </a:r>
            <a:r>
              <a:rPr lang="en-US" sz="2400" baseline="30000" dirty="0" smtClean="0"/>
              <a:t>” value=”” size=”10” </a:t>
            </a:r>
            <a:r>
              <a:rPr lang="en-US" sz="2400" baseline="30000" dirty="0" err="1" smtClean="0"/>
              <a:t>maxlength</a:t>
            </a:r>
            <a:r>
              <a:rPr lang="en-US" sz="2400" baseline="30000" dirty="0" smtClean="0"/>
              <a:t>=”12”    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</a:t>
            </a:r>
            <a:r>
              <a:rPr lang="en-US" sz="2400" baseline="30000" dirty="0" err="1" smtClean="0"/>
              <a:t>tabindex</a:t>
            </a:r>
            <a:r>
              <a:rPr lang="en-US" sz="2400" baseline="30000" dirty="0" smtClean="0"/>
              <a:t>=”13” required=”true” placeholder=”Number”             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pattern=”[0-9]{8,}”  title=”Minimum 8 numbers”/&gt;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2-2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1676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the code snippet, </a:t>
            </a:r>
            <a:r>
              <a:rPr lang="en-US" sz="2800" baseline="30000" dirty="0" smtClean="0">
                <a:cs typeface="Courier New" pitchFamily="49" charset="0"/>
              </a:rPr>
              <a:t>[+0-9]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pattern indicates that only special character ‘</a:t>
            </a:r>
            <a:r>
              <a:rPr lang="en-US" sz="2800" baseline="30000" dirty="0" smtClean="0">
                <a:cs typeface="Courier New" pitchFamily="49" charset="0"/>
              </a:rPr>
              <a:t>+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’ as well as numbers are allowed.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Also, </a:t>
            </a:r>
            <a:r>
              <a:rPr lang="en-US" sz="2800" baseline="30000" dirty="0" smtClean="0">
                <a:cs typeface="Courier New" pitchFamily="49" charset="0"/>
              </a:rPr>
              <a:t>{1, 4}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refers to the length of the numbers, that is between </a:t>
            </a:r>
            <a:r>
              <a:rPr lang="en-US" sz="2800" baseline="30000" dirty="0" smtClean="0">
                <a:cs typeface="Courier New" pitchFamily="49" charset="0"/>
              </a:rPr>
              <a:t>1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 smtClean="0">
                <a:cs typeface="Courier New" pitchFamily="49" charset="0"/>
              </a:rPr>
              <a:t>4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Similarly, </a:t>
            </a:r>
            <a:r>
              <a:rPr lang="en-US" sz="2800" baseline="30000" dirty="0" smtClean="0">
                <a:cs typeface="Courier New" pitchFamily="49" charset="0"/>
              </a:rPr>
              <a:t>{8,}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means minimum eight numbers are allowed in the </a:t>
            </a:r>
            <a:r>
              <a:rPr lang="en-US" sz="2800" baseline="30000" dirty="0" err="1" smtClean="0">
                <a:cs typeface="Courier New" pitchFamily="49" charset="0"/>
              </a:rPr>
              <a:t>tel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input type field.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shows the message of pattern attribute in Opera.</a:t>
            </a:r>
          </a:p>
        </p:txBody>
      </p:sp>
      <p:pic>
        <p:nvPicPr>
          <p:cNvPr id="6" name="Picture 5" descr="Figure 10.15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743200"/>
            <a:ext cx="5734313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1-2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458200" cy="2133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This is a </a:t>
            </a:r>
            <a:r>
              <a:rPr lang="en-US" sz="2800" baseline="30000" dirty="0" err="1" smtClean="0">
                <a:cs typeface="Courier New" pitchFamily="49" charset="0"/>
              </a:rPr>
              <a:t>boolean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that allows multiple values for some input types.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This was available only for </a:t>
            </a:r>
            <a:r>
              <a:rPr lang="en-US" sz="2800" baseline="30000" dirty="0" smtClean="0">
                <a:cs typeface="Courier New" pitchFamily="49" charset="0"/>
              </a:rPr>
              <a:t>select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input type in the earlier version of HTML.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HTML5 allows multiple attribute with input types, such as email and file.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If assigned, it allows selection of multiple files, or include several e-mail addresses in the email field separated by comma separator.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shows the assignment of </a:t>
            </a:r>
            <a:r>
              <a:rPr lang="en-US" sz="2800" baseline="30000" dirty="0" smtClean="0">
                <a:cs typeface="Courier New" pitchFamily="49" charset="0"/>
              </a:rPr>
              <a:t>multiple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to the e-mail address field on the registration form.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3048000"/>
            <a:ext cx="7924800" cy="1347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&lt;label&gt;Email Address:&lt;</a:t>
            </a:r>
            <a:r>
              <a:rPr lang="en-US" sz="2400" baseline="30000" dirty="0" err="1" smtClean="0"/>
              <a:t>img</a:t>
            </a: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src</a:t>
            </a:r>
            <a:r>
              <a:rPr lang="en-US" sz="2400" baseline="30000" dirty="0" smtClean="0"/>
              <a:t>=”required_star.gif” height=”10px”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width=”10px”/&gt;&lt;/label&gt;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type=”email” value=”” name=”</a:t>
            </a:r>
            <a:r>
              <a:rPr lang="en-US" sz="2400" baseline="30000" dirty="0" err="1" smtClean="0"/>
              <a:t>emailid</a:t>
            </a:r>
            <a:r>
              <a:rPr lang="en-US" sz="2400" baseline="30000" dirty="0" smtClean="0"/>
              <a:t>” </a:t>
            </a:r>
            <a:r>
              <a:rPr lang="en-US" sz="2400" baseline="30000" dirty="0" err="1" smtClean="0"/>
              <a:t>maxlength</a:t>
            </a:r>
            <a:r>
              <a:rPr lang="en-US" sz="2400" baseline="30000" dirty="0" smtClean="0"/>
              <a:t>=”255” </a:t>
            </a:r>
          </a:p>
          <a:p>
            <a:pPr>
              <a:lnSpc>
                <a:spcPts val="1000"/>
              </a:lnSpc>
            </a:pPr>
            <a:r>
              <a:rPr lang="en-US" sz="2400" baseline="30000" dirty="0" err="1" smtClean="0"/>
              <a:t>tabindex</a:t>
            </a:r>
            <a:r>
              <a:rPr lang="en-US" sz="2400" baseline="30000" dirty="0" smtClean="0"/>
              <a:t>=”5” required=”true” placeholder=”Email Address”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multiple/&gt;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28600" y="4343400"/>
            <a:ext cx="8458200" cy="1371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the code snippet, </a:t>
            </a:r>
            <a:r>
              <a:rPr lang="en-US" sz="2800" baseline="30000" dirty="0" smtClean="0">
                <a:cs typeface="Courier New" pitchFamily="49" charset="0"/>
              </a:rPr>
              <a:t>multiple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will allow insertion of multiple e-mail addresses in the field.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Every e-mail address will be validated individually by the browser.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6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2-2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shows the validation of multiple e-mail address.</a:t>
            </a:r>
          </a:p>
        </p:txBody>
      </p:sp>
      <p:pic>
        <p:nvPicPr>
          <p:cNvPr id="6" name="Picture 5" descr="Figure 10.16.tif"/>
          <p:cNvPicPr>
            <a:picLocks noChangeAspect="1"/>
          </p:cNvPicPr>
          <p:nvPr/>
        </p:nvPicPr>
        <p:blipFill>
          <a:blip r:embed="rId2"/>
          <a:srcRect t="1818"/>
          <a:stretch>
            <a:fillRect/>
          </a:stretch>
        </p:blipFill>
        <p:spPr>
          <a:xfrm>
            <a:off x="1219200" y="1600200"/>
            <a:ext cx="6732149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Autofocus 1-2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2057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autofocus attribute will focus on the input field on page load.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However, depending upon the situation, it will not move the focus away if the user has selected some other field.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Only one element can be focused with autofocus attribute on a particular page while loading.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shows the assignment of autofocus attribute to the first name field on the registration form.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3048000"/>
            <a:ext cx="7924800" cy="1790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&lt;label&gt;Name:&lt;/label&gt;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&lt;</a:t>
            </a:r>
            <a:r>
              <a:rPr lang="en-US" sz="2400" baseline="30000" dirty="0" err="1" smtClean="0"/>
              <a:t>br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&lt;input type=”text” value=”” name=”first” size=”8”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</a:t>
            </a:r>
            <a:r>
              <a:rPr lang="en-US" sz="2400" baseline="30000" dirty="0" err="1" smtClean="0"/>
              <a:t>tabindex</a:t>
            </a:r>
            <a:r>
              <a:rPr lang="en-US" sz="2400" baseline="30000" dirty="0" smtClean="0"/>
              <a:t>=”1” placeholder =”First Name” autofocus/&gt;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&lt;input type=”submit” value=”submit”/&gt;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</a:t>
            </a:r>
            <a:r>
              <a:rPr lang="en-US" sz="2400" baseline="30000" dirty="0" err="1" smtClean="0"/>
              <a:t>br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&lt;label&gt;First Name&lt;/label&gt;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Autofocus 2-2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shows the behavior of </a:t>
            </a:r>
            <a:r>
              <a:rPr lang="en-US" sz="2800" baseline="30000" dirty="0" smtClean="0"/>
              <a:t>autofocus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attribute.</a:t>
            </a:r>
          </a:p>
        </p:txBody>
      </p:sp>
      <p:pic>
        <p:nvPicPr>
          <p:cNvPr id="6" name="Picture 5" descr="Figure 10.17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99" y="1600200"/>
            <a:ext cx="4906999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 in HTML5 Forms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HTML5 Web forms bring great improvements related to form creation for the Web developers and also for users interacting with them.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609600" y="1600200"/>
          <a:ext cx="79248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6173FC-5FB0-4E70-8D5C-962BCFCBF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BC6173FC-5FB0-4E70-8D5C-962BCFCBFD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9E9CC5-F056-481E-890B-D81D92944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159E9CC5-F056-481E-890B-D81D92944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6E95771-CAF8-441F-9C29-95B345C1B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56E95771-CAF8-441F-9C29-95B345C1BC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082C2E-3830-4A10-8B86-E47EF6901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C9082C2E-3830-4A10-8B86-E47EF69015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1E2C684-EBD0-485A-A69A-410BAE7028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61E2C684-EBD0-485A-A69A-410BAE7028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2DCD54D-66BE-465E-9847-73F41B8C7E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42DCD54D-66BE-465E-9847-73F41B8C7E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FAE7F2-3481-4698-9EAC-9A7F7BEDF7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37FAE7F2-3481-4698-9EAC-9A7F7BEDF7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FF4C038-F2EE-417C-9AB4-8C20A18876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dgm id="{8FF4C038-F2EE-417C-9AB4-8C20A18876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47B328A-F054-4696-8C09-02F540C93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547B328A-F054-4696-8C09-02F540C933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D45CCBB-F338-4FB3-B9E5-EE97818BFD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dgm id="{ED45CCBB-F338-4FB3-B9E5-EE97818BFD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F72B017-1D39-4861-A6DE-10ABF8248E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graphicEl>
                                              <a:dgm id="{BF72B017-1D39-4861-A6DE-10ABF8248E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43FF222-FF2B-4A87-926C-91114910EF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dgm id="{D43FF222-FF2B-4A87-926C-91114910EF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6F78ACA-5602-4181-ACD1-D8EBEB6958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">
                                            <p:graphicEl>
                                              <a:dgm id="{D6F78ACA-5602-4181-ACD1-D8EBEB6958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066800"/>
            <a:ext cx="8458200" cy="1447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Earlier, all the form controls need to be provided between the opening and closing </a:t>
            </a:r>
            <a:r>
              <a:rPr lang="en-US" sz="2800" baseline="30000" dirty="0" smtClean="0">
                <a:cs typeface="Courier New" pitchFamily="49" charset="0"/>
              </a:rPr>
              <a:t>&lt;form&gt;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tag.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HTML5, elements can be inserted at any place in the document and they can reference the form using the form attribute.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shows the association of an element with the form on the Web page.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2743200"/>
            <a:ext cx="7924800" cy="2353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&lt;input type=”text” name=”</a:t>
            </a:r>
            <a:r>
              <a:rPr lang="en-US" sz="2400" baseline="30000" dirty="0" err="1" smtClean="0"/>
              <a:t>mytext</a:t>
            </a:r>
            <a:r>
              <a:rPr lang="en-US" sz="2400" baseline="30000" dirty="0" smtClean="0"/>
              <a:t>” id=”</a:t>
            </a:r>
            <a:r>
              <a:rPr lang="en-US" sz="2400" baseline="30000" dirty="0" err="1" smtClean="0"/>
              <a:t>mytext</a:t>
            </a:r>
            <a:r>
              <a:rPr lang="en-US" sz="2400" baseline="30000" dirty="0" smtClean="0"/>
              <a:t>” form=”</a:t>
            </a:r>
            <a:r>
              <a:rPr lang="en-US" sz="2400" baseline="30000" dirty="0" err="1" smtClean="0"/>
              <a:t>myform</a:t>
            </a:r>
            <a:r>
              <a:rPr lang="en-US" sz="2400" baseline="30000" dirty="0" smtClean="0"/>
              <a:t>”/&gt;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. . .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. . .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&lt;form id=”</a:t>
            </a:r>
            <a:r>
              <a:rPr lang="en-US" sz="2400" baseline="30000" dirty="0" err="1" smtClean="0"/>
              <a:t>myform</a:t>
            </a:r>
            <a:r>
              <a:rPr lang="en-US" sz="2400" baseline="30000" dirty="0" smtClean="0"/>
              <a:t>”&gt;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. . .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. . .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&lt;/form&gt;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&lt;/body&gt;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28600" y="5181600"/>
            <a:ext cx="8458200" cy="1219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the code snippet, the form is declared with an </a:t>
            </a:r>
            <a:r>
              <a:rPr lang="en-US" sz="2800" baseline="30000" dirty="0" smtClean="0">
                <a:cs typeface="Courier New" pitchFamily="49" charset="0"/>
              </a:rPr>
              <a:t>id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value of the </a:t>
            </a:r>
            <a:r>
              <a:rPr lang="en-US" sz="2800" baseline="30000" dirty="0" smtClean="0">
                <a:cs typeface="Courier New" pitchFamily="49" charset="0"/>
              </a:rPr>
              <a:t>id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is assigned to the input element using </a:t>
            </a:r>
            <a:r>
              <a:rPr lang="en-US" sz="2800" baseline="30000" dirty="0" smtClean="0">
                <a:cs typeface="Courier New" pitchFamily="49" charset="0"/>
              </a:rPr>
              <a:t>form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Autocomplete</a:t>
            </a:r>
            <a:r>
              <a:rPr lang="en-US" dirty="0" smtClean="0"/>
              <a:t> Attribute 1-2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304800" y="914400"/>
          <a:ext cx="8382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A6D5F93-001C-4408-896F-284E44EA4C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graphicEl>
                                              <a:dgm id="{FA6D5F93-001C-4408-896F-284E44EA4C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Autocomplete</a:t>
            </a:r>
            <a:r>
              <a:rPr lang="en-US" dirty="0" smtClean="0"/>
              <a:t> Attribute 2-2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shows the behavior of </a:t>
            </a:r>
            <a:r>
              <a:rPr lang="en-US" sz="2800" baseline="30000" dirty="0" err="1" smtClean="0">
                <a:cs typeface="Courier New" pitchFamily="49" charset="0"/>
              </a:rPr>
              <a:t>autocomplete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in Chrome.</a:t>
            </a:r>
          </a:p>
        </p:txBody>
      </p:sp>
      <p:pic>
        <p:nvPicPr>
          <p:cNvPr id="6" name="Picture 5" descr="Figure 10.18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447800"/>
            <a:ext cx="5741277" cy="30272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600" y="4876800"/>
            <a:ext cx="84582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disabling the default behavior of </a:t>
            </a:r>
            <a:r>
              <a:rPr lang="en-US" sz="2800" baseline="30000" dirty="0" smtClean="0">
                <a:cs typeface="Courier New" pitchFamily="49" charset="0"/>
              </a:rPr>
              <a:t>autocomplete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5730848"/>
            <a:ext cx="7924800" cy="59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E-mail: &lt;input type=”email” name=”email” </a:t>
            </a:r>
            <a:r>
              <a:rPr lang="en-US" sz="2400" baseline="30000" dirty="0" err="1" smtClean="0"/>
              <a:t>autocomplete</a:t>
            </a:r>
            <a:r>
              <a:rPr lang="en-US" sz="2400" baseline="30000" dirty="0" smtClean="0"/>
              <a:t>=”off” 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&lt;input type=”submit” value=”submit”/&gt;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Form Elements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066800"/>
            <a:ext cx="8458200" cy="2133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HTML5 has introduced some new elements that can be incorporated in the Web pages.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These new elements are specifically designed to be used with the JavaScript.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When combined with JavaScript, these new elements can be more functional.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At present, all the browsers do not provide the support for these new elements.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If the control is not supported by the browser, then it displays element as a text field.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Opera provides the support for all the new form elements.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3276600"/>
            <a:ext cx="8458200" cy="2286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>
                <a:cs typeface="Courier New" pitchFamily="49" charset="0"/>
              </a:rPr>
              <a:t>Datalist</a:t>
            </a:r>
            <a:endParaRPr lang="en-US" sz="2800" baseline="30000" dirty="0" smtClean="0">
              <a:cs typeface="Courier New" pitchFamily="49" charset="0"/>
            </a:endParaRP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cs typeface="Courier New" pitchFamily="49" charset="0"/>
            </a:endParaRP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>
                <a:solidFill>
                  <a:schemeClr val="dk1"/>
                </a:solidFill>
                <a:cs typeface="Courier New" pitchFamily="49" charset="0"/>
              </a:rPr>
              <a:t>Progress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solidFill>
                <a:schemeClr val="dk1"/>
              </a:solidFill>
              <a:cs typeface="Courier New" pitchFamily="49" charset="0"/>
            </a:endParaRP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>
                <a:solidFill>
                  <a:schemeClr val="dk1"/>
                </a:solidFill>
                <a:cs typeface="Courier New" pitchFamily="49" charset="0"/>
              </a:rPr>
              <a:t>Meter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solidFill>
                <a:schemeClr val="dk1"/>
              </a:solidFill>
              <a:cs typeface="Courier New" pitchFamily="49" charset="0"/>
            </a:endParaRP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>
                <a:solidFill>
                  <a:schemeClr val="dk1"/>
                </a:solidFill>
                <a:cs typeface="Courier New" pitchFamily="49" charset="0"/>
              </a:rPr>
              <a:t>Output</a:t>
            </a:r>
            <a:endParaRPr lang="en-US" sz="2800" dirty="0" smtClean="0">
              <a:solidFill>
                <a:schemeClr val="dk1"/>
              </a:solidFill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Datalist</a:t>
            </a:r>
            <a:r>
              <a:rPr lang="en-US" dirty="0" smtClean="0"/>
              <a:t> 1-3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304800" y="914400"/>
          <a:ext cx="8382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A6D5F93-001C-4408-896F-284E44EA4C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graphicEl>
                                              <a:dgm id="{FA6D5F93-001C-4408-896F-284E44EA4C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lvlOne"/>
        </p:bldSub>
      </p:bldGraphic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Datalist</a:t>
            </a:r>
            <a:r>
              <a:rPr lang="en-US" dirty="0" smtClean="0"/>
              <a:t> 2-3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762000"/>
            <a:ext cx="8458200" cy="1143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At present, only Opera browser provides the support for the </a:t>
            </a:r>
            <a:r>
              <a:rPr lang="en-US" sz="2800" baseline="30000" dirty="0" err="1" smtClean="0"/>
              <a:t>datalist</a:t>
            </a:r>
            <a:r>
              <a:rPr lang="en-US" sz="2800" baseline="30000" dirty="0" smtClean="0"/>
              <a:t>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shows the syntax of providing the </a:t>
            </a:r>
            <a:r>
              <a:rPr lang="en-US" sz="2800" baseline="30000" dirty="0" smtClean="0">
                <a:cs typeface="Courier New" pitchFamily="49" charset="0"/>
              </a:rPr>
              <a:t>&lt;</a:t>
            </a:r>
            <a:r>
              <a:rPr lang="en-US" sz="2800" baseline="30000" dirty="0" err="1" smtClean="0">
                <a:cs typeface="Courier New" pitchFamily="49" charset="0"/>
              </a:rPr>
              <a:t>datalist</a:t>
            </a:r>
            <a:r>
              <a:rPr lang="en-US" sz="2800" baseline="30000" dirty="0" smtClean="0">
                <a:cs typeface="Courier New" pitchFamily="49" charset="0"/>
              </a:rPr>
              <a:t>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 on the form.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1905000"/>
            <a:ext cx="7924800" cy="2604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&lt;label&gt; Select the mode of payment: &lt;/label&gt;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type=”text”  name=”payment” list=”</a:t>
            </a:r>
            <a:r>
              <a:rPr lang="en-US" sz="2400" baseline="30000" dirty="0" err="1" smtClean="0"/>
              <a:t>paymentlist</a:t>
            </a:r>
            <a:r>
              <a:rPr lang="en-US" sz="2400" baseline="30000" dirty="0" smtClean="0"/>
              <a:t>” 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</a:t>
            </a:r>
            <a:r>
              <a:rPr lang="en-US" sz="2400" baseline="30000" dirty="0" err="1" smtClean="0"/>
              <a:t>datalist</a:t>
            </a:r>
            <a:r>
              <a:rPr lang="en-US" sz="2400" baseline="30000" dirty="0" smtClean="0"/>
              <a:t> id=”</a:t>
            </a:r>
            <a:r>
              <a:rPr lang="en-US" sz="2400" baseline="30000" dirty="0" err="1" smtClean="0"/>
              <a:t>paymentlist</a:t>
            </a:r>
            <a:r>
              <a:rPr lang="en-US" sz="2400" baseline="30000" dirty="0" smtClean="0"/>
              <a:t>”&gt;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&lt;option value=”Cash-on-Delivery”&gt;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&lt;option value=”Net Banking”&gt;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&lt;option value=”Credit Card”&gt;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&lt;option value=”Debit Card”&gt;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&lt;option value=”e-Gift Voucher”&gt;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&lt;/</a:t>
            </a:r>
            <a:r>
              <a:rPr lang="en-US" sz="2400" baseline="30000" dirty="0" err="1" smtClean="0"/>
              <a:t>datalist</a:t>
            </a:r>
            <a:r>
              <a:rPr lang="en-US" sz="2400" baseline="30000" dirty="0" smtClean="0"/>
              <a:t>&gt; 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type=”submit” value=”submit”/&gt;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28600" y="4648200"/>
            <a:ext cx="8458200" cy="1143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As shown in the code snippet, a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datalist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requires value attribute to be added with the </a:t>
            </a:r>
            <a:r>
              <a:rPr lang="en-US" sz="2800" baseline="30000" dirty="0" smtClean="0">
                <a:cs typeface="Courier New" pitchFamily="49" charset="0"/>
              </a:rPr>
              <a:t>&lt;option&gt;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tag.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Values nested between the opening and closing </a:t>
            </a:r>
            <a:r>
              <a:rPr lang="en-US" sz="2800" baseline="30000" dirty="0" smtClean="0">
                <a:cs typeface="Courier New" pitchFamily="49" charset="0"/>
              </a:rPr>
              <a:t>&lt;option&gt;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tag will not be displayed in the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datalist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menu.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Datalist</a:t>
            </a:r>
            <a:r>
              <a:rPr lang="en-US" dirty="0" smtClean="0"/>
              <a:t> 3-3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shows the </a:t>
            </a:r>
            <a:r>
              <a:rPr lang="en-US" sz="2800" baseline="30000" dirty="0" smtClean="0">
                <a:cs typeface="Courier New" pitchFamily="49" charset="0"/>
              </a:rPr>
              <a:t>&lt;</a:t>
            </a:r>
            <a:r>
              <a:rPr lang="en-US" sz="2800" baseline="30000" dirty="0" err="1" smtClean="0">
                <a:cs typeface="Courier New" pitchFamily="49" charset="0"/>
              </a:rPr>
              <a:t>datalist</a:t>
            </a:r>
            <a:r>
              <a:rPr lang="en-US" sz="2800" baseline="30000" dirty="0" smtClean="0">
                <a:cs typeface="Courier New" pitchFamily="49" charset="0"/>
              </a:rPr>
              <a:t>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 in Opera.</a:t>
            </a:r>
          </a:p>
        </p:txBody>
      </p:sp>
      <p:pic>
        <p:nvPicPr>
          <p:cNvPr id="6" name="Picture 5" descr="Figure 10.19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76400"/>
            <a:ext cx="4956797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1-2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066800"/>
            <a:ext cx="8458200" cy="1676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progress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 represents the current status of a task, which gradually changes as the task heads for completion.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This is not a form-specific element.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For example, when the user downloads any file from a particular Web page, the download task is represented as a progress bar. 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shows the syntax for providing </a:t>
            </a:r>
            <a:r>
              <a:rPr lang="en-US" sz="2800" baseline="30000" dirty="0" smtClean="0">
                <a:cs typeface="Courier New" pitchFamily="49" charset="0"/>
              </a:rPr>
              <a:t>progress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 on the form.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3124200"/>
            <a:ext cx="6705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&lt;label&gt; Downloading status: &lt;/label&gt;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&lt;progress value=”35” max=”100” &gt;&lt;/progress&gt;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type=”submit” value=”submit”/&gt;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28600" y="4191000"/>
            <a:ext cx="8458200" cy="1676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As shown in the code snippet, the </a:t>
            </a:r>
            <a:r>
              <a:rPr lang="en-US" sz="2800" baseline="30000" dirty="0" smtClean="0">
                <a:cs typeface="Courier New" pitchFamily="49" charset="0"/>
              </a:rPr>
              <a:t>progress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 contains two attributes namely, </a:t>
            </a:r>
            <a:r>
              <a:rPr lang="en-US" sz="2800" baseline="30000" dirty="0" smtClean="0">
                <a:cs typeface="Courier New" pitchFamily="49" charset="0"/>
              </a:rPr>
              <a:t>max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 smtClean="0">
                <a:cs typeface="Courier New" pitchFamily="49" charset="0"/>
              </a:rPr>
              <a:t>value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max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declares the maximum value for the task to be processed for its completion.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value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indicates how much task has been processed so far.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6" grpId="0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2-2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shows the </a:t>
            </a:r>
            <a:r>
              <a:rPr lang="en-US" sz="2800" baseline="30000" dirty="0" smtClean="0">
                <a:cs typeface="Courier New" pitchFamily="49" charset="0"/>
              </a:rPr>
              <a:t>progress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 in Opera.</a:t>
            </a:r>
          </a:p>
        </p:txBody>
      </p:sp>
      <p:pic>
        <p:nvPicPr>
          <p:cNvPr id="6" name="Picture 5" descr="Figure 10.20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76400"/>
            <a:ext cx="6681694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Meter 1-2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2667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meter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 represents a measurement scale for a known range.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known range has a definite minimum and maximum values to measure the data on the scale.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For example, a meter element can be used to represent measurements, such as disk usage space, fraction value, or significance of a query result.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All these have a known maximum value defined for them.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meter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 cannot indicate age, height, or weight, as maximum values for them cannot be specified.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shows the code of the meter element.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3528995"/>
            <a:ext cx="7239000" cy="1347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&lt;label&gt; Total score of marks: &lt;/label&gt;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0 &amp;</a:t>
            </a:r>
            <a:r>
              <a:rPr lang="en-US" sz="2400" baseline="30000" dirty="0" err="1" smtClean="0"/>
              <a:t>nbsp</a:t>
            </a:r>
            <a:r>
              <a:rPr lang="en-US" sz="2400" baseline="30000" dirty="0" smtClean="0"/>
              <a:t>; &lt;meter min=”0” max=”400” value=”180”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title=”numbers scored” low=”120” high=”300”&gt;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&lt;/meter&gt; &amp;</a:t>
            </a:r>
            <a:r>
              <a:rPr lang="en-US" sz="2400" baseline="30000" dirty="0" err="1" smtClean="0"/>
              <a:t>nbsp</a:t>
            </a:r>
            <a:r>
              <a:rPr lang="en-US" sz="2400" baseline="30000" dirty="0" smtClean="0"/>
              <a:t>; 400&lt;</a:t>
            </a:r>
            <a:r>
              <a:rPr lang="en-US" sz="2400" baseline="30000" dirty="0" err="1" smtClean="0"/>
              <a:t>br</a:t>
            </a:r>
            <a:r>
              <a:rPr lang="en-US" sz="2400" baseline="30000" dirty="0" smtClean="0"/>
              <a:t>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type=”submit” value=”submit”/&gt;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28600" y="4953000"/>
            <a:ext cx="8458200" cy="1371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the code snippet, the meter element contains six attributes that are used to determine the measurements in the known range.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min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 smtClean="0">
                <a:cs typeface="Courier New" pitchFamily="49" charset="0"/>
              </a:rPr>
              <a:t>max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specifies the minimum and maximum value that sets bounds for the range.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Elements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153400" cy="990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HTML5 has introduced a range of new elements that are expanding the options for more number of elements related to input on the forms.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table lists the new elements in HTML5.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21628"/>
              </p:ext>
            </p:extLst>
          </p:nvPr>
        </p:nvGraphicFramePr>
        <p:xfrm>
          <a:off x="609600" y="2209800"/>
          <a:ext cx="7848600" cy="3336688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821996"/>
                <a:gridCol w="6026604"/>
              </a:tblGrid>
              <a:tr h="392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 Type</a:t>
                      </a:r>
                      <a:r>
                        <a:rPr lang="en-US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progress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Represents the completion progress of a task on the page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442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meter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Represents a scale of known range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2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datalist</a:t>
                      </a: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kern="1200" baseline="30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Represents a set of options used with list attribute to make a drop-down control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5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output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Represents the result of a calculation</a:t>
                      </a:r>
                      <a:r>
                        <a:rPr lang="en-US" sz="2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3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Meter 2-2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458200" cy="2590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default value for the max attribute is </a:t>
            </a:r>
            <a:r>
              <a:rPr lang="en-US" sz="2800" baseline="30000" dirty="0" smtClean="0">
                <a:cs typeface="Courier New" pitchFamily="49" charset="0"/>
              </a:rPr>
              <a:t>1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value attribute specifies the current measured value.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high and low attributes specifies the range of values that can be considered as </a:t>
            </a:r>
            <a:r>
              <a:rPr lang="en-US" sz="2800" baseline="30000" dirty="0" smtClean="0">
                <a:cs typeface="Courier New" pitchFamily="49" charset="0"/>
              </a:rPr>
              <a:t>high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or </a:t>
            </a:r>
            <a:r>
              <a:rPr lang="en-US" sz="2800" baseline="30000" dirty="0" smtClean="0">
                <a:cs typeface="Courier New" pitchFamily="49" charset="0"/>
              </a:rPr>
              <a:t>low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for the given range.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For example, in the given range of scores, the range of values below 120 will be considered </a:t>
            </a:r>
            <a:r>
              <a:rPr lang="en-US" sz="2800" baseline="30000" dirty="0" smtClean="0">
                <a:cs typeface="Courier New" pitchFamily="49" charset="0"/>
              </a:rPr>
              <a:t>low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but anything above 300 will be considered as </a:t>
            </a:r>
            <a:r>
              <a:rPr lang="en-US" sz="2800" baseline="30000" dirty="0" smtClean="0">
                <a:cs typeface="Courier New" pitchFamily="49" charset="0"/>
              </a:rPr>
              <a:t>high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There is another attribute named </a:t>
            </a:r>
            <a:r>
              <a:rPr lang="en-US" sz="2800" baseline="30000" dirty="0" smtClean="0">
                <a:cs typeface="Courier New" pitchFamily="49" charset="0"/>
              </a:rPr>
              <a:t>optimum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which refers to the ideal value for the measurement.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shows the </a:t>
            </a:r>
            <a:r>
              <a:rPr lang="en-US" sz="2800" baseline="30000" dirty="0" smtClean="0">
                <a:cs typeface="Courier New" pitchFamily="49" charset="0"/>
              </a:rPr>
              <a:t>meter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 in Opera.</a:t>
            </a:r>
          </a:p>
        </p:txBody>
      </p:sp>
      <p:pic>
        <p:nvPicPr>
          <p:cNvPr id="6" name="Picture 5" descr="Figure 10.21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352800"/>
            <a:ext cx="495300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1-1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685800"/>
            <a:ext cx="8458200" cy="2590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output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 displays the results of a calculation on a form.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result values displayed in the output element are processed from the other form elements.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For example, the </a:t>
            </a:r>
            <a:r>
              <a:rPr lang="en-US" sz="2800" baseline="30000" dirty="0" smtClean="0">
                <a:cs typeface="Courier New" pitchFamily="49" charset="0"/>
              </a:rPr>
              <a:t>output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 might be used to display the total cost on the purchase items after calculating discount amount in a registration form or purchase order form.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shows the calculation of data from other form elements to be displayed in the </a:t>
            </a:r>
            <a:r>
              <a:rPr lang="en-US" sz="2800" baseline="30000" dirty="0" smtClean="0">
                <a:cs typeface="Courier New" pitchFamily="49" charset="0"/>
              </a:rPr>
              <a:t>output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3200400"/>
            <a:ext cx="7239000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&lt;form </a:t>
            </a:r>
            <a:r>
              <a:rPr lang="en-US" sz="2400" baseline="30000" dirty="0" err="1" smtClean="0"/>
              <a:t>oninput</a:t>
            </a:r>
            <a:r>
              <a:rPr lang="en-US" sz="2400" baseline="30000" dirty="0" smtClean="0"/>
              <a:t>=”</a:t>
            </a:r>
            <a:r>
              <a:rPr lang="en-US" sz="2400" baseline="30000" dirty="0" err="1" smtClean="0"/>
              <a:t>x.value</a:t>
            </a:r>
            <a:r>
              <a:rPr lang="en-US" sz="2400" baseline="30000" dirty="0" smtClean="0"/>
              <a:t> = </a:t>
            </a:r>
            <a:r>
              <a:rPr lang="en-US" sz="2400" baseline="30000" dirty="0" err="1" smtClean="0"/>
              <a:t>parseInt</a:t>
            </a:r>
            <a:r>
              <a:rPr lang="en-US" sz="2400" baseline="30000" dirty="0" smtClean="0"/>
              <a:t>(</a:t>
            </a:r>
            <a:r>
              <a:rPr lang="en-US" sz="2400" baseline="30000" dirty="0" err="1" smtClean="0"/>
              <a:t>type.value</a:t>
            </a:r>
            <a:r>
              <a:rPr lang="en-US" sz="2400" baseline="30000" dirty="0" smtClean="0"/>
              <a:t>)*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parseInt</a:t>
            </a:r>
            <a:r>
              <a:rPr lang="en-US" sz="2400" baseline="30000" dirty="0" smtClean="0"/>
              <a:t>(</a:t>
            </a:r>
            <a:r>
              <a:rPr lang="en-US" sz="2400" baseline="30000" dirty="0" err="1" smtClean="0"/>
              <a:t>duration.value</a:t>
            </a:r>
            <a:r>
              <a:rPr lang="en-US" sz="2400" baseline="30000" dirty="0" smtClean="0"/>
              <a:t>)”&gt;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&lt;label&gt;Membership Type:&lt;/label&gt;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&lt;select name=”type”&gt;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&lt;option value=”400”&gt;Gold - $400&lt;/option&gt;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&lt;option value=”500”&gt;Silver - $500&lt;/option&gt;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&lt;option value=”600”&gt;Platinum - $600&lt;/option&gt;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&lt;/select&gt;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&lt;label&gt;Duration [years]:&lt;/label&gt;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&lt;input type=”number” value=”0” name=”duration”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min=”1”max=”5” step=”1” 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&lt;label&gt; Annual Payment Fees: $.&lt;/label&gt;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&lt;output name=”x” for=”type duration”&gt;&lt;/output&gt;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2-2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219200"/>
            <a:ext cx="8458200" cy="1447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the code snippet, </a:t>
            </a:r>
            <a:r>
              <a:rPr lang="en-US" sz="2800" baseline="30000" dirty="0" smtClean="0">
                <a:cs typeface="Courier New" pitchFamily="49" charset="0"/>
              </a:rPr>
              <a:t>for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relates the </a:t>
            </a:r>
            <a:r>
              <a:rPr lang="en-US" sz="2800" baseline="30000" dirty="0" smtClean="0">
                <a:cs typeface="Courier New" pitchFamily="49" charset="0"/>
              </a:rPr>
              <a:t>output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 with the elements whose values are taken for calculation.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form </a:t>
            </a:r>
            <a:r>
              <a:rPr lang="en-US" sz="2800" baseline="30000" dirty="0" err="1" smtClean="0">
                <a:cs typeface="Courier New" pitchFamily="49" charset="0"/>
              </a:rPr>
              <a:t>oninput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event handles the </a:t>
            </a:r>
            <a:r>
              <a:rPr lang="en-US" sz="2800" baseline="30000" dirty="0" smtClean="0">
                <a:cs typeface="Courier New" pitchFamily="49" charset="0"/>
              </a:rPr>
              <a:t>input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event which gets fired whenever the value of the elements change on receiving input from the user.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JavaScript code can also be written to update the values for the </a:t>
            </a:r>
            <a:r>
              <a:rPr lang="en-US" sz="2800" baseline="30000" dirty="0" smtClean="0">
                <a:cs typeface="Courier New" pitchFamily="49" charset="0"/>
              </a:rPr>
              <a:t>output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shows the result of calculation for </a:t>
            </a:r>
            <a:r>
              <a:rPr lang="en-US" sz="2800" baseline="30000" dirty="0" smtClean="0">
                <a:cs typeface="Courier New" pitchFamily="49" charset="0"/>
              </a:rPr>
              <a:t>output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0.22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2895600"/>
            <a:ext cx="4672189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061621"/>
            <a:ext cx="8305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HTML5 provides a great enhancement to Web forms.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Creation of form is made easier for Web developers by standardizing them with rich form controls.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HTML5 introduces new form elements such as new input types, new attributes, browser-based validation, CSS3 styling techniques, and forms API.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HTML5 provides new input types that are data-specific user interface elements such as email,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url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number, range, date,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tel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and color.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new form elements introduced in </a:t>
            </a:r>
            <a:r>
              <a:rPr lang="en-US" sz="2800" baseline="30000" smtClean="0">
                <a:latin typeface="Calibri" pitchFamily="34" charset="0"/>
                <a:cs typeface="Calibri" pitchFamily="34" charset="0"/>
              </a:rPr>
              <a:t>HTML5 are datalist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progress, meter, and output.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HTML5 has provided several new attributes that performs the validations without writing JavaScript snippets for them.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HTML5, one can use the submit input type for form submission.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Input Types 1-2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762000"/>
            <a:ext cx="8458200" cy="1600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input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 is a data field that allows the user to edit the data on the form.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It has an attribute named </a:t>
            </a:r>
            <a:r>
              <a:rPr lang="en-US" sz="2800" baseline="30000" dirty="0" smtClean="0">
                <a:cs typeface="Courier New" pitchFamily="49" charset="0"/>
              </a:rPr>
              <a:t>type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which controls the data type and characteristics of the input element.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table lists the new input types supported by HTML5.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21628"/>
              </p:ext>
            </p:extLst>
          </p:nvPr>
        </p:nvGraphicFramePr>
        <p:xfrm>
          <a:off x="609600" y="2362200"/>
          <a:ext cx="7848600" cy="385659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821996"/>
                <a:gridCol w="6026604"/>
              </a:tblGrid>
              <a:tr h="392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email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Represents the completion progress of a task on the page</a:t>
                      </a:r>
                      <a:endParaRPr lang="en-US" sz="3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442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search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Represents a scale of known range</a:t>
                      </a:r>
                      <a:endParaRPr lang="en-US" sz="3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2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url</a:t>
                      </a: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Represents a set of options used with list attribute to make a </a:t>
                      </a:r>
                      <a:b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drop-down control </a:t>
                      </a:r>
                      <a:endParaRPr lang="en-US" sz="3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5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tel</a:t>
                      </a: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Represents the result of a calculation</a:t>
                      </a:r>
                      <a:endParaRPr lang="en-US" sz="4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05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number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Represents a numeric value in the input field</a:t>
                      </a:r>
                      <a:endParaRPr lang="en-US" sz="4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Input Types 2-2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303432"/>
              </p:ext>
            </p:extLst>
          </p:nvPr>
        </p:nvGraphicFramePr>
        <p:xfrm>
          <a:off x="381000" y="914400"/>
          <a:ext cx="8534400" cy="5362016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212622"/>
                <a:gridCol w="6321778"/>
              </a:tblGrid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range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Represents a numeric value to be selected from a range of numbers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date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Represents a calendar which is shown </a:t>
                      </a: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whenever </a:t>
                      </a: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 is clicked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2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Week</a:t>
                      </a: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Represents date in year-week format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month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Represents a value with year-month format</a:t>
                      </a:r>
                      <a:endParaRPr lang="en-US" sz="4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05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time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Represents a value in hours and minutes format</a:t>
                      </a:r>
                      <a:endParaRPr lang="en-US" sz="4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datetime</a:t>
                      </a: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Represents a full date and time input field with a time zone</a:t>
                      </a:r>
                      <a:endParaRPr lang="en-US" sz="4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05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datetime</a:t>
                      </a: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-local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Represents a full date and time with no time zone</a:t>
                      </a:r>
                      <a:endParaRPr lang="en-US" sz="4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5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color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Represents a predefined interface for selecting color</a:t>
                      </a:r>
                      <a:endParaRPr lang="en-US" sz="4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Attributes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838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HTML5 has introduced several new attributes that can be used with </a:t>
            </a:r>
            <a:r>
              <a:rPr lang="en-US" sz="2800" baseline="30000" dirty="0" smtClean="0">
                <a:cs typeface="Courier New" pitchFamily="49" charset="0"/>
              </a:rPr>
              <a:t>form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 smtClean="0">
                <a:cs typeface="Courier New" pitchFamily="49" charset="0"/>
              </a:rPr>
              <a:t>input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elements. Attributes help the elements to perform their tasks.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table lists the new attributes in HTML5.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21628"/>
              </p:ext>
            </p:extLst>
          </p:nvPr>
        </p:nvGraphicFramePr>
        <p:xfrm>
          <a:off x="609600" y="1822848"/>
          <a:ext cx="8229600" cy="447635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828800"/>
                <a:gridCol w="6400800"/>
              </a:tblGrid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placeholder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Represents a hint that help users to enter the correct data in the field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required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Boolean attribute that validates the entry in the field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2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multiple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Boolean attribute that allows multiple values to be entered in the field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autofocus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Focuses the input element on page load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05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pattern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Represents a regular expression for validating the field’s value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form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Allows the elements to reference the form by including the form name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Browser-based Validation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304800" y="914400"/>
          <a:ext cx="8382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13240</TotalTime>
  <Words>5825</Words>
  <Application>Microsoft Office PowerPoint</Application>
  <PresentationFormat>On-screen Show (4:3)</PresentationFormat>
  <Paragraphs>685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3_Office Theme</vt:lpstr>
      <vt:lpstr>PowerPoint Presentation</vt:lpstr>
      <vt:lpstr>Objectives</vt:lpstr>
      <vt:lpstr>Introduction to HTML5 Forms</vt:lpstr>
      <vt:lpstr>New Features in HTML5 Forms</vt:lpstr>
      <vt:lpstr>New Elements</vt:lpstr>
      <vt:lpstr>New Input Types 1-2</vt:lpstr>
      <vt:lpstr>New Input Types 2-2</vt:lpstr>
      <vt:lpstr>New Attributes</vt:lpstr>
      <vt:lpstr>Browser-based Validation</vt:lpstr>
      <vt:lpstr>CSS Styling Techniques 1-2</vt:lpstr>
      <vt:lpstr>CSS Styling Techniques 2-2</vt:lpstr>
      <vt:lpstr>Forms API</vt:lpstr>
      <vt:lpstr>Working with New Input Types</vt:lpstr>
      <vt:lpstr>E-mail Address 1-2</vt:lpstr>
      <vt:lpstr>E-mail Address 2-2</vt:lpstr>
      <vt:lpstr>URL</vt:lpstr>
      <vt:lpstr>Telephone Number</vt:lpstr>
      <vt:lpstr>Number</vt:lpstr>
      <vt:lpstr>Range 1-2</vt:lpstr>
      <vt:lpstr>Range 2-2</vt:lpstr>
      <vt:lpstr>Date and Time 1-7</vt:lpstr>
      <vt:lpstr>Date and Time 2-7</vt:lpstr>
      <vt:lpstr>Date and Time 3-7</vt:lpstr>
      <vt:lpstr>Date and Time 4-7</vt:lpstr>
      <vt:lpstr>Date and Time 5-7</vt:lpstr>
      <vt:lpstr>Date and Time 6-7</vt:lpstr>
      <vt:lpstr>Date and Time 7-7</vt:lpstr>
      <vt:lpstr>Color</vt:lpstr>
      <vt:lpstr>New Form Attributes</vt:lpstr>
      <vt:lpstr>Required 1-2</vt:lpstr>
      <vt:lpstr>Required 2-2</vt:lpstr>
      <vt:lpstr>Placeholder 1-2</vt:lpstr>
      <vt:lpstr>Placeholder 2-2</vt:lpstr>
      <vt:lpstr>Pattern 1-2</vt:lpstr>
      <vt:lpstr>Pattern 2-2</vt:lpstr>
      <vt:lpstr>Multiple 1-2</vt:lpstr>
      <vt:lpstr>Multiple 2-2</vt:lpstr>
      <vt:lpstr>Autofocus 1-2</vt:lpstr>
      <vt:lpstr>Autofocus 2-2</vt:lpstr>
      <vt:lpstr>Form</vt:lpstr>
      <vt:lpstr>Autocomplete Attribute 1-2</vt:lpstr>
      <vt:lpstr>Autocomplete Attribute 2-2</vt:lpstr>
      <vt:lpstr>New Form Elements</vt:lpstr>
      <vt:lpstr>Datalist 1-3</vt:lpstr>
      <vt:lpstr>Datalist 2-3</vt:lpstr>
      <vt:lpstr>Datalist 3-3</vt:lpstr>
      <vt:lpstr>Progress 1-2</vt:lpstr>
      <vt:lpstr>Progress 2-2</vt:lpstr>
      <vt:lpstr>Meter 1-2</vt:lpstr>
      <vt:lpstr>Meter 2-2</vt:lpstr>
      <vt:lpstr>Output 1-1</vt:lpstr>
      <vt:lpstr>Output 2-2</vt:lpstr>
      <vt:lpstr>Summary</vt:lpstr>
    </vt:vector>
  </TitlesOfParts>
  <Company>Aptech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10 XP</dc:title>
  <dc:creator>Aptech Limited</dc:creator>
  <cp:lastModifiedBy>Aptech</cp:lastModifiedBy>
  <cp:revision>2388</cp:revision>
  <dcterms:created xsi:type="dcterms:W3CDTF">2006-08-16T00:00:00Z</dcterms:created>
  <dcterms:modified xsi:type="dcterms:W3CDTF">2012-08-16T06:13:43Z</dcterms:modified>
</cp:coreProperties>
</file>