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9.xml" ContentType="application/vnd.ms-office.drawingml.diagramDrawing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drawing10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356" r:id="rId2"/>
    <p:sldId id="357" r:id="rId3"/>
    <p:sldId id="358" r:id="rId4"/>
    <p:sldId id="431" r:id="rId5"/>
    <p:sldId id="493" r:id="rId6"/>
    <p:sldId id="469" r:id="rId7"/>
    <p:sldId id="494" r:id="rId8"/>
    <p:sldId id="495" r:id="rId9"/>
    <p:sldId id="496" r:id="rId10"/>
    <p:sldId id="497" r:id="rId11"/>
    <p:sldId id="498" r:id="rId12"/>
    <p:sldId id="499" r:id="rId13"/>
    <p:sldId id="470" r:id="rId14"/>
    <p:sldId id="500" r:id="rId15"/>
    <p:sldId id="501" r:id="rId16"/>
    <p:sldId id="502" r:id="rId17"/>
    <p:sldId id="503" r:id="rId18"/>
    <p:sldId id="504" r:id="rId19"/>
    <p:sldId id="473" r:id="rId20"/>
    <p:sldId id="505" r:id="rId21"/>
    <p:sldId id="506" r:id="rId22"/>
    <p:sldId id="474" r:id="rId23"/>
    <p:sldId id="430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07" autoAdjust="0"/>
    <p:restoredTop sz="91197" autoAdjust="0"/>
  </p:normalViewPr>
  <p:slideViewPr>
    <p:cSldViewPr>
      <p:cViewPr>
        <p:scale>
          <a:sx n="70" d="100"/>
          <a:sy n="70" d="100"/>
        </p:scale>
        <p:origin x="-48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Traditionally, Web browsers were capable of handling only graphics and text.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User had to install a distinct program, plug-in, or an ActiveX control to play some video.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Earlier, Web designers and Web developers used to set up Web pages to play audio and video on the Web using Adobe Flash player.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4808" custLinFactNeighborY="-940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481" custLinFactNeighborY="-579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70131" custLinFactNeighborY="63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b="0" dirty="0"/>
            <a:t>Users can check the content on laptop, mobile, tablet, or desktop.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Users can listen to the audio by using headphones or speakers.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Users can understand the language in which the media was delivered.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3B9427FD-0C46-4EA9-8038-6B70E9EC5A9E}">
      <dgm:prSet phldrT="[Text]" custT="1"/>
      <dgm:spPr/>
      <dgm:t>
        <a:bodyPr/>
        <a:lstStyle/>
        <a:p>
          <a:r>
            <a:rPr lang="en-US" sz="1800" b="0" dirty="0"/>
            <a:t>Users can successfully play and download the media.</a:t>
          </a:r>
        </a:p>
      </dgm:t>
    </dgm:pt>
    <dgm:pt modelId="{68E74C13-5B42-4818-9551-012FD46673E4}" type="parTrans" cxnId="{07731B26-42F9-495A-A452-1A840899410A}">
      <dgm:prSet/>
      <dgm:spPr/>
      <dgm:t>
        <a:bodyPr/>
        <a:lstStyle/>
        <a:p>
          <a:endParaRPr lang="en-US" b="1"/>
        </a:p>
      </dgm:t>
    </dgm:pt>
    <dgm:pt modelId="{8BE3767F-0AFD-4BDD-B324-BA1D504264C8}" type="sibTrans" cxnId="{07731B26-42F9-495A-A452-1A840899410A}">
      <dgm:prSet/>
      <dgm:spPr/>
      <dgm:t>
        <a:bodyPr/>
        <a:lstStyle/>
        <a:p>
          <a:endParaRPr lang="en-US" b="1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0245" custLinFactNeighborY="677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36176" custLinFactNeighborY="379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43871" custLinFactNeighborY="23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DC4BDCA9-DE66-4112-8835-7FA7A62C91DA}" type="pres">
      <dgm:prSet presAssocID="{3B9427FD-0C46-4EA9-8038-6B70E9EC5A9E}" presName="parentText" presStyleLbl="node1" presStyleIdx="3" presStyleCnt="4" custScaleY="40046" custLinFactNeighborY="208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EA638-14B0-4258-AD30-2127CB490A0A}" type="presOf" srcId="{562882C0-AB97-4E3B-8D46-8E574B04BE56}" destId="{A6445519-E36D-458F-8F29-D286534B965D}" srcOrd="0" destOrd="0" presId="urn:microsoft.com/office/officeart/2005/8/layout/vList2"/>
    <dgm:cxn modelId="{16BC4A00-7D41-41B3-BD8E-5E38B85DB497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0836454-11AD-4641-9DA4-C93DAC4FAB29}" type="presOf" srcId="{3B9427FD-0C46-4EA9-8038-6B70E9EC5A9E}" destId="{DC4BDCA9-DE66-4112-8835-7FA7A62C91DA}" srcOrd="0" destOrd="0" presId="urn:microsoft.com/office/officeart/2005/8/layout/vList2"/>
    <dgm:cxn modelId="{76991084-4F8B-494F-9850-5A776B68C007}" type="presOf" srcId="{D32F8FCF-EDF2-4321-B49C-D5DF3D295B52}" destId="{9FF9BD46-DE44-4B30-80ED-AC3A9E213A06}" srcOrd="0" destOrd="0" presId="urn:microsoft.com/office/officeart/2005/8/layout/vList2"/>
    <dgm:cxn modelId="{07731B26-42F9-495A-A452-1A840899410A}" srcId="{D32F8FCF-EDF2-4321-B49C-D5DF3D295B52}" destId="{3B9427FD-0C46-4EA9-8038-6B70E9EC5A9E}" srcOrd="3" destOrd="0" parTransId="{68E74C13-5B42-4818-9551-012FD46673E4}" sibTransId="{8BE3767F-0AFD-4BDD-B324-BA1D504264C8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7A08F7A-DE79-43BE-9C63-8F29852312FC}" type="presOf" srcId="{4E1CD5B7-2CF3-44AA-979B-6F420433627D}" destId="{388723AB-37EB-4EC2-B7B0-759657273835}" srcOrd="0" destOrd="0" presId="urn:microsoft.com/office/officeart/2005/8/layout/vList2"/>
    <dgm:cxn modelId="{7BAF7826-E44E-4E8D-9CC9-975CA02BAAB0}" type="presParOf" srcId="{9FF9BD46-DE44-4B30-80ED-AC3A9E213A06}" destId="{388723AB-37EB-4EC2-B7B0-759657273835}" srcOrd="0" destOrd="0" presId="urn:microsoft.com/office/officeart/2005/8/layout/vList2"/>
    <dgm:cxn modelId="{B5307F28-495B-4A8A-B953-A21519350662}" type="presParOf" srcId="{9FF9BD46-DE44-4B30-80ED-AC3A9E213A06}" destId="{D877BAB3-7DBF-46AB-A039-BE8C107F0C8C}" srcOrd="1" destOrd="0" presId="urn:microsoft.com/office/officeart/2005/8/layout/vList2"/>
    <dgm:cxn modelId="{877BB5D7-7DEE-4E82-B6C7-E51B24944A0C}" type="presParOf" srcId="{9FF9BD46-DE44-4B30-80ED-AC3A9E213A06}" destId="{0256FAD6-365E-4CAB-8266-8CECC71F7F52}" srcOrd="2" destOrd="0" presId="urn:microsoft.com/office/officeart/2005/8/layout/vList2"/>
    <dgm:cxn modelId="{A57551F6-1EE2-4AD5-BAB7-938403C6A604}" type="presParOf" srcId="{9FF9BD46-DE44-4B30-80ED-AC3A9E213A06}" destId="{C88DBDBC-73BA-40D4-ACAA-61468FA8920B}" srcOrd="3" destOrd="0" presId="urn:microsoft.com/office/officeart/2005/8/layout/vList2"/>
    <dgm:cxn modelId="{3BBEAE33-8596-44FB-B4E0-119180E53E05}" type="presParOf" srcId="{9FF9BD46-DE44-4B30-80ED-AC3A9E213A06}" destId="{A6445519-E36D-458F-8F29-D286534B965D}" srcOrd="4" destOrd="0" presId="urn:microsoft.com/office/officeart/2005/8/layout/vList2"/>
    <dgm:cxn modelId="{D7AF9DC1-A91D-4112-9311-25B818CBB425}" type="presParOf" srcId="{9FF9BD46-DE44-4B30-80ED-AC3A9E213A06}" destId="{A2EE26A5-691E-4C3F-B7EF-20DE69EA838D}" srcOrd="5" destOrd="0" presId="urn:microsoft.com/office/officeart/2005/8/layout/vList2"/>
    <dgm:cxn modelId="{9719C42B-F727-469B-9045-C42CDA734CCC}" type="presParOf" srcId="{9FF9BD46-DE44-4B30-80ED-AC3A9E213A06}" destId="{DC4BDCA9-DE66-4112-8835-7FA7A62C91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b="0" dirty="0"/>
            <a:t>Users who have hearing and visual impairment and thus, cannot listen to the audio or view the video.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Users who are not familiar with the language that the content is delivered.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Users who uses keyboards and screen readers to access the content on Web.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3B9427FD-0C46-4EA9-8038-6B70E9EC5A9E}">
      <dgm:prSet phldrT="[Text]" custT="1"/>
      <dgm:spPr/>
      <dgm:t>
        <a:bodyPr/>
        <a:lstStyle/>
        <a:p>
          <a:r>
            <a:rPr lang="en-US" sz="1800" b="0" dirty="0"/>
            <a:t>Users who cannot view or hear the media content because of their working environment or due to device restrictions.</a:t>
          </a:r>
        </a:p>
      </dgm:t>
    </dgm:pt>
    <dgm:pt modelId="{68E74C13-5B42-4818-9551-012FD46673E4}" type="parTrans" cxnId="{07731B26-42F9-495A-A452-1A840899410A}">
      <dgm:prSet/>
      <dgm:spPr/>
      <dgm:t>
        <a:bodyPr/>
        <a:lstStyle/>
        <a:p>
          <a:endParaRPr lang="en-US" b="1"/>
        </a:p>
      </dgm:t>
    </dgm:pt>
    <dgm:pt modelId="{8BE3767F-0AFD-4BDD-B324-BA1D504264C8}" type="sibTrans" cxnId="{07731B26-42F9-495A-A452-1A840899410A}">
      <dgm:prSet/>
      <dgm:spPr/>
      <dgm:t>
        <a:bodyPr/>
        <a:lstStyle/>
        <a:p>
          <a:endParaRPr lang="en-US" b="1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5392" custLinFactNeighborY="-149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46805" custLinFactNeighborY="-313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43871" custLinFactNeighborY="-73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DC4BDCA9-DE66-4112-8835-7FA7A62C91DA}" type="pres">
      <dgm:prSet presAssocID="{3B9427FD-0C46-4EA9-8038-6B70E9EC5A9E}" presName="parentText" presStyleLbl="node1" presStyleIdx="3" presStyleCnt="4" custScaleY="48725" custLinFactNeighborY="-204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7CA0F6B-2251-4DB0-81FE-F67EF1FA5177}" type="presOf" srcId="{D32F8FCF-EDF2-4321-B49C-D5DF3D295B52}" destId="{9FF9BD46-DE44-4B30-80ED-AC3A9E213A06}" srcOrd="0" destOrd="0" presId="urn:microsoft.com/office/officeart/2005/8/layout/vList2"/>
    <dgm:cxn modelId="{1F620EB3-988E-4C9C-BAE8-EFAE95FC45B6}" type="presOf" srcId="{FC2A7E5C-B22A-46C4-9AFD-A55CEAE725CE}" destId="{0256FAD6-365E-4CAB-8266-8CECC71F7F52}" srcOrd="0" destOrd="0" presId="urn:microsoft.com/office/officeart/2005/8/layout/vList2"/>
    <dgm:cxn modelId="{07731B26-42F9-495A-A452-1A840899410A}" srcId="{D32F8FCF-EDF2-4321-B49C-D5DF3D295B52}" destId="{3B9427FD-0C46-4EA9-8038-6B70E9EC5A9E}" srcOrd="3" destOrd="0" parTransId="{68E74C13-5B42-4818-9551-012FD46673E4}" sibTransId="{8BE3767F-0AFD-4BDD-B324-BA1D504264C8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EB046F1-1E29-46B3-9447-D9A1BE7BCBAB}" type="presOf" srcId="{562882C0-AB97-4E3B-8D46-8E574B04BE56}" destId="{A6445519-E36D-458F-8F29-D286534B965D}" srcOrd="0" destOrd="0" presId="urn:microsoft.com/office/officeart/2005/8/layout/vList2"/>
    <dgm:cxn modelId="{50EE24F7-0B21-4636-89D4-04AF518E96D9}" type="presOf" srcId="{4E1CD5B7-2CF3-44AA-979B-6F420433627D}" destId="{388723AB-37EB-4EC2-B7B0-759657273835}" srcOrd="0" destOrd="0" presId="urn:microsoft.com/office/officeart/2005/8/layout/vList2"/>
    <dgm:cxn modelId="{D353ABB8-CC07-4886-986F-C15FEA66CF48}" type="presOf" srcId="{3B9427FD-0C46-4EA9-8038-6B70E9EC5A9E}" destId="{DC4BDCA9-DE66-4112-8835-7FA7A62C91DA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ACB5028-EB58-4588-A646-2B00061C5CF2}" type="presParOf" srcId="{9FF9BD46-DE44-4B30-80ED-AC3A9E213A06}" destId="{388723AB-37EB-4EC2-B7B0-759657273835}" srcOrd="0" destOrd="0" presId="urn:microsoft.com/office/officeart/2005/8/layout/vList2"/>
    <dgm:cxn modelId="{746EBE3B-9F77-4B4D-8B5D-E45DBC855FA3}" type="presParOf" srcId="{9FF9BD46-DE44-4B30-80ED-AC3A9E213A06}" destId="{D877BAB3-7DBF-46AB-A039-BE8C107F0C8C}" srcOrd="1" destOrd="0" presId="urn:microsoft.com/office/officeart/2005/8/layout/vList2"/>
    <dgm:cxn modelId="{E50C2464-982F-4994-8E90-034C50381C4A}" type="presParOf" srcId="{9FF9BD46-DE44-4B30-80ED-AC3A9E213A06}" destId="{0256FAD6-365E-4CAB-8266-8CECC71F7F52}" srcOrd="2" destOrd="0" presId="urn:microsoft.com/office/officeart/2005/8/layout/vList2"/>
    <dgm:cxn modelId="{AB7594DD-CD93-4785-89FC-065BAAB32AD1}" type="presParOf" srcId="{9FF9BD46-DE44-4B30-80ED-AC3A9E213A06}" destId="{C88DBDBC-73BA-40D4-ACAA-61468FA8920B}" srcOrd="3" destOrd="0" presId="urn:microsoft.com/office/officeart/2005/8/layout/vList2"/>
    <dgm:cxn modelId="{9C5BD2EF-50B3-47D0-A850-1952B37B4D14}" type="presParOf" srcId="{9FF9BD46-DE44-4B30-80ED-AC3A9E213A06}" destId="{A6445519-E36D-458F-8F29-D286534B965D}" srcOrd="4" destOrd="0" presId="urn:microsoft.com/office/officeart/2005/8/layout/vList2"/>
    <dgm:cxn modelId="{31E690EB-7704-4B9C-8FC9-13FAB1C39BC9}" type="presParOf" srcId="{9FF9BD46-DE44-4B30-80ED-AC3A9E213A06}" destId="{A2EE26A5-691E-4C3F-B7EF-20DE69EA838D}" srcOrd="5" destOrd="0" presId="urn:microsoft.com/office/officeart/2005/8/layout/vList2"/>
    <dgm:cxn modelId="{89A1D361-201A-4541-98EA-9464763A4506}" type="presParOf" srcId="{9FF9BD46-DE44-4B30-80ED-AC3A9E213A06}" destId="{DC4BDCA9-DE66-4112-8835-7FA7A62C91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Track element provides an easy, standard way to add captions, subtitles, chapters, and screen reader descriptions to the &lt;audio&gt; and &lt;video&gt; elements.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Track elements are also used for other types of timed metadata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Source data for this track element is in a form of a text file that is made up of a list of timed cues.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b="0" dirty="0"/>
            <a:t>Cue is a pointer at an accurate time point in the length of a video</a:t>
          </a:r>
          <a:r>
            <a:rPr lang="en-US" sz="1800" dirty="0"/>
            <a:t>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 custT="1"/>
      <dgm:spPr/>
      <dgm:t>
        <a:bodyPr/>
        <a:lstStyle/>
        <a:p>
          <a:r>
            <a:rPr lang="en-US" sz="1800" dirty="0"/>
            <a:t>Cues contain data in formats such as Comma-Separated Values (CSV) or JavaScript Object Notation.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C8D45633-EF6A-4780-A84F-5EDC6DD177CF}">
      <dgm:prSet phldrT="[Text]" custT="1"/>
      <dgm:spPr/>
      <dgm:t>
        <a:bodyPr/>
        <a:lstStyle/>
        <a:p>
          <a:r>
            <a:rPr lang="en-US" sz="1800" dirty="0"/>
            <a:t>Track element is not supported in many major browsers and is now available in IE 10 and Chrome 18+.</a:t>
          </a:r>
        </a:p>
      </dgm:t>
    </dgm:pt>
    <dgm:pt modelId="{EAB6A1C8-92E6-4746-A8F5-D728FA0F2A31}" type="parTrans" cxnId="{777735CF-1206-46C5-A9A0-3A7AE983994F}">
      <dgm:prSet/>
      <dgm:spPr/>
      <dgm:t>
        <a:bodyPr/>
        <a:lstStyle/>
        <a:p>
          <a:endParaRPr lang="en-US"/>
        </a:p>
      </dgm:t>
    </dgm:pt>
    <dgm:pt modelId="{910ED53F-67F6-412B-B37F-4F9A2A8820F4}" type="sibTrans" cxnId="{777735CF-1206-46C5-A9A0-3A7AE983994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47580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49229" custLinFactY="-3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56811" custLinFactNeighborY="-860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6" custScaleY="59048" custLinFactNeighborY="-929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6" custScaleY="50077" custLinFactNeighborY="-807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AE453-D8B4-404A-80D1-41989D446B04}" type="pres">
      <dgm:prSet presAssocID="{2F3FBF82-20B1-442A-A837-830A698E528D}" presName="spacer" presStyleCnt="0"/>
      <dgm:spPr/>
    </dgm:pt>
    <dgm:pt modelId="{A442A789-C03F-4792-8429-1B5FE6590933}" type="pres">
      <dgm:prSet presAssocID="{C8D45633-EF6A-4780-A84F-5EDC6DD177CF}" presName="parentText" presStyleLbl="node1" presStyleIdx="5" presStyleCnt="6" custScaleY="56707" custLinFactNeighborY="-514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7735CF-1206-46C5-A9A0-3A7AE983994F}" srcId="{D32F8FCF-EDF2-4321-B49C-D5DF3D295B52}" destId="{C8D45633-EF6A-4780-A84F-5EDC6DD177CF}" srcOrd="5" destOrd="0" parTransId="{EAB6A1C8-92E6-4746-A8F5-D728FA0F2A31}" sibTransId="{910ED53F-67F6-412B-B37F-4F9A2A8820F4}"/>
    <dgm:cxn modelId="{58074B4F-7F36-40B1-8024-D05B012018BB}" type="presOf" srcId="{007C2A2C-41F7-4873-916C-7CAEF7ADEF3D}" destId="{AF7A5ABB-EB40-459B-9B55-BC0E7A936489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204B31D-A07F-4CAD-B144-1E81655E7544}" type="presOf" srcId="{3AE01816-02F0-4E5D-8DB9-B311CF7DB920}" destId="{8A752F96-26E5-4BA9-82C5-29DB2F211C5D}" srcOrd="0" destOrd="0" presId="urn:microsoft.com/office/officeart/2005/8/layout/vList2"/>
    <dgm:cxn modelId="{3628633D-F9E9-49BA-BDDE-0352EDD1BE20}" type="presOf" srcId="{C8D45633-EF6A-4780-A84F-5EDC6DD177CF}" destId="{A442A789-C03F-4792-8429-1B5FE6590933}" srcOrd="0" destOrd="0" presId="urn:microsoft.com/office/officeart/2005/8/layout/vList2"/>
    <dgm:cxn modelId="{9184A059-0E63-4163-B35A-5421D9F560C6}" type="presOf" srcId="{FC2A7E5C-B22A-46C4-9AFD-A55CEAE725CE}" destId="{0256FAD6-365E-4CAB-8266-8CECC71F7F52}" srcOrd="0" destOrd="0" presId="urn:microsoft.com/office/officeart/2005/8/layout/vList2"/>
    <dgm:cxn modelId="{D01810E6-F528-4CF8-9438-02B73CA05FF2}" type="presOf" srcId="{D32F8FCF-EDF2-4321-B49C-D5DF3D295B52}" destId="{9FF9BD46-DE44-4B30-80ED-AC3A9E213A06}" srcOrd="0" destOrd="0" presId="urn:microsoft.com/office/officeart/2005/8/layout/vList2"/>
    <dgm:cxn modelId="{7BFDABA1-82FA-489E-919A-1A16286E7A83}" type="presOf" srcId="{562882C0-AB97-4E3B-8D46-8E574B04BE56}" destId="{A6445519-E36D-458F-8F29-D286534B965D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AE91E45F-2D6B-4920-84C2-5E65A1F0FEBC}" type="presOf" srcId="{4E1CD5B7-2CF3-44AA-979B-6F420433627D}" destId="{388723AB-37EB-4EC2-B7B0-759657273835}" srcOrd="0" destOrd="0" presId="urn:microsoft.com/office/officeart/2005/8/layout/vList2"/>
    <dgm:cxn modelId="{F374C53F-D58E-4133-B805-013DF330E927}" type="presParOf" srcId="{9FF9BD46-DE44-4B30-80ED-AC3A9E213A06}" destId="{388723AB-37EB-4EC2-B7B0-759657273835}" srcOrd="0" destOrd="0" presId="urn:microsoft.com/office/officeart/2005/8/layout/vList2"/>
    <dgm:cxn modelId="{8BC9753C-6B41-4097-9FA0-B0E3D3365A91}" type="presParOf" srcId="{9FF9BD46-DE44-4B30-80ED-AC3A9E213A06}" destId="{D877BAB3-7DBF-46AB-A039-BE8C107F0C8C}" srcOrd="1" destOrd="0" presId="urn:microsoft.com/office/officeart/2005/8/layout/vList2"/>
    <dgm:cxn modelId="{1301C5F3-6C48-4781-91C5-AC560A4F9087}" type="presParOf" srcId="{9FF9BD46-DE44-4B30-80ED-AC3A9E213A06}" destId="{0256FAD6-365E-4CAB-8266-8CECC71F7F52}" srcOrd="2" destOrd="0" presId="urn:microsoft.com/office/officeart/2005/8/layout/vList2"/>
    <dgm:cxn modelId="{D121DF6E-DB4D-4EB9-81FB-569F423DF85A}" type="presParOf" srcId="{9FF9BD46-DE44-4B30-80ED-AC3A9E213A06}" destId="{C88DBDBC-73BA-40D4-ACAA-61468FA8920B}" srcOrd="3" destOrd="0" presId="urn:microsoft.com/office/officeart/2005/8/layout/vList2"/>
    <dgm:cxn modelId="{BB665199-7922-43A6-8BF5-1BF4B25BD345}" type="presParOf" srcId="{9FF9BD46-DE44-4B30-80ED-AC3A9E213A06}" destId="{A6445519-E36D-458F-8F29-D286534B965D}" srcOrd="4" destOrd="0" presId="urn:microsoft.com/office/officeart/2005/8/layout/vList2"/>
    <dgm:cxn modelId="{F9FA8B24-B864-4766-AA3E-F53CC50233E3}" type="presParOf" srcId="{9FF9BD46-DE44-4B30-80ED-AC3A9E213A06}" destId="{069B4023-C99C-44AB-AA8C-BFB348E78E59}" srcOrd="5" destOrd="0" presId="urn:microsoft.com/office/officeart/2005/8/layout/vList2"/>
    <dgm:cxn modelId="{E5150EAA-9A3F-4BAA-9E35-C45808090478}" type="presParOf" srcId="{9FF9BD46-DE44-4B30-80ED-AC3A9E213A06}" destId="{8A752F96-26E5-4BA9-82C5-29DB2F211C5D}" srcOrd="6" destOrd="0" presId="urn:microsoft.com/office/officeart/2005/8/layout/vList2"/>
    <dgm:cxn modelId="{94CF1693-BE5A-467B-BDF6-E9A3C4B6CCD5}" type="presParOf" srcId="{9FF9BD46-DE44-4B30-80ED-AC3A9E213A06}" destId="{D419E964-C5D1-4C78-BC86-AD97079E9F89}" srcOrd="7" destOrd="0" presId="urn:microsoft.com/office/officeart/2005/8/layout/vList2"/>
    <dgm:cxn modelId="{5C3F347B-CA3C-4B4B-9914-DAD2BDCDB33F}" type="presParOf" srcId="{9FF9BD46-DE44-4B30-80ED-AC3A9E213A06}" destId="{AF7A5ABB-EB40-459B-9B55-BC0E7A936489}" srcOrd="8" destOrd="0" presId="urn:microsoft.com/office/officeart/2005/8/layout/vList2"/>
    <dgm:cxn modelId="{7DC3F5A9-12BB-4908-90EA-5AA724240120}" type="presParOf" srcId="{9FF9BD46-DE44-4B30-80ED-AC3A9E213A06}" destId="{9E8AE453-D8B4-404A-80D1-41989D446B04}" srcOrd="9" destOrd="0" presId="urn:microsoft.com/office/officeart/2005/8/layout/vList2"/>
    <dgm:cxn modelId="{C315F609-9AAE-4143-B05E-53F593952EB6}" type="presParOf" srcId="{9FF9BD46-DE44-4B30-80ED-AC3A9E213A06}" destId="{A442A789-C03F-4792-8429-1B5FE659093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Firefox - Expose controls with accessibility APIs, however individual controls do not interact with keyboard. Access to keyboard is provided by the Firefox specific shortcuts.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Opera - Has only keyboard support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IE 9 - Expose controls with accessibility APIs, however individual controls do not interact with keyboard.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74235" custLinFactNeighborY="-527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75700" custLinFactNeighborY="-682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AB4A79F-1EF3-444A-BAAE-7ED62E3C682A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71BB929-8920-4C46-AABA-32B291C43FB7}" type="presOf" srcId="{562882C0-AB97-4E3B-8D46-8E574B04BE56}" destId="{A6445519-E36D-458F-8F29-D286534B965D}" srcOrd="0" destOrd="0" presId="urn:microsoft.com/office/officeart/2005/8/layout/vList2"/>
    <dgm:cxn modelId="{9081C40C-F7F7-474F-B4DB-302B0302AD8C}" type="presOf" srcId="{D32F8FCF-EDF2-4321-B49C-D5DF3D295B52}" destId="{9FF9BD46-DE44-4B30-80ED-AC3A9E213A06}" srcOrd="0" destOrd="0" presId="urn:microsoft.com/office/officeart/2005/8/layout/vList2"/>
    <dgm:cxn modelId="{B5F97A13-E782-4B63-A0AD-AEB88C84D253}" type="presOf" srcId="{FC2A7E5C-B22A-46C4-9AFD-A55CEAE725CE}" destId="{0256FAD6-365E-4CAB-8266-8CECC71F7F52}" srcOrd="0" destOrd="0" presId="urn:microsoft.com/office/officeart/2005/8/layout/vList2"/>
    <dgm:cxn modelId="{66A73904-334B-404A-8E9B-D63974DC4D19}" type="presParOf" srcId="{9FF9BD46-DE44-4B30-80ED-AC3A9E213A06}" destId="{388723AB-37EB-4EC2-B7B0-759657273835}" srcOrd="0" destOrd="0" presId="urn:microsoft.com/office/officeart/2005/8/layout/vList2"/>
    <dgm:cxn modelId="{C20EB129-45B0-4B40-BDDA-7B608B222F76}" type="presParOf" srcId="{9FF9BD46-DE44-4B30-80ED-AC3A9E213A06}" destId="{D877BAB3-7DBF-46AB-A039-BE8C107F0C8C}" srcOrd="1" destOrd="0" presId="urn:microsoft.com/office/officeart/2005/8/layout/vList2"/>
    <dgm:cxn modelId="{648AC299-E83F-4EB3-88C7-7361EC2E8B64}" type="presParOf" srcId="{9FF9BD46-DE44-4B30-80ED-AC3A9E213A06}" destId="{0256FAD6-365E-4CAB-8266-8CECC71F7F52}" srcOrd="2" destOrd="0" presId="urn:microsoft.com/office/officeart/2005/8/layout/vList2"/>
    <dgm:cxn modelId="{BD316065-4B66-4C79-A9DC-45FFA2302FAF}" type="presParOf" srcId="{9FF9BD46-DE44-4B30-80ED-AC3A9E213A06}" destId="{C88DBDBC-73BA-40D4-ACAA-61468FA8920B}" srcOrd="3" destOrd="0" presId="urn:microsoft.com/office/officeart/2005/8/layout/vList2"/>
    <dgm:cxn modelId="{0E91B8F5-F921-498A-880B-06951EAB4C1C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Firefox - Cannot interact with individual controls.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Opera - Has only keyboard support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IE 9 - Does not allow individual controls to interact with keyboard.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15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38621" custLinFactNeighborY="-454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39781" custLinFactNeighborY="-880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9C906A56-2BD9-4052-8A33-C4EF999D3AB0}" type="presOf" srcId="{4E1CD5B7-2CF3-44AA-979B-6F420433627D}" destId="{388723AB-37EB-4EC2-B7B0-759657273835}" srcOrd="0" destOrd="0" presId="urn:microsoft.com/office/officeart/2005/8/layout/vList2"/>
    <dgm:cxn modelId="{4003628C-A727-46E2-898F-472B67EFD036}" type="presOf" srcId="{562882C0-AB97-4E3B-8D46-8E574B04BE56}" destId="{A6445519-E36D-458F-8F29-D286534B965D}" srcOrd="0" destOrd="0" presId="urn:microsoft.com/office/officeart/2005/8/layout/vList2"/>
    <dgm:cxn modelId="{8868F672-CE4D-4985-A607-CB7A99F6CBFB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829761D-C657-41B8-95DD-2183F46986FB}" type="presOf" srcId="{FC2A7E5C-B22A-46C4-9AFD-A55CEAE725CE}" destId="{0256FAD6-365E-4CAB-8266-8CECC71F7F52}" srcOrd="0" destOrd="0" presId="urn:microsoft.com/office/officeart/2005/8/layout/vList2"/>
    <dgm:cxn modelId="{E052C5F6-1CFF-496C-AE59-1AC650393B87}" type="presParOf" srcId="{9FF9BD46-DE44-4B30-80ED-AC3A9E213A06}" destId="{388723AB-37EB-4EC2-B7B0-759657273835}" srcOrd="0" destOrd="0" presId="urn:microsoft.com/office/officeart/2005/8/layout/vList2"/>
    <dgm:cxn modelId="{22173E96-44D3-49B2-AE56-CE3D2F1C94EF}" type="presParOf" srcId="{9FF9BD46-DE44-4B30-80ED-AC3A9E213A06}" destId="{D877BAB3-7DBF-46AB-A039-BE8C107F0C8C}" srcOrd="1" destOrd="0" presId="urn:microsoft.com/office/officeart/2005/8/layout/vList2"/>
    <dgm:cxn modelId="{54936587-1C4E-4795-BF4E-621262D39E51}" type="presParOf" srcId="{9FF9BD46-DE44-4B30-80ED-AC3A9E213A06}" destId="{0256FAD6-365E-4CAB-8266-8CECC71F7F52}" srcOrd="2" destOrd="0" presId="urn:microsoft.com/office/officeart/2005/8/layout/vList2"/>
    <dgm:cxn modelId="{0F0B2C5B-16B9-49D2-BCA1-CA4545CADFDF}" type="presParOf" srcId="{9FF9BD46-DE44-4B30-80ED-AC3A9E213A06}" destId="{C88DBDBC-73BA-40D4-ACAA-61468FA8920B}" srcOrd="3" destOrd="0" presId="urn:microsoft.com/office/officeart/2005/8/layout/vList2"/>
    <dgm:cxn modelId="{D08231F7-4E3C-4545-9FD3-32B520CB515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Multimedia is a combination of various elements such as video, graphics, sound, and text.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Common way of inserting a multimedia content on Web pages is by embedding a video or audio file in the Web page.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HTML5 has made lives easier by introducing &lt;audio&gt; and &lt;video&gt; elements.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HTML5 has provided the developers with the features to embed media on the Web pages in a standard manner.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7618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57863" custLinFactNeighborY="-519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73812" custLinFactNeighborY="-618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4" custScaleY="78952" custLinFactNeighborY="-94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  <dgm:cxn modelId="{C1917C8F-28D5-4D29-B004-B0DE5C3B499A}" type="presParOf" srcId="{9FF9BD46-DE44-4B30-80ED-AC3A9E213A06}" destId="{069B4023-C99C-44AB-AA8C-BFB348E78E59}" srcOrd="5" destOrd="0" presId="urn:microsoft.com/office/officeart/2005/8/layout/vList2"/>
    <dgm:cxn modelId="{790D39C6-F250-4862-9BD4-9B4F08F9D7A8}" type="presParOf" srcId="{9FF9BD46-DE44-4B30-80ED-AC3A9E213A06}" destId="{8A752F96-26E5-4BA9-82C5-29DB2F211C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There are various video and audio </a:t>
          </a:r>
          <a:r>
            <a:rPr lang="en-US" sz="1800" dirty="0" err="1"/>
            <a:t>codecs</a:t>
          </a:r>
          <a:r>
            <a:rPr lang="en-US" sz="1800" dirty="0"/>
            <a:t> which are used for handling of video and audio files.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Codec is a device or a program used for encoding and decoding digital data stream.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Different </a:t>
          </a:r>
          <a:r>
            <a:rPr lang="en-US" sz="1800" dirty="0" err="1"/>
            <a:t>codecs</a:t>
          </a:r>
          <a:r>
            <a:rPr lang="en-US" sz="1800" dirty="0"/>
            <a:t> have different level of compression quality.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For storing and transmitting coded video and audio together, a container format is used.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4AEC5387-830E-4EB4-A478-BBA3AEE76E3F}">
      <dgm:prSet phldrT="[Text]"/>
      <dgm:spPr/>
      <dgm:t>
        <a:bodyPr/>
        <a:lstStyle/>
        <a:p>
          <a:r>
            <a:rPr lang="en-US" dirty="0"/>
            <a:t>There are a number of container formats which includes </a:t>
          </a:r>
          <a:r>
            <a:rPr lang="en-US" dirty="0" err="1"/>
            <a:t>Ogg</a:t>
          </a:r>
          <a:r>
            <a:rPr lang="en-US" dirty="0"/>
            <a:t> (.</a:t>
          </a:r>
          <a:r>
            <a:rPr lang="en-US" dirty="0" err="1"/>
            <a:t>ogv</a:t>
          </a:r>
          <a:r>
            <a:rPr lang="en-US" dirty="0"/>
            <a:t>), the Audio Video Interleave (.</a:t>
          </a:r>
          <a:r>
            <a:rPr lang="en-US" dirty="0" err="1"/>
            <a:t>avi</a:t>
          </a:r>
          <a:r>
            <a:rPr lang="en-US" dirty="0"/>
            <a:t>), Flash Video (.</a:t>
          </a:r>
          <a:r>
            <a:rPr lang="en-US" dirty="0" err="1"/>
            <a:t>flv</a:t>
          </a:r>
          <a:r>
            <a:rPr lang="en-US" dirty="0"/>
            <a:t>), and many others.</a:t>
          </a:r>
        </a:p>
      </dgm:t>
    </dgm:pt>
    <dgm:pt modelId="{E51A89E9-FC36-4047-BDC7-B97E3678CEC1}" type="parTrans" cxnId="{EA915FFE-9923-44E1-9BF6-8A4E81A6209B}">
      <dgm:prSet/>
      <dgm:spPr/>
      <dgm:t>
        <a:bodyPr/>
        <a:lstStyle/>
        <a:p>
          <a:endParaRPr lang="en-US"/>
        </a:p>
      </dgm:t>
    </dgm:pt>
    <dgm:pt modelId="{19A01DF0-7E2E-416D-AFF6-E7C01F13AFD7}" type="sibTrans" cxnId="{EA915FFE-9923-44E1-9BF6-8A4E81A6209B}">
      <dgm:prSet/>
      <dgm:spPr/>
      <dgm:t>
        <a:bodyPr/>
        <a:lstStyle/>
        <a:p>
          <a:endParaRPr lang="en-US"/>
        </a:p>
      </dgm:t>
    </dgm:pt>
    <dgm:pt modelId="{04BD5913-3AD6-4BCB-9DA5-BA2E139E8F36}">
      <dgm:prSet phldrT="[Text]"/>
      <dgm:spPr/>
      <dgm:t>
        <a:bodyPr/>
        <a:lstStyle/>
        <a:p>
          <a:r>
            <a:rPr lang="en-US" dirty="0"/>
            <a:t>Different browsers support different container format. </a:t>
          </a:r>
          <a:r>
            <a:rPr lang="en-US" dirty="0" err="1"/>
            <a:t>WebM</a:t>
          </a:r>
          <a:r>
            <a:rPr lang="en-US" dirty="0"/>
            <a:t> is a new open source video container format supported by Google.</a:t>
          </a:r>
        </a:p>
      </dgm:t>
    </dgm:pt>
    <dgm:pt modelId="{8CCC24B6-BA33-430A-B6A3-329309197826}" type="parTrans" cxnId="{92513640-EA34-43B2-990C-41F0230A5E53}">
      <dgm:prSet/>
      <dgm:spPr/>
      <dgm:t>
        <a:bodyPr/>
        <a:lstStyle/>
        <a:p>
          <a:endParaRPr lang="en-US"/>
        </a:p>
      </dgm:t>
    </dgm:pt>
    <dgm:pt modelId="{F109264E-F47C-4435-BC6C-71579E1C4991}" type="sibTrans" cxnId="{92513640-EA34-43B2-990C-41F0230A5E53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57414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57863" custLinFactNeighborY="-491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71416" custLinFactNeighborY="-398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6" custScaleY="54796" custLinFactNeighborY="-332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0207AF43-1E87-4B52-B512-821B850614C8}" type="pres">
      <dgm:prSet presAssocID="{4AEC5387-830E-4EB4-A478-BBA3AEE76E3F}" presName="parentText" presStyleLbl="node1" presStyleIdx="4" presStyleCnt="6" custScaleY="54796" custLinFactNeighborY="-182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C547F-9083-4B7A-9F57-25625C525381}" type="pres">
      <dgm:prSet presAssocID="{19A01DF0-7E2E-416D-AFF6-E7C01F13AFD7}" presName="spacer" presStyleCnt="0"/>
      <dgm:spPr/>
    </dgm:pt>
    <dgm:pt modelId="{CE98D906-76F1-499E-9B81-854031EE983E}" type="pres">
      <dgm:prSet presAssocID="{04BD5913-3AD6-4BCB-9DA5-BA2E139E8F36}" presName="parentText" presStyleLbl="node1" presStyleIdx="5" presStyleCnt="6" custScaleY="54796" custLinFactNeighborY="-128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3E5C42F-3CDC-484E-92B8-87342DCB0B6C}" type="presOf" srcId="{FC2A7E5C-B22A-46C4-9AFD-A55CEAE725CE}" destId="{0256FAD6-365E-4CAB-8266-8CECC71F7F52}" srcOrd="0" destOrd="0" presId="urn:microsoft.com/office/officeart/2005/8/layout/vList2"/>
    <dgm:cxn modelId="{CA2A0348-1E3A-4EB4-8109-17D0C5FAD233}" type="presOf" srcId="{4E1CD5B7-2CF3-44AA-979B-6F420433627D}" destId="{388723AB-37EB-4EC2-B7B0-759657273835}" srcOrd="0" destOrd="0" presId="urn:microsoft.com/office/officeart/2005/8/layout/vList2"/>
    <dgm:cxn modelId="{9E005E38-5D32-4F69-BFA1-225533548C29}" type="presOf" srcId="{4AEC5387-830E-4EB4-A478-BBA3AEE76E3F}" destId="{0207AF43-1E87-4B52-B512-821B850614C8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92783EE-E000-4ACD-94FE-898E4FD67B9F}" type="presOf" srcId="{3AE01816-02F0-4E5D-8DB9-B311CF7DB920}" destId="{8A752F96-26E5-4BA9-82C5-29DB2F211C5D}" srcOrd="0" destOrd="0" presId="urn:microsoft.com/office/officeart/2005/8/layout/vList2"/>
    <dgm:cxn modelId="{0C74444F-8974-4E04-A631-B01DAF6CFC14}" type="presOf" srcId="{D32F8FCF-EDF2-4321-B49C-D5DF3D295B52}" destId="{9FF9BD46-DE44-4B30-80ED-AC3A9E213A06}" srcOrd="0" destOrd="0" presId="urn:microsoft.com/office/officeart/2005/8/layout/vList2"/>
    <dgm:cxn modelId="{EA915FFE-9923-44E1-9BF6-8A4E81A6209B}" srcId="{D32F8FCF-EDF2-4321-B49C-D5DF3D295B52}" destId="{4AEC5387-830E-4EB4-A478-BBA3AEE76E3F}" srcOrd="4" destOrd="0" parTransId="{E51A89E9-FC36-4047-BDC7-B97E3678CEC1}" sibTransId="{19A01DF0-7E2E-416D-AFF6-E7C01F13AFD7}"/>
    <dgm:cxn modelId="{141F65A4-02D1-4F7B-9465-7C5828B7292D}" type="presOf" srcId="{562882C0-AB97-4E3B-8D46-8E574B04BE56}" destId="{A6445519-E36D-458F-8F29-D286534B965D}" srcOrd="0" destOrd="0" presId="urn:microsoft.com/office/officeart/2005/8/layout/vList2"/>
    <dgm:cxn modelId="{92513640-EA34-43B2-990C-41F0230A5E53}" srcId="{D32F8FCF-EDF2-4321-B49C-D5DF3D295B52}" destId="{04BD5913-3AD6-4BCB-9DA5-BA2E139E8F36}" srcOrd="5" destOrd="0" parTransId="{8CCC24B6-BA33-430A-B6A3-329309197826}" sibTransId="{F109264E-F47C-4435-BC6C-71579E1C4991}"/>
    <dgm:cxn modelId="{D4ADFC39-7764-46E9-AA97-59588949AD2F}" type="presOf" srcId="{04BD5913-3AD6-4BCB-9DA5-BA2E139E8F36}" destId="{CE98D906-76F1-499E-9B81-854031EE983E}" srcOrd="0" destOrd="0" presId="urn:microsoft.com/office/officeart/2005/8/layout/vList2"/>
    <dgm:cxn modelId="{B6B0062A-A7B8-414F-8516-4640CD01E923}" type="presParOf" srcId="{9FF9BD46-DE44-4B30-80ED-AC3A9E213A06}" destId="{388723AB-37EB-4EC2-B7B0-759657273835}" srcOrd="0" destOrd="0" presId="urn:microsoft.com/office/officeart/2005/8/layout/vList2"/>
    <dgm:cxn modelId="{0FB836A3-03E1-40FF-9ADE-CB02A7DC3090}" type="presParOf" srcId="{9FF9BD46-DE44-4B30-80ED-AC3A9E213A06}" destId="{D877BAB3-7DBF-46AB-A039-BE8C107F0C8C}" srcOrd="1" destOrd="0" presId="urn:microsoft.com/office/officeart/2005/8/layout/vList2"/>
    <dgm:cxn modelId="{1970950F-4D8F-496F-8F26-466240D5FC51}" type="presParOf" srcId="{9FF9BD46-DE44-4B30-80ED-AC3A9E213A06}" destId="{0256FAD6-365E-4CAB-8266-8CECC71F7F52}" srcOrd="2" destOrd="0" presId="urn:microsoft.com/office/officeart/2005/8/layout/vList2"/>
    <dgm:cxn modelId="{04390E45-1B72-4025-B6E3-430A9341E832}" type="presParOf" srcId="{9FF9BD46-DE44-4B30-80ED-AC3A9E213A06}" destId="{C88DBDBC-73BA-40D4-ACAA-61468FA8920B}" srcOrd="3" destOrd="0" presId="urn:microsoft.com/office/officeart/2005/8/layout/vList2"/>
    <dgm:cxn modelId="{AC44B0D4-A38C-49D3-9CA0-30D3802A141F}" type="presParOf" srcId="{9FF9BD46-DE44-4B30-80ED-AC3A9E213A06}" destId="{A6445519-E36D-458F-8F29-D286534B965D}" srcOrd="4" destOrd="0" presId="urn:microsoft.com/office/officeart/2005/8/layout/vList2"/>
    <dgm:cxn modelId="{96600D58-D861-4A49-AF6C-3FE545CEE059}" type="presParOf" srcId="{9FF9BD46-DE44-4B30-80ED-AC3A9E213A06}" destId="{069B4023-C99C-44AB-AA8C-BFB348E78E59}" srcOrd="5" destOrd="0" presId="urn:microsoft.com/office/officeart/2005/8/layout/vList2"/>
    <dgm:cxn modelId="{89FEE2F3-5FC8-4444-89CB-E3370817E70F}" type="presParOf" srcId="{9FF9BD46-DE44-4B30-80ED-AC3A9E213A06}" destId="{8A752F96-26E5-4BA9-82C5-29DB2F211C5D}" srcOrd="6" destOrd="0" presId="urn:microsoft.com/office/officeart/2005/8/layout/vList2"/>
    <dgm:cxn modelId="{29A15A90-BB04-4546-9CA7-180442E2FCF1}" type="presParOf" srcId="{9FF9BD46-DE44-4B30-80ED-AC3A9E213A06}" destId="{D419E964-C5D1-4C78-BC86-AD97079E9F89}" srcOrd="7" destOrd="0" presId="urn:microsoft.com/office/officeart/2005/8/layout/vList2"/>
    <dgm:cxn modelId="{CA7577CC-37CE-4FC5-BC5C-9531CA72128A}" type="presParOf" srcId="{9FF9BD46-DE44-4B30-80ED-AC3A9E213A06}" destId="{0207AF43-1E87-4B52-B512-821B850614C8}" srcOrd="8" destOrd="0" presId="urn:microsoft.com/office/officeart/2005/8/layout/vList2"/>
    <dgm:cxn modelId="{BA4AC76F-573F-442A-9513-D7C6D0D19904}" type="presParOf" srcId="{9FF9BD46-DE44-4B30-80ED-AC3A9E213A06}" destId="{D06C547F-9083-4B7A-9F57-25625C525381}" srcOrd="9" destOrd="0" presId="urn:microsoft.com/office/officeart/2005/8/layout/vList2"/>
    <dgm:cxn modelId="{07C1CEC2-CEFC-4FBA-97A9-40E589D251EA}" type="presParOf" srcId="{9FF9BD46-DE44-4B30-80ED-AC3A9E213A06}" destId="{CE98D906-76F1-499E-9B81-854031EE98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Audio formats frequently used are wav, </a:t>
          </a:r>
          <a:r>
            <a:rPr lang="en-US" sz="1800" dirty="0" err="1"/>
            <a:t>ogg</a:t>
          </a:r>
          <a:r>
            <a:rPr lang="en-US" sz="1800" dirty="0"/>
            <a:t>, and mp3.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43026" custLinFactNeighborY="47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B40230-FA10-4439-89BD-84CCE5D51B50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7292FEB-8D61-4C12-A456-7DD22B24A865}" type="presOf" srcId="{4E1CD5B7-2CF3-44AA-979B-6F420433627D}" destId="{388723AB-37EB-4EC2-B7B0-759657273835}" srcOrd="0" destOrd="0" presId="urn:microsoft.com/office/officeart/2005/8/layout/vList2"/>
    <dgm:cxn modelId="{B30A6A1C-F3B7-48A1-B127-767CF0B8B7A0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Attributes provide additional information to the browser about the tag.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/>
            <a:t>HTML5 has a number of attributes for controlling the look and feel of various functionalities.</a:t>
          </a:r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/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/>
            <a:t>HTML5 has the following attributes for the &lt;audio&gt; element</a:t>
          </a:r>
          <a:r>
            <a:rPr lang="en-US" sz="2000" dirty="0"/>
            <a:t>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3" custScaleY="78718" custLinFactNeighborY="-394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5A5FECB6-0BC6-41D6-827F-189A6E0A107B}" type="pres">
      <dgm:prSet presAssocID="{80CEC051-D73D-4153-992C-DE885F90A715}" presName="parentText" presStyleLbl="node1" presStyleIdx="2" presStyleCnt="3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B5370132-C1B6-4B55-8EE2-92B3D81E7960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F3A997C-FBB9-405A-BEF2-EC5EA01241EB}" srcId="{D32F8FCF-EDF2-4321-B49C-D5DF3D295B52}" destId="{80CEC051-D73D-4153-992C-DE885F90A715}" srcOrd="2" destOrd="0" parTransId="{33D79060-E51F-43DF-92E7-A6DF18225933}" sibTransId="{2545E7A6-1DD0-4174-8B54-F63CD2241B39}"/>
    <dgm:cxn modelId="{8D88815E-9967-4ADF-BF48-875930A4E498}" type="presOf" srcId="{80CEC051-D73D-4153-992C-DE885F90A715}" destId="{5A5FECB6-0BC6-41D6-827F-189A6E0A107B}" srcOrd="0" destOrd="0" presId="urn:microsoft.com/office/officeart/2005/8/layout/vList2"/>
    <dgm:cxn modelId="{962331E0-917A-44DF-8A0F-60D8F59C4CE4}" type="presOf" srcId="{CA7A1361-B9C6-48CC-8108-C8DF81913C68}" destId="{0C571DEC-BED2-40D9-8AFF-168AE829B055}" srcOrd="0" destOrd="0" presId="urn:microsoft.com/office/officeart/2005/8/layout/vList2"/>
    <dgm:cxn modelId="{DF4A914B-CBA2-4B25-8C70-69597ED4E9F1}" type="presOf" srcId="{D32F8FCF-EDF2-4321-B49C-D5DF3D295B52}" destId="{9FF9BD46-DE44-4B30-80ED-AC3A9E213A06}" srcOrd="0" destOrd="0" presId="urn:microsoft.com/office/officeart/2005/8/layout/vList2"/>
    <dgm:cxn modelId="{83D27D64-7A7E-4F2F-ADCC-763244DC8486}" type="presParOf" srcId="{9FF9BD46-DE44-4B30-80ED-AC3A9E213A06}" destId="{388723AB-37EB-4EC2-B7B0-759657273835}" srcOrd="0" destOrd="0" presId="urn:microsoft.com/office/officeart/2005/8/layout/vList2"/>
    <dgm:cxn modelId="{A049317E-A73E-4FE3-BCC3-834EB3A888EE}" type="presParOf" srcId="{9FF9BD46-DE44-4B30-80ED-AC3A9E213A06}" destId="{840554CF-7206-48E6-9F76-055ADB387243}" srcOrd="1" destOrd="0" presId="urn:microsoft.com/office/officeart/2005/8/layout/vList2"/>
    <dgm:cxn modelId="{447F1046-F11D-403C-BFE1-A686F36E61E8}" type="presParOf" srcId="{9FF9BD46-DE44-4B30-80ED-AC3A9E213A06}" destId="{0C571DEC-BED2-40D9-8AFF-168AE829B055}" srcOrd="2" destOrd="0" presId="urn:microsoft.com/office/officeart/2005/8/layout/vList2"/>
    <dgm:cxn modelId="{511005C9-F888-49D2-B489-264CCBBCF0CD}" type="presParOf" srcId="{9FF9BD46-DE44-4B30-80ED-AC3A9E213A06}" destId="{E4C9B28E-019F-44A3-9A39-B1518A26C330}" srcOrd="3" destOrd="0" presId="urn:microsoft.com/office/officeart/2005/8/layout/vList2"/>
    <dgm:cxn modelId="{4DFA7572-2FBE-4216-88DE-CA79606CB4BD}" type="presParOf" srcId="{9FF9BD46-DE44-4B30-80ED-AC3A9E213A06}" destId="{5A5FECB6-0BC6-41D6-827F-189A6E0A10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To play the audio in older browsers then the &lt;embed&gt; tag will be used.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&lt;embed&gt; tag has two attributes, src and autostart.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src attribute is used to specify the source of the audio.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autostart attribute controls the audio and determines whether the audio should play as soon as the page loads.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54893" custLinFactNeighborY="582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57863" custLinFactNeighborY="-57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59696" custLinFactNeighborY="-640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4" custScaleY="63015" custLinFactY="-528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76BED5-1136-48E9-944E-B42097FABBC1}" type="presOf" srcId="{562882C0-AB97-4E3B-8D46-8E574B04BE56}" destId="{A6445519-E36D-458F-8F29-D286534B965D}" srcOrd="0" destOrd="0" presId="urn:microsoft.com/office/officeart/2005/8/layout/vList2"/>
    <dgm:cxn modelId="{930DDD87-2319-4198-8E9E-D0740FBA9FB5}" type="presOf" srcId="{4E1CD5B7-2CF3-44AA-979B-6F420433627D}" destId="{388723AB-37EB-4EC2-B7B0-759657273835}" srcOrd="0" destOrd="0" presId="urn:microsoft.com/office/officeart/2005/8/layout/vList2"/>
    <dgm:cxn modelId="{58ACA157-A1B6-48F5-AC0C-8B48BA6C771C}" type="presOf" srcId="{3AE01816-02F0-4E5D-8DB9-B311CF7DB920}" destId="{8A752F96-26E5-4BA9-82C5-29DB2F211C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589018F-9D57-42A8-BE63-70D95AF06047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7380285-96D6-4CB1-B7DD-6234D76C2FD6}" type="presOf" srcId="{FC2A7E5C-B22A-46C4-9AFD-A55CEAE725CE}" destId="{0256FAD6-365E-4CAB-8266-8CECC71F7F52}" srcOrd="0" destOrd="0" presId="urn:microsoft.com/office/officeart/2005/8/layout/vList2"/>
    <dgm:cxn modelId="{A5841F94-A2F6-4376-8151-A91C14BD3A45}" type="presParOf" srcId="{9FF9BD46-DE44-4B30-80ED-AC3A9E213A06}" destId="{388723AB-37EB-4EC2-B7B0-759657273835}" srcOrd="0" destOrd="0" presId="urn:microsoft.com/office/officeart/2005/8/layout/vList2"/>
    <dgm:cxn modelId="{8430C472-22AE-4B09-81A3-3CBF7467171F}" type="presParOf" srcId="{9FF9BD46-DE44-4B30-80ED-AC3A9E213A06}" destId="{D877BAB3-7DBF-46AB-A039-BE8C107F0C8C}" srcOrd="1" destOrd="0" presId="urn:microsoft.com/office/officeart/2005/8/layout/vList2"/>
    <dgm:cxn modelId="{7F91325A-BDEE-4DC1-B693-3BE3D56FAA0B}" type="presParOf" srcId="{9FF9BD46-DE44-4B30-80ED-AC3A9E213A06}" destId="{0256FAD6-365E-4CAB-8266-8CECC71F7F52}" srcOrd="2" destOrd="0" presId="urn:microsoft.com/office/officeart/2005/8/layout/vList2"/>
    <dgm:cxn modelId="{ADE5D7F7-5F06-4571-BC5A-0CF621A33BD1}" type="presParOf" srcId="{9FF9BD46-DE44-4B30-80ED-AC3A9E213A06}" destId="{C88DBDBC-73BA-40D4-ACAA-61468FA8920B}" srcOrd="3" destOrd="0" presId="urn:microsoft.com/office/officeart/2005/8/layout/vList2"/>
    <dgm:cxn modelId="{CB427716-E446-4CD0-B690-4E41E244F609}" type="presParOf" srcId="{9FF9BD46-DE44-4B30-80ED-AC3A9E213A06}" destId="{A6445519-E36D-458F-8F29-D286534B965D}" srcOrd="4" destOrd="0" presId="urn:microsoft.com/office/officeart/2005/8/layout/vList2"/>
    <dgm:cxn modelId="{8355BE29-5519-42A1-87A5-22E99C378535}" type="presParOf" srcId="{9FF9BD46-DE44-4B30-80ED-AC3A9E213A06}" destId="{069B4023-C99C-44AB-AA8C-BFB348E78E59}" srcOrd="5" destOrd="0" presId="urn:microsoft.com/office/officeart/2005/8/layout/vList2"/>
    <dgm:cxn modelId="{4F75F597-B273-4EC4-A330-CFC75560934C}" type="presParOf" srcId="{9FF9BD46-DE44-4B30-80ED-AC3A9E213A06}" destId="{8A752F96-26E5-4BA9-82C5-29DB2F211C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HTML5 specification provides a list of attributes that can be used with the &lt;video&gt; element.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/>
            <a:t>HTML5 has the following attributes for the &lt;video&gt; element</a:t>
          </a:r>
          <a:r>
            <a:rPr lang="en-US" sz="2000" dirty="0"/>
            <a:t>.</a:t>
          </a:r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1" presStyleCnt="2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1E2338-4606-4A94-8D9B-A5A89DD273B5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9E5DBDF-6CDC-4DD4-BB8A-DA9E67D57242}" type="presOf" srcId="{80CEC051-D73D-4153-992C-DE885F90A715}" destId="{5A5FECB6-0BC6-41D6-827F-189A6E0A107B}" srcOrd="0" destOrd="0" presId="urn:microsoft.com/office/officeart/2005/8/layout/vList2"/>
    <dgm:cxn modelId="{AF3A997C-FBB9-405A-BEF2-EC5EA01241EB}" srcId="{D32F8FCF-EDF2-4321-B49C-D5DF3D295B52}" destId="{80CEC051-D73D-4153-992C-DE885F90A715}" srcOrd="1" destOrd="0" parTransId="{33D79060-E51F-43DF-92E7-A6DF18225933}" sibTransId="{2545E7A6-1DD0-4174-8B54-F63CD2241B39}"/>
    <dgm:cxn modelId="{FDCB953C-0609-4D99-8252-EF63E40B41B9}" type="presOf" srcId="{D32F8FCF-EDF2-4321-B49C-D5DF3D295B52}" destId="{9FF9BD46-DE44-4B30-80ED-AC3A9E213A06}" srcOrd="0" destOrd="0" presId="urn:microsoft.com/office/officeart/2005/8/layout/vList2"/>
    <dgm:cxn modelId="{25571389-DC80-479B-9F5B-C96B7A60730C}" type="presParOf" srcId="{9FF9BD46-DE44-4B30-80ED-AC3A9E213A06}" destId="{388723AB-37EB-4EC2-B7B0-759657273835}" srcOrd="0" destOrd="0" presId="urn:microsoft.com/office/officeart/2005/8/layout/vList2"/>
    <dgm:cxn modelId="{F7175A42-B4DF-454F-AF3A-DE88072CECB1}" type="presParOf" srcId="{9FF9BD46-DE44-4B30-80ED-AC3A9E213A06}" destId="{840554CF-7206-48E6-9F76-055ADB387243}" srcOrd="1" destOrd="0" presId="urn:microsoft.com/office/officeart/2005/8/layout/vList2"/>
    <dgm:cxn modelId="{9FF9061B-B8F0-459B-80F6-8EB0A4B8AED0}" type="presParOf" srcId="{9FF9BD46-DE44-4B30-80ED-AC3A9E213A06}" destId="{5A5FECB6-0BC6-41D6-827F-189A6E0A10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b="1" dirty="0"/>
            <a:t>None</a:t>
          </a:r>
          <a:r>
            <a:rPr lang="en-US" sz="1800" dirty="0"/>
            <a:t> - allows the browser to load only the page. The video will not be downloaded while the page is being loaded.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1" dirty="0"/>
            <a:t>Metadata</a:t>
          </a:r>
          <a:r>
            <a:rPr lang="en-US" sz="1800" dirty="0"/>
            <a:t> - allows the browser to load the metadata when the page is being loaded.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1" dirty="0"/>
            <a:t>Auto</a:t>
          </a:r>
          <a:r>
            <a:rPr lang="en-US" sz="1800" dirty="0"/>
            <a:t> - is the default behavior as it allows the browser to download the video when the page is loaded. The browser can avoid the request.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685" custLinFactNeighborY="418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52933" custLinFactNeighborY="431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67666" custLinFactY="4788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1E85E4-B13D-4265-BEAC-79717823EBCB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13B98BE-D172-4770-B193-DFAAAA9F3926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EBAE29C-FE3B-432A-B829-235983127EBF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6F22DD3-578F-45E4-9898-98E3C5F5C213}" type="presOf" srcId="{4E1CD5B7-2CF3-44AA-979B-6F420433627D}" destId="{388723AB-37EB-4EC2-B7B0-759657273835}" srcOrd="0" destOrd="0" presId="urn:microsoft.com/office/officeart/2005/8/layout/vList2"/>
    <dgm:cxn modelId="{05D63654-FD9C-414F-8EF9-D5DD17FB891C}" type="presParOf" srcId="{9FF9BD46-DE44-4B30-80ED-AC3A9E213A06}" destId="{388723AB-37EB-4EC2-B7B0-759657273835}" srcOrd="0" destOrd="0" presId="urn:microsoft.com/office/officeart/2005/8/layout/vList2"/>
    <dgm:cxn modelId="{11DA61AE-191B-4CFC-8920-82462EA6BE41}" type="presParOf" srcId="{9FF9BD46-DE44-4B30-80ED-AC3A9E213A06}" destId="{D877BAB3-7DBF-46AB-A039-BE8C107F0C8C}" srcOrd="1" destOrd="0" presId="urn:microsoft.com/office/officeart/2005/8/layout/vList2"/>
    <dgm:cxn modelId="{37E989A4-A7B7-4BF3-A1C0-98E5960A7657}" type="presParOf" srcId="{9FF9BD46-DE44-4B30-80ED-AC3A9E213A06}" destId="{0256FAD6-365E-4CAB-8266-8CECC71F7F52}" srcOrd="2" destOrd="0" presId="urn:microsoft.com/office/officeart/2005/8/layout/vList2"/>
    <dgm:cxn modelId="{20219456-B45B-4AA9-B3CD-70C4BE6A385A}" type="presParOf" srcId="{9FF9BD46-DE44-4B30-80ED-AC3A9E213A06}" destId="{C88DBDBC-73BA-40D4-ACAA-61468FA8920B}" srcOrd="3" destOrd="0" presId="urn:microsoft.com/office/officeart/2005/8/layout/vList2"/>
    <dgm:cxn modelId="{5C8E2849-5484-4157-86F4-38DE88C3716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b="1" dirty="0" err="1"/>
            <a:t>Ogg</a:t>
          </a:r>
          <a:r>
            <a:rPr lang="en-US" sz="1800" b="1" dirty="0"/>
            <a:t>/</a:t>
          </a:r>
          <a:r>
            <a:rPr lang="en-US" sz="1800" b="1" dirty="0" err="1"/>
            <a:t>Theora</a:t>
          </a:r>
          <a:r>
            <a:rPr lang="en-US" sz="1800" dirty="0"/>
            <a:t> - is an open source, royalty-free, and patent-free format available. This format is supported by browsers such as Opera, Chrome, and Firefox.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1" dirty="0" err="1"/>
            <a:t>WebM</a:t>
          </a:r>
          <a:r>
            <a:rPr lang="en-US" sz="1800" dirty="0"/>
            <a:t> - is a royalty-free and patent-free format supported by Google. This format is supported by browsers such as Opera, Chrome, and Firefox.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1" dirty="0" smtClean="0"/>
            <a:t>H.264/MP4</a:t>
          </a:r>
          <a:r>
            <a:rPr lang="en-US" sz="1800" dirty="0" smtClean="0"/>
            <a:t> </a:t>
          </a:r>
          <a:r>
            <a:rPr lang="en-US" sz="1800" dirty="0"/>
            <a:t>- are supported on iPhone and Google Android devices.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B9427FD-0C46-4EA9-8038-6B70E9EC5A9E}">
      <dgm:prSet phldrT="[Text]" custT="1"/>
      <dgm:spPr/>
      <dgm:t>
        <a:bodyPr/>
        <a:lstStyle/>
        <a:p>
          <a:r>
            <a:rPr lang="en-US" sz="1800" b="1" dirty="0"/>
            <a:t>Micro Video Controller</a:t>
          </a:r>
          <a:r>
            <a:rPr lang="en-US" sz="1800" dirty="0"/>
            <a:t> - converter creates all files that the user requires for HTML5 &lt;video&gt; element that works on the cross browser.</a:t>
          </a:r>
        </a:p>
      </dgm:t>
    </dgm:pt>
    <dgm:pt modelId="{68E74C13-5B42-4818-9551-012FD46673E4}" type="parTrans" cxnId="{07731B26-42F9-495A-A452-1A840899410A}">
      <dgm:prSet/>
      <dgm:spPr/>
      <dgm:t>
        <a:bodyPr/>
        <a:lstStyle/>
        <a:p>
          <a:endParaRPr lang="en-US"/>
        </a:p>
      </dgm:t>
    </dgm:pt>
    <dgm:pt modelId="{8BE3767F-0AFD-4BDD-B324-BA1D504264C8}" type="sibTrans" cxnId="{07731B26-42F9-495A-A452-1A840899410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71607" custLinFactNeighborY="677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4" custScaleY="66022" custLinFactNeighborY="379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4" custScaleY="67666" custLinFactNeighborY="231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DC4BDCA9-DE66-4112-8835-7FA7A62C91DA}" type="pres">
      <dgm:prSet presAssocID="{3B9427FD-0C46-4EA9-8038-6B70E9EC5A9E}" presName="parentText" presStyleLbl="node1" presStyleIdx="3" presStyleCnt="4" custScaleY="67666" custLinFactY="4788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561E3A-0EC1-4DD0-8F55-77EA0C3202DD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C80B27F-6234-428C-B670-5A68B1141052}" type="presOf" srcId="{3B9427FD-0C46-4EA9-8038-6B70E9EC5A9E}" destId="{DC4BDCA9-DE66-4112-8835-7FA7A62C91DA}" srcOrd="0" destOrd="0" presId="urn:microsoft.com/office/officeart/2005/8/layout/vList2"/>
    <dgm:cxn modelId="{07731B26-42F9-495A-A452-1A840899410A}" srcId="{D32F8FCF-EDF2-4321-B49C-D5DF3D295B52}" destId="{3B9427FD-0C46-4EA9-8038-6B70E9EC5A9E}" srcOrd="3" destOrd="0" parTransId="{68E74C13-5B42-4818-9551-012FD46673E4}" sibTransId="{8BE3767F-0AFD-4BDD-B324-BA1D504264C8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39AF4A9-BCA6-4250-9005-205A63C72224}" type="presOf" srcId="{562882C0-AB97-4E3B-8D46-8E574B04BE56}" destId="{A6445519-E36D-458F-8F29-D286534B965D}" srcOrd="0" destOrd="0" presId="urn:microsoft.com/office/officeart/2005/8/layout/vList2"/>
    <dgm:cxn modelId="{84466C66-9C2B-4964-A19D-49764D523254}" type="presOf" srcId="{4E1CD5B7-2CF3-44AA-979B-6F420433627D}" destId="{388723AB-37EB-4EC2-B7B0-759657273835}" srcOrd="0" destOrd="0" presId="urn:microsoft.com/office/officeart/2005/8/layout/vList2"/>
    <dgm:cxn modelId="{54D12AFF-7FB8-4810-8C11-46F9BE58879C}" type="presOf" srcId="{D32F8FCF-EDF2-4321-B49C-D5DF3D295B52}" destId="{9FF9BD46-DE44-4B30-80ED-AC3A9E213A06}" srcOrd="0" destOrd="0" presId="urn:microsoft.com/office/officeart/2005/8/layout/vList2"/>
    <dgm:cxn modelId="{88FE9AF5-B42F-409D-AB93-B2626C87ADA5}" type="presParOf" srcId="{9FF9BD46-DE44-4B30-80ED-AC3A9E213A06}" destId="{388723AB-37EB-4EC2-B7B0-759657273835}" srcOrd="0" destOrd="0" presId="urn:microsoft.com/office/officeart/2005/8/layout/vList2"/>
    <dgm:cxn modelId="{CE00197C-915D-4811-96F5-C03AB10D28EA}" type="presParOf" srcId="{9FF9BD46-DE44-4B30-80ED-AC3A9E213A06}" destId="{D877BAB3-7DBF-46AB-A039-BE8C107F0C8C}" srcOrd="1" destOrd="0" presId="urn:microsoft.com/office/officeart/2005/8/layout/vList2"/>
    <dgm:cxn modelId="{E80D5072-6134-40E3-BE88-2C16D40D9C38}" type="presParOf" srcId="{9FF9BD46-DE44-4B30-80ED-AC3A9E213A06}" destId="{0256FAD6-365E-4CAB-8266-8CECC71F7F52}" srcOrd="2" destOrd="0" presId="urn:microsoft.com/office/officeart/2005/8/layout/vList2"/>
    <dgm:cxn modelId="{C9A76BDC-ED4D-4B83-AD76-7EA5000A04C7}" type="presParOf" srcId="{9FF9BD46-DE44-4B30-80ED-AC3A9E213A06}" destId="{C88DBDBC-73BA-40D4-ACAA-61468FA8920B}" srcOrd="3" destOrd="0" presId="urn:microsoft.com/office/officeart/2005/8/layout/vList2"/>
    <dgm:cxn modelId="{0DFF2901-CAFD-433E-B786-5CBE2B3CB043}" type="presParOf" srcId="{9FF9BD46-DE44-4B30-80ED-AC3A9E213A06}" destId="{A6445519-E36D-458F-8F29-D286534B965D}" srcOrd="4" destOrd="0" presId="urn:microsoft.com/office/officeart/2005/8/layout/vList2"/>
    <dgm:cxn modelId="{6149CB2F-5A34-4F69-A6B6-00BBA2AED6E4}" type="presParOf" srcId="{9FF9BD46-DE44-4B30-80ED-AC3A9E213A06}" destId="{A2EE26A5-691E-4C3F-B7EF-20DE69EA838D}" srcOrd="5" destOrd="0" presId="urn:microsoft.com/office/officeart/2005/8/layout/vList2"/>
    <dgm:cxn modelId="{EA8984D0-D1EB-436F-A0E5-80EE208330E0}" type="presParOf" srcId="{9FF9BD46-DE44-4B30-80ED-AC3A9E213A06}" destId="{DC4BDCA9-DE66-4112-8835-7FA7A62C91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9619"/>
          <a:ext cx="8382000" cy="788583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Traditionally, Web browsers were capable of handling only graphics and text.</a:t>
          </a:r>
        </a:p>
      </dsp:txBody>
      <dsp:txXfrm>
        <a:off x="38495" y="88114"/>
        <a:ext cx="8305010" cy="711593"/>
      </dsp:txXfrm>
    </dsp:sp>
    <dsp:sp modelId="{0256FAD6-365E-4CAB-8266-8CECC71F7F52}">
      <dsp:nvSpPr>
        <dsp:cNvPr id="0" name=""/>
        <dsp:cNvSpPr/>
      </dsp:nvSpPr>
      <dsp:spPr>
        <a:xfrm>
          <a:off x="0" y="1092952"/>
          <a:ext cx="8382000" cy="808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User had to install a distinct program, plug-in, or an ActiveX control to play some video.</a:t>
          </a:r>
        </a:p>
      </dsp:txBody>
      <dsp:txXfrm>
        <a:off x="39489" y="1132441"/>
        <a:ext cx="8303022" cy="729962"/>
      </dsp:txXfrm>
    </dsp:sp>
    <dsp:sp modelId="{A6445519-E36D-458F-8F29-D286534B965D}">
      <dsp:nvSpPr>
        <dsp:cNvPr id="0" name=""/>
        <dsp:cNvSpPr/>
      </dsp:nvSpPr>
      <dsp:spPr>
        <a:xfrm>
          <a:off x="0" y="2209397"/>
          <a:ext cx="8382000" cy="85335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Earlier, Web designers and Web developers used to set up Web pages to play audio and video on the Web using Adobe Flash player.</a:t>
          </a:r>
        </a:p>
      </dsp:txBody>
      <dsp:txXfrm>
        <a:off x="41657" y="2251054"/>
        <a:ext cx="8298686" cy="7700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18254"/>
          <a:ext cx="7543800" cy="4897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Users can check the content on laptop, mobile, tablet, or desktop.</a:t>
          </a:r>
        </a:p>
      </dsp:txBody>
      <dsp:txXfrm>
        <a:off x="23905" y="342159"/>
        <a:ext cx="7495990" cy="441891"/>
      </dsp:txXfrm>
    </dsp:sp>
    <dsp:sp modelId="{0256FAD6-365E-4CAB-8266-8CECC71F7F52}">
      <dsp:nvSpPr>
        <dsp:cNvPr id="0" name=""/>
        <dsp:cNvSpPr/>
      </dsp:nvSpPr>
      <dsp:spPr>
        <a:xfrm>
          <a:off x="0" y="939419"/>
          <a:ext cx="7543800" cy="44018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Users can listen to the audio by using headphones or speakers.</a:t>
          </a:r>
        </a:p>
      </dsp:txBody>
      <dsp:txXfrm>
        <a:off x="21488" y="960907"/>
        <a:ext cx="7500824" cy="397213"/>
      </dsp:txXfrm>
    </dsp:sp>
    <dsp:sp modelId="{A6445519-E36D-458F-8F29-D286534B965D}">
      <dsp:nvSpPr>
        <dsp:cNvPr id="0" name=""/>
        <dsp:cNvSpPr/>
      </dsp:nvSpPr>
      <dsp:spPr>
        <a:xfrm>
          <a:off x="0" y="1539220"/>
          <a:ext cx="7543800" cy="53382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Users can understand the language in which the media was delivered.</a:t>
          </a:r>
        </a:p>
      </dsp:txBody>
      <dsp:txXfrm>
        <a:off x="26059" y="1565279"/>
        <a:ext cx="7491682" cy="481704"/>
      </dsp:txXfrm>
    </dsp:sp>
    <dsp:sp modelId="{DC4BDCA9-DE66-4112-8835-7FA7A62C91DA}">
      <dsp:nvSpPr>
        <dsp:cNvPr id="0" name=""/>
        <dsp:cNvSpPr/>
      </dsp:nvSpPr>
      <dsp:spPr>
        <a:xfrm>
          <a:off x="0" y="2255920"/>
          <a:ext cx="7543800" cy="4872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Users can successfully play and download the media.</a:t>
          </a:r>
        </a:p>
      </dsp:txBody>
      <dsp:txXfrm>
        <a:off x="23787" y="2279707"/>
        <a:ext cx="7496226" cy="4397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6737"/>
          <a:ext cx="7543800" cy="543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Users who have hearing and visual impairment and thus, cannot listen to the audio or view the video.</a:t>
          </a:r>
        </a:p>
      </dsp:txBody>
      <dsp:txXfrm>
        <a:off x="26548" y="63285"/>
        <a:ext cx="7490704" cy="490736"/>
      </dsp:txXfrm>
    </dsp:sp>
    <dsp:sp modelId="{0256FAD6-365E-4CAB-8266-8CECC71F7F52}">
      <dsp:nvSpPr>
        <dsp:cNvPr id="0" name=""/>
        <dsp:cNvSpPr/>
      </dsp:nvSpPr>
      <dsp:spPr>
        <a:xfrm>
          <a:off x="0" y="734639"/>
          <a:ext cx="7543800" cy="5607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Users who are not familiar with the language that the content is delivered.</a:t>
          </a:r>
        </a:p>
      </dsp:txBody>
      <dsp:txXfrm>
        <a:off x="27374" y="762013"/>
        <a:ext cx="7489052" cy="506013"/>
      </dsp:txXfrm>
    </dsp:sp>
    <dsp:sp modelId="{A6445519-E36D-458F-8F29-D286534B965D}">
      <dsp:nvSpPr>
        <dsp:cNvPr id="0" name=""/>
        <dsp:cNvSpPr/>
      </dsp:nvSpPr>
      <dsp:spPr>
        <a:xfrm>
          <a:off x="0" y="1524000"/>
          <a:ext cx="7543800" cy="5256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Users who uses keyboards and screen readers to access the content on Web.</a:t>
          </a:r>
        </a:p>
      </dsp:txBody>
      <dsp:txXfrm>
        <a:off x="25658" y="1549658"/>
        <a:ext cx="7492484" cy="474293"/>
      </dsp:txXfrm>
    </dsp:sp>
    <dsp:sp modelId="{DC4BDCA9-DE66-4112-8835-7FA7A62C91DA}">
      <dsp:nvSpPr>
        <dsp:cNvPr id="0" name=""/>
        <dsp:cNvSpPr/>
      </dsp:nvSpPr>
      <dsp:spPr>
        <a:xfrm>
          <a:off x="0" y="2209800"/>
          <a:ext cx="7543800" cy="58376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Users who cannot view or hear the media content because of their working environment or due to device restrictions.</a:t>
          </a:r>
        </a:p>
      </dsp:txBody>
      <dsp:txXfrm>
        <a:off x="28497" y="2238297"/>
        <a:ext cx="7486806" cy="5267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700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Track element provides an easy, standard way to add captions, subtitles, chapters, and screen reader descriptions to the &lt;audio&gt; and &lt;video&gt; elements.</a:t>
          </a:r>
        </a:p>
      </dsp:txBody>
      <dsp:txXfrm>
        <a:off x="27827" y="27827"/>
        <a:ext cx="8326346" cy="514392"/>
      </dsp:txXfrm>
    </dsp:sp>
    <dsp:sp modelId="{0256FAD6-365E-4CAB-8266-8CECC71F7F52}">
      <dsp:nvSpPr>
        <dsp:cNvPr id="0" name=""/>
        <dsp:cNvSpPr/>
      </dsp:nvSpPr>
      <dsp:spPr>
        <a:xfrm>
          <a:off x="0" y="705600"/>
          <a:ext cx="8382000" cy="58980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Track elements are also used for other types of timed metadata</a:t>
          </a:r>
          <a:r>
            <a:rPr lang="en-US" sz="1800" kern="1200" dirty="0"/>
            <a:t>.</a:t>
          </a:r>
        </a:p>
      </dsp:txBody>
      <dsp:txXfrm>
        <a:off x="28792" y="734392"/>
        <a:ext cx="8324416" cy="532218"/>
      </dsp:txXfrm>
    </dsp:sp>
    <dsp:sp modelId="{A6445519-E36D-458F-8F29-D286534B965D}">
      <dsp:nvSpPr>
        <dsp:cNvPr id="0" name=""/>
        <dsp:cNvSpPr/>
      </dsp:nvSpPr>
      <dsp:spPr>
        <a:xfrm>
          <a:off x="0" y="1510121"/>
          <a:ext cx="8382000" cy="68064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Source data for this track element is in a form of a text file that is made up of a list of timed cues.</a:t>
          </a:r>
        </a:p>
      </dsp:txBody>
      <dsp:txXfrm>
        <a:off x="33226" y="1543347"/>
        <a:ext cx="8315548" cy="614189"/>
      </dsp:txXfrm>
    </dsp:sp>
    <dsp:sp modelId="{8A752F96-26E5-4BA9-82C5-29DB2F211C5D}">
      <dsp:nvSpPr>
        <dsp:cNvPr id="0" name=""/>
        <dsp:cNvSpPr/>
      </dsp:nvSpPr>
      <dsp:spPr>
        <a:xfrm>
          <a:off x="0" y="2362200"/>
          <a:ext cx="8382000" cy="70744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Cue is a pointer at an accurate time point in the length of a video</a:t>
          </a:r>
          <a:r>
            <a:rPr lang="en-US" sz="1800" kern="1200" dirty="0"/>
            <a:t>.</a:t>
          </a:r>
        </a:p>
      </dsp:txBody>
      <dsp:txXfrm>
        <a:off x="34534" y="2396734"/>
        <a:ext cx="8312932" cy="638374"/>
      </dsp:txXfrm>
    </dsp:sp>
    <dsp:sp modelId="{AF7A5ABB-EB40-459B-9B55-BC0E7A936489}">
      <dsp:nvSpPr>
        <dsp:cNvPr id="0" name=""/>
        <dsp:cNvSpPr/>
      </dsp:nvSpPr>
      <dsp:spPr>
        <a:xfrm>
          <a:off x="0" y="3276600"/>
          <a:ext cx="8382000" cy="59996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Cues contain data in formats such as Comma-Separated Values (CSV) or JavaScript Object Notation.</a:t>
          </a:r>
        </a:p>
      </dsp:txBody>
      <dsp:txXfrm>
        <a:off x="29288" y="3305888"/>
        <a:ext cx="8323424" cy="541386"/>
      </dsp:txXfrm>
    </dsp:sp>
    <dsp:sp modelId="{A442A789-C03F-4792-8429-1B5FE6590933}">
      <dsp:nvSpPr>
        <dsp:cNvPr id="0" name=""/>
        <dsp:cNvSpPr/>
      </dsp:nvSpPr>
      <dsp:spPr>
        <a:xfrm>
          <a:off x="0" y="4114800"/>
          <a:ext cx="8382000" cy="6793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Track element is not supported in many major browsers and is now available in IE 10 and Chrome 18+.</a:t>
          </a:r>
        </a:p>
      </dsp:txBody>
      <dsp:txXfrm>
        <a:off x="33165" y="4147965"/>
        <a:ext cx="8315670" cy="6130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9269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Multimedia is a combination of various elements such as video, graphics, sound, and text.</a:t>
          </a:r>
        </a:p>
      </dsp:txBody>
      <dsp:txXfrm>
        <a:off x="45252" y="45252"/>
        <a:ext cx="8291496" cy="836478"/>
      </dsp:txXfrm>
    </dsp:sp>
    <dsp:sp modelId="{0256FAD6-365E-4CAB-8266-8CECC71F7F52}">
      <dsp:nvSpPr>
        <dsp:cNvPr id="0" name=""/>
        <dsp:cNvSpPr/>
      </dsp:nvSpPr>
      <dsp:spPr>
        <a:xfrm>
          <a:off x="0" y="1048524"/>
          <a:ext cx="8382000" cy="70407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Common way of inserting a multimedia content on Web pages is by embedding a video or audio file in the Web page.</a:t>
          </a:r>
        </a:p>
      </dsp:txBody>
      <dsp:txXfrm>
        <a:off x="34370" y="1082894"/>
        <a:ext cx="8313260" cy="635336"/>
      </dsp:txXfrm>
    </dsp:sp>
    <dsp:sp modelId="{A6445519-E36D-458F-8F29-D286534B965D}">
      <dsp:nvSpPr>
        <dsp:cNvPr id="0" name=""/>
        <dsp:cNvSpPr/>
      </dsp:nvSpPr>
      <dsp:spPr>
        <a:xfrm>
          <a:off x="0" y="1921257"/>
          <a:ext cx="8382000" cy="89814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HTML5 has made lives easier by introducing &lt;audio&gt; and &lt;video&gt; elements.</a:t>
          </a:r>
        </a:p>
      </dsp:txBody>
      <dsp:txXfrm>
        <a:off x="43844" y="1965101"/>
        <a:ext cx="8294312" cy="810456"/>
      </dsp:txXfrm>
    </dsp:sp>
    <dsp:sp modelId="{8A752F96-26E5-4BA9-82C5-29DB2F211C5D}">
      <dsp:nvSpPr>
        <dsp:cNvPr id="0" name=""/>
        <dsp:cNvSpPr/>
      </dsp:nvSpPr>
      <dsp:spPr>
        <a:xfrm>
          <a:off x="0" y="2946272"/>
          <a:ext cx="8382000" cy="96068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HTML5 has provided the developers with the features to embed media on the Web pages in a standard manner.</a:t>
          </a:r>
        </a:p>
      </dsp:txBody>
      <dsp:txXfrm>
        <a:off x="46897" y="2993169"/>
        <a:ext cx="8288206" cy="866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608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There are various video and audio </a:t>
          </a:r>
          <a:r>
            <a:rPr lang="en-US" sz="1800" kern="1200" dirty="0" err="1"/>
            <a:t>codecs</a:t>
          </a:r>
          <a:r>
            <a:rPr lang="en-US" sz="1800" kern="1200" dirty="0"/>
            <a:t> which are used for handling of video and audio files.</a:t>
          </a:r>
        </a:p>
      </dsp:txBody>
      <dsp:txXfrm>
        <a:off x="32261" y="32261"/>
        <a:ext cx="8317478" cy="596347"/>
      </dsp:txXfrm>
    </dsp:sp>
    <dsp:sp modelId="{0256FAD6-365E-4CAB-8266-8CECC71F7F52}">
      <dsp:nvSpPr>
        <dsp:cNvPr id="0" name=""/>
        <dsp:cNvSpPr/>
      </dsp:nvSpPr>
      <dsp:spPr>
        <a:xfrm>
          <a:off x="0" y="723922"/>
          <a:ext cx="8382000" cy="6660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Codec is a device or a program used for encoding and decoding digital data stream.</a:t>
          </a:r>
        </a:p>
      </dsp:txBody>
      <dsp:txXfrm>
        <a:off x="32513" y="756435"/>
        <a:ext cx="8316974" cy="601012"/>
      </dsp:txXfrm>
    </dsp:sp>
    <dsp:sp modelId="{A6445519-E36D-458F-8F29-D286534B965D}">
      <dsp:nvSpPr>
        <dsp:cNvPr id="0" name=""/>
        <dsp:cNvSpPr/>
      </dsp:nvSpPr>
      <dsp:spPr>
        <a:xfrm>
          <a:off x="0" y="1459213"/>
          <a:ext cx="8382000" cy="82204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Different </a:t>
          </a:r>
          <a:r>
            <a:rPr lang="en-US" sz="1800" kern="1200" dirty="0" err="1"/>
            <a:t>codecs</a:t>
          </a:r>
          <a:r>
            <a:rPr lang="en-US" sz="1800" kern="1200" dirty="0"/>
            <a:t> have different level of compression quality.</a:t>
          </a:r>
        </a:p>
      </dsp:txBody>
      <dsp:txXfrm>
        <a:off x="40129" y="1499342"/>
        <a:ext cx="8301742" cy="741783"/>
      </dsp:txXfrm>
    </dsp:sp>
    <dsp:sp modelId="{8A752F96-26E5-4BA9-82C5-29DB2F211C5D}">
      <dsp:nvSpPr>
        <dsp:cNvPr id="0" name=""/>
        <dsp:cNvSpPr/>
      </dsp:nvSpPr>
      <dsp:spPr>
        <a:xfrm>
          <a:off x="0" y="2348764"/>
          <a:ext cx="8382000" cy="6307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For storing and transmitting coded video and audio together, a container format is used.</a:t>
          </a:r>
        </a:p>
      </dsp:txBody>
      <dsp:txXfrm>
        <a:off x="30790" y="2379554"/>
        <a:ext cx="8320420" cy="569155"/>
      </dsp:txXfrm>
    </dsp:sp>
    <dsp:sp modelId="{0207AF43-1E87-4B52-B512-821B850614C8}">
      <dsp:nvSpPr>
        <dsp:cNvPr id="0" name=""/>
        <dsp:cNvSpPr/>
      </dsp:nvSpPr>
      <dsp:spPr>
        <a:xfrm>
          <a:off x="0" y="3052386"/>
          <a:ext cx="8382000" cy="63073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There are a number of container formats which includes </a:t>
          </a:r>
          <a:r>
            <a:rPr lang="en-US" sz="1600" kern="1200" dirty="0" err="1"/>
            <a:t>Ogg</a:t>
          </a:r>
          <a:r>
            <a:rPr lang="en-US" sz="1600" kern="1200" dirty="0"/>
            <a:t> (.</a:t>
          </a:r>
          <a:r>
            <a:rPr lang="en-US" sz="1600" kern="1200" dirty="0" err="1"/>
            <a:t>ogv</a:t>
          </a:r>
          <a:r>
            <a:rPr lang="en-US" sz="1600" kern="1200" dirty="0"/>
            <a:t>), the Audio Video Interleave (.</a:t>
          </a:r>
          <a:r>
            <a:rPr lang="en-US" sz="1600" kern="1200" dirty="0" err="1"/>
            <a:t>avi</a:t>
          </a:r>
          <a:r>
            <a:rPr lang="en-US" sz="1600" kern="1200" dirty="0"/>
            <a:t>), Flash Video (.</a:t>
          </a:r>
          <a:r>
            <a:rPr lang="en-US" sz="1600" kern="1200" dirty="0" err="1"/>
            <a:t>flv</a:t>
          </a:r>
          <a:r>
            <a:rPr lang="en-US" sz="1600" kern="1200" dirty="0"/>
            <a:t>), and many others.</a:t>
          </a:r>
        </a:p>
      </dsp:txBody>
      <dsp:txXfrm>
        <a:off x="30790" y="3083176"/>
        <a:ext cx="8320420" cy="569155"/>
      </dsp:txXfrm>
    </dsp:sp>
    <dsp:sp modelId="{CE98D906-76F1-499E-9B81-854031EE983E}">
      <dsp:nvSpPr>
        <dsp:cNvPr id="0" name=""/>
        <dsp:cNvSpPr/>
      </dsp:nvSpPr>
      <dsp:spPr>
        <a:xfrm>
          <a:off x="0" y="3749909"/>
          <a:ext cx="8382000" cy="6307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Different browsers support different container format. </a:t>
          </a:r>
          <a:r>
            <a:rPr lang="en-US" sz="1600" kern="1200" dirty="0" err="1"/>
            <a:t>WebM</a:t>
          </a:r>
          <a:r>
            <a:rPr lang="en-US" sz="1600" kern="1200" dirty="0"/>
            <a:t> is a new open source video container format supported by Google.</a:t>
          </a:r>
        </a:p>
      </dsp:txBody>
      <dsp:txXfrm>
        <a:off x="30790" y="3780699"/>
        <a:ext cx="8320420" cy="569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86059"/>
          <a:ext cx="6172199" cy="5235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Audio formats frequently used are wav, </a:t>
          </a:r>
          <a:r>
            <a:rPr lang="en-US" sz="1800" kern="1200" dirty="0" err="1"/>
            <a:t>ogg</a:t>
          </a:r>
          <a:r>
            <a:rPr lang="en-US" sz="1800" kern="1200" dirty="0"/>
            <a:t>, and mp3.</a:t>
          </a:r>
        </a:p>
      </dsp:txBody>
      <dsp:txXfrm>
        <a:off x="25557" y="111616"/>
        <a:ext cx="6121085" cy="4724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4643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Attributes provide additional information to the browser about the tag.</a:t>
          </a:r>
        </a:p>
      </dsp:txBody>
      <dsp:txXfrm>
        <a:off x="22666" y="22666"/>
        <a:ext cx="8336668" cy="418976"/>
      </dsp:txXfrm>
    </dsp:sp>
    <dsp:sp modelId="{0C571DEC-BED2-40D9-8AFF-168AE829B055}">
      <dsp:nvSpPr>
        <dsp:cNvPr id="0" name=""/>
        <dsp:cNvSpPr/>
      </dsp:nvSpPr>
      <dsp:spPr>
        <a:xfrm>
          <a:off x="0" y="522137"/>
          <a:ext cx="8382000" cy="5424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HTML5 has a number of attributes for controlling the look and feel of various functionalities.</a:t>
          </a:r>
        </a:p>
      </dsp:txBody>
      <dsp:txXfrm>
        <a:off x="26481" y="548618"/>
        <a:ext cx="8329038" cy="489507"/>
      </dsp:txXfrm>
    </dsp:sp>
    <dsp:sp modelId="{5A5FECB6-0BC6-41D6-827F-189A6E0A107B}">
      <dsp:nvSpPr>
        <dsp:cNvPr id="0" name=""/>
        <dsp:cNvSpPr/>
      </dsp:nvSpPr>
      <dsp:spPr>
        <a:xfrm>
          <a:off x="0" y="1128489"/>
          <a:ext cx="8382000" cy="4835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HTML5 has the following attributes for the &lt;audio&gt; element</a:t>
          </a:r>
          <a:r>
            <a:rPr lang="en-US" sz="2000" kern="1200" dirty="0"/>
            <a:t>.</a:t>
          </a:r>
        </a:p>
      </dsp:txBody>
      <dsp:txXfrm>
        <a:off x="23604" y="1152093"/>
        <a:ext cx="8334792" cy="4363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4989"/>
          <a:ext cx="8382000" cy="55490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 play the audio in older browsers then the &lt;embed&gt; tag will be used.</a:t>
          </a:r>
        </a:p>
      </dsp:txBody>
      <dsp:txXfrm>
        <a:off x="27088" y="142077"/>
        <a:ext cx="8327824" cy="500726"/>
      </dsp:txXfrm>
    </dsp:sp>
    <dsp:sp modelId="{0256FAD6-365E-4CAB-8266-8CECC71F7F52}">
      <dsp:nvSpPr>
        <dsp:cNvPr id="0" name=""/>
        <dsp:cNvSpPr/>
      </dsp:nvSpPr>
      <dsp:spPr>
        <a:xfrm>
          <a:off x="0" y="725905"/>
          <a:ext cx="8382000" cy="5849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&lt;embed&gt; tag has two attributes, src and autostart.</a:t>
          </a:r>
        </a:p>
      </dsp:txBody>
      <dsp:txXfrm>
        <a:off x="28554" y="754459"/>
        <a:ext cx="8324892" cy="527817"/>
      </dsp:txXfrm>
    </dsp:sp>
    <dsp:sp modelId="{A6445519-E36D-458F-8F29-D286534B965D}">
      <dsp:nvSpPr>
        <dsp:cNvPr id="0" name=""/>
        <dsp:cNvSpPr/>
      </dsp:nvSpPr>
      <dsp:spPr>
        <a:xfrm>
          <a:off x="0" y="1375611"/>
          <a:ext cx="8382000" cy="60345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src attribute is used to specify the source of the audio.</a:t>
          </a:r>
        </a:p>
      </dsp:txBody>
      <dsp:txXfrm>
        <a:off x="29458" y="1405069"/>
        <a:ext cx="8323084" cy="544538"/>
      </dsp:txXfrm>
    </dsp:sp>
    <dsp:sp modelId="{8A752F96-26E5-4BA9-82C5-29DB2F211C5D}">
      <dsp:nvSpPr>
        <dsp:cNvPr id="0" name=""/>
        <dsp:cNvSpPr/>
      </dsp:nvSpPr>
      <dsp:spPr>
        <a:xfrm>
          <a:off x="0" y="2025313"/>
          <a:ext cx="8382000" cy="63700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autostart attribute controls the audio and determines whether the audio should play as soon as the page loads.</a:t>
          </a:r>
        </a:p>
      </dsp:txBody>
      <dsp:txXfrm>
        <a:off x="31096" y="2056409"/>
        <a:ext cx="8319808" cy="5748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3154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HTML5 specification provides a list of attributes that can be used with the &lt;video&gt; element.</a:t>
          </a:r>
        </a:p>
      </dsp:txBody>
      <dsp:txXfrm>
        <a:off x="35711" y="35711"/>
        <a:ext cx="8310578" cy="660119"/>
      </dsp:txXfrm>
    </dsp:sp>
    <dsp:sp modelId="{5A5FECB6-0BC6-41D6-827F-189A6E0A107B}">
      <dsp:nvSpPr>
        <dsp:cNvPr id="0" name=""/>
        <dsp:cNvSpPr/>
      </dsp:nvSpPr>
      <dsp:spPr>
        <a:xfrm>
          <a:off x="0" y="793170"/>
          <a:ext cx="8382000" cy="76183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HTML5 has the following attributes for the &lt;video&gt; element</a:t>
          </a:r>
          <a:r>
            <a:rPr lang="en-US" sz="2000" kern="1200" dirty="0"/>
            <a:t>.</a:t>
          </a:r>
        </a:p>
      </dsp:txBody>
      <dsp:txXfrm>
        <a:off x="37190" y="830360"/>
        <a:ext cx="8307620" cy="6874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52399"/>
          <a:ext cx="7543800" cy="7030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None</a:t>
          </a:r>
          <a:r>
            <a:rPr lang="en-US" sz="1800" kern="1200" dirty="0"/>
            <a:t> - allows the browser to load only the page. The video will not be downloaded while the page is being loaded.</a:t>
          </a:r>
        </a:p>
      </dsp:txBody>
      <dsp:txXfrm>
        <a:off x="34322" y="186721"/>
        <a:ext cx="7475156" cy="634449"/>
      </dsp:txXfrm>
    </dsp:sp>
    <dsp:sp modelId="{0256FAD6-365E-4CAB-8266-8CECC71F7F52}">
      <dsp:nvSpPr>
        <dsp:cNvPr id="0" name=""/>
        <dsp:cNvSpPr/>
      </dsp:nvSpPr>
      <dsp:spPr>
        <a:xfrm>
          <a:off x="0" y="1042221"/>
          <a:ext cx="7543800" cy="6341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Metadata</a:t>
          </a:r>
          <a:r>
            <a:rPr lang="en-US" sz="1800" kern="1200" dirty="0"/>
            <a:t> - allows the browser to load the metadata when the page is being loaded.</a:t>
          </a:r>
        </a:p>
      </dsp:txBody>
      <dsp:txXfrm>
        <a:off x="30958" y="1073179"/>
        <a:ext cx="7481884" cy="572263"/>
      </dsp:txXfrm>
    </dsp:sp>
    <dsp:sp modelId="{A6445519-E36D-458F-8F29-D286534B965D}">
      <dsp:nvSpPr>
        <dsp:cNvPr id="0" name=""/>
        <dsp:cNvSpPr/>
      </dsp:nvSpPr>
      <dsp:spPr>
        <a:xfrm>
          <a:off x="0" y="1856307"/>
          <a:ext cx="7543800" cy="8106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Auto</a:t>
          </a:r>
          <a:r>
            <a:rPr lang="en-US" sz="1800" kern="1200" dirty="0"/>
            <a:t> - is the default behavior as it allows the browser to download the video when the page is loaded. The browser can avoid the request.</a:t>
          </a:r>
        </a:p>
      </dsp:txBody>
      <dsp:txXfrm>
        <a:off x="39575" y="1895882"/>
        <a:ext cx="7464650" cy="7315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25733"/>
          <a:ext cx="7543800" cy="8176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/>
            <a:t>Ogg</a:t>
          </a:r>
          <a:r>
            <a:rPr lang="en-US" sz="1800" b="1" kern="1200" dirty="0"/>
            <a:t>/</a:t>
          </a:r>
          <a:r>
            <a:rPr lang="en-US" sz="1800" b="1" kern="1200" dirty="0" err="1"/>
            <a:t>Theora</a:t>
          </a:r>
          <a:r>
            <a:rPr lang="en-US" sz="1800" kern="1200" dirty="0"/>
            <a:t> - is an open source, royalty-free, and patent-free format available. This format is supported by browsers such as Opera, Chrome, and Firefox.</a:t>
          </a:r>
        </a:p>
      </dsp:txBody>
      <dsp:txXfrm>
        <a:off x="39917" y="165650"/>
        <a:ext cx="7463966" cy="737860"/>
      </dsp:txXfrm>
    </dsp:sp>
    <dsp:sp modelId="{0256FAD6-365E-4CAB-8266-8CECC71F7F52}">
      <dsp:nvSpPr>
        <dsp:cNvPr id="0" name=""/>
        <dsp:cNvSpPr/>
      </dsp:nvSpPr>
      <dsp:spPr>
        <a:xfrm>
          <a:off x="0" y="1066800"/>
          <a:ext cx="7543800" cy="75391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/>
            <a:t>WebM</a:t>
          </a:r>
          <a:r>
            <a:rPr lang="en-US" sz="1800" kern="1200" dirty="0"/>
            <a:t> - is a royalty-free and patent-free format supported by Google. This format is supported by browsers such as Opera, Chrome, and Firefox.</a:t>
          </a:r>
        </a:p>
      </dsp:txBody>
      <dsp:txXfrm>
        <a:off x="36803" y="1103603"/>
        <a:ext cx="7470194" cy="680312"/>
      </dsp:txXfrm>
    </dsp:sp>
    <dsp:sp modelId="{A6445519-E36D-458F-8F29-D286534B965D}">
      <dsp:nvSpPr>
        <dsp:cNvPr id="0" name=""/>
        <dsp:cNvSpPr/>
      </dsp:nvSpPr>
      <dsp:spPr>
        <a:xfrm>
          <a:off x="0" y="1970509"/>
          <a:ext cx="7543800" cy="77269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H.264/MP4</a:t>
          </a:r>
          <a:r>
            <a:rPr lang="en-US" sz="1800" kern="1200" dirty="0" smtClean="0"/>
            <a:t> </a:t>
          </a:r>
          <a:r>
            <a:rPr lang="en-US" sz="1800" kern="1200" dirty="0"/>
            <a:t>- are supported on iPhone and Google Android devices.</a:t>
          </a:r>
        </a:p>
      </dsp:txBody>
      <dsp:txXfrm>
        <a:off x="37720" y="2008229"/>
        <a:ext cx="7468360" cy="697251"/>
      </dsp:txXfrm>
    </dsp:sp>
    <dsp:sp modelId="{DC4BDCA9-DE66-4112-8835-7FA7A62C91DA}">
      <dsp:nvSpPr>
        <dsp:cNvPr id="0" name=""/>
        <dsp:cNvSpPr/>
      </dsp:nvSpPr>
      <dsp:spPr>
        <a:xfrm>
          <a:off x="0" y="2884908"/>
          <a:ext cx="7543800" cy="77269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Micro Video Controller</a:t>
          </a:r>
          <a:r>
            <a:rPr lang="en-US" sz="1800" kern="1200" dirty="0"/>
            <a:t> - converter creates all files that the user requires for HTML5 &lt;video&gt; element that works on the cross browser.</a:t>
          </a:r>
        </a:p>
      </dsp:txBody>
      <dsp:txXfrm>
        <a:off x="37720" y="2922628"/>
        <a:ext cx="7468360" cy="697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8/21/2012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8/21/2012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11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HTML5 Audio and Video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diagramLayout" Target="../diagrams/layout13.xml"/><Relationship Id="rId7" Type="http://schemas.openxmlformats.org/officeDocument/2006/relationships/diagramLayout" Target="../diagrams/layout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microsoft.com/office/2007/relationships/diagramDrawing" Target="../diagrams/drawing13.xml"/><Relationship Id="rId4" Type="http://schemas.openxmlformats.org/officeDocument/2006/relationships/diagramQuickStyle" Target="../diagrams/quickStyle13.xml"/><Relationship Id="rId9" Type="http://schemas.openxmlformats.org/officeDocument/2006/relationships/diagramColors" Target="../diagrams/colors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962400"/>
            <a:ext cx="85344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demonstrates 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the use 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of </a:t>
            </a:r>
            <a:r>
              <a:rPr lang="en-US" sz="2400" baseline="30000" dirty="0">
                <a:cs typeface="Courier New" pitchFamily="49" charset="0"/>
              </a:rPr>
              <a:t>&lt;embed&gt;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 tag in the </a:t>
            </a:r>
            <a:r>
              <a:rPr lang="en-US" sz="2400" baseline="30000" dirty="0">
                <a:cs typeface="Courier New" pitchFamily="49" charset="0"/>
              </a:rPr>
              <a:t>&lt;audio&gt;</a:t>
            </a:r>
            <a:r>
              <a:rPr lang="en-US" sz="2400" baseline="30000" dirty="0">
                <a:latin typeface="Calibri" pitchFamily="34" charset="0"/>
                <a:cs typeface="Calibri" pitchFamily="34" charset="0"/>
              </a:rPr>
              <a:t> element</a:t>
            </a:r>
            <a:r>
              <a:rPr lang="en-US" sz="21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1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    &lt;audio </a:t>
            </a:r>
            <a:r>
              <a:rPr lang="en-US" sz="2100" baseline="30000" dirty="0" err="1">
                <a:cs typeface="Courier New" pitchFamily="49" charset="0"/>
              </a:rPr>
              <a:t>autoplay</a:t>
            </a:r>
            <a:r>
              <a:rPr lang="en-US" sz="2100" baseline="30000" dirty="0">
                <a:cs typeface="Courier New" pitchFamily="49" charset="0"/>
              </a:rPr>
              <a:t> loop&gt;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      &lt;source src=”sampaudio.mp3”&gt;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      &lt;source src=”sampaudio.ogg”&gt;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      &lt;embed src=”sampaudio.mp3”&gt;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    &lt;/audio&gt;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100" baseline="30000" dirty="0">
                <a:cs typeface="Courier New" pitchFamily="49" charset="0"/>
              </a:rPr>
              <a:t>&lt;/html&gt;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Creating Audio Files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Video Elements in HTML5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is a new feature added in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is for embedding the video content on the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if not supported by the browser then the content between the start tag and end tag is displayed.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src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attribute is used to link to the video file.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the </a:t>
            </a: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&lt;video src=”D:\Source codes\movie.mp4”&gt;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Your browser does not support the video.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&lt;/video&gt;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743200"/>
            <a:ext cx="302233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Video Tag Attributes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457200" y="3124200"/>
          <a:ext cx="8229600" cy="323122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67818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Video Attributes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autoplay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the browser will start playing the video as soon as it is ready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to mute the video initially, if this attribute is existing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Allows displaying the controls of the video, if the attribute exists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the browser should repeat playing the existing video once more if the loop attribute exists and accepts a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preload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whether the video should be loaded or not when the page is loaded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19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of the </a:t>
            </a: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Preloading the Video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838200" y="2057400"/>
          <a:ext cx="75438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comprises a </a:t>
            </a:r>
            <a:r>
              <a:rPr lang="en-US" sz="2800" baseline="30000" dirty="0">
                <a:cs typeface="Courier New" pitchFamily="49" charset="0"/>
              </a:rPr>
              <a:t>preload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attribute that allows the browser to download or buffering the video while the Web page containing the video is being downloaded.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preload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attribute has the following values: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Video Elements in HTML5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</a:t>
            </a:r>
            <a:r>
              <a:rPr lang="en-US" sz="2800" baseline="30000" dirty="0">
                <a:cs typeface="Courier New" pitchFamily="49" charset="0"/>
              </a:rPr>
              <a:t>none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>
                <a:cs typeface="Courier New" pitchFamily="49" charset="0"/>
              </a:rPr>
              <a:t>metadata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values for the </a:t>
            </a:r>
            <a:r>
              <a:rPr lang="en-US" sz="2800" baseline="30000" dirty="0">
                <a:cs typeface="Courier New" pitchFamily="49" charset="0"/>
              </a:rPr>
              <a:t>preload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attribute.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&lt;video width=”160” height=”140” src=”D:\Source Codes\movie.mp4” controls preload=”none” muted&gt;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Your browser does not support the video.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&lt;/video&gt;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&lt;video width=”160” height=”140” src=”D:\ Source Codes\movie.mp4” controls preload=”metadata” muted&gt;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Your browser does not support the video.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&lt;/video&gt;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648200"/>
            <a:ext cx="3124200" cy="212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Setting the Video Size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5796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User can specify the size of the video with the height and width attribute of the </a:t>
            </a: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If these attributes are not provided then the browser sets the video with the key dimensions of the video.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how to apply the height and width attributes to the </a:t>
            </a: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  &lt;title&gt; Video Size&lt;/title&gt;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&lt;style&gt;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  video{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    background-color: black;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    border: medium double black;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&lt;/style&gt;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  &lt;video src=”D:\Source Codes\movie.mp4” controls preload=”auto” width=”360” height=”340”&gt;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    Your browser does not support the video.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  &lt;/video&gt;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514600"/>
            <a:ext cx="2547938" cy="275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Converting the Video Files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xmlns="" val="2938438691"/>
              </p:ext>
            </p:extLst>
          </p:nvPr>
        </p:nvGraphicFramePr>
        <p:xfrm>
          <a:off x="838200" y="2057400"/>
          <a:ext cx="75438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There are many problems with browser vendors for supporting the various video formats on the Web sites.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are some of the video formats supported by the significant browsers: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sz="3000" dirty="0"/>
              <a:t> Accessibility of Audio and Video Elements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838200" y="2895600"/>
          <a:ext cx="75438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Enterprises across the world are employing people with varied skills and abilities.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It may include people with limited abilities or disabilities such as people with visual, cognitive, or mobility impairments.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Accessibility is the level of ease with which computers can be used and be available to a wide range of users.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While developing an application a lot of assumptions are to be considered and some of them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sz="3000" dirty="0"/>
              <a:t> Accessibility of Audio and Video Elements 2-2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838200" y="2590800"/>
          <a:ext cx="75438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Earlier,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assumptions made will meet the requirements of a vast majority of users accessing the application.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Not all users will fall in this category.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Another set of assumptions are to be considered for users and they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Track Element 1-3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2192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524000"/>
            <a:ext cx="8839200" cy="2362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Describe the need for multimedia in HTML5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List the supported media types in HTML5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audio elements in HTML5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video elements in HTML5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accessibility of audio and video elements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Describe how to deal with 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non-supporting </a:t>
            </a: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browsers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</a:pP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Track Element 2-3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0704889"/>
              </p:ext>
            </p:extLst>
          </p:nvPr>
        </p:nvGraphicFramePr>
        <p:xfrm>
          <a:off x="457200" y="1625258"/>
          <a:ext cx="6858000" cy="343442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6894"/>
                <a:gridCol w="4961106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Container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the URL of the text track data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srclang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the language of the text track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Contains the type of content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which the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 definition </a:t>
                      </a:r>
                      <a:r>
                        <a:rPr lang="en-US" sz="2000" kern="1200" baseline="30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2000" kern="1200" baseline="30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Indicates that this will be the default track if the user does not specifies the value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title to be displayed for the user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1430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track element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Element 3-3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a track element is used in combination with </a:t>
            </a: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for providing subtitles.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&lt;video controls&gt;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&lt;source </a:t>
            </a:r>
            <a:r>
              <a:rPr lang="en-US" sz="2400" baseline="30000" dirty="0" err="1">
                <a:cs typeface="Courier New" pitchFamily="49" charset="0"/>
              </a:rPr>
              <a:t>src</a:t>
            </a:r>
            <a:r>
              <a:rPr lang="en-US" sz="2400" baseline="30000" dirty="0">
                <a:cs typeface="Courier New" pitchFamily="49" charset="0"/>
              </a:rPr>
              <a:t>=”myvideo.mp4” type=”video/mp4” 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&lt;source </a:t>
            </a:r>
            <a:r>
              <a:rPr lang="en-US" sz="2400" baseline="30000" dirty="0" err="1">
                <a:cs typeface="Courier New" pitchFamily="49" charset="0"/>
              </a:rPr>
              <a:t>src</a:t>
            </a:r>
            <a:r>
              <a:rPr lang="en-US" sz="2400" baseline="30000" dirty="0">
                <a:cs typeface="Courier New" pitchFamily="49" charset="0"/>
              </a:rPr>
              <a:t>=”</a:t>
            </a:r>
            <a:r>
              <a:rPr lang="en-US" sz="2400" baseline="30000" dirty="0" err="1">
                <a:cs typeface="Courier New" pitchFamily="49" charset="0"/>
              </a:rPr>
              <a:t>myvideo.webm</a:t>
            </a:r>
            <a:r>
              <a:rPr lang="en-US" sz="2400" baseline="30000" dirty="0">
                <a:cs typeface="Courier New" pitchFamily="49" charset="0"/>
              </a:rPr>
              <a:t>” type=”video/</a:t>
            </a:r>
            <a:r>
              <a:rPr lang="en-US" sz="2400" baseline="30000" dirty="0" err="1">
                <a:cs typeface="Courier New" pitchFamily="49" charset="0"/>
              </a:rPr>
              <a:t>webm</a:t>
            </a:r>
            <a:r>
              <a:rPr lang="en-US" sz="2400" baseline="30000" dirty="0">
                <a:cs typeface="Courier New" pitchFamily="49" charset="0"/>
              </a:rPr>
              <a:t>” /&gt;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&lt;track </a:t>
            </a:r>
            <a:r>
              <a:rPr lang="en-US" sz="2400" baseline="30000" dirty="0" err="1">
                <a:cs typeface="Courier New" pitchFamily="49" charset="0"/>
              </a:rPr>
              <a:t>src</a:t>
            </a:r>
            <a:r>
              <a:rPr lang="en-US" sz="2400" baseline="30000" dirty="0">
                <a:cs typeface="Courier New" pitchFamily="49" charset="0"/>
              </a:rPr>
              <a:t>=”eng.vtt” label=”English subtitles” kind=”subtitles” </a:t>
            </a:r>
            <a:r>
              <a:rPr lang="en-US" sz="2400" baseline="30000" dirty="0" err="1">
                <a:cs typeface="Courier New" pitchFamily="49" charset="0"/>
              </a:rPr>
              <a:t>srclang</a:t>
            </a:r>
            <a:r>
              <a:rPr lang="en-US" sz="2400" baseline="30000" dirty="0">
                <a:cs typeface="Courier New" pitchFamily="49" charset="0"/>
              </a:rPr>
              <a:t>=”en” 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&lt;/video&gt;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435965"/>
            <a:ext cx="85344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a track element is used in combination with </a:t>
            </a: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providing subtitles in another language.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&lt;video controls&gt;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&lt;source </a:t>
            </a:r>
            <a:r>
              <a:rPr lang="en-US" sz="2400" baseline="30000" dirty="0" err="1">
                <a:cs typeface="Courier New" pitchFamily="49" charset="0"/>
              </a:rPr>
              <a:t>src</a:t>
            </a:r>
            <a:r>
              <a:rPr lang="en-US" sz="2400" baseline="30000" dirty="0">
                <a:cs typeface="Courier New" pitchFamily="49" charset="0"/>
              </a:rPr>
              <a:t>=”myvideo.mp4” type=”video/mp4” 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&lt;source </a:t>
            </a:r>
            <a:r>
              <a:rPr lang="en-US" sz="2400" baseline="30000" dirty="0" err="1">
                <a:cs typeface="Courier New" pitchFamily="49" charset="0"/>
              </a:rPr>
              <a:t>src</a:t>
            </a:r>
            <a:r>
              <a:rPr lang="en-US" sz="2400" baseline="30000" dirty="0">
                <a:cs typeface="Courier New" pitchFamily="49" charset="0"/>
              </a:rPr>
              <a:t>=”</a:t>
            </a:r>
            <a:r>
              <a:rPr lang="en-US" sz="2400" baseline="30000" dirty="0" err="1">
                <a:cs typeface="Courier New" pitchFamily="49" charset="0"/>
              </a:rPr>
              <a:t>myvideo.webm</a:t>
            </a:r>
            <a:r>
              <a:rPr lang="en-US" sz="2400" baseline="30000" dirty="0">
                <a:cs typeface="Courier New" pitchFamily="49" charset="0"/>
              </a:rPr>
              <a:t>” type=”video/</a:t>
            </a:r>
            <a:r>
              <a:rPr lang="en-US" sz="2400" baseline="30000" dirty="0" err="1">
                <a:cs typeface="Courier New" pitchFamily="49" charset="0"/>
              </a:rPr>
              <a:t>webm</a:t>
            </a:r>
            <a:r>
              <a:rPr lang="en-US" sz="2400" baseline="30000" dirty="0">
                <a:cs typeface="Courier New" pitchFamily="49" charset="0"/>
              </a:rPr>
              <a:t>” /&gt;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&lt;track </a:t>
            </a:r>
            <a:r>
              <a:rPr lang="en-US" sz="2400" baseline="30000" dirty="0" err="1">
                <a:cs typeface="Courier New" pitchFamily="49" charset="0"/>
              </a:rPr>
              <a:t>src</a:t>
            </a:r>
            <a:r>
              <a:rPr lang="en-US" sz="2400" baseline="30000" dirty="0">
                <a:cs typeface="Courier New" pitchFamily="49" charset="0"/>
              </a:rPr>
              <a:t>=”de.vtt” label=”German subtitles” kind=”subtitles” </a:t>
            </a:r>
            <a:r>
              <a:rPr lang="en-US" sz="2400" baseline="30000" dirty="0" err="1">
                <a:cs typeface="Courier New" pitchFamily="49" charset="0"/>
              </a:rPr>
              <a:t>srclang</a:t>
            </a:r>
            <a:r>
              <a:rPr lang="en-US" sz="2400" baseline="30000" dirty="0">
                <a:cs typeface="Courier New" pitchFamily="49" charset="0"/>
              </a:rPr>
              <a:t>=”de” 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&lt;/video&gt;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Accessibility for Audio and Video Element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600200"/>
          <a:ext cx="8382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Accessibility supports for &lt;audio&gt; and &lt;video&gt; elements are as follows: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Audio Support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2686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Video Support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4572000"/>
          <a:ext cx="8382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7" grpId="0"/>
      <p:bldGraphic spid="8" grpId="1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Multimedia is a combination of various elements such as video, graphics, sound, and text.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There are various media types used for audio and video files on different Web sites.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&lt;audio&gt; element will help the developer to embed music on the Web site and allow the user to listen to music.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Users can play the audio in older browsers using the &lt;embed&gt;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&lt;video&gt; element is used for embedding the video content on the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Preload attribute identifies whether the audio has to be loaded when the page loads and is ready to execute.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WebM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is a new open source video container format supported by Google.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Multimedia in HTML5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219200"/>
          <a:ext cx="8382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sz="3000" dirty="0"/>
              <a:t> Supported Media Types in Audio and Video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8317479"/>
              </p:ext>
            </p:extLst>
          </p:nvPr>
        </p:nvGraphicFramePr>
        <p:xfrm>
          <a:off x="762000" y="1600200"/>
          <a:ext cx="7620000" cy="18592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39333"/>
                <a:gridCol w="2455333"/>
                <a:gridCol w="3725334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Container</a:t>
                      </a:r>
                      <a:endParaRPr lang="en-US" sz="2400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Video Codec</a:t>
                      </a:r>
                      <a:endParaRPr lang="en-US" sz="2400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Audio Codec</a:t>
                      </a:r>
                      <a:endParaRPr lang="en-US" sz="2400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Mp4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H.264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AAC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Ogg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Theora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Vorbis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WebM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VP8</a:t>
                      </a:r>
                      <a:r>
                        <a:rPr lang="en-US" sz="20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Vorbis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959778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common audio and video formats: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Audio Formats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There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three supported file formats for the </a:t>
            </a:r>
            <a:r>
              <a:rPr lang="en-US" sz="2800" baseline="30000" dirty="0">
                <a:cs typeface="Courier New" pitchFamily="49" charset="0"/>
              </a:rPr>
              <a:t>&lt;audio&gt;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element in HTML5.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audio file formats supported by the Web browsers: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762000" y="1600200"/>
          <a:ext cx="5181600" cy="29873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3600"/>
                <a:gridCol w="1066800"/>
                <a:gridCol w="1066800"/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Browser Support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MP3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WAV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/>
                        <a:t>Ogg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Opera 10.6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Apple Safari 5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Google Chrome 6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 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/>
                        <a:t>FireFox</a:t>
                      </a:r>
                      <a:r>
                        <a:rPr lang="en-US" sz="2000" kern="1200" baseline="30000" dirty="0"/>
                        <a:t> 4.0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Internet Explorer 9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Video Formats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There are the three supported file formats for the </a:t>
            </a:r>
            <a:r>
              <a:rPr lang="en-US" sz="2800" baseline="30000" dirty="0">
                <a:cs typeface="Courier New" pitchFamily="49" charset="0"/>
              </a:rPr>
              <a:t>&lt;video&gt;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in HTML5.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video file formats supported by the Web browsers: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762000" y="1600200"/>
          <a:ext cx="5181600" cy="29873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3600"/>
                <a:gridCol w="1066800"/>
                <a:gridCol w="1066800"/>
                <a:gridCol w="9144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Browser Support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MP3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WAV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/>
                        <a:t>Ogg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Opera 10.6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r>
                        <a:rPr lang="en-US" sz="2000" kern="1200" baseline="30000" dirty="0"/>
                        <a:t>Apple Safari 5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Google Chrome 6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 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8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/>
                        <a:t>FireFox</a:t>
                      </a:r>
                      <a:r>
                        <a:rPr lang="en-US" sz="2000" kern="1200" baseline="30000" dirty="0"/>
                        <a:t> 4.0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/>
                        <a:t>Internet Explorer 9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Yes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/>
                    </a:p>
                    <a:p>
                      <a:pPr algn="just"/>
                      <a:r>
                        <a:rPr lang="en-US" sz="2000" kern="1200" baseline="30000" dirty="0"/>
                        <a:t>No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Audio Elements in HTML5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&lt;audio&gt;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element will help the developer to embed music on the Web site.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cs typeface="Courier New" pitchFamily="49" charset="0"/>
              </a:rPr>
              <a:t>&lt;</a:t>
            </a:r>
            <a:r>
              <a:rPr lang="en-US" sz="2800" baseline="30000" dirty="0">
                <a:cs typeface="Courier New" pitchFamily="49" charset="0"/>
              </a:rPr>
              <a:t>audio&gt;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specifies the audio file to be used in the HTML document.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src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attribute is used to link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audio file.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displays the embedding of an audio file in the Web page using the </a:t>
            </a:r>
            <a:r>
              <a:rPr lang="en-US" sz="2800" baseline="30000" dirty="0">
                <a:cs typeface="Courier New" pitchFamily="49" charset="0"/>
              </a:rPr>
              <a:t>&lt;audio&gt;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</a:t>
            </a:r>
            <a:r>
              <a:rPr lang="en-US" sz="2400" baseline="30000" dirty="0" err="1">
                <a:cs typeface="Courier New" pitchFamily="49" charset="0"/>
              </a:rPr>
              <a:t>doctype</a:t>
            </a:r>
            <a:r>
              <a:rPr lang="en-US" sz="2400" baseline="30000" dirty="0">
                <a:cs typeface="Courier New" pitchFamily="49" charset="0"/>
              </a:rPr>
              <a:t>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&lt;title&gt;audio element&lt;/title&gt;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&lt;audio src=”d:\sourcecodes\audio.mp3”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controls </a:t>
            </a:r>
            <a:r>
              <a:rPr lang="en-US" sz="2400" baseline="30000" dirty="0" err="1">
                <a:cs typeface="Courier New" pitchFamily="49" charset="0"/>
              </a:rPr>
              <a:t>autoplay</a:t>
            </a:r>
            <a:r>
              <a:rPr lang="en-US" sz="2400" baseline="30000" dirty="0">
                <a:cs typeface="Courier New" pitchFamily="49" charset="0"/>
              </a:rPr>
              <a:t> loop&gt;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html5 audio not supported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&lt;/audio&gt;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  <a:endParaRPr lang="en-US" sz="24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743200"/>
            <a:ext cx="37719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Diagram 7"/>
          <p:cNvGraphicFramePr/>
          <p:nvPr/>
        </p:nvGraphicFramePr>
        <p:xfrm>
          <a:off x="685800" y="5867400"/>
          <a:ext cx="61722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21628"/>
              </p:ext>
            </p:extLst>
          </p:nvPr>
        </p:nvGraphicFramePr>
        <p:xfrm>
          <a:off x="457200" y="3124200"/>
          <a:ext cx="8229600" cy="346490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67818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Audio Attributes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autoplay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attribute identifies whether to start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not the 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audio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object is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loaded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autobuffer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attribute starts the buffering automatically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attribute identifies the audio playback controls that should be displayed such as resume, pause, play, and volume buttons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attribute identifies whether to replay the audio once it has stopped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preload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attribute identifies whether the audio has to be loaded when the page loads and is ready to execute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HTML5 Audio and Video / Session 11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Audio Tag Attributes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19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of the </a:t>
            </a:r>
            <a:r>
              <a:rPr lang="en-US" sz="2800" baseline="30000" dirty="0">
                <a:cs typeface="Courier New" pitchFamily="49" charset="0"/>
              </a:rPr>
              <a:t>&lt;audio&gt;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14632</TotalTime>
  <Words>2637</Words>
  <Application>Microsoft Office PowerPoint</Application>
  <PresentationFormat>On-screen Show (4:3)</PresentationFormat>
  <Paragraphs>430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3_Office Theme</vt:lpstr>
      <vt:lpstr>Slide 1</vt:lpstr>
      <vt:lpstr>Objectives</vt:lpstr>
      <vt:lpstr> Introduction</vt:lpstr>
      <vt:lpstr> Multimedia in HTML5</vt:lpstr>
      <vt:lpstr> Supported Media Types in Audio and Video</vt:lpstr>
      <vt:lpstr> Audio Formats</vt:lpstr>
      <vt:lpstr> Video Formats</vt:lpstr>
      <vt:lpstr> Audio Elements in HTML5</vt:lpstr>
      <vt:lpstr> Audio Tag Attributes</vt:lpstr>
      <vt:lpstr> Creating Audio Files</vt:lpstr>
      <vt:lpstr> Video Elements in HTML5</vt:lpstr>
      <vt:lpstr> Video Tag Attributes</vt:lpstr>
      <vt:lpstr> Preloading the Video</vt:lpstr>
      <vt:lpstr> Video Elements in HTML5</vt:lpstr>
      <vt:lpstr> Setting the Video Size</vt:lpstr>
      <vt:lpstr> Converting the Video Files</vt:lpstr>
      <vt:lpstr> Accessibility of Audio and Video Elements 1-2</vt:lpstr>
      <vt:lpstr> Accessibility of Audio and Video Elements 2-2</vt:lpstr>
      <vt:lpstr> Track Element 1-3</vt:lpstr>
      <vt:lpstr> Track Element 2-3</vt:lpstr>
      <vt:lpstr>Track Element 3-3</vt:lpstr>
      <vt:lpstr> Accessibility for Audio and Video Element</vt:lpstr>
      <vt:lpstr>Summary</vt:lpstr>
    </vt:vector>
  </TitlesOfParts>
  <Company>Aptech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11 XP</dc:title>
  <dc:creator>Aptech Limited</dc:creator>
  <cp:lastModifiedBy>nikhild</cp:lastModifiedBy>
  <cp:revision>2568</cp:revision>
  <dcterms:created xsi:type="dcterms:W3CDTF">2006-08-16T00:00:00Z</dcterms:created>
  <dcterms:modified xsi:type="dcterms:W3CDTF">2012-08-21T06:46:58Z</dcterms:modified>
</cp:coreProperties>
</file>