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6" r:id="rId12"/>
    <p:sldId id="457" r:id="rId13"/>
    <p:sldId id="458" r:id="rId14"/>
    <p:sldId id="455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2" r:id="rId38"/>
    <p:sldId id="483" r:id="rId39"/>
    <p:sldId id="484" r:id="rId40"/>
    <p:sldId id="485" r:id="rId41"/>
    <p:sldId id="481" r:id="rId42"/>
    <p:sldId id="486" r:id="rId43"/>
    <p:sldId id="487" r:id="rId44"/>
    <p:sldId id="488" r:id="rId45"/>
    <p:sldId id="489" r:id="rId46"/>
    <p:sldId id="490" r:id="rId47"/>
    <p:sldId id="491" r:id="rId48"/>
    <p:sldId id="430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element in HTML5 can be used to draw shapes on Web sites as well as to dynamically draw graphics using JavaScript.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element is represented like a rectangle on a page and allows the user to draw arcs, text, shapes, gradients, and patterns.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in HTML5 is like the &lt;div&gt;, &lt;table&gt;, or &lt;a&gt; tag except that the content used in it is rendered through JavaScript.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element does not contain any drawing abilities, instead, the drawing is done using a JavaScript code.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make use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element, a user has to add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tag on the HTML page.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Using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canvas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EEB9-DB53-462E-B429-12910123357A}" type="presOf" srcId="{D32F8FCF-EDF2-4321-B49C-D5DF3D295B52}" destId="{9FF9BD46-DE44-4B30-80ED-AC3A9E213A06}" srcOrd="0" destOrd="0" presId="urn:microsoft.com/office/officeart/2005/8/layout/vList2"/>
    <dgm:cxn modelId="{580D6701-6B72-4472-8F90-ED05C8B811F1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237D834-1C92-49B6-BDC2-5C1F2B06F661}" type="presOf" srcId="{6BA7DE87-A66C-48CD-8302-C3E280786B56}" destId="{0F147CFF-3E8E-4540-9C52-F4C339712692}" srcOrd="0" destOrd="0" presId="urn:microsoft.com/office/officeart/2005/8/layout/vList2"/>
    <dgm:cxn modelId="{17E15EFD-1D34-411D-9570-E653A325FA45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184126A2-8070-4406-B48A-589B2DA4A880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7595EAC3-2DBF-4CA4-9E2E-C6164A69858D}" type="presOf" srcId="{32F9483E-A135-41CD-9B8E-5BB23FE4E385}" destId="{02F157C3-4AF0-4564-919C-72DA0052C758}" srcOrd="0" destOrd="0" presId="urn:microsoft.com/office/officeart/2005/8/layout/vList2"/>
    <dgm:cxn modelId="{68E41276-6900-4170-A4C4-98BFF7DE3473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8A7F3E02-834F-41C1-8E0D-E1B669618767}" type="presParOf" srcId="{9FF9BD46-DE44-4B30-80ED-AC3A9E213A06}" destId="{388723AB-37EB-4EC2-B7B0-759657273835}" srcOrd="0" destOrd="0" presId="urn:microsoft.com/office/officeart/2005/8/layout/vList2"/>
    <dgm:cxn modelId="{80355233-2135-46D4-B629-05373C9F00EA}" type="presParOf" srcId="{9FF9BD46-DE44-4B30-80ED-AC3A9E213A06}" destId="{D877BAB3-7DBF-46AB-A039-BE8C107F0C8C}" srcOrd="1" destOrd="0" presId="urn:microsoft.com/office/officeart/2005/8/layout/vList2"/>
    <dgm:cxn modelId="{F56C8B95-7D1A-4564-AFE3-A17E2EAC1426}" type="presParOf" srcId="{9FF9BD46-DE44-4B30-80ED-AC3A9E213A06}" destId="{0256FAD6-365E-4CAB-8266-8CECC71F7F52}" srcOrd="2" destOrd="0" presId="urn:microsoft.com/office/officeart/2005/8/layout/vList2"/>
    <dgm:cxn modelId="{1149D9E6-9E95-4B6F-9490-5048F2DC7DBF}" type="presParOf" srcId="{9FF9BD46-DE44-4B30-80ED-AC3A9E213A06}" destId="{C88DBDBC-73BA-40D4-ACAA-61468FA8920B}" srcOrd="3" destOrd="0" presId="urn:microsoft.com/office/officeart/2005/8/layout/vList2"/>
    <dgm:cxn modelId="{65D9005E-B034-47A2-9CD4-DE4DA04C0A09}" type="presParOf" srcId="{9FF9BD46-DE44-4B30-80ED-AC3A9E213A06}" destId="{A6445519-E36D-458F-8F29-D286534B965D}" srcOrd="4" destOrd="0" presId="urn:microsoft.com/office/officeart/2005/8/layout/vList2"/>
    <dgm:cxn modelId="{EFB884AB-9D6E-42D3-87AF-0C76D025130A}" type="presParOf" srcId="{9FF9BD46-DE44-4B30-80ED-AC3A9E213A06}" destId="{A2EE26A5-691E-4C3F-B7EF-20DE69EA838D}" srcOrd="5" destOrd="0" presId="urn:microsoft.com/office/officeart/2005/8/layout/vList2"/>
    <dgm:cxn modelId="{0B9CFAB2-C963-4DEB-92DA-96ED6F83A9F3}" type="presParOf" srcId="{9FF9BD46-DE44-4B30-80ED-AC3A9E213A06}" destId="{02F157C3-4AF0-4564-919C-72DA0052C758}" srcOrd="6" destOrd="0" presId="urn:microsoft.com/office/officeart/2005/8/layout/vList2"/>
    <dgm:cxn modelId="{D833AD7B-C154-41A0-B41A-85BBC6B65707}" type="presParOf" srcId="{9FF9BD46-DE44-4B30-80ED-AC3A9E213A06}" destId="{3C7DB9C2-B0E1-49BC-BB9B-F7C0921C4DD2}" srcOrd="7" destOrd="0" presId="urn:microsoft.com/office/officeart/2005/8/layout/vList2"/>
    <dgm:cxn modelId="{A2480EF0-8F2C-4D2A-8AA8-B5D7B144E596}" type="presParOf" srcId="{9FF9BD46-DE44-4B30-80ED-AC3A9E213A06}" destId="{2EB7D3FA-250E-4F56-A9B0-C5AA0134E3BB}" srcOrd="8" destOrd="0" presId="urn:microsoft.com/office/officeart/2005/8/layout/vList2"/>
    <dgm:cxn modelId="{56F77D30-3434-4734-9DA9-F6500B9370FD}" type="presParOf" srcId="{9FF9BD46-DE44-4B30-80ED-AC3A9E213A06}" destId="{8CACE038-891E-47D3-B649-2EB8C1DD8014}" srcOrd="9" destOrd="0" presId="urn:microsoft.com/office/officeart/2005/8/layout/vList2"/>
    <dgm:cxn modelId="{A3F866BB-79B3-4DE9-AF72-56E23C97E552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draw a &lt;canvas&gt; element, the user can use a context object.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context object contains the drawing functions for a specific style of graphics.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Two-Dimensional (2d) context is used to work with 2d operations.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D115930-8D24-4F52-8C21-9C43C787FA5F}" type="presOf" srcId="{562882C0-AB97-4E3B-8D46-8E574B04BE56}" destId="{A6445519-E36D-458F-8F29-D286534B965D}" srcOrd="0" destOrd="0" presId="urn:microsoft.com/office/officeart/2005/8/layout/vList2"/>
    <dgm:cxn modelId="{28CD5A2E-2EA1-4B08-924A-8695ED44FEAA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5B0C53E-280A-44B1-AF98-CDC0E6A953BF}" type="presOf" srcId="{4E1CD5B7-2CF3-44AA-979B-6F420433627D}" destId="{388723AB-37EB-4EC2-B7B0-759657273835}" srcOrd="0" destOrd="0" presId="urn:microsoft.com/office/officeart/2005/8/layout/vList2"/>
    <dgm:cxn modelId="{90CDEC4C-9059-43B9-95A9-871F398C7A9D}" type="presOf" srcId="{FC2A7E5C-B22A-46C4-9AFD-A55CEAE725CE}" destId="{0256FAD6-365E-4CAB-8266-8CECC71F7F52}" srcOrd="0" destOrd="0" presId="urn:microsoft.com/office/officeart/2005/8/layout/vList2"/>
    <dgm:cxn modelId="{DACF43CA-9147-4809-9FE8-3B81A3B64A17}" type="presParOf" srcId="{9FF9BD46-DE44-4B30-80ED-AC3A9E213A06}" destId="{388723AB-37EB-4EC2-B7B0-759657273835}" srcOrd="0" destOrd="0" presId="urn:microsoft.com/office/officeart/2005/8/layout/vList2"/>
    <dgm:cxn modelId="{CF27805B-9E9C-4A3D-A73A-149CE8C131C2}" type="presParOf" srcId="{9FF9BD46-DE44-4B30-80ED-AC3A9E213A06}" destId="{D877BAB3-7DBF-46AB-A039-BE8C107F0C8C}" srcOrd="1" destOrd="0" presId="urn:microsoft.com/office/officeart/2005/8/layout/vList2"/>
    <dgm:cxn modelId="{7C3BADB5-4F51-4EEC-B96A-780EE0BDB8AE}" type="presParOf" srcId="{9FF9BD46-DE44-4B30-80ED-AC3A9E213A06}" destId="{0256FAD6-365E-4CAB-8266-8CECC71F7F52}" srcOrd="2" destOrd="0" presId="urn:microsoft.com/office/officeart/2005/8/layout/vList2"/>
    <dgm:cxn modelId="{2BF46DCB-BC9A-4BE0-9984-8A4E75FCDCB2}" type="presParOf" srcId="{9FF9BD46-DE44-4B30-80ED-AC3A9E213A06}" destId="{C88DBDBC-73BA-40D4-ACAA-61468FA8920B}" srcOrd="3" destOrd="0" presId="urn:microsoft.com/office/officeart/2005/8/layout/vList2"/>
    <dgm:cxn modelId="{E6F69168-BDE4-4034-8AD0-B03CBBED8301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interface.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has a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F95D3C8-574B-4260-9E0D-2C6888FE5C71}" type="presOf" srcId="{4E1CD5B7-2CF3-44AA-979B-6F420433627D}" destId="{388723AB-37EB-4EC2-B7B0-759657273835}" srcOrd="0" destOrd="0" presId="urn:microsoft.com/office/officeart/2005/8/layout/vList2"/>
    <dgm:cxn modelId="{1E09044C-56E4-4818-BFDC-FD5A71A7DC29}" type="presOf" srcId="{D32F8FCF-EDF2-4321-B49C-D5DF3D295B52}" destId="{9FF9BD46-DE44-4B30-80ED-AC3A9E213A06}" srcOrd="0" destOrd="0" presId="urn:microsoft.com/office/officeart/2005/8/layout/vList2"/>
    <dgm:cxn modelId="{90C0A932-EFE8-4FF4-A4D3-32236F2980C7}" type="presOf" srcId="{FC2A7E5C-B22A-46C4-9AFD-A55CEAE725CE}" destId="{0256FAD6-365E-4CAB-8266-8CECC71F7F52}" srcOrd="0" destOrd="0" presId="urn:microsoft.com/office/officeart/2005/8/layout/vList2"/>
    <dgm:cxn modelId="{BF90EE30-327B-45D5-8FA7-CDD1B42C008D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8F4F70A-2713-41C0-BF46-77836843DCB3}" type="presParOf" srcId="{9FF9BD46-DE44-4B30-80ED-AC3A9E213A06}" destId="{388723AB-37EB-4EC2-B7B0-759657273835}" srcOrd="0" destOrd="0" presId="urn:microsoft.com/office/officeart/2005/8/layout/vList2"/>
    <dgm:cxn modelId="{B9678028-1918-4985-B1B9-94B8F9843A94}" type="presParOf" srcId="{9FF9BD46-DE44-4B30-80ED-AC3A9E213A06}" destId="{D877BAB3-7DBF-46AB-A039-BE8C107F0C8C}" srcOrd="1" destOrd="0" presId="urn:microsoft.com/office/officeart/2005/8/layout/vList2"/>
    <dgm:cxn modelId="{D516A7DB-90BF-4884-9B9F-AB5120A8041E}" type="presParOf" srcId="{9FF9BD46-DE44-4B30-80ED-AC3A9E213A06}" destId="{0256FAD6-365E-4CAB-8266-8CECC71F7F52}" srcOrd="2" destOrd="0" presId="urn:microsoft.com/office/officeart/2005/8/layout/vList2"/>
    <dgm:cxn modelId="{2A680C68-4199-42D9-9973-9A45671509D3}" type="presParOf" srcId="{9FF9BD46-DE44-4B30-80ED-AC3A9E213A06}" destId="{C88DBDBC-73BA-40D4-ACAA-61468FA8920B}" srcOrd="3" destOrd="0" presId="urn:microsoft.com/office/officeart/2005/8/layout/vList2"/>
    <dgm:cxn modelId="{AC5A3B55-0CF3-4C7D-BDB6-CDEB5571167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introduces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that allows the user to push external content in the Web page. This model is referred to as push model.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Since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is not supported in many browsers, users make use of the &lt;embed&gt; tag for this purpose.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dirty="0" smtClean="0">
              <a:solidFill>
                <a:schemeClr val="tx1"/>
              </a:solidFill>
            </a:rPr>
            <a:t> tag is a new element in HTML5 and it is represented as a container for an interactive content or an external application.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dirty="0" smtClean="0">
              <a:solidFill>
                <a:schemeClr val="tx1"/>
              </a:solidFill>
            </a:rPr>
            <a:t> tag is often used to add elements such as image, audio, or video on a Web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400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4482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4934" custLinFactNeighborY="-61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0092" custLinFactNeighborY="-900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BA9AAB1-3B89-4583-84D4-6E2F54124937}" type="presOf" srcId="{4E1CD5B7-2CF3-44AA-979B-6F420433627D}" destId="{388723AB-37EB-4EC2-B7B0-759657273835}" srcOrd="0" destOrd="0" presId="urn:microsoft.com/office/officeart/2005/8/layout/vList2"/>
    <dgm:cxn modelId="{BC066ED3-37BD-41FD-BE7D-7B7103BB7833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26F7B0D-A80E-474D-AF73-6887A9F39A14}" type="presOf" srcId="{D32F8FCF-EDF2-4321-B49C-D5DF3D295B52}" destId="{9FF9BD46-DE44-4B30-80ED-AC3A9E213A06}" srcOrd="0" destOrd="0" presId="urn:microsoft.com/office/officeart/2005/8/layout/vList2"/>
    <dgm:cxn modelId="{558AD89B-7BC2-44D0-9809-B38274F41668}" type="presOf" srcId="{32F9483E-A135-41CD-9B8E-5BB23FE4E385}" destId="{02F157C3-4AF0-4564-919C-72DA0052C758}" srcOrd="0" destOrd="0" presId="urn:microsoft.com/office/officeart/2005/8/layout/vList2"/>
    <dgm:cxn modelId="{205B9585-D09D-4038-8275-60C9D27560F4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0D4616-44D6-4C80-84D2-67D4C9CA1621}" type="presParOf" srcId="{9FF9BD46-DE44-4B30-80ED-AC3A9E213A06}" destId="{388723AB-37EB-4EC2-B7B0-759657273835}" srcOrd="0" destOrd="0" presId="urn:microsoft.com/office/officeart/2005/8/layout/vList2"/>
    <dgm:cxn modelId="{E814A25C-C382-4A75-B92B-419CE8AD656D}" type="presParOf" srcId="{9FF9BD46-DE44-4B30-80ED-AC3A9E213A06}" destId="{D877BAB3-7DBF-46AB-A039-BE8C107F0C8C}" srcOrd="1" destOrd="0" presId="urn:microsoft.com/office/officeart/2005/8/layout/vList2"/>
    <dgm:cxn modelId="{2352F8ED-0F63-4806-ABF1-842455846BAD}" type="presParOf" srcId="{9FF9BD46-DE44-4B30-80ED-AC3A9E213A06}" destId="{0256FAD6-365E-4CAB-8266-8CECC71F7F52}" srcOrd="2" destOrd="0" presId="urn:microsoft.com/office/officeart/2005/8/layout/vList2"/>
    <dgm:cxn modelId="{8E249553-624F-413A-8323-BD2A772F6455}" type="presParOf" srcId="{9FF9BD46-DE44-4B30-80ED-AC3A9E213A06}" destId="{C88DBDBC-73BA-40D4-ACAA-61468FA8920B}" srcOrd="3" destOrd="0" presId="urn:microsoft.com/office/officeart/2005/8/layout/vList2"/>
    <dgm:cxn modelId="{E9909E1E-F510-43B5-8571-CE13F7CA28E0}" type="presParOf" srcId="{9FF9BD46-DE44-4B30-80ED-AC3A9E213A06}" destId="{A6445519-E36D-458F-8F29-D286534B965D}" srcOrd="4" destOrd="0" presId="urn:microsoft.com/office/officeart/2005/8/layout/vList2"/>
    <dgm:cxn modelId="{13B8B490-240F-41D3-8928-8A54C91BE446}" type="presParOf" srcId="{9FF9BD46-DE44-4B30-80ED-AC3A9E213A06}" destId="{A2EE26A5-691E-4C3F-B7EF-20DE69EA838D}" srcOrd="5" destOrd="0" presId="urn:microsoft.com/office/officeart/2005/8/layout/vList2"/>
    <dgm:cxn modelId="{2C4E2449-7DFD-4E5E-97F2-63CE8BDF749A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770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element in HTML5 can be used to draw shapes on Web sites as well as to dynamically draw graphics using JavaScript.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35" y="37935"/>
        <a:ext cx="8306130" cy="701228"/>
      </dsp:txXfrm>
    </dsp:sp>
    <dsp:sp modelId="{0256FAD6-365E-4CAB-8266-8CECC71F7F52}">
      <dsp:nvSpPr>
        <dsp:cNvPr id="0" name=""/>
        <dsp:cNvSpPr/>
      </dsp:nvSpPr>
      <dsp:spPr>
        <a:xfrm>
          <a:off x="0" y="996176"/>
          <a:ext cx="8382000" cy="7565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element is represented like a rectangle on a page and allows the user to draw arcs, text, shapes, gradients, and patterns.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31" y="1033107"/>
        <a:ext cx="8308138" cy="682665"/>
      </dsp:txXfrm>
    </dsp:sp>
    <dsp:sp modelId="{A6445519-E36D-458F-8F29-D286534B965D}">
      <dsp:nvSpPr>
        <dsp:cNvPr id="0" name=""/>
        <dsp:cNvSpPr/>
      </dsp:nvSpPr>
      <dsp:spPr>
        <a:xfrm>
          <a:off x="0" y="1954117"/>
          <a:ext cx="8382000" cy="69579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in HTML5 is like the &lt;div&gt;, &lt;table&gt;, or &lt;a&gt; tag except that the content used in it is rendered through JavaScript.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966" y="1988083"/>
        <a:ext cx="8314068" cy="627864"/>
      </dsp:txXfrm>
    </dsp:sp>
    <dsp:sp modelId="{02F157C3-4AF0-4564-919C-72DA0052C758}">
      <dsp:nvSpPr>
        <dsp:cNvPr id="0" name=""/>
        <dsp:cNvSpPr/>
      </dsp:nvSpPr>
      <dsp:spPr>
        <a:xfrm>
          <a:off x="0" y="2824976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element does not contain any drawing abilities, instead, the drawing is done using a JavaScript code.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72" y="2858148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95832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make use of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element, a user has to add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tag on the HTML page.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15" y="3732247"/>
        <a:ext cx="8309170" cy="673130"/>
      </dsp:txXfrm>
    </dsp:sp>
    <dsp:sp modelId="{0F147CFF-3E8E-4540-9C52-F4C339712692}">
      <dsp:nvSpPr>
        <dsp:cNvPr id="0" name=""/>
        <dsp:cNvSpPr/>
      </dsp:nvSpPr>
      <dsp:spPr>
        <a:xfrm>
          <a:off x="0" y="4675609"/>
          <a:ext cx="8382000" cy="7345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Using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canvas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860" y="4711469"/>
        <a:ext cx="8310280" cy="662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3867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draw a &lt;canvas&gt; element, the user can use a context object.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296" y="26296"/>
        <a:ext cx="8405608" cy="486087"/>
      </dsp:txXfrm>
    </dsp:sp>
    <dsp:sp modelId="{0256FAD6-365E-4CAB-8266-8CECC71F7F52}">
      <dsp:nvSpPr>
        <dsp:cNvPr id="0" name=""/>
        <dsp:cNvSpPr/>
      </dsp:nvSpPr>
      <dsp:spPr>
        <a:xfrm>
          <a:off x="0" y="683062"/>
          <a:ext cx="8458200" cy="5369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context object contains the drawing functions for a specific style of graphics.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210" y="709272"/>
        <a:ext cx="8405780" cy="484496"/>
      </dsp:txXfrm>
    </dsp:sp>
    <dsp:sp modelId="{A6445519-E36D-458F-8F29-D286534B965D}">
      <dsp:nvSpPr>
        <dsp:cNvPr id="0" name=""/>
        <dsp:cNvSpPr/>
      </dsp:nvSpPr>
      <dsp:spPr>
        <a:xfrm>
          <a:off x="0" y="1352552"/>
          <a:ext cx="8458200" cy="54810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Two-Dimensional (2d) context is used to work with 2d operations.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56" y="1379308"/>
        <a:ext cx="8404688" cy="494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8878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interface.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742" y="28742"/>
        <a:ext cx="8400716" cy="531304"/>
      </dsp:txXfrm>
    </dsp:sp>
    <dsp:sp modelId="{0256FAD6-365E-4CAB-8266-8CECC71F7F52}">
      <dsp:nvSpPr>
        <dsp:cNvPr id="0" name=""/>
        <dsp:cNvSpPr/>
      </dsp:nvSpPr>
      <dsp:spPr>
        <a:xfrm>
          <a:off x="0" y="734198"/>
          <a:ext cx="8458200" cy="586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48" y="762846"/>
        <a:ext cx="8400904" cy="529566"/>
      </dsp:txXfrm>
    </dsp:sp>
    <dsp:sp modelId="{A6445519-E36D-458F-8F29-D286534B965D}">
      <dsp:nvSpPr>
        <dsp:cNvPr id="0" name=""/>
        <dsp:cNvSpPr/>
      </dsp:nvSpPr>
      <dsp:spPr>
        <a:xfrm>
          <a:off x="0" y="1458308"/>
          <a:ext cx="8458200" cy="59909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has a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kern="12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245" y="1487553"/>
        <a:ext cx="8399710" cy="540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0688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introduces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 smtClean="0">
              <a:solidFill>
                <a:schemeClr val="tx1"/>
              </a:solidFill>
            </a:rPr>
            <a:t> tag that allows the user to push external content in the Web page. This model is referred to as push model.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507" y="34507"/>
        <a:ext cx="8389186" cy="637875"/>
      </dsp:txXfrm>
    </dsp:sp>
    <dsp:sp modelId="{0256FAD6-365E-4CAB-8266-8CECC71F7F52}">
      <dsp:nvSpPr>
        <dsp:cNvPr id="0" name=""/>
        <dsp:cNvSpPr/>
      </dsp:nvSpPr>
      <dsp:spPr>
        <a:xfrm>
          <a:off x="0" y="827366"/>
          <a:ext cx="8458200" cy="712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Since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 smtClean="0">
              <a:solidFill>
                <a:schemeClr val="tx1"/>
              </a:solidFill>
            </a:rPr>
            <a:t> tag is not supported in many browsers, users make use of the &lt;embed&gt; tag for this purpose.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766" y="862132"/>
        <a:ext cx="8388668" cy="642658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458200" cy="71718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kern="1200" dirty="0" smtClean="0">
              <a:solidFill>
                <a:schemeClr val="tx1"/>
              </a:solidFill>
            </a:rPr>
            <a:t> tag is a new element in HTML5 and it is represented as a container for an interactive content or an external application.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010" y="1711409"/>
        <a:ext cx="8388180" cy="647163"/>
      </dsp:txXfrm>
    </dsp:sp>
    <dsp:sp modelId="{02F157C3-4AF0-4564-919C-72DA0052C758}">
      <dsp:nvSpPr>
        <dsp:cNvPr id="0" name=""/>
        <dsp:cNvSpPr/>
      </dsp:nvSpPr>
      <dsp:spPr>
        <a:xfrm>
          <a:off x="0" y="2514600"/>
          <a:ext cx="8458200" cy="66370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kern="1200" dirty="0" smtClean="0">
              <a:solidFill>
                <a:schemeClr val="tx1"/>
              </a:solidFill>
            </a:rPr>
            <a:t> tag is often used to add elements such as image, audio, or video on a Web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99" y="2546999"/>
        <a:ext cx="8393402" cy="59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17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Canvas and JavaScript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 in Canvas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creating a line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41956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&lt;title&gt;Line&lt;/title&gt;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red;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1956"/>
            <a:ext cx="74676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(100,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ctext.lineTo</a:t>
            </a:r>
            <a:r>
              <a:rPr lang="en-GB" sz="2400" baseline="30000" dirty="0" smtClean="0"/>
              <a:t>(250, 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5;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“blue”;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width=”360”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 in Canvas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563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are defined.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has the DOM object which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through the context object to draw the path of the line.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(100, 150)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that creates a new path for the given point to place the drawing cursor and moves the position of the window to the upper-left corner by giving the x and y coordinates.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lineTo</a:t>
            </a:r>
            <a:r>
              <a:rPr lang="en-US" sz="2800" baseline="30000" dirty="0" smtClean="0">
                <a:cs typeface="Courier New" pitchFamily="49" charset="0"/>
              </a:rPr>
              <a:t>(250, 50)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to draw the line from the context point to given point.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specified as 5 to define the width of the line on the canvas.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sets the color of the line to blue.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assigns the color to the line.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 in Canvas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line drawn in a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3999"/>
            <a:ext cx="5105400" cy="397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work with different types of drawing objects.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objects can be drawn on a canvas element: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524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Rectangle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1336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 rectangle using 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HTML5 canvas is placed by using the x and y parameters and appropriately sized through height and width properties.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common properties and methods of various shapes.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838200" y="3505200"/>
          <a:ext cx="7696200" cy="271097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73594"/>
                <a:gridCol w="5322606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Properties and Methods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values can be gradient, pattern, or a CSS color. The default property style is solid black, but the user can set the color according to the requirements.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the user to draw a rectangle with the existing fill style.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strokeStyle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values can be gradient, pattern, or a CSS color.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2-17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762000" y="914400"/>
          <a:ext cx="7696200" cy="18084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17359"/>
                <a:gridCol w="4878841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Properties and Methods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the user to draw a rectangle with the existing stroke style. This property is used to draw the edges of the rectangle.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clearRect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  <a:endParaRPr lang="en-US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clear the pixels in a rectangle.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8194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Code Snippet demonstrates how to create a rectangle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506212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green;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3-17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23434"/>
            <a:ext cx="7467600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(‘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(‘2d’);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ctext.rect</a:t>
            </a:r>
            <a:r>
              <a:rPr lang="en-GB" sz="2400" baseline="30000" dirty="0" smtClean="0"/>
              <a:t>(30, 50, 150,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“Magenta”;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‘black’;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width=”278”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4-17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86800" cy="541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are defined.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has the DOM object which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through the context object to draw the rectangle.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(30, 50, 150, 100)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takes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as the parameters.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fills the rectangle with magenta color.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fill()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used to paint the rectangle.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specified as 5 to define the width of line on the canvas.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sets the stroke style of the rectangle to black.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assigns the color to the rectangle.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5-17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rectangle drawn on the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19200"/>
            <a:ext cx="3276600" cy="31014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4572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Arcs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5181600"/>
            <a:ext cx="8534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an arc by using the arc()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Arcs are represented using a start angle, an end angle, a radius, a center point, and the drawing direction (anticlockwise or clockwise).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6-17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to draw an arc in HTML5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95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16512"/>
            <a:ext cx="69342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78486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Specifies the coordinates of the center of an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distance from the center to any point on the circle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start and end points in the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Draws the arc clockwise or anticlockwise and accepts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value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7338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an arc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298943"/>
            <a:ext cx="7467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dirty="0" smtClean="0"/>
              <a:t> </a:t>
            </a: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7-17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14400"/>
            <a:ext cx="8229600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#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border: 1px solid black;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window.onload</a:t>
            </a:r>
            <a:r>
              <a:rPr lang="en-GB" sz="2400" baseline="30000" dirty="0" smtClean="0">
                <a:cs typeface="Courier New" pitchFamily="49" charset="0"/>
              </a:rPr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canvas = </a:t>
            </a:r>
            <a:r>
              <a:rPr lang="en-GB" sz="2400" baseline="30000" dirty="0" err="1" smtClean="0">
                <a:cs typeface="Courier New" pitchFamily="49" charset="0"/>
              </a:rPr>
              <a:t>document.getElementById</a:t>
            </a:r>
            <a:r>
              <a:rPr lang="en-GB" sz="2400" baseline="30000" dirty="0" smtClean="0">
                <a:cs typeface="Courier New" pitchFamily="49" charset="0"/>
              </a:rPr>
              <a:t>(“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ctext</a:t>
            </a:r>
            <a:r>
              <a:rPr lang="en-GB" sz="2400" baseline="30000" dirty="0" smtClean="0">
                <a:cs typeface="Courier New" pitchFamily="49" charset="0"/>
              </a:rPr>
              <a:t> = </a:t>
            </a:r>
            <a:r>
              <a:rPr lang="en-GB" sz="2400" baseline="30000" dirty="0" err="1" smtClean="0">
                <a:cs typeface="Courier New" pitchFamily="49" charset="0"/>
              </a:rPr>
              <a:t>canvas.getContext</a:t>
            </a:r>
            <a:r>
              <a:rPr lang="en-GB" sz="2400" baseline="30000" dirty="0" smtClean="0">
                <a:cs typeface="Courier New" pitchFamily="49" charset="0"/>
              </a:rPr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x = </a:t>
            </a:r>
            <a:r>
              <a:rPr lang="en-GB" sz="2400" baseline="30000" dirty="0" err="1" smtClean="0">
                <a:cs typeface="Courier New" pitchFamily="49" charset="0"/>
              </a:rPr>
              <a:t>canvas.width</a:t>
            </a:r>
            <a:r>
              <a:rPr lang="en-GB" sz="2400" baseline="30000" dirty="0" smtClean="0">
                <a:cs typeface="Courier New" pitchFamily="49" charset="0"/>
              </a:rPr>
              <a:t> / 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radius = 75;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startAngle</a:t>
            </a:r>
            <a:r>
              <a:rPr lang="en-GB" sz="2400" baseline="30000" dirty="0" smtClean="0">
                <a:cs typeface="Courier New" pitchFamily="49" charset="0"/>
              </a:rPr>
              <a:t> = 1.1 * </a:t>
            </a:r>
            <a:r>
              <a:rPr lang="en-GB" sz="2400" baseline="30000" dirty="0" err="1" smtClean="0">
                <a:cs typeface="Courier New" pitchFamily="49" charset="0"/>
              </a:rPr>
              <a:t>Math.PI</a:t>
            </a:r>
            <a:r>
              <a:rPr lang="en-GB" sz="2400" baseline="30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endAngle</a:t>
            </a:r>
            <a:r>
              <a:rPr lang="en-GB" sz="2400" baseline="30000" dirty="0" smtClean="0">
                <a:cs typeface="Courier New" pitchFamily="49" charset="0"/>
              </a:rPr>
              <a:t> = 1.9 * </a:t>
            </a:r>
            <a:r>
              <a:rPr lang="en-GB" sz="2400" baseline="30000" dirty="0" err="1" smtClean="0">
                <a:cs typeface="Courier New" pitchFamily="49" charset="0"/>
              </a:rPr>
              <a:t>Math.PI</a:t>
            </a:r>
            <a:r>
              <a:rPr lang="en-GB" sz="2400" baseline="30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ctrClockwise</a:t>
            </a:r>
            <a:r>
              <a:rPr lang="en-GB" sz="2400" baseline="30000" dirty="0" smtClean="0">
                <a:cs typeface="Courier New" pitchFamily="49" charset="0"/>
              </a:rPr>
              <a:t> = false;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ctext.beginPath</a:t>
            </a:r>
            <a:r>
              <a:rPr lang="en-GB" sz="2400" baseline="30000" dirty="0" smtClean="0">
                <a:cs typeface="Courier New" pitchFamily="49" charset="0"/>
              </a:rPr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ctext.arc(x, y, radius, </a:t>
            </a:r>
            <a:r>
              <a:rPr lang="en-GB" sz="2400" baseline="30000" dirty="0" err="1" smtClean="0">
                <a:cs typeface="Courier New" pitchFamily="49" charset="0"/>
              </a:rPr>
              <a:t>startAngle</a:t>
            </a:r>
            <a:r>
              <a:rPr lang="en-GB" sz="2400" baseline="30000" dirty="0" smtClean="0">
                <a:cs typeface="Courier New" pitchFamily="49" charset="0"/>
              </a:rPr>
              <a:t>, </a:t>
            </a:r>
            <a:r>
              <a:rPr lang="en-GB" sz="2400" baseline="30000" dirty="0" err="1" smtClean="0">
                <a:cs typeface="Courier New" pitchFamily="49" charset="0"/>
              </a:rPr>
              <a:t>endAngle</a:t>
            </a:r>
            <a:r>
              <a:rPr lang="en-GB" sz="2400" baseline="30000" dirty="0" smtClean="0">
                <a:cs typeface="Courier New" pitchFamily="49" charset="0"/>
              </a:rPr>
              <a:t>, </a:t>
            </a:r>
            <a:r>
              <a:rPr lang="en-GB" sz="2400" baseline="30000" dirty="0" err="1" smtClean="0">
                <a:cs typeface="Courier New" pitchFamily="49" charset="0"/>
              </a:rPr>
              <a:t>ctrClockwise</a:t>
            </a:r>
            <a:r>
              <a:rPr lang="en-GB" sz="2400" baseline="30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ctext.lineWidth</a:t>
            </a:r>
            <a:r>
              <a:rPr lang="en-GB" sz="2400" baseline="30000" dirty="0" smtClean="0">
                <a:cs typeface="Courier New" pitchFamily="49" charset="0"/>
              </a:rPr>
              <a:t> = 25;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// line </a:t>
            </a:r>
            <a:r>
              <a:rPr lang="en-GB" sz="2400" baseline="30000" dirty="0" err="1" smtClean="0">
                <a:cs typeface="Courier New" pitchFamily="49" charset="0"/>
              </a:rPr>
              <a:t>color</a:t>
            </a:r>
            <a:endParaRPr lang="en-GB" sz="24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ctext.strokeStyle</a:t>
            </a:r>
            <a:r>
              <a:rPr lang="en-GB" sz="2400" baseline="30000" dirty="0" smtClean="0">
                <a:cs typeface="Courier New" pitchFamily="49" charset="0"/>
              </a:rPr>
              <a:t> = “</a:t>
            </a:r>
            <a:r>
              <a:rPr lang="en-GB" sz="2400" baseline="30000" dirty="0" err="1" smtClean="0">
                <a:cs typeface="Courier New" pitchFamily="49" charset="0"/>
              </a:rPr>
              <a:t>DarkGreen</a:t>
            </a:r>
            <a:r>
              <a:rPr lang="en-GB" sz="2400" baseline="30000" dirty="0" smtClean="0">
                <a:cs typeface="Courier New" pitchFamily="49" charset="0"/>
              </a:rPr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ctext.stroke</a:t>
            </a:r>
            <a:r>
              <a:rPr lang="en-GB" sz="2400" baseline="30000" dirty="0" smtClean="0">
                <a:cs typeface="Courier New" pitchFamily="49" charset="0"/>
              </a:rPr>
              <a:t>();	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&lt;/script&gt;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>
                <a:cs typeface="Courier New" pitchFamily="49" charset="0"/>
              </a:rPr>
              <a:t>    &lt;canvas id=”</a:t>
            </a:r>
            <a:r>
              <a:rPr lang="en-US" sz="2400" baseline="30000" dirty="0" err="1" smtClean="0">
                <a:cs typeface="Courier New" pitchFamily="49" charset="0"/>
              </a:rPr>
              <a:t>mCanvas</a:t>
            </a:r>
            <a:r>
              <a:rPr lang="en-US" sz="2400" baseline="30000" dirty="0" smtClean="0">
                <a:cs typeface="Courier New" pitchFamily="49" charset="0"/>
              </a:rPr>
              <a:t>” width=”278” height=”250”&gt;&lt;/canvas&gt;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&lt;/body&gt;&lt;/html&gt;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Canvas in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draw lines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use color and transparency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work with various drawing objects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working with images and text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procedure to create Web page events with JavaScript and </a:t>
            </a:r>
            <a:r>
              <a:rPr lang="en-US" sz="32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process of including external content in 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8-17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through the context object to draw an arc by using the </a:t>
            </a:r>
            <a:r>
              <a:rPr lang="en-US" sz="2800" baseline="30000" dirty="0" smtClean="0">
                <a:cs typeface="Courier New" pitchFamily="49" charset="0"/>
              </a:rPr>
              <a:t>arc()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which has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as the parameters.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startAngle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the </a:t>
            </a:r>
            <a:r>
              <a:rPr lang="en-US" sz="2800" baseline="30000" dirty="0" err="1" smtClean="0">
                <a:cs typeface="Courier New" pitchFamily="49" charset="0"/>
              </a:rPr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are the start and end points of the arc.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specifies the direction of the arc between the two start and end points.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5146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an arc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971800"/>
            <a:ext cx="3124200" cy="3527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9-17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Circle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524000"/>
            <a:ext cx="83820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you can draw a circle using the </a:t>
            </a:r>
            <a:r>
              <a:rPr lang="en-US" sz="2800" baseline="30000" dirty="0" smtClean="0">
                <a:cs typeface="Courier New" pitchFamily="49" charset="0"/>
              </a:rPr>
              <a:t>arc()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have to set the start angle with 0 and the end angle is specified as </a:t>
            </a:r>
            <a:r>
              <a:rPr lang="en-US" sz="2800" baseline="30000" dirty="0" smtClean="0">
                <a:cs typeface="Courier New" pitchFamily="49" charset="0"/>
              </a:rPr>
              <a:t>2 * PI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is the syntax to draw a circle in HTML5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783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145846"/>
            <a:ext cx="6934200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733800"/>
            <a:ext cx="78486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Specifies the coordinates of the center of an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distance from the center to any point on the circle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start and end points in the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Draws the arc clockwise or anticlockwise and accepts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value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10-17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circle using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79543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blue;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ctrX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canvas.width</a:t>
            </a:r>
            <a:r>
              <a:rPr lang="en-GB" sz="2400" baseline="30000" dirty="0" smtClean="0"/>
              <a:t> / 2;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79543"/>
            <a:ext cx="8077200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ctrY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canvas.height</a:t>
            </a:r>
            <a:r>
              <a:rPr lang="en-GB" sz="2400" baseline="30000" dirty="0" smtClean="0"/>
              <a:t> / 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radius = 70;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ctext.arc(</a:t>
            </a:r>
            <a:r>
              <a:rPr lang="en-GB" sz="2400" baseline="30000" dirty="0" err="1" smtClean="0"/>
              <a:t>ctrX</a:t>
            </a:r>
            <a:r>
              <a:rPr lang="en-GB" sz="2400" baseline="30000" dirty="0" smtClean="0"/>
              <a:t>, </a:t>
            </a:r>
            <a:r>
              <a:rPr lang="en-GB" sz="2400" baseline="30000" dirty="0" err="1" smtClean="0"/>
              <a:t>ctrY</a:t>
            </a:r>
            <a:r>
              <a:rPr lang="en-GB" sz="2400" baseline="30000" dirty="0" smtClean="0"/>
              <a:t>, radius, 0, 2 * </a:t>
            </a:r>
            <a:r>
              <a:rPr lang="en-GB" sz="2400" baseline="30000" dirty="0" err="1" smtClean="0"/>
              <a:t>Math.PI</a:t>
            </a:r>
            <a:r>
              <a:rPr lang="en-GB" sz="2400" baseline="30000" dirty="0" smtClean="0"/>
              <a:t>, false);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</a:t>
            </a:r>
            <a:r>
              <a:rPr lang="en-GB" sz="2400" baseline="30000" dirty="0" err="1" smtClean="0"/>
              <a:t>DarkOrchid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4;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“black”;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width=”356” height=”150”&gt;&lt;/canvas&gt;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11-17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a circle is defined by using the </a:t>
            </a:r>
            <a:r>
              <a:rPr lang="en-US" sz="2800" baseline="30000" dirty="0" smtClean="0">
                <a:cs typeface="Courier New" pitchFamily="49" charset="0"/>
              </a:rPr>
              <a:t>arc()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which has </a:t>
            </a:r>
            <a:r>
              <a:rPr lang="en-US" sz="2800" baseline="30000" dirty="0" err="1" smtClean="0">
                <a:cs typeface="Courier New" pitchFamily="49" charset="0"/>
              </a:rPr>
              <a:t>ctrX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ctrY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as the parameters.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define the arc with the points the </a:t>
            </a:r>
            <a:r>
              <a:rPr lang="en-US" sz="2800" baseline="30000" dirty="0" err="1" smtClean="0">
                <a:cs typeface="Courier New" pitchFamily="49" charset="0"/>
              </a:rPr>
              <a:t>startAngle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set to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the </a:t>
            </a:r>
            <a:r>
              <a:rPr lang="en-US" sz="2800" baseline="30000" dirty="0" err="1" smtClean="0">
                <a:cs typeface="Courier New" pitchFamily="49" charset="0"/>
              </a:rPr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specified as </a:t>
            </a:r>
            <a:r>
              <a:rPr lang="en-US" sz="2800" baseline="30000" dirty="0" smtClean="0">
                <a:cs typeface="Courier New" pitchFamily="49" charset="0"/>
              </a:rPr>
              <a:t>2*PI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defines the direction of the path of an arc between the two start and end points.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circle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7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8000"/>
            <a:ext cx="483642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12-17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Bezier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Using HTML5 canvas, you can create a Bezier curve using the </a:t>
            </a:r>
            <a:r>
              <a:rPr lang="en-US" sz="2800" baseline="30000" dirty="0" err="1" smtClean="0">
                <a:cs typeface="Courier New" pitchFamily="49" charset="0"/>
              </a:rPr>
              <a:t>bezierCurveTo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Bezier curves are represented with the two control points, context points, and an end point.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Bezier curve using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055709"/>
            <a:ext cx="746760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#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border: 1px solid maroon;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13-17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(188, 130);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ctext.bezierCurveTo</a:t>
            </a:r>
            <a:r>
              <a:rPr lang="en-GB" sz="2400" baseline="30000" dirty="0" smtClean="0"/>
              <a:t>(140, 10, 388, 10, 288,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15;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// line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“purple”;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14-17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Bezier curve uses the </a:t>
            </a:r>
            <a:r>
              <a:rPr lang="en-US" sz="2800" baseline="30000" dirty="0" err="1" smtClean="0">
                <a:cs typeface="Courier New" pitchFamily="49" charset="0"/>
              </a:rPr>
              <a:t>bezierCurveTo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method defines the current context point, two control points, and an end point.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context point uses the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portion of the curve is tangential to the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imaginary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line defined in the context point and first control point.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second portion of the curve is tangential to the imaginary line which is defined by the second control point and the ending point.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Bezier curve in a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14" y="3429000"/>
            <a:ext cx="415544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15-17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Quadratic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create quadratic curves using the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err="1" smtClean="0">
                <a:cs typeface="Courier New" pitchFamily="49" charset="0"/>
              </a:rPr>
              <a:t>quadraticCurveTo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Quadratic curves are represented through the context point, an end point, and a control point.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quadratic curve using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331061"/>
            <a:ext cx="74676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#9C9898;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16-17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(178,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ctext.quadraticCurveTo</a:t>
            </a:r>
            <a:r>
              <a:rPr lang="en-GB" sz="2400" baseline="30000" dirty="0" smtClean="0"/>
              <a:t>(220, 0, 320,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15;</a:t>
            </a:r>
          </a:p>
          <a:p>
            <a:r>
              <a:rPr lang="en-GB" sz="2400" baseline="30000" dirty="0" smtClean="0"/>
              <a:t>        // line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“Fuchsia”;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width=”378”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Objects 17-17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control point defines the curve of the quadratic by two tangential lines that are connected to both the context point and the end point.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context point is represented using the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method moves the control point from the context point and the end point to create a sharper curve.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also moves the control point close to the context point and end point to create broad curves.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667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quadratic curve in a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3200400"/>
            <a:ext cx="397262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1-6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4094381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Images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the user can draw image objects on canvas using the </a:t>
            </a:r>
            <a:r>
              <a:rPr lang="en-US" sz="2800" baseline="30000" dirty="0" err="1" smtClean="0">
                <a:cs typeface="Courier New" pitchFamily="49" charset="0"/>
              </a:rPr>
              <a:t>drawImage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drawImage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can also draw parts of an image and increase or reduce the size of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method accepts nine parameters, depending on editing that is required on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image object can be a video, an image, or another canvas element.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an image using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45939"/>
            <a:ext cx="74676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#9C9898;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Images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83707"/>
            <a:ext cx="7467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imgObj</a:t>
            </a:r>
            <a:r>
              <a:rPr lang="en-GB" sz="2400" baseline="30000" dirty="0" smtClean="0"/>
              <a:t> = new Image();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imgObj.onload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ctext.drawImage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imgObj</a:t>
            </a:r>
            <a:r>
              <a:rPr lang="en-GB" sz="2400" baseline="30000" dirty="0" smtClean="0"/>
              <a:t>, 69, 50);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imgObj.src = “bird.jpg”;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width=”368” height=”300”&gt;&lt;/canvas&gt;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Images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err="1" smtClean="0">
                <a:cs typeface="Courier New" pitchFamily="49" charset="0"/>
              </a:rPr>
              <a:t>onload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used.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source of the object is defined by using the </a:t>
            </a:r>
            <a:r>
              <a:rPr lang="en-US" sz="2800" baseline="30000" dirty="0" err="1" smtClean="0">
                <a:cs typeface="Courier New" pitchFamily="49" charset="0"/>
              </a:rPr>
              <a:t>src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image has to be loaded first and then instantiated with the </a:t>
            </a:r>
            <a:r>
              <a:rPr lang="en-US" sz="2800" baseline="30000" dirty="0" err="1" smtClean="0">
                <a:cs typeface="Courier New" pitchFamily="49" charset="0"/>
              </a:rPr>
              <a:t>drawImage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method takes image object as the parameter with the x and y coordinates of the image.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438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an image drawn on a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3505200" cy="366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1-5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enables you to set the font, style, and size of text by using the font properties.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font style can be italic, normal, or bold.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set the text color,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of the canvas can be used.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set the font, size, style, and color of the text on a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194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 &lt;style&gt;</a:t>
            </a:r>
          </a:p>
          <a:p>
            <a:r>
              <a:rPr lang="en-GB" sz="2400" baseline="30000" dirty="0" smtClean="0"/>
              <a:t>      body {</a:t>
            </a:r>
          </a:p>
          <a:p>
            <a:r>
              <a:rPr lang="en-GB" sz="2400" baseline="30000" dirty="0" smtClean="0"/>
              <a:t>        margin: 0px;</a:t>
            </a:r>
          </a:p>
          <a:p>
            <a:r>
              <a:rPr lang="en-GB" sz="2400" baseline="30000" dirty="0" smtClean="0"/>
              <a:t>        padding: 0px;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r>
              <a:rPr lang="en-GB" sz="2400" baseline="30000" dirty="0" smtClean="0"/>
              <a:t>        border: 1px solid blue;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2-5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38237"/>
            <a:ext cx="7467600" cy="360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“italic 30pt Calibri”;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</a:t>
            </a:r>
            <a:r>
              <a:rPr lang="en-GB" sz="2400" baseline="30000" dirty="0" err="1" smtClean="0"/>
              <a:t>MediumVioletRed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</a:t>
            </a:r>
            <a:r>
              <a:rPr lang="en-US" sz="2400" baseline="30000" dirty="0" err="1" smtClean="0"/>
              <a:t>ctext.fillText</a:t>
            </a:r>
            <a:r>
              <a:rPr lang="en-US" sz="2400" baseline="30000" dirty="0" smtClean="0"/>
              <a:t>(“Welcome to HTML5!”,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width=”380” height=”170”&gt;&lt;/canvas&gt;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5720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font text is specified as </a:t>
            </a:r>
            <a:r>
              <a:rPr lang="en-US" sz="2800" baseline="30000" dirty="0" smtClean="0">
                <a:cs typeface="Courier New" pitchFamily="49" charset="0"/>
              </a:rPr>
              <a:t>Calibri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style as </a:t>
            </a:r>
            <a:r>
              <a:rPr lang="en-US" sz="2800" baseline="30000" dirty="0" smtClean="0">
                <a:cs typeface="Courier New" pitchFamily="49" charset="0"/>
              </a:rPr>
              <a:t>italic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size is set to </a:t>
            </a:r>
            <a:r>
              <a:rPr lang="en-US" sz="2800" baseline="30000" dirty="0" smtClean="0">
                <a:cs typeface="Courier New" pitchFamily="49" charset="0"/>
              </a:rPr>
              <a:t>30pt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specifies the text color and the </a:t>
            </a:r>
            <a:r>
              <a:rPr lang="en-US" sz="2800" baseline="30000" dirty="0" err="1" smtClean="0">
                <a:cs typeface="Courier New" pitchFamily="49" charset="0"/>
              </a:rPr>
              <a:t>fillText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used to set the text on the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3-5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working with text in a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97000"/>
            <a:ext cx="46482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8006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 canvas, the user can set the stroke color by using the </a:t>
            </a:r>
            <a:r>
              <a:rPr lang="en-US" sz="2800" baseline="30000" dirty="0" err="1" smtClean="0">
                <a:cs typeface="Courier New" pitchFamily="49" charset="0"/>
              </a:rPr>
              <a:t>strokeText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and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of the canvas context.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4-5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stroke text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80197"/>
            <a:ext cx="7467600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 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 &lt;style&gt;</a:t>
            </a:r>
          </a:p>
          <a:p>
            <a:r>
              <a:rPr lang="en-GB" sz="2400" baseline="30000" dirty="0" smtClean="0"/>
              <a:t>      body {</a:t>
            </a:r>
          </a:p>
          <a:p>
            <a:r>
              <a:rPr lang="en-GB" sz="2400" baseline="30000" dirty="0" smtClean="0"/>
              <a:t>        margin: 0px;</a:t>
            </a:r>
          </a:p>
          <a:p>
            <a:r>
              <a:rPr lang="en-GB" sz="2400" baseline="30000" dirty="0" smtClean="0"/>
              <a:t>        padding: 0px;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r>
              <a:rPr lang="en-GB" sz="2400" baseline="30000" dirty="0" smtClean="0"/>
              <a:t>        border: 1px solid black;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&lt;/style&gt;</a:t>
            </a:r>
          </a:p>
          <a:p>
            <a:r>
              <a:rPr lang="en-GB" sz="2400" baseline="30000" dirty="0" smtClean="0"/>
              <a:t>    &lt;script&gt;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80197"/>
            <a:ext cx="7467600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x = 80;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y = 110;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“40pt Calibri”;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2;</a:t>
            </a:r>
          </a:p>
          <a:p>
            <a:r>
              <a:rPr lang="en-GB" sz="2400" baseline="30000" dirty="0" smtClean="0"/>
              <a:t>        // stroke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“Brown”;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ctext.strokeText</a:t>
            </a:r>
            <a:r>
              <a:rPr lang="en-GB" sz="2400" baseline="30000" dirty="0" smtClean="0"/>
              <a:t>(“HTML5”, x, y);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width=”360”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5-5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stroke color is set by using 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and the </a:t>
            </a:r>
            <a:r>
              <a:rPr lang="en-US" sz="2800" baseline="30000" dirty="0" err="1" smtClean="0">
                <a:cs typeface="Courier New" pitchFamily="49" charset="0"/>
              </a:rPr>
              <a:t>strokeText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stroke text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828800"/>
            <a:ext cx="4652947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Using Transparency for Text in Canvas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two ways to set the transparency for the text and shapes.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method is to use 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by using the </a:t>
            </a:r>
            <a:r>
              <a:rPr lang="en-US" sz="2800" baseline="30000" dirty="0" err="1" smtClean="0">
                <a:cs typeface="Courier New" pitchFamily="49" charset="0"/>
              </a:rPr>
              <a:t>rgb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second method is to use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drawing state property, which can be applied universally.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a value that ranges between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(fully transparent) and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(fully opaque).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76600"/>
            <a:ext cx="74676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black;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411162"/>
          </a:xfrm>
        </p:spPr>
        <p:txBody>
          <a:bodyPr/>
          <a:lstStyle/>
          <a:p>
            <a:r>
              <a:rPr lang="en-US" dirty="0" smtClean="0"/>
              <a:t>Using Transparency for Text in Canvas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“Indigo”;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=”black”;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=2;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“italic 30pt Calibri”;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ctext.fillText</a:t>
            </a:r>
            <a:r>
              <a:rPr lang="en-GB" sz="2400" baseline="30000" dirty="0" smtClean="0"/>
              <a:t>(“HTML5”,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ctext.strokeText</a:t>
            </a:r>
            <a:r>
              <a:rPr lang="en-GB" sz="2400" baseline="30000" dirty="0" smtClean="0"/>
              <a:t>(“HTML5”,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=”blue”;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ctext.globalAlpha</a:t>
            </a:r>
            <a:r>
              <a:rPr lang="en-GB" sz="2400" baseline="30000" dirty="0" smtClean="0"/>
              <a:t>=0.5;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ctext.fillRect</a:t>
            </a:r>
            <a:r>
              <a:rPr lang="en-GB" sz="2400" baseline="30000" dirty="0" smtClean="0"/>
              <a:t>(100, 10, 150,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width=”350” height=”170”&gt;&lt;/canvas&gt;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2-6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64739"/>
            <a:ext cx="7156126" cy="310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&lt;title&gt; Canvas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   canvas{border: medium double red; margin: 4px}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>
                <a:cs typeface="Courier New" pitchFamily="49" charset="0"/>
              </a:rPr>
              <a:t>    &lt;canvas width=”278”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&lt;/html&gt;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724400"/>
            <a:ext cx="8153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&lt;style&gt;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used to display the border of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height and width attributes specify the size of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on the page.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Using Transparency for Text in Canvas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2514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used to color the text.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‘HTML5’ text </a:t>
            </a:r>
            <a:r>
              <a:rPr lang="en-US" sz="2800" baseline="30000" dirty="0" err="1" smtClean="0">
                <a:cs typeface="Courier New" pitchFamily="49" charset="0"/>
              </a:rPr>
              <a:t>lineWidth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specified as </a:t>
            </a:r>
            <a:r>
              <a:rPr lang="en-US" sz="2800" baseline="30000" dirty="0" smtClean="0">
                <a:cs typeface="Courier New" pitchFamily="49" charset="0"/>
              </a:rPr>
              <a:t>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the </a:t>
            </a:r>
            <a:r>
              <a:rPr lang="en-US" sz="2800" baseline="30000" dirty="0" smtClean="0">
                <a:cs typeface="Courier New" pitchFamily="49" charset="0"/>
              </a:rPr>
              <a:t>font-family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set to </a:t>
            </a:r>
            <a:r>
              <a:rPr lang="en-US" sz="2800" baseline="30000" dirty="0" smtClean="0">
                <a:cs typeface="Courier New" pitchFamily="49" charset="0"/>
              </a:rPr>
              <a:t>Calibri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with </a:t>
            </a:r>
            <a:r>
              <a:rPr lang="en-US" sz="2800" baseline="30000" dirty="0" smtClean="0">
                <a:cs typeface="Courier New" pitchFamily="49" charset="0"/>
              </a:rPr>
              <a:t>italic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style and </a:t>
            </a:r>
            <a:r>
              <a:rPr lang="en-US" sz="2800" baseline="30000" dirty="0" smtClean="0">
                <a:cs typeface="Courier New" pitchFamily="49" charset="0"/>
              </a:rPr>
              <a:t>font-size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to 30pt.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fills the color and </a:t>
            </a:r>
            <a:r>
              <a:rPr lang="en-US" sz="2800" baseline="30000" dirty="0" err="1" smtClean="0">
                <a:cs typeface="Courier New" pitchFamily="49" charset="0"/>
              </a:rPr>
              <a:t>strokeText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applies the stroke color to the HTML5 text.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set to </a:t>
            </a:r>
            <a:r>
              <a:rPr lang="en-US" sz="2800" baseline="30000" dirty="0" smtClean="0">
                <a:cs typeface="Courier New" pitchFamily="49" charset="0"/>
              </a:rPr>
              <a:t>blue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set to </a:t>
            </a:r>
            <a:r>
              <a:rPr lang="en-US" sz="2800" baseline="30000" dirty="0" smtClean="0">
                <a:cs typeface="Courier New" pitchFamily="49" charset="0"/>
              </a:rPr>
              <a:t>0.5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fillRect</a:t>
            </a:r>
            <a:r>
              <a:rPr lang="en-US" sz="2800" baseline="30000" dirty="0" smtClean="0">
                <a:cs typeface="Courier New" pitchFamily="49" charset="0"/>
              </a:rPr>
              <a:t>(100, 10, 150, 100)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specifies the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of the rectangle.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stroke text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52800"/>
            <a:ext cx="358562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1-6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also offers different events to deal with common interactions when the user moves the mouse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or switches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between two actions while clicking.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are the events: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7526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hover()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23622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mouseenter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mouseleave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are the two events often used together.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provides a </a:t>
            </a:r>
            <a:r>
              <a:rPr lang="en-US" sz="2800" baseline="30000" dirty="0" smtClean="0">
                <a:cs typeface="Courier New" pitchFamily="49" charset="0"/>
              </a:rPr>
              <a:t>hover()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that accepts two parameters.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parameter executes when the mouse moves over the element and the second function executes when the mouse moves away from the element.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hover event.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093018"/>
            <a:ext cx="7467600" cy="18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 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=”jquery-1.7.2.min.js”&gt;&lt;/script&gt;</a:t>
            </a:r>
          </a:p>
          <a:p>
            <a:r>
              <a:rPr lang="en-GB" sz="2400" baseline="30000" dirty="0" smtClean="0"/>
              <a:t>   &lt;script&gt;</a:t>
            </a:r>
          </a:p>
          <a:p>
            <a:r>
              <a:rPr lang="en-GB" sz="2400" baseline="30000" dirty="0" smtClean="0"/>
              <a:t>      $(document).ready(function(){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2-6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906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$(“p”).hover(function(){</a:t>
            </a:r>
          </a:p>
          <a:p>
            <a:r>
              <a:rPr lang="en-US" sz="2400" baseline="30000" dirty="0" smtClean="0"/>
              <a:t>    $(“p”).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color”,”red</a:t>
            </a:r>
            <a:r>
              <a:rPr lang="en-US" sz="2400" baseline="30000" dirty="0" smtClean="0"/>
              <a:t>”);</a:t>
            </a:r>
          </a:p>
          <a:p>
            <a:r>
              <a:rPr lang="en-GB" sz="2400" baseline="30000" dirty="0" smtClean="0"/>
              <a:t>    },function(){</a:t>
            </a:r>
          </a:p>
          <a:p>
            <a:r>
              <a:rPr lang="en-US" sz="2400" baseline="30000" dirty="0" smtClean="0"/>
              <a:t>    $(“p”).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color”,”maroon</a:t>
            </a:r>
            <a:r>
              <a:rPr lang="en-US" sz="2400" baseline="30000" dirty="0" smtClean="0"/>
              <a:t>”);</a:t>
            </a:r>
          </a:p>
          <a:p>
            <a:r>
              <a:rPr lang="en-GB" sz="2400" baseline="30000" dirty="0" smtClean="0"/>
              <a:t>    });</a:t>
            </a:r>
          </a:p>
          <a:p>
            <a:r>
              <a:rPr lang="en-GB" sz="2400" baseline="30000" dirty="0" smtClean="0"/>
              <a:t>  });</a:t>
            </a:r>
          </a:p>
          <a:p>
            <a:r>
              <a:rPr lang="en-GB" sz="2400" baseline="30000" dirty="0" smtClean="0"/>
              <a:t>  &lt;/script&gt;</a:t>
            </a:r>
          </a:p>
          <a:p>
            <a:r>
              <a:rPr lang="en-GB" sz="2400" baseline="30000" dirty="0" smtClean="0"/>
              <a:t> &lt;/head&gt;</a:t>
            </a:r>
          </a:p>
          <a:p>
            <a:r>
              <a:rPr lang="en-GB" sz="2400" baseline="30000" dirty="0" smtClean="0"/>
              <a:t>   &lt;body&gt;</a:t>
            </a:r>
          </a:p>
          <a:p>
            <a:r>
              <a:rPr lang="en-US" sz="2400" baseline="30000" dirty="0" smtClean="0"/>
              <a:t>    &lt;p&gt;Hover the mouse on this line.&lt;/p&gt;</a:t>
            </a:r>
          </a:p>
          <a:p>
            <a:r>
              <a:rPr lang="en-GB" sz="2400" baseline="30000" dirty="0" smtClean="0"/>
              <a:t>   &lt;/body&gt;</a:t>
            </a:r>
          </a:p>
          <a:p>
            <a:r>
              <a:rPr lang="en-GB" sz="2400" baseline="30000" dirty="0" smtClean="0"/>
              <a:t> &lt;/html&gt;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hover()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used.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mouse is placed on the text, then the background color changes to </a:t>
            </a:r>
            <a:r>
              <a:rPr lang="en-US" sz="2800" baseline="30000" dirty="0" smtClean="0">
                <a:cs typeface="Courier New" pitchFamily="49" charset="0"/>
              </a:rPr>
              <a:t>red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user moves the mouse outside the text, the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background color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changes to </a:t>
            </a:r>
            <a:r>
              <a:rPr lang="en-US" sz="2800" baseline="30000" dirty="0" smtClean="0">
                <a:cs typeface="Courier New" pitchFamily="49" charset="0"/>
              </a:rPr>
              <a:t>maroon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3-6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3276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mouseenter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effect.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838200"/>
            <a:ext cx="3276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mouseleave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effect.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1981200"/>
            <a:ext cx="4004110" cy="2971800"/>
          </a:xfrm>
          <a:prstGeom prst="rect">
            <a:avLst/>
          </a:prstGeom>
        </p:spPr>
      </p:pic>
      <p:pic>
        <p:nvPicPr>
          <p:cNvPr id="8" name="Picture 7" descr="Figure 17.1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81200"/>
            <a:ext cx="4019751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4-6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toggle()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toggle()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 works in a similar manner as that of the </a:t>
            </a:r>
            <a:r>
              <a:rPr lang="en-US" sz="2800" baseline="30000" dirty="0" smtClean="0">
                <a:cs typeface="Courier New" pitchFamily="49" charset="0"/>
              </a:rPr>
              <a:t>hover()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event, except that it responds to mouse clicks.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toggle()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accepts more than two functions as arguments.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All the functions passed to the toggle() event will react to its corresponding click action.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toggle event.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551714"/>
            <a:ext cx="74676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$(document).ready(function(){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$(“p”).toggle(function(){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color”,”blue</a:t>
            </a:r>
            <a:r>
              <a:rPr lang="en-US" sz="2400" baseline="30000" dirty="0" smtClean="0"/>
              <a:t>”);},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color”,”pink</a:t>
            </a:r>
            <a:r>
              <a:rPr lang="en-US" sz="2400" baseline="30000" dirty="0" smtClean="0"/>
              <a:t>”);},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567641"/>
            <a:ext cx="7467600" cy="260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color”,”grey</a:t>
            </a:r>
            <a:r>
              <a:rPr lang="en-US" sz="2400" baseline="30000" dirty="0" smtClean="0"/>
              <a:t>”);}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&lt;p&gt;Click to change the colors.&lt;/p&gt;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5-6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toggle()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used.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user clicks the text then the </a:t>
            </a:r>
            <a:r>
              <a:rPr lang="en-US" sz="2800" baseline="30000" dirty="0" smtClean="0">
                <a:cs typeface="Courier New" pitchFamily="49" charset="0"/>
              </a:rPr>
              <a:t>background-color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of the document is changed to blue, pink, and grey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respectively.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3276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toggle effect to blue.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276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toggle effect to pink.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7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42795"/>
            <a:ext cx="3733800" cy="2767405"/>
          </a:xfrm>
          <a:prstGeom prst="rect">
            <a:avLst/>
          </a:prstGeom>
        </p:spPr>
      </p:pic>
      <p:pic>
        <p:nvPicPr>
          <p:cNvPr id="10" name="Picture 9" descr="Figure 17.1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90800"/>
            <a:ext cx="370114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dirty="0" err="1" smtClean="0"/>
              <a:t>jQuery</a:t>
            </a:r>
            <a:r>
              <a:rPr lang="en-US" dirty="0" smtClean="0"/>
              <a:t> 6-6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6629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toggle effect to grey.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43" y="1600200"/>
            <a:ext cx="4934857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Inclusion of External Content in Web Pages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90600"/>
          <a:ext cx="845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343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demonstrates the use of &lt;embed&gt;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898446"/>
            <a:ext cx="7467600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&lt;embed </a:t>
            </a:r>
            <a:r>
              <a:rPr lang="en-GB" sz="2800" baseline="30000" dirty="0" err="1" smtClean="0"/>
              <a:t>src</a:t>
            </a:r>
            <a:r>
              <a:rPr lang="en-GB" sz="2800" baseline="30000" dirty="0" smtClean="0"/>
              <a:t>=”mymovie.mp3”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102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</a:t>
            </a:r>
            <a:r>
              <a:rPr lang="en-US" sz="2800" baseline="30000" dirty="0" err="1" smtClean="0">
                <a:cs typeface="Courier New" pitchFamily="49" charset="0"/>
              </a:rPr>
              <a:t>src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the path of an external file to embed.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&lt;canvas&gt; element is a drawing area where the user can draw graphics, use images, add animations, and also add text for enhancing the user experience on Web pages.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create a line, on a canvas one can use the stroke(),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beginPath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lineTo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(),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moveTo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Arcs are represented using a start angle, an end angle, a radius, a center point, and the drawing direction (anticlockwise or clockwise).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 rectangle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rect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Bezier curves are represented with the two control points, context points, and an end point.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create quadratic curves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quadraticCurveTo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enables the user to draw image object on canvas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drawImage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3-6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219200"/>
            <a:ext cx="3200401" cy="329593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304800" y="4648200"/>
          <a:ext cx="8458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4-6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45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124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2d context object for the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49615"/>
            <a:ext cx="7467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 Canvas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(‘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(‘2d’);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5-6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83665"/>
            <a:ext cx="7467600" cy="285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ctext.rect</a:t>
            </a:r>
            <a:r>
              <a:rPr lang="en-GB" sz="2400" baseline="30000" dirty="0" smtClean="0"/>
              <a:t>(18, 50, 200,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”</a:t>
            </a:r>
            <a:r>
              <a:rPr lang="en-GB" sz="2400" baseline="30000" dirty="0" err="1" smtClean="0"/>
              <a:t>DarkBlue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width=”578”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8534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define the height and width of the canvas element respectively.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function, the DOM object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rectangle is created by using 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(18, 50, 200, 100)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with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parameters and is positioned at left corner of the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 6-6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95400"/>
            <a:ext cx="4438385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 in Canvas 1-4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create lines in a canvas using 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lineTo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is the syntax to create a line in canvas</a:t>
            </a:r>
            <a:r>
              <a:rPr lang="en-US" sz="2800" baseline="30000" dirty="0" smtClean="0"/>
              <a:t>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9925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8153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ctext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context object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beginPath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new drawing path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moveTo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creation of new sub path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lineTo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drawing of a line from the context position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how to assign a color to the line and display it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25298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 smtClean="0"/>
              <a:t>ctext.beginPath</a:t>
            </a:r>
            <a:r>
              <a:rPr lang="en-US" sz="2400" baseline="30000" dirty="0" smtClean="0"/>
              <a:t>();</a:t>
            </a:r>
            <a:endParaRPr lang="en-US" sz="2400" dirty="0" smtClean="0"/>
          </a:p>
          <a:p>
            <a:r>
              <a:rPr lang="en-US" sz="2400" baseline="30000" dirty="0" err="1" smtClean="0"/>
              <a:t>ctext.moveTo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</a:t>
            </a:r>
            <a:endParaRPr lang="en-US" sz="2400" dirty="0" smtClean="0"/>
          </a:p>
          <a:p>
            <a:r>
              <a:rPr lang="en-US" sz="2400" baseline="30000" dirty="0" err="1" smtClean="0"/>
              <a:t>ctext.lineTo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 </a:t>
            </a:r>
            <a:endParaRPr lang="en-US" sz="2400" dirty="0" smtClean="0"/>
          </a:p>
          <a:p>
            <a:r>
              <a:rPr lang="en-US" sz="2400" baseline="30000" dirty="0" err="1" smtClean="0"/>
              <a:t>ctext.stroke</a:t>
            </a:r>
            <a:r>
              <a:rPr lang="en-US" sz="2400" baseline="30000" dirty="0" smtClean="0"/>
              <a:t>();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13306</TotalTime>
  <Words>5178</Words>
  <Application>Microsoft Office PowerPoint</Application>
  <PresentationFormat>On-screen Show (4:3)</PresentationFormat>
  <Paragraphs>758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3_Office Theme</vt:lpstr>
      <vt:lpstr>PowerPoint Presentation</vt:lpstr>
      <vt:lpstr>Objectives</vt:lpstr>
      <vt:lpstr>Canvas Element 1-6</vt:lpstr>
      <vt:lpstr>Canvas Element 2-6</vt:lpstr>
      <vt:lpstr>Canvas Element 3-6</vt:lpstr>
      <vt:lpstr>Canvas Element 4-6</vt:lpstr>
      <vt:lpstr>Canvas Element 5-6</vt:lpstr>
      <vt:lpstr>Canvas Element 6-6</vt:lpstr>
      <vt:lpstr>Drawing a Line in Canvas 1-4 </vt:lpstr>
      <vt:lpstr>Drawing a Line in Canvas 2-4</vt:lpstr>
      <vt:lpstr>Drawing a Line in Canvas 3-4</vt:lpstr>
      <vt:lpstr>Drawing a Line in Canvas 4-4</vt:lpstr>
      <vt:lpstr>Working with Drawing Objects 1-17</vt:lpstr>
      <vt:lpstr>Working with Drawing Objects 2-17</vt:lpstr>
      <vt:lpstr>Working with Drawing Objects 3-17</vt:lpstr>
      <vt:lpstr>Working with Drawing Objects 4-17</vt:lpstr>
      <vt:lpstr>Working with Drawing Objects 5-17</vt:lpstr>
      <vt:lpstr>Working with Drawing Objects 6-17</vt:lpstr>
      <vt:lpstr>Working with Drawing Objects 7-17</vt:lpstr>
      <vt:lpstr>Working with Drawing Objects 8-17</vt:lpstr>
      <vt:lpstr>Working with Drawing Objects 9-17</vt:lpstr>
      <vt:lpstr>Working with Drawing Objects 10-17</vt:lpstr>
      <vt:lpstr>Working with Drawing Objects 11-17</vt:lpstr>
      <vt:lpstr>Working with Drawing Objects 12-17</vt:lpstr>
      <vt:lpstr>Working with Drawing Objects 13-17</vt:lpstr>
      <vt:lpstr>Working with Drawing Objects 14-17</vt:lpstr>
      <vt:lpstr>Working with Drawing Objects 15-17</vt:lpstr>
      <vt:lpstr>Working with Drawing Objects 16-17</vt:lpstr>
      <vt:lpstr>Working with Drawing Objects 17-17</vt:lpstr>
      <vt:lpstr>Working with Images 1-3</vt:lpstr>
      <vt:lpstr>Working with Images 2-3</vt:lpstr>
      <vt:lpstr>Working with Images 3-3</vt:lpstr>
      <vt:lpstr>Working with Text 1-5</vt:lpstr>
      <vt:lpstr>Working with Text 2-5</vt:lpstr>
      <vt:lpstr>Working with Text 3-5</vt:lpstr>
      <vt:lpstr>Working with Text 4-5</vt:lpstr>
      <vt:lpstr>Working with Text 5-5</vt:lpstr>
      <vt:lpstr>Using Transparency for Text in Canvas 1-3</vt:lpstr>
      <vt:lpstr>Using Transparency for Text in Canvas 2-3</vt:lpstr>
      <vt:lpstr>Using Transparency for Text in Canvas 3-3</vt:lpstr>
      <vt:lpstr>Using Events with jQuery 1-6</vt:lpstr>
      <vt:lpstr>Using Events with jQuery 2-6</vt:lpstr>
      <vt:lpstr>Using Events with jQuery 3-6</vt:lpstr>
      <vt:lpstr>Using Events with jQuery 4-6</vt:lpstr>
      <vt:lpstr>Using Events with jQuery 5-6</vt:lpstr>
      <vt:lpstr>Using Events with jQuery 6-6</vt:lpstr>
      <vt:lpstr>Inclusion of External Content in Web Pages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17 XP</dc:title>
  <dc:creator>Aptech Limited</dc:creator>
  <cp:lastModifiedBy>Aptech</cp:lastModifiedBy>
  <cp:revision>2371</cp:revision>
  <dcterms:created xsi:type="dcterms:W3CDTF">2006-08-16T00:00:00Z</dcterms:created>
  <dcterms:modified xsi:type="dcterms:W3CDTF">2012-08-21T08:41:43Z</dcterms:modified>
</cp:coreProperties>
</file>