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356" r:id="rId2"/>
    <p:sldId id="357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3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3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consists of tags, attributes, and content. Tags denote the start and end of an HTML element.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start tag includes an opening angular bracket (&lt;) followed by the element name, zero or more space separated attributes, and a closing angular bracket (&gt;).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Attributes are name/value pairs that describe the element and content format.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An end tag is written exactly as the start tag, but the forward slash (/) precedes the element name.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D1B5541-53E0-4A34-BD38-4F15BB72DC2D}" type="presOf" srcId="{D32F8FCF-EDF2-4321-B49C-D5DF3D295B52}" destId="{9FF9BD46-DE44-4B30-80ED-AC3A9E213A06}" srcOrd="0" destOrd="0" presId="urn:microsoft.com/office/officeart/2005/8/layout/vList2"/>
    <dgm:cxn modelId="{94485700-3AF3-49AF-B271-A641C784FC5C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1949657-49CF-4DAB-89DE-6AFC0F28625C}" type="presOf" srcId="{562882C0-AB97-4E3B-8D46-8E574B04BE56}" destId="{A6445519-E36D-458F-8F29-D286534B965D}" srcOrd="0" destOrd="0" presId="urn:microsoft.com/office/officeart/2005/8/layout/vList2"/>
    <dgm:cxn modelId="{ACFABDAD-E039-4631-A066-4E5AC3BC7ED7}" type="presOf" srcId="{32F9483E-A135-41CD-9B8E-5BB23FE4E385}" destId="{02F157C3-4AF0-4564-919C-72DA0052C758}" srcOrd="0" destOrd="0" presId="urn:microsoft.com/office/officeart/2005/8/layout/vList2"/>
    <dgm:cxn modelId="{13E07CA7-F597-44B6-B578-DBDECFFFF101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980AB947-A5C4-4FF3-B9E4-A7D7DF5BD1EB}" type="presParOf" srcId="{9FF9BD46-DE44-4B30-80ED-AC3A9E213A06}" destId="{388723AB-37EB-4EC2-B7B0-759657273835}" srcOrd="0" destOrd="0" presId="urn:microsoft.com/office/officeart/2005/8/layout/vList2"/>
    <dgm:cxn modelId="{55DD11A5-0838-4633-AFA8-DCA07DEADDAE}" type="presParOf" srcId="{9FF9BD46-DE44-4B30-80ED-AC3A9E213A06}" destId="{D877BAB3-7DBF-46AB-A039-BE8C107F0C8C}" srcOrd="1" destOrd="0" presId="urn:microsoft.com/office/officeart/2005/8/layout/vList2"/>
    <dgm:cxn modelId="{0445E483-789E-4FDA-A192-3B470FFA66FF}" type="presParOf" srcId="{9FF9BD46-DE44-4B30-80ED-AC3A9E213A06}" destId="{0256FAD6-365E-4CAB-8266-8CECC71F7F52}" srcOrd="2" destOrd="0" presId="urn:microsoft.com/office/officeart/2005/8/layout/vList2"/>
    <dgm:cxn modelId="{A1411D7B-1942-4870-96AE-242E936797AB}" type="presParOf" srcId="{9FF9BD46-DE44-4B30-80ED-AC3A9E213A06}" destId="{C88DBDBC-73BA-40D4-ACAA-61468FA8920B}" srcOrd="3" destOrd="0" presId="urn:microsoft.com/office/officeart/2005/8/layout/vList2"/>
    <dgm:cxn modelId="{46D110C5-22C7-4EEF-98EB-4B1492D16519}" type="presParOf" srcId="{9FF9BD46-DE44-4B30-80ED-AC3A9E213A06}" destId="{A6445519-E36D-458F-8F29-D286534B965D}" srcOrd="4" destOrd="0" presId="urn:microsoft.com/office/officeart/2005/8/layout/vList2"/>
    <dgm:cxn modelId="{91C35F07-2C36-49A4-9005-5BBE62B62361}" type="presParOf" srcId="{9FF9BD46-DE44-4B30-80ED-AC3A9E213A06}" destId="{A2EE26A5-691E-4C3F-B7EF-20DE69EA838D}" srcOrd="5" destOrd="0" presId="urn:microsoft.com/office/officeart/2005/8/layout/vList2"/>
    <dgm:cxn modelId="{CA6EAB55-E603-428B-808B-C38993473DAE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There are two types of HTML elements namely, container and standalone elements.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container element includes the start tag, contents, sub-elements, and end tag.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All the basic HTML elements are container elements.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 standalone element consists of the start tag and attributes followed by the end tag as /&gt; without any content.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951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99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9387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3636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9EE2F32-D7C7-4D28-B9F2-E12124F2E7B1}" type="presOf" srcId="{D32F8FCF-EDF2-4321-B49C-D5DF3D295B52}" destId="{9FF9BD46-DE44-4B30-80ED-AC3A9E213A06}" srcOrd="0" destOrd="0" presId="urn:microsoft.com/office/officeart/2005/8/layout/vList2"/>
    <dgm:cxn modelId="{E4637758-42D7-4A02-85D1-99ACD25297EF}" type="presOf" srcId="{562882C0-AB97-4E3B-8D46-8E574B04BE56}" destId="{A6445519-E36D-458F-8F29-D286534B965D}" srcOrd="0" destOrd="0" presId="urn:microsoft.com/office/officeart/2005/8/layout/vList2"/>
    <dgm:cxn modelId="{3B6E5610-1B2B-4F93-B85F-BAA83B21DEDC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031F9908-E350-40D8-8C02-FB55ED993654}" type="presOf" srcId="{32F9483E-A135-41CD-9B8E-5BB23FE4E385}" destId="{02F157C3-4AF0-4564-919C-72DA0052C758}" srcOrd="0" destOrd="0" presId="urn:microsoft.com/office/officeart/2005/8/layout/vList2"/>
    <dgm:cxn modelId="{7CDD6A3A-A754-4F51-B701-71CE47B4790F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3EED30A5-6E53-432B-92BF-0EEC5DF32B43}" type="presParOf" srcId="{9FF9BD46-DE44-4B30-80ED-AC3A9E213A06}" destId="{388723AB-37EB-4EC2-B7B0-759657273835}" srcOrd="0" destOrd="0" presId="urn:microsoft.com/office/officeart/2005/8/layout/vList2"/>
    <dgm:cxn modelId="{5E83BD78-DA9E-4521-91AC-702290EF6299}" type="presParOf" srcId="{9FF9BD46-DE44-4B30-80ED-AC3A9E213A06}" destId="{D877BAB3-7DBF-46AB-A039-BE8C107F0C8C}" srcOrd="1" destOrd="0" presId="urn:microsoft.com/office/officeart/2005/8/layout/vList2"/>
    <dgm:cxn modelId="{4574DB77-FC43-4547-9D22-E029CADA1A82}" type="presParOf" srcId="{9FF9BD46-DE44-4B30-80ED-AC3A9E213A06}" destId="{0256FAD6-365E-4CAB-8266-8CECC71F7F52}" srcOrd="2" destOrd="0" presId="urn:microsoft.com/office/officeart/2005/8/layout/vList2"/>
    <dgm:cxn modelId="{84430100-779F-46BA-8A1C-FCFC1294AAF5}" type="presParOf" srcId="{9FF9BD46-DE44-4B30-80ED-AC3A9E213A06}" destId="{C88DBDBC-73BA-40D4-ACAA-61468FA8920B}" srcOrd="3" destOrd="0" presId="urn:microsoft.com/office/officeart/2005/8/layout/vList2"/>
    <dgm:cxn modelId="{136BF8CB-AABD-45F9-A02E-2FDB52B7BD7D}" type="presParOf" srcId="{9FF9BD46-DE44-4B30-80ED-AC3A9E213A06}" destId="{A6445519-E36D-458F-8F29-D286534B965D}" srcOrd="4" destOrd="0" presId="urn:microsoft.com/office/officeart/2005/8/layout/vList2"/>
    <dgm:cxn modelId="{C5B6837A-577C-4946-9B43-C9E8CC8267BA}" type="presParOf" srcId="{9FF9BD46-DE44-4B30-80ED-AC3A9E213A06}" destId="{A2EE26A5-691E-4C3F-B7EF-20DE69EA838D}" srcOrd="5" destOrd="0" presId="urn:microsoft.com/office/officeart/2005/8/layout/vList2"/>
    <dgm:cxn modelId="{A0671003-8CE1-4B3F-A097-408191796A9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helps to create better and richer mobile applications by using APIs that support advanced Web application features for mobile browsers.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New age </a:t>
          </a:r>
          <a:r>
            <a:rPr lang="en-US" sz="1800" dirty="0" err="1" smtClean="0">
              <a:solidFill>
                <a:schemeClr val="tx1"/>
              </a:solidFill>
            </a:rPr>
            <a:t>smartphones</a:t>
          </a:r>
          <a:r>
            <a:rPr lang="en-US" sz="1800" dirty="0" smtClean="0">
              <a:solidFill>
                <a:schemeClr val="tx1"/>
              </a:solidFill>
            </a:rPr>
            <a:t> with Apple </a:t>
          </a:r>
          <a:r>
            <a:rPr lang="en-US" sz="1800" dirty="0" err="1" smtClean="0">
              <a:solidFill>
                <a:schemeClr val="tx1"/>
              </a:solidFill>
            </a:rPr>
            <a:t>iOS</a:t>
          </a:r>
          <a:r>
            <a:rPr lang="en-US" sz="1800" dirty="0" smtClean="0">
              <a:solidFill>
                <a:schemeClr val="tx1"/>
              </a:solidFill>
            </a:rPr>
            <a:t> and Google Android as operating systems support HTML5 compliant browsers.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tries to integrate all the features to deploy mobile applications that would be compatible in all the platforms.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provides features such as drag-and-drop functionality, video embedding in an application, and even offline capabilities.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As HTML5 is compatible with most mobile operating systems, </a:t>
          </a:r>
          <a:r>
            <a:rPr lang="en-US" sz="1800" dirty="0" err="1" smtClean="0">
              <a:solidFill>
                <a:schemeClr val="tx1"/>
              </a:solidFill>
            </a:rPr>
            <a:t>upto</a:t>
          </a:r>
          <a:r>
            <a:rPr lang="en-US" sz="1800" dirty="0" smtClean="0">
              <a:solidFill>
                <a:schemeClr val="tx1"/>
              </a:solidFill>
            </a:rPr>
            <a:t> 30% of the cost for development for different operating systems is saved.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Also, there is a reduced dependency in third-party components, thus reducing the licensing costs.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All the required components will be readily available through the browser in HTML5.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593E37E-AF22-4BB8-8099-5B2436AA649F}" type="presOf" srcId="{6BA7DE87-A66C-48CD-8302-C3E280786B56}" destId="{0F147CFF-3E8E-4540-9C52-F4C33971269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5D39709E-8EBC-49E5-BF9D-57BDF45C06ED}" type="presOf" srcId="{562882C0-AB97-4E3B-8D46-8E574B04BE56}" destId="{A6445519-E36D-458F-8F29-D286534B965D}" srcOrd="0" destOrd="0" presId="urn:microsoft.com/office/officeart/2005/8/layout/vList2"/>
    <dgm:cxn modelId="{6DB95541-8E10-4AA7-9ED0-2B9585FDECF2}" type="presOf" srcId="{D32F8FCF-EDF2-4321-B49C-D5DF3D295B52}" destId="{9FF9BD46-DE44-4B30-80ED-AC3A9E213A06}" srcOrd="0" destOrd="0" presId="urn:microsoft.com/office/officeart/2005/8/layout/vList2"/>
    <dgm:cxn modelId="{6304EC41-93FF-4807-805D-EA1CAA2657EC}" type="presOf" srcId="{209C3A80-B2DE-4554-A5AA-75AF0BD3AF6E}" destId="{FA6D5F93-001C-4408-896F-284E44EA4C9E}" srcOrd="0" destOrd="0" presId="urn:microsoft.com/office/officeart/2005/8/layout/vList2"/>
    <dgm:cxn modelId="{BEDCA966-21DC-45DD-9BF6-9EF361C08D41}" type="presOf" srcId="{32F9483E-A135-41CD-9B8E-5BB23FE4E385}" destId="{02F157C3-4AF0-4564-919C-72DA0052C758}" srcOrd="0" destOrd="0" presId="urn:microsoft.com/office/officeart/2005/8/layout/vList2"/>
    <dgm:cxn modelId="{EB5FDCF7-CAA4-42FF-9E2F-CAC5FE3D5FFD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B23A6585-5017-45B5-903A-79FD77CA3AFE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3EDC779A-932C-47F4-99D3-3698D8759F39}" type="presOf" srcId="{4E1CD5B7-2CF3-44AA-979B-6F420433627D}" destId="{388723AB-37EB-4EC2-B7B0-759657273835}" srcOrd="0" destOrd="0" presId="urn:microsoft.com/office/officeart/2005/8/layout/vList2"/>
    <dgm:cxn modelId="{0FD9A528-CFC0-4A96-8F3E-DF5074E6D852}" type="presParOf" srcId="{9FF9BD46-DE44-4B30-80ED-AC3A9E213A06}" destId="{388723AB-37EB-4EC2-B7B0-759657273835}" srcOrd="0" destOrd="0" presId="urn:microsoft.com/office/officeart/2005/8/layout/vList2"/>
    <dgm:cxn modelId="{A71DAFD7-27D2-46AE-A0A5-C950BEEB5156}" type="presParOf" srcId="{9FF9BD46-DE44-4B30-80ED-AC3A9E213A06}" destId="{D877BAB3-7DBF-46AB-A039-BE8C107F0C8C}" srcOrd="1" destOrd="0" presId="urn:microsoft.com/office/officeart/2005/8/layout/vList2"/>
    <dgm:cxn modelId="{3DD51E37-154E-45E2-A8C5-1775588F68D9}" type="presParOf" srcId="{9FF9BD46-DE44-4B30-80ED-AC3A9E213A06}" destId="{0256FAD6-365E-4CAB-8266-8CECC71F7F52}" srcOrd="2" destOrd="0" presId="urn:microsoft.com/office/officeart/2005/8/layout/vList2"/>
    <dgm:cxn modelId="{CBD4CA87-4DAB-4131-A25F-3B549F8B825C}" type="presParOf" srcId="{9FF9BD46-DE44-4B30-80ED-AC3A9E213A06}" destId="{C88DBDBC-73BA-40D4-ACAA-61468FA8920B}" srcOrd="3" destOrd="0" presId="urn:microsoft.com/office/officeart/2005/8/layout/vList2"/>
    <dgm:cxn modelId="{56049782-6B13-4A38-8398-8D28D6F9EB12}" type="presParOf" srcId="{9FF9BD46-DE44-4B30-80ED-AC3A9E213A06}" destId="{A6445519-E36D-458F-8F29-D286534B965D}" srcOrd="4" destOrd="0" presId="urn:microsoft.com/office/officeart/2005/8/layout/vList2"/>
    <dgm:cxn modelId="{255BD647-14B9-4DB4-B384-925B5911C3C6}" type="presParOf" srcId="{9FF9BD46-DE44-4B30-80ED-AC3A9E213A06}" destId="{A2EE26A5-691E-4C3F-B7EF-20DE69EA838D}" srcOrd="5" destOrd="0" presId="urn:microsoft.com/office/officeart/2005/8/layout/vList2"/>
    <dgm:cxn modelId="{34647F9D-E94F-4AAA-8E74-FD20B97E2112}" type="presParOf" srcId="{9FF9BD46-DE44-4B30-80ED-AC3A9E213A06}" destId="{02F157C3-4AF0-4564-919C-72DA0052C758}" srcOrd="6" destOrd="0" presId="urn:microsoft.com/office/officeart/2005/8/layout/vList2"/>
    <dgm:cxn modelId="{939368D3-4445-41FA-BF39-1F62D1F28355}" type="presParOf" srcId="{9FF9BD46-DE44-4B30-80ED-AC3A9E213A06}" destId="{3C7DB9C2-B0E1-49BC-BB9B-F7C0921C4DD2}" srcOrd="7" destOrd="0" presId="urn:microsoft.com/office/officeart/2005/8/layout/vList2"/>
    <dgm:cxn modelId="{5F3C1EBA-473A-40A8-8980-0EA8ED6DF711}" type="presParOf" srcId="{9FF9BD46-DE44-4B30-80ED-AC3A9E213A06}" destId="{2EB7D3FA-250E-4F56-A9B0-C5AA0134E3BB}" srcOrd="8" destOrd="0" presId="urn:microsoft.com/office/officeart/2005/8/layout/vList2"/>
    <dgm:cxn modelId="{C581598F-D90F-4DC1-A4E3-3F07C1F626C6}" type="presParOf" srcId="{9FF9BD46-DE44-4B30-80ED-AC3A9E213A06}" destId="{8CACE038-891E-47D3-B649-2EB8C1DD8014}" srcOrd="9" destOrd="0" presId="urn:microsoft.com/office/officeart/2005/8/layout/vList2"/>
    <dgm:cxn modelId="{3D5D09D5-6CA9-4F63-9E63-B3DCA9F1B6FF}" type="presParOf" srcId="{9FF9BD46-DE44-4B30-80ED-AC3A9E213A06}" destId="{0F147CFF-3E8E-4540-9C52-F4C339712692}" srcOrd="10" destOrd="0" presId="urn:microsoft.com/office/officeart/2005/8/layout/vList2"/>
    <dgm:cxn modelId="{3491FCCC-E731-4C9C-B04A-FD3E74B3F2F9}" type="presParOf" srcId="{9FF9BD46-DE44-4B30-80ED-AC3A9E213A06}" destId="{87350487-3035-4B00-9E7A-708521A6225B}" srcOrd="11" destOrd="0" presId="urn:microsoft.com/office/officeart/2005/8/layout/vList2"/>
    <dgm:cxn modelId="{B401000D-67AB-473E-BC3E-2E9A3AA44939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59667"/>
          <a:ext cx="8458200" cy="80175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It consists of tags, attributes, and content. Tags denote the start and end of an HTML element.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138" y="298805"/>
        <a:ext cx="8379924" cy="723479"/>
      </dsp:txXfrm>
    </dsp:sp>
    <dsp:sp modelId="{0256FAD6-365E-4CAB-8266-8CECC71F7F52}">
      <dsp:nvSpPr>
        <dsp:cNvPr id="0" name=""/>
        <dsp:cNvSpPr/>
      </dsp:nvSpPr>
      <dsp:spPr>
        <a:xfrm>
          <a:off x="0" y="1281441"/>
          <a:ext cx="8458200" cy="7991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start tag includes an opening angular bracket (&lt;) followed by the element name, zero or more space separated attributes, and a closing angular bracket (&gt;).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010" y="1320451"/>
        <a:ext cx="8380180" cy="721111"/>
      </dsp:txXfrm>
    </dsp:sp>
    <dsp:sp modelId="{A6445519-E36D-458F-8F29-D286534B965D}">
      <dsp:nvSpPr>
        <dsp:cNvPr id="0" name=""/>
        <dsp:cNvSpPr/>
      </dsp:nvSpPr>
      <dsp:spPr>
        <a:xfrm>
          <a:off x="0" y="2370150"/>
          <a:ext cx="8458200" cy="81578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Attributes are name/value pairs that describe the element and content format.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823" y="2409973"/>
        <a:ext cx="8378554" cy="736138"/>
      </dsp:txXfrm>
    </dsp:sp>
    <dsp:sp modelId="{02F157C3-4AF0-4564-919C-72DA0052C758}">
      <dsp:nvSpPr>
        <dsp:cNvPr id="0" name=""/>
        <dsp:cNvSpPr/>
      </dsp:nvSpPr>
      <dsp:spPr>
        <a:xfrm>
          <a:off x="0" y="3440328"/>
          <a:ext cx="8458200" cy="78144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An end tag is written exactly as the start tag, but the forward slash (/) precedes the element name.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147" y="3478475"/>
        <a:ext cx="8381906" cy="705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14017"/>
          <a:ext cx="8382000" cy="84582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There are two types of HTML elements namely, container and standalone elements.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290" y="255307"/>
        <a:ext cx="8299420" cy="763242"/>
      </dsp:txXfrm>
    </dsp:sp>
    <dsp:sp modelId="{0256FAD6-365E-4CAB-8266-8CECC71F7F52}">
      <dsp:nvSpPr>
        <dsp:cNvPr id="0" name=""/>
        <dsp:cNvSpPr/>
      </dsp:nvSpPr>
      <dsp:spPr>
        <a:xfrm>
          <a:off x="0" y="1283296"/>
          <a:ext cx="8382000" cy="812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container element includes the start tag, contents, sub-elements, and end tag.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78" y="1322974"/>
        <a:ext cx="8302644" cy="733454"/>
      </dsp:txXfrm>
    </dsp:sp>
    <dsp:sp modelId="{A6445519-E36D-458F-8F29-D286534B965D}">
      <dsp:nvSpPr>
        <dsp:cNvPr id="0" name=""/>
        <dsp:cNvSpPr/>
      </dsp:nvSpPr>
      <dsp:spPr>
        <a:xfrm>
          <a:off x="0" y="2390209"/>
          <a:ext cx="8382000" cy="84430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All the basic HTML elements are container elements.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215" y="2431424"/>
        <a:ext cx="8299570" cy="761871"/>
      </dsp:txXfrm>
    </dsp:sp>
    <dsp:sp modelId="{02F157C3-4AF0-4564-919C-72DA0052C758}">
      <dsp:nvSpPr>
        <dsp:cNvPr id="0" name=""/>
        <dsp:cNvSpPr/>
      </dsp:nvSpPr>
      <dsp:spPr>
        <a:xfrm>
          <a:off x="0" y="3492878"/>
          <a:ext cx="8382000" cy="77432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 standalone element consists of the start tag and attributes followed by the end tag as /&gt; without any content.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799" y="3530677"/>
        <a:ext cx="8306402" cy="698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helps to create better and richer mobile applications by using APIs that support advanced Web application features for mobile browsers.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New age </a:t>
          </a:r>
          <a:r>
            <a:rPr lang="en-US" sz="1800" kern="1200" dirty="0" err="1" smtClean="0">
              <a:solidFill>
                <a:schemeClr val="tx1"/>
              </a:solidFill>
            </a:rPr>
            <a:t>smartphones</a:t>
          </a:r>
          <a:r>
            <a:rPr lang="en-US" sz="1800" kern="1200" dirty="0" smtClean="0">
              <a:solidFill>
                <a:schemeClr val="tx1"/>
              </a:solidFill>
            </a:rPr>
            <a:t> with Apple </a:t>
          </a:r>
          <a:r>
            <a:rPr lang="en-US" sz="1800" kern="1200" dirty="0" err="1" smtClean="0">
              <a:solidFill>
                <a:schemeClr val="tx1"/>
              </a:solidFill>
            </a:rPr>
            <a:t>iOS</a:t>
          </a:r>
          <a:r>
            <a:rPr lang="en-US" sz="1800" kern="1200" dirty="0" smtClean="0">
              <a:solidFill>
                <a:schemeClr val="tx1"/>
              </a:solidFill>
            </a:rPr>
            <a:t> and Google Android as operating systems support HTML5 compliant browsers.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tries to integrate all the features to deploy mobile applications that would be compatible in all the platforms.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provides features such as drag-and-drop functionality, video embedding in an application, and even offline capabilities.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As HTML5 is compatible with most mobile operating systems, </a:t>
          </a:r>
          <a:r>
            <a:rPr lang="en-US" sz="1800" kern="1200" dirty="0" err="1" smtClean="0">
              <a:solidFill>
                <a:schemeClr val="tx1"/>
              </a:solidFill>
            </a:rPr>
            <a:t>upto</a:t>
          </a:r>
          <a:r>
            <a:rPr lang="en-US" sz="1800" kern="1200" dirty="0" smtClean="0">
              <a:solidFill>
                <a:schemeClr val="tx1"/>
              </a:solidFill>
            </a:rPr>
            <a:t> 30% of the cost for development for different operating systems is saved.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Also, there is a reduced dependency in third-party components, thus reducing the licensing costs.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All the required components will be readily available through the browser in HTML5.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2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the HTML5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5-6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SCRIPT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524000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HTML5, JavaScript is now the standard and default scripting language.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type attribute tag can be removed from the script tags.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script tag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286" y="2590800"/>
            <a:ext cx="4801314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&lt;script </a:t>
            </a:r>
            <a:r>
              <a:rPr lang="en-US" sz="2800" baseline="30000" dirty="0" err="1" smtClean="0"/>
              <a:t>src</a:t>
            </a:r>
            <a:r>
              <a:rPr lang="en-US" sz="2800" baseline="30000" dirty="0" smtClean="0"/>
              <a:t>=”first.js”&gt;&lt;/script&gt;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962605"/>
            <a:ext cx="8153400" cy="466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880"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example shows the use of the script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429000"/>
            <a:ext cx="5615640" cy="254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&lt;head&gt;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  &lt;meta </a:t>
            </a:r>
            <a:r>
              <a:rPr lang="en-US" sz="2400" baseline="30000" dirty="0" err="1" smtClean="0"/>
              <a:t>charset</a:t>
            </a:r>
            <a:r>
              <a:rPr lang="en-US" sz="2400" baseline="30000" dirty="0" smtClean="0"/>
              <a:t>=”UTF-8”&gt;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  &lt;title&gt;HTML Webinar&lt;/title&gt;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  &lt;link </a:t>
            </a:r>
            <a:r>
              <a:rPr lang="en-US" sz="2400" baseline="30000" dirty="0" err="1" smtClean="0"/>
              <a:t>rel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stylesheet</a:t>
            </a:r>
            <a:r>
              <a:rPr lang="en-US" sz="2400" baseline="30000" dirty="0" smtClean="0"/>
              <a:t>”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=”first.css”&gt;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	   &lt;script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=”first.js”&gt;&lt;/script&gt;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2100"/>
              </a:lnSpc>
              <a:spcBef>
                <a:spcPts val="0"/>
              </a:spcBef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6-6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BODY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7434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BODY element enables you to add content on the Web page specified under the </a:t>
            </a:r>
            <a:r>
              <a:rPr lang="en-US" sz="2800" baseline="30000" dirty="0" smtClean="0">
                <a:cs typeface="Courier New" pitchFamily="49" charset="0"/>
              </a:rPr>
              <a:t>&lt;BODY&gt;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&lt;/BODY&gt;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Content can include text, hyperlinks, and images. You can display the content using various formatting options such as alignment, color, and background.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basic HTML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Figure 2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494665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data type specifies the type of value assigned to the attributes and the type of content that is to be displayed on the Web page. 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Data types help in identifying the type of formatting such as color and length of data.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describes the different types of content.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304800" y="2470624"/>
          <a:ext cx="8534400" cy="377777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981200"/>
                <a:gridCol w="65532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Strings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textual content, which is readable by the user.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Resource Identifiers (URIs)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location of Web pages or network files.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color to be applied to the content on the Web page.</a:t>
                      </a: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spacing among HTML elements. Length values can be in Pixels, Length, or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MultiLength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Pixels refer to the smallest dot on the screen. 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Types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type of content to be displayed on a Web page. Content types include ‘text/html’ for displaying text, ‘image/gif’ for displaying image of a .gif format, ‘video/mpg’ for displaying a video file of .mpg format.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1534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the different data types: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57400" y="1676400"/>
            <a:ext cx="4876800" cy="4343400"/>
            <a:chOff x="228600" y="1219200"/>
            <a:chExt cx="4876800" cy="4343400"/>
          </a:xfrm>
        </p:grpSpPr>
        <p:sp>
          <p:nvSpPr>
            <p:cNvPr id="7" name="Oval 6"/>
            <p:cNvSpPr/>
            <p:nvPr/>
          </p:nvSpPr>
          <p:spPr>
            <a:xfrm>
              <a:off x="1752600" y="2743200"/>
              <a:ext cx="1752600" cy="16764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</a:rPr>
                <a:t>Basic HTML Data Types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24384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Lengths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16456" y="12192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Content Types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886200" y="24384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Text Strings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14400" y="44196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Colors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76600" y="4419600"/>
              <a:ext cx="1219200" cy="1143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tx1"/>
                  </a:solidFill>
                </a:rPr>
                <a:t>URIs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2"/>
            </p:cNvCxnSpPr>
            <p:nvPr/>
          </p:nvCxnSpPr>
          <p:spPr>
            <a:xfrm flipV="1">
              <a:off x="3429000" y="3009900"/>
              <a:ext cx="4572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8" idx="6"/>
            </p:cNvCxnSpPr>
            <p:nvPr/>
          </p:nvCxnSpPr>
          <p:spPr>
            <a:xfrm rot="10800000">
              <a:off x="1447800" y="3009900"/>
              <a:ext cx="3810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</p:cNvCxnSpPr>
            <p:nvPr/>
          </p:nvCxnSpPr>
          <p:spPr>
            <a:xfrm rot="5400000">
              <a:off x="1720081" y="4206617"/>
              <a:ext cx="321703" cy="2566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</p:cNvCxnSpPr>
            <p:nvPr/>
          </p:nvCxnSpPr>
          <p:spPr>
            <a:xfrm rot="16200000" flipH="1">
              <a:off x="3254117" y="4168516"/>
              <a:ext cx="321703" cy="3328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0"/>
              <a:endCxn id="9" idx="4"/>
            </p:cNvCxnSpPr>
            <p:nvPr/>
          </p:nvCxnSpPr>
          <p:spPr>
            <a:xfrm rot="16200000" flipV="1">
              <a:off x="2436978" y="2551278"/>
              <a:ext cx="381000" cy="28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 attributes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help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provide some meaning and context to the elements.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describes some of the global attributes used in HTML5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6647"/>
              </p:ext>
            </p:extLst>
          </p:nvPr>
        </p:nvGraphicFramePr>
        <p:xfrm>
          <a:off x="533400" y="1752600"/>
          <a:ext cx="8229600" cy="436568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16528"/>
                <a:gridCol w="6613072"/>
              </a:tblGrid>
              <a:tr h="65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class names for an element.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context menu for an element.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direction of the text present for the content.</a:t>
                      </a:r>
                      <a:endParaRPr lang="en-US" sz="24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1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draggable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function of an element.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dropzone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whether the data when dragged is copied, moved, or linked, when dropped.</a:t>
                      </a:r>
                      <a:endParaRPr lang="en-US" sz="32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inline CSS style for an element.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4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additional information about the element.</a:t>
                      </a: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Entities are special characters that are reserved in HTML.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entities can be displayed on a HTML5 Web site using the following syntax: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6002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060179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&amp;</a:t>
            </a:r>
            <a:r>
              <a:rPr lang="en-US" sz="2800" baseline="30000" dirty="0" err="1" smtClean="0"/>
              <a:t>entity_name</a:t>
            </a:r>
            <a:r>
              <a:rPr lang="en-US" sz="2800" baseline="30000" dirty="0" smtClean="0"/>
              <a:t>;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743200" y="1992586"/>
            <a:ext cx="7620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1971042"/>
            <a:ext cx="2492990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&amp;#</a:t>
            </a:r>
            <a:r>
              <a:rPr lang="en-US" sz="2800" baseline="30000" dirty="0" err="1" smtClean="0"/>
              <a:t>entity_number</a:t>
            </a:r>
            <a:r>
              <a:rPr lang="en-US" sz="2800" baseline="30000" dirty="0" smtClean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22098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shows some of the commonly used HTML entities.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990599" y="2606492"/>
          <a:ext cx="6858001" cy="387050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066800"/>
                <a:gridCol w="2057400"/>
                <a:gridCol w="1371600"/>
                <a:gridCol w="2362201"/>
              </a:tblGrid>
              <a:tr h="688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Entity Name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Entity Number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non-breaking space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&amp;#160;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&amp;#60;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8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2400" b="0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4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&amp;#62;</a:t>
                      </a:r>
                      <a:endParaRPr lang="en-US" sz="2400" b="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87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ampersand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&amp;#38;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186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euro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&amp;euro;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&amp;#8364;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8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  <a:endParaRPr lang="en-US" sz="2400" b="1" dirty="0"/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copyright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&amp;#169;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and Standalone Tags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Mobile Devices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5306270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411162"/>
          </a:xfrm>
        </p:spPr>
        <p:txBody>
          <a:bodyPr/>
          <a:lstStyle/>
          <a:p>
            <a:r>
              <a:rPr lang="en-US" dirty="0" smtClean="0"/>
              <a:t>Benefits of HTML5 for Mobile Development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69749" y="838200"/>
            <a:ext cx="6421105" cy="470388"/>
          </a:xfrm>
          <a:custGeom>
            <a:avLst/>
            <a:gdLst>
              <a:gd name="connsiteX0" fmla="*/ 0 w 6421105"/>
              <a:gd name="connsiteY0" fmla="*/ 47039 h 470388"/>
              <a:gd name="connsiteX1" fmla="*/ 47039 w 6421105"/>
              <a:gd name="connsiteY1" fmla="*/ 0 h 470388"/>
              <a:gd name="connsiteX2" fmla="*/ 6374066 w 6421105"/>
              <a:gd name="connsiteY2" fmla="*/ 0 h 470388"/>
              <a:gd name="connsiteX3" fmla="*/ 6421105 w 6421105"/>
              <a:gd name="connsiteY3" fmla="*/ 47039 h 470388"/>
              <a:gd name="connsiteX4" fmla="*/ 6421105 w 6421105"/>
              <a:gd name="connsiteY4" fmla="*/ 423349 h 470388"/>
              <a:gd name="connsiteX5" fmla="*/ 6374066 w 6421105"/>
              <a:gd name="connsiteY5" fmla="*/ 470388 h 470388"/>
              <a:gd name="connsiteX6" fmla="*/ 47039 w 6421105"/>
              <a:gd name="connsiteY6" fmla="*/ 470388 h 470388"/>
              <a:gd name="connsiteX7" fmla="*/ 0 w 6421105"/>
              <a:gd name="connsiteY7" fmla="*/ 423349 h 470388"/>
              <a:gd name="connsiteX8" fmla="*/ 0 w 6421105"/>
              <a:gd name="connsiteY8" fmla="*/ 47039 h 47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1105" h="470388">
                <a:moveTo>
                  <a:pt x="0" y="47039"/>
                </a:moveTo>
                <a:cubicBezTo>
                  <a:pt x="0" y="21060"/>
                  <a:pt x="21060" y="0"/>
                  <a:pt x="47039" y="0"/>
                </a:cubicBezTo>
                <a:lnTo>
                  <a:pt x="6374066" y="0"/>
                </a:lnTo>
                <a:cubicBezTo>
                  <a:pt x="6400045" y="0"/>
                  <a:pt x="6421105" y="21060"/>
                  <a:pt x="6421105" y="47039"/>
                </a:cubicBezTo>
                <a:lnTo>
                  <a:pt x="6421105" y="423349"/>
                </a:lnTo>
                <a:cubicBezTo>
                  <a:pt x="6421105" y="449328"/>
                  <a:pt x="6400045" y="470388"/>
                  <a:pt x="6374066" y="470388"/>
                </a:cubicBezTo>
                <a:lnTo>
                  <a:pt x="47039" y="470388"/>
                </a:lnTo>
                <a:cubicBezTo>
                  <a:pt x="21060" y="470388"/>
                  <a:pt x="0" y="449328"/>
                  <a:pt x="0" y="423349"/>
                </a:cubicBezTo>
                <a:lnTo>
                  <a:pt x="0" y="47039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57" tIns="34097" rIns="44257" bIns="3409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The benefits of HTML5 for mobile developments are as follows:</a:t>
            </a:r>
            <a:endParaRPr lang="en-US" sz="1600" kern="1200" dirty="0"/>
          </a:p>
        </p:txBody>
      </p:sp>
      <p:sp>
        <p:nvSpPr>
          <p:cNvPr id="8" name="Freeform 7"/>
          <p:cNvSpPr/>
          <p:nvPr/>
        </p:nvSpPr>
        <p:spPr>
          <a:xfrm>
            <a:off x="1311860" y="1308588"/>
            <a:ext cx="545844" cy="3514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1428"/>
                </a:lnTo>
                <a:lnTo>
                  <a:pt x="545844" y="35142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1857704" y="1415034"/>
            <a:ext cx="6576914" cy="489965"/>
          </a:xfrm>
          <a:custGeom>
            <a:avLst/>
            <a:gdLst>
              <a:gd name="connsiteX0" fmla="*/ 0 w 6576914"/>
              <a:gd name="connsiteY0" fmla="*/ 48997 h 489965"/>
              <a:gd name="connsiteX1" fmla="*/ 48997 w 6576914"/>
              <a:gd name="connsiteY1" fmla="*/ 0 h 489965"/>
              <a:gd name="connsiteX2" fmla="*/ 6527918 w 6576914"/>
              <a:gd name="connsiteY2" fmla="*/ 0 h 489965"/>
              <a:gd name="connsiteX3" fmla="*/ 6576915 w 6576914"/>
              <a:gd name="connsiteY3" fmla="*/ 48997 h 489965"/>
              <a:gd name="connsiteX4" fmla="*/ 6576914 w 6576914"/>
              <a:gd name="connsiteY4" fmla="*/ 440969 h 489965"/>
              <a:gd name="connsiteX5" fmla="*/ 6527917 w 6576914"/>
              <a:gd name="connsiteY5" fmla="*/ 489966 h 489965"/>
              <a:gd name="connsiteX6" fmla="*/ 48997 w 6576914"/>
              <a:gd name="connsiteY6" fmla="*/ 489965 h 489965"/>
              <a:gd name="connsiteX7" fmla="*/ 0 w 6576914"/>
              <a:gd name="connsiteY7" fmla="*/ 440968 h 489965"/>
              <a:gd name="connsiteX8" fmla="*/ 0 w 6576914"/>
              <a:gd name="connsiteY8" fmla="*/ 48997 h 4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6914" h="489965">
                <a:moveTo>
                  <a:pt x="0" y="48997"/>
                </a:moveTo>
                <a:cubicBezTo>
                  <a:pt x="0" y="21937"/>
                  <a:pt x="21937" y="0"/>
                  <a:pt x="48997" y="0"/>
                </a:cubicBezTo>
                <a:lnTo>
                  <a:pt x="6527918" y="0"/>
                </a:lnTo>
                <a:cubicBezTo>
                  <a:pt x="6554978" y="0"/>
                  <a:pt x="6576915" y="21937"/>
                  <a:pt x="6576915" y="48997"/>
                </a:cubicBezTo>
                <a:cubicBezTo>
                  <a:pt x="6576915" y="179654"/>
                  <a:pt x="6576914" y="310312"/>
                  <a:pt x="6576914" y="440969"/>
                </a:cubicBezTo>
                <a:cubicBezTo>
                  <a:pt x="6576914" y="468029"/>
                  <a:pt x="6554977" y="489966"/>
                  <a:pt x="6527917" y="489966"/>
                </a:cubicBezTo>
                <a:lnTo>
                  <a:pt x="48997" y="489965"/>
                </a:lnTo>
                <a:cubicBezTo>
                  <a:pt x="21937" y="489965"/>
                  <a:pt x="0" y="468028"/>
                  <a:pt x="0" y="440968"/>
                </a:cubicBezTo>
                <a:lnTo>
                  <a:pt x="0" y="489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831" tIns="34671" rIns="44831" bIns="34671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HTML5 has included APIs, hence additional plug-ins are not required for mobile browsers.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11860" y="1308588"/>
            <a:ext cx="545844" cy="10272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27228"/>
                </a:lnTo>
                <a:lnTo>
                  <a:pt x="545844" y="102722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857704" y="2080833"/>
            <a:ext cx="6595468" cy="509968"/>
          </a:xfrm>
          <a:custGeom>
            <a:avLst/>
            <a:gdLst>
              <a:gd name="connsiteX0" fmla="*/ 0 w 6595468"/>
              <a:gd name="connsiteY0" fmla="*/ 50997 h 509968"/>
              <a:gd name="connsiteX1" fmla="*/ 50997 w 6595468"/>
              <a:gd name="connsiteY1" fmla="*/ 0 h 509968"/>
              <a:gd name="connsiteX2" fmla="*/ 6544471 w 6595468"/>
              <a:gd name="connsiteY2" fmla="*/ 0 h 509968"/>
              <a:gd name="connsiteX3" fmla="*/ 6595468 w 6595468"/>
              <a:gd name="connsiteY3" fmla="*/ 50997 h 509968"/>
              <a:gd name="connsiteX4" fmla="*/ 6595468 w 6595468"/>
              <a:gd name="connsiteY4" fmla="*/ 458971 h 509968"/>
              <a:gd name="connsiteX5" fmla="*/ 6544471 w 6595468"/>
              <a:gd name="connsiteY5" fmla="*/ 509968 h 509968"/>
              <a:gd name="connsiteX6" fmla="*/ 50997 w 6595468"/>
              <a:gd name="connsiteY6" fmla="*/ 509968 h 509968"/>
              <a:gd name="connsiteX7" fmla="*/ 0 w 6595468"/>
              <a:gd name="connsiteY7" fmla="*/ 458971 h 509968"/>
              <a:gd name="connsiteX8" fmla="*/ 0 w 6595468"/>
              <a:gd name="connsiteY8" fmla="*/ 50997 h 50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95468" h="509968">
                <a:moveTo>
                  <a:pt x="0" y="50997"/>
                </a:moveTo>
                <a:cubicBezTo>
                  <a:pt x="0" y="22832"/>
                  <a:pt x="22832" y="0"/>
                  <a:pt x="50997" y="0"/>
                </a:cubicBezTo>
                <a:lnTo>
                  <a:pt x="6544471" y="0"/>
                </a:lnTo>
                <a:cubicBezTo>
                  <a:pt x="6572636" y="0"/>
                  <a:pt x="6595468" y="22832"/>
                  <a:pt x="6595468" y="50997"/>
                </a:cubicBezTo>
                <a:lnTo>
                  <a:pt x="6595468" y="458971"/>
                </a:lnTo>
                <a:cubicBezTo>
                  <a:pt x="6595468" y="487136"/>
                  <a:pt x="6572636" y="509968"/>
                  <a:pt x="6544471" y="509968"/>
                </a:cubicBezTo>
                <a:lnTo>
                  <a:pt x="50997" y="509968"/>
                </a:lnTo>
                <a:cubicBezTo>
                  <a:pt x="22832" y="509968"/>
                  <a:pt x="0" y="487136"/>
                  <a:pt x="0" y="458971"/>
                </a:cubicBezTo>
                <a:lnTo>
                  <a:pt x="0" y="5099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416" tIns="35256" rIns="45416" bIns="3525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Mobile development is easier as knowledge of only HTML5, CSS, and JavaScript is majorly required. 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11860" y="1308588"/>
            <a:ext cx="545844" cy="16995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99519"/>
                </a:lnTo>
                <a:lnTo>
                  <a:pt x="545844" y="16995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857704" y="2739616"/>
            <a:ext cx="6549915" cy="536983"/>
          </a:xfrm>
          <a:custGeom>
            <a:avLst/>
            <a:gdLst>
              <a:gd name="connsiteX0" fmla="*/ 0 w 6549915"/>
              <a:gd name="connsiteY0" fmla="*/ 53698 h 536983"/>
              <a:gd name="connsiteX1" fmla="*/ 53698 w 6549915"/>
              <a:gd name="connsiteY1" fmla="*/ 0 h 536983"/>
              <a:gd name="connsiteX2" fmla="*/ 6496217 w 6549915"/>
              <a:gd name="connsiteY2" fmla="*/ 0 h 536983"/>
              <a:gd name="connsiteX3" fmla="*/ 6549915 w 6549915"/>
              <a:gd name="connsiteY3" fmla="*/ 53698 h 536983"/>
              <a:gd name="connsiteX4" fmla="*/ 6549915 w 6549915"/>
              <a:gd name="connsiteY4" fmla="*/ 483285 h 536983"/>
              <a:gd name="connsiteX5" fmla="*/ 6496217 w 6549915"/>
              <a:gd name="connsiteY5" fmla="*/ 536983 h 536983"/>
              <a:gd name="connsiteX6" fmla="*/ 53698 w 6549915"/>
              <a:gd name="connsiteY6" fmla="*/ 536983 h 536983"/>
              <a:gd name="connsiteX7" fmla="*/ 0 w 6549915"/>
              <a:gd name="connsiteY7" fmla="*/ 483285 h 536983"/>
              <a:gd name="connsiteX8" fmla="*/ 0 w 6549915"/>
              <a:gd name="connsiteY8" fmla="*/ 53698 h 53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9915" h="536983">
                <a:moveTo>
                  <a:pt x="0" y="53698"/>
                </a:moveTo>
                <a:cubicBezTo>
                  <a:pt x="0" y="24041"/>
                  <a:pt x="24041" y="0"/>
                  <a:pt x="53698" y="0"/>
                </a:cubicBezTo>
                <a:lnTo>
                  <a:pt x="6496217" y="0"/>
                </a:lnTo>
                <a:cubicBezTo>
                  <a:pt x="6525874" y="0"/>
                  <a:pt x="6549915" y="24041"/>
                  <a:pt x="6549915" y="53698"/>
                </a:cubicBezTo>
                <a:lnTo>
                  <a:pt x="6549915" y="483285"/>
                </a:lnTo>
                <a:cubicBezTo>
                  <a:pt x="6549915" y="512942"/>
                  <a:pt x="6525874" y="536983"/>
                  <a:pt x="6496217" y="536983"/>
                </a:cubicBezTo>
                <a:lnTo>
                  <a:pt x="53698" y="536983"/>
                </a:lnTo>
                <a:cubicBezTo>
                  <a:pt x="24041" y="536983"/>
                  <a:pt x="0" y="512942"/>
                  <a:pt x="0" y="483285"/>
                </a:cubicBezTo>
                <a:lnTo>
                  <a:pt x="0" y="536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08" tIns="36048" rIns="46208" bIns="36048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There is a rising growth of HTML5 for mobile applications due to its enhanced compatibility.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11860" y="1308588"/>
            <a:ext cx="583638" cy="2344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44524"/>
                </a:lnTo>
                <a:lnTo>
                  <a:pt x="583638" y="23445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895497" y="3420023"/>
            <a:ext cx="6512121" cy="466178"/>
          </a:xfrm>
          <a:custGeom>
            <a:avLst/>
            <a:gdLst>
              <a:gd name="connsiteX0" fmla="*/ 0 w 6351660"/>
              <a:gd name="connsiteY0" fmla="*/ 46618 h 466178"/>
              <a:gd name="connsiteX1" fmla="*/ 46618 w 6351660"/>
              <a:gd name="connsiteY1" fmla="*/ 0 h 466178"/>
              <a:gd name="connsiteX2" fmla="*/ 6305042 w 6351660"/>
              <a:gd name="connsiteY2" fmla="*/ 0 h 466178"/>
              <a:gd name="connsiteX3" fmla="*/ 6351660 w 6351660"/>
              <a:gd name="connsiteY3" fmla="*/ 46618 h 466178"/>
              <a:gd name="connsiteX4" fmla="*/ 6351660 w 6351660"/>
              <a:gd name="connsiteY4" fmla="*/ 419560 h 466178"/>
              <a:gd name="connsiteX5" fmla="*/ 6305042 w 6351660"/>
              <a:gd name="connsiteY5" fmla="*/ 466178 h 466178"/>
              <a:gd name="connsiteX6" fmla="*/ 46618 w 6351660"/>
              <a:gd name="connsiteY6" fmla="*/ 466178 h 466178"/>
              <a:gd name="connsiteX7" fmla="*/ 0 w 6351660"/>
              <a:gd name="connsiteY7" fmla="*/ 419560 h 466178"/>
              <a:gd name="connsiteX8" fmla="*/ 0 w 6351660"/>
              <a:gd name="connsiteY8" fmla="*/ 46618 h 46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1660" h="466178">
                <a:moveTo>
                  <a:pt x="0" y="46618"/>
                </a:moveTo>
                <a:cubicBezTo>
                  <a:pt x="0" y="20872"/>
                  <a:pt x="20872" y="0"/>
                  <a:pt x="46618" y="0"/>
                </a:cubicBezTo>
                <a:lnTo>
                  <a:pt x="6305042" y="0"/>
                </a:lnTo>
                <a:cubicBezTo>
                  <a:pt x="6330788" y="0"/>
                  <a:pt x="6351660" y="20872"/>
                  <a:pt x="6351660" y="46618"/>
                </a:cubicBezTo>
                <a:lnTo>
                  <a:pt x="6351660" y="419560"/>
                </a:lnTo>
                <a:cubicBezTo>
                  <a:pt x="6351660" y="445306"/>
                  <a:pt x="6330788" y="466178"/>
                  <a:pt x="6305042" y="466178"/>
                </a:cubicBezTo>
                <a:lnTo>
                  <a:pt x="46618" y="466178"/>
                </a:lnTo>
                <a:cubicBezTo>
                  <a:pt x="20872" y="466178"/>
                  <a:pt x="0" y="445306"/>
                  <a:pt x="0" y="419560"/>
                </a:cubicBezTo>
                <a:lnTo>
                  <a:pt x="0" y="4661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34" tIns="33974" rIns="44134" bIns="33974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HTML5 is compatible with most operating system platforms.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311860" y="1308588"/>
            <a:ext cx="583638" cy="29687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968780"/>
                </a:lnTo>
                <a:lnTo>
                  <a:pt x="583638" y="29687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895499" y="4058938"/>
            <a:ext cx="6512120" cy="436861"/>
          </a:xfrm>
          <a:custGeom>
            <a:avLst/>
            <a:gdLst>
              <a:gd name="connsiteX0" fmla="*/ 0 w 6637223"/>
              <a:gd name="connsiteY0" fmla="*/ 43686 h 436861"/>
              <a:gd name="connsiteX1" fmla="*/ 43686 w 6637223"/>
              <a:gd name="connsiteY1" fmla="*/ 0 h 436861"/>
              <a:gd name="connsiteX2" fmla="*/ 6593537 w 6637223"/>
              <a:gd name="connsiteY2" fmla="*/ 0 h 436861"/>
              <a:gd name="connsiteX3" fmla="*/ 6637223 w 6637223"/>
              <a:gd name="connsiteY3" fmla="*/ 43686 h 436861"/>
              <a:gd name="connsiteX4" fmla="*/ 6637223 w 6637223"/>
              <a:gd name="connsiteY4" fmla="*/ 393175 h 436861"/>
              <a:gd name="connsiteX5" fmla="*/ 6593537 w 6637223"/>
              <a:gd name="connsiteY5" fmla="*/ 436861 h 436861"/>
              <a:gd name="connsiteX6" fmla="*/ 43686 w 6637223"/>
              <a:gd name="connsiteY6" fmla="*/ 436861 h 436861"/>
              <a:gd name="connsiteX7" fmla="*/ 0 w 6637223"/>
              <a:gd name="connsiteY7" fmla="*/ 393175 h 436861"/>
              <a:gd name="connsiteX8" fmla="*/ 0 w 6637223"/>
              <a:gd name="connsiteY8" fmla="*/ 43686 h 43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37223" h="436861">
                <a:moveTo>
                  <a:pt x="0" y="43686"/>
                </a:moveTo>
                <a:cubicBezTo>
                  <a:pt x="0" y="19559"/>
                  <a:pt x="19559" y="0"/>
                  <a:pt x="43686" y="0"/>
                </a:cubicBezTo>
                <a:lnTo>
                  <a:pt x="6593537" y="0"/>
                </a:lnTo>
                <a:cubicBezTo>
                  <a:pt x="6617664" y="0"/>
                  <a:pt x="6637223" y="19559"/>
                  <a:pt x="6637223" y="43686"/>
                </a:cubicBezTo>
                <a:lnTo>
                  <a:pt x="6637223" y="393175"/>
                </a:lnTo>
                <a:cubicBezTo>
                  <a:pt x="6637223" y="417302"/>
                  <a:pt x="6617664" y="436861"/>
                  <a:pt x="6593537" y="436861"/>
                </a:cubicBezTo>
                <a:lnTo>
                  <a:pt x="43686" y="436861"/>
                </a:lnTo>
                <a:cubicBezTo>
                  <a:pt x="19559" y="436861"/>
                  <a:pt x="0" y="417302"/>
                  <a:pt x="0" y="393175"/>
                </a:cubicBezTo>
                <a:lnTo>
                  <a:pt x="0" y="436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75" tIns="33115" rIns="43275" bIns="3311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The HTML5 based mobile applications can run on browsers of Android, </a:t>
            </a:r>
            <a:r>
              <a:rPr lang="en-US" sz="1600" kern="1200" dirty="0" err="1" smtClean="0">
                <a:latin typeface="Calibri" pitchFamily="34" charset="0"/>
                <a:cs typeface="Calibri" pitchFamily="34" charset="0"/>
              </a:rPr>
              <a:t>iOS</a:t>
            </a: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, Blackberry, Windows Phone, and other mobile operating systems.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311860" y="1308588"/>
            <a:ext cx="583638" cy="35783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78319"/>
                </a:lnTo>
                <a:lnTo>
                  <a:pt x="583638" y="357831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1895498" y="4668414"/>
            <a:ext cx="6512120" cy="436987"/>
          </a:xfrm>
          <a:custGeom>
            <a:avLst/>
            <a:gdLst>
              <a:gd name="connsiteX0" fmla="*/ 0 w 5652901"/>
              <a:gd name="connsiteY0" fmla="*/ 43699 h 436987"/>
              <a:gd name="connsiteX1" fmla="*/ 43699 w 5652901"/>
              <a:gd name="connsiteY1" fmla="*/ 0 h 436987"/>
              <a:gd name="connsiteX2" fmla="*/ 5609202 w 5652901"/>
              <a:gd name="connsiteY2" fmla="*/ 0 h 436987"/>
              <a:gd name="connsiteX3" fmla="*/ 5652901 w 5652901"/>
              <a:gd name="connsiteY3" fmla="*/ 43699 h 436987"/>
              <a:gd name="connsiteX4" fmla="*/ 5652901 w 5652901"/>
              <a:gd name="connsiteY4" fmla="*/ 393288 h 436987"/>
              <a:gd name="connsiteX5" fmla="*/ 5609202 w 5652901"/>
              <a:gd name="connsiteY5" fmla="*/ 436987 h 436987"/>
              <a:gd name="connsiteX6" fmla="*/ 43699 w 5652901"/>
              <a:gd name="connsiteY6" fmla="*/ 436987 h 436987"/>
              <a:gd name="connsiteX7" fmla="*/ 0 w 5652901"/>
              <a:gd name="connsiteY7" fmla="*/ 393288 h 436987"/>
              <a:gd name="connsiteX8" fmla="*/ 0 w 5652901"/>
              <a:gd name="connsiteY8" fmla="*/ 43699 h 43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901" h="436987">
                <a:moveTo>
                  <a:pt x="0" y="43699"/>
                </a:moveTo>
                <a:cubicBezTo>
                  <a:pt x="0" y="19565"/>
                  <a:pt x="19565" y="0"/>
                  <a:pt x="43699" y="0"/>
                </a:cubicBezTo>
                <a:lnTo>
                  <a:pt x="5609202" y="0"/>
                </a:lnTo>
                <a:cubicBezTo>
                  <a:pt x="5633336" y="0"/>
                  <a:pt x="5652901" y="19565"/>
                  <a:pt x="5652901" y="43699"/>
                </a:cubicBezTo>
                <a:lnTo>
                  <a:pt x="5652901" y="393288"/>
                </a:lnTo>
                <a:cubicBezTo>
                  <a:pt x="5652901" y="417422"/>
                  <a:pt x="5633336" y="436987"/>
                  <a:pt x="5609202" y="436987"/>
                </a:cubicBezTo>
                <a:lnTo>
                  <a:pt x="43699" y="436987"/>
                </a:lnTo>
                <a:cubicBezTo>
                  <a:pt x="19565" y="436987"/>
                  <a:pt x="0" y="417422"/>
                  <a:pt x="0" y="393288"/>
                </a:cubicBezTo>
                <a:lnTo>
                  <a:pt x="0" y="43699"/>
                </a:lnTo>
                <a:close/>
              </a:path>
            </a:pathLst>
          </a:custGeom>
          <a:solidFill>
            <a:schemeClr val="bg2">
              <a:lumMod val="75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79" tIns="33119" rIns="43279" bIns="33119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The development cost for creating applications in HTML5 is low.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311860" y="1308588"/>
            <a:ext cx="583638" cy="41878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87811"/>
                </a:lnTo>
                <a:lnTo>
                  <a:pt x="583638" y="418781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1895498" y="5277800"/>
            <a:ext cx="6557674" cy="437200"/>
          </a:xfrm>
          <a:custGeom>
            <a:avLst/>
            <a:gdLst>
              <a:gd name="connsiteX0" fmla="*/ 0 w 6587966"/>
              <a:gd name="connsiteY0" fmla="*/ 43720 h 437200"/>
              <a:gd name="connsiteX1" fmla="*/ 43720 w 6587966"/>
              <a:gd name="connsiteY1" fmla="*/ 0 h 437200"/>
              <a:gd name="connsiteX2" fmla="*/ 6544246 w 6587966"/>
              <a:gd name="connsiteY2" fmla="*/ 0 h 437200"/>
              <a:gd name="connsiteX3" fmla="*/ 6587966 w 6587966"/>
              <a:gd name="connsiteY3" fmla="*/ 43720 h 437200"/>
              <a:gd name="connsiteX4" fmla="*/ 6587966 w 6587966"/>
              <a:gd name="connsiteY4" fmla="*/ 393480 h 437200"/>
              <a:gd name="connsiteX5" fmla="*/ 6544246 w 6587966"/>
              <a:gd name="connsiteY5" fmla="*/ 437200 h 437200"/>
              <a:gd name="connsiteX6" fmla="*/ 43720 w 6587966"/>
              <a:gd name="connsiteY6" fmla="*/ 437200 h 437200"/>
              <a:gd name="connsiteX7" fmla="*/ 0 w 6587966"/>
              <a:gd name="connsiteY7" fmla="*/ 393480 h 437200"/>
              <a:gd name="connsiteX8" fmla="*/ 0 w 6587966"/>
              <a:gd name="connsiteY8" fmla="*/ 43720 h 4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7966" h="437200">
                <a:moveTo>
                  <a:pt x="0" y="43720"/>
                </a:moveTo>
                <a:cubicBezTo>
                  <a:pt x="0" y="19574"/>
                  <a:pt x="19574" y="0"/>
                  <a:pt x="43720" y="0"/>
                </a:cubicBezTo>
                <a:lnTo>
                  <a:pt x="6544246" y="0"/>
                </a:lnTo>
                <a:cubicBezTo>
                  <a:pt x="6568392" y="0"/>
                  <a:pt x="6587966" y="19574"/>
                  <a:pt x="6587966" y="43720"/>
                </a:cubicBezTo>
                <a:lnTo>
                  <a:pt x="6587966" y="393480"/>
                </a:lnTo>
                <a:cubicBezTo>
                  <a:pt x="6587966" y="417626"/>
                  <a:pt x="6568392" y="437200"/>
                  <a:pt x="6544246" y="437200"/>
                </a:cubicBezTo>
                <a:lnTo>
                  <a:pt x="43720" y="437200"/>
                </a:lnTo>
                <a:cubicBezTo>
                  <a:pt x="19574" y="437200"/>
                  <a:pt x="0" y="417626"/>
                  <a:pt x="0" y="393480"/>
                </a:cubicBezTo>
                <a:lnTo>
                  <a:pt x="0" y="43720"/>
                </a:lnTo>
                <a:close/>
              </a:path>
            </a:pathLst>
          </a:custGeom>
          <a:solidFill>
            <a:srgbClr val="FFFF99">
              <a:alpha val="90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85" tIns="33125" rIns="43285" bIns="3312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Applications based on location and maps will have greater support in HTML5.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311860" y="1308588"/>
            <a:ext cx="583638" cy="4797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97521"/>
                </a:lnTo>
                <a:lnTo>
                  <a:pt x="583638" y="479752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1895497" y="5887621"/>
            <a:ext cx="6512121" cy="436979"/>
          </a:xfrm>
          <a:custGeom>
            <a:avLst/>
            <a:gdLst>
              <a:gd name="connsiteX0" fmla="*/ 0 w 5126304"/>
              <a:gd name="connsiteY0" fmla="*/ 43698 h 436979"/>
              <a:gd name="connsiteX1" fmla="*/ 43698 w 5126304"/>
              <a:gd name="connsiteY1" fmla="*/ 0 h 436979"/>
              <a:gd name="connsiteX2" fmla="*/ 5082606 w 5126304"/>
              <a:gd name="connsiteY2" fmla="*/ 0 h 436979"/>
              <a:gd name="connsiteX3" fmla="*/ 5126304 w 5126304"/>
              <a:gd name="connsiteY3" fmla="*/ 43698 h 436979"/>
              <a:gd name="connsiteX4" fmla="*/ 5126304 w 5126304"/>
              <a:gd name="connsiteY4" fmla="*/ 393281 h 436979"/>
              <a:gd name="connsiteX5" fmla="*/ 5082606 w 5126304"/>
              <a:gd name="connsiteY5" fmla="*/ 436979 h 436979"/>
              <a:gd name="connsiteX6" fmla="*/ 43698 w 5126304"/>
              <a:gd name="connsiteY6" fmla="*/ 436979 h 436979"/>
              <a:gd name="connsiteX7" fmla="*/ 0 w 5126304"/>
              <a:gd name="connsiteY7" fmla="*/ 393281 h 436979"/>
              <a:gd name="connsiteX8" fmla="*/ 0 w 5126304"/>
              <a:gd name="connsiteY8" fmla="*/ 43698 h 4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6304" h="436979">
                <a:moveTo>
                  <a:pt x="0" y="43698"/>
                </a:moveTo>
                <a:cubicBezTo>
                  <a:pt x="0" y="19564"/>
                  <a:pt x="19564" y="0"/>
                  <a:pt x="43698" y="0"/>
                </a:cubicBezTo>
                <a:lnTo>
                  <a:pt x="5082606" y="0"/>
                </a:lnTo>
                <a:cubicBezTo>
                  <a:pt x="5106740" y="0"/>
                  <a:pt x="5126304" y="19564"/>
                  <a:pt x="5126304" y="43698"/>
                </a:cubicBezTo>
                <a:lnTo>
                  <a:pt x="5126304" y="393281"/>
                </a:lnTo>
                <a:cubicBezTo>
                  <a:pt x="5126304" y="417415"/>
                  <a:pt x="5106740" y="436979"/>
                  <a:pt x="5082606" y="436979"/>
                </a:cubicBezTo>
                <a:lnTo>
                  <a:pt x="43698" y="436979"/>
                </a:lnTo>
                <a:cubicBezTo>
                  <a:pt x="19564" y="436979"/>
                  <a:pt x="0" y="417415"/>
                  <a:pt x="0" y="393281"/>
                </a:cubicBezTo>
                <a:lnTo>
                  <a:pt x="0" y="4369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279" tIns="33119" rIns="43279" bIns="33119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Third-party programs are not required in HTML5.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element organizes the content in a Web page hierarchically, which forms the basic HTML structure.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DOCTYPE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tells the browser the type of your document.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data type specifies the type of value assigned to the attributes and the type of content that is to be displayed on the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Entities are special characters that are reserved in HTML.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container element includes the start tag, contents, sub-elements, and the end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standalone element consists of the start tag and attributes followed by the end tag as /&gt; without any content.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provides features such as drag-and-drop functionality, video embedding in an application, and even offline capabilities for mobile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88392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elements constituting an HTML tag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DOCTYPE declarations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the basic tags in HTML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the different data types, attributes, and entities of HTML5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container and standalone tags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role of HTML5 in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element organizes the content in a Web page hierarchically, which forms the basic HTML structure.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752600"/>
          <a:ext cx="8458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shows an element in HTML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2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599516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1534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Informs the browser the HTML version number of your document. </a:t>
            </a:r>
          </a:p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the first declaration in the HTML5 document before any other HTML code is written. </a:t>
            </a:r>
          </a:p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Allows a browser to be more precise in the way it interprets and renders your pages. </a:t>
            </a:r>
          </a:p>
          <a:p>
            <a:pPr lvl="1" indent="-274320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ts val="24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HTML5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DOCTYPE is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505200"/>
            <a:ext cx="2348720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&lt;!DOCTYPE html&gt;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41910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the new syntax of HTML5 as well as for all future versions of HTML.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DOCTYPE is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compatible with the older browsers also.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1-6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1534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HTML document is made up of different elements, tags, attributes, which specify the content and its format.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 is both a structural and presentational markup language.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Structural markup specifies the structure of the content, while the presentational markup specifies the format.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HTML page is saved with the </a:t>
            </a:r>
            <a:r>
              <a:rPr lang="en-US" sz="2800" baseline="30000" dirty="0" smtClean="0">
                <a:cs typeface="Courier New" pitchFamily="49" charset="0"/>
              </a:rPr>
              <a:t>.html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extension.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basic structure of an HTML document mainly consists of seven basic elements. These are as follows: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3285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HTML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3962400"/>
            <a:ext cx="81534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HTML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the root element that marks the beginning of an HTML document.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contains the start and end tag in the form of </a:t>
            </a:r>
            <a:r>
              <a:rPr lang="en-US" sz="2800" baseline="30000" dirty="0" smtClean="0">
                <a:cs typeface="Courier New" pitchFamily="49" charset="0"/>
              </a:rPr>
              <a:t>&lt;HTML&gt;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&lt;/HTML&gt;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respectively.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the largest container element as it contains various other elements.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2-6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9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HEAD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8958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HEAD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provides information about the Web page such as keywords and language used.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Keywords are important terms existing in a Web page used by the search engines to identify the Web page with respect to the search criterion. 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285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0" name="Rounded Rectangle 9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TITLE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4419600"/>
            <a:ext cx="81534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TITLE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allows you to specify the title of the Web page under the </a:t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baseline="30000" dirty="0" smtClean="0">
                <a:cs typeface="Courier New" pitchFamily="49" charset="0"/>
              </a:rPr>
              <a:t>&lt;TITLE&gt;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smtClean="0">
                <a:cs typeface="Courier New" pitchFamily="49" charset="0"/>
              </a:rPr>
              <a:t>&lt;/TITLE&gt;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title is displayed on the Title bar of the Web browser. The </a:t>
            </a:r>
            <a:r>
              <a:rPr lang="en-US" sz="2800" baseline="30000" dirty="0" smtClean="0">
                <a:cs typeface="Courier New" pitchFamily="49" charset="0"/>
              </a:rPr>
              <a:t>TITLE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 is included within the </a:t>
            </a:r>
            <a:r>
              <a:rPr lang="en-US" sz="2800" baseline="30000" dirty="0" smtClean="0">
                <a:cs typeface="Courier New" pitchFamily="49" charset="0"/>
              </a:rPr>
              <a:t>HEAD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3-6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9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META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8958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meta tag is used for displaying information about the data.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HTML5, the content meta tag which was used for specifying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charset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or character encoding has been simplified.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new &lt;meta&gt; tag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124200"/>
            <a:ext cx="3647152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&lt;meta </a:t>
            </a:r>
            <a:r>
              <a:rPr lang="en-US" sz="2800" baseline="30000" dirty="0" err="1" smtClean="0"/>
              <a:t>charset</a:t>
            </a:r>
            <a:r>
              <a:rPr lang="en-US" sz="2800" baseline="30000" dirty="0" smtClean="0"/>
              <a:t>=”utf-8” /&gt;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81534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UTF-8 is the most commonly used character coding that supports many alphabets.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several other attributes associated with the meta tag that can be used to declare general information about the page.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information is not displayed in the browser.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Meta tags provide search engines, browsers, and Web services with the information that is required to preview or acquire a summary of the relevant data of your document.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the HTML5 / Session 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Tags 4-6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99795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LINK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828800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&lt;link&gt;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tag is used to define the association between a document and an external resource.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It is used to link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stylesheets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Its type attribute is used to specify the type of link such as ‘text/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css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’ which points out to a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stylesheet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263801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&lt;link type=”text/</a:t>
            </a:r>
            <a:r>
              <a:rPr lang="en-US" sz="2800" baseline="30000" dirty="0" err="1" smtClean="0"/>
              <a:t>css</a:t>
            </a:r>
            <a:r>
              <a:rPr lang="en-US" sz="2800" baseline="30000" dirty="0" smtClean="0"/>
              <a:t>” </a:t>
            </a:r>
            <a:r>
              <a:rPr lang="en-US" sz="2800" baseline="30000" dirty="0" err="1" smtClean="0"/>
              <a:t>rel</a:t>
            </a:r>
            <a:r>
              <a:rPr lang="en-US" sz="2800" baseline="30000" dirty="0" smtClean="0"/>
              <a:t>=”</a:t>
            </a:r>
            <a:r>
              <a:rPr lang="en-US" sz="2800" baseline="30000" dirty="0" err="1" smtClean="0"/>
              <a:t>stylesheet</a:t>
            </a:r>
            <a:r>
              <a:rPr lang="en-US" sz="2800" baseline="30000" dirty="0" smtClean="0"/>
              <a:t>”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=”first.css”&gt;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724605"/>
            <a:ext cx="8153400" cy="122839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type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is not included in HTML5. 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reason is that CSS has been declared as the default and standard style for HTML5. So, the new link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5019042"/>
            <a:ext cx="5955476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smtClean="0"/>
              <a:t>&lt;link </a:t>
            </a:r>
            <a:r>
              <a:rPr lang="en-US" sz="2800" baseline="30000" dirty="0" err="1" smtClean="0"/>
              <a:t>rel</a:t>
            </a:r>
            <a:r>
              <a:rPr lang="en-US" sz="2800" baseline="30000" dirty="0" smtClean="0"/>
              <a:t>=”</a:t>
            </a:r>
            <a:r>
              <a:rPr lang="en-US" sz="2800" baseline="30000" dirty="0" err="1" smtClean="0"/>
              <a:t>stylesheet</a:t>
            </a:r>
            <a:r>
              <a:rPr lang="en-US" sz="2800" baseline="30000" dirty="0" smtClean="0"/>
              <a:t>” </a:t>
            </a:r>
            <a:r>
              <a:rPr lang="en-US" sz="2800" baseline="30000" dirty="0" err="1" smtClean="0"/>
              <a:t>href</a:t>
            </a:r>
            <a:r>
              <a:rPr lang="en-US" sz="2800" baseline="30000" dirty="0" smtClean="0"/>
              <a:t>=”first.css”&gt;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12954</TotalTime>
  <Words>1854</Words>
  <Application>Microsoft Office PowerPoint</Application>
  <PresentationFormat>On-screen Show (4:3)</PresentationFormat>
  <Paragraphs>283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3_Office Theme</vt:lpstr>
      <vt:lpstr>PowerPoint Presentation</vt:lpstr>
      <vt:lpstr>Objectives</vt:lpstr>
      <vt:lpstr>Elements 1-2</vt:lpstr>
      <vt:lpstr>Elements 2-2</vt:lpstr>
      <vt:lpstr>DOCTYPE</vt:lpstr>
      <vt:lpstr>Basic Tags 1-6</vt:lpstr>
      <vt:lpstr>Basic Tags 2-6</vt:lpstr>
      <vt:lpstr>Basic Tags 3-6</vt:lpstr>
      <vt:lpstr>Basic Tags 4-6</vt:lpstr>
      <vt:lpstr>Basic Tags 5-6</vt:lpstr>
      <vt:lpstr>Basic Tags 6-6</vt:lpstr>
      <vt:lpstr>Data Types 1-2</vt:lpstr>
      <vt:lpstr>Data Types 2-2</vt:lpstr>
      <vt:lpstr>Attributes</vt:lpstr>
      <vt:lpstr>HTML Entities</vt:lpstr>
      <vt:lpstr>Container and Standalone Tags</vt:lpstr>
      <vt:lpstr>HTML5 and Mobile Devices</vt:lpstr>
      <vt:lpstr>Benefits of HTML5 for Mobile Development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XP</dc:title>
  <dc:creator>Aptech Limited</dc:creator>
  <cp:lastModifiedBy>Aptech</cp:lastModifiedBy>
  <cp:revision>2335</cp:revision>
  <dcterms:created xsi:type="dcterms:W3CDTF">2006-08-16T00:00:00Z</dcterms:created>
  <dcterms:modified xsi:type="dcterms:W3CDTF">2012-08-14T07:17:31Z</dcterms:modified>
</cp:coreProperties>
</file>