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9"/>
  </p:notesMasterIdLst>
  <p:handoutMasterIdLst>
    <p:handoutMasterId r:id="rId30"/>
  </p:handoutMasterIdLst>
  <p:sldIdLst>
    <p:sldId id="356" r:id="rId2"/>
    <p:sldId id="357" r:id="rId3"/>
    <p:sldId id="358" r:id="rId4"/>
    <p:sldId id="431" r:id="rId5"/>
    <p:sldId id="468" r:id="rId6"/>
    <p:sldId id="432" r:id="rId7"/>
    <p:sldId id="455" r:id="rId8"/>
    <p:sldId id="433" r:id="rId9"/>
    <p:sldId id="456" r:id="rId10"/>
    <p:sldId id="457" r:id="rId11"/>
    <p:sldId id="458" r:id="rId12"/>
    <p:sldId id="459" r:id="rId13"/>
    <p:sldId id="460" r:id="rId14"/>
    <p:sldId id="461" r:id="rId15"/>
    <p:sldId id="434" r:id="rId16"/>
    <p:sldId id="462" r:id="rId17"/>
    <p:sldId id="463" r:id="rId18"/>
    <p:sldId id="464" r:id="rId19"/>
    <p:sldId id="469" r:id="rId20"/>
    <p:sldId id="471" r:id="rId21"/>
    <p:sldId id="435" r:id="rId22"/>
    <p:sldId id="436" r:id="rId23"/>
    <p:sldId id="465" r:id="rId24"/>
    <p:sldId id="466" r:id="rId25"/>
    <p:sldId id="467" r:id="rId26"/>
    <p:sldId id="437" r:id="rId27"/>
    <p:sldId id="430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828"/>
    <a:srgbClr val="FFFF99"/>
    <a:srgbClr val="0036A2"/>
    <a:srgbClr val="007E39"/>
    <a:srgbClr val="4411D5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7" autoAdjust="0"/>
    <p:restoredTop sz="96448" autoAdjust="0"/>
  </p:normalViewPr>
  <p:slideViewPr>
    <p:cSldViewPr>
      <p:cViewPr>
        <p:scale>
          <a:sx n="70" d="100"/>
          <a:sy n="70" d="100"/>
        </p:scale>
        <p:origin x="-133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Text content of Web page forms an important part of a Web site.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Text must be attractive, easy to read, and should be short and crisp.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Text formatting options such as bold, italics, superscript, </a:t>
          </a:r>
          <a:r>
            <a:rPr lang="en-US" sz="1800" dirty="0" smtClean="0">
              <a:solidFill>
                <a:schemeClr val="tx1"/>
              </a:solidFill>
            </a:rPr>
            <a:t>subscript, </a:t>
          </a:r>
          <a:r>
            <a:rPr lang="en-US" sz="1800" dirty="0">
              <a:solidFill>
                <a:schemeClr val="tx1"/>
              </a:solidFill>
            </a:rPr>
            <a:t>and so on must be applied to attract the user attention.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Background color and image of the Web page can be specified using HTML.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39645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39182" custLinFactY="-1267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41639" custLinFactY="-769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46331" custLinFactY="-341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FA9ACFDB-7F48-4228-AB09-439F85061F70}" type="presOf" srcId="{FC2A7E5C-B22A-46C4-9AFD-A55CEAE725CE}" destId="{0256FAD6-365E-4CAB-8266-8CECC71F7F52}" srcOrd="0" destOrd="0" presId="urn:microsoft.com/office/officeart/2005/8/layout/vList2"/>
    <dgm:cxn modelId="{C6644357-9CD6-47F1-BBCB-6B2A454485CC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25576631-81ED-4463-9345-3043D4AF8CB1}" type="presOf" srcId="{4E1CD5B7-2CF3-44AA-979B-6F420433627D}" destId="{388723AB-37EB-4EC2-B7B0-759657273835}" srcOrd="0" destOrd="0" presId="urn:microsoft.com/office/officeart/2005/8/layout/vList2"/>
    <dgm:cxn modelId="{C2C21B58-1035-4811-9D99-467FA42C9B5C}" type="presOf" srcId="{D32F8FCF-EDF2-4321-B49C-D5DF3D295B52}" destId="{9FF9BD46-DE44-4B30-80ED-AC3A9E213A06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8B6EC06-33C9-40F2-AE91-12DAA28AF165}" type="presOf" srcId="{562882C0-AB97-4E3B-8D46-8E574B04BE56}" destId="{A6445519-E36D-458F-8F29-D286534B965D}" srcOrd="0" destOrd="0" presId="urn:microsoft.com/office/officeart/2005/8/layout/vList2"/>
    <dgm:cxn modelId="{66A55B97-354F-49C9-8D14-D83A4B3BBFE1}" type="presParOf" srcId="{9FF9BD46-DE44-4B30-80ED-AC3A9E213A06}" destId="{388723AB-37EB-4EC2-B7B0-759657273835}" srcOrd="0" destOrd="0" presId="urn:microsoft.com/office/officeart/2005/8/layout/vList2"/>
    <dgm:cxn modelId="{7EF83FF0-B51E-4FA3-A304-1CDC76F20F9E}" type="presParOf" srcId="{9FF9BD46-DE44-4B30-80ED-AC3A9E213A06}" destId="{D877BAB3-7DBF-46AB-A039-BE8C107F0C8C}" srcOrd="1" destOrd="0" presId="urn:microsoft.com/office/officeart/2005/8/layout/vList2"/>
    <dgm:cxn modelId="{F67DA5BC-9E53-431A-873A-040454BE6D18}" type="presParOf" srcId="{9FF9BD46-DE44-4B30-80ED-AC3A9E213A06}" destId="{0256FAD6-365E-4CAB-8266-8CECC71F7F52}" srcOrd="2" destOrd="0" presId="urn:microsoft.com/office/officeart/2005/8/layout/vList2"/>
    <dgm:cxn modelId="{A9363E30-C000-4B21-BD35-177FB24629A4}" type="presParOf" srcId="{9FF9BD46-DE44-4B30-80ED-AC3A9E213A06}" destId="{C88DBDBC-73BA-40D4-ACAA-61468FA8920B}" srcOrd="3" destOrd="0" presId="urn:microsoft.com/office/officeart/2005/8/layout/vList2"/>
    <dgm:cxn modelId="{52B682F2-684E-49C6-8470-181C9C584FC3}" type="presParOf" srcId="{9FF9BD46-DE44-4B30-80ED-AC3A9E213A06}" destId="{A6445519-E36D-458F-8F29-D286534B965D}" srcOrd="4" destOrd="0" presId="urn:microsoft.com/office/officeart/2005/8/layout/vList2"/>
    <dgm:cxn modelId="{A16421E4-7FBB-499C-A3E6-CBB61A0C0A42}" type="presParOf" srcId="{9FF9BD46-DE44-4B30-80ED-AC3A9E213A06}" destId="{A2EE26A5-691E-4C3F-B7EF-20DE69EA838D}" srcOrd="5" destOrd="0" presId="urn:microsoft.com/office/officeart/2005/8/layout/vList2"/>
    <dgm:cxn modelId="{D97BB2CB-CC1E-4060-B6C9-23558CE53D77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Heading elements define headings for contents such as text and images.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Specifies the hierarchical structure of a Web page by grouping the contents.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HTML defines six levels of headings ranging from H1 to H6.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39645" custLinFactY="-24855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39182" custLinFactY="-1267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41639" custLinFactY="-769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7B12220-A7D6-4EDD-B94E-7B1376B228E6}" type="presOf" srcId="{FC2A7E5C-B22A-46C4-9AFD-A55CEAE725CE}" destId="{0256FAD6-365E-4CAB-8266-8CECC71F7F52}" srcOrd="0" destOrd="0" presId="urn:microsoft.com/office/officeart/2005/8/layout/vList2"/>
    <dgm:cxn modelId="{B59F5FFF-3A77-400A-8278-44F1613CD550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80AB635-94A9-47B2-951E-80F8104FAA57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B6F08EE4-107A-4CBE-91EE-851997C0306A}" type="presOf" srcId="{562882C0-AB97-4E3B-8D46-8E574B04BE56}" destId="{A6445519-E36D-458F-8F29-D286534B965D}" srcOrd="0" destOrd="0" presId="urn:microsoft.com/office/officeart/2005/8/layout/vList2"/>
    <dgm:cxn modelId="{E2D239F8-EABF-4881-84DD-5440D4865F19}" type="presParOf" srcId="{9FF9BD46-DE44-4B30-80ED-AC3A9E213A06}" destId="{388723AB-37EB-4EC2-B7B0-759657273835}" srcOrd="0" destOrd="0" presId="urn:microsoft.com/office/officeart/2005/8/layout/vList2"/>
    <dgm:cxn modelId="{3CC3407F-37E7-496E-BB7A-39EEC44DFD9F}" type="presParOf" srcId="{9FF9BD46-DE44-4B30-80ED-AC3A9E213A06}" destId="{D877BAB3-7DBF-46AB-A039-BE8C107F0C8C}" srcOrd="1" destOrd="0" presId="urn:microsoft.com/office/officeart/2005/8/layout/vList2"/>
    <dgm:cxn modelId="{235E4363-8BDF-4044-9FFC-AB405C447C16}" type="presParOf" srcId="{9FF9BD46-DE44-4B30-80ED-AC3A9E213A06}" destId="{0256FAD6-365E-4CAB-8266-8CECC71F7F52}" srcOrd="2" destOrd="0" presId="urn:microsoft.com/office/officeart/2005/8/layout/vList2"/>
    <dgm:cxn modelId="{4882051A-8511-4D18-A3D3-B47AA4B06A93}" type="presParOf" srcId="{9FF9BD46-DE44-4B30-80ED-AC3A9E213A06}" destId="{C88DBDBC-73BA-40D4-ACAA-61468FA8920B}" srcOrd="3" destOrd="0" presId="urn:microsoft.com/office/officeart/2005/8/layout/vList2"/>
    <dgm:cxn modelId="{D31B10E6-761E-4619-83C9-81F9F1103C69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B element displays text in bold and is enclosed between &lt;b&gt; and &lt;/b&gt; tags.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I element displays text in italics and is enclosed between &lt;</a:t>
          </a:r>
          <a:r>
            <a:rPr lang="en-US" sz="1800" dirty="0" err="1">
              <a:solidFill>
                <a:schemeClr val="tx1"/>
              </a:solidFill>
            </a:rPr>
            <a:t>i</a:t>
          </a:r>
          <a:r>
            <a:rPr lang="en-US" sz="1800" dirty="0">
              <a:solidFill>
                <a:schemeClr val="tx1"/>
              </a:solidFill>
            </a:rPr>
            <a:t>&gt; and &lt;/</a:t>
          </a:r>
          <a:r>
            <a:rPr lang="en-US" sz="1800" dirty="0" err="1">
              <a:solidFill>
                <a:schemeClr val="tx1"/>
              </a:solidFill>
            </a:rPr>
            <a:t>i</a:t>
          </a:r>
          <a:r>
            <a:rPr lang="en-US" sz="1800" dirty="0">
              <a:solidFill>
                <a:schemeClr val="tx1"/>
              </a:solidFill>
            </a:rPr>
            <a:t>&gt; tags.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SMALL element makes the text appear smaller in browser and is enclosed between &lt;small&gt; and &lt;/small&gt; tags.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U element underlines a text and is enclosed between &lt;u&gt; and &lt;/u&gt; tags.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43026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39048" custLinFactY="-328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1957" custLinFactNeighborY="-146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46788" custLinFactNeighborY="813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52DCC3F8-9571-452C-B20B-C7901E1F1A5A}" type="presOf" srcId="{32F9483E-A135-41CD-9B8E-5BB23FE4E385}" destId="{02F157C3-4AF0-4564-919C-72DA0052C758}" srcOrd="0" destOrd="0" presId="urn:microsoft.com/office/officeart/2005/8/layout/vList2"/>
    <dgm:cxn modelId="{4365C3BD-D970-48BF-B219-FB13BADCE5FB}" type="presOf" srcId="{D32F8FCF-EDF2-4321-B49C-D5DF3D295B52}" destId="{9FF9BD46-DE44-4B30-80ED-AC3A9E213A06}" srcOrd="0" destOrd="0" presId="urn:microsoft.com/office/officeart/2005/8/layout/vList2"/>
    <dgm:cxn modelId="{19B4CD44-365A-4BB5-9EF8-BE5EBAC4405F}" type="presOf" srcId="{562882C0-AB97-4E3B-8D46-8E574B04BE56}" destId="{A6445519-E36D-458F-8F29-D286534B96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A0D36223-384B-4A56-AEC5-817E70D93575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A952ED85-CB9E-4A6A-9F66-64F0097CA360}" type="presOf" srcId="{4E1CD5B7-2CF3-44AA-979B-6F420433627D}" destId="{388723AB-37EB-4EC2-B7B0-759657273835}" srcOrd="0" destOrd="0" presId="urn:microsoft.com/office/officeart/2005/8/layout/vList2"/>
    <dgm:cxn modelId="{5994FEB1-4B10-4EA4-A356-2FE268DC509C}" type="presParOf" srcId="{9FF9BD46-DE44-4B30-80ED-AC3A9E213A06}" destId="{388723AB-37EB-4EC2-B7B0-759657273835}" srcOrd="0" destOrd="0" presId="urn:microsoft.com/office/officeart/2005/8/layout/vList2"/>
    <dgm:cxn modelId="{4E89B871-1D1E-42A7-9F39-AEB81B97E6D6}" type="presParOf" srcId="{9FF9BD46-DE44-4B30-80ED-AC3A9E213A06}" destId="{D877BAB3-7DBF-46AB-A039-BE8C107F0C8C}" srcOrd="1" destOrd="0" presId="urn:microsoft.com/office/officeart/2005/8/layout/vList2"/>
    <dgm:cxn modelId="{F7A8F0D6-4D67-43B6-A031-A728CBF1595B}" type="presParOf" srcId="{9FF9BD46-DE44-4B30-80ED-AC3A9E213A06}" destId="{0256FAD6-365E-4CAB-8266-8CECC71F7F52}" srcOrd="2" destOrd="0" presId="urn:microsoft.com/office/officeart/2005/8/layout/vList2"/>
    <dgm:cxn modelId="{76DC0291-1984-455F-A387-BDFB815BEDD4}" type="presParOf" srcId="{9FF9BD46-DE44-4B30-80ED-AC3A9E213A06}" destId="{C88DBDBC-73BA-40D4-ACAA-61468FA8920B}" srcOrd="3" destOrd="0" presId="urn:microsoft.com/office/officeart/2005/8/layout/vList2"/>
    <dgm:cxn modelId="{A656F59E-BAD5-4BB4-A9BB-8B06245AC584}" type="presParOf" srcId="{9FF9BD46-DE44-4B30-80ED-AC3A9E213A06}" destId="{A6445519-E36D-458F-8F29-D286534B965D}" srcOrd="4" destOrd="0" presId="urn:microsoft.com/office/officeart/2005/8/layout/vList2"/>
    <dgm:cxn modelId="{D1B5FBC3-59AB-4033-9B62-2715D1B58ABE}" type="presParOf" srcId="{9FF9BD46-DE44-4B30-80ED-AC3A9E213A06}" destId="{A2EE26A5-691E-4C3F-B7EF-20DE69EA838D}" srcOrd="5" destOrd="0" presId="urn:microsoft.com/office/officeart/2005/8/layout/vList2"/>
    <dgm:cxn modelId="{ED4E61AA-18AF-43BB-B697-D60FF80A726F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DEL element encloses deleted text and is placed between &lt;del&gt; and &lt;/del&gt; tags.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INS element encloses inserted text and is placed between &lt;ins&gt; and &lt;/ins&gt; tags.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STRONG element emphasizes the text and is placed between &lt;strong&gt; and &lt;/strong&gt; tags.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SUB element displays a text as subscript and is enclosed between &lt;sub&gt; and &lt;/sub&gt; tags.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BCEB1F8-1A73-4E4B-ADC4-EF02A465431E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SUP element displays a text as superscript and is enclosed between &lt;sup&gt; and &lt;/sup&gt; tags.</a:t>
          </a:r>
        </a:p>
      </dgm:t>
    </dgm:pt>
    <dgm:pt modelId="{F5651312-B179-4CEC-B1A1-CE978341036D}" type="parTrans" cxnId="{8C8C0E02-ADC1-4121-A856-1621C97ECBA0}">
      <dgm:prSet/>
      <dgm:spPr/>
      <dgm:t>
        <a:bodyPr/>
        <a:lstStyle/>
        <a:p>
          <a:endParaRPr lang="en-US"/>
        </a:p>
      </dgm:t>
    </dgm:pt>
    <dgm:pt modelId="{6D160F1E-D90B-477F-8F72-F689C0D49D1E}" type="sibTrans" cxnId="{8C8C0E02-ADC1-4121-A856-1621C97ECBA0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58737" custLinFactY="-188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39048" custLinFactNeighborY="-637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61957" custLinFactNeighborY="-146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46788" custLinFactNeighborY="363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3970F8-90D7-4F93-9130-829DB5C9220E}" type="pres">
      <dgm:prSet presAssocID="{07212A5D-CEB0-4CF0-BA2B-9599A2004670}" presName="spacer" presStyleCnt="0"/>
      <dgm:spPr/>
    </dgm:pt>
    <dgm:pt modelId="{202C3897-84FD-4625-A631-D1C2EA440D0F}" type="pres">
      <dgm:prSet presAssocID="{FBCEB1F8-1A73-4E4B-ADC4-EF02A465431E}" presName="parentText" presStyleLbl="node1" presStyleIdx="4" presStyleCnt="5" custScaleY="46788" custLinFactY="976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D031D957-47C9-47A1-8F8E-25052832BB51}" type="presOf" srcId="{FC2A7E5C-B22A-46C4-9AFD-A55CEAE725CE}" destId="{0256FAD6-365E-4CAB-8266-8CECC71F7F52}" srcOrd="0" destOrd="0" presId="urn:microsoft.com/office/officeart/2005/8/layout/vList2"/>
    <dgm:cxn modelId="{7F370026-BA0E-4EB7-8F64-BBBD7E6C2708}" type="presOf" srcId="{FBCEB1F8-1A73-4E4B-ADC4-EF02A465431E}" destId="{202C3897-84FD-4625-A631-D1C2EA440D0F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FB036D2E-2592-4A8C-9DD1-D88754E5D990}" type="presOf" srcId="{32F9483E-A135-41CD-9B8E-5BB23FE4E385}" destId="{02F157C3-4AF0-4564-919C-72DA0052C758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8573200A-6728-43D0-9AD0-B78FCEC6B7B3}" type="presOf" srcId="{562882C0-AB97-4E3B-8D46-8E574B04BE56}" destId="{A6445519-E36D-458F-8F29-D286534B965D}" srcOrd="0" destOrd="0" presId="urn:microsoft.com/office/officeart/2005/8/layout/vList2"/>
    <dgm:cxn modelId="{04F2A486-0DB4-451B-8F4E-4DD29BEA6098}" type="presOf" srcId="{4E1CD5B7-2CF3-44AA-979B-6F420433627D}" destId="{388723AB-37EB-4EC2-B7B0-759657273835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2E811E3E-6EB3-4976-8A97-D189EA0F5A46}" type="presOf" srcId="{D32F8FCF-EDF2-4321-B49C-D5DF3D295B52}" destId="{9FF9BD46-DE44-4B30-80ED-AC3A9E213A06}" srcOrd="0" destOrd="0" presId="urn:microsoft.com/office/officeart/2005/8/layout/vList2"/>
    <dgm:cxn modelId="{8C8C0E02-ADC1-4121-A856-1621C97ECBA0}" srcId="{D32F8FCF-EDF2-4321-B49C-D5DF3D295B52}" destId="{FBCEB1F8-1A73-4E4B-ADC4-EF02A465431E}" srcOrd="4" destOrd="0" parTransId="{F5651312-B179-4CEC-B1A1-CE978341036D}" sibTransId="{6D160F1E-D90B-477F-8F72-F689C0D49D1E}"/>
    <dgm:cxn modelId="{A465B51F-8BC1-4154-8544-1C1D0C6C97F7}" type="presParOf" srcId="{9FF9BD46-DE44-4B30-80ED-AC3A9E213A06}" destId="{388723AB-37EB-4EC2-B7B0-759657273835}" srcOrd="0" destOrd="0" presId="urn:microsoft.com/office/officeart/2005/8/layout/vList2"/>
    <dgm:cxn modelId="{6F36F808-3867-45B5-8BE6-505394E360F3}" type="presParOf" srcId="{9FF9BD46-DE44-4B30-80ED-AC3A9E213A06}" destId="{D877BAB3-7DBF-46AB-A039-BE8C107F0C8C}" srcOrd="1" destOrd="0" presId="urn:microsoft.com/office/officeart/2005/8/layout/vList2"/>
    <dgm:cxn modelId="{88F48DEB-E9B2-424D-AD78-42CFFE3D29AA}" type="presParOf" srcId="{9FF9BD46-DE44-4B30-80ED-AC3A9E213A06}" destId="{0256FAD6-365E-4CAB-8266-8CECC71F7F52}" srcOrd="2" destOrd="0" presId="urn:microsoft.com/office/officeart/2005/8/layout/vList2"/>
    <dgm:cxn modelId="{CDA9FB4C-3582-4FA6-8283-AAB4892FE381}" type="presParOf" srcId="{9FF9BD46-DE44-4B30-80ED-AC3A9E213A06}" destId="{C88DBDBC-73BA-40D4-ACAA-61468FA8920B}" srcOrd="3" destOrd="0" presId="urn:microsoft.com/office/officeart/2005/8/layout/vList2"/>
    <dgm:cxn modelId="{FECEEBAB-4254-4F3A-8497-83E5A9890BAE}" type="presParOf" srcId="{9FF9BD46-DE44-4B30-80ED-AC3A9E213A06}" destId="{A6445519-E36D-458F-8F29-D286534B965D}" srcOrd="4" destOrd="0" presId="urn:microsoft.com/office/officeart/2005/8/layout/vList2"/>
    <dgm:cxn modelId="{81D85068-0B33-4369-AE58-09F7FC72CD11}" type="presParOf" srcId="{9FF9BD46-DE44-4B30-80ED-AC3A9E213A06}" destId="{A2EE26A5-691E-4C3F-B7EF-20DE69EA838D}" srcOrd="5" destOrd="0" presId="urn:microsoft.com/office/officeart/2005/8/layout/vList2"/>
    <dgm:cxn modelId="{50FDD918-0C95-4985-AACC-02E864DC7AF1}" type="presParOf" srcId="{9FF9BD46-DE44-4B30-80ED-AC3A9E213A06}" destId="{02F157C3-4AF0-4564-919C-72DA0052C758}" srcOrd="6" destOrd="0" presId="urn:microsoft.com/office/officeart/2005/8/layout/vList2"/>
    <dgm:cxn modelId="{8CBD8BEB-B5FE-4D4D-A27D-CD43E718FA39}" type="presParOf" srcId="{9FF9BD46-DE44-4B30-80ED-AC3A9E213A06}" destId="{683970F8-90D7-4F93-9130-829DB5C9220E}" srcOrd="7" destOrd="0" presId="urn:microsoft.com/office/officeart/2005/8/layout/vList2"/>
    <dgm:cxn modelId="{0871D228-82E2-440E-B191-408D995DEB3D}" type="presParOf" srcId="{9FF9BD46-DE44-4B30-80ED-AC3A9E213A06}" destId="{202C3897-84FD-4625-A631-D1C2EA440D0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Monospaced</a:t>
          </a:r>
          <a:r>
            <a:rPr lang="en-US" sz="1800" dirty="0">
              <a:solidFill>
                <a:schemeClr val="tx1"/>
              </a:solidFill>
            </a:rPr>
            <a:t> font allows the same amount of horizontal space between fonts irrespective of font size, shape, and type.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Monospaced</a:t>
          </a:r>
          <a:r>
            <a:rPr lang="en-US" sz="1800" dirty="0">
              <a:solidFill>
                <a:schemeClr val="tx1"/>
              </a:solidFill>
            </a:rPr>
            <a:t> fonts are used for programming code snippets, instruction texts, and ASCII characters.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&lt;pre&gt; tag is used for preformatted text content.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&lt;pre&gt; tag applies a fixed-font width to the text content.</a:t>
          </a: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F2132BF-F09B-49F5-AB31-99E7CE70E1C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&lt;pre&gt; tag allows you to copy-paste the content along with the formatting from the source. </a:t>
          </a:r>
        </a:p>
      </dgm:t>
    </dgm:pt>
    <dgm:pt modelId="{67247185-BB54-4129-8A20-6808698D348F}" type="parTrans" cxnId="{0BD0C4EB-F750-420E-910C-14F6B2C3678A}">
      <dgm:prSet/>
      <dgm:spPr/>
      <dgm:t>
        <a:bodyPr/>
        <a:lstStyle/>
        <a:p>
          <a:endParaRPr lang="en-US"/>
        </a:p>
      </dgm:t>
    </dgm:pt>
    <dgm:pt modelId="{3AA164DC-391F-4CDC-8793-ABEF635916E8}" type="sibTrans" cxnId="{0BD0C4EB-F750-420E-910C-14F6B2C3678A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7618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5335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2EB7D3FA-250E-4F56-A9B0-C5AA0134E3BB}" type="pres">
      <dgm:prSet presAssocID="{FF2132BF-F09B-49F5-AB31-99E7CE70E1C7}" presName="parentText" presStyleLbl="node1" presStyleIdx="4" presStyleCnt="5" custScaleY="62263" custLinFactNeighborY="808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675FCCD8-4F33-4BFF-A149-8B20DDB367F6}" type="presOf" srcId="{FC2A7E5C-B22A-46C4-9AFD-A55CEAE725CE}" destId="{0256FAD6-365E-4CAB-8266-8CECC71F7F52}" srcOrd="0" destOrd="0" presId="urn:microsoft.com/office/officeart/2005/8/layout/vList2"/>
    <dgm:cxn modelId="{0BD0C4EB-F750-420E-910C-14F6B2C3678A}" srcId="{D32F8FCF-EDF2-4321-B49C-D5DF3D295B52}" destId="{FF2132BF-F09B-49F5-AB31-99E7CE70E1C7}" srcOrd="4" destOrd="0" parTransId="{67247185-BB54-4129-8A20-6808698D348F}" sibTransId="{3AA164DC-391F-4CDC-8793-ABEF635916E8}"/>
    <dgm:cxn modelId="{864649B1-7967-47FC-B0C3-3A1FC3E25BD9}" type="presOf" srcId="{D32F8FCF-EDF2-4321-B49C-D5DF3D295B52}" destId="{9FF9BD46-DE44-4B30-80ED-AC3A9E213A06}" srcOrd="0" destOrd="0" presId="urn:microsoft.com/office/officeart/2005/8/layout/vList2"/>
    <dgm:cxn modelId="{2CED7260-FA03-47DC-8E66-D85ADD6BC584}" type="presOf" srcId="{32F9483E-A135-41CD-9B8E-5BB23FE4E385}" destId="{02F157C3-4AF0-4564-919C-72DA0052C758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9E56548E-2B62-4149-8745-CC17A2AAED63}" type="presOf" srcId="{FF2132BF-F09B-49F5-AB31-99E7CE70E1C7}" destId="{2EB7D3FA-250E-4F56-A9B0-C5AA0134E3BB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09E1D066-A882-4A64-875E-97271BEBAF0D}" type="presOf" srcId="{4E1CD5B7-2CF3-44AA-979B-6F420433627D}" destId="{388723AB-37EB-4EC2-B7B0-759657273835}" srcOrd="0" destOrd="0" presId="urn:microsoft.com/office/officeart/2005/8/layout/vList2"/>
    <dgm:cxn modelId="{E562FAA0-B4DE-453B-B033-F351AA92380B}" type="presOf" srcId="{562882C0-AB97-4E3B-8D46-8E574B04BE56}" destId="{A6445519-E36D-458F-8F29-D286534B965D}" srcOrd="0" destOrd="0" presId="urn:microsoft.com/office/officeart/2005/8/layout/vList2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3B4C689E-37BE-4770-BE25-E9C9576A60E7}" type="presParOf" srcId="{9FF9BD46-DE44-4B30-80ED-AC3A9E213A06}" destId="{388723AB-37EB-4EC2-B7B0-759657273835}" srcOrd="0" destOrd="0" presId="urn:microsoft.com/office/officeart/2005/8/layout/vList2"/>
    <dgm:cxn modelId="{7419907A-68E0-4CA9-BC93-DF2BB5225EE4}" type="presParOf" srcId="{9FF9BD46-DE44-4B30-80ED-AC3A9E213A06}" destId="{D877BAB3-7DBF-46AB-A039-BE8C107F0C8C}" srcOrd="1" destOrd="0" presId="urn:microsoft.com/office/officeart/2005/8/layout/vList2"/>
    <dgm:cxn modelId="{7B95E094-7448-46FB-A422-E8FB303F11CE}" type="presParOf" srcId="{9FF9BD46-DE44-4B30-80ED-AC3A9E213A06}" destId="{0256FAD6-365E-4CAB-8266-8CECC71F7F52}" srcOrd="2" destOrd="0" presId="urn:microsoft.com/office/officeart/2005/8/layout/vList2"/>
    <dgm:cxn modelId="{1CC1D83E-1DE7-4751-8FC6-8952E5FE4C0C}" type="presParOf" srcId="{9FF9BD46-DE44-4B30-80ED-AC3A9E213A06}" destId="{C88DBDBC-73BA-40D4-ACAA-61468FA8920B}" srcOrd="3" destOrd="0" presId="urn:microsoft.com/office/officeart/2005/8/layout/vList2"/>
    <dgm:cxn modelId="{76239DB4-D078-4D7C-A0A3-ABEB55CA594D}" type="presParOf" srcId="{9FF9BD46-DE44-4B30-80ED-AC3A9E213A06}" destId="{A6445519-E36D-458F-8F29-D286534B965D}" srcOrd="4" destOrd="0" presId="urn:microsoft.com/office/officeart/2005/8/layout/vList2"/>
    <dgm:cxn modelId="{196A30FF-42D8-427A-AA8D-F5B64A7D0247}" type="presParOf" srcId="{9FF9BD46-DE44-4B30-80ED-AC3A9E213A06}" destId="{A2EE26A5-691E-4C3F-B7EF-20DE69EA838D}" srcOrd="5" destOrd="0" presId="urn:microsoft.com/office/officeart/2005/8/layout/vList2"/>
    <dgm:cxn modelId="{FA0AD1F5-3827-4E6E-A135-8BA8B6692372}" type="presParOf" srcId="{9FF9BD46-DE44-4B30-80ED-AC3A9E213A06}" destId="{02F157C3-4AF0-4564-919C-72DA0052C758}" srcOrd="6" destOrd="0" presId="urn:microsoft.com/office/officeart/2005/8/layout/vList2"/>
    <dgm:cxn modelId="{4D7E9266-F5EE-42E5-861A-78DBE8FAE196}" type="presParOf" srcId="{9FF9BD46-DE44-4B30-80ED-AC3A9E213A06}" destId="{3C7DB9C2-B0E1-49BC-BB9B-F7C0921C4DD2}" srcOrd="7" destOrd="0" presId="urn:microsoft.com/office/officeart/2005/8/layout/vList2"/>
    <dgm:cxn modelId="{912EF355-92E6-4AC1-9ACB-FA50F421C381}" type="presParOf" srcId="{9FF9BD46-DE44-4B30-80ED-AC3A9E213A06}" destId="{2EB7D3FA-250E-4F56-A9B0-C5AA0134E3B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DL – Is a container element that consists of DT and DD sub elements. Specifies that the definition list </a:t>
          </a:r>
          <a:r>
            <a:rPr lang="en-US" sz="1800" dirty="0" smtClean="0">
              <a:solidFill>
                <a:schemeClr val="tx1"/>
              </a:solidFill>
            </a:rPr>
            <a:t>will </a:t>
          </a:r>
          <a:r>
            <a:rPr lang="en-US" sz="1800" dirty="0">
              <a:solidFill>
                <a:schemeClr val="tx1"/>
              </a:solidFill>
            </a:rPr>
            <a:t>be created using these </a:t>
          </a:r>
          <a:r>
            <a:rPr lang="en-US" sz="1800" dirty="0" smtClean="0">
              <a:solidFill>
                <a:schemeClr val="tx1"/>
              </a:solidFill>
            </a:rPr>
            <a:t>elements.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DT – Specifies the term to be defined or described.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DT – Specifies the definition or description of the term.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57618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B70C93AC-DAC2-4CB1-A57C-6FEEE264E021}" type="presOf" srcId="{FC2A7E5C-B22A-46C4-9AFD-A55CEAE725CE}" destId="{0256FAD6-365E-4CAB-8266-8CECC71F7F52}" srcOrd="0" destOrd="0" presId="urn:microsoft.com/office/officeart/2005/8/layout/vList2"/>
    <dgm:cxn modelId="{F484CC9A-C87F-4D03-A1D6-AB921671BDA1}" type="presOf" srcId="{562882C0-AB97-4E3B-8D46-8E574B04BE56}" destId="{A6445519-E36D-458F-8F29-D286534B965D}" srcOrd="0" destOrd="0" presId="urn:microsoft.com/office/officeart/2005/8/layout/vList2"/>
    <dgm:cxn modelId="{7E03A218-7145-4AE8-AC99-85CC602E16FB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98EC659-9B67-4074-B93B-3D4D50A67DE3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C20226E-F5AC-4DD0-9448-E2DD383A63B3}" type="presParOf" srcId="{9FF9BD46-DE44-4B30-80ED-AC3A9E213A06}" destId="{388723AB-37EB-4EC2-B7B0-759657273835}" srcOrd="0" destOrd="0" presId="urn:microsoft.com/office/officeart/2005/8/layout/vList2"/>
    <dgm:cxn modelId="{FBA150CA-14DF-42E4-890D-9E6698299133}" type="presParOf" srcId="{9FF9BD46-DE44-4B30-80ED-AC3A9E213A06}" destId="{D877BAB3-7DBF-46AB-A039-BE8C107F0C8C}" srcOrd="1" destOrd="0" presId="urn:microsoft.com/office/officeart/2005/8/layout/vList2"/>
    <dgm:cxn modelId="{82E25659-AA19-49EF-80C3-D07BD3D6FCD3}" type="presParOf" srcId="{9FF9BD46-DE44-4B30-80ED-AC3A9E213A06}" destId="{0256FAD6-365E-4CAB-8266-8CECC71F7F52}" srcOrd="2" destOrd="0" presId="urn:microsoft.com/office/officeart/2005/8/layout/vList2"/>
    <dgm:cxn modelId="{7BAD8A3F-E202-4A4E-A820-E40D70CF0E74}" type="presParOf" srcId="{9FF9BD46-DE44-4B30-80ED-AC3A9E213A06}" destId="{C88DBDBC-73BA-40D4-ACAA-61468FA8920B}" srcOrd="3" destOrd="0" presId="urn:microsoft.com/office/officeart/2005/8/layout/vList2"/>
    <dgm:cxn modelId="{76CF6902-6C2C-4DAF-97A7-AE5DA413677E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Background properties specify the background color and image for the Web pages.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Background property is a shorthand property that specifies all the background properties in just one declaration.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bgcolor</a:t>
          </a:r>
          <a:r>
            <a:rPr lang="en-US" sz="1800" dirty="0">
              <a:solidFill>
                <a:schemeClr val="tx1"/>
              </a:solidFill>
            </a:rPr>
            <a:t> attribute specifies the background color of a document.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57618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79B6A545-A613-4869-8CC4-E227FA33E09F}" type="presOf" srcId="{FC2A7E5C-B22A-46C4-9AFD-A55CEAE725CE}" destId="{0256FAD6-365E-4CAB-8266-8CECC71F7F52}" srcOrd="0" destOrd="0" presId="urn:microsoft.com/office/officeart/2005/8/layout/vList2"/>
    <dgm:cxn modelId="{F4D6A6B4-D0D2-4A78-9B7B-EDCB447D3FAA}" type="presOf" srcId="{4E1CD5B7-2CF3-44AA-979B-6F420433627D}" destId="{388723AB-37EB-4EC2-B7B0-759657273835}" srcOrd="0" destOrd="0" presId="urn:microsoft.com/office/officeart/2005/8/layout/vList2"/>
    <dgm:cxn modelId="{3ED095FE-74CC-4726-AB17-FA70F4EB9832}" type="presOf" srcId="{D32F8FCF-EDF2-4321-B49C-D5DF3D295B52}" destId="{9FF9BD46-DE44-4B30-80ED-AC3A9E213A06}" srcOrd="0" destOrd="0" presId="urn:microsoft.com/office/officeart/2005/8/layout/vList2"/>
    <dgm:cxn modelId="{55F1CECB-C731-4F3F-9A40-52F97999646B}" type="presOf" srcId="{562882C0-AB97-4E3B-8D46-8E574B04BE56}" destId="{A6445519-E36D-458F-8F29-D286534B96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D8AC4AB0-EE52-44BA-9D28-3D183C38CBB0}" type="presParOf" srcId="{9FF9BD46-DE44-4B30-80ED-AC3A9E213A06}" destId="{388723AB-37EB-4EC2-B7B0-759657273835}" srcOrd="0" destOrd="0" presId="urn:microsoft.com/office/officeart/2005/8/layout/vList2"/>
    <dgm:cxn modelId="{AB35B5A9-5864-436F-A4CA-D98B405B47A6}" type="presParOf" srcId="{9FF9BD46-DE44-4B30-80ED-AC3A9E213A06}" destId="{D877BAB3-7DBF-46AB-A039-BE8C107F0C8C}" srcOrd="1" destOrd="0" presId="urn:microsoft.com/office/officeart/2005/8/layout/vList2"/>
    <dgm:cxn modelId="{0D633B39-6449-4987-B4FF-84F60FC64DCA}" type="presParOf" srcId="{9FF9BD46-DE44-4B30-80ED-AC3A9E213A06}" destId="{0256FAD6-365E-4CAB-8266-8CECC71F7F52}" srcOrd="2" destOrd="0" presId="urn:microsoft.com/office/officeart/2005/8/layout/vList2"/>
    <dgm:cxn modelId="{2C0875CF-4799-4805-BCF9-E456922C1736}" type="presParOf" srcId="{9FF9BD46-DE44-4B30-80ED-AC3A9E213A06}" destId="{C88DBDBC-73BA-40D4-ACAA-61468FA8920B}" srcOrd="3" destOrd="0" presId="urn:microsoft.com/office/officeart/2005/8/layout/vList2"/>
    <dgm:cxn modelId="{73F1C3A9-961E-4FD3-92BB-3FB5BDA6E349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Another way to specify a background color for a Web page is by using the</a:t>
          </a:r>
        </a:p>
        <a:p>
          <a:r>
            <a:rPr lang="en-US" sz="1800" dirty="0" smtClean="0">
              <a:solidFill>
                <a:schemeClr val="tx1"/>
              </a:solidFill>
            </a:rPr>
            <a:t>style=“background-color</a:t>
          </a:r>
          <a:r>
            <a:rPr lang="en-US" sz="1800" dirty="0">
              <a:solidFill>
                <a:schemeClr val="tx1"/>
              </a:solidFill>
            </a:rPr>
            <a:t>: color” attribute.</a:t>
          </a: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This attribute must be added to the style attribute of the &lt;body&gt; tag. </a:t>
          </a: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The foreground color can be specified by using the </a:t>
          </a:r>
          <a:r>
            <a:rPr lang="en-US" sz="1800" dirty="0" smtClean="0">
              <a:solidFill>
                <a:schemeClr val="tx1"/>
              </a:solidFill>
            </a:rPr>
            <a:t>style=“color</a:t>
          </a:r>
          <a:r>
            <a:rPr lang="en-US" sz="1800" dirty="0">
              <a:solidFill>
                <a:schemeClr val="tx1"/>
              </a:solidFill>
            </a:rPr>
            <a:t>: color” attribute. </a:t>
          </a: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49398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50114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57618" custLinFactNeighborY="1533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55F9A856-D1D0-43A2-9FD0-0F19F0B7C143}" type="presOf" srcId="{D32F8FCF-EDF2-4321-B49C-D5DF3D295B52}" destId="{9FF9BD46-DE44-4B30-80ED-AC3A9E213A06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3E51F184-E691-4DEF-9DE2-6E0B9817154C}" type="presOf" srcId="{562882C0-AB97-4E3B-8D46-8E574B04BE56}" destId="{A6445519-E36D-458F-8F29-D286534B965D}" srcOrd="0" destOrd="0" presId="urn:microsoft.com/office/officeart/2005/8/layout/vList2"/>
    <dgm:cxn modelId="{819FDDE0-0D06-4937-9696-2B36F5187D06}" type="presOf" srcId="{FC2A7E5C-B22A-46C4-9AFD-A55CEAE725CE}" destId="{0256FAD6-365E-4CAB-8266-8CECC71F7F52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EDC759D3-F3EA-4E67-90F9-1DA4A7A247FF}" type="presOf" srcId="{4E1CD5B7-2CF3-44AA-979B-6F420433627D}" destId="{388723AB-37EB-4EC2-B7B0-759657273835}" srcOrd="0" destOrd="0" presId="urn:microsoft.com/office/officeart/2005/8/layout/vList2"/>
    <dgm:cxn modelId="{A283F8A1-0E5C-4461-8C72-0084DC5D5C2F}" type="presParOf" srcId="{9FF9BD46-DE44-4B30-80ED-AC3A9E213A06}" destId="{388723AB-37EB-4EC2-B7B0-759657273835}" srcOrd="0" destOrd="0" presId="urn:microsoft.com/office/officeart/2005/8/layout/vList2"/>
    <dgm:cxn modelId="{246C7EC9-109F-43A6-9153-DBD38F765FD8}" type="presParOf" srcId="{9FF9BD46-DE44-4B30-80ED-AC3A9E213A06}" destId="{D877BAB3-7DBF-46AB-A039-BE8C107F0C8C}" srcOrd="1" destOrd="0" presId="urn:microsoft.com/office/officeart/2005/8/layout/vList2"/>
    <dgm:cxn modelId="{5770DCD4-09C1-49A1-9957-E3AF82B2A1E8}" type="presParOf" srcId="{9FF9BD46-DE44-4B30-80ED-AC3A9E213A06}" destId="{0256FAD6-365E-4CAB-8266-8CECC71F7F52}" srcOrd="2" destOrd="0" presId="urn:microsoft.com/office/officeart/2005/8/layout/vList2"/>
    <dgm:cxn modelId="{C3D6867F-339F-4F1A-88DB-22F7DE058E93}" type="presParOf" srcId="{9FF9BD46-DE44-4B30-80ED-AC3A9E213A06}" destId="{C88DBDBC-73BA-40D4-ACAA-61468FA8920B}" srcOrd="3" destOrd="0" presId="urn:microsoft.com/office/officeart/2005/8/layout/vList2"/>
    <dgm:cxn modelId="{EC78FEAA-C0B7-4134-9F8F-C171FE48A66B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47497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Text content of Web page forms an important part of a Web site.</a:t>
          </a:r>
        </a:p>
      </dsp:txBody>
      <dsp:txXfrm>
        <a:off x="23187" y="23187"/>
        <a:ext cx="8335626" cy="428604"/>
      </dsp:txXfrm>
    </dsp:sp>
    <dsp:sp modelId="{0256FAD6-365E-4CAB-8266-8CECC71F7F52}">
      <dsp:nvSpPr>
        <dsp:cNvPr id="0" name=""/>
        <dsp:cNvSpPr/>
      </dsp:nvSpPr>
      <dsp:spPr>
        <a:xfrm>
          <a:off x="0" y="685797"/>
          <a:ext cx="8382000" cy="4694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Text must be attractive, easy to read, and should be short and crisp.</a:t>
          </a:r>
        </a:p>
      </dsp:txBody>
      <dsp:txXfrm>
        <a:off x="22916" y="708713"/>
        <a:ext cx="8336168" cy="423599"/>
      </dsp:txXfrm>
    </dsp:sp>
    <dsp:sp modelId="{A6445519-E36D-458F-8F29-D286534B965D}">
      <dsp:nvSpPr>
        <dsp:cNvPr id="0" name=""/>
        <dsp:cNvSpPr/>
      </dsp:nvSpPr>
      <dsp:spPr>
        <a:xfrm>
          <a:off x="0" y="1399153"/>
          <a:ext cx="8382000" cy="49886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Text formatting options such as bold, italics, superscript, </a:t>
          </a:r>
          <a:r>
            <a:rPr lang="en-US" sz="1800" kern="1200" dirty="0" smtClean="0">
              <a:solidFill>
                <a:schemeClr val="tx1"/>
              </a:solidFill>
            </a:rPr>
            <a:t>subscript, </a:t>
          </a:r>
          <a:r>
            <a:rPr lang="en-US" sz="1800" kern="1200" dirty="0">
              <a:solidFill>
                <a:schemeClr val="tx1"/>
              </a:solidFill>
            </a:rPr>
            <a:t>and so on must be applied to attract the user attention.</a:t>
          </a:r>
        </a:p>
      </dsp:txBody>
      <dsp:txXfrm>
        <a:off x="24353" y="1423506"/>
        <a:ext cx="8333294" cy="450162"/>
      </dsp:txXfrm>
    </dsp:sp>
    <dsp:sp modelId="{02F157C3-4AF0-4564-919C-72DA0052C758}">
      <dsp:nvSpPr>
        <dsp:cNvPr id="0" name=""/>
        <dsp:cNvSpPr/>
      </dsp:nvSpPr>
      <dsp:spPr>
        <a:xfrm>
          <a:off x="0" y="2133595"/>
          <a:ext cx="8382000" cy="555082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Background color and image of the Web page can be specified using HTML.</a:t>
          </a:r>
        </a:p>
      </dsp:txBody>
      <dsp:txXfrm>
        <a:off x="27097" y="2160692"/>
        <a:ext cx="8327806" cy="500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4824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Heading elements define headings for contents such as text and images.</a:t>
          </a:r>
        </a:p>
      </dsp:txBody>
      <dsp:txXfrm>
        <a:off x="23549" y="23549"/>
        <a:ext cx="8334902" cy="435302"/>
      </dsp:txXfrm>
    </dsp:sp>
    <dsp:sp modelId="{0256FAD6-365E-4CAB-8266-8CECC71F7F52}">
      <dsp:nvSpPr>
        <dsp:cNvPr id="0" name=""/>
        <dsp:cNvSpPr/>
      </dsp:nvSpPr>
      <dsp:spPr>
        <a:xfrm>
          <a:off x="0" y="779692"/>
          <a:ext cx="8382000" cy="4767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Specifies the hierarchical structure of a Web page by grouping the contents.</a:t>
          </a:r>
        </a:p>
      </dsp:txBody>
      <dsp:txXfrm>
        <a:off x="23274" y="802966"/>
        <a:ext cx="8335452" cy="430218"/>
      </dsp:txXfrm>
    </dsp:sp>
    <dsp:sp modelId="{A6445519-E36D-458F-8F29-D286534B965D}">
      <dsp:nvSpPr>
        <dsp:cNvPr id="0" name=""/>
        <dsp:cNvSpPr/>
      </dsp:nvSpPr>
      <dsp:spPr>
        <a:xfrm>
          <a:off x="0" y="1504194"/>
          <a:ext cx="8382000" cy="506663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HTML defines six levels of headings ranging from H1 to H6.</a:t>
          </a:r>
        </a:p>
      </dsp:txBody>
      <dsp:txXfrm>
        <a:off x="24733" y="1528927"/>
        <a:ext cx="8332534" cy="457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61440"/>
          <a:ext cx="8382000" cy="5235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B element displays text in bold and is enclosed between &lt;b&gt; and &lt;/b&gt; tags.</a:t>
          </a:r>
        </a:p>
      </dsp:txBody>
      <dsp:txXfrm>
        <a:off x="25557" y="186997"/>
        <a:ext cx="8330886" cy="472426"/>
      </dsp:txXfrm>
    </dsp:sp>
    <dsp:sp modelId="{0256FAD6-365E-4CAB-8266-8CECC71F7F52}">
      <dsp:nvSpPr>
        <dsp:cNvPr id="0" name=""/>
        <dsp:cNvSpPr/>
      </dsp:nvSpPr>
      <dsp:spPr>
        <a:xfrm>
          <a:off x="0" y="1061137"/>
          <a:ext cx="8382000" cy="47513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I element displays text in italics and is enclosed between &lt;</a:t>
          </a:r>
          <a:r>
            <a:rPr lang="en-US" sz="1800" kern="1200" dirty="0" err="1">
              <a:solidFill>
                <a:schemeClr val="tx1"/>
              </a:solidFill>
            </a:rPr>
            <a:t>i</a:t>
          </a:r>
          <a:r>
            <a:rPr lang="en-US" sz="1800" kern="1200" dirty="0">
              <a:solidFill>
                <a:schemeClr val="tx1"/>
              </a:solidFill>
            </a:rPr>
            <a:t>&gt; and &lt;/</a:t>
          </a:r>
          <a:r>
            <a:rPr lang="en-US" sz="1800" kern="1200" dirty="0" err="1">
              <a:solidFill>
                <a:schemeClr val="tx1"/>
              </a:solidFill>
            </a:rPr>
            <a:t>i</a:t>
          </a:r>
          <a:r>
            <a:rPr lang="en-US" sz="1800" kern="1200" dirty="0">
              <a:solidFill>
                <a:schemeClr val="tx1"/>
              </a:solidFill>
            </a:rPr>
            <a:t>&gt; tags.</a:t>
          </a:r>
        </a:p>
      </dsp:txBody>
      <dsp:txXfrm>
        <a:off x="23194" y="1084331"/>
        <a:ext cx="8335612" cy="428748"/>
      </dsp:txXfrm>
    </dsp:sp>
    <dsp:sp modelId="{A6445519-E36D-458F-8F29-D286534B965D}">
      <dsp:nvSpPr>
        <dsp:cNvPr id="0" name=""/>
        <dsp:cNvSpPr/>
      </dsp:nvSpPr>
      <dsp:spPr>
        <a:xfrm>
          <a:off x="0" y="1923229"/>
          <a:ext cx="8382000" cy="753892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SMALL element makes the text appear smaller in browser and is enclosed between &lt;small&gt; and &lt;/small&gt; tags.</a:t>
          </a:r>
        </a:p>
      </dsp:txBody>
      <dsp:txXfrm>
        <a:off x="36802" y="1960031"/>
        <a:ext cx="8308396" cy="680288"/>
      </dsp:txXfrm>
    </dsp:sp>
    <dsp:sp modelId="{02F157C3-4AF0-4564-919C-72DA0052C758}">
      <dsp:nvSpPr>
        <dsp:cNvPr id="0" name=""/>
        <dsp:cNvSpPr/>
      </dsp:nvSpPr>
      <dsp:spPr>
        <a:xfrm>
          <a:off x="0" y="3044060"/>
          <a:ext cx="8382000" cy="569316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U element underlines a text and is enclosed between &lt;u&gt; and &lt;/u&gt; tags.</a:t>
          </a:r>
        </a:p>
      </dsp:txBody>
      <dsp:txXfrm>
        <a:off x="27792" y="3071852"/>
        <a:ext cx="8326416" cy="513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382000" cy="703716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DEL element encloses deleted text and is placed between &lt;del&gt; and &lt;/del&gt; tags.</a:t>
          </a:r>
        </a:p>
      </dsp:txBody>
      <dsp:txXfrm>
        <a:off x="34353" y="34353"/>
        <a:ext cx="8313294" cy="635010"/>
      </dsp:txXfrm>
    </dsp:sp>
    <dsp:sp modelId="{0256FAD6-365E-4CAB-8266-8CECC71F7F52}">
      <dsp:nvSpPr>
        <dsp:cNvPr id="0" name=""/>
        <dsp:cNvSpPr/>
      </dsp:nvSpPr>
      <dsp:spPr>
        <a:xfrm>
          <a:off x="0" y="1018073"/>
          <a:ext cx="8382000" cy="4678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INS element encloses inserted text and is placed between &lt;ins&gt; and &lt;/ins&gt; tags.</a:t>
          </a:r>
        </a:p>
      </dsp:txBody>
      <dsp:txXfrm>
        <a:off x="22837" y="1040910"/>
        <a:ext cx="8336326" cy="422152"/>
      </dsp:txXfrm>
    </dsp:sp>
    <dsp:sp modelId="{A6445519-E36D-458F-8F29-D286534B965D}">
      <dsp:nvSpPr>
        <dsp:cNvPr id="0" name=""/>
        <dsp:cNvSpPr/>
      </dsp:nvSpPr>
      <dsp:spPr>
        <a:xfrm>
          <a:off x="0" y="1760683"/>
          <a:ext cx="8382000" cy="742294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STRONG element emphasizes the text and is placed between &lt;strong&gt; and &lt;/strong&gt; tags.</a:t>
          </a:r>
        </a:p>
      </dsp:txBody>
      <dsp:txXfrm>
        <a:off x="36236" y="1796919"/>
        <a:ext cx="8309528" cy="669822"/>
      </dsp:txXfrm>
    </dsp:sp>
    <dsp:sp modelId="{02F157C3-4AF0-4564-919C-72DA0052C758}">
      <dsp:nvSpPr>
        <dsp:cNvPr id="0" name=""/>
        <dsp:cNvSpPr/>
      </dsp:nvSpPr>
      <dsp:spPr>
        <a:xfrm>
          <a:off x="0" y="2781299"/>
          <a:ext cx="8382000" cy="56055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SUB element displays a text as subscript and is enclosed between &lt;sub&gt; and &lt;/sub&gt; tags.</a:t>
          </a:r>
        </a:p>
      </dsp:txBody>
      <dsp:txXfrm>
        <a:off x="27364" y="2808663"/>
        <a:ext cx="8327272" cy="505829"/>
      </dsp:txXfrm>
    </dsp:sp>
    <dsp:sp modelId="{202C3897-84FD-4625-A631-D1C2EA440D0F}">
      <dsp:nvSpPr>
        <dsp:cNvPr id="0" name=""/>
        <dsp:cNvSpPr/>
      </dsp:nvSpPr>
      <dsp:spPr>
        <a:xfrm>
          <a:off x="0" y="3706642"/>
          <a:ext cx="8382000" cy="560557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SUP element displays a text as superscript and is enclosed between &lt;sup&gt; and &lt;/sup&gt; tags.</a:t>
          </a:r>
        </a:p>
      </dsp:txBody>
      <dsp:txXfrm>
        <a:off x="27364" y="3734006"/>
        <a:ext cx="8327272" cy="5058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112551"/>
          <a:ext cx="8382000" cy="5918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solidFill>
                <a:schemeClr val="tx1"/>
              </a:solidFill>
            </a:rPr>
            <a:t>Monospaced</a:t>
          </a:r>
          <a:r>
            <a:rPr lang="en-US" sz="1800" kern="1200" dirty="0">
              <a:solidFill>
                <a:schemeClr val="tx1"/>
              </a:solidFill>
            </a:rPr>
            <a:t> font allows the same amount of horizontal space between fonts irrespective of font size, shape, and type.</a:t>
          </a:r>
        </a:p>
      </dsp:txBody>
      <dsp:txXfrm>
        <a:off x="28891" y="141442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924398"/>
          <a:ext cx="8382000" cy="600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solidFill>
                <a:schemeClr val="tx1"/>
              </a:solidFill>
            </a:rPr>
            <a:t>Monospaced</a:t>
          </a:r>
          <a:r>
            <a:rPr lang="en-US" sz="1800" kern="1200" dirty="0">
              <a:solidFill>
                <a:schemeClr val="tx1"/>
              </a:solidFill>
            </a:rPr>
            <a:t> fonts are used for programming code snippets, instruction texts, and ASCII characters. </a:t>
          </a:r>
        </a:p>
      </dsp:txBody>
      <dsp:txXfrm>
        <a:off x="29309" y="953707"/>
        <a:ext cx="8323382" cy="541787"/>
      </dsp:txXfrm>
    </dsp:sp>
    <dsp:sp modelId="{A6445519-E36D-458F-8F29-D286534B965D}">
      <dsp:nvSpPr>
        <dsp:cNvPr id="0" name=""/>
        <dsp:cNvSpPr/>
      </dsp:nvSpPr>
      <dsp:spPr>
        <a:xfrm>
          <a:off x="0" y="1814381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&lt;pre&gt; tag is used for preformatted text content. </a:t>
          </a:r>
        </a:p>
      </dsp:txBody>
      <dsp:txXfrm>
        <a:off x="33698" y="1848079"/>
        <a:ext cx="8314604" cy="622913"/>
      </dsp:txXfrm>
    </dsp:sp>
    <dsp:sp modelId="{02F157C3-4AF0-4564-919C-72DA0052C758}">
      <dsp:nvSpPr>
        <dsp:cNvPr id="0" name=""/>
        <dsp:cNvSpPr/>
      </dsp:nvSpPr>
      <dsp:spPr>
        <a:xfrm>
          <a:off x="0" y="2759084"/>
          <a:ext cx="8382000" cy="67952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&lt;pre&gt; tag applies a fixed-font width to the text content.</a:t>
          </a:r>
        </a:p>
      </dsp:txBody>
      <dsp:txXfrm>
        <a:off x="33172" y="2792256"/>
        <a:ext cx="8315656" cy="613183"/>
      </dsp:txXfrm>
    </dsp:sp>
    <dsp:sp modelId="{2EB7D3FA-250E-4F56-A9B0-C5AA0134E3BB}">
      <dsp:nvSpPr>
        <dsp:cNvPr id="0" name=""/>
        <dsp:cNvSpPr/>
      </dsp:nvSpPr>
      <dsp:spPr>
        <a:xfrm>
          <a:off x="0" y="3673637"/>
          <a:ext cx="8382000" cy="7459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&lt;pre&gt; tag allows you to copy-paste the content along with the formatting from the source. </a:t>
          </a:r>
        </a:p>
      </dsp:txBody>
      <dsp:txXfrm>
        <a:off x="36415" y="3710052"/>
        <a:ext cx="8309170" cy="6731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47615"/>
          <a:ext cx="8382000" cy="5918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DL – Is a container element that consists of DT and DD sub elements. Specifies that the definition list </a:t>
          </a:r>
          <a:r>
            <a:rPr lang="en-US" sz="1800" kern="1200" dirty="0" smtClean="0">
              <a:solidFill>
                <a:schemeClr val="tx1"/>
              </a:solidFill>
            </a:rPr>
            <a:t>will </a:t>
          </a:r>
          <a:r>
            <a:rPr lang="en-US" sz="1800" kern="1200" dirty="0">
              <a:solidFill>
                <a:schemeClr val="tx1"/>
              </a:solidFill>
            </a:rPr>
            <a:t>be created using these </a:t>
          </a:r>
          <a:r>
            <a:rPr lang="en-US" sz="1800" kern="1200" dirty="0" smtClean="0">
              <a:solidFill>
                <a:schemeClr val="tx1"/>
              </a:solidFill>
            </a:rPr>
            <a:t>elements.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891" y="276506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1059461"/>
          <a:ext cx="8382000" cy="600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DT – Specifies the term to be defined or described. </a:t>
          </a:r>
        </a:p>
      </dsp:txBody>
      <dsp:txXfrm>
        <a:off x="29309" y="1088770"/>
        <a:ext cx="8323382" cy="541787"/>
      </dsp:txXfrm>
    </dsp:sp>
    <dsp:sp modelId="{A6445519-E36D-458F-8F29-D286534B965D}">
      <dsp:nvSpPr>
        <dsp:cNvPr id="0" name=""/>
        <dsp:cNvSpPr/>
      </dsp:nvSpPr>
      <dsp:spPr>
        <a:xfrm>
          <a:off x="0" y="1949445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DT – Specifies the definition or description of the term. </a:t>
          </a:r>
        </a:p>
      </dsp:txBody>
      <dsp:txXfrm>
        <a:off x="33698" y="1983143"/>
        <a:ext cx="8314604" cy="6229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09515"/>
          <a:ext cx="8382000" cy="5918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Background properties specify the background color and image for the Web pages.</a:t>
          </a:r>
        </a:p>
      </dsp:txBody>
      <dsp:txXfrm>
        <a:off x="28891" y="238406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1021361"/>
          <a:ext cx="8382000" cy="600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Background property is a shorthand property that specifies all the background properties in just one declaration. </a:t>
          </a:r>
        </a:p>
      </dsp:txBody>
      <dsp:txXfrm>
        <a:off x="29309" y="1050670"/>
        <a:ext cx="8323382" cy="541787"/>
      </dsp:txXfrm>
    </dsp:sp>
    <dsp:sp modelId="{A6445519-E36D-458F-8F29-D286534B965D}">
      <dsp:nvSpPr>
        <dsp:cNvPr id="0" name=""/>
        <dsp:cNvSpPr/>
      </dsp:nvSpPr>
      <dsp:spPr>
        <a:xfrm>
          <a:off x="0" y="1911345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>
              <a:solidFill>
                <a:schemeClr val="tx1"/>
              </a:solidFill>
            </a:rPr>
            <a:t>bgcolor</a:t>
          </a:r>
          <a:r>
            <a:rPr lang="en-US" sz="1800" kern="1200" dirty="0">
              <a:solidFill>
                <a:schemeClr val="tx1"/>
              </a:solidFill>
            </a:rPr>
            <a:t> attribute specifies the background color of a document. </a:t>
          </a:r>
        </a:p>
      </dsp:txBody>
      <dsp:txXfrm>
        <a:off x="33698" y="1945043"/>
        <a:ext cx="8314604" cy="6229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209515"/>
          <a:ext cx="8382000" cy="591827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Another way to specify a background color for a Web page is by using the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style=“background-color</a:t>
          </a:r>
          <a:r>
            <a:rPr lang="en-US" sz="1800" kern="1200" dirty="0">
              <a:solidFill>
                <a:schemeClr val="tx1"/>
              </a:solidFill>
            </a:rPr>
            <a:t>: color” attribute.</a:t>
          </a:r>
        </a:p>
      </dsp:txBody>
      <dsp:txXfrm>
        <a:off x="28891" y="238406"/>
        <a:ext cx="8324218" cy="534045"/>
      </dsp:txXfrm>
    </dsp:sp>
    <dsp:sp modelId="{0256FAD6-365E-4CAB-8266-8CECC71F7F52}">
      <dsp:nvSpPr>
        <dsp:cNvPr id="0" name=""/>
        <dsp:cNvSpPr/>
      </dsp:nvSpPr>
      <dsp:spPr>
        <a:xfrm>
          <a:off x="0" y="1021361"/>
          <a:ext cx="8382000" cy="6004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This attribute must be added to the style attribute of the &lt;body&gt; tag. </a:t>
          </a:r>
        </a:p>
      </dsp:txBody>
      <dsp:txXfrm>
        <a:off x="29309" y="1050670"/>
        <a:ext cx="8323382" cy="541787"/>
      </dsp:txXfrm>
    </dsp:sp>
    <dsp:sp modelId="{A6445519-E36D-458F-8F29-D286534B965D}">
      <dsp:nvSpPr>
        <dsp:cNvPr id="0" name=""/>
        <dsp:cNvSpPr/>
      </dsp:nvSpPr>
      <dsp:spPr>
        <a:xfrm>
          <a:off x="0" y="1911345"/>
          <a:ext cx="8382000" cy="69030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The foreground color can be specified by using the </a:t>
          </a:r>
          <a:r>
            <a:rPr lang="en-US" sz="1800" kern="1200" dirty="0" smtClean="0">
              <a:solidFill>
                <a:schemeClr val="tx1"/>
              </a:solidFill>
            </a:rPr>
            <a:t>style=“color</a:t>
          </a:r>
          <a:r>
            <a:rPr lang="en-US" sz="1800" kern="1200" dirty="0">
              <a:solidFill>
                <a:schemeClr val="tx1"/>
              </a:solidFill>
            </a:rPr>
            <a:t>: color” attribute. </a:t>
          </a:r>
        </a:p>
      </dsp:txBody>
      <dsp:txXfrm>
        <a:off x="33698" y="1945043"/>
        <a:ext cx="8314604" cy="622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8/14/2012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8/14/2012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1F710-3F4D-4CB2-B8EF-AD2B0CD3788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1828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3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Formatting Text using Tags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067184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771784"/>
            <a:ext cx="609600" cy="609600"/>
          </a:xfrm>
          <a:prstGeom prst="rect">
            <a:avLst/>
          </a:prstGeom>
        </p:spPr>
      </p:pic>
      <p:pic>
        <p:nvPicPr>
          <p:cNvPr id="23" name="Picture 22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643067"/>
            <a:ext cx="2466975" cy="184785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228600" y="1228984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5" name="Picture 24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143384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5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771784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6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33784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Formatting Text using Tags / Session 3 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0352" y="228600"/>
            <a:ext cx="8534400" cy="411162"/>
          </a:xfrm>
        </p:spPr>
        <p:txBody>
          <a:bodyPr/>
          <a:lstStyle/>
          <a:p>
            <a:r>
              <a:rPr lang="en-US" dirty="0" smtClean="0"/>
              <a:t>Formatting </a:t>
            </a:r>
            <a:r>
              <a:rPr lang="en-US" dirty="0"/>
              <a:t>4-5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600200"/>
          <a:ext cx="838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Some more formatting elements are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5-5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other formatting elements.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&lt;title&gt;Updating and Shifting Text&lt;/title&gt;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&lt;h3&gt;Updating, Emphasizing, and Shifting Text&lt;/h3&gt;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This is an example of &lt;del&gt;deleted&lt;/del&gt; &lt;ins&gt;inserted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&lt;/ins&gt; text.&lt;</a:t>
            </a:r>
            <a:r>
              <a:rPr lang="en-US" sz="2400" baseline="30000" dirty="0" err="1">
                <a:cs typeface="Courier New" pitchFamily="49" charset="0"/>
              </a:rPr>
              <a:t>br</a:t>
            </a:r>
            <a:r>
              <a:rPr lang="en-US" sz="2400" baseline="30000" dirty="0">
                <a:cs typeface="Courier New" pitchFamily="49" charset="0"/>
              </a:rPr>
              <a:t>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The is an example of &lt;strong&gt;Strong&lt;/strong&gt; text.&lt;</a:t>
            </a:r>
            <a:r>
              <a:rPr lang="en-US" sz="2400" baseline="30000" dirty="0" err="1">
                <a:cs typeface="Courier New" pitchFamily="49" charset="0"/>
              </a:rPr>
              <a:t>br</a:t>
            </a:r>
            <a:r>
              <a:rPr lang="en-US" sz="2400" baseline="30000" dirty="0">
                <a:cs typeface="Courier New" pitchFamily="49" charset="0"/>
              </a:rPr>
              <a:t>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The is an example of &lt;sub&gt;subscript&lt;/sub&gt;text.&lt;</a:t>
            </a:r>
            <a:r>
              <a:rPr lang="en-US" sz="2400" baseline="30000" dirty="0" err="1">
                <a:cs typeface="Courier New" pitchFamily="49" charset="0"/>
              </a:rPr>
              <a:t>br</a:t>
            </a:r>
            <a:r>
              <a:rPr lang="en-US" sz="2400" baseline="30000" dirty="0">
                <a:cs typeface="Courier New" pitchFamily="49" charset="0"/>
              </a:rPr>
              <a:t>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The is an example of &lt;sup&gt;superscript&lt;/sup&gt; text.&lt;</a:t>
            </a:r>
            <a:r>
              <a:rPr lang="en-US" sz="2400" baseline="30000" dirty="0" err="1">
                <a:cs typeface="Courier New" pitchFamily="49" charset="0"/>
              </a:rPr>
              <a:t>br</a:t>
            </a:r>
            <a:r>
              <a:rPr lang="en-US" sz="2400" baseline="30000" dirty="0">
                <a:cs typeface="Courier New" pitchFamily="49" charset="0"/>
              </a:rPr>
              <a:t>/&gt;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1" y="4371547"/>
            <a:ext cx="2895599" cy="24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Monospaced</a:t>
            </a:r>
            <a:r>
              <a:rPr lang="en-US" dirty="0"/>
              <a:t> and Preformatted Text 1-2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1430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">
                                            <p:graphicEl>
                                              <a:dgm id="{2EB7D3FA-250E-4F56-A9B0-C5AA0134E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Monospaced</a:t>
            </a:r>
            <a:r>
              <a:rPr lang="en-US" dirty="0"/>
              <a:t> and Preformatted Text 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762000"/>
            <a:ext cx="84582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some of the predefined tags and their description.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21628"/>
              </p:ext>
            </p:extLst>
          </p:nvPr>
        </p:nvGraphicFramePr>
        <p:xfrm>
          <a:off x="457200" y="1219200"/>
          <a:ext cx="6858000" cy="403894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96894"/>
                <a:gridCol w="4961106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for emphasized text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dfn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for definition term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66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&lt;code&gt;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Used for computer code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47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samp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for sample output from a computer program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&lt;cite&gt;</a:t>
                      </a:r>
                      <a:endParaRPr lang="en-US" sz="2000" dirty="0"/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Used for citation 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a Block Quotation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534400" cy="333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To define a long quotation or block quotation, </a:t>
            </a:r>
            <a:r>
              <a:rPr lang="en-US" sz="2800" baseline="30000" dirty="0">
                <a:cs typeface="Courier New" pitchFamily="49" charset="0"/>
              </a:rPr>
              <a:t>&lt;</a:t>
            </a:r>
            <a:r>
              <a:rPr lang="en-US" sz="2800" baseline="30000" dirty="0" err="1">
                <a:cs typeface="Courier New" pitchFamily="49" charset="0"/>
              </a:rPr>
              <a:t>blockquote</a:t>
            </a:r>
            <a:r>
              <a:rPr lang="en-US" sz="2800" baseline="30000" dirty="0">
                <a:cs typeface="Courier New" pitchFamily="49" charset="0"/>
              </a:rPr>
              <a:t>&gt;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tags are used.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&lt;</a:t>
            </a:r>
            <a:r>
              <a:rPr lang="en-US" sz="2800" baseline="30000" dirty="0" err="1">
                <a:cs typeface="Courier New" pitchFamily="49" charset="0"/>
              </a:rPr>
              <a:t>blockquote</a:t>
            </a:r>
            <a:r>
              <a:rPr lang="en-US" sz="2800" baseline="30000" dirty="0">
                <a:cs typeface="Courier New" pitchFamily="49" charset="0"/>
              </a:rPr>
              <a:t>&gt;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tag indents the quotation in browsers.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</a:t>
            </a:r>
            <a:r>
              <a:rPr lang="en-US" sz="2800" baseline="30000" dirty="0">
                <a:cs typeface="Courier New" pitchFamily="49" charset="0"/>
              </a:rPr>
              <a:t>&lt;</a:t>
            </a:r>
            <a:r>
              <a:rPr lang="en-US" sz="2800" baseline="30000" dirty="0" err="1">
                <a:cs typeface="Courier New" pitchFamily="49" charset="0"/>
              </a:rPr>
              <a:t>blockquote</a:t>
            </a:r>
            <a:r>
              <a:rPr lang="en-US" sz="2800" baseline="30000" dirty="0">
                <a:cs typeface="Courier New" pitchFamily="49" charset="0"/>
              </a:rPr>
              <a:t>&gt;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tags.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</a:t>
            </a:r>
            <a:r>
              <a:rPr lang="en-US" sz="2400" baseline="30000" dirty="0" err="1">
                <a:cs typeface="Courier New" pitchFamily="49" charset="0"/>
              </a:rPr>
              <a:t>blockquote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“When one door closes, another opens; but we often look so long and so regretfully upon the closed door that we do not see the one which has opened for us.” -Alexander Graham Bell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</a:t>
            </a:r>
            <a:r>
              <a:rPr lang="en-US" sz="2400" baseline="30000" dirty="0" err="1">
                <a:cs typeface="Courier New" pitchFamily="49" charset="0"/>
              </a:rPr>
              <a:t>blockquote</a:t>
            </a:r>
            <a:r>
              <a:rPr lang="en-US" sz="2400" baseline="30000" dirty="0">
                <a:cs typeface="Courier New" pitchFamily="49" charset="0"/>
              </a:rPr>
              <a:t>&gt;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2438400"/>
            <a:ext cx="2605087" cy="236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620000" cy="411162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62000" y="25908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Is a collection of items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553200" y="3505200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Displays a list of related items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54864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be organized in sequential or </a:t>
            </a:r>
            <a:r>
              <a:rPr lang="en-US" sz="1600" b="1" dirty="0" err="1"/>
              <a:t>nonsequential</a:t>
            </a:r>
            <a:r>
              <a:rPr lang="en-US" sz="1600" b="1" dirty="0"/>
              <a:t> manner</a:t>
            </a:r>
          </a:p>
        </p:txBody>
      </p:sp>
      <p:sp>
        <p:nvSpPr>
          <p:cNvPr id="15" name="Rectangular Callout 14"/>
          <p:cNvSpPr/>
          <p:nvPr/>
        </p:nvSpPr>
        <p:spPr>
          <a:xfrm flipH="1">
            <a:off x="4038600" y="914400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Can contain paragraphs, images, links, and other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 1-2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14400"/>
            <a:ext cx="8534400" cy="5919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List is displayed using a numbered or alphabetic bullet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Two elements used for creating an ordered list are as follows: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OL – Creates an ordered list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LI – Specifies an item and it is a sub-element of the OL element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demonstrates the use of OL and LI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tag.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&lt;title&gt;Days in a Week&lt;/title&gt;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&lt;h2&gt;Days in a Week:&lt;/h2&gt;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ol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&gt;Sunday&lt;/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&gt;Monday&lt;/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&gt;Tuesday&lt;/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&gt;Wednesday&lt;/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&gt;Thursday&lt;/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&gt;Friday&lt;/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&gt;Saturday&lt;/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&lt;/</a:t>
            </a:r>
            <a:r>
              <a:rPr lang="en-US" sz="2400" baseline="30000" dirty="0" err="1">
                <a:cs typeface="Courier New" pitchFamily="49" charset="0"/>
              </a:rPr>
              <a:t>ol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000" baseline="30000" dirty="0">
                <a:cs typeface="Courier New" pitchFamily="49" charset="0"/>
              </a:rPr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200400"/>
            <a:ext cx="34861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 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762000"/>
            <a:ext cx="84582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Following table lists some of the different numbering styles and their description.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46411"/>
              </p:ext>
            </p:extLst>
          </p:nvPr>
        </p:nvGraphicFramePr>
        <p:xfrm>
          <a:off x="1752600" y="1295400"/>
          <a:ext cx="5181600" cy="403894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1896894"/>
                <a:gridCol w="3284706"/>
              </a:tblGrid>
              <a:tr h="381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Property’s Value</a:t>
                      </a:r>
                    </a:p>
                  </a:txBody>
                  <a:tcPr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2, 3…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lower-alpha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a, b, c…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662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upper-alpha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 B, C…</a:t>
                      </a:r>
                      <a:r>
                        <a:rPr lang="en-US" sz="20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479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lower-roman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2000" kern="1200" baseline="300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ii, iii…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upper-roman</a:t>
                      </a:r>
                      <a:endParaRPr lang="en-US" sz="2000" dirty="0"/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I, II, III… </a:t>
                      </a:r>
                      <a:endParaRPr lang="en-US" sz="2800" b="1" kern="1200" baseline="30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5715000"/>
            <a:ext cx="8458200" cy="533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cs typeface="Courier New" pitchFamily="49" charset="0"/>
              </a:rPr>
              <a:t>list-style-type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property is used to specify a numbering style for the ordered list.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It is the property of the </a:t>
            </a:r>
            <a:r>
              <a:rPr lang="en-US" sz="2800" baseline="30000" dirty="0">
                <a:solidFill>
                  <a:schemeClr val="dk1"/>
                </a:solidFill>
                <a:cs typeface="Courier New" pitchFamily="49" charset="0"/>
              </a:rPr>
              <a:t>style</a:t>
            </a:r>
            <a:r>
              <a:rPr lang="en-US" sz="2800" baseline="30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 attribute, which is specified with the </a:t>
            </a:r>
            <a:r>
              <a:rPr lang="en-US" sz="2800" baseline="30000" dirty="0">
                <a:solidFill>
                  <a:schemeClr val="dk1"/>
                </a:solidFill>
                <a:cs typeface="Courier New" pitchFamily="49" charset="0"/>
              </a:rPr>
              <a:t>&lt;</a:t>
            </a:r>
            <a:r>
              <a:rPr lang="en-US" sz="2800" baseline="30000" dirty="0" err="1">
                <a:solidFill>
                  <a:schemeClr val="dk1"/>
                </a:solidFill>
                <a:cs typeface="Courier New" pitchFamily="49" charset="0"/>
              </a:rPr>
              <a:t>ol</a:t>
            </a:r>
            <a:r>
              <a:rPr lang="en-US" sz="2800" baseline="30000" dirty="0">
                <a:solidFill>
                  <a:schemeClr val="dk1"/>
                </a:solidFill>
                <a:cs typeface="Courier New" pitchFamily="49" charset="0"/>
              </a:rPr>
              <a:t>&gt; </a:t>
            </a:r>
            <a:r>
              <a:rPr lang="en-US" sz="2800" baseline="30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tags.</a:t>
            </a:r>
            <a:endParaRPr lang="en-US" sz="2800" dirty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 </a:t>
            </a:r>
            <a:r>
              <a:rPr lang="en-US" dirty="0" smtClean="0"/>
              <a:t>1-3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914400"/>
            <a:ext cx="8534400" cy="5468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Items are arranged in random order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Two elements used for creating an unordered list are as follows: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UL – Creates an unordered list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LI – Specifies an item and it is a sub-element of the OL element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demonstrates the use of UL and LI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tag.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&lt;title&gt;Features of </a:t>
            </a:r>
            <a:r>
              <a:rPr lang="en-US" sz="2400" baseline="30000" dirty="0" err="1">
                <a:cs typeface="Courier New" pitchFamily="49" charset="0"/>
              </a:rPr>
              <a:t>EasyPad</a:t>
            </a:r>
            <a:r>
              <a:rPr lang="en-US" sz="2400" baseline="30000" dirty="0">
                <a:cs typeface="Courier New" pitchFamily="49" charset="0"/>
              </a:rPr>
              <a:t>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&lt;h2&gt;Features of </a:t>
            </a:r>
            <a:r>
              <a:rPr lang="en-US" sz="2400" baseline="30000" dirty="0" err="1">
                <a:cs typeface="Courier New" pitchFamily="49" charset="0"/>
              </a:rPr>
              <a:t>EasyPad</a:t>
            </a:r>
            <a:r>
              <a:rPr lang="en-US" sz="2400" baseline="30000" dirty="0">
                <a:cs typeface="Courier New" pitchFamily="49" charset="0"/>
              </a:rPr>
              <a:t>&lt;/h2&gt;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ul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&gt;Opens many files at a time&lt;/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&gt;Unlimited undo and redo&lt;/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&gt;Reads and writes both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    Windows and Unix files&lt;/</a:t>
            </a:r>
            <a:r>
              <a:rPr lang="en-US" sz="2400" baseline="30000" dirty="0" err="1">
                <a:cs typeface="Courier New" pitchFamily="49" charset="0"/>
              </a:rPr>
              <a:t>li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&lt;/</a:t>
            </a:r>
            <a:r>
              <a:rPr lang="en-US" sz="2400" baseline="30000" dirty="0" err="1">
                <a:cs typeface="Courier New" pitchFamily="49" charset="0"/>
              </a:rPr>
              <a:t>ul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  <a:endParaRPr lang="en-US" sz="2000" baseline="30000" dirty="0"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8311" y="3648482"/>
            <a:ext cx="316088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Formatting Text using Tags / Session 3 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530352" y="274638"/>
            <a:ext cx="76200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0" kern="120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Unordered Lists 2-3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07292"/>
            <a:ext cx="8534400" cy="5642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aseline="30000" dirty="0">
                <a:cs typeface="Courier New" pitchFamily="49" charset="0"/>
              </a:rPr>
              <a:t>list-style-type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property specifies the type of bullet to be applied to an unordered list. 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There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are three types of bullets defined for the unordered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lists: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Disc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Square</a:t>
            </a:r>
          </a:p>
          <a:p>
            <a:pPr lvl="2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400" baseline="30000" dirty="0" smtClean="0">
                <a:latin typeface="Calibri" pitchFamily="34" charset="0"/>
                <a:cs typeface="Calibri" pitchFamily="34" charset="0"/>
              </a:rPr>
              <a:t>circle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default value is disc, which is applied to the unordered list, even if the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800" baseline="30000" dirty="0" smtClean="0">
                <a:latin typeface="Calibri" pitchFamily="34" charset="0"/>
                <a:cs typeface="Calibri" pitchFamily="34" charset="0"/>
              </a:rPr>
            </a:br>
            <a:r>
              <a:rPr lang="en-US" sz="2400" baseline="30000" dirty="0" smtClean="0">
                <a:cs typeface="Courier New" pitchFamily="49" charset="0"/>
              </a:rPr>
              <a:t>list-style-type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property is not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specified.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demonstrates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how to apply the square bullet to an unordered list.</a:t>
            </a:r>
          </a:p>
          <a:p>
            <a:pPr lvl="1">
              <a:lnSpc>
                <a:spcPct val="50000"/>
              </a:lnSpc>
            </a:pPr>
            <a:r>
              <a:rPr lang="en-US" sz="1200" dirty="0" smtClean="0"/>
              <a:t>&lt;!</a:t>
            </a:r>
            <a:r>
              <a:rPr lang="en-US" sz="1200" dirty="0"/>
              <a:t>DOCTYPE html&gt;</a:t>
            </a:r>
          </a:p>
          <a:p>
            <a:pPr lvl="1">
              <a:lnSpc>
                <a:spcPct val="50000"/>
              </a:lnSpc>
            </a:pPr>
            <a:r>
              <a:rPr lang="en-US" sz="1200" dirty="0"/>
              <a:t>&lt;html&gt; </a:t>
            </a:r>
          </a:p>
          <a:p>
            <a:pPr lvl="1">
              <a:lnSpc>
                <a:spcPct val="50000"/>
              </a:lnSpc>
            </a:pPr>
            <a:r>
              <a:rPr lang="en-US" sz="1200" dirty="0"/>
              <a:t>&lt;head&gt; </a:t>
            </a:r>
          </a:p>
          <a:p>
            <a:pPr lvl="1">
              <a:lnSpc>
                <a:spcPct val="50000"/>
              </a:lnSpc>
            </a:pPr>
            <a:r>
              <a:rPr lang="en-US" sz="1200" dirty="0"/>
              <a:t>&lt;title&gt;Wild Animals&lt;/title&gt; </a:t>
            </a:r>
          </a:p>
          <a:p>
            <a:pPr lvl="1">
              <a:lnSpc>
                <a:spcPct val="50000"/>
              </a:lnSpc>
            </a:pPr>
            <a:r>
              <a:rPr lang="en-US" sz="1200" dirty="0"/>
              <a:t>&lt;/head&gt; </a:t>
            </a:r>
          </a:p>
          <a:p>
            <a:pPr lvl="1">
              <a:lnSpc>
                <a:spcPct val="50000"/>
              </a:lnSpc>
            </a:pPr>
            <a:r>
              <a:rPr lang="en-US" sz="1200" dirty="0"/>
              <a:t>&lt;body&gt; </a:t>
            </a:r>
          </a:p>
          <a:p>
            <a:pPr lvl="1">
              <a:lnSpc>
                <a:spcPct val="50000"/>
              </a:lnSpc>
            </a:pPr>
            <a:r>
              <a:rPr lang="en-US" sz="1200" dirty="0"/>
              <a:t>&lt;h2&gt;Wild Animals&lt;/h2&gt; </a:t>
            </a:r>
          </a:p>
          <a:p>
            <a:pPr lvl="1">
              <a:lnSpc>
                <a:spcPct val="50000"/>
              </a:lnSpc>
            </a:pPr>
            <a:r>
              <a:rPr lang="en-US" sz="1200" dirty="0"/>
              <a:t>&lt;</a:t>
            </a:r>
            <a:r>
              <a:rPr lang="en-US" sz="1200" dirty="0" err="1"/>
              <a:t>ul</a:t>
            </a:r>
            <a:r>
              <a:rPr lang="en-US" sz="1200" dirty="0"/>
              <a:t> style=”</a:t>
            </a:r>
            <a:r>
              <a:rPr lang="en-US" sz="1200" dirty="0" err="1"/>
              <a:t>list-style-type:square</a:t>
            </a:r>
            <a:r>
              <a:rPr lang="en-US" sz="1200" dirty="0"/>
              <a:t>”&gt; </a:t>
            </a:r>
          </a:p>
          <a:p>
            <a:pPr lvl="1">
              <a:lnSpc>
                <a:spcPct val="50000"/>
              </a:lnSpc>
            </a:pPr>
            <a:r>
              <a:rPr lang="en-US" sz="1200" dirty="0"/>
              <a:t>&lt;li&gt;Lion&lt;/li&gt; </a:t>
            </a:r>
          </a:p>
          <a:p>
            <a:pPr lvl="1">
              <a:lnSpc>
                <a:spcPct val="50000"/>
              </a:lnSpc>
            </a:pPr>
            <a:r>
              <a:rPr lang="en-US" sz="1200" dirty="0"/>
              <a:t>&lt;li&gt;Tiger&lt;/li&gt; </a:t>
            </a:r>
          </a:p>
          <a:p>
            <a:pPr lvl="1">
              <a:lnSpc>
                <a:spcPct val="50000"/>
              </a:lnSpc>
            </a:pPr>
            <a:r>
              <a:rPr lang="en-US" sz="1200" dirty="0"/>
              <a:t>&lt;li&gt;Leopard&lt;/li&gt; </a:t>
            </a:r>
          </a:p>
          <a:p>
            <a:pPr lvl="1">
              <a:lnSpc>
                <a:spcPct val="50000"/>
              </a:lnSpc>
            </a:pPr>
            <a:r>
              <a:rPr lang="en-US" sz="1200" dirty="0"/>
              <a:t>&lt;li&gt;Wolf&lt;/li&gt; </a:t>
            </a:r>
          </a:p>
          <a:p>
            <a:pPr lvl="1">
              <a:lnSpc>
                <a:spcPct val="50000"/>
              </a:lnSpc>
            </a:pPr>
            <a:r>
              <a:rPr lang="en-US" sz="1200" dirty="0"/>
              <a:t>&lt;/</a:t>
            </a:r>
            <a:r>
              <a:rPr lang="en-US" sz="1200" dirty="0" err="1"/>
              <a:t>ul</a:t>
            </a:r>
            <a:r>
              <a:rPr lang="en-US" sz="1200" dirty="0"/>
              <a:t>&gt; </a:t>
            </a:r>
          </a:p>
          <a:p>
            <a:pPr lvl="1">
              <a:lnSpc>
                <a:spcPct val="50000"/>
              </a:lnSpc>
            </a:pPr>
            <a:r>
              <a:rPr lang="en-US" sz="1200" dirty="0"/>
              <a:t>&lt;/body&gt;</a:t>
            </a:r>
          </a:p>
          <a:p>
            <a:pPr lvl="1">
              <a:lnSpc>
                <a:spcPct val="50000"/>
              </a:lnSpc>
            </a:pPr>
            <a:r>
              <a:rPr lang="en-US" sz="1200" dirty="0"/>
              <a:t>&lt;/html&gt;</a:t>
            </a:r>
            <a:r>
              <a:rPr lang="en-US" dirty="0"/>
              <a:t>	</a:t>
            </a:r>
            <a:endParaRPr lang="en-US" sz="2000" baseline="30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5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219200"/>
            <a:ext cx="8763000" cy="2514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Heading tag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different tags related to formatting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</a:t>
            </a:r>
            <a:r>
              <a:rPr lang="en-US" sz="3200" baseline="30000" dirty="0" err="1">
                <a:latin typeface="Calibri" pitchFamily="34" charset="0"/>
                <a:cs typeface="Calibri" pitchFamily="34" charset="0"/>
              </a:rPr>
              <a:t>monospaced</a:t>
            </a: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 font, preformatted text, and block quotation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Describe the different types of lists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Explain the procedure to change the background color and image</a:t>
            </a:r>
          </a:p>
          <a:p>
            <a:pPr marL="457200" indent="-274320">
              <a:lnSpc>
                <a:spcPct val="150000"/>
              </a:lnSpc>
              <a:spcBef>
                <a:spcPts val="0"/>
              </a:spcBef>
              <a:buClr>
                <a:srgbClr val="AC1418"/>
              </a:buClr>
            </a:pPr>
            <a:endParaRPr lang="en-US" sz="3200" baseline="30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Formatting Text using Tags / Session 3 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 bwMode="auto">
          <a:xfrm>
            <a:off x="530352" y="274638"/>
            <a:ext cx="76200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i="0" kern="120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r>
              <a:rPr lang="en-US" dirty="0" smtClean="0"/>
              <a:t>Unordered Lists 3-3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534400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baseline="30000" dirty="0">
                <a:cs typeface="Courier New" pitchFamily="49" charset="0"/>
              </a:rPr>
              <a:t>list-style-type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property of the style attribute is set to square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Hence, the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unordered list of wild animals will be displayed using the square bullet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as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shown in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figure.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000" baseline="30000" dirty="0"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72" y="2329949"/>
            <a:ext cx="3191256" cy="26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 1-3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40966385"/>
              </p:ext>
            </p:extLst>
          </p:nvPr>
        </p:nvGraphicFramePr>
        <p:xfrm>
          <a:off x="304800" y="2743200"/>
          <a:ext cx="83820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Refers to a collection of terms with their corresponding descriptions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Contains the terms along with their descriptions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Appears with the term indented on the left followed by description on the right or on next line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Elements required to create a definition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list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are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 2-3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4812" y="1295400"/>
            <a:ext cx="8235788" cy="863599"/>
            <a:chOff x="-158588" y="-500031"/>
            <a:chExt cx="8235788" cy="774377"/>
          </a:xfrm>
        </p:grpSpPr>
        <p:sp>
          <p:nvSpPr>
            <p:cNvPr id="6" name="Rounded Rectangle 5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4"/>
            <p:cNvSpPr/>
            <p:nvPr/>
          </p:nvSpPr>
          <p:spPr>
            <a:xfrm>
              <a:off x="-158588" y="-226721"/>
              <a:ext cx="8004094" cy="5010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/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>
                  <a:solidFill>
                    <a:schemeClr val="tx1"/>
                  </a:solidFill>
                </a:rPr>
                <a:t>1. Specify the DL element to indicate that you want to create a definition list.</a:t>
              </a:r>
            </a:p>
            <a:p>
              <a:pPr marL="731520" indent="-45720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>
                <a:solidFill>
                  <a:schemeClr val="tx1"/>
                </a:solidFill>
              </a:endParaRPr>
            </a:p>
            <a:p>
              <a:endParaRPr 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Steps to create a definition list are as follows:</a:t>
            </a:r>
          </a:p>
        </p:txBody>
      </p:sp>
      <p:grpSp>
        <p:nvGrpSpPr>
          <p:cNvPr id="8" name="Group 16"/>
          <p:cNvGrpSpPr/>
          <p:nvPr/>
        </p:nvGrpSpPr>
        <p:grpSpPr>
          <a:xfrm>
            <a:off x="374812" y="2133600"/>
            <a:ext cx="8235788" cy="787400"/>
            <a:chOff x="-158588" y="-500031"/>
            <a:chExt cx="8235788" cy="728115"/>
          </a:xfrm>
        </p:grpSpPr>
        <p:sp>
          <p:nvSpPr>
            <p:cNvPr id="18" name="Rounded Rectangle 17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4"/>
            <p:cNvSpPr/>
            <p:nvPr/>
          </p:nvSpPr>
          <p:spPr>
            <a:xfrm>
              <a:off x="-158588" y="-218180"/>
              <a:ext cx="8004094" cy="4462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t" anchorCtr="0">
              <a:noAutofit/>
            </a:bodyPr>
            <a:lstStyle/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>
                  <a:solidFill>
                    <a:schemeClr val="tx1"/>
                  </a:solidFill>
                </a:rPr>
                <a:t>2. Use the DT element to specify the term such as Common Noun. </a:t>
              </a:r>
            </a:p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>
                <a:solidFill>
                  <a:schemeClr val="tx1"/>
                </a:solidFill>
              </a:endParaRPr>
            </a:p>
            <a:p>
              <a:pPr marL="731520" indent="-45720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>
                <a:solidFill>
                  <a:schemeClr val="tx1"/>
                </a:solidFill>
              </a:endParaRPr>
            </a:p>
            <a:p>
              <a:endParaRPr 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19"/>
          <p:cNvGrpSpPr/>
          <p:nvPr/>
        </p:nvGrpSpPr>
        <p:grpSpPr>
          <a:xfrm>
            <a:off x="381000" y="2971800"/>
            <a:ext cx="8235788" cy="990600"/>
            <a:chOff x="-158588" y="-500031"/>
            <a:chExt cx="8235788" cy="986478"/>
          </a:xfrm>
        </p:grpSpPr>
        <p:sp>
          <p:nvSpPr>
            <p:cNvPr id="21" name="Rounded Rectangle 20"/>
            <p:cNvSpPr/>
            <p:nvPr/>
          </p:nvSpPr>
          <p:spPr>
            <a:xfrm>
              <a:off x="0" y="-500031"/>
              <a:ext cx="8077200" cy="598933"/>
            </a:xfrm>
            <a:prstGeom prst="roundRect">
              <a:avLst>
                <a:gd name="adj" fmla="val 21589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rgbClr val="C00000"/>
                </a:gs>
              </a:gsLst>
              <a:lin ang="16200000" scaled="0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4"/>
            <p:cNvSpPr/>
            <p:nvPr/>
          </p:nvSpPr>
          <p:spPr>
            <a:xfrm>
              <a:off x="-158588" y="-120616"/>
              <a:ext cx="8004094" cy="6070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0" rIns="68580" bIns="0" numCol="1" spcCol="1270" anchor="ctr" anchorCtr="0">
              <a:noAutofit/>
            </a:bodyPr>
            <a:lstStyle/>
            <a:p>
              <a:pPr marL="457200" indent="-274320">
                <a:lnSpc>
                  <a:spcPct val="100000"/>
                </a:lnSpc>
                <a:spcBef>
                  <a:spcPts val="0"/>
                </a:spcBef>
              </a:pPr>
              <a:r>
                <a:rPr lang="en-US" sz="2400" baseline="30000" dirty="0">
                  <a:solidFill>
                    <a:schemeClr val="tx1"/>
                  </a:solidFill>
                </a:rPr>
                <a:t>3. Use the DD element to specify the description of the term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.</a:t>
              </a:r>
              <a:endParaRPr lang="en-US" sz="2400" baseline="30000" dirty="0">
                <a:solidFill>
                  <a:schemeClr val="tx1"/>
                </a:solidFill>
              </a:endParaRPr>
            </a:p>
            <a:p>
              <a:pPr marL="731520" indent="-457200">
                <a:lnSpc>
                  <a:spcPct val="100000"/>
                </a:lnSpc>
                <a:spcBef>
                  <a:spcPts val="0"/>
                </a:spcBef>
              </a:pPr>
              <a:endParaRPr lang="en-US" sz="2400" baseline="30000" dirty="0">
                <a:solidFill>
                  <a:schemeClr val="tx1"/>
                </a:solidFill>
              </a:endParaRPr>
            </a:p>
            <a:p>
              <a:endParaRPr lang="en-US" sz="2400" baseline="30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 3-3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914400"/>
            <a:ext cx="8534400" cy="4811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Snippet demonstrates the way to create a definition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list.</a:t>
            </a: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400" baseline="30000" dirty="0">
              <a:cs typeface="Courier New" pitchFamily="49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&lt;title&gt;Types of Nouns&lt;/title&gt;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&lt;h2&gt;Types of Nouns&lt;/h2&gt;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&lt;dl&gt;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dt</a:t>
            </a:r>
            <a:r>
              <a:rPr lang="en-US" sz="2400" baseline="30000" dirty="0">
                <a:cs typeface="Courier New" pitchFamily="49" charset="0"/>
              </a:rPr>
              <a:t>&gt;&lt;b&gt;Common Noun:&lt;/b&gt;&lt;/</a:t>
            </a:r>
            <a:r>
              <a:rPr lang="en-US" sz="2400" baseline="30000" dirty="0" err="1">
                <a:cs typeface="Courier New" pitchFamily="49" charset="0"/>
              </a:rPr>
              <a:t>dt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dd</a:t>
            </a:r>
            <a:r>
              <a:rPr lang="en-US" sz="2400" baseline="30000" dirty="0">
                <a:cs typeface="Courier New" pitchFamily="49" charset="0"/>
              </a:rPr>
              <a:t>&gt;It is a name of an object in general, such as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pencil, pen, paper, and so on.&lt;/</a:t>
            </a:r>
            <a:r>
              <a:rPr lang="en-US" sz="2400" baseline="30000" dirty="0" err="1">
                <a:cs typeface="Courier New" pitchFamily="49" charset="0"/>
              </a:rPr>
              <a:t>dd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dt</a:t>
            </a:r>
            <a:r>
              <a:rPr lang="en-US" sz="2400" baseline="30000" dirty="0">
                <a:cs typeface="Courier New" pitchFamily="49" charset="0"/>
              </a:rPr>
              <a:t>&gt;&lt;b&gt;Proper Noun:&lt;/b&gt;&lt;/</a:t>
            </a:r>
            <a:r>
              <a:rPr lang="en-US" sz="2400" baseline="30000" dirty="0" err="1">
                <a:cs typeface="Courier New" pitchFamily="49" charset="0"/>
              </a:rPr>
              <a:t>dt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</a:t>
            </a:r>
            <a:r>
              <a:rPr lang="en-US" sz="2400" baseline="30000" dirty="0" err="1">
                <a:cs typeface="Courier New" pitchFamily="49" charset="0"/>
              </a:rPr>
              <a:t>dd</a:t>
            </a:r>
            <a:r>
              <a:rPr lang="en-US" sz="2400" baseline="30000" dirty="0">
                <a:cs typeface="Courier New" pitchFamily="49" charset="0"/>
              </a:rPr>
              <a:t>&gt;It is the unique name of a person or a place.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  &lt;/</a:t>
            </a:r>
            <a:r>
              <a:rPr lang="en-US" sz="2400" baseline="30000" dirty="0" err="1">
                <a:cs typeface="Courier New" pitchFamily="49" charset="0"/>
              </a:rPr>
              <a:t>dd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&lt;/dl&gt;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  <a:endParaRPr lang="en-US" sz="2000" baseline="30000" dirty="0"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81200"/>
            <a:ext cx="450532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38862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Syntax for </a:t>
            </a:r>
            <a:r>
              <a:rPr lang="en-US" sz="2800" baseline="30000" dirty="0" err="1">
                <a:cs typeface="Courier New" pitchFamily="49" charset="0"/>
              </a:rPr>
              <a:t>bgcolor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is: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cs typeface="Courier New" pitchFamily="49" charset="0"/>
              </a:rPr>
              <a:t>&lt;body </a:t>
            </a:r>
            <a:r>
              <a:rPr lang="en-US" sz="2800" baseline="30000" dirty="0" err="1">
                <a:cs typeface="Courier New" pitchFamily="49" charset="0"/>
              </a:rPr>
              <a:t>bgcolor</a:t>
            </a:r>
            <a:r>
              <a:rPr lang="en-US" sz="2800" baseline="30000" dirty="0">
                <a:cs typeface="Courier New" pitchFamily="49" charset="0"/>
              </a:rPr>
              <a:t>=”</a:t>
            </a:r>
            <a:r>
              <a:rPr lang="en-US" sz="2800" baseline="30000" dirty="0" err="1">
                <a:cs typeface="Courier New" pitchFamily="49" charset="0"/>
              </a:rPr>
              <a:t>color_name|hex_number|rgb_number</a:t>
            </a:r>
            <a:r>
              <a:rPr lang="en-US" sz="2800" baseline="30000" dirty="0">
                <a:cs typeface="Courier New" pitchFamily="49" charset="0"/>
              </a:rPr>
              <a:t>”&gt;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err="1">
                <a:cs typeface="Courier New" pitchFamily="49" charset="0"/>
              </a:rPr>
              <a:t>color_name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- Specifies the background color with a color name (such as “red”)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err="1">
                <a:cs typeface="Courier New" pitchFamily="49" charset="0"/>
              </a:rPr>
              <a:t>hex_number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- Specifies the background color with a hex code (such as “#ff0000”)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err="1">
                <a:cs typeface="Courier New" pitchFamily="49" charset="0"/>
              </a:rPr>
              <a:t>rgb_number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- Specifies the background color with an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rgb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code (such as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         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                             “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rgb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(255,0,0)”)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Foreground	Colors 1-2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304800" y="1066800"/>
          <a:ext cx="8382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7" grpId="0" uiExpand="1">
        <p:bldSub>
          <a:bldDgm bld="lvl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Foreground	Colors 2-2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64393812"/>
              </p:ext>
            </p:extLst>
          </p:nvPr>
        </p:nvGraphicFramePr>
        <p:xfrm>
          <a:off x="304800" y="1066800"/>
          <a:ext cx="83820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304800" y="41148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Example demonstrating the specification of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background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and foreground color is: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>
                <a:cs typeface="Courier New" pitchFamily="49" charset="0"/>
              </a:rPr>
              <a:t>&lt;body style=”background-color: navy; color: yellow”&gt;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 File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581400" y="2819400"/>
            <a:ext cx="2285999" cy="13716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Background Image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066800" y="3267075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Inserts an image as the background on a Web page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485467" y="3267075"/>
            <a:ext cx="2048933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Choose images with lighter shades 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08867" y="4800600"/>
            <a:ext cx="2658532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Background images are not recommended as the color may hide the text</a:t>
            </a:r>
          </a:p>
        </p:txBody>
      </p:sp>
      <p:sp>
        <p:nvSpPr>
          <p:cNvPr id="9" name="Rectangular Callout 8"/>
          <p:cNvSpPr/>
          <p:nvPr/>
        </p:nvSpPr>
        <p:spPr>
          <a:xfrm flipH="1">
            <a:off x="4038598" y="914400"/>
            <a:ext cx="2590801" cy="12287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Choose an image that blends well and looks like a single image even after tiling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heading elements define headings for contents such as text and images.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&lt;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hgroup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&gt; element is used to group titles and their subtitles.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Monospaced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fonts are used for programming code scripts, instruction texts, and ASCII characters.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The &lt;pre&gt; tag is used to apply preformatted text content to a Web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To define a long quotation or block quotation, the &lt;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blockquote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&gt; tag can be used.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A list is a collection of items, which might be organized in a sequential or </a:t>
            </a:r>
            <a:r>
              <a:rPr lang="en-US" sz="2800" baseline="30000" dirty="0" err="1">
                <a:latin typeface="Calibri" pitchFamily="34" charset="0"/>
                <a:cs typeface="Calibri" pitchFamily="34" charset="0"/>
              </a:rPr>
              <a:t>nonsequential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manner. HTML supports three types of lists namely, ordered, unordered, and definition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HTML provides background properties that specify the background color and image for the Web pages.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0352" y="228600"/>
            <a:ext cx="8534400" cy="411162"/>
          </a:xfrm>
        </p:spPr>
        <p:txBody>
          <a:bodyPr/>
          <a:lstStyle/>
          <a:p>
            <a:r>
              <a:rPr lang="en-US" dirty="0"/>
              <a:t> Introduction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242746693"/>
              </p:ext>
            </p:extLst>
          </p:nvPr>
        </p:nvGraphicFramePr>
        <p:xfrm>
          <a:off x="457200" y="1219200"/>
          <a:ext cx="8382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0352" y="228600"/>
            <a:ext cx="8534400" cy="411162"/>
          </a:xfrm>
        </p:spPr>
        <p:txBody>
          <a:bodyPr/>
          <a:lstStyle/>
          <a:p>
            <a:r>
              <a:rPr lang="en-US" dirty="0" smtClean="0"/>
              <a:t>Headings </a:t>
            </a:r>
            <a:r>
              <a:rPr lang="en-US" dirty="0"/>
              <a:t>1-2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219200"/>
          <a:ext cx="83820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3429000"/>
            <a:ext cx="76962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H1 is the top level heading and is displayed with largest font size</a:t>
            </a:r>
          </a:p>
          <a:p>
            <a:pPr lvl="1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H6 is the lowest-level heading and is displayed with smallest font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2-2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534400" cy="555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how to specify the six levels of heading in an HTML page.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&lt;title&gt;Headings&lt;/title&gt;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&lt;h1&gt;H1 Heading&lt;/h1&gt;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&lt;h2&gt;H2 Heading&lt;/h2&gt;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&lt;h3&gt;H3 Heading&lt;/h3&gt;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&lt;h4&gt;H4 Heading&lt;/h4&gt;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&lt;h5&gt;H5 Heading&lt;/h5&gt;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&lt;h6&gt;H6 Heading&lt;/h6&gt;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133600"/>
            <a:ext cx="37052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620000" cy="411162"/>
          </a:xfrm>
        </p:spPr>
        <p:txBody>
          <a:bodyPr/>
          <a:lstStyle/>
          <a:p>
            <a:r>
              <a:rPr lang="en-US" dirty="0"/>
              <a:t>HGROUP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1066800" y="3124200"/>
            <a:ext cx="1955800" cy="10001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&lt;</a:t>
            </a:r>
            <a:r>
              <a:rPr lang="en-US" sz="1600" b="1" dirty="0" err="1"/>
              <a:t>hgroup</a:t>
            </a:r>
            <a:r>
              <a:rPr lang="en-US" sz="1600" b="1" dirty="0"/>
              <a:t>&gt; element is the new element defined in HTML5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019800" y="2971800"/>
            <a:ext cx="2514603" cy="1447800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Used for multiple level sub headings that can be subheadings, alternative titles, taglines and so on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572000"/>
            <a:ext cx="2294467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Groups a set of H1 to H6 elements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81400" y="2667000"/>
            <a:ext cx="16764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HGROUP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3733800" y="1143000"/>
            <a:ext cx="2048933" cy="10001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Creates a document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429000" y="2667000"/>
            <a:ext cx="1981200" cy="1295400"/>
          </a:xfrm>
          <a:prstGeom prst="roundRect">
            <a:avLst/>
          </a:prstGeom>
          <a:solidFill>
            <a:srgbClr val="C00000"/>
          </a:solidFill>
          <a:effectLst>
            <a:outerShdw blurRad="393700" dist="50800" dir="5400000" algn="ctr" rotWithShape="0">
              <a:srgbClr val="FFFF00">
                <a:alpha val="8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Formatting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457200" y="2819400"/>
            <a:ext cx="2260600" cy="13049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4">
              <a:lumMod val="75000"/>
            </a:schemeClr>
          </a:solidFill>
          <a:effectLst>
            <a:outerShdw blurRad="495300" dist="50800" dir="5400000" algn="ctr" rotWithShape="0">
              <a:srgbClr val="FFFF00">
                <a:alpha val="6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Content format determines the appearance of the content in the browser </a:t>
            </a:r>
          </a:p>
        </p:txBody>
      </p:sp>
      <p:sp>
        <p:nvSpPr>
          <p:cNvPr id="13" name="Rectangular Callout 12"/>
          <p:cNvSpPr/>
          <p:nvPr/>
        </p:nvSpPr>
        <p:spPr>
          <a:xfrm flipH="1">
            <a:off x="6096000" y="2819400"/>
            <a:ext cx="2514600" cy="1304925"/>
          </a:xfrm>
          <a:prstGeom prst="wedgeRectCallout">
            <a:avLst>
              <a:gd name="adj1" fmla="val 78101"/>
              <a:gd name="adj2" fmla="val -33022"/>
            </a:avLst>
          </a:prstGeom>
          <a:solidFill>
            <a:schemeClr val="accent5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Formatted content makes an HTML page more readable and presentable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7620000" cy="411162"/>
          </a:xfrm>
        </p:spPr>
        <p:txBody>
          <a:bodyPr/>
          <a:lstStyle/>
          <a:p>
            <a:r>
              <a:rPr lang="en-US" dirty="0"/>
              <a:t>Formatting 1-5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048000" y="4572000"/>
            <a:ext cx="2590800" cy="1143000"/>
          </a:xfrm>
          <a:prstGeom prst="wedgeRectCallout">
            <a:avLst>
              <a:gd name="adj1" fmla="val 15250"/>
              <a:gd name="adj2" fmla="val -103036"/>
            </a:avLst>
          </a:prstGeom>
          <a:solidFill>
            <a:schemeClr val="accent3">
              <a:lumMod val="50000"/>
            </a:schemeClr>
          </a:solidFill>
          <a:effectLst>
            <a:outerShdw blurRad="508000" dist="50800" dir="5400000" algn="ctr" rotWithShape="0">
              <a:srgbClr val="FFFF00">
                <a:alpha val="5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Text may appear in bold or underlined</a:t>
            </a:r>
          </a:p>
        </p:txBody>
      </p:sp>
      <p:sp>
        <p:nvSpPr>
          <p:cNvPr id="11" name="Rectangular Callout 10"/>
          <p:cNvSpPr/>
          <p:nvPr/>
        </p:nvSpPr>
        <p:spPr>
          <a:xfrm flipH="1">
            <a:off x="3352800" y="1066800"/>
            <a:ext cx="2429932" cy="1076325"/>
          </a:xfrm>
          <a:prstGeom prst="wedgeRectCallout">
            <a:avLst>
              <a:gd name="adj1" fmla="val 33473"/>
              <a:gd name="adj2" fmla="val 99345"/>
            </a:avLst>
          </a:prstGeom>
          <a:solidFill>
            <a:schemeClr val="accent6">
              <a:lumMod val="50000"/>
            </a:schemeClr>
          </a:solidFill>
          <a:effectLst>
            <a:outerShdw blurRad="584200" dist="50800" dir="5400000" algn="ctr" rotWithShape="0">
              <a:srgbClr val="FFFF00">
                <a:alpha val="5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600" b="1" dirty="0"/>
              <a:t>Formatting is applied using formatting elements which are container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0352" y="228600"/>
            <a:ext cx="8534400" cy="411162"/>
          </a:xfrm>
        </p:spPr>
        <p:txBody>
          <a:bodyPr/>
          <a:lstStyle/>
          <a:p>
            <a:r>
              <a:rPr lang="en-US" dirty="0" smtClean="0"/>
              <a:t>Formatting </a:t>
            </a:r>
            <a:r>
              <a:rPr lang="en-US" dirty="0"/>
              <a:t>2-5</a:t>
            </a:r>
          </a:p>
        </p:txBody>
      </p:sp>
      <p:graphicFrame>
        <p:nvGraphicFramePr>
          <p:cNvPr id="12" name="Diagram 11"/>
          <p:cNvGraphicFramePr/>
          <p:nvPr/>
        </p:nvGraphicFramePr>
        <p:xfrm>
          <a:off x="457200" y="1752600"/>
          <a:ext cx="8382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914400"/>
            <a:ext cx="8534400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Commonly used formatting elements are as follows: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Formatting Text using Tags / Session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3-5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534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demonstrates the use of basic formatting elements.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&lt;!DOCTYPE 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&lt;title&gt;Formats&lt;/title&gt;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&lt;/head&gt;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&lt;h2&gt;Using HTML Formatting Elements&lt;/h2&gt;&lt;</a:t>
            </a:r>
            <a:r>
              <a:rPr lang="en-US" sz="2400" baseline="30000" dirty="0" err="1">
                <a:cs typeface="Courier New" pitchFamily="49" charset="0"/>
              </a:rPr>
              <a:t>br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&lt;b&gt;This text is displayed in bold.&lt;/b&gt;&lt;</a:t>
            </a:r>
            <a:r>
              <a:rPr lang="en-US" sz="2400" baseline="30000" dirty="0" err="1">
                <a:cs typeface="Courier New" pitchFamily="49" charset="0"/>
              </a:rPr>
              <a:t>br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</a:t>
            </a:r>
            <a:r>
              <a:rPr lang="en-US" sz="2400" baseline="30000" dirty="0" err="1">
                <a:cs typeface="Courier New" pitchFamily="49" charset="0"/>
              </a:rPr>
              <a:t>i</a:t>
            </a:r>
            <a:r>
              <a:rPr lang="en-US" sz="2400" baseline="30000" dirty="0">
                <a:cs typeface="Courier New" pitchFamily="49" charset="0"/>
              </a:rPr>
              <a:t>&gt;This text is displayed in italic.&lt;/</a:t>
            </a:r>
            <a:r>
              <a:rPr lang="en-US" sz="2400" baseline="30000" dirty="0" err="1">
                <a:cs typeface="Courier New" pitchFamily="49" charset="0"/>
              </a:rPr>
              <a:t>i</a:t>
            </a:r>
            <a:r>
              <a:rPr lang="en-US" sz="2400" baseline="30000" dirty="0">
                <a:cs typeface="Courier New" pitchFamily="49" charset="0"/>
              </a:rPr>
              <a:t>&gt;&lt;</a:t>
            </a:r>
            <a:r>
              <a:rPr lang="en-US" sz="2400" baseline="30000" dirty="0" err="1">
                <a:cs typeface="Courier New" pitchFamily="49" charset="0"/>
              </a:rPr>
              <a:t>br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&lt;u&gt;This text is underlined.&lt;/u&gt;&lt;</a:t>
            </a:r>
            <a:r>
              <a:rPr lang="en-US" sz="2400" baseline="30000" dirty="0" err="1">
                <a:cs typeface="Courier New" pitchFamily="49" charset="0"/>
              </a:rPr>
              <a:t>br</a:t>
            </a:r>
            <a:r>
              <a:rPr lang="en-US" sz="2400" baseline="30000" dirty="0">
                <a:cs typeface="Courier New" pitchFamily="49" charset="0"/>
              </a:rPr>
              <a:t>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  &lt;small&gt;This text is displayed smaller.&lt;/small&gt;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  &lt;/body&gt;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400" baseline="30000" dirty="0">
                <a:cs typeface="Courier New" pitchFamily="49" charset="0"/>
              </a:rPr>
              <a:t>&lt;/html&gt;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191000"/>
            <a:ext cx="29146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14158</TotalTime>
  <Words>2347</Words>
  <Application>Microsoft Office PowerPoint</Application>
  <PresentationFormat>On-screen Show (4:3)</PresentationFormat>
  <Paragraphs>370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3_Office Theme</vt:lpstr>
      <vt:lpstr>PowerPoint Presentation</vt:lpstr>
      <vt:lpstr>Objectives</vt:lpstr>
      <vt:lpstr> Introduction</vt:lpstr>
      <vt:lpstr>Headings 1-2</vt:lpstr>
      <vt:lpstr>Headings 2-2</vt:lpstr>
      <vt:lpstr>HGROUP</vt:lpstr>
      <vt:lpstr>Formatting 1-5</vt:lpstr>
      <vt:lpstr>Formatting 2-5</vt:lpstr>
      <vt:lpstr>Formatting 3-5</vt:lpstr>
      <vt:lpstr>Formatting 4-5</vt:lpstr>
      <vt:lpstr>Formatting 5-5</vt:lpstr>
      <vt:lpstr>Monospaced and Preformatted Text 1-2</vt:lpstr>
      <vt:lpstr>Monospaced and Preformatted Text 2-2</vt:lpstr>
      <vt:lpstr>Formatting a Block Quotation</vt:lpstr>
      <vt:lpstr>Lists</vt:lpstr>
      <vt:lpstr>Ordered Lists 1-2</vt:lpstr>
      <vt:lpstr>Ordered Lists 2-2</vt:lpstr>
      <vt:lpstr>Unordered Lists 1-3</vt:lpstr>
      <vt:lpstr>PowerPoint Presentation</vt:lpstr>
      <vt:lpstr>PowerPoint Presentation</vt:lpstr>
      <vt:lpstr>Definition List 1-3</vt:lpstr>
      <vt:lpstr>Definition List 2-3</vt:lpstr>
      <vt:lpstr>Definition List 3-3</vt:lpstr>
      <vt:lpstr>Background and Foreground Colors 1-2</vt:lpstr>
      <vt:lpstr>Background and Foreground Colors 2-2</vt:lpstr>
      <vt:lpstr>Background Image File</vt:lpstr>
      <vt:lpstr>Summary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 XP</dc:title>
  <dc:creator>Aptech Limited</dc:creator>
  <cp:lastModifiedBy>Aptech</cp:lastModifiedBy>
  <cp:revision>2466</cp:revision>
  <dcterms:created xsi:type="dcterms:W3CDTF">2006-08-16T00:00:00Z</dcterms:created>
  <dcterms:modified xsi:type="dcterms:W3CDTF">2012-08-14T11:05:34Z</dcterms:modified>
</cp:coreProperties>
</file>