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Default Extension="tiff" ContentType="image/tif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30" r:id="rId40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48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table is made up of rows and columns. The intersection of each row and column is called as a cell.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row is made up of a set of cells that are placed horizontally.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column is made up of set of cells that are placed vertically.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user can represent the data in a tabular format by using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&lt;table&gt; </a:t>
          </a:r>
          <a:r>
            <a:rPr lang="en-US" sz="1800" dirty="0" smtClean="0">
              <a:solidFill>
                <a:schemeClr val="tx1"/>
              </a:solidFill>
            </a:rPr>
            <a:t>element in HTML.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 </a:t>
          </a:r>
          <a:r>
            <a:rPr lang="en-US" sz="1800" dirty="0" smtClean="0">
              <a:solidFill>
                <a:schemeClr val="tx1"/>
              </a:solidFill>
            </a:rPr>
            <a:t>element divides the table into rows and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&lt;td&gt;</a:t>
          </a:r>
          <a:r>
            <a:rPr lang="en-US" sz="1800" dirty="0" smtClean="0">
              <a:solidFill>
                <a:schemeClr val="tx1"/>
              </a:solidFill>
            </a:rPr>
            <a:t> element specifies columns for each row. 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By default, a table does not have a border. 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border</a:t>
          </a:r>
          <a:r>
            <a:rPr lang="en-US" sz="1800" dirty="0" smtClean="0">
              <a:solidFill>
                <a:schemeClr val="tx1"/>
              </a:solidFill>
            </a:rPr>
            <a:t> attribute of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&lt;table&gt;</a:t>
          </a:r>
          <a:r>
            <a:rPr lang="en-US" sz="1800" dirty="0" smtClean="0">
              <a:solidFill>
                <a:schemeClr val="tx1"/>
              </a:solidFill>
            </a:rPr>
            <a:t> element specifies a border for making the table visible in a Web page.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CE09D-12A4-48CE-BC00-CE56EABE0642}" type="presOf" srcId="{562882C0-AB97-4E3B-8D46-8E574B04BE56}" destId="{A6445519-E36D-458F-8F29-D286534B965D}" srcOrd="0" destOrd="0" presId="urn:microsoft.com/office/officeart/2005/8/layout/vList2"/>
    <dgm:cxn modelId="{D373F2FC-3A6C-4ED5-8D07-0C2D4C6C665D}" type="presOf" srcId="{6BA7DE87-A66C-48CD-8302-C3E280786B56}" destId="{0F147CFF-3E8E-4540-9C52-F4C339712692}" srcOrd="0" destOrd="0" presId="urn:microsoft.com/office/officeart/2005/8/layout/vList2"/>
    <dgm:cxn modelId="{171C5AC9-9B0B-4640-A4F5-E2F79D8A09BB}" type="presOf" srcId="{209C3A80-B2DE-4554-A5AA-75AF0BD3AF6E}" destId="{FA6D5F93-001C-4408-896F-284E44EA4C9E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1EC0D2F3-B3EE-4E12-ACAC-73CC9364C48D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B1C265DF-48C1-4BAF-B907-F8A22EA9153E}" type="presOf" srcId="{FF2132BF-F09B-49F5-AB31-99E7CE70E1C7}" destId="{2EB7D3FA-250E-4F56-A9B0-C5AA0134E3B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1975435-3257-4946-A99C-B13318209919}" type="presOf" srcId="{4E1CD5B7-2CF3-44AA-979B-6F420433627D}" destId="{388723AB-37EB-4EC2-B7B0-759657273835}" srcOrd="0" destOrd="0" presId="urn:microsoft.com/office/officeart/2005/8/layout/vList2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417D96CD-BAA5-4A48-8E02-F36459681B14}" type="presOf" srcId="{FC2A7E5C-B22A-46C4-9AFD-A55CEAE725CE}" destId="{0256FAD6-365E-4CAB-8266-8CECC71F7F52}" srcOrd="0" destOrd="0" presId="urn:microsoft.com/office/officeart/2005/8/layout/vList2"/>
    <dgm:cxn modelId="{837D4F41-F418-4D40-8AF0-B5738BB24984}" type="presOf" srcId="{32F9483E-A135-41CD-9B8E-5BB23FE4E385}" destId="{02F157C3-4AF0-4564-919C-72DA0052C758}" srcOrd="0" destOrd="0" presId="urn:microsoft.com/office/officeart/2005/8/layout/vList2"/>
    <dgm:cxn modelId="{6CCA3695-C5DD-4BB5-8C64-A4988325DA6F}" type="presParOf" srcId="{9FF9BD46-DE44-4B30-80ED-AC3A9E213A06}" destId="{388723AB-37EB-4EC2-B7B0-759657273835}" srcOrd="0" destOrd="0" presId="urn:microsoft.com/office/officeart/2005/8/layout/vList2"/>
    <dgm:cxn modelId="{6208E127-9F7F-4DFE-B15B-53F05F7A8C31}" type="presParOf" srcId="{9FF9BD46-DE44-4B30-80ED-AC3A9E213A06}" destId="{D877BAB3-7DBF-46AB-A039-BE8C107F0C8C}" srcOrd="1" destOrd="0" presId="urn:microsoft.com/office/officeart/2005/8/layout/vList2"/>
    <dgm:cxn modelId="{981E98EF-D81B-47D4-AEEF-6E6B28DBAB61}" type="presParOf" srcId="{9FF9BD46-DE44-4B30-80ED-AC3A9E213A06}" destId="{0256FAD6-365E-4CAB-8266-8CECC71F7F52}" srcOrd="2" destOrd="0" presId="urn:microsoft.com/office/officeart/2005/8/layout/vList2"/>
    <dgm:cxn modelId="{16B6FA3F-C6C5-4F01-9BED-44AB34119AB0}" type="presParOf" srcId="{9FF9BD46-DE44-4B30-80ED-AC3A9E213A06}" destId="{C88DBDBC-73BA-40D4-ACAA-61468FA8920B}" srcOrd="3" destOrd="0" presId="urn:microsoft.com/office/officeart/2005/8/layout/vList2"/>
    <dgm:cxn modelId="{2F33C3D7-8812-4DAA-AFB7-D00575C64C4F}" type="presParOf" srcId="{9FF9BD46-DE44-4B30-80ED-AC3A9E213A06}" destId="{A6445519-E36D-458F-8F29-D286534B965D}" srcOrd="4" destOrd="0" presId="urn:microsoft.com/office/officeart/2005/8/layout/vList2"/>
    <dgm:cxn modelId="{AA2EB54B-F68A-4F3B-8B6D-A9996FDC5736}" type="presParOf" srcId="{9FF9BD46-DE44-4B30-80ED-AC3A9E213A06}" destId="{A2EE26A5-691E-4C3F-B7EF-20DE69EA838D}" srcOrd="5" destOrd="0" presId="urn:microsoft.com/office/officeart/2005/8/layout/vList2"/>
    <dgm:cxn modelId="{B46A1EC9-B10C-4601-BAF7-82F0929133CC}" type="presParOf" srcId="{9FF9BD46-DE44-4B30-80ED-AC3A9E213A06}" destId="{02F157C3-4AF0-4564-919C-72DA0052C758}" srcOrd="6" destOrd="0" presId="urn:microsoft.com/office/officeart/2005/8/layout/vList2"/>
    <dgm:cxn modelId="{111F223A-E70A-465F-9DB9-6D60BD6E33DB}" type="presParOf" srcId="{9FF9BD46-DE44-4B30-80ED-AC3A9E213A06}" destId="{3C7DB9C2-B0E1-49BC-BB9B-F7C0921C4DD2}" srcOrd="7" destOrd="0" presId="urn:microsoft.com/office/officeart/2005/8/layout/vList2"/>
    <dgm:cxn modelId="{CC6F2C6E-613E-4923-A179-16A2DAAFA1F5}" type="presParOf" srcId="{9FF9BD46-DE44-4B30-80ED-AC3A9E213A06}" destId="{2EB7D3FA-250E-4F56-A9B0-C5AA0134E3BB}" srcOrd="8" destOrd="0" presId="urn:microsoft.com/office/officeart/2005/8/layout/vList2"/>
    <dgm:cxn modelId="{CC5B6FD8-E711-4472-B605-1802691C972A}" type="presParOf" srcId="{9FF9BD46-DE44-4B30-80ED-AC3A9E213A06}" destId="{8CACE038-891E-47D3-B649-2EB8C1DD8014}" srcOrd="9" destOrd="0" presId="urn:microsoft.com/office/officeart/2005/8/layout/vList2"/>
    <dgm:cxn modelId="{96E1CBC8-2F3A-4349-9177-44E3270B4B6E}" type="presParOf" srcId="{9FF9BD46-DE44-4B30-80ED-AC3A9E213A06}" destId="{0F147CFF-3E8E-4540-9C52-F4C339712692}" srcOrd="10" destOrd="0" presId="urn:microsoft.com/office/officeart/2005/8/layout/vList2"/>
    <dgm:cxn modelId="{DCF257AB-FEF3-455F-858E-4259404091E0}" type="presParOf" srcId="{9FF9BD46-DE44-4B30-80ED-AC3A9E213A06}" destId="{87350487-3035-4B00-9E7A-708521A6225B}" srcOrd="11" destOrd="0" presId="urn:microsoft.com/office/officeart/2005/8/layout/vList2"/>
    <dgm:cxn modelId="{4CA23C35-8082-46DB-8638-8DD0E70E27F0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left: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center: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Aligns the data within a cell on the left side. This is the default value for table content.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Aligns the data within the cell by adjusting the text at the edges.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right:</a:t>
          </a:r>
          <a:endParaRPr lang="en-US" sz="1800" b="1" dirty="0"/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Aligns the data within the cell on the center. This is the default value for table headings.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E73039E8-D8AB-42C5-85CB-FE1305B90C0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justify:</a:t>
          </a:r>
          <a:endParaRPr lang="en-US" sz="1800" b="1" dirty="0"/>
        </a:p>
      </dgm:t>
    </dgm:pt>
    <dgm:pt modelId="{BAC8AFD3-74C2-482C-AF3A-2F4E7E88CA73}" type="parTrans" cxnId="{ADA85107-4F4E-485E-B0D9-93BB429B7B8F}">
      <dgm:prSet/>
      <dgm:spPr/>
      <dgm:t>
        <a:bodyPr/>
        <a:lstStyle/>
        <a:p>
          <a:endParaRPr lang="en-US"/>
        </a:p>
      </dgm:t>
    </dgm:pt>
    <dgm:pt modelId="{45107484-2A68-434D-85D1-08C6CAA33B8C}" type="sibTrans" cxnId="{ADA85107-4F4E-485E-B0D9-93BB429B7B8F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Aligns the data within the cell on the right side.</a:t>
          </a:r>
          <a:endParaRPr lang="en-US" sz="1600" dirty="0"/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4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4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4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9684E09-53C8-42BD-AEE0-D545D5411276}" type="pres">
      <dgm:prSet presAssocID="{E2A6F2EE-F364-4771-B4E9-C379586847B6}" presName="parentText" presStyleLbl="node1" presStyleIdx="2" presStyleCnt="4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9D24E-F10E-4934-8D30-32AA9251DA73}" type="pres">
      <dgm:prSet presAssocID="{4321BFAE-1B60-40C2-A29A-6529E768D090}" presName="spaceBetweenRectangles" presStyleCnt="0"/>
      <dgm:spPr/>
    </dgm:pt>
    <dgm:pt modelId="{7CB10392-A380-4971-ACC5-75DC71407EB6}" type="pres">
      <dgm:prSet presAssocID="{E73039E8-D8AB-42C5-85CB-FE1305B90C0A}" presName="parentLin" presStyleCnt="0"/>
      <dgm:spPr/>
    </dgm:pt>
    <dgm:pt modelId="{20D682B0-36CC-46CC-A1CC-B378D087AF97}" type="pres">
      <dgm:prSet presAssocID="{E73039E8-D8AB-42C5-85CB-FE1305B90C0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05A40C8-48AB-4698-BDF6-054C661D6815}" type="pres">
      <dgm:prSet presAssocID="{E73039E8-D8AB-42C5-85CB-FE1305B90C0A}" presName="parentText" presStyleLbl="node1" presStyleIdx="3" presStyleCnt="4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0CE5A-8B7F-4DF4-8D57-3F720261229C}" type="pres">
      <dgm:prSet presAssocID="{E73039E8-D8AB-42C5-85CB-FE1305B90C0A}" presName="negativeSpace" presStyleCnt="0"/>
      <dgm:spPr/>
    </dgm:pt>
    <dgm:pt modelId="{6211871D-6D88-4CCD-BA3D-D01FE4DD8ADE}" type="pres">
      <dgm:prSet presAssocID="{E73039E8-D8AB-42C5-85CB-FE1305B90C0A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27D4389D-BD9E-4B9B-9A00-F2098BBADE34}" srcId="{E73039E8-D8AB-42C5-85CB-FE1305B90C0A}" destId="{0BE71C6B-AB23-42F8-8530-ACCE65770C59}" srcOrd="0" destOrd="0" parTransId="{308B6FAC-DF33-46CE-8CE5-F1646D84FDB5}" sibTransId="{9223DA28-1101-4C6A-AC42-5D5C9AF21025}"/>
    <dgm:cxn modelId="{8F8919AF-F75A-4D56-A8DA-527F3A371F0B}" type="presOf" srcId="{E73039E8-D8AB-42C5-85CB-FE1305B90C0A}" destId="{20D682B0-36CC-46CC-A1CC-B378D087AF97}" srcOrd="0" destOrd="0" presId="urn:microsoft.com/office/officeart/2005/8/layout/list1"/>
    <dgm:cxn modelId="{37599CFA-8832-4953-B0A8-856918F1B8D2}" type="presOf" srcId="{E2A6F2EE-F364-4771-B4E9-C379586847B6}" destId="{69684E09-53C8-42BD-AEE0-D545D5411276}" srcOrd="1" destOrd="0" presId="urn:microsoft.com/office/officeart/2005/8/layout/list1"/>
    <dgm:cxn modelId="{ADA85107-4F4E-485E-B0D9-93BB429B7B8F}" srcId="{9E018682-F920-4DE4-848B-9A1180AFE0E6}" destId="{E73039E8-D8AB-42C5-85CB-FE1305B90C0A}" srcOrd="3" destOrd="0" parTransId="{BAC8AFD3-74C2-482C-AF3A-2F4E7E88CA73}" sibTransId="{45107484-2A68-434D-85D1-08C6CAA33B8C}"/>
    <dgm:cxn modelId="{DD9F533C-CC93-4062-B436-B614152E0196}" type="presOf" srcId="{0BE71C6B-AB23-42F8-8530-ACCE65770C59}" destId="{6211871D-6D88-4CCD-BA3D-D01FE4DD8ADE}" srcOrd="0" destOrd="0" presId="urn:microsoft.com/office/officeart/2005/8/layout/list1"/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5307E5B1-150A-45CB-8B6D-6B3468A57423}" type="presOf" srcId="{0FAB737B-1159-42F8-99C9-C64FC22ADE02}" destId="{E5F8AC0D-C818-46D2-8191-251E5BC620F9}" srcOrd="0" destOrd="0" presId="urn:microsoft.com/office/officeart/2005/8/layout/list1"/>
    <dgm:cxn modelId="{6E46D427-CC42-42FD-9FC3-293564133413}" type="presOf" srcId="{DD2972BB-86F5-43ED-95EB-0E6235EE415E}" destId="{39270827-321C-487D-8701-D3C791DADC60}" srcOrd="1" destOrd="0" presId="urn:microsoft.com/office/officeart/2005/8/layout/list1"/>
    <dgm:cxn modelId="{98163E02-7464-479B-BD78-422E0CF6F10C}" type="presOf" srcId="{DD2972BB-86F5-43ED-95EB-0E6235EE415E}" destId="{F2D1EC00-5936-4507-A1B3-ADE919C81521}" srcOrd="0" destOrd="0" presId="urn:microsoft.com/office/officeart/2005/8/layout/list1"/>
    <dgm:cxn modelId="{8D425258-8864-496B-8D80-3A2AA6B216A9}" type="presOf" srcId="{3A238C8B-31F0-40F7-B9EC-E53169E5539B}" destId="{A3A48043-0B63-489A-B90C-A566B8DF0AB2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EA49B7A6-2B34-4B09-84D2-5294D4E23075}" type="presOf" srcId="{03CA7723-E205-498F-88EA-A5230C7D8F2F}" destId="{CD48B418-2DD5-44F2-8D23-2AC0866BD6A7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1A5BCF11-C4F5-4B3A-884A-F8A37B9BC631}" type="presOf" srcId="{E73039E8-D8AB-42C5-85CB-FE1305B90C0A}" destId="{305A40C8-48AB-4698-BDF6-054C661D6815}" srcOrd="1" destOrd="0" presId="urn:microsoft.com/office/officeart/2005/8/layout/list1"/>
    <dgm:cxn modelId="{0B16FC66-2657-4B4D-B6CB-87051870D71B}" type="presOf" srcId="{0EAF9682-B1F8-4E02-A34A-E6BC34DCCA96}" destId="{E736F3BE-881B-4B2E-9BA6-B26B41AC01E6}" srcOrd="0" destOrd="0" presId="urn:microsoft.com/office/officeart/2005/8/layout/list1"/>
    <dgm:cxn modelId="{D3D3B991-8662-4978-963F-C3B97342115B}" type="presOf" srcId="{9E018682-F920-4DE4-848B-9A1180AFE0E6}" destId="{35B9770D-CA92-443B-8E98-61B8397B238F}" srcOrd="0" destOrd="0" presId="urn:microsoft.com/office/officeart/2005/8/layout/list1"/>
    <dgm:cxn modelId="{C386787A-19B1-4062-8E17-6A1FCB70F809}" type="presOf" srcId="{E2A6F2EE-F364-4771-B4E9-C379586847B6}" destId="{1BA6023A-846A-4034-9269-D5394070A1A7}" srcOrd="0" destOrd="0" presId="urn:microsoft.com/office/officeart/2005/8/layout/list1"/>
    <dgm:cxn modelId="{85584F61-B859-41AC-8E33-3B555AF2BF49}" type="presOf" srcId="{0EAF9682-B1F8-4E02-A34A-E6BC34DCCA96}" destId="{F89E510D-1EE2-46EE-81BE-70A29F00E6DE}" srcOrd="1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3F67CB9B-9B04-488A-B7C2-0DBDF44B7FA5}" type="presParOf" srcId="{35B9770D-CA92-443B-8E98-61B8397B238F}" destId="{0473A6B5-DC7A-437A-B45A-5718DC69EABD}" srcOrd="0" destOrd="0" presId="urn:microsoft.com/office/officeart/2005/8/layout/list1"/>
    <dgm:cxn modelId="{B2ED83CA-827F-44DA-AB95-9161B0C834D6}" type="presParOf" srcId="{0473A6B5-DC7A-437A-B45A-5718DC69EABD}" destId="{E736F3BE-881B-4B2E-9BA6-B26B41AC01E6}" srcOrd="0" destOrd="0" presId="urn:microsoft.com/office/officeart/2005/8/layout/list1"/>
    <dgm:cxn modelId="{398F2B1C-7913-4BF0-81F6-294FCFA9C725}" type="presParOf" srcId="{0473A6B5-DC7A-437A-B45A-5718DC69EABD}" destId="{F89E510D-1EE2-46EE-81BE-70A29F00E6DE}" srcOrd="1" destOrd="0" presId="urn:microsoft.com/office/officeart/2005/8/layout/list1"/>
    <dgm:cxn modelId="{4EF866A5-C3D5-46FA-B055-D176A84631C6}" type="presParOf" srcId="{35B9770D-CA92-443B-8E98-61B8397B238F}" destId="{302E932B-1D19-4F55-8CFF-667490D2A380}" srcOrd="1" destOrd="0" presId="urn:microsoft.com/office/officeart/2005/8/layout/list1"/>
    <dgm:cxn modelId="{495EA760-D579-4A2C-98CE-B612C69602D8}" type="presParOf" srcId="{35B9770D-CA92-443B-8E98-61B8397B238F}" destId="{A3A48043-0B63-489A-B90C-A566B8DF0AB2}" srcOrd="2" destOrd="0" presId="urn:microsoft.com/office/officeart/2005/8/layout/list1"/>
    <dgm:cxn modelId="{80629AD0-A607-4719-B007-ACA6377E3EAE}" type="presParOf" srcId="{35B9770D-CA92-443B-8E98-61B8397B238F}" destId="{1C3D44FA-DC0A-46CE-B62A-D6474139B106}" srcOrd="3" destOrd="0" presId="urn:microsoft.com/office/officeart/2005/8/layout/list1"/>
    <dgm:cxn modelId="{F1B19D5B-8692-4FD5-9F97-DE430CD5C539}" type="presParOf" srcId="{35B9770D-CA92-443B-8E98-61B8397B238F}" destId="{6AC97F89-B2F6-49D8-9F5E-204CF7773244}" srcOrd="4" destOrd="0" presId="urn:microsoft.com/office/officeart/2005/8/layout/list1"/>
    <dgm:cxn modelId="{CF56648A-97DC-4FF3-9FDC-E9C49D101BBF}" type="presParOf" srcId="{6AC97F89-B2F6-49D8-9F5E-204CF7773244}" destId="{F2D1EC00-5936-4507-A1B3-ADE919C81521}" srcOrd="0" destOrd="0" presId="urn:microsoft.com/office/officeart/2005/8/layout/list1"/>
    <dgm:cxn modelId="{46A0045A-1490-4902-A720-406120ED94B7}" type="presParOf" srcId="{6AC97F89-B2F6-49D8-9F5E-204CF7773244}" destId="{39270827-321C-487D-8701-D3C791DADC60}" srcOrd="1" destOrd="0" presId="urn:microsoft.com/office/officeart/2005/8/layout/list1"/>
    <dgm:cxn modelId="{D70F83EE-148C-412C-A4A1-4A2BC544CA93}" type="presParOf" srcId="{35B9770D-CA92-443B-8E98-61B8397B238F}" destId="{A6E5FD3D-80F8-4246-80C8-41686BF3ECAC}" srcOrd="5" destOrd="0" presId="urn:microsoft.com/office/officeart/2005/8/layout/list1"/>
    <dgm:cxn modelId="{7020AB90-0A07-412C-832D-39743641726A}" type="presParOf" srcId="{35B9770D-CA92-443B-8E98-61B8397B238F}" destId="{E5F8AC0D-C818-46D2-8191-251E5BC620F9}" srcOrd="6" destOrd="0" presId="urn:microsoft.com/office/officeart/2005/8/layout/list1"/>
    <dgm:cxn modelId="{920A6D33-2332-4CBF-ADA3-4B12EAFF0F8D}" type="presParOf" srcId="{35B9770D-CA92-443B-8E98-61B8397B238F}" destId="{83A37A81-6FFC-44B8-8290-CEFA926DE97E}" srcOrd="7" destOrd="0" presId="urn:microsoft.com/office/officeart/2005/8/layout/list1"/>
    <dgm:cxn modelId="{96203AD8-1D99-4D59-97B3-FA86036AD1DB}" type="presParOf" srcId="{35B9770D-CA92-443B-8E98-61B8397B238F}" destId="{32ED51FC-AB96-4E2B-A4B3-B743F81628CD}" srcOrd="8" destOrd="0" presId="urn:microsoft.com/office/officeart/2005/8/layout/list1"/>
    <dgm:cxn modelId="{52C8B891-9BD3-424A-A520-0F61C9EE20E5}" type="presParOf" srcId="{32ED51FC-AB96-4E2B-A4B3-B743F81628CD}" destId="{1BA6023A-846A-4034-9269-D5394070A1A7}" srcOrd="0" destOrd="0" presId="urn:microsoft.com/office/officeart/2005/8/layout/list1"/>
    <dgm:cxn modelId="{080402BC-B7E5-4F0A-9A7F-E645DB3A8E6D}" type="presParOf" srcId="{32ED51FC-AB96-4E2B-A4B3-B743F81628CD}" destId="{69684E09-53C8-42BD-AEE0-D545D5411276}" srcOrd="1" destOrd="0" presId="urn:microsoft.com/office/officeart/2005/8/layout/list1"/>
    <dgm:cxn modelId="{73C49C84-8591-43C3-9ACE-67E493FFD230}" type="presParOf" srcId="{35B9770D-CA92-443B-8E98-61B8397B238F}" destId="{BFD1AD88-76AD-4345-834A-283EC3D262BC}" srcOrd="9" destOrd="0" presId="urn:microsoft.com/office/officeart/2005/8/layout/list1"/>
    <dgm:cxn modelId="{3E34016B-F30A-4C2B-81E4-5C5716DC07EB}" type="presParOf" srcId="{35B9770D-CA92-443B-8E98-61B8397B238F}" destId="{CD48B418-2DD5-44F2-8D23-2AC0866BD6A7}" srcOrd="10" destOrd="0" presId="urn:microsoft.com/office/officeart/2005/8/layout/list1"/>
    <dgm:cxn modelId="{A30F718D-35C3-4827-A15A-4B7EA7E0C770}" type="presParOf" srcId="{35B9770D-CA92-443B-8E98-61B8397B238F}" destId="{6AA9D24E-F10E-4934-8D30-32AA9251DA73}" srcOrd="11" destOrd="0" presId="urn:microsoft.com/office/officeart/2005/8/layout/list1"/>
    <dgm:cxn modelId="{4CD8C61A-2000-4E75-854C-713F432344F2}" type="presParOf" srcId="{35B9770D-CA92-443B-8E98-61B8397B238F}" destId="{7CB10392-A380-4971-ACC5-75DC71407EB6}" srcOrd="12" destOrd="0" presId="urn:microsoft.com/office/officeart/2005/8/layout/list1"/>
    <dgm:cxn modelId="{59153B1A-13C6-4F6F-AF8D-CB1094B434A3}" type="presParOf" srcId="{7CB10392-A380-4971-ACC5-75DC71407EB6}" destId="{20D682B0-36CC-46CC-A1CC-B378D087AF97}" srcOrd="0" destOrd="0" presId="urn:microsoft.com/office/officeart/2005/8/layout/list1"/>
    <dgm:cxn modelId="{4D8B23EC-31D3-48F3-856C-455A8EDC9C26}" type="presParOf" srcId="{7CB10392-A380-4971-ACC5-75DC71407EB6}" destId="{305A40C8-48AB-4698-BDF6-054C661D6815}" srcOrd="1" destOrd="0" presId="urn:microsoft.com/office/officeart/2005/8/layout/list1"/>
    <dgm:cxn modelId="{57C692D8-A992-423D-AB19-B38932EAFC2E}" type="presParOf" srcId="{35B9770D-CA92-443B-8E98-61B8397B238F}" destId="{B910CE5A-8B7F-4DF4-8D57-3F720261229C}" srcOrd="13" destOrd="0" presId="urn:microsoft.com/office/officeart/2005/8/layout/list1"/>
    <dgm:cxn modelId="{968D2D0C-BB8B-4029-9226-434CE550E11B}" type="presParOf" srcId="{35B9770D-CA92-443B-8E98-61B8397B238F}" destId="{6211871D-6D88-4CCD-BA3D-D01FE4DD8ADE}" srcOrd="14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top: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middle: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Vertically aligns the data within the cell at the top.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bottom:</a:t>
          </a:r>
          <a:endParaRPr lang="en-US" sz="1800" b="1" dirty="0"/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Vertically aligns the data within the cell at the center.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Vertically aligns the data within the cell at the bottom.</a:t>
          </a:r>
          <a:endParaRPr lang="en-US" sz="1600" dirty="0"/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98218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9821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9684E09-53C8-42BD-AEE0-D545D5411276}" type="pres">
      <dgm:prSet presAssocID="{E2A6F2EE-F364-4771-B4E9-C379586847B6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D6D68463-8872-4076-8895-E68954821635}" type="presOf" srcId="{DD2972BB-86F5-43ED-95EB-0E6235EE415E}" destId="{39270827-321C-487D-8701-D3C791DADC60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7DCAA3CA-4CC0-446A-8B57-399C4745378E}" type="presOf" srcId="{9E018682-F920-4DE4-848B-9A1180AFE0E6}" destId="{35B9770D-CA92-443B-8E98-61B8397B238F}" srcOrd="0" destOrd="0" presId="urn:microsoft.com/office/officeart/2005/8/layout/list1"/>
    <dgm:cxn modelId="{13970467-2F9E-470F-9056-DE57060DE9B2}" type="presOf" srcId="{E2A6F2EE-F364-4771-B4E9-C379586847B6}" destId="{1BA6023A-846A-4034-9269-D5394070A1A7}" srcOrd="0" destOrd="0" presId="urn:microsoft.com/office/officeart/2005/8/layout/list1"/>
    <dgm:cxn modelId="{8407DA3C-36A2-4A0D-9495-C1AB98F8FA30}" type="presOf" srcId="{3A238C8B-31F0-40F7-B9EC-E53169E5539B}" destId="{A3A48043-0B63-489A-B90C-A566B8DF0AB2}" srcOrd="0" destOrd="0" presId="urn:microsoft.com/office/officeart/2005/8/layout/list1"/>
    <dgm:cxn modelId="{A1D5FF99-1AD6-4631-B30B-B08DD9760B1C}" type="presOf" srcId="{0EAF9682-B1F8-4E02-A34A-E6BC34DCCA96}" destId="{E736F3BE-881B-4B2E-9BA6-B26B41AC01E6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8C7811CE-4C34-42B8-8C8F-ED66D3C5928B}" type="presOf" srcId="{DD2972BB-86F5-43ED-95EB-0E6235EE415E}" destId="{F2D1EC00-5936-4507-A1B3-ADE919C81521}" srcOrd="0" destOrd="0" presId="urn:microsoft.com/office/officeart/2005/8/layout/list1"/>
    <dgm:cxn modelId="{ADDD8515-4EDD-4521-8F25-E4A6013D39CB}" type="presOf" srcId="{03CA7723-E205-498F-88EA-A5230C7D8F2F}" destId="{CD48B418-2DD5-44F2-8D23-2AC0866BD6A7}" srcOrd="0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D21E1EAC-4979-4E17-8574-906EEF6F944E}" type="presOf" srcId="{0FAB737B-1159-42F8-99C9-C64FC22ADE02}" destId="{E5F8AC0D-C818-46D2-8191-251E5BC620F9}" srcOrd="0" destOrd="0" presId="urn:microsoft.com/office/officeart/2005/8/layout/list1"/>
    <dgm:cxn modelId="{B7688E7C-16E2-41A6-A374-FC4A2DFF23A4}" type="presOf" srcId="{E2A6F2EE-F364-4771-B4E9-C379586847B6}" destId="{69684E09-53C8-42BD-AEE0-D545D5411276}" srcOrd="1" destOrd="0" presId="urn:microsoft.com/office/officeart/2005/8/layout/list1"/>
    <dgm:cxn modelId="{3E68292A-B9E0-4668-BA3B-D3C996D6139E}" type="presOf" srcId="{0EAF9682-B1F8-4E02-A34A-E6BC34DCCA96}" destId="{F89E510D-1EE2-46EE-81BE-70A29F00E6DE}" srcOrd="1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5E052971-2C6B-43F8-A88D-CE906C4043F7}" type="presParOf" srcId="{35B9770D-CA92-443B-8E98-61B8397B238F}" destId="{0473A6B5-DC7A-437A-B45A-5718DC69EABD}" srcOrd="0" destOrd="0" presId="urn:microsoft.com/office/officeart/2005/8/layout/list1"/>
    <dgm:cxn modelId="{C3D5A0F0-C93D-45C1-AEBB-20C52DF50E5D}" type="presParOf" srcId="{0473A6B5-DC7A-437A-B45A-5718DC69EABD}" destId="{E736F3BE-881B-4B2E-9BA6-B26B41AC01E6}" srcOrd="0" destOrd="0" presId="urn:microsoft.com/office/officeart/2005/8/layout/list1"/>
    <dgm:cxn modelId="{37BC1805-F64C-47BF-A202-D8340DBF5BBA}" type="presParOf" srcId="{0473A6B5-DC7A-437A-B45A-5718DC69EABD}" destId="{F89E510D-1EE2-46EE-81BE-70A29F00E6DE}" srcOrd="1" destOrd="0" presId="urn:microsoft.com/office/officeart/2005/8/layout/list1"/>
    <dgm:cxn modelId="{5ECD21F5-D3CF-4791-9EF9-7A80ECD940FE}" type="presParOf" srcId="{35B9770D-CA92-443B-8E98-61B8397B238F}" destId="{302E932B-1D19-4F55-8CFF-667490D2A380}" srcOrd="1" destOrd="0" presId="urn:microsoft.com/office/officeart/2005/8/layout/list1"/>
    <dgm:cxn modelId="{EF60A337-56CE-447D-8BFB-F375E899BDD0}" type="presParOf" srcId="{35B9770D-CA92-443B-8E98-61B8397B238F}" destId="{A3A48043-0B63-489A-B90C-A566B8DF0AB2}" srcOrd="2" destOrd="0" presId="urn:microsoft.com/office/officeart/2005/8/layout/list1"/>
    <dgm:cxn modelId="{166167CA-2578-44C6-979C-75105C46FD8F}" type="presParOf" srcId="{35B9770D-CA92-443B-8E98-61B8397B238F}" destId="{1C3D44FA-DC0A-46CE-B62A-D6474139B106}" srcOrd="3" destOrd="0" presId="urn:microsoft.com/office/officeart/2005/8/layout/list1"/>
    <dgm:cxn modelId="{F4C1529F-B358-4582-A344-5C584CD745C2}" type="presParOf" srcId="{35B9770D-CA92-443B-8E98-61B8397B238F}" destId="{6AC97F89-B2F6-49D8-9F5E-204CF7773244}" srcOrd="4" destOrd="0" presId="urn:microsoft.com/office/officeart/2005/8/layout/list1"/>
    <dgm:cxn modelId="{72A24C53-4BC4-417E-B563-53223A848F0E}" type="presParOf" srcId="{6AC97F89-B2F6-49D8-9F5E-204CF7773244}" destId="{F2D1EC00-5936-4507-A1B3-ADE919C81521}" srcOrd="0" destOrd="0" presId="urn:microsoft.com/office/officeart/2005/8/layout/list1"/>
    <dgm:cxn modelId="{DCB3B761-94C2-4866-A0C9-61A725C69F2F}" type="presParOf" srcId="{6AC97F89-B2F6-49D8-9F5E-204CF7773244}" destId="{39270827-321C-487D-8701-D3C791DADC60}" srcOrd="1" destOrd="0" presId="urn:microsoft.com/office/officeart/2005/8/layout/list1"/>
    <dgm:cxn modelId="{C380CCA0-E0CE-4D7C-9515-9F268BD4CDA9}" type="presParOf" srcId="{35B9770D-CA92-443B-8E98-61B8397B238F}" destId="{A6E5FD3D-80F8-4246-80C8-41686BF3ECAC}" srcOrd="5" destOrd="0" presId="urn:microsoft.com/office/officeart/2005/8/layout/list1"/>
    <dgm:cxn modelId="{2332D9F1-669D-4457-95D1-264AEBD03ABA}" type="presParOf" srcId="{35B9770D-CA92-443B-8E98-61B8397B238F}" destId="{E5F8AC0D-C818-46D2-8191-251E5BC620F9}" srcOrd="6" destOrd="0" presId="urn:microsoft.com/office/officeart/2005/8/layout/list1"/>
    <dgm:cxn modelId="{B1FE97C1-FF8C-4951-80BD-D87AA0E96C21}" type="presParOf" srcId="{35B9770D-CA92-443B-8E98-61B8397B238F}" destId="{83A37A81-6FFC-44B8-8290-CEFA926DE97E}" srcOrd="7" destOrd="0" presId="urn:microsoft.com/office/officeart/2005/8/layout/list1"/>
    <dgm:cxn modelId="{178E5287-9A03-46A8-B993-B7F92B54CF53}" type="presParOf" srcId="{35B9770D-CA92-443B-8E98-61B8397B238F}" destId="{32ED51FC-AB96-4E2B-A4B3-B743F81628CD}" srcOrd="8" destOrd="0" presId="urn:microsoft.com/office/officeart/2005/8/layout/list1"/>
    <dgm:cxn modelId="{D636F606-5F3E-4A01-AF33-62A6B7DAF2AE}" type="presParOf" srcId="{32ED51FC-AB96-4E2B-A4B3-B743F81628CD}" destId="{1BA6023A-846A-4034-9269-D5394070A1A7}" srcOrd="0" destOrd="0" presId="urn:microsoft.com/office/officeart/2005/8/layout/list1"/>
    <dgm:cxn modelId="{EBE554AF-59BF-44FC-8207-3DFA92EE2289}" type="presParOf" srcId="{32ED51FC-AB96-4E2B-A4B3-B743F81628CD}" destId="{69684E09-53C8-42BD-AEE0-D545D5411276}" srcOrd="1" destOrd="0" presId="urn:microsoft.com/office/officeart/2005/8/layout/list1"/>
    <dgm:cxn modelId="{2AB4440F-1F81-462A-8024-60E2694256EB}" type="presParOf" srcId="{35B9770D-CA92-443B-8E98-61B8397B238F}" destId="{BFD1AD88-76AD-4345-834A-283EC3D262BC}" srcOrd="9" destOrd="0" presId="urn:microsoft.com/office/officeart/2005/8/layout/list1"/>
    <dgm:cxn modelId="{3224D758-46E3-44A1-BC75-E78A8BF32A1C}" type="presParOf" srcId="{35B9770D-CA92-443B-8E98-61B8397B238F}" destId="{CD48B418-2DD5-44F2-8D23-2AC0866BD6A7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border-width: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border-color: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Used to control the thickness of the border and the values are specified in pixels.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border-style:</a:t>
          </a:r>
          <a:endParaRPr lang="en-US" sz="1800" b="1" dirty="0"/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Used to control the color of the border and specifies the color by either name, or RGB value, or hexadecimal number.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Used to control the line style. Users can choose between solid, dashed, groove, dotted, outset, ridge, inset, or none.</a:t>
          </a:r>
          <a:endParaRPr lang="en-US" sz="1600" dirty="0"/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98218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9821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9684E09-53C8-42BD-AEE0-D545D5411276}" type="pres">
      <dgm:prSet presAssocID="{E2A6F2EE-F364-4771-B4E9-C379586847B6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EFC38D27-1DC6-4EC4-99D0-3160C64A7212}" type="presOf" srcId="{DD2972BB-86F5-43ED-95EB-0E6235EE415E}" destId="{F2D1EC00-5936-4507-A1B3-ADE919C81521}" srcOrd="0" destOrd="0" presId="urn:microsoft.com/office/officeart/2005/8/layout/list1"/>
    <dgm:cxn modelId="{5BA45CD9-E8A5-4C9E-9D84-0424A808A6BF}" type="presOf" srcId="{0EAF9682-B1F8-4E02-A34A-E6BC34DCCA96}" destId="{E736F3BE-881B-4B2E-9BA6-B26B41AC01E6}" srcOrd="0" destOrd="0" presId="urn:microsoft.com/office/officeart/2005/8/layout/list1"/>
    <dgm:cxn modelId="{03EFEB4C-32EC-415D-8524-4C58A8A0EF71}" type="presOf" srcId="{E2A6F2EE-F364-4771-B4E9-C379586847B6}" destId="{69684E09-53C8-42BD-AEE0-D545D5411276}" srcOrd="1" destOrd="0" presId="urn:microsoft.com/office/officeart/2005/8/layout/list1"/>
    <dgm:cxn modelId="{C86F4386-0E37-4F67-96DE-5C98C1B9F5FF}" type="presOf" srcId="{03CA7723-E205-498F-88EA-A5230C7D8F2F}" destId="{CD48B418-2DD5-44F2-8D23-2AC0866BD6A7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96144CE5-6A56-4A25-B271-DE8D4FBC967E}" type="presOf" srcId="{3A238C8B-31F0-40F7-B9EC-E53169E5539B}" destId="{A3A48043-0B63-489A-B90C-A566B8DF0AB2}" srcOrd="0" destOrd="0" presId="urn:microsoft.com/office/officeart/2005/8/layout/list1"/>
    <dgm:cxn modelId="{5CC6391F-4B6E-46FE-836F-F041E3E8065C}" type="presOf" srcId="{E2A6F2EE-F364-4771-B4E9-C379586847B6}" destId="{1BA6023A-846A-4034-9269-D5394070A1A7}" srcOrd="0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219AE6F9-0255-499B-AA57-F94C3CAA7BDA}" type="presOf" srcId="{9E018682-F920-4DE4-848B-9A1180AFE0E6}" destId="{35B9770D-CA92-443B-8E98-61B8397B238F}" srcOrd="0" destOrd="0" presId="urn:microsoft.com/office/officeart/2005/8/layout/list1"/>
    <dgm:cxn modelId="{5521C7C1-B126-4249-B415-7C9FD08A0BA9}" type="presOf" srcId="{DD2972BB-86F5-43ED-95EB-0E6235EE415E}" destId="{39270827-321C-487D-8701-D3C791DADC60}" srcOrd="1" destOrd="0" presId="urn:microsoft.com/office/officeart/2005/8/layout/list1"/>
    <dgm:cxn modelId="{168B0035-57B0-44FD-818C-2F355DD66029}" type="presOf" srcId="{0EAF9682-B1F8-4E02-A34A-E6BC34DCCA96}" destId="{F89E510D-1EE2-46EE-81BE-70A29F00E6DE}" srcOrd="1" destOrd="0" presId="urn:microsoft.com/office/officeart/2005/8/layout/list1"/>
    <dgm:cxn modelId="{A2E7BA26-A903-4286-9C66-53D9344D07AA}" type="presOf" srcId="{0FAB737B-1159-42F8-99C9-C64FC22ADE02}" destId="{E5F8AC0D-C818-46D2-8191-251E5BC620F9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7E7CD28-3CD6-4CBF-9AFF-41F4A74B3F4C}" type="presParOf" srcId="{35B9770D-CA92-443B-8E98-61B8397B238F}" destId="{0473A6B5-DC7A-437A-B45A-5718DC69EABD}" srcOrd="0" destOrd="0" presId="urn:microsoft.com/office/officeart/2005/8/layout/list1"/>
    <dgm:cxn modelId="{AADB0BE7-8085-4B43-8BD6-74190E7E261B}" type="presParOf" srcId="{0473A6B5-DC7A-437A-B45A-5718DC69EABD}" destId="{E736F3BE-881B-4B2E-9BA6-B26B41AC01E6}" srcOrd="0" destOrd="0" presId="urn:microsoft.com/office/officeart/2005/8/layout/list1"/>
    <dgm:cxn modelId="{4C7E44D0-5E7A-4FF8-9A90-FA2BCA8F2244}" type="presParOf" srcId="{0473A6B5-DC7A-437A-B45A-5718DC69EABD}" destId="{F89E510D-1EE2-46EE-81BE-70A29F00E6DE}" srcOrd="1" destOrd="0" presId="urn:microsoft.com/office/officeart/2005/8/layout/list1"/>
    <dgm:cxn modelId="{6462603E-6B92-4DEB-A2A2-09A057B349D0}" type="presParOf" srcId="{35B9770D-CA92-443B-8E98-61B8397B238F}" destId="{302E932B-1D19-4F55-8CFF-667490D2A380}" srcOrd="1" destOrd="0" presId="urn:microsoft.com/office/officeart/2005/8/layout/list1"/>
    <dgm:cxn modelId="{DDAB53FD-9F18-4077-8085-C4D267AADCF6}" type="presParOf" srcId="{35B9770D-CA92-443B-8E98-61B8397B238F}" destId="{A3A48043-0B63-489A-B90C-A566B8DF0AB2}" srcOrd="2" destOrd="0" presId="urn:microsoft.com/office/officeart/2005/8/layout/list1"/>
    <dgm:cxn modelId="{ACD0AF72-ECA9-4812-8486-A6307291F459}" type="presParOf" srcId="{35B9770D-CA92-443B-8E98-61B8397B238F}" destId="{1C3D44FA-DC0A-46CE-B62A-D6474139B106}" srcOrd="3" destOrd="0" presId="urn:microsoft.com/office/officeart/2005/8/layout/list1"/>
    <dgm:cxn modelId="{0CFCB2D3-DE6A-4AFA-AF0B-50CA77EC485C}" type="presParOf" srcId="{35B9770D-CA92-443B-8E98-61B8397B238F}" destId="{6AC97F89-B2F6-49D8-9F5E-204CF7773244}" srcOrd="4" destOrd="0" presId="urn:microsoft.com/office/officeart/2005/8/layout/list1"/>
    <dgm:cxn modelId="{33055DC8-6FF0-4296-8AEC-ACEBB71DD3D4}" type="presParOf" srcId="{6AC97F89-B2F6-49D8-9F5E-204CF7773244}" destId="{F2D1EC00-5936-4507-A1B3-ADE919C81521}" srcOrd="0" destOrd="0" presId="urn:microsoft.com/office/officeart/2005/8/layout/list1"/>
    <dgm:cxn modelId="{EED029D4-A7CB-481D-9EAE-E915B6E2D9DB}" type="presParOf" srcId="{6AC97F89-B2F6-49D8-9F5E-204CF7773244}" destId="{39270827-321C-487D-8701-D3C791DADC60}" srcOrd="1" destOrd="0" presId="urn:microsoft.com/office/officeart/2005/8/layout/list1"/>
    <dgm:cxn modelId="{9FF8D099-4F6A-4BCE-9F26-DA911B1D5EA3}" type="presParOf" srcId="{35B9770D-CA92-443B-8E98-61B8397B238F}" destId="{A6E5FD3D-80F8-4246-80C8-41686BF3ECAC}" srcOrd="5" destOrd="0" presId="urn:microsoft.com/office/officeart/2005/8/layout/list1"/>
    <dgm:cxn modelId="{7CBCCD0D-1D8A-430B-84D0-6DE97B06E887}" type="presParOf" srcId="{35B9770D-CA92-443B-8E98-61B8397B238F}" destId="{E5F8AC0D-C818-46D2-8191-251E5BC620F9}" srcOrd="6" destOrd="0" presId="urn:microsoft.com/office/officeart/2005/8/layout/list1"/>
    <dgm:cxn modelId="{9F355DD1-653A-479E-A2A5-7BB4FBC53536}" type="presParOf" srcId="{35B9770D-CA92-443B-8E98-61B8397B238F}" destId="{83A37A81-6FFC-44B8-8290-CEFA926DE97E}" srcOrd="7" destOrd="0" presId="urn:microsoft.com/office/officeart/2005/8/layout/list1"/>
    <dgm:cxn modelId="{854A071D-A4CF-4B95-A206-D597901FE10C}" type="presParOf" srcId="{35B9770D-CA92-443B-8E98-61B8397B238F}" destId="{32ED51FC-AB96-4E2B-A4B3-B743F81628CD}" srcOrd="8" destOrd="0" presId="urn:microsoft.com/office/officeart/2005/8/layout/list1"/>
    <dgm:cxn modelId="{1B3D3E9B-2601-4241-9848-92C1749EF689}" type="presParOf" srcId="{32ED51FC-AB96-4E2B-A4B3-B743F81628CD}" destId="{1BA6023A-846A-4034-9269-D5394070A1A7}" srcOrd="0" destOrd="0" presId="urn:microsoft.com/office/officeart/2005/8/layout/list1"/>
    <dgm:cxn modelId="{D1833560-4404-4920-B342-22D798A73D78}" type="presParOf" srcId="{32ED51FC-AB96-4E2B-A4B3-B743F81628CD}" destId="{69684E09-53C8-42BD-AEE0-D545D5411276}" srcOrd="1" destOrd="0" presId="urn:microsoft.com/office/officeart/2005/8/layout/list1"/>
    <dgm:cxn modelId="{6D232F3D-0BA0-4F9B-B971-7C3B8CD60473}" type="presParOf" srcId="{35B9770D-CA92-443B-8E98-61B8397B238F}" destId="{BFD1AD88-76AD-4345-834A-283EC3D262BC}" srcOrd="9" destOrd="0" presId="urn:microsoft.com/office/officeart/2005/8/layout/list1"/>
    <dgm:cxn modelId="{C924D5CD-E855-4361-A53C-6E96FC18E639}" type="presParOf" srcId="{35B9770D-CA92-443B-8E98-61B8397B238F}" destId="{CD48B418-2DD5-44F2-8D23-2AC0866BD6A7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set all these attributes at one time, the user can use the border attribute and place the settings in the order of width, color, and style respectively.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 format the sides of the border individually, replace the border attribute with border-bottom, border-top, border-right, or border-left attribute.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user can apply these attributes to the entire table or individual cells and also create rules in the &lt;style&gt; area.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5E7DB8B-B5FE-4AAE-B39C-C7E224D70CFA}" type="presOf" srcId="{4E1CD5B7-2CF3-44AA-979B-6F420433627D}" destId="{388723AB-37EB-4EC2-B7B0-759657273835}" srcOrd="0" destOrd="0" presId="urn:microsoft.com/office/officeart/2005/8/layout/vList2"/>
    <dgm:cxn modelId="{4AE478C4-8750-452D-B452-8E1AA3255BB8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3EE6835-C0FD-47FC-93D5-05CFA03F5443}" type="presOf" srcId="{D32F8FCF-EDF2-4321-B49C-D5DF3D295B52}" destId="{9FF9BD46-DE44-4B30-80ED-AC3A9E213A06}" srcOrd="0" destOrd="0" presId="urn:microsoft.com/office/officeart/2005/8/layout/vList2"/>
    <dgm:cxn modelId="{93E85C22-4951-4AA0-BBF3-B3A65F3A7304}" type="presOf" srcId="{562882C0-AB97-4E3B-8D46-8E574B04BE56}" destId="{A6445519-E36D-458F-8F29-D286534B965D}" srcOrd="0" destOrd="0" presId="urn:microsoft.com/office/officeart/2005/8/layout/vList2"/>
    <dgm:cxn modelId="{1A96B70D-05FA-48BA-93A1-198A6B37DAF8}" type="presParOf" srcId="{9FF9BD46-DE44-4B30-80ED-AC3A9E213A06}" destId="{388723AB-37EB-4EC2-B7B0-759657273835}" srcOrd="0" destOrd="0" presId="urn:microsoft.com/office/officeart/2005/8/layout/vList2"/>
    <dgm:cxn modelId="{A9FBBD91-44CD-4AB1-A936-85375AA27ED6}" type="presParOf" srcId="{9FF9BD46-DE44-4B30-80ED-AC3A9E213A06}" destId="{D877BAB3-7DBF-46AB-A039-BE8C107F0C8C}" srcOrd="1" destOrd="0" presId="urn:microsoft.com/office/officeart/2005/8/layout/vList2"/>
    <dgm:cxn modelId="{0D9C32C2-7740-4245-B816-500D99AD164A}" type="presParOf" srcId="{9FF9BD46-DE44-4B30-80ED-AC3A9E213A06}" destId="{0256FAD6-365E-4CAB-8266-8CECC71F7F52}" srcOrd="2" destOrd="0" presId="urn:microsoft.com/office/officeart/2005/8/layout/vList2"/>
    <dgm:cxn modelId="{CA21B970-043D-412B-8284-7058C1839F68}" type="presParOf" srcId="{9FF9BD46-DE44-4B30-80ED-AC3A9E213A06}" destId="{C88DBDBC-73BA-40D4-ACAA-61468FA8920B}" srcOrd="3" destOrd="0" presId="urn:microsoft.com/office/officeart/2005/8/layout/vList2"/>
    <dgm:cxn modelId="{3991222D-DE78-48AE-A067-E24B8DEB45A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table is made up of rows and columns. The intersection of each row and column is called as a cell.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row is made up of a set of cells that are placed horizontally.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column is made up of set of cells that are placed vertically.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user can represent the data in a tabular format by using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&lt;table&gt; </a:t>
          </a:r>
          <a:r>
            <a:rPr lang="en-US" sz="1800" kern="1200" dirty="0" smtClean="0">
              <a:solidFill>
                <a:schemeClr val="tx1"/>
              </a:solidFill>
            </a:rPr>
            <a:t>element in HTML.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tr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 </a:t>
          </a:r>
          <a:r>
            <a:rPr lang="en-US" sz="1800" kern="1200" dirty="0" smtClean="0">
              <a:solidFill>
                <a:schemeClr val="tx1"/>
              </a:solidFill>
            </a:rPr>
            <a:t>element divides the table into rows and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&lt;td&gt;</a:t>
          </a:r>
          <a:r>
            <a:rPr lang="en-US" sz="1800" kern="1200" dirty="0" smtClean="0">
              <a:solidFill>
                <a:schemeClr val="tx1"/>
              </a:solidFill>
            </a:rPr>
            <a:t> element specifies columns for each row. 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By default, a table does not have a border.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border</a:t>
          </a:r>
          <a:r>
            <a:rPr lang="en-US" sz="1800" kern="1200" dirty="0" smtClean="0">
              <a:solidFill>
                <a:schemeClr val="tx1"/>
              </a:solidFill>
            </a:rPr>
            <a:t> attribute of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&lt;table&gt;</a:t>
          </a:r>
          <a:r>
            <a:rPr lang="en-US" sz="1800" kern="1200" dirty="0" smtClean="0">
              <a:solidFill>
                <a:schemeClr val="tx1"/>
              </a:solidFill>
            </a:rPr>
            <a:t> element specifies a border for making the table visible in a Web page.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35964"/>
          <a:ext cx="7620000" cy="8190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Aligns the data within a cell on the left side. This is the default value for table content.</a:t>
          </a:r>
          <a:endParaRPr lang="en-US" sz="1600" kern="1200" dirty="0"/>
        </a:p>
      </dsp:txBody>
      <dsp:txXfrm>
        <a:off x="0" y="135964"/>
        <a:ext cx="7620000" cy="819000"/>
      </dsp:txXfrm>
    </dsp:sp>
    <dsp:sp modelId="{F89E510D-1EE2-46EE-81BE-70A29F00E6DE}">
      <dsp:nvSpPr>
        <dsp:cNvPr id="0" name=""/>
        <dsp:cNvSpPr/>
      </dsp:nvSpPr>
      <dsp:spPr>
        <a:xfrm>
          <a:off x="228600" y="14726"/>
          <a:ext cx="6610532" cy="33553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left:</a:t>
          </a:r>
          <a:endParaRPr lang="en-US" sz="1800" b="1" kern="1200" dirty="0"/>
        </a:p>
      </dsp:txBody>
      <dsp:txXfrm>
        <a:off x="244979" y="31105"/>
        <a:ext cx="6577774" cy="302774"/>
      </dsp:txXfrm>
    </dsp:sp>
    <dsp:sp modelId="{E5F8AC0D-C818-46D2-8191-251E5BC620F9}">
      <dsp:nvSpPr>
        <dsp:cNvPr id="0" name=""/>
        <dsp:cNvSpPr/>
      </dsp:nvSpPr>
      <dsp:spPr>
        <a:xfrm>
          <a:off x="0" y="1177526"/>
          <a:ext cx="7620000" cy="8190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Aligns the data within the cell on the center. This is the default value for table headings.</a:t>
          </a:r>
          <a:endParaRPr lang="en-US" sz="1600" kern="1200" dirty="0"/>
        </a:p>
      </dsp:txBody>
      <dsp:txXfrm>
        <a:off x="0" y="1177526"/>
        <a:ext cx="7620000" cy="819000"/>
      </dsp:txXfrm>
    </dsp:sp>
    <dsp:sp modelId="{39270827-321C-487D-8701-D3C791DADC60}">
      <dsp:nvSpPr>
        <dsp:cNvPr id="0" name=""/>
        <dsp:cNvSpPr/>
      </dsp:nvSpPr>
      <dsp:spPr>
        <a:xfrm>
          <a:off x="240090" y="1047579"/>
          <a:ext cx="6625254" cy="33758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center:</a:t>
          </a:r>
          <a:endParaRPr lang="en-US" sz="1800" b="1" kern="1200" dirty="0"/>
        </a:p>
      </dsp:txBody>
      <dsp:txXfrm>
        <a:off x="256570" y="1064059"/>
        <a:ext cx="6592294" cy="304629"/>
      </dsp:txXfrm>
    </dsp:sp>
    <dsp:sp modelId="{CD48B418-2DD5-44F2-8D23-2AC0866BD6A7}">
      <dsp:nvSpPr>
        <dsp:cNvPr id="0" name=""/>
        <dsp:cNvSpPr/>
      </dsp:nvSpPr>
      <dsp:spPr>
        <a:xfrm>
          <a:off x="0" y="2274368"/>
          <a:ext cx="7620000" cy="6040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Aligns the data within the cell on the right side.</a:t>
          </a:r>
          <a:endParaRPr lang="en-US" sz="1600" kern="1200" dirty="0"/>
        </a:p>
      </dsp:txBody>
      <dsp:txXfrm>
        <a:off x="0" y="2274368"/>
        <a:ext cx="7620000" cy="604012"/>
      </dsp:txXfrm>
    </dsp:sp>
    <dsp:sp modelId="{69684E09-53C8-42BD-AEE0-D545D5411276}">
      <dsp:nvSpPr>
        <dsp:cNvPr id="0" name=""/>
        <dsp:cNvSpPr/>
      </dsp:nvSpPr>
      <dsp:spPr>
        <a:xfrm>
          <a:off x="228600" y="2082488"/>
          <a:ext cx="5334000" cy="3837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right:</a:t>
          </a:r>
          <a:endParaRPr lang="en-US" sz="1800" b="1" kern="1200" dirty="0"/>
        </a:p>
      </dsp:txBody>
      <dsp:txXfrm>
        <a:off x="247334" y="2101222"/>
        <a:ext cx="5296532" cy="346292"/>
      </dsp:txXfrm>
    </dsp:sp>
    <dsp:sp modelId="{6211871D-6D88-4CCD-BA3D-D01FE4DD8ADE}">
      <dsp:nvSpPr>
        <dsp:cNvPr id="0" name=""/>
        <dsp:cNvSpPr/>
      </dsp:nvSpPr>
      <dsp:spPr>
        <a:xfrm>
          <a:off x="0" y="3140461"/>
          <a:ext cx="7620000" cy="6040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Aligns the data within the cell by adjusting the text at the edges.</a:t>
          </a:r>
          <a:endParaRPr lang="en-US" sz="1600" kern="1200" dirty="0"/>
        </a:p>
      </dsp:txBody>
      <dsp:txXfrm>
        <a:off x="0" y="3140461"/>
        <a:ext cx="7620000" cy="604012"/>
      </dsp:txXfrm>
    </dsp:sp>
    <dsp:sp modelId="{305A40C8-48AB-4698-BDF6-054C661D6815}">
      <dsp:nvSpPr>
        <dsp:cNvPr id="0" name=""/>
        <dsp:cNvSpPr/>
      </dsp:nvSpPr>
      <dsp:spPr>
        <a:xfrm>
          <a:off x="228600" y="2948581"/>
          <a:ext cx="5334000" cy="3837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justify:</a:t>
          </a:r>
          <a:endParaRPr lang="en-US" sz="1800" b="1" kern="1200" dirty="0"/>
        </a:p>
      </dsp:txBody>
      <dsp:txXfrm>
        <a:off x="247334" y="2967315"/>
        <a:ext cx="529653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23598"/>
          <a:ext cx="7620000" cy="6040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Vertically aligns the data within the cell at the top.</a:t>
          </a:r>
          <a:endParaRPr lang="en-US" sz="1600" kern="1200" dirty="0"/>
        </a:p>
      </dsp:txBody>
      <dsp:txXfrm>
        <a:off x="0" y="123598"/>
        <a:ext cx="7620000" cy="604012"/>
      </dsp:txXfrm>
    </dsp:sp>
    <dsp:sp modelId="{F89E510D-1EE2-46EE-81BE-70A29F00E6DE}">
      <dsp:nvSpPr>
        <dsp:cNvPr id="0" name=""/>
        <dsp:cNvSpPr/>
      </dsp:nvSpPr>
      <dsp:spPr>
        <a:xfrm>
          <a:off x="228600" y="2359"/>
          <a:ext cx="5238948" cy="33553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top:</a:t>
          </a:r>
          <a:endParaRPr lang="en-US" sz="1800" b="1" kern="1200" dirty="0"/>
        </a:p>
      </dsp:txBody>
      <dsp:txXfrm>
        <a:off x="244979" y="18738"/>
        <a:ext cx="5206190" cy="302774"/>
      </dsp:txXfrm>
    </dsp:sp>
    <dsp:sp modelId="{E5F8AC0D-C818-46D2-8191-251E5BC620F9}">
      <dsp:nvSpPr>
        <dsp:cNvPr id="0" name=""/>
        <dsp:cNvSpPr/>
      </dsp:nvSpPr>
      <dsp:spPr>
        <a:xfrm>
          <a:off x="0" y="950173"/>
          <a:ext cx="7620000" cy="6040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Vertically aligns the data within the cell at the center.</a:t>
          </a:r>
          <a:endParaRPr lang="en-US" sz="1600" kern="1200" dirty="0"/>
        </a:p>
      </dsp:txBody>
      <dsp:txXfrm>
        <a:off x="0" y="950173"/>
        <a:ext cx="7620000" cy="604012"/>
      </dsp:txXfrm>
    </dsp:sp>
    <dsp:sp modelId="{39270827-321C-487D-8701-D3C791DADC60}">
      <dsp:nvSpPr>
        <dsp:cNvPr id="0" name=""/>
        <dsp:cNvSpPr/>
      </dsp:nvSpPr>
      <dsp:spPr>
        <a:xfrm>
          <a:off x="240090" y="820225"/>
          <a:ext cx="5238948" cy="33758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middle:</a:t>
          </a:r>
          <a:endParaRPr lang="en-US" sz="1800" b="1" kern="1200" dirty="0"/>
        </a:p>
      </dsp:txBody>
      <dsp:txXfrm>
        <a:off x="256570" y="836705"/>
        <a:ext cx="5205988" cy="304629"/>
      </dsp:txXfrm>
    </dsp:sp>
    <dsp:sp modelId="{CD48B418-2DD5-44F2-8D23-2AC0866BD6A7}">
      <dsp:nvSpPr>
        <dsp:cNvPr id="0" name=""/>
        <dsp:cNvSpPr/>
      </dsp:nvSpPr>
      <dsp:spPr>
        <a:xfrm>
          <a:off x="0" y="1832027"/>
          <a:ext cx="7620000" cy="60401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70764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Vertically aligns the data within the cell at the bottom.</a:t>
          </a:r>
          <a:endParaRPr lang="en-US" sz="1600" kern="1200" dirty="0"/>
        </a:p>
      </dsp:txBody>
      <dsp:txXfrm>
        <a:off x="0" y="1832027"/>
        <a:ext cx="7620000" cy="604012"/>
      </dsp:txXfrm>
    </dsp:sp>
    <dsp:sp modelId="{69684E09-53C8-42BD-AEE0-D545D5411276}">
      <dsp:nvSpPr>
        <dsp:cNvPr id="0" name=""/>
        <dsp:cNvSpPr/>
      </dsp:nvSpPr>
      <dsp:spPr>
        <a:xfrm>
          <a:off x="228600" y="1640147"/>
          <a:ext cx="5334000" cy="3837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bottom:</a:t>
          </a:r>
          <a:endParaRPr lang="en-US" sz="1800" b="1" kern="1200" dirty="0"/>
        </a:p>
      </dsp:txBody>
      <dsp:txXfrm>
        <a:off x="247334" y="1658881"/>
        <a:ext cx="529653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39184"/>
          <a:ext cx="7620000" cy="837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91592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control the thickness of the border and the values are specified in pixels.</a:t>
          </a:r>
          <a:endParaRPr lang="en-US" sz="1600" kern="1200" dirty="0"/>
        </a:p>
      </dsp:txBody>
      <dsp:txXfrm>
        <a:off x="0" y="139184"/>
        <a:ext cx="7620000" cy="837900"/>
      </dsp:txXfrm>
    </dsp:sp>
    <dsp:sp modelId="{F89E510D-1EE2-46EE-81BE-70A29F00E6DE}">
      <dsp:nvSpPr>
        <dsp:cNvPr id="0" name=""/>
        <dsp:cNvSpPr/>
      </dsp:nvSpPr>
      <dsp:spPr>
        <a:xfrm>
          <a:off x="228600" y="8619"/>
          <a:ext cx="5238948" cy="36134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border-width:</a:t>
          </a:r>
          <a:endParaRPr lang="en-US" sz="1800" b="1" kern="1200" dirty="0"/>
        </a:p>
      </dsp:txBody>
      <dsp:txXfrm>
        <a:off x="246239" y="26258"/>
        <a:ext cx="5203670" cy="326065"/>
      </dsp:txXfrm>
    </dsp:sp>
    <dsp:sp modelId="{E5F8AC0D-C818-46D2-8191-251E5BC620F9}">
      <dsp:nvSpPr>
        <dsp:cNvPr id="0" name=""/>
        <dsp:cNvSpPr/>
      </dsp:nvSpPr>
      <dsp:spPr>
        <a:xfrm>
          <a:off x="0" y="1216766"/>
          <a:ext cx="7620000" cy="837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91592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control the color of the border and specifies the color by either name, or RGB value, or hexadecimal number.</a:t>
          </a:r>
          <a:endParaRPr lang="en-US" sz="1600" kern="1200" dirty="0"/>
        </a:p>
      </dsp:txBody>
      <dsp:txXfrm>
        <a:off x="0" y="1216766"/>
        <a:ext cx="7620000" cy="837900"/>
      </dsp:txXfrm>
    </dsp:sp>
    <dsp:sp modelId="{39270827-321C-487D-8701-D3C791DADC60}">
      <dsp:nvSpPr>
        <dsp:cNvPr id="0" name=""/>
        <dsp:cNvSpPr/>
      </dsp:nvSpPr>
      <dsp:spPr>
        <a:xfrm>
          <a:off x="240090" y="1076822"/>
          <a:ext cx="5238948" cy="36355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border-color:</a:t>
          </a:r>
          <a:endParaRPr lang="en-US" sz="1800" b="1" kern="1200" dirty="0"/>
        </a:p>
      </dsp:txBody>
      <dsp:txXfrm>
        <a:off x="257837" y="1094569"/>
        <a:ext cx="5203454" cy="328064"/>
      </dsp:txXfrm>
    </dsp:sp>
    <dsp:sp modelId="{CD48B418-2DD5-44F2-8D23-2AC0866BD6A7}">
      <dsp:nvSpPr>
        <dsp:cNvPr id="0" name=""/>
        <dsp:cNvSpPr/>
      </dsp:nvSpPr>
      <dsp:spPr>
        <a:xfrm>
          <a:off x="0" y="2353880"/>
          <a:ext cx="7620000" cy="8379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291592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control the line style. Users can choose between solid, dashed, groove, dotted, outset, ridge, inset, or none.</a:t>
          </a:r>
          <a:endParaRPr lang="en-US" sz="1600" kern="1200" dirty="0"/>
        </a:p>
      </dsp:txBody>
      <dsp:txXfrm>
        <a:off x="0" y="2353880"/>
        <a:ext cx="7620000" cy="837900"/>
      </dsp:txXfrm>
    </dsp:sp>
    <dsp:sp modelId="{69684E09-53C8-42BD-AEE0-D545D5411276}">
      <dsp:nvSpPr>
        <dsp:cNvPr id="0" name=""/>
        <dsp:cNvSpPr/>
      </dsp:nvSpPr>
      <dsp:spPr>
        <a:xfrm>
          <a:off x="228600" y="2147240"/>
          <a:ext cx="5334000" cy="4132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border-style:</a:t>
          </a:r>
          <a:endParaRPr lang="en-US" sz="1800" b="1" kern="1200" dirty="0"/>
        </a:p>
      </dsp:txBody>
      <dsp:txXfrm>
        <a:off x="248775" y="2167415"/>
        <a:ext cx="5293650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76130"/>
          <a:ext cx="8458200" cy="81428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set all these attributes at one time, the user can use the border attribute and place the settings in the order of width, color, and style respectively.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750" y="415880"/>
        <a:ext cx="8378700" cy="734782"/>
      </dsp:txXfrm>
    </dsp:sp>
    <dsp:sp modelId="{0256FAD6-365E-4CAB-8266-8CECC71F7F52}">
      <dsp:nvSpPr>
        <dsp:cNvPr id="0" name=""/>
        <dsp:cNvSpPr/>
      </dsp:nvSpPr>
      <dsp:spPr>
        <a:xfrm>
          <a:off x="0" y="1413869"/>
          <a:ext cx="8458200" cy="8116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 format the sides of the border individually, replace the border attribute with border-bottom, border-top, </a:t>
          </a:r>
          <a:r>
            <a:rPr lang="en-US" sz="1800" kern="1200" dirty="0" smtClean="0">
              <a:solidFill>
                <a:schemeClr val="tx1"/>
              </a:solidFill>
            </a:rPr>
            <a:t>border-right, </a:t>
          </a:r>
          <a:r>
            <a:rPr lang="en-US" sz="1800" kern="1200" dirty="0" smtClean="0">
              <a:solidFill>
                <a:schemeClr val="tx1"/>
              </a:solidFill>
            </a:rPr>
            <a:t>or border-left attribute.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20" y="1453489"/>
        <a:ext cx="8378960" cy="732377"/>
      </dsp:txXfrm>
    </dsp:sp>
    <dsp:sp modelId="{A6445519-E36D-458F-8F29-D286534B965D}">
      <dsp:nvSpPr>
        <dsp:cNvPr id="0" name=""/>
        <dsp:cNvSpPr/>
      </dsp:nvSpPr>
      <dsp:spPr>
        <a:xfrm>
          <a:off x="0" y="2519589"/>
          <a:ext cx="8458200" cy="82853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user can apply these attributes to the entire table or individual cells and also create rules in the &lt;style&gt; area.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446" y="2560035"/>
        <a:ext cx="8377308" cy="74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8/21/2012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8/21/2012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9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 Tables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3051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Colspan</a:t>
            </a:r>
            <a:r>
              <a:rPr lang="en-US" dirty="0" smtClean="0"/>
              <a:t> Attribute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373736"/>
            <a:ext cx="5257800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dirty="0" smtClean="0"/>
              <a:t>   </a:t>
            </a: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=”2”&gt;IT&lt;/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=”2”&gt;Accounts&lt;/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&gt;Location&lt;/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&gt;Location&lt;/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&lt;td&gt;David&lt;/td&gt;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&lt;td&gt;New York&lt;/td&gt;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&lt;td&gt;John&lt;/td&gt;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&lt;td&gt;London&lt;/td&gt;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Colspan</a:t>
            </a:r>
            <a:r>
              <a:rPr lang="en-US" dirty="0" smtClean="0"/>
              <a:t> Attribute 3-3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151992"/>
            <a:ext cx="5257800" cy="23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</a:t>
            </a:r>
            <a:r>
              <a:rPr lang="en-US" sz="2400" baseline="30000" dirty="0" err="1" smtClean="0"/>
              <a:t>Katthy</a:t>
            </a:r>
            <a:r>
              <a:rPr lang="en-US" sz="2400" baseline="30000" dirty="0" smtClean="0"/>
              <a:t>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&lt;td&gt;New Jersey&lt;/td&gt;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&lt;td&gt;Peter&lt;/td&gt;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&lt;td&gt;Los Angeles&lt;/td&gt;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581400"/>
            <a:ext cx="86106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creates a table with a border of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pixel.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aseline="30000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element specifies two column headings namely,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IT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Accounts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Each of these header cells horizontally span across the two cells by setting 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to </a:t>
            </a:r>
            <a:r>
              <a:rPr lang="en-US" sz="2800" baseline="30000" dirty="0" smtClean="0">
                <a:cs typeface="Courier New" pitchFamily="49" charset="0"/>
              </a:rPr>
              <a:t>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Each of these headings has two sub-headings namely,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Location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specify the name and location of employees.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and second rows display the details of the employees.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Attribute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106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spans a data cell across two or more rows.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allows the user to span a data cell along a vertical column.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Like 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attribute,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can be used within the </a:t>
            </a:r>
            <a:r>
              <a:rPr lang="en-US" sz="2800" baseline="30000" dirty="0" smtClean="0">
                <a:cs typeface="Courier New" pitchFamily="49" charset="0"/>
              </a:rPr>
              <a:t>&lt;td&gt;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span a cell across multiple rows.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493985"/>
            <a:ext cx="5257800" cy="436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&lt;title&gt;Automobile Gallery&lt;/title&gt;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&gt;Manufacturer&lt;/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&gt;Model&lt;/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&gt;Price&lt;/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dirty="0" smtClean="0"/>
              <a:t>   </a:t>
            </a:r>
            <a:r>
              <a:rPr lang="en-US" sz="2400" baseline="30000" dirty="0" smtClean="0"/>
              <a:t>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=”3”&gt;Audi&lt;/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&lt;td&gt;A4&lt;/td&gt;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&lt;td&gt;34.5&lt;/td&gt;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Attribute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914400"/>
            <a:ext cx="5257800" cy="511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&lt;td&gt;A5&lt;/td&gt;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&lt;td&gt;42.6&lt;/td&gt;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&lt;td&gt;A6&lt;/td&gt;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&lt;td&gt;30.75&lt;/td&gt;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=”2”&gt;BMW&lt;/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&lt;td&gt;328i&lt;/td&gt;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&lt;td&gt;28.25&lt;/td&gt;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&lt;td&gt;530d&lt;/td&gt;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&lt;td&gt;47.5&lt;/td&gt;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6019800"/>
            <a:ext cx="86106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creates a table with a border width of 1 pixel.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36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Attribute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2895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three &lt;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 elements within the &lt;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 element specify column headings namely,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Manufacturer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Price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the &lt;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 element combines the three rows of the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Manufacturer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column into a common brand namely,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Audi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three different models and the respective prices of the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Audi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brand are displayed in three different rows.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Similarly,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the &lt;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 element combines the next two rows of the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Manufacturer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column into a common brand called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BMW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effect.</a:t>
            </a:r>
          </a:p>
        </p:txBody>
      </p:sp>
      <p:pic>
        <p:nvPicPr>
          <p:cNvPr id="6" name="Picture 5" descr="Figure 9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199"/>
            <a:ext cx="2743200" cy="300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Alignment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Alignment determines the representation of text along the left, right, or center positions.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HTML, by default, the data within the table is aligned on the left side of the cell.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deprecated the align attribute.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four possible values for setting the horizontal alignment are as follows: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2565400"/>
          <a:ext cx="7620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5A40C8-48AB-4698-BDF6-054C661D6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05A40C8-48AB-4698-BDF6-054C661D6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11871D-6D88-4CCD-BA3D-D01FE4DD8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6211871D-6D88-4CCD-BA3D-D01FE4DD8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Alignment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set the alignment with style you can use the text-align attribute to specify the horizontal alignment.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center align the table data.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976718"/>
            <a:ext cx="5257800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&lt;title&gt;Automobile Gallery&lt;/title&gt;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  <a:r>
              <a:rPr lang="en-US" sz="2400" baseline="30000" dirty="0" err="1" smtClean="0"/>
              <a:t>Sr.No</a:t>
            </a:r>
            <a:r>
              <a:rPr lang="en-US" sz="2400" baseline="30000" dirty="0" smtClean="0"/>
              <a:t>.&lt;/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&gt;Medicine 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&gt;Price&lt;/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 style=”text-align: center;”&gt;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&lt;td&gt;1&lt;/td&gt;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</a:t>
            </a:r>
            <a:r>
              <a:rPr lang="en-US" sz="2400" baseline="30000" dirty="0" err="1" smtClean="0"/>
              <a:t>Captopril</a:t>
            </a:r>
            <a:r>
              <a:rPr lang="en-US" sz="2400" baseline="30000" dirty="0" smtClean="0"/>
              <a:t>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&lt;td&gt;12.45&lt;/td&gt;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Alignment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5257800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dirty="0" smtClean="0"/>
              <a:t>  </a:t>
            </a: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 style=”text-align: center;”&gt;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&lt;td&gt;2&lt;/td&gt;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</a:t>
            </a:r>
            <a:r>
              <a:rPr lang="en-US" sz="2400" baseline="30000" dirty="0" err="1" smtClean="0"/>
              <a:t>Ceftriaxone</a:t>
            </a:r>
            <a:r>
              <a:rPr lang="en-US" sz="2400" baseline="30000" dirty="0" smtClean="0"/>
              <a:t>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&lt;td&gt;6.94&lt;/td&gt;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 style=”text-align: center;”&gt;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&lt;td&gt;Ciprofloxacin&lt;/td&gt;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&lt;td&gt;56.21&lt;/td&gt;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6482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aligns the data within the row using a style within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tr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table content is center aligned by setting the value of the </a:t>
            </a:r>
            <a:r>
              <a:rPr lang="en-US" sz="2800" baseline="30000" dirty="0" smtClean="0">
                <a:cs typeface="Courier New" pitchFamily="49" charset="0"/>
              </a:rPr>
              <a:t>text-align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to center.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Alignment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horizontal alignment.</a:t>
            </a:r>
          </a:p>
        </p:txBody>
      </p:sp>
      <p:pic>
        <p:nvPicPr>
          <p:cNvPr id="6" name="Picture 5" descr="Figure 9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3999"/>
            <a:ext cx="4114800" cy="3691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Users can vertically align the position of data earlier by using the </a:t>
            </a:r>
            <a:r>
              <a:rPr lang="en-US" sz="2800" baseline="30000" dirty="0" err="1" smtClean="0">
                <a:cs typeface="Courier New" pitchFamily="49" charset="0"/>
              </a:rPr>
              <a:t>valign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has deprecated the </a:t>
            </a:r>
            <a:r>
              <a:rPr lang="en-US" sz="2800" baseline="30000" dirty="0" err="1" smtClean="0">
                <a:cs typeface="Courier New" pitchFamily="49" charset="0"/>
              </a:rPr>
              <a:t>valign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possible values of vertical alignment are as follows: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2133600"/>
          <a:ext cx="762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7244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set the alignment with the style, you can use the </a:t>
            </a:r>
            <a:r>
              <a:rPr lang="en-US" sz="2800" baseline="30000" dirty="0" smtClean="0">
                <a:cs typeface="Courier New" pitchFamily="49" charset="0"/>
              </a:rPr>
              <a:t>text-align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to specify the vertical alignment use the following 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52530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838200" y="5830106"/>
            <a:ext cx="82010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aseline="30000" dirty="0" smtClean="0"/>
              <a:t>&lt;td style= “text align: center; vertical align: middle”&gt; </a:t>
            </a:r>
            <a:r>
              <a:rPr lang="en-US" sz="2800" baseline="30000" dirty="0" err="1" smtClean="0"/>
              <a:t>Aptech</a:t>
            </a:r>
            <a:r>
              <a:rPr lang="en-US" sz="2800" baseline="30000" dirty="0" smtClean="0"/>
              <a:t> Web site 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how to create and format tables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table size and the width of a column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process of merging table cells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page layout for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2-4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style can also be applied to individual rows, cells, or to the entire table.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align the data vertically within the table using the </a:t>
            </a:r>
            <a:r>
              <a:rPr lang="en-US" sz="2800" baseline="30000" dirty="0" smtClean="0">
                <a:cs typeface="Courier New" pitchFamily="49" charset="0"/>
              </a:rPr>
              <a:t>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8305800" cy="474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&lt;title&gt;</a:t>
            </a:r>
            <a:r>
              <a:rPr lang="en-US" sz="2400" baseline="30000" dirty="0" err="1" smtClean="0"/>
              <a:t>CelinaBatteries</a:t>
            </a:r>
            <a:r>
              <a:rPr lang="en-US" sz="2400" baseline="30000" dirty="0" smtClean="0"/>
              <a:t>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  <a:r>
              <a:rPr lang="en-US" sz="2400" baseline="30000" dirty="0" err="1" smtClean="0"/>
              <a:t>Sr.No</a:t>
            </a:r>
            <a:r>
              <a:rPr lang="en-US" sz="2400" baseline="30000" dirty="0" smtClean="0"/>
              <a:t>.&lt;/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&gt;Product Id&lt;/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&gt;Product Description&lt;/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middle”&gt;1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middle”&gt;P101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  &lt;td&gt;1.5 Volts AA Ultra Alkaline&lt;/td&gt;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3-4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990600"/>
            <a:ext cx="8001000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middle”&gt;2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M105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&lt;td&gt;9 Volts pp3 Super Alkaline&lt;/td&gt;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9624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text-align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is set to the value </a:t>
            </a:r>
            <a:r>
              <a:rPr lang="en-US" sz="2800" baseline="30000" dirty="0" smtClean="0">
                <a:cs typeface="Courier New" pitchFamily="49" charset="0"/>
              </a:rPr>
              <a:t>center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which specifies that the data within the rows are centrally aligned.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vertical-align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is used to specify the vertical alignment in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4-4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vertical alignment.</a:t>
            </a:r>
          </a:p>
        </p:txBody>
      </p:sp>
      <p:pic>
        <p:nvPicPr>
          <p:cNvPr id="6" name="Picture 5" descr="Figure 9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4191000" cy="437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data in a table might appear cluttered, which may affect the readability.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might make it difficult to comprehend data as the data.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overcome this issue, use the cell margin attributes.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Cell padding allows the user to control the look of the content on a page.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22860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Padding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9718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Padding is the amount of space between the content and its outer edge.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For tables, padding is referred as a space between the text and the cell border.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Suppose, if the user wants to set the padding attribute for the individual cells then padding attribute can be used in a style as follows: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153" y="4495800"/>
            <a:ext cx="3270447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/>
              <a:t>&lt;td style=”padding: 4px”&gt;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 Element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specify the main heading for the table, use the </a:t>
            </a:r>
            <a:r>
              <a:rPr lang="en-US" sz="2800" baseline="30000" dirty="0" smtClean="0">
                <a:cs typeface="Courier New" pitchFamily="49" charset="0"/>
              </a:rPr>
              <a:t>&lt;caption&gt;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&lt;caption&gt;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defines a caption for the table. It is a sub-element of the </a:t>
            </a:r>
            <a:r>
              <a:rPr lang="en-US" sz="2800" baseline="30000" dirty="0" smtClean="0">
                <a:cs typeface="Courier New" pitchFamily="49" charset="0"/>
              </a:rPr>
              <a:t>&lt;table&gt;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must be present immediately after the </a:t>
            </a:r>
            <a:r>
              <a:rPr lang="en-US" sz="2800" baseline="30000" dirty="0" smtClean="0">
                <a:cs typeface="Courier New" pitchFamily="49" charset="0"/>
              </a:rPr>
              <a:t>&lt;table&gt;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&lt;caption&gt;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allows the user to specify a title for your entire table.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can be only one caption for a table.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specify a heading for a table.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8001000" cy="351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&lt;title&gt;Travel Expense Report&lt;/title&gt;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&lt;caption&gt;Travel Expense Report&lt;/caption&gt;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&gt;&amp;</a:t>
            </a:r>
            <a:r>
              <a:rPr lang="en-US" sz="2400" baseline="30000" dirty="0" err="1" smtClean="0"/>
              <a:t>nbsp</a:t>
            </a:r>
            <a:r>
              <a:rPr lang="en-US" sz="2400" baseline="30000" dirty="0" smtClean="0"/>
              <a:t>;&lt;/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&gt;Meals&lt;/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&gt;Hotels&lt;/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&gt;Transport&lt;/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 Element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71314"/>
            <a:ext cx="8001000" cy="527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	</a:t>
            </a:r>
            <a:r>
              <a:rPr lang="en-US" sz="2400" dirty="0" smtClean="0"/>
              <a:t>   </a:t>
            </a: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&lt;td&gt;25-Apr&lt;/td&gt;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&lt;td&gt;37.74&lt;/td&gt;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&lt;td&gt;112.00&lt;/td&gt;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&lt;td&gt;45.00&lt;/td&gt;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&lt;td&gt;26-Apr&lt;/td&gt;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&lt;td&gt;27.28&lt;/td&gt;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&lt;td&gt;112.00&lt;/td&gt;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&lt;td&gt;45.00&lt;/td&gt;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&lt;td&gt;Totals&lt;/td&gt;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&lt;td&gt;65.02&lt;/td&gt;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&lt;td&gt;224.00&lt;/td&gt;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&lt;td&gt;90.00&lt;/td&gt;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 Element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creates a table of border width of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pixel. The </a:t>
            </a:r>
            <a:r>
              <a:rPr lang="en-US" sz="2800" baseline="30000" dirty="0" smtClean="0">
                <a:cs typeface="Courier New" pitchFamily="49" charset="0"/>
              </a:rPr>
              <a:t>&lt;caption&gt;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that is used inside the </a:t>
            </a:r>
            <a:r>
              <a:rPr lang="en-US" sz="2800" baseline="30000" dirty="0" smtClean="0">
                <a:cs typeface="Courier New" pitchFamily="49" charset="0"/>
              </a:rPr>
              <a:t>&lt;table&gt;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specifies a caption to the entire table as Travel Expense Report.</a:t>
            </a:r>
          </a:p>
        </p:txBody>
      </p:sp>
      <p:pic>
        <p:nvPicPr>
          <p:cNvPr id="6" name="Picture 5" descr="Figure 9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5661412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and Width of a Column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table size can be expanded when the user wants to add rows and columns in the table.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user can use the </a:t>
            </a:r>
            <a:r>
              <a:rPr lang="en-US" sz="2800" baseline="30000" dirty="0" smtClean="0">
                <a:cs typeface="Courier New" pitchFamily="49" charset="0"/>
              </a:rPr>
              <a:t>&lt;style&gt;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section to set the default width for the table to 100% of the browser window.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set the width of a column in pixels, one can use style attribute in the </a:t>
            </a:r>
            <a:r>
              <a:rPr lang="en-US" sz="2800" baseline="30000" dirty="0" smtClean="0">
                <a:cs typeface="Courier New" pitchFamily="49" charset="0"/>
              </a:rPr>
              <a:t>&lt;td&gt;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table with specific width for a column.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8001000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&lt;!DOCTYPE HTML&gt;</a:t>
            </a:r>
          </a:p>
          <a:p>
            <a:r>
              <a:rPr lang="en-US" sz="2400" baseline="30000" dirty="0" smtClean="0"/>
              <a:t> &lt;html&gt;</a:t>
            </a:r>
          </a:p>
          <a:p>
            <a:r>
              <a:rPr lang="en-US" sz="2400" baseline="30000" dirty="0" smtClean="0"/>
              <a:t>  &lt;head&gt; </a:t>
            </a:r>
          </a:p>
          <a:p>
            <a:r>
              <a:rPr lang="en-US" sz="2400" baseline="30000" dirty="0" smtClean="0"/>
              <a:t>   &lt;title&gt;Tables&lt;/title&gt;</a:t>
            </a:r>
          </a:p>
          <a:p>
            <a:r>
              <a:rPr lang="en-US" sz="2400" baseline="30000" dirty="0" smtClean="0"/>
              <a:t>   &lt;/head&gt;</a:t>
            </a:r>
          </a:p>
          <a:p>
            <a:r>
              <a:rPr lang="en-US" sz="2400" baseline="30000" dirty="0" smtClean="0"/>
              <a:t>    &lt;body&gt; </a:t>
            </a:r>
          </a:p>
          <a:p>
            <a:r>
              <a:rPr lang="en-US" sz="2400" baseline="30000" dirty="0" smtClean="0"/>
              <a:t>     &lt;h2&gt;Table&lt;/h2&gt; </a:t>
            </a:r>
          </a:p>
          <a:p>
            <a:r>
              <a:rPr lang="en-US" sz="2400" baseline="30000" dirty="0" smtClean="0"/>
              <a:t>      &lt;table border=”1”&gt; </a:t>
            </a:r>
          </a:p>
          <a:p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   &lt;td style =”width: 200px”&gt;Flowers&lt;/td&gt;</a:t>
            </a:r>
          </a:p>
          <a:p>
            <a:r>
              <a:rPr lang="en-US" sz="2400" baseline="30000" dirty="0" smtClean="0"/>
              <a:t>	  &lt;td style =”width: 80px”&gt;Fruits&lt;/td&gt; </a:t>
            </a:r>
          </a:p>
          <a:p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and Width of a Column 2-2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8001000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   &lt;td style =”width: 200px”&gt;Vegetables&lt;/td&gt; </a:t>
            </a:r>
          </a:p>
          <a:p>
            <a:r>
              <a:rPr lang="en-US" sz="2400" baseline="30000" dirty="0" smtClean="0"/>
              <a:t>         &lt;td style =”width: 80px”&gt;Trees&lt;/td&gt; </a:t>
            </a:r>
          </a:p>
          <a:p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&lt;/table&gt;</a:t>
            </a:r>
          </a:p>
          <a:p>
            <a:r>
              <a:rPr lang="en-US" sz="2400" baseline="30000" dirty="0" smtClean="0"/>
              <a:t>    &lt;/body&gt;</a:t>
            </a:r>
          </a:p>
          <a:p>
            <a:r>
              <a:rPr lang="en-US" sz="2400" baseline="30000" dirty="0" smtClean="0"/>
              <a:t>&lt;/html&gt;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creates a table of border width of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pixel.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&lt;style&gt;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used to set table width to 100%.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width of the columns is set by using the style attribute.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table size and column width.</a:t>
            </a:r>
          </a:p>
        </p:txBody>
      </p:sp>
      <p:pic>
        <p:nvPicPr>
          <p:cNvPr id="7" name="Picture 6" descr="Figure 9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191000"/>
            <a:ext cx="3466171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Cells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86868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change the cells of a table to different height and width,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can be used.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Consider a scenario, where the user wants to merge a cell into adjacent cells to the right-hand side. 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can be used to specify the number of columns to span.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can be used to specify the number of rows.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creating a table having five columns and five rows, but many of the cells span multiple columns or rows.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567767"/>
            <a:ext cx="8001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 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&lt;title&gt;Favorite Destination&lt;/title&gt;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&lt;h2&gt;Report&lt;/h2&gt;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&lt;table border=”1” width=”100%” height=”100%”&gt;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=”2”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=”2”&gt;Results&lt;/td&gt;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=”3”&gt;Range&lt;/td&gt;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Tables 1-3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Cells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78756"/>
            <a:ext cx="8305800" cy="491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&lt;td&gt;18 to 20&lt;/td&gt;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&lt;td&gt;25 to 50&lt;/td&gt;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&lt;td&gt;over 50&lt;/td&gt;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=”3”&gt;Your favorite vacation destination&lt;/td&gt;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&lt;td&gt;Dubai&lt;/td&gt;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&lt;td&gt;25%&lt;/td&gt;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&lt;td&gt;50%&lt;/td&gt;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&lt;td&gt;25%&lt;/td&gt;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&lt;td&gt;Bangkok&lt;/td&gt;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&lt;td&gt;40%&lt;/td&gt;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&lt;td&gt;30%&lt;/td&gt;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&lt;td&gt;30%&lt;/td&gt;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Cells 3-3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863325"/>
            <a:ext cx="8001000" cy="22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&lt;td&gt;Switzerland&lt;/td&gt;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&lt;td&gt;30%&lt;/td&gt;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&lt;td&gt;20%&lt;/td&gt;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&lt;td&gt;50%&lt;/td&gt;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86868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creates a table having a border of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pixel, table with five columns and five rows, and uses 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attributes respectively.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merging table cells.</a:t>
            </a:r>
          </a:p>
        </p:txBody>
      </p:sp>
      <p:pic>
        <p:nvPicPr>
          <p:cNvPr id="7" name="Picture 6" descr="Figure 9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962400"/>
            <a:ext cx="3581400" cy="262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Borders by Using Styles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7630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CSS can be used for applying borders as it is the best reliable and flexible method.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One can format the table by using style based border for </a:t>
            </a:r>
            <a:r>
              <a:rPr lang="en-US" sz="2800" baseline="30000" dirty="0" smtClean="0">
                <a:cs typeface="Courier New" pitchFamily="49" charset="0"/>
              </a:rPr>
              <a:t>&lt;table&gt;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&lt;td&gt;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evaluate the attributes used are as follows: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2133600"/>
          <a:ext cx="7620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Borders by Using Styles 2-2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73958007"/>
              </p:ext>
            </p:extLst>
          </p:nvPr>
        </p:nvGraphicFramePr>
        <p:xfrm>
          <a:off x="228600" y="1219200"/>
          <a:ext cx="8458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Page Layout 1-5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7630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Tables are used for structuring the content and to organize the data in an appropriate manner.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Tables allow the user to arrange the data horizontally or vertically according to the requirement.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Each and every Web site has a unique way of presenting data to their customers or users.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Many Web sites use pop-ups for providing information to their customers.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demonstrates a simple example of using table for structuring the content of a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833922"/>
            <a:ext cx="8001000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&lt;title&gt;Page Layout 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&lt;style&gt;</a:t>
            </a:r>
          </a:p>
          <a:p>
            <a:pPr>
              <a:lnSpc>
                <a:spcPts val="1000"/>
              </a:lnSpc>
            </a:pPr>
            <a:endParaRPr lang="en-US" sz="2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Page Layout 2-5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8001000" cy="552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width: 100%;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float: left;</a:t>
            </a:r>
          </a:p>
          <a:p>
            <a:pPr>
              <a:lnSpc>
                <a:spcPts val="1000"/>
              </a:lnSpc>
            </a:pPr>
            <a:r>
              <a:rPr lang="pt-BR" sz="2400" baseline="30000" dirty="0" smtClean="0"/>
              <a:t>	margin: 0 0 3em 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padding: 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list-style: none;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background-color: #f2f2f2;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border-bottom: 1px solid #</a:t>
            </a:r>
            <a:r>
              <a:rPr lang="en-US" sz="2400" baseline="30000" dirty="0" err="1" smtClean="0"/>
              <a:t>ccc</a:t>
            </a:r>
            <a:r>
              <a:rPr lang="en-US" sz="2400" baseline="30000" dirty="0" smtClean="0"/>
              <a:t>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border-top: 1px solid #</a:t>
            </a:r>
            <a:r>
              <a:rPr lang="en-US" sz="2400" baseline="30000" dirty="0" err="1" smtClean="0"/>
              <a:t>ccc</a:t>
            </a:r>
            <a:r>
              <a:rPr lang="en-US" sz="2400" baseline="30000" dirty="0" smtClean="0"/>
              <a:t>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float: left;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 a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	display: block;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	padding: 8px 15px;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text-decoration: none;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font-weight: bold;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color: #069;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border-right: 1px solid #</a:t>
            </a:r>
            <a:r>
              <a:rPr lang="en-US" sz="2400" baseline="30000" dirty="0" err="1" smtClean="0"/>
              <a:t>ccc</a:t>
            </a:r>
            <a:r>
              <a:rPr lang="en-US" sz="2400" baseline="30000" dirty="0" smtClean="0"/>
              <a:t>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 a:hover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color: #c00;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background-color: #</a:t>
            </a:r>
            <a:r>
              <a:rPr lang="en-US" sz="2400" baseline="30000" dirty="0" err="1" smtClean="0"/>
              <a:t>fff</a:t>
            </a:r>
            <a:r>
              <a:rPr lang="en-US" sz="2400" baseline="30000" dirty="0" smtClean="0"/>
              <a:t>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Page Layout 3-5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66964"/>
            <a:ext cx="8001000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=”../Images/flowers.jpg” width=”133”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height=”100”  alt=””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border=”0”&gt;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&lt;h1&gt;Blossoms Gallery&lt;/h1&gt;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&lt;h5&gt;&lt;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&gt;The Best sellers for flowers since 1979&lt;/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&gt;&lt;/h5&gt;  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&lt;hr&gt;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ul</a:t>
            </a:r>
            <a:r>
              <a:rPr lang="en-US" sz="2400" baseline="30000" dirty="0" smtClean="0"/>
              <a:t> id=”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   &lt;li&gt;&lt;a href=”#”&gt;Home&lt;/a&gt;&lt;/li&gt;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&lt;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&gt;&lt;a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=”#”&gt;Contact Us&lt;/a&gt;&lt;/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&lt;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&gt;&lt;a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=”#”&gt;About Us&lt;/a&gt;&lt;/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	  &lt;li&gt;&lt;a href=”#”&gt; FAQs&lt;/a&gt;&lt;/li&gt;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ul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Page Layout 4-5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&lt;b&gt;Flowers are now in stock! &lt;/b&gt;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 We have just received a large shipment of flowers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with prices as low as $19. </a:t>
            </a:r>
            <a:br>
              <a:rPr lang="en-US" sz="2400" baseline="30000" dirty="0" smtClean="0"/>
            </a:br>
            <a:r>
              <a:rPr lang="en-US" sz="2400" baseline="30000" dirty="0" smtClean="0"/>
              <a:t>          &lt;/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267200"/>
            <a:ext cx="87630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creates a page layout for a Web site. The data is arranged in a tabular format and an embedded style is used for defining the style.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style is defined using the </a:t>
            </a:r>
            <a:r>
              <a:rPr lang="en-US" sz="2800" baseline="30000" dirty="0" smtClean="0">
                <a:cs typeface="Courier New" pitchFamily="49" charset="0"/>
              </a:rPr>
              <a:t>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placed immediately after the </a:t>
            </a:r>
            <a:r>
              <a:rPr lang="en-US" sz="2800" baseline="30000" dirty="0" smtClean="0">
                <a:cs typeface="Courier New" pitchFamily="49" charset="0"/>
              </a:rPr>
              <a:t>&lt;head&gt;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section.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Defining a style in this manner helps to reuse the style in the same Web page</a:t>
            </a:r>
            <a:r>
              <a:rPr lang="en-US" sz="2800" baseline="30000" dirty="0" smtClean="0"/>
              <a:t>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8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for Page Layout 5-5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7630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style is set using the ID selector methodology and is identified as </a:t>
            </a:r>
            <a:r>
              <a:rPr lang="en-US" sz="2800" baseline="30000" dirty="0" err="1" smtClean="0">
                <a:cs typeface="Courier New" pitchFamily="49" charset="0"/>
              </a:rPr>
              <a:t>navlayout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will enable to apply the style to the content of all those elements whose id attribute has been set to </a:t>
            </a:r>
            <a:r>
              <a:rPr lang="en-US" sz="2800" baseline="30000" dirty="0" err="1" smtClean="0">
                <a:cs typeface="Courier New" pitchFamily="49" charset="0"/>
              </a:rPr>
              <a:t>navlayout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example of a page layout for using tables.</a:t>
            </a:r>
          </a:p>
        </p:txBody>
      </p:sp>
      <p:pic>
        <p:nvPicPr>
          <p:cNvPr id="6" name="Picture 5" descr="Figure 9.1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3581400" cy="3862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Tables allow the user to view your data in a structured and classified format.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Padding is the amount of space between the content and its outer edge.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caption element defines a caption for a table. It is a sub-element of the &lt;table&gt;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Spanning refers to a process of extending a cell across multiple rows or columns.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spans a data cell across two or more rows.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allows the user to specify the number of columns a cell should span.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border attribute of the table element allows the user to specify a border for making the table visible in a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Tables allow the user to organize the data. It enables the developer to design a Web page having an attractive page layout.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Tables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table.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65756"/>
            <a:ext cx="64770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&lt;title&gt;Languages&lt;/title&gt;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&lt;h2&gt;Main Languages&lt;/h2&gt;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&lt;td&gt;English&lt;/td&gt;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&lt;td&gt;German&lt;/td&gt;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&lt;td&gt;French&lt;/td&gt;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&lt;td&gt;Italian&lt;/td&gt;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Tables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uses the &lt;table&gt; element to create a table.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border attribute of &lt;table&gt; element gives a border to the table, which is 1 pixel wide.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&lt;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tr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 element within the &lt;table&gt; element creates rows.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&lt;td&gt; element creates two cells with the values English and German in the first row and French and Italian in the second row.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table created.</a:t>
            </a:r>
          </a:p>
        </p:txBody>
      </p:sp>
      <p:pic>
        <p:nvPicPr>
          <p:cNvPr id="6" name="Picture 5" descr="Figure 9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104508"/>
            <a:ext cx="3810000" cy="3296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user can specify the heading for each column in HTML.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specify the heading for columns in a table, use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text included within 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appears in bold.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how to create a table with a heading.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14193"/>
            <a:ext cx="58674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&lt;!DOCTYPE HTML&gt;</a:t>
            </a:r>
          </a:p>
          <a:p>
            <a:r>
              <a:rPr lang="en-US" sz="2400" baseline="30000" dirty="0" smtClean="0"/>
              <a:t>  &lt;html&gt;</a:t>
            </a:r>
          </a:p>
          <a:p>
            <a:r>
              <a:rPr lang="en-US" sz="2400" baseline="30000" dirty="0" smtClean="0"/>
              <a:t>    &lt;head&gt; </a:t>
            </a:r>
          </a:p>
          <a:p>
            <a:r>
              <a:rPr lang="en-US" sz="2400" baseline="30000" dirty="0" smtClean="0"/>
              <a:t>      &lt;title&gt;List of Students &lt;/title&gt;</a:t>
            </a:r>
          </a:p>
          <a:p>
            <a:r>
              <a:rPr lang="en-US" sz="2400" baseline="30000" dirty="0" smtClean="0"/>
              <a:t>    &lt;/head&gt;</a:t>
            </a:r>
          </a:p>
          <a:p>
            <a:r>
              <a:rPr lang="en-US" sz="2400" baseline="30000" dirty="0" smtClean="0"/>
              <a:t>    &lt;body&gt; </a:t>
            </a:r>
          </a:p>
          <a:p>
            <a:r>
              <a:rPr lang="en-US" sz="2400" baseline="30000" dirty="0" smtClean="0"/>
              <a:t>      &lt;h2&gt;List of Students&lt;/h2&gt; </a:t>
            </a:r>
          </a:p>
          <a:p>
            <a:r>
              <a:rPr lang="en-US" sz="2400" baseline="30000" dirty="0" smtClean="0"/>
              <a:t>      &lt;table border=”1”&gt;</a:t>
            </a:r>
          </a:p>
          <a:p>
            <a:r>
              <a:rPr lang="en-US" sz="2400" baseline="30000" dirty="0" smtClean="0"/>
              <a:t>	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&gt;Age&lt;/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&gt;Place&lt;/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 2-3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990600"/>
            <a:ext cx="525780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	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&lt;td&gt;Mark&lt;/td&gt;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&lt;td&gt;17&lt;/td&gt;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&lt;td&gt;Madrid&lt;/td&gt;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  </a:t>
            </a:r>
            <a:endParaRPr lang="en-US" sz="24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&lt;td&gt;John&lt;/td&gt;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&lt;td&gt;19&lt;/td&gt;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&lt;td&gt;London&lt;/td&gt;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44958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the </a:t>
            </a:r>
            <a:r>
              <a:rPr lang="en-US" sz="2800" baseline="30000" dirty="0" smtClean="0">
                <a:cs typeface="Courier New" pitchFamily="49" charset="0"/>
              </a:rPr>
              <a:t>&lt;table&gt;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creates a table with a </a:t>
            </a:r>
            <a:r>
              <a:rPr lang="en-US" sz="2800" baseline="30000" dirty="0" smtClean="0">
                <a:cs typeface="Courier New" pitchFamily="49" charset="0"/>
              </a:rPr>
              <a:t>border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pixel.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provides three column headings namely,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Age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Place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 3-3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second and the third row lists the details of the students in the three columns.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output of the table with headings.</a:t>
            </a:r>
          </a:p>
        </p:txBody>
      </p:sp>
      <p:pic>
        <p:nvPicPr>
          <p:cNvPr id="6" name="Picture 5" descr="Figure 9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4064098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Colspan</a:t>
            </a:r>
            <a:r>
              <a:rPr lang="en-US" dirty="0" smtClean="0"/>
              <a:t> Attribute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106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Spanning refers to a process of extending a cell across multiple rows or columns.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span two or more columns, use 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sz="2800" baseline="30000" dirty="0" smtClean="0">
                <a:cs typeface="Courier New" pitchFamily="49" charset="0"/>
              </a:rPr>
              <a:t>&lt;td&gt;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 err="1" smtClean="0">
                <a:cs typeface="Courier New" pitchFamily="49" charset="0"/>
              </a:rPr>
              <a:t>th</a:t>
            </a:r>
            <a:r>
              <a:rPr lang="en-US" sz="2800" baseline="30000" dirty="0" smtClean="0">
                <a:cs typeface="Courier New" pitchFamily="49" charset="0"/>
              </a:rPr>
              <a:t>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allows the user to span a cell along a horizontal row.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value of the </a:t>
            </a:r>
            <a:r>
              <a:rPr lang="en-US" sz="2800" baseline="30000" dirty="0" err="1" smtClean="0">
                <a:cs typeface="Courier New" pitchFamily="49" charset="0"/>
              </a:rPr>
              <a:t>colspan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the number of cells across which a specific cell shall be expanded.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Code Snippet demonstrates how to create a table and span header cells across two cells vertically.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689343"/>
            <a:ext cx="5867400" cy="210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&lt;title&gt;Employee Details&lt;/title&gt;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&lt;h2&gt;Employee Details&lt;/h2&gt;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&lt;table border=”1”&gt;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13166</TotalTime>
  <Words>3960</Words>
  <Application>Microsoft Office PowerPoint</Application>
  <PresentationFormat>On-screen Show (4:3)</PresentationFormat>
  <Paragraphs>586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3_Office Theme</vt:lpstr>
      <vt:lpstr>Slide 1</vt:lpstr>
      <vt:lpstr>Objectives</vt:lpstr>
      <vt:lpstr>Creating and Formatting Tables 1-3</vt:lpstr>
      <vt:lpstr>Creating and Formatting Tables 2-3</vt:lpstr>
      <vt:lpstr>Creating and Formatting Tables 3-3</vt:lpstr>
      <vt:lpstr>Table Headings 1-3</vt:lpstr>
      <vt:lpstr>Table Headings 2-3</vt:lpstr>
      <vt:lpstr>Table Headings 3-3</vt:lpstr>
      <vt:lpstr>Colspan Attribute 1-3</vt:lpstr>
      <vt:lpstr>Colspan Attribute 2-3</vt:lpstr>
      <vt:lpstr>Colspan Attribute 3-3</vt:lpstr>
      <vt:lpstr>Rowspan Attribute 1-3</vt:lpstr>
      <vt:lpstr>Rowspan Attribute 2-3</vt:lpstr>
      <vt:lpstr>Rowspan Attribute 3-3</vt:lpstr>
      <vt:lpstr>Horizontal Alignment 1-4</vt:lpstr>
      <vt:lpstr>Horizontal Alignment 2-4</vt:lpstr>
      <vt:lpstr>Horizontal Alignment 3-4</vt:lpstr>
      <vt:lpstr>Horizontal Alignment 4-4</vt:lpstr>
      <vt:lpstr>Vertical Alignment 1-4</vt:lpstr>
      <vt:lpstr>Vertical Alignment 2-4</vt:lpstr>
      <vt:lpstr>Vertical Alignment 3-4</vt:lpstr>
      <vt:lpstr>Vertical Alignment 4-4</vt:lpstr>
      <vt:lpstr>Margin Attributes</vt:lpstr>
      <vt:lpstr>Caption Element 1-3</vt:lpstr>
      <vt:lpstr>Caption Element 2-3</vt:lpstr>
      <vt:lpstr>Caption Element 3-3</vt:lpstr>
      <vt:lpstr>Table Size and Width of a Column 1-2</vt:lpstr>
      <vt:lpstr>Table Size and Width of a Column 2-2</vt:lpstr>
      <vt:lpstr>Merging Table Cells 1-3</vt:lpstr>
      <vt:lpstr>Merging Table Cells 2-3</vt:lpstr>
      <vt:lpstr>Merging Table Cells 3-3</vt:lpstr>
      <vt:lpstr>Apply Borders by Using Styles 1-2</vt:lpstr>
      <vt:lpstr>Apply Borders by Using Styles 2-2</vt:lpstr>
      <vt:lpstr>Tables for Page Layout 1-5</vt:lpstr>
      <vt:lpstr>Tables for Page Layout 2-5</vt:lpstr>
      <vt:lpstr>Tables for Page Layout 3-5</vt:lpstr>
      <vt:lpstr>Tables for Page Layout 4-5</vt:lpstr>
      <vt:lpstr>Tables for Page Layout 5-5</vt:lpstr>
      <vt:lpstr>Summary</vt:lpstr>
    </vt:vector>
  </TitlesOfParts>
  <Company>Aptech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9 XP</dc:title>
  <dc:creator>Aptech Limited</dc:creator>
  <cp:lastModifiedBy>nikhild</cp:lastModifiedBy>
  <cp:revision>2359</cp:revision>
  <dcterms:created xsi:type="dcterms:W3CDTF">2006-08-16T00:00:00Z</dcterms:created>
  <dcterms:modified xsi:type="dcterms:W3CDTF">2012-08-21T06:29:55Z</dcterms:modified>
</cp:coreProperties>
</file>