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arlow Semi Condensed Light"/>
      <p:regular r:id="rId20"/>
      <p:bold r:id="rId21"/>
      <p:italic r:id="rId22"/>
      <p:boldItalic r:id="rId23"/>
    </p:embeddedFon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Light-regular.fntdata"/><Relationship Id="rId22" Type="http://schemas.openxmlformats.org/officeDocument/2006/relationships/font" Target="fonts/BarlowSemiCondensedLight-italic.fntdata"/><Relationship Id="rId21" Type="http://schemas.openxmlformats.org/officeDocument/2006/relationships/font" Target="fonts/BarlowSemiCondensedLight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BarlowSemi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d2241870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d2241870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d7333946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d7333946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8714a43093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8714a43093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d496e161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d496e161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d496e161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d496e161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d224187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d224187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len tren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d22418706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d22418706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8714a43093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8714a4309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orbes.com/sites/robertharrow/2018/04/20/is-your-credit-card-less-secure-than-ever-before/?sh=1b5c3b105c8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07100" y="883075"/>
            <a:ext cx="2862900" cy="22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Fraud Detection in Online Transactions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46756" y="32913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300">
                <a:solidFill>
                  <a:srgbClr val="000000"/>
                </a:solidFill>
              </a:rPr>
              <a:t>Quan Nguyen Hien</a:t>
            </a:r>
            <a:endParaRPr i="1" sz="2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300">
                <a:solidFill>
                  <a:srgbClr val="000000"/>
                </a:solidFill>
              </a:rPr>
              <a:t>Vinh Nghiem To</a:t>
            </a:r>
            <a:endParaRPr i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Domain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42"/>
          <p:cNvSpPr txBox="1"/>
          <p:nvPr/>
        </p:nvSpPr>
        <p:spPr>
          <a:xfrm>
            <a:off x="5266944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Top 5 Email Domain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77" name="Google Shape;2277;p42"/>
          <p:cNvSpPr txBox="1"/>
          <p:nvPr/>
        </p:nvSpPr>
        <p:spPr>
          <a:xfrm>
            <a:off x="1261872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Analysis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78" name="Google Shape;2278;p42"/>
          <p:cNvSpPr txBox="1"/>
          <p:nvPr/>
        </p:nvSpPr>
        <p:spPr>
          <a:xfrm>
            <a:off x="5673375" y="3824750"/>
            <a:ext cx="3157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Top 5 email domain with highest probability of </a:t>
            </a: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committing</a:t>
            </a: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fraud</a:t>
            </a:r>
            <a:endParaRPr b="1" i="1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79" name="Google Shape;2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75" y="1403150"/>
            <a:ext cx="3087399" cy="230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42"/>
          <p:cNvSpPr txBox="1"/>
          <p:nvPr/>
        </p:nvSpPr>
        <p:spPr>
          <a:xfrm>
            <a:off x="864825" y="2188300"/>
            <a:ext cx="39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Protonmail.com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encrypted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Mail.com, aim.com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little info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Outlook.es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foregin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Transaction’s Decimal Places</a:t>
            </a:r>
            <a:endParaRPr/>
          </a:p>
        </p:txBody>
      </p:sp>
      <p:sp>
        <p:nvSpPr>
          <p:cNvPr id="2286" name="Google Shape;2286;p43"/>
          <p:cNvSpPr txBox="1"/>
          <p:nvPr/>
        </p:nvSpPr>
        <p:spPr>
          <a:xfrm>
            <a:off x="1893400" y="4153575"/>
            <a:ext cx="638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Transactions with &gt; 3 decimal places will be grouped as 3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 decimal places have much larger fraud probability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7" name="Google Shape;2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125" y="1256713"/>
            <a:ext cx="4040675" cy="27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8" name="Google Shape;2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25" y="1256713"/>
            <a:ext cx="4149067" cy="2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4"/>
          <p:cNvSpPr txBox="1"/>
          <p:nvPr>
            <p:ph type="title"/>
          </p:nvPr>
        </p:nvSpPr>
        <p:spPr>
          <a:xfrm>
            <a:off x="3068100" y="2372773"/>
            <a:ext cx="32004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Mining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2294" name="Google Shape;2294;p44"/>
          <p:cNvSpPr txBox="1"/>
          <p:nvPr>
            <p:ph idx="2" type="title"/>
          </p:nvPr>
        </p:nvSpPr>
        <p:spPr>
          <a:xfrm>
            <a:off x="3024600" y="9557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45"/>
          <p:cNvSpPr txBox="1"/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00" name="Google Shape;2300;p45"/>
          <p:cNvSpPr txBox="1"/>
          <p:nvPr>
            <p:ph idx="2" type="subTitle"/>
          </p:nvPr>
        </p:nvSpPr>
        <p:spPr>
          <a:xfrm>
            <a:off x="3404387" y="1634990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1" name="Google Shape;2301;p45"/>
          <p:cNvSpPr/>
          <p:nvPr/>
        </p:nvSpPr>
        <p:spPr>
          <a:xfrm>
            <a:off x="3535925" y="2761275"/>
            <a:ext cx="1602300" cy="237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45"/>
          <p:cNvSpPr/>
          <p:nvPr/>
        </p:nvSpPr>
        <p:spPr>
          <a:xfrm>
            <a:off x="5305750" y="3469775"/>
            <a:ext cx="1602300" cy="167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3" name="Google Shape;2303;p45"/>
          <p:cNvGrpSpPr/>
          <p:nvPr/>
        </p:nvGrpSpPr>
        <p:grpSpPr>
          <a:xfrm>
            <a:off x="4149284" y="1282918"/>
            <a:ext cx="375591" cy="372824"/>
            <a:chOff x="-40171725" y="2705875"/>
            <a:chExt cx="319000" cy="316650"/>
          </a:xfrm>
        </p:grpSpPr>
        <p:sp>
          <p:nvSpPr>
            <p:cNvPr id="2304" name="Google Shape;2304;p45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45"/>
          <p:cNvSpPr txBox="1"/>
          <p:nvPr>
            <p:ph idx="5" type="subTitle"/>
          </p:nvPr>
        </p:nvSpPr>
        <p:spPr>
          <a:xfrm>
            <a:off x="3404387" y="2027651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macro F-1 score of 0.70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7" name="Google Shape;2307;p45"/>
          <p:cNvSpPr txBox="1"/>
          <p:nvPr>
            <p:ph idx="6" type="subTitle"/>
          </p:nvPr>
        </p:nvSpPr>
        <p:spPr>
          <a:xfrm>
            <a:off x="1505075" y="2709175"/>
            <a:ext cx="19971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Macro F-1 score: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0.58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45"/>
          <p:cNvSpPr/>
          <p:nvPr/>
        </p:nvSpPr>
        <p:spPr>
          <a:xfrm>
            <a:off x="7122875" y="3490300"/>
            <a:ext cx="1602300" cy="165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45"/>
          <p:cNvSpPr txBox="1"/>
          <p:nvPr/>
        </p:nvSpPr>
        <p:spPr>
          <a:xfrm>
            <a:off x="1568700" y="4004425"/>
            <a:ext cx="1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45"/>
          <p:cNvSpPr txBox="1"/>
          <p:nvPr/>
        </p:nvSpPr>
        <p:spPr>
          <a:xfrm>
            <a:off x="3425025" y="3553875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Accuracy:</a:t>
            </a:r>
            <a:br>
              <a:rPr lang="en"/>
            </a:br>
            <a:r>
              <a:rPr lang="en"/>
              <a:t>97.1%</a:t>
            </a:r>
            <a:endParaRPr/>
          </a:p>
        </p:txBody>
      </p:sp>
      <p:sp>
        <p:nvSpPr>
          <p:cNvPr id="2311" name="Google Shape;2311;p45"/>
          <p:cNvSpPr txBox="1"/>
          <p:nvPr/>
        </p:nvSpPr>
        <p:spPr>
          <a:xfrm>
            <a:off x="5245925" y="4032325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Accuracy:</a:t>
            </a:r>
            <a:br>
              <a:rPr lang="en"/>
            </a:br>
            <a:r>
              <a:rPr lang="en"/>
              <a:t>96.4%</a:t>
            </a:r>
            <a:endParaRPr/>
          </a:p>
        </p:txBody>
      </p:sp>
      <p:sp>
        <p:nvSpPr>
          <p:cNvPr id="2312" name="Google Shape;2312;p45"/>
          <p:cNvSpPr txBox="1"/>
          <p:nvPr>
            <p:ph idx="1" type="subTitle"/>
          </p:nvPr>
        </p:nvSpPr>
        <p:spPr>
          <a:xfrm>
            <a:off x="1399625" y="2132800"/>
            <a:ext cx="2038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 txBox="1"/>
          <p:nvPr/>
        </p:nvSpPr>
        <p:spPr>
          <a:xfrm>
            <a:off x="7053725" y="4032325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Accuracy:</a:t>
            </a:r>
            <a:br>
              <a:rPr lang="en"/>
            </a:br>
            <a:r>
              <a:rPr lang="en"/>
              <a:t>96.2%</a:t>
            </a:r>
            <a:endParaRPr/>
          </a:p>
        </p:txBody>
      </p:sp>
      <p:sp>
        <p:nvSpPr>
          <p:cNvPr id="2314" name="Google Shape;2314;p45"/>
          <p:cNvSpPr txBox="1"/>
          <p:nvPr>
            <p:ph idx="4" type="subTitle"/>
          </p:nvPr>
        </p:nvSpPr>
        <p:spPr>
          <a:xfrm>
            <a:off x="5269775" y="2638525"/>
            <a:ext cx="1833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Macro F-1 score: 0.52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idx="1" type="subTitle"/>
          </p:nvPr>
        </p:nvSpPr>
        <p:spPr>
          <a:xfrm>
            <a:off x="5236025" y="2237938"/>
            <a:ext cx="2038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45"/>
          <p:cNvSpPr txBox="1"/>
          <p:nvPr>
            <p:ph idx="3" type="subTitle"/>
          </p:nvPr>
        </p:nvSpPr>
        <p:spPr>
          <a:xfrm>
            <a:off x="7053726" y="2237943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7" name="Google Shape;2317;p45"/>
          <p:cNvSpPr txBox="1"/>
          <p:nvPr>
            <p:ph idx="4" type="subTitle"/>
          </p:nvPr>
        </p:nvSpPr>
        <p:spPr>
          <a:xfrm>
            <a:off x="6967175" y="2638525"/>
            <a:ext cx="20385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Macro F-1 score: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0.55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45"/>
          <p:cNvSpPr/>
          <p:nvPr/>
        </p:nvSpPr>
        <p:spPr>
          <a:xfrm>
            <a:off x="1642100" y="3469775"/>
            <a:ext cx="1602300" cy="167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45"/>
          <p:cNvSpPr txBox="1"/>
          <p:nvPr/>
        </p:nvSpPr>
        <p:spPr>
          <a:xfrm>
            <a:off x="1544300" y="3929350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Accuracy:</a:t>
            </a:r>
            <a:br>
              <a:rPr lang="en"/>
            </a:br>
            <a:r>
              <a:rPr lang="en"/>
              <a:t>95.6%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4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5" name="Google Shape;2325;p46"/>
          <p:cNvSpPr txBox="1"/>
          <p:nvPr>
            <p:ph idx="6" type="subTitle"/>
          </p:nvPr>
        </p:nvSpPr>
        <p:spPr>
          <a:xfrm>
            <a:off x="965900" y="1297045"/>
            <a:ext cx="67632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Abdallah, Maarof, Zainal. “Fraud detection system: A survey.”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Network and Computer Applications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no. 68, 2016, pp. 90-113.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Bhattacharyya, Jha, et al. “Data mining for credit card fraud: A comparative study.”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Support System,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no. 50, 2011, pp. 602-13.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Zhang, et al.  “A Method for Online Transaction Fraud Detection Based on Individual Behavior.”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ACM TURC-AIS 2019 Conference on Artificial Intelligence and Security,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2019.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Patil, Soni. “Predictive Modelling for Credit Card Fraud Detection using Data Analytics.”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Procedia Computer Science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no. 132, 2018, pp. 385-95.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Harrow. “Is Your Credit Card Less Secure Than Ever Before?”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Forbes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April 2018.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https://www.forbes.com/sites/robertharrow/2018/04/20/is-your-credit-card-less-secure-than-ever-before/?sh=1b5c3b105c8d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7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331" name="Google Shape;2331;p47"/>
          <p:cNvSpPr txBox="1"/>
          <p:nvPr>
            <p:ph idx="1" type="subTitle"/>
          </p:nvPr>
        </p:nvSpPr>
        <p:spPr>
          <a:xfrm>
            <a:off x="3017525" y="1709926"/>
            <a:ext cx="30999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sz="21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Increasing trend in online fraudulent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Problem &amp; Solution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Resources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IEEE-CIS Fraud Detection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/ Insights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Interesting Insights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1" y="3950200"/>
            <a:ext cx="243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Training, fitting, and evaluating the models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3068100" y="2372773"/>
            <a:ext cx="32004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Problems &amp; Solutions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2146" name="Google Shape;2146;p35"/>
          <p:cNvSpPr txBox="1"/>
          <p:nvPr>
            <p:ph idx="2" type="title"/>
          </p:nvPr>
        </p:nvSpPr>
        <p:spPr>
          <a:xfrm>
            <a:off x="3024600" y="9557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" name="Google Shape;2151;p36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52" name="Google Shape;215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55" name="Google Shape;2155;p36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56" name="Google Shape;2156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59" name="Google Shape;2159;p36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60" name="Google Shape;2160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63" name="Google Shape;2163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2164" name="Google Shape;2164;p3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trend</a:t>
            </a:r>
            <a:endParaRPr/>
          </a:p>
        </p:txBody>
      </p:sp>
      <p:sp>
        <p:nvSpPr>
          <p:cNvPr id="2165" name="Google Shape;2165;p3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2166" name="Google Shape;2166;p3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2167" name="Google Shape;2167;p3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 to 108% from 2015 to 2018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8" name="Google Shape;2168;p3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Card-present, Card-not-present fraud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9" name="Google Shape;2169;p3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Save time and money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70" name="Google Shape;2170;p36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171" name="Google Shape;2171;p36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74" name="Google Shape;2174;p36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175" name="Google Shape;2175;p36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80" name="Google Shape;2180;p36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181" name="Google Shape;2181;p3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3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Assumptions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3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4" name="Google Shape;2194;p37"/>
          <p:cNvSpPr txBox="1"/>
          <p:nvPr>
            <p:ph idx="2" type="subTitle"/>
          </p:nvPr>
        </p:nvSpPr>
        <p:spPr>
          <a:xfrm>
            <a:off x="1709925" y="1938525"/>
            <a:ext cx="2270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Distance has positive correlation with probability of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Fraudulent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5" name="Google Shape;2195;p3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 Domain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6" name="Google Shape;2196;p37"/>
          <p:cNvSpPr txBox="1"/>
          <p:nvPr>
            <p:ph idx="4" type="subTitle"/>
          </p:nvPr>
        </p:nvSpPr>
        <p:spPr>
          <a:xfrm>
            <a:off x="5468100" y="1938525"/>
            <a:ext cx="22707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Unpopular Email domain might be suspicious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97" name="Google Shape;2197;p3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Amount’s Decimal </a:t>
            </a:r>
            <a:endParaRPr/>
          </a:p>
        </p:txBody>
      </p:sp>
      <p:sp>
        <p:nvSpPr>
          <p:cNvPr id="2198" name="Google Shape;2198;p3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Multiple decimals might be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suspicious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(e.g., $9.99 has 2 decimal places)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9" name="Google Shape;2199;p3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Cards</a:t>
            </a:r>
            <a:endParaRPr/>
          </a:p>
        </p:txBody>
      </p:sp>
      <p:sp>
        <p:nvSpPr>
          <p:cNvPr id="2200" name="Google Shape;2200;p37"/>
          <p:cNvSpPr txBox="1"/>
          <p:nvPr>
            <p:ph idx="8" type="subTitle"/>
          </p:nvPr>
        </p:nvSpPr>
        <p:spPr>
          <a:xfrm>
            <a:off x="6464800" y="3593601"/>
            <a:ext cx="19935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There should be indifference among usage of credit cards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1" name="Google Shape;2201;p37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2" name="Google Shape;2202;p37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3" name="Google Shape;2203;p37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4" name="Google Shape;2204;p37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38"/>
          <p:cNvSpPr txBox="1"/>
          <p:nvPr>
            <p:ph type="title"/>
          </p:nvPr>
        </p:nvSpPr>
        <p:spPr>
          <a:xfrm>
            <a:off x="3068100" y="2372773"/>
            <a:ext cx="32004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Datasets Overview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2210" name="Google Shape;2210;p38"/>
          <p:cNvSpPr txBox="1"/>
          <p:nvPr>
            <p:ph idx="2" type="title"/>
          </p:nvPr>
        </p:nvSpPr>
        <p:spPr>
          <a:xfrm>
            <a:off x="3024600" y="9557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9"/>
          <p:cNvSpPr txBox="1"/>
          <p:nvPr/>
        </p:nvSpPr>
        <p:spPr>
          <a:xfrm>
            <a:off x="1783074" y="1014975"/>
            <a:ext cx="3488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From Kaggle Competition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217" name="Google Shape;2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75" y="1408284"/>
            <a:ext cx="3257550" cy="14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8" name="Google Shape;2218;p39"/>
          <p:cNvGrpSpPr/>
          <p:nvPr/>
        </p:nvGrpSpPr>
        <p:grpSpPr>
          <a:xfrm>
            <a:off x="5659673" y="1404788"/>
            <a:ext cx="1960414" cy="1245900"/>
            <a:chOff x="6293926" y="1010648"/>
            <a:chExt cx="1609800" cy="1245900"/>
          </a:xfrm>
        </p:grpSpPr>
        <p:sp>
          <p:nvSpPr>
            <p:cNvPr id="2219" name="Google Shape;2219;p39"/>
            <p:cNvSpPr/>
            <p:nvPr/>
          </p:nvSpPr>
          <p:spPr>
            <a:xfrm>
              <a:off x="6293926" y="1010648"/>
              <a:ext cx="1609800" cy="12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6353523" y="1118498"/>
              <a:ext cx="14763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590540 observations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221" name="Google Shape;2221;p39"/>
          <p:cNvGrpSpPr/>
          <p:nvPr/>
        </p:nvGrpSpPr>
        <p:grpSpPr>
          <a:xfrm>
            <a:off x="2985234" y="2949698"/>
            <a:ext cx="1245900" cy="1245900"/>
            <a:chOff x="6293934" y="1010648"/>
            <a:chExt cx="1245900" cy="1245900"/>
          </a:xfrm>
        </p:grpSpPr>
        <p:sp>
          <p:nvSpPr>
            <p:cNvPr id="2222" name="Google Shape;2222;p39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4" name="Google Shape;2224;p39"/>
          <p:cNvSpPr txBox="1"/>
          <p:nvPr/>
        </p:nvSpPr>
        <p:spPr>
          <a:xfrm>
            <a:off x="3165252" y="330150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394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25" name="Google Shape;2225;p39"/>
          <p:cNvSpPr txBox="1"/>
          <p:nvPr/>
        </p:nvSpPr>
        <p:spPr>
          <a:xfrm>
            <a:off x="2232564" y="4170186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Online Tracked Factors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6" name="Google Shape;2226;p39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27" name="Google Shape;2227;p39"/>
          <p:cNvSpPr txBox="1"/>
          <p:nvPr/>
        </p:nvSpPr>
        <p:spPr>
          <a:xfrm>
            <a:off x="5408839" y="4195610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Identity Tracked Factors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8" name="Google Shape;2228;p39"/>
          <p:cNvGrpSpPr/>
          <p:nvPr/>
        </p:nvGrpSpPr>
        <p:grpSpPr>
          <a:xfrm>
            <a:off x="6233009" y="2949698"/>
            <a:ext cx="1245900" cy="1245900"/>
            <a:chOff x="6293934" y="2789548"/>
            <a:chExt cx="1245900" cy="1245900"/>
          </a:xfrm>
        </p:grpSpPr>
        <p:sp>
          <p:nvSpPr>
            <p:cNvPr id="2229" name="Google Shape;2229;p39"/>
            <p:cNvSpPr/>
            <p:nvPr/>
          </p:nvSpPr>
          <p:spPr>
            <a:xfrm>
              <a:off x="6293934" y="2789548"/>
              <a:ext cx="1245900" cy="12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>
              <a:off x="6401784" y="28974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39"/>
          <p:cNvSpPr txBox="1"/>
          <p:nvPr/>
        </p:nvSpPr>
        <p:spPr>
          <a:xfrm>
            <a:off x="6416309" y="33095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41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0"/>
          <p:cNvSpPr txBox="1"/>
          <p:nvPr>
            <p:ph type="title"/>
          </p:nvPr>
        </p:nvSpPr>
        <p:spPr>
          <a:xfrm>
            <a:off x="3068100" y="2372773"/>
            <a:ext cx="32004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/ Insights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2237" name="Google Shape;2237;p40"/>
          <p:cNvSpPr txBox="1"/>
          <p:nvPr>
            <p:ph idx="2" type="title"/>
          </p:nvPr>
        </p:nvSpPr>
        <p:spPr>
          <a:xfrm>
            <a:off x="3024600" y="9557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1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2243" name="Google Shape;2243;p41"/>
          <p:cNvSpPr txBox="1"/>
          <p:nvPr/>
        </p:nvSpPr>
        <p:spPr>
          <a:xfrm>
            <a:off x="5180723" y="2498221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Analysis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44" name="Google Shape;2244;p41"/>
          <p:cNvSpPr txBox="1"/>
          <p:nvPr/>
        </p:nvSpPr>
        <p:spPr>
          <a:xfrm>
            <a:off x="5226250" y="849175"/>
            <a:ext cx="2752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Distribution of Fraud vs Non-Fraud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45" name="Google Shape;2245;p41"/>
          <p:cNvSpPr txBox="1"/>
          <p:nvPr/>
        </p:nvSpPr>
        <p:spPr>
          <a:xfrm>
            <a:off x="4965552" y="2139700"/>
            <a:ext cx="740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98</a:t>
            </a: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46" name="Google Shape;2246;p41"/>
          <p:cNvSpPr txBox="1"/>
          <p:nvPr/>
        </p:nvSpPr>
        <p:spPr>
          <a:xfrm>
            <a:off x="7325173" y="2139700"/>
            <a:ext cx="7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47" name="Google Shape;2247;p41"/>
          <p:cNvSpPr/>
          <p:nvPr/>
        </p:nvSpPr>
        <p:spPr>
          <a:xfrm rot="5400000">
            <a:off x="6447764" y="632350"/>
            <a:ext cx="218100" cy="2751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1"/>
          <p:cNvSpPr/>
          <p:nvPr/>
        </p:nvSpPr>
        <p:spPr>
          <a:xfrm rot="5400000">
            <a:off x="6356646" y="723700"/>
            <a:ext cx="218100" cy="256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41"/>
          <p:cNvSpPr txBox="1"/>
          <p:nvPr/>
        </p:nvSpPr>
        <p:spPr>
          <a:xfrm>
            <a:off x="933825" y="3672250"/>
            <a:ext cx="3216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Boxplot of distribution of distance </a:t>
            </a: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within</a:t>
            </a:r>
            <a:r>
              <a:rPr b="1" i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Fraud and Non-Fraud Transactions</a:t>
            </a:r>
            <a:endParaRPr b="1" i="1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50" name="Google Shape;2250;p41"/>
          <p:cNvGrpSpPr/>
          <p:nvPr/>
        </p:nvGrpSpPr>
        <p:grpSpPr>
          <a:xfrm>
            <a:off x="5184618" y="1406238"/>
            <a:ext cx="420796" cy="421770"/>
            <a:chOff x="-3137650" y="2408950"/>
            <a:chExt cx="291450" cy="292125"/>
          </a:xfrm>
        </p:grpSpPr>
        <p:sp>
          <p:nvSpPr>
            <p:cNvPr id="2251" name="Google Shape;2251;p41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1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1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1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1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6" name="Google Shape;2256;p41"/>
          <p:cNvGrpSpPr/>
          <p:nvPr/>
        </p:nvGrpSpPr>
        <p:grpSpPr>
          <a:xfrm>
            <a:off x="7622130" y="1404935"/>
            <a:ext cx="371887" cy="423069"/>
            <a:chOff x="-919700" y="2420750"/>
            <a:chExt cx="257575" cy="293025"/>
          </a:xfrm>
        </p:grpSpPr>
        <p:sp>
          <p:nvSpPr>
            <p:cNvPr id="2257" name="Google Shape;2257;p41"/>
            <p:cNvSpPr/>
            <p:nvPr/>
          </p:nvSpPr>
          <p:spPr>
            <a:xfrm>
              <a:off x="-884250" y="2490850"/>
              <a:ext cx="84300" cy="51225"/>
            </a:xfrm>
            <a:custGeom>
              <a:rect b="b" l="l" r="r" t="t"/>
              <a:pathLst>
                <a:path extrusionOk="0" h="2049" w="3372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1"/>
            <p:cNvSpPr/>
            <p:nvPr/>
          </p:nvSpPr>
          <p:spPr>
            <a:xfrm>
              <a:off x="-919700" y="242075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-766100" y="2660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41"/>
          <p:cNvSpPr txBox="1"/>
          <p:nvPr/>
        </p:nvSpPr>
        <p:spPr>
          <a:xfrm>
            <a:off x="4748500" y="2850950"/>
            <a:ext cx="40914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Fraudulent transactions are located much further than normal transactions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distance from the purchaser to the recipient is important to the predictive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Transactions from foreign email domains have a higher probability of committing fraud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61" name="Google Shape;2261;p41"/>
          <p:cNvGrpSpPr/>
          <p:nvPr/>
        </p:nvGrpSpPr>
        <p:grpSpPr>
          <a:xfrm>
            <a:off x="4840112" y="4437303"/>
            <a:ext cx="340608" cy="340168"/>
            <a:chOff x="5053900" y="2021500"/>
            <a:chExt cx="483750" cy="483125"/>
          </a:xfrm>
        </p:grpSpPr>
        <p:sp>
          <p:nvSpPr>
            <p:cNvPr id="2262" name="Google Shape;2262;p41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1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270" name="Google Shape;2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63" y="1406242"/>
            <a:ext cx="3282863" cy="211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