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</p:sldIdLst>
  <p:sldSz cy="5143500" cx="9144000"/>
  <p:notesSz cx="6858000" cy="9144000"/>
  <p:embeddedFontLst>
    <p:embeddedFont>
      <p:font typeface="Raleway"/>
      <p:regular r:id="rId104"/>
      <p:bold r:id="rId105"/>
      <p:italic r:id="rId106"/>
      <p:boldItalic r:id="rId107"/>
    </p:embeddedFont>
    <p:embeddedFont>
      <p:font typeface="Nunito"/>
      <p:regular r:id="rId108"/>
      <p:bold r:id="rId109"/>
      <p:italic r:id="rId110"/>
      <p:boldItalic r:id="rId111"/>
    </p:embeddedFont>
    <p:embeddedFont>
      <p:font typeface="Roboto Mono"/>
      <p:regular r:id="rId112"/>
      <p:bold r:id="rId113"/>
      <p:italic r:id="rId114"/>
      <p:boldItalic r:id="rId1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4B2577-41B9-402C-9841-49FF907BD251}">
  <a:tblStyle styleId="{714B2577-41B9-402C-9841-49FF907BD2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Raleway-boldItalic.fntdata"/><Relationship Id="rId106" Type="http://schemas.openxmlformats.org/officeDocument/2006/relationships/font" Target="fonts/Raleway-italic.fntdata"/><Relationship Id="rId105" Type="http://schemas.openxmlformats.org/officeDocument/2006/relationships/font" Target="fonts/Raleway-bold.fntdata"/><Relationship Id="rId104" Type="http://schemas.openxmlformats.org/officeDocument/2006/relationships/font" Target="fonts/Raleway-regular.fntdata"/><Relationship Id="rId109" Type="http://schemas.openxmlformats.org/officeDocument/2006/relationships/font" Target="fonts/Nunito-bold.fntdata"/><Relationship Id="rId108" Type="http://schemas.openxmlformats.org/officeDocument/2006/relationships/font" Target="fonts/Nunito-regular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5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10" Type="http://schemas.openxmlformats.org/officeDocument/2006/relationships/font" Target="fonts/Nunito-italic.fnt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RobotoMono-italic.fntdata"/><Relationship Id="rId18" Type="http://schemas.openxmlformats.org/officeDocument/2006/relationships/slide" Target="slides/slide12.xml"/><Relationship Id="rId113" Type="http://schemas.openxmlformats.org/officeDocument/2006/relationships/font" Target="fonts/RobotoMono-bold.fntdata"/><Relationship Id="rId112" Type="http://schemas.openxmlformats.org/officeDocument/2006/relationships/font" Target="fonts/RobotoMono-regular.fntdata"/><Relationship Id="rId111" Type="http://schemas.openxmlformats.org/officeDocument/2006/relationships/font" Target="fonts/Nunito-boldItalic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ca6dd98d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ca6dd98d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960e84a9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960e84a9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960e84a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960e84a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a6dd98d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a6dd98d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a6dd98dd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a6dd98d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6dd98dd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6dd98dd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a6dd98dd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a6dd98dd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bc6dbbc8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bc6dbbc8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31ed3470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31ed3470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31ed3470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31ed3470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bc6dbbc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bc6dbbc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bc6dbbc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bc6dbbc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bc6dbbc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bc6dbbc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a6dd98dd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a6dd98dd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a6dd98dd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a6dd98d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a6dd98dd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a6dd98d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a6dd98dd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a6dd98dd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a6dd98dd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a6dd98d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52db6a1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f52db6a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a6dd98dd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a6dd98dd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a6dd98dd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a6dd98dd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31ed347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31ed347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52db6a1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f52db6a1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52db6a14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f52db6a14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f52db6a14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f52db6a14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7fc7b89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37fc7b89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52db6a14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52db6a14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7fc7b896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37fc7b896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7fc7b896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37fc7b896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52db6a14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52db6a14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f52db6a14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f52db6a14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7fc7b896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37fc7b896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306b622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306b622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37fc7b896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37fc7b896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7fc7b896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37fc7b896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37fc7b896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37fc7b896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37fc7b896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37fc7b896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7fc7b896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37fc7b896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f52db6a14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f52db6a14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52db6a14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f52db6a14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f52db6a14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f52db6a14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7fc7b896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7fc7b896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7fc7b896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37fc7b896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31ed3470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31ed3470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37fc7b896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37fc7b896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37fc7b896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37fc7b896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f52db6a14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f52db6a14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323d8740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323d8740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23d8740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23d8740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323d8740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323d8740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23d87402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323d8740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323d87402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323d87402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323d87402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323d87402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323d8740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323d8740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31ed347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31ed347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323d87402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323d87402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323d87402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323d87402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323d87402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323d87402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fc06c463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fc06c463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fc06c463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fc06c463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fc06c4634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fc06c463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fc06c4634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fc06c4634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fc06c4634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fc06c4634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fc06c463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fc06c463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fc06c4634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fc06c463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31ed347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31ed347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42a6c161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42a6c161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42a6c161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42a6c161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42a6c1613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42a6c161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42a6c161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42a6c161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42a6c1613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42a6c1613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42a6c1613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42a6c1613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42a6c1613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42a6c1613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42a6c1613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42a6c1613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42a6c1613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42a6c1613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42a6c1613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42a6c1613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31ed347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31ed347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42a6c1613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42a6c1613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42a6c1613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42a6c1613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40142a62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40142a62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40142a62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40142a62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40142a628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40142a62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40142a628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40142a628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40142a628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40142a628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40142a628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40142a628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40142a628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40142a628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40142a628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40142a628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306b622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306b622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40142a628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40142a628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40142a628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40142a628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40142a628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40142a628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40142a628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40142a628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40142a628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340142a628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40142a628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40142a628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40142a628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40142a628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482a6b3d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482a6b3d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alpython.com/installing-python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bachkn@ptit.edu.v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w3schools.com/python/python_tuples.asp" TargetMode="External"/><Relationship Id="rId4" Type="http://schemas.openxmlformats.org/officeDocument/2006/relationships/hyperlink" Target="https://www.w3schools.com/python/python_sets.asp" TargetMode="External"/><Relationship Id="rId5" Type="http://schemas.openxmlformats.org/officeDocument/2006/relationships/hyperlink" Target="https://www.w3schools.com/python/python_dictionaries.asp" TargetMode="External"/><Relationship Id="rId6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Relationship Id="rId6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Relationship Id="rId5" Type="http://schemas.openxmlformats.org/officeDocument/2006/relationships/image" Target="../media/image32.png"/><Relationship Id="rId6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Relationship Id="rId4" Type="http://schemas.openxmlformats.org/officeDocument/2006/relationships/image" Target="../media/image42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49.png"/><Relationship Id="rId6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Relationship Id="rId4" Type="http://schemas.openxmlformats.org/officeDocument/2006/relationships/image" Target="../media/image4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0.png"/><Relationship Id="rId4" Type="http://schemas.openxmlformats.org/officeDocument/2006/relationships/image" Target="../media/image6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3.png"/><Relationship Id="rId4" Type="http://schemas.openxmlformats.org/officeDocument/2006/relationships/image" Target="../media/image53.png"/><Relationship Id="rId5" Type="http://schemas.openxmlformats.org/officeDocument/2006/relationships/image" Target="../media/image5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5.png"/><Relationship Id="rId4" Type="http://schemas.openxmlformats.org/officeDocument/2006/relationships/image" Target="../media/image5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1.png"/><Relationship Id="rId4" Type="http://schemas.openxmlformats.org/officeDocument/2006/relationships/image" Target="../media/image68.png"/><Relationship Id="rId5" Type="http://schemas.openxmlformats.org/officeDocument/2006/relationships/image" Target="../media/image5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9.png"/><Relationship Id="rId4" Type="http://schemas.openxmlformats.org/officeDocument/2006/relationships/image" Target="../media/image5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4.png"/><Relationship Id="rId4" Type="http://schemas.openxmlformats.org/officeDocument/2006/relationships/image" Target="../media/image62.png"/><Relationship Id="rId5" Type="http://schemas.openxmlformats.org/officeDocument/2006/relationships/image" Target="../media/image7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6.png"/><Relationship Id="rId4" Type="http://schemas.openxmlformats.org/officeDocument/2006/relationships/image" Target="../media/image65.png"/><Relationship Id="rId5" Type="http://schemas.openxmlformats.org/officeDocument/2006/relationships/image" Target="../media/image67.png"/><Relationship Id="rId6" Type="http://schemas.openxmlformats.org/officeDocument/2006/relationships/image" Target="../media/image7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9.png"/><Relationship Id="rId4" Type="http://schemas.openxmlformats.org/officeDocument/2006/relationships/image" Target="../media/image7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6.png"/><Relationship Id="rId4" Type="http://schemas.openxmlformats.org/officeDocument/2006/relationships/image" Target="../media/image75.png"/><Relationship Id="rId5" Type="http://schemas.openxmlformats.org/officeDocument/2006/relationships/image" Target="../media/image74.png"/><Relationship Id="rId6" Type="http://schemas.openxmlformats.org/officeDocument/2006/relationships/image" Target="../media/image7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www.geeksforgeeks.org/python-classes-and-objects/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www.geeksforgeeks.org/self-in-python-class/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www.geeksforgeeks.org/__init__-in-python/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8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www.geeksforgeeks.org/data-abstraction-in-python/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www.w3schools.com/python/ref_requests_response.asp" TargetMode="External"/></Relationships>
</file>

<file path=ppt/slides/_rels/slide91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w3schools.com/python/ref_requests_post.asp" TargetMode="External"/><Relationship Id="rId11" Type="http://schemas.openxmlformats.org/officeDocument/2006/relationships/hyperlink" Target="https://www.w3schools.com/python/ref_requests_get.asp" TargetMode="External"/><Relationship Id="rId22" Type="http://schemas.openxmlformats.org/officeDocument/2006/relationships/hyperlink" Target="https://www.w3schools.com/python/ref_requests_post.asp" TargetMode="External"/><Relationship Id="rId10" Type="http://schemas.openxmlformats.org/officeDocument/2006/relationships/hyperlink" Target="https://www.w3schools.com/python/ref_requests_get.asp" TargetMode="External"/><Relationship Id="rId21" Type="http://schemas.openxmlformats.org/officeDocument/2006/relationships/hyperlink" Target="https://www.w3schools.com/python/ref_requests_post.asp" TargetMode="External"/><Relationship Id="rId13" Type="http://schemas.openxmlformats.org/officeDocument/2006/relationships/hyperlink" Target="https://www.w3schools.com/python/ref_requests_head.asp" TargetMode="External"/><Relationship Id="rId12" Type="http://schemas.openxmlformats.org/officeDocument/2006/relationships/hyperlink" Target="https://www.w3schools.com/python/ref_requests_get.asp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s://www.w3schools.com/python/ref_requests_delete.asp" TargetMode="External"/><Relationship Id="rId4" Type="http://schemas.openxmlformats.org/officeDocument/2006/relationships/hyperlink" Target="https://www.w3schools.com/python/ref_requests_delete.asp" TargetMode="External"/><Relationship Id="rId9" Type="http://schemas.openxmlformats.org/officeDocument/2006/relationships/hyperlink" Target="https://www.w3schools.com/python/ref_requests_get.asp" TargetMode="External"/><Relationship Id="rId15" Type="http://schemas.openxmlformats.org/officeDocument/2006/relationships/hyperlink" Target="https://www.w3schools.com/python/ref_requests_head.asp" TargetMode="External"/><Relationship Id="rId14" Type="http://schemas.openxmlformats.org/officeDocument/2006/relationships/hyperlink" Target="https://www.w3schools.com/python/ref_requests_head.asp" TargetMode="External"/><Relationship Id="rId17" Type="http://schemas.openxmlformats.org/officeDocument/2006/relationships/hyperlink" Target="https://www.w3schools.com/python/ref_requests_head.asp" TargetMode="External"/><Relationship Id="rId16" Type="http://schemas.openxmlformats.org/officeDocument/2006/relationships/hyperlink" Target="https://www.w3schools.com/python/ref_requests_head.asp" TargetMode="External"/><Relationship Id="rId5" Type="http://schemas.openxmlformats.org/officeDocument/2006/relationships/hyperlink" Target="https://www.w3schools.com/python/ref_requests_delete.asp" TargetMode="External"/><Relationship Id="rId19" Type="http://schemas.openxmlformats.org/officeDocument/2006/relationships/hyperlink" Target="https://www.w3schools.com/python/ref_requests_post.asp" TargetMode="External"/><Relationship Id="rId6" Type="http://schemas.openxmlformats.org/officeDocument/2006/relationships/hyperlink" Target="https://www.w3schools.com/python/ref_requests_delete.asp" TargetMode="External"/><Relationship Id="rId18" Type="http://schemas.openxmlformats.org/officeDocument/2006/relationships/hyperlink" Target="https://www.w3schools.com/python/ref_requests_post.asp" TargetMode="External"/><Relationship Id="rId7" Type="http://schemas.openxmlformats.org/officeDocument/2006/relationships/hyperlink" Target="https://www.w3schools.com/python/ref_requests_delete.asp" TargetMode="External"/><Relationship Id="rId8" Type="http://schemas.openxmlformats.org/officeDocument/2006/relationships/hyperlink" Target="https://www.w3schools.com/python/ref_requests_get.asp" TargetMode="Externa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Python Programming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100" y="199850"/>
            <a:ext cx="1905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CA"/>
              <a:t>Agenda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Python History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Getting Started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Installing Python.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Installing text editor.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first Python program: Hello world!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1.1 Introduction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07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CA" sz="2633">
                <a:solidFill>
                  <a:schemeClr val="dk1"/>
                </a:solidFill>
              </a:rPr>
              <a:t>Chapter 1: Introduction</a:t>
            </a:r>
            <a:endParaRPr sz="2633">
              <a:solidFill>
                <a:schemeClr val="dk1"/>
              </a:solidFill>
            </a:endParaRPr>
          </a:p>
          <a:p>
            <a:pPr indent="-3707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CA" sz="2633">
                <a:solidFill>
                  <a:schemeClr val="dk1"/>
                </a:solidFill>
              </a:rPr>
              <a:t>Chapter 2: Variables and Simple Data Types</a:t>
            </a:r>
            <a:endParaRPr sz="2633">
              <a:solidFill>
                <a:schemeClr val="dk1"/>
              </a:solidFill>
            </a:endParaRPr>
          </a:p>
          <a:p>
            <a:pPr indent="-3707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CA" sz="2633">
                <a:solidFill>
                  <a:schemeClr val="dk1"/>
                </a:solidFill>
              </a:rPr>
              <a:t>Chapter 3: Python Lists</a:t>
            </a:r>
            <a:endParaRPr sz="2633">
              <a:solidFill>
                <a:schemeClr val="dk1"/>
              </a:solidFill>
            </a:endParaRPr>
          </a:p>
          <a:p>
            <a:pPr indent="-3707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CA" sz="2633">
                <a:solidFill>
                  <a:schemeClr val="dk1"/>
                </a:solidFill>
              </a:rPr>
              <a:t>Chapter 4: Condition Statements (If else)</a:t>
            </a:r>
            <a:endParaRPr sz="2633">
              <a:solidFill>
                <a:schemeClr val="dk1"/>
              </a:solidFill>
            </a:endParaRPr>
          </a:p>
          <a:p>
            <a:pPr indent="-3707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CA" sz="2633">
                <a:solidFill>
                  <a:schemeClr val="dk1"/>
                </a:solidFill>
              </a:rPr>
              <a:t>Chapter 5: Dictionaries</a:t>
            </a:r>
            <a:endParaRPr sz="2633">
              <a:solidFill>
                <a:schemeClr val="dk1"/>
              </a:solidFill>
            </a:endParaRPr>
          </a:p>
          <a:p>
            <a:pPr indent="-3707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CA" sz="2633">
                <a:solidFill>
                  <a:schemeClr val="dk1"/>
                </a:solidFill>
              </a:rPr>
              <a:t>Chapter 6: User Input and While Loop</a:t>
            </a:r>
            <a:endParaRPr sz="2633">
              <a:solidFill>
                <a:schemeClr val="dk1"/>
              </a:solidFill>
            </a:endParaRPr>
          </a:p>
          <a:p>
            <a:pPr indent="-3707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CA" sz="2633">
                <a:solidFill>
                  <a:schemeClr val="dk1"/>
                </a:solidFill>
              </a:rPr>
              <a:t>Chapter 7: Functions</a:t>
            </a:r>
            <a:endParaRPr sz="2633">
              <a:solidFill>
                <a:schemeClr val="dk1"/>
              </a:solidFill>
            </a:endParaRPr>
          </a:p>
          <a:p>
            <a:pPr indent="-3707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CA" sz="2633">
                <a:solidFill>
                  <a:schemeClr val="dk1"/>
                </a:solidFill>
              </a:rPr>
              <a:t>Chapter 8: Classes</a:t>
            </a:r>
            <a:endParaRPr sz="2633">
              <a:solidFill>
                <a:schemeClr val="dk1"/>
              </a:solidFill>
            </a:endParaRPr>
          </a:p>
          <a:p>
            <a:pPr indent="-3707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CA" sz="2633">
                <a:solidFill>
                  <a:schemeClr val="dk1"/>
                </a:solidFill>
              </a:rPr>
              <a:t>Chapter 9: File and exceptions</a:t>
            </a:r>
            <a:endParaRPr sz="2633">
              <a:solidFill>
                <a:schemeClr val="dk1"/>
              </a:solidFill>
            </a:endParaRPr>
          </a:p>
          <a:p>
            <a:pPr indent="-3707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CA" sz="2633">
                <a:solidFill>
                  <a:schemeClr val="dk1"/>
                </a:solidFill>
              </a:rPr>
              <a:t>Chapter 10: Python Applications</a:t>
            </a:r>
            <a:endParaRPr sz="2633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1.1 Brief History of Python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50" y="1152475"/>
            <a:ext cx="6654075" cy="33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426175" y="4643850"/>
            <a:ext cx="49524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[*] https://unstop.com/blog/what-is-python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1.2 Getting Started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CA" sz="2400">
                <a:solidFill>
                  <a:schemeClr val="dk1"/>
                </a:solidFill>
              </a:rPr>
              <a:t>Installing Python: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2"/>
                </a:solidFill>
              </a:rPr>
              <a:t>[*] </a:t>
            </a:r>
            <a:r>
              <a:rPr lang="en-CA" sz="2000" u="sng">
                <a:solidFill>
                  <a:schemeClr val="hlink"/>
                </a:solidFill>
                <a:hlinkClick r:id="rId3"/>
              </a:rPr>
              <a:t>https://realpython.com/installing-python/</a:t>
            </a:r>
            <a:endParaRPr sz="20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-CA" sz="2400">
                <a:solidFill>
                  <a:schemeClr val="dk2"/>
                </a:solidFill>
              </a:rPr>
              <a:t>A better way to do things: Using Anaconda to manage </a:t>
            </a:r>
            <a:r>
              <a:rPr lang="en-CA" sz="2400">
                <a:solidFill>
                  <a:schemeClr val="dk2"/>
                </a:solidFill>
              </a:rPr>
              <a:t>environment</a:t>
            </a:r>
            <a:r>
              <a:rPr lang="en-CA" sz="2400">
                <a:solidFill>
                  <a:schemeClr val="dk2"/>
                </a:solidFill>
              </a:rPr>
              <a:t> and package</a:t>
            </a:r>
            <a:endParaRPr sz="24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2000">
                <a:solidFill>
                  <a:schemeClr val="dk2"/>
                </a:solidFill>
              </a:rPr>
              <a:t>[**] https://docs.anaconda.com/free/anaconda/install/index.html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1.3 Getting Started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CA" sz="2400">
                <a:solidFill>
                  <a:schemeClr val="dk1"/>
                </a:solidFill>
              </a:rPr>
              <a:t>Text Editor for Python: Any text editor can do the job.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CA" sz="2400">
                <a:solidFill>
                  <a:schemeClr val="dk1"/>
                </a:solidFill>
              </a:rPr>
              <a:t>Some popular IDE for Python:</a:t>
            </a:r>
            <a:endParaRPr sz="24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CA" sz="2000">
                <a:solidFill>
                  <a:schemeClr val="dk1"/>
                </a:solidFill>
              </a:rPr>
              <a:t>Pycharm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CA" sz="2000">
                <a:solidFill>
                  <a:schemeClr val="dk1"/>
                </a:solidFill>
              </a:rPr>
              <a:t>Visual Studio Code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CA" sz="2000">
                <a:solidFill>
                  <a:schemeClr val="dk1"/>
                </a:solidFill>
              </a:rPr>
              <a:t>Jupiter notebook 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-"/>
            </a:pPr>
            <a:r>
              <a:rPr lang="en-CA" sz="2000">
                <a:solidFill>
                  <a:schemeClr val="dk2"/>
                </a:solidFill>
              </a:rPr>
              <a:t>[*] https://www.dataquest.io/blog/jupyter-notebook-tutorial/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1.4 Introduction to Python programming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2900">
                <a:solidFill>
                  <a:schemeClr val="dk1"/>
                </a:solidFill>
              </a:rPr>
              <a:t># First Python program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2900">
                <a:solidFill>
                  <a:schemeClr val="accent1"/>
                </a:solidFill>
              </a:rPr>
              <a:t>print("Hello World")</a:t>
            </a:r>
            <a:endParaRPr sz="2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1.4 Introduction to Python programming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39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Comments in Python are indicated by a pound sign (</a:t>
            </a:r>
            <a:r>
              <a:rPr lang="en-CA" sz="1000">
                <a:solidFill>
                  <a:schemeClr val="accent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), and anything on the line following the pound sign is ignored by the interpreter.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End-of-Line terminates a Statement.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If you'd like a statement to continue to the next line, it is possible to use the "</a:t>
            </a:r>
            <a:r>
              <a:rPr lang="en-CA" sz="1000">
                <a:solidFill>
                  <a:schemeClr val="accent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" marker to indicate this.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Semicolon can optionally terminate a statement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In Python, code blocks are denoted by </a:t>
            </a:r>
            <a:r>
              <a:rPr i="1" lang="en-CA" sz="1200">
                <a:solidFill>
                  <a:schemeClr val="dk2"/>
                </a:solidFill>
                <a:highlight>
                  <a:srgbClr val="FFFFFF"/>
                </a:highlight>
              </a:rPr>
              <a:t>indentation.</a:t>
            </a:r>
            <a:endParaRPr i="1"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In Python, indented code blocks are always preceded by a colon (</a:t>
            </a:r>
            <a:r>
              <a:rPr lang="en-CA" sz="1000">
                <a:solidFill>
                  <a:schemeClr val="accent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) on the previous line.</a:t>
            </a:r>
            <a:endParaRPr i="1" sz="12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1.4 Your First Python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142"/>
              <a:buFont typeface="Arial"/>
              <a:buNone/>
            </a:pPr>
            <a:r>
              <a:rPr lang="en-CA" sz="2333"/>
              <a:t>1.4.1 Variables</a:t>
            </a:r>
            <a:endParaRPr sz="2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458225"/>
            <a:ext cx="85206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CA" sz="1400">
                <a:solidFill>
                  <a:srgbClr val="000000"/>
                </a:solidFill>
                <a:highlight>
                  <a:srgbClr val="FFFFFF"/>
                </a:highlight>
              </a:rPr>
              <a:t>Variables are containers for storing data values.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CA" sz="1400">
                <a:solidFill>
                  <a:srgbClr val="000000"/>
                </a:solidFill>
                <a:highlight>
                  <a:srgbClr val="FFFFFF"/>
                </a:highlight>
              </a:rPr>
              <a:t>Python has no command for declaring a variable.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CA" sz="1400">
                <a:solidFill>
                  <a:srgbClr val="000000"/>
                </a:solidFill>
                <a:highlight>
                  <a:srgbClr val="FFFFFF"/>
                </a:highlight>
              </a:rPr>
              <a:t>A variable is created the moment you first assign a value to it.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-CA" sz="1400">
                <a:solidFill>
                  <a:schemeClr val="dk2"/>
                </a:solidFill>
                <a:highlight>
                  <a:srgbClr val="FFFFFF"/>
                </a:highlight>
              </a:rPr>
              <a:t>If you want to specify the data type of a variable, this can be done with casting.</a:t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-"/>
            </a:pPr>
            <a:r>
              <a:rPr lang="en-CA" sz="1400">
                <a:solidFill>
                  <a:schemeClr val="dk2"/>
                </a:solidFill>
                <a:highlight>
                  <a:srgbClr val="FFFFFF"/>
                </a:highlight>
              </a:rPr>
              <a:t>You can get the data type of a variable with the </a:t>
            </a:r>
            <a:r>
              <a:rPr lang="en-CA" sz="1400">
                <a:solidFill>
                  <a:srgbClr val="DC143C"/>
                </a:solidFill>
              </a:rPr>
              <a:t>type()</a:t>
            </a:r>
            <a:r>
              <a:rPr lang="en-CA" sz="1400">
                <a:solidFill>
                  <a:schemeClr val="dk2"/>
                </a:solidFill>
                <a:highlight>
                  <a:srgbClr val="FFFFFF"/>
                </a:highlight>
              </a:rPr>
              <a:t> function.</a:t>
            </a:r>
            <a:endParaRPr sz="14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963" y="1417925"/>
            <a:ext cx="15811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975" y="2992713"/>
            <a:ext cx="26098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3963" y="4084675"/>
            <a:ext cx="15716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1.4 Your First Python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142"/>
              <a:buFont typeface="Arial"/>
              <a:buNone/>
            </a:pPr>
            <a:r>
              <a:rPr lang="en-CA" sz="2333"/>
              <a:t>1.4.2 Data Types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343775"/>
            <a:ext cx="8520600" cy="32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350">
                <a:solidFill>
                  <a:srgbClr val="273239"/>
                </a:solidFill>
                <a:highlight>
                  <a:srgbClr val="FFFFFF"/>
                </a:highlight>
              </a:rPr>
              <a:t>Everything is an object in Python programming, Python data types are classes and variables are instances (objects) of these classes. 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550" y="2052075"/>
            <a:ext cx="5848474" cy="269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0" y="4810925"/>
            <a:ext cx="43827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[*] https://www.geeksforgeeks.org/python-data-types/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1.4 Your First Python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142"/>
              <a:buFont typeface="Arial"/>
              <a:buNone/>
            </a:pPr>
            <a:r>
              <a:rPr lang="en-CA" sz="2333"/>
              <a:t>1.4.3 Objects and Dynamic Typing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330325"/>
            <a:ext cx="34980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In object-oriented programming languages like Python, an </a:t>
            </a:r>
            <a:r>
              <a:rPr i="1" lang="en-CA" sz="1200">
                <a:solidFill>
                  <a:schemeClr val="dk2"/>
                </a:solidFill>
                <a:highlight>
                  <a:srgbClr val="FFFFFF"/>
                </a:highlight>
              </a:rPr>
              <a:t>object</a:t>
            </a: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 is an entity that contains data along with associated metadata and/or functionality.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In Python everything is an object, which means every entity has some metadata (called </a:t>
            </a:r>
            <a:r>
              <a:rPr i="1" lang="en-CA" sz="1200">
                <a:solidFill>
                  <a:schemeClr val="dk2"/>
                </a:solidFill>
                <a:highlight>
                  <a:srgbClr val="FFFFFF"/>
                </a:highlight>
              </a:rPr>
              <a:t>attributes</a:t>
            </a: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) and associated functionality (called </a:t>
            </a:r>
            <a:r>
              <a:rPr i="1" lang="en-CA" sz="1200">
                <a:solidFill>
                  <a:schemeClr val="dk2"/>
                </a:solidFill>
                <a:highlight>
                  <a:srgbClr val="FFFFFF"/>
                </a:highlight>
              </a:rPr>
              <a:t>methods</a:t>
            </a: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). 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These attributes and methods are accessed via the dot syntax.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250" y="1435600"/>
            <a:ext cx="4210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250" y="3860025"/>
            <a:ext cx="40671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2250" y="2799700"/>
            <a:ext cx="3815527" cy="6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Python Programming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412400" y="2752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u="sng">
                <a:solidFill>
                  <a:schemeClr val="lt1"/>
                </a:solidFill>
              </a:rPr>
              <a:t>Chapter 0</a:t>
            </a:r>
            <a:r>
              <a:rPr b="1" lang="en-CA">
                <a:solidFill>
                  <a:schemeClr val="lt1"/>
                </a:solidFill>
              </a:rPr>
              <a:t>: Course Introduction</a:t>
            </a:r>
            <a:r>
              <a:rPr b="1" lang="en-CA" u="sng">
                <a:solidFill>
                  <a:schemeClr val="lt1"/>
                </a:solidFill>
              </a:rPr>
              <a:t> </a:t>
            </a:r>
            <a:endParaRPr b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1.4 Your First Python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333"/>
              <a:t>1.4.3 Objects and Dynamic Typing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330325"/>
            <a:ext cx="8520600" cy="32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Python has types; however, the types are linked not to the variable names but </a:t>
            </a:r>
            <a:r>
              <a:rPr i="1" lang="en-CA" sz="1200">
                <a:solidFill>
                  <a:schemeClr val="dk2"/>
                </a:solidFill>
                <a:highlight>
                  <a:srgbClr val="FFFFFF"/>
                </a:highlight>
              </a:rPr>
              <a:t>to the objects themselves</a:t>
            </a:r>
            <a:r>
              <a:rPr lang="en-CA" sz="1200">
                <a:solidFill>
                  <a:schemeClr val="dk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t/>
            </a: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Python Programming</a:t>
            </a:r>
            <a:endParaRPr/>
          </a:p>
        </p:txBody>
      </p:sp>
      <p:sp>
        <p:nvSpPr>
          <p:cNvPr id="196" name="Google Shape;196;p34"/>
          <p:cNvSpPr txBox="1"/>
          <p:nvPr>
            <p:ph idx="1" type="subTitle"/>
          </p:nvPr>
        </p:nvSpPr>
        <p:spPr>
          <a:xfrm>
            <a:off x="412400" y="2752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u="sng">
                <a:solidFill>
                  <a:schemeClr val="lt1"/>
                </a:solidFill>
              </a:rPr>
              <a:t>Chapter 2</a:t>
            </a:r>
            <a:r>
              <a:rPr b="1" lang="en-CA">
                <a:solidFill>
                  <a:schemeClr val="lt1"/>
                </a:solidFill>
              </a:rPr>
              <a:t>: Variables and Simple Data Types</a:t>
            </a:r>
            <a:endParaRPr b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CA"/>
              <a:t>Agenda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2.1 Variables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 sz="2100">
                <a:solidFill>
                  <a:schemeClr val="dk1"/>
                </a:solidFill>
              </a:rPr>
              <a:t>What is Python variable?</a:t>
            </a:r>
            <a:endParaRPr sz="21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 sz="1950">
                <a:solidFill>
                  <a:schemeClr val="dk2"/>
                </a:solidFill>
                <a:highlight>
                  <a:srgbClr val="FFFFFF"/>
                </a:highlight>
              </a:rPr>
              <a:t>Variables are containers for storing data values.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 sz="1950">
                <a:solidFill>
                  <a:schemeClr val="dk2"/>
                </a:solidFill>
                <a:highlight>
                  <a:srgbClr val="FFFFFF"/>
                </a:highlight>
              </a:rPr>
              <a:t>Python has no command for declaring a variable.</a:t>
            </a:r>
            <a:endParaRPr sz="10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 sz="1950">
                <a:solidFill>
                  <a:schemeClr val="dk2"/>
                </a:solidFill>
                <a:highlight>
                  <a:srgbClr val="FFFFFF"/>
                </a:highlight>
              </a:rPr>
              <a:t>A variable is created the moment you first assign a value to it.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CA" sz="1950">
                <a:solidFill>
                  <a:schemeClr val="dk2"/>
                </a:solidFill>
                <a:highlight>
                  <a:srgbClr val="FFFFFF"/>
                </a:highlight>
              </a:rPr>
              <a:t>Variables do not need to be declared with any particular </a:t>
            </a:r>
            <a:r>
              <a:rPr i="1" lang="en-CA" sz="1950">
                <a:solidFill>
                  <a:schemeClr val="dk2"/>
                </a:solidFill>
                <a:highlight>
                  <a:srgbClr val="FFFFFF"/>
                </a:highlight>
              </a:rPr>
              <a:t>type</a:t>
            </a:r>
            <a:r>
              <a:rPr lang="en-CA" sz="1950">
                <a:solidFill>
                  <a:schemeClr val="dk2"/>
                </a:solidFill>
                <a:highlight>
                  <a:srgbClr val="FFFFFF"/>
                </a:highlight>
              </a:rPr>
              <a:t>, and can even change type after they have been set.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403225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0"/>
              <a:buChar char="-"/>
            </a:pPr>
            <a:r>
              <a:rPr lang="en-CA" sz="1950">
                <a:solidFill>
                  <a:schemeClr val="dk2"/>
                </a:solidFill>
                <a:highlight>
                  <a:srgbClr val="FFFFFF"/>
                </a:highlight>
              </a:rPr>
              <a:t>If you want to specify the data type of a variable, this can be done with casting.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2.1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152500"/>
            <a:ext cx="1719225" cy="16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049" y="1152499"/>
            <a:ext cx="5432250" cy="13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5486" y="3369736"/>
            <a:ext cx="4633050" cy="11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2.2 Strings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1152475"/>
            <a:ext cx="8520600" cy="3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en-CA" sz="1950">
                <a:solidFill>
                  <a:schemeClr val="dk1"/>
                </a:solidFill>
                <a:highlight>
                  <a:srgbClr val="FFFFFF"/>
                </a:highlight>
              </a:rPr>
              <a:t>Strings in python are surrounded by either single quotation marks, or double quotation marks.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24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Char char="-"/>
            </a:pPr>
            <a:r>
              <a:rPr lang="en-CA" sz="1950">
                <a:solidFill>
                  <a:schemeClr val="dk1"/>
                </a:solidFill>
                <a:highlight>
                  <a:srgbClr val="FFFFFF"/>
                </a:highlight>
              </a:rPr>
              <a:t>Strings are list of character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625" y="2118200"/>
            <a:ext cx="3267075" cy="9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550" y="3551941"/>
            <a:ext cx="2511825" cy="7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9900" y="3456063"/>
            <a:ext cx="2977188" cy="9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551949"/>
            <a:ext cx="2686425" cy="13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2.2 Strings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CA" sz="2100">
                <a:solidFill>
                  <a:schemeClr val="dk1"/>
                </a:solidFill>
              </a:rPr>
              <a:t>Some useful string methods:</a:t>
            </a:r>
            <a:endParaRPr sz="21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</a:rPr>
              <a:t>upper() : convert string to upper-case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</a:rPr>
              <a:t>lower(): convert string to lower-case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</a:rPr>
              <a:t>find():  find a value and return position where it was found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</a:rPr>
              <a:t>join(): 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join all the elements of an iterable into a string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</a:rPr>
              <a:t>More at [*] https://www.w3schools.com/python/python_ref_string.asp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25" y="3036788"/>
            <a:ext cx="29527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063" y="3008213"/>
            <a:ext cx="29813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2.3 Numbers</a:t>
            </a:r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en-CA" sz="1950">
                <a:solidFill>
                  <a:schemeClr val="dk1"/>
                </a:solidFill>
                <a:highlight>
                  <a:srgbClr val="FFFFFF"/>
                </a:highlight>
              </a:rPr>
              <a:t>There are three numeric types in Python: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24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-"/>
            </a:pPr>
            <a:r>
              <a:rPr lang="en-CA" sz="1950">
                <a:solidFill>
                  <a:schemeClr val="dk1"/>
                </a:solidFill>
                <a:highlight>
                  <a:srgbClr val="FFFFFF"/>
                </a:highlight>
              </a:rPr>
              <a:t>Integer - Float - Complex</a:t>
            </a:r>
            <a:endParaRPr sz="19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575" y="2109150"/>
            <a:ext cx="3432100" cy="14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2.4 Comments</a:t>
            </a:r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CA" sz="2100">
                <a:solidFill>
                  <a:schemeClr val="dk1"/>
                </a:solidFill>
              </a:rPr>
              <a:t>Single Line comment using: </a:t>
            </a:r>
            <a:r>
              <a:rPr lang="en-CA" sz="2100">
                <a:solidFill>
                  <a:srgbClr val="FF0000"/>
                </a:solidFill>
              </a:rPr>
              <a:t>#comments</a:t>
            </a:r>
            <a:endParaRPr sz="2100">
              <a:solidFill>
                <a:srgbClr val="FF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CA" sz="2100">
                <a:solidFill>
                  <a:schemeClr val="dk1"/>
                </a:solidFill>
              </a:rPr>
              <a:t>Multiple Line comment using triple quotation: </a:t>
            </a:r>
            <a:r>
              <a:rPr lang="en-CA" sz="2100">
                <a:solidFill>
                  <a:srgbClr val="FF0000"/>
                </a:solidFill>
              </a:rPr>
              <a:t>‘’’ comments‘’’</a:t>
            </a:r>
            <a:r>
              <a:rPr lang="en-CA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PYTHON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chemeClr val="dk2"/>
                </a:solidFill>
              </a:rPr>
              <a:t>Lecturer</a:t>
            </a:r>
            <a:r>
              <a:rPr lang="en-CA" sz="2100">
                <a:solidFill>
                  <a:schemeClr val="dk2"/>
                </a:solidFill>
              </a:rPr>
              <a:t>: Kim Ngọc Bách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chemeClr val="dk2"/>
                </a:solidFill>
              </a:rPr>
              <a:t>Email: </a:t>
            </a:r>
            <a:r>
              <a:rPr lang="en-CA" sz="21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bachkn@ptit.edu.vn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2100">
                <a:solidFill>
                  <a:schemeClr val="dk2"/>
                </a:solidFill>
              </a:rPr>
              <a:t>Zalo: 0828191269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Python Programming</a:t>
            </a:r>
            <a:endParaRPr/>
          </a:p>
        </p:txBody>
      </p:sp>
      <p:sp>
        <p:nvSpPr>
          <p:cNvPr id="254" name="Google Shape;254;p42"/>
          <p:cNvSpPr txBox="1"/>
          <p:nvPr>
            <p:ph idx="1" type="subTitle"/>
          </p:nvPr>
        </p:nvSpPr>
        <p:spPr>
          <a:xfrm>
            <a:off x="412400" y="2752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u="sng">
                <a:solidFill>
                  <a:schemeClr val="lt1"/>
                </a:solidFill>
              </a:rPr>
              <a:t>Chapter 3</a:t>
            </a:r>
            <a:r>
              <a:rPr b="1" lang="en-CA">
                <a:solidFill>
                  <a:schemeClr val="lt1"/>
                </a:solidFill>
              </a:rPr>
              <a:t>: Python Data Types - List</a:t>
            </a:r>
            <a:endParaRPr b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</a:t>
            </a:r>
            <a:r>
              <a:rPr lang="en-CA"/>
              <a:t>.1 What are Lists?</a:t>
            </a:r>
            <a:endParaRPr/>
          </a:p>
        </p:txBody>
      </p:sp>
      <p:sp>
        <p:nvSpPr>
          <p:cNvPr id="260" name="Google Shape;26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Lists are used to store multiple items in a single variable.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Lists are one of 4 built-in data types in Python used to store collections of data, the other 3 are </a:t>
            </a:r>
            <a:r>
              <a:rPr lang="en-CA" sz="1900" u="sng">
                <a:solidFill>
                  <a:schemeClr val="dk1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Tuple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CA" sz="1900" u="sng">
                <a:solidFill>
                  <a:schemeClr val="dk1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Set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, and </a:t>
            </a:r>
            <a:r>
              <a:rPr lang="en-CA" sz="1900" u="sng">
                <a:solidFill>
                  <a:schemeClr val="dk1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Dictionary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, all with different qualities and usage.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558" y="3555625"/>
            <a:ext cx="5474650" cy="9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3.2 List Items</a:t>
            </a:r>
            <a:endParaRPr/>
          </a:p>
        </p:txBody>
      </p:sp>
      <p:sp>
        <p:nvSpPr>
          <p:cNvPr id="267" name="Google Shape;26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List items are ordered, changeable, and allow duplicate values.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List items are indexed, the first item has index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[0]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, the second item has index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[1]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etc.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When we say that lists are ordered, it means that the items have a defined order, and that order will not change.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The list is changeable, meaning that we can change, add, and remove items in a list after it has been created.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Since lists are indexed, lists can have items with the same value: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099" y="4010850"/>
            <a:ext cx="6341375" cy="6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3.2 List Items</a:t>
            </a:r>
            <a:endParaRPr/>
          </a:p>
        </p:txBody>
      </p:sp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311700" y="1152475"/>
            <a:ext cx="8520600" cy="3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To determine how many items a list has, use the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len()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function: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List items can be of any data type: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A list can contain different data types: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The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list()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Constructor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50" y="1550725"/>
            <a:ext cx="4452952" cy="6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075" y="2503263"/>
            <a:ext cx="30861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075" y="3579150"/>
            <a:ext cx="3301900" cy="3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7988" y="4503625"/>
            <a:ext cx="63531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3.3 Access Lists 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List items are indexed and you can access them by referring to the index number: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Negative Indexing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Negative indexing means start from the end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-"/>
            </a:pPr>
            <a:r>
              <a:rPr lang="en-CA" sz="1900">
                <a:solidFill>
                  <a:srgbClr val="DC143C"/>
                </a:solidFill>
              </a:rPr>
              <a:t>-1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refers to the last item, </a:t>
            </a:r>
            <a:r>
              <a:rPr lang="en-CA" sz="1900">
                <a:solidFill>
                  <a:srgbClr val="DC143C"/>
                </a:solidFill>
              </a:rPr>
              <a:t>-2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refers to the second last item etc.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807" y="1923000"/>
            <a:ext cx="4594193" cy="6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000" y="4097550"/>
            <a:ext cx="4817186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3.3 Access Lists 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Range of Indexes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You can specify a range of indexes by specifying where to start and where to end the range.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When specifying a range, the return value will be a new list with the specified items.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93" name="Google Shape;2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528" y="2927878"/>
            <a:ext cx="7469038" cy="6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525" y="3551275"/>
            <a:ext cx="2253325" cy="3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525" y="3882125"/>
            <a:ext cx="2075675" cy="305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7338" y="4187750"/>
            <a:ext cx="2315699" cy="3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3.3 Access Lists 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Check if Item Exists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To determine if a specified item is present in a list use the </a:t>
            </a:r>
            <a:r>
              <a:rPr lang="en-CA" sz="1900">
                <a:solidFill>
                  <a:schemeClr val="dk1"/>
                </a:solidFill>
              </a:rPr>
              <a:t>in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keyword: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75" y="2159050"/>
            <a:ext cx="4504325" cy="8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3.3 Change list items</a:t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To change the value of a specific item, refer to the index number: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To change the value of items within a specific range, define a list with the new values, and refer to the range of index numbers where you want to insert the new values: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88" y="1555625"/>
            <a:ext cx="32670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300" y="3343975"/>
            <a:ext cx="53911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125" y="4107850"/>
            <a:ext cx="3695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2838" y="4029775"/>
            <a:ext cx="32289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3.4 Insert List Items</a:t>
            </a:r>
            <a:endParaRPr/>
          </a:p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To insert a new list item, without replacing any of the existing values, we can use the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insert()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method.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The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insert()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method inserts an item at the specified index: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475" y="2540529"/>
            <a:ext cx="4423325" cy="9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3.5 Add List Items</a:t>
            </a:r>
            <a:endParaRPr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To add an item to the end of the list, use the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append()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method: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To append elements from </a:t>
            </a:r>
            <a:r>
              <a:rPr i="1" lang="en-CA" sz="1900">
                <a:solidFill>
                  <a:schemeClr val="dk1"/>
                </a:solidFill>
                <a:highlight>
                  <a:srgbClr val="FFFFFF"/>
                </a:highlight>
              </a:rPr>
              <a:t>another list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to the current list, use the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extend() 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method.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00" y="1715275"/>
            <a:ext cx="3787300" cy="7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52" y="3721150"/>
            <a:ext cx="4004450" cy="103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278" y="1715275"/>
            <a:ext cx="3994238" cy="7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2275" y="3674028"/>
            <a:ext cx="2381100" cy="7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CA"/>
              <a:t>What do we learn in this course?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Fundamental skills in Python programming.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Introduce some well-known Python libraries.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3.6 Remove List Items</a:t>
            </a:r>
            <a:endParaRPr/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The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remove()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method removes the specified item.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0201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If there are more than one item with the specified value, the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remove()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method removes the first occurrence.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0201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The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pop()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method removes the specified index.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0201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If you do not specify the index, the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pop()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method removes the last item.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3.7 Loop through a list</a:t>
            </a:r>
            <a:endParaRPr/>
          </a:p>
        </p:txBody>
      </p:sp>
      <p:sp>
        <p:nvSpPr>
          <p:cNvPr id="342" name="Google Shape;342;p53"/>
          <p:cNvSpPr txBox="1"/>
          <p:nvPr>
            <p:ph idx="1" type="body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You can loop through the list items by using a </a:t>
            </a:r>
            <a:r>
              <a:rPr lang="en-CA" sz="1900">
                <a:solidFill>
                  <a:schemeClr val="dk1"/>
                </a:solidFill>
              </a:rPr>
              <a:t>for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loop: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You can also loop through the list items by referring to their index number. Use the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range()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len()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functions to create a suitable iterable.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43" name="Google Shape;3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000" y="3388800"/>
            <a:ext cx="4100508" cy="8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004" y="1567479"/>
            <a:ext cx="4376525" cy="8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3.7 Loop through a list</a:t>
            </a:r>
            <a:endParaRPr/>
          </a:p>
        </p:txBody>
      </p:sp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You can loop through the list items by using a while loop. Use the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len()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function to determine the length of the list, then start at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0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and loop your way through the list items by referring to their indexes. Remember to increase the index by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1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after each iteration.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51" name="Google Shape;3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475" y="2718655"/>
            <a:ext cx="4419900" cy="15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3.8 List comprehension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 comprehension offers a shorter syntax when you want to create a new list based on the values of an existing list. </a:t>
            </a:r>
            <a:endParaRPr/>
          </a:p>
        </p:txBody>
      </p:sp>
      <p:pic>
        <p:nvPicPr>
          <p:cNvPr id="358" name="Google Shape;35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197575"/>
            <a:ext cx="43910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700" y="3656750"/>
            <a:ext cx="4419600" cy="112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55"/>
          <p:cNvCxnSpPr/>
          <p:nvPr/>
        </p:nvCxnSpPr>
        <p:spPr>
          <a:xfrm>
            <a:off x="2449900" y="3006675"/>
            <a:ext cx="1689900" cy="875100"/>
          </a:xfrm>
          <a:prstGeom prst="straightConnector1">
            <a:avLst/>
          </a:prstGeom>
          <a:noFill/>
          <a:ln cap="flat" cmpd="sng" w="152400">
            <a:solidFill>
              <a:srgbClr val="DC143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3.8 List comprehension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6"/>
          <p:cNvSpPr txBox="1"/>
          <p:nvPr>
            <p:ph idx="1" type="body"/>
          </p:nvPr>
        </p:nvSpPr>
        <p:spPr>
          <a:xfrm>
            <a:off x="167625" y="2606300"/>
            <a:ext cx="88194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chemeClr val="dk2"/>
                </a:solidFill>
              </a:rPr>
              <a:t>[</a:t>
            </a:r>
            <a:r>
              <a:rPr lang="en-CA" sz="3700">
                <a:solidFill>
                  <a:schemeClr val="dk1"/>
                </a:solidFill>
              </a:rPr>
              <a:t>f(x)</a:t>
            </a:r>
            <a:r>
              <a:rPr lang="en-CA" sz="3700"/>
              <a:t> </a:t>
            </a:r>
            <a:r>
              <a:rPr lang="en-CA" sz="3700">
                <a:solidFill>
                  <a:srgbClr val="FF0000"/>
                </a:solidFill>
              </a:rPr>
              <a:t>if</a:t>
            </a:r>
            <a:r>
              <a:rPr lang="en-CA" sz="3700"/>
              <a:t> </a:t>
            </a:r>
            <a:r>
              <a:rPr lang="en-CA" sz="3700">
                <a:solidFill>
                  <a:srgbClr val="0000FF"/>
                </a:solidFill>
              </a:rPr>
              <a:t>condition</a:t>
            </a:r>
            <a:r>
              <a:rPr lang="en-CA" sz="3700"/>
              <a:t> </a:t>
            </a:r>
            <a:r>
              <a:rPr lang="en-CA" sz="3700">
                <a:solidFill>
                  <a:srgbClr val="FF0000"/>
                </a:solidFill>
              </a:rPr>
              <a:t>else</a:t>
            </a:r>
            <a:r>
              <a:rPr lang="en-CA" sz="3700"/>
              <a:t> </a:t>
            </a:r>
            <a:r>
              <a:rPr lang="en-CA" sz="3700">
                <a:solidFill>
                  <a:schemeClr val="dk1"/>
                </a:solidFill>
              </a:rPr>
              <a:t>g(x )</a:t>
            </a:r>
            <a:r>
              <a:rPr lang="en-CA" sz="3700"/>
              <a:t> </a:t>
            </a:r>
            <a:r>
              <a:rPr lang="en-CA" sz="3700">
                <a:solidFill>
                  <a:srgbClr val="FF0000"/>
                </a:solidFill>
              </a:rPr>
              <a:t>for</a:t>
            </a:r>
            <a:r>
              <a:rPr lang="en-CA" sz="3700"/>
              <a:t> </a:t>
            </a:r>
            <a:r>
              <a:rPr lang="en-CA" sz="3700">
                <a:solidFill>
                  <a:schemeClr val="dk1"/>
                </a:solidFill>
              </a:rPr>
              <a:t>x</a:t>
            </a:r>
            <a:r>
              <a:rPr lang="en-CA" sz="3700"/>
              <a:t> </a:t>
            </a:r>
            <a:r>
              <a:rPr lang="en-CA" sz="3700">
                <a:solidFill>
                  <a:schemeClr val="dk2"/>
                </a:solidFill>
              </a:rPr>
              <a:t>in </a:t>
            </a:r>
            <a:r>
              <a:rPr lang="en-CA" sz="3700">
                <a:solidFill>
                  <a:srgbClr val="0000FF"/>
                </a:solidFill>
              </a:rPr>
              <a:t>iterables</a:t>
            </a:r>
            <a:r>
              <a:rPr lang="en-CA" sz="4400">
                <a:solidFill>
                  <a:schemeClr val="dk2"/>
                </a:solidFill>
              </a:rPr>
              <a:t>]</a:t>
            </a:r>
            <a:endParaRPr sz="4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chemeClr val="dk2"/>
                </a:solidFill>
              </a:rPr>
              <a:t>Or</a:t>
            </a:r>
            <a:endParaRPr sz="4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770"/>
              <a:buFont typeface="Arial"/>
              <a:buNone/>
            </a:pPr>
            <a:r>
              <a:rPr lang="en-CA" sz="4400">
                <a:solidFill>
                  <a:schemeClr val="dk2"/>
                </a:solidFill>
              </a:rPr>
              <a:t>[</a:t>
            </a:r>
            <a:r>
              <a:rPr lang="en-CA" sz="3700">
                <a:solidFill>
                  <a:schemeClr val="dk1"/>
                </a:solidFill>
              </a:rPr>
              <a:t>expression_1</a:t>
            </a:r>
            <a:r>
              <a:rPr lang="en-CA" sz="3700"/>
              <a:t> </a:t>
            </a:r>
            <a:r>
              <a:rPr lang="en-CA" sz="3700">
                <a:solidFill>
                  <a:srgbClr val="FF0000"/>
                </a:solidFill>
              </a:rPr>
              <a:t>if</a:t>
            </a:r>
            <a:r>
              <a:rPr lang="en-CA" sz="3700"/>
              <a:t> </a:t>
            </a:r>
            <a:r>
              <a:rPr lang="en-CA" sz="3700">
                <a:solidFill>
                  <a:srgbClr val="0000FF"/>
                </a:solidFill>
              </a:rPr>
              <a:t>condition</a:t>
            </a:r>
            <a:r>
              <a:rPr lang="en-CA" sz="3700"/>
              <a:t> </a:t>
            </a:r>
            <a:r>
              <a:rPr lang="en-CA" sz="3700">
                <a:solidFill>
                  <a:srgbClr val="FF0000"/>
                </a:solidFill>
              </a:rPr>
              <a:t>else</a:t>
            </a:r>
            <a:r>
              <a:rPr lang="en-CA" sz="3700"/>
              <a:t> </a:t>
            </a:r>
            <a:r>
              <a:rPr lang="en-CA" sz="3700">
                <a:solidFill>
                  <a:schemeClr val="dk1"/>
                </a:solidFill>
              </a:rPr>
              <a:t>expression_2</a:t>
            </a:r>
            <a:r>
              <a:rPr lang="en-CA" sz="3700"/>
              <a:t> </a:t>
            </a:r>
            <a:r>
              <a:rPr lang="en-CA" sz="3700">
                <a:solidFill>
                  <a:srgbClr val="FF0000"/>
                </a:solidFill>
              </a:rPr>
              <a:t>for</a:t>
            </a:r>
            <a:r>
              <a:rPr lang="en-CA" sz="3700"/>
              <a:t> </a:t>
            </a:r>
            <a:r>
              <a:rPr lang="en-CA" sz="3700">
                <a:solidFill>
                  <a:schemeClr val="dk1"/>
                </a:solidFill>
              </a:rPr>
              <a:t>x</a:t>
            </a:r>
            <a:r>
              <a:rPr lang="en-CA" sz="3700"/>
              <a:t> </a:t>
            </a:r>
            <a:r>
              <a:rPr lang="en-CA" sz="3700">
                <a:solidFill>
                  <a:schemeClr val="dk2"/>
                </a:solidFill>
              </a:rPr>
              <a:t>in </a:t>
            </a:r>
            <a:r>
              <a:rPr lang="en-CA" sz="3700">
                <a:solidFill>
                  <a:srgbClr val="0000FF"/>
                </a:solidFill>
              </a:rPr>
              <a:t>iterables</a:t>
            </a:r>
            <a:r>
              <a:rPr lang="en-CA" sz="4400">
                <a:solidFill>
                  <a:schemeClr val="dk2"/>
                </a:solidFill>
              </a:rPr>
              <a:t>]</a:t>
            </a:r>
            <a:endParaRPr sz="4400">
              <a:solidFill>
                <a:schemeClr val="dk2"/>
              </a:solidFill>
            </a:endParaRPr>
          </a:p>
        </p:txBody>
      </p:sp>
      <p:pic>
        <p:nvPicPr>
          <p:cNvPr id="367" name="Google Shape;36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954" y="1102979"/>
            <a:ext cx="7193176" cy="14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3.8 List comprehension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1322375"/>
            <a:ext cx="49911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3.8 List comprehension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1162050"/>
            <a:ext cx="49530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3.8 List comprehension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266825"/>
            <a:ext cx="66103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3.9 Sort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List objects have a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sort()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method that will sort the list alphanumerically, ascending, by default: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To sort descending, use the keyword argument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reverse = True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900" y="2173013"/>
            <a:ext cx="48768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550" y="3637400"/>
            <a:ext cx="49434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3.10 Copy list</a:t>
            </a:r>
            <a:endParaRPr/>
          </a:p>
        </p:txBody>
      </p:sp>
      <p:sp>
        <p:nvSpPr>
          <p:cNvPr id="402" name="Google Shape;40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You cannot copy a list simply by typing </a:t>
            </a:r>
            <a:r>
              <a:rPr lang="en-CA" sz="1900">
                <a:solidFill>
                  <a:srgbClr val="DC143C"/>
                </a:solidFill>
              </a:rPr>
              <a:t>list2 = list1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, because: </a:t>
            </a:r>
            <a:r>
              <a:rPr lang="en-CA" sz="1900">
                <a:solidFill>
                  <a:srgbClr val="DC143C"/>
                </a:solidFill>
              </a:rPr>
              <a:t>list2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will only be a </a:t>
            </a:r>
            <a:r>
              <a:rPr i="1" lang="en-CA" sz="1900">
                <a:solidFill>
                  <a:schemeClr val="dk1"/>
                </a:solidFill>
                <a:highlight>
                  <a:srgbClr val="FFFFFF"/>
                </a:highlight>
              </a:rPr>
              <a:t>reference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to </a:t>
            </a:r>
            <a:r>
              <a:rPr lang="en-CA" sz="1900">
                <a:solidFill>
                  <a:srgbClr val="DC143C"/>
                </a:solidFill>
              </a:rPr>
              <a:t>list1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, and changes made in </a:t>
            </a:r>
            <a:r>
              <a:rPr lang="en-CA" sz="1900">
                <a:solidFill>
                  <a:schemeClr val="dk1"/>
                </a:solidFill>
              </a:rPr>
              <a:t>list1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will automatically also be made in </a:t>
            </a:r>
            <a:r>
              <a:rPr lang="en-CA" sz="1900">
                <a:solidFill>
                  <a:srgbClr val="DC143C"/>
                </a:solidFill>
              </a:rPr>
              <a:t>list2</a:t>
            </a:r>
            <a:endParaRPr sz="1900">
              <a:solidFill>
                <a:srgbClr val="DC14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You can use the built-in List method </a:t>
            </a:r>
            <a:r>
              <a:rPr lang="en-CA" sz="1900">
                <a:solidFill>
                  <a:schemeClr val="dk1"/>
                </a:solidFill>
              </a:rPr>
              <a:t>copy()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to copy a list.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03" name="Google Shape;40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675" y="2215704"/>
            <a:ext cx="4428875" cy="9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553" y="3873553"/>
            <a:ext cx="3929975" cy="8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CA"/>
              <a:t>What do we learn in this course?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CA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Text-Books: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[1].</a:t>
            </a:r>
            <a:r>
              <a:rPr lang="en-CA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Eric Matthes. </a:t>
            </a:r>
            <a:r>
              <a:rPr i="1" lang="en-CA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Python crash course: a hands-on, project-based introduction to programming</a:t>
            </a:r>
            <a:r>
              <a:rPr lang="en-CA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No Starch Press, 2016. 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[2].</a:t>
            </a:r>
            <a:r>
              <a:rPr lang="en-CA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Allen B. Downey, </a:t>
            </a:r>
            <a:r>
              <a:rPr i="1" lang="en-CA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Think Python: How to Think Like a Computer Scientist,</a:t>
            </a:r>
            <a:r>
              <a:rPr lang="en-CA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O’Reilly, 2015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[3].</a:t>
            </a:r>
            <a:r>
              <a:rPr lang="en-CA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Zed A. Shaw, </a:t>
            </a:r>
            <a:r>
              <a:rPr i="1" lang="en-CA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Python 3 the Hard Way,</a:t>
            </a:r>
            <a:r>
              <a:rPr lang="en-CA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Addison-Wesley, 2016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3.10 Copy list</a:t>
            </a:r>
            <a:endParaRPr/>
          </a:p>
        </p:txBody>
      </p:sp>
      <p:sp>
        <p:nvSpPr>
          <p:cNvPr id="410" name="Google Shape;41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You can use the built-in List method </a:t>
            </a:r>
            <a:r>
              <a:rPr lang="en-CA" sz="1900">
                <a:solidFill>
                  <a:srgbClr val="DC143C"/>
                </a:solidFill>
              </a:rPr>
              <a:t>copy()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 to copy a list.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Another way to make a copy is to use the built-in method </a:t>
            </a:r>
            <a:r>
              <a:rPr lang="en-CA" sz="1900">
                <a:solidFill>
                  <a:srgbClr val="DC143C"/>
                </a:solidFill>
                <a:highlight>
                  <a:srgbClr val="FFFFFF"/>
                </a:highlight>
              </a:rPr>
              <a:t>list()</a:t>
            </a: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CA" sz="1900">
                <a:solidFill>
                  <a:schemeClr val="dk1"/>
                </a:solidFill>
                <a:highlight>
                  <a:srgbClr val="FFFFFF"/>
                </a:highlight>
              </a:rPr>
              <a:t>Use the slice Operator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11" name="Google Shape;41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953" y="1651878"/>
            <a:ext cx="3929975" cy="8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950" y="2976978"/>
            <a:ext cx="4145635" cy="8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0950" y="4385513"/>
            <a:ext cx="32385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491"/>
            <a:ext cx="9144001" cy="390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3.6 Lists Comprehension</a:t>
            </a:r>
            <a:endParaRPr/>
          </a:p>
        </p:txBody>
      </p:sp>
      <p:sp>
        <p:nvSpPr>
          <p:cNvPr id="426" name="Google Shape;426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4400">
                <a:solidFill>
                  <a:schemeClr val="dk2"/>
                </a:solidFill>
              </a:rPr>
              <a:t>[</a:t>
            </a:r>
            <a:r>
              <a:rPr lang="en-CA" sz="3700">
                <a:solidFill>
                  <a:schemeClr val="dk1"/>
                </a:solidFill>
              </a:rPr>
              <a:t>f(x)</a:t>
            </a:r>
            <a:r>
              <a:rPr lang="en-CA" sz="3700"/>
              <a:t> </a:t>
            </a:r>
            <a:r>
              <a:rPr lang="en-CA" sz="3700">
                <a:solidFill>
                  <a:srgbClr val="FF0000"/>
                </a:solidFill>
              </a:rPr>
              <a:t>if</a:t>
            </a:r>
            <a:r>
              <a:rPr lang="en-CA" sz="3700"/>
              <a:t> </a:t>
            </a:r>
            <a:r>
              <a:rPr lang="en-CA" sz="3700">
                <a:solidFill>
                  <a:srgbClr val="0000FF"/>
                </a:solidFill>
              </a:rPr>
              <a:t>condition</a:t>
            </a:r>
            <a:r>
              <a:rPr lang="en-CA" sz="3700"/>
              <a:t> </a:t>
            </a:r>
            <a:r>
              <a:rPr lang="en-CA" sz="3700">
                <a:solidFill>
                  <a:srgbClr val="FF0000"/>
                </a:solidFill>
              </a:rPr>
              <a:t>else</a:t>
            </a:r>
            <a:r>
              <a:rPr lang="en-CA" sz="3700"/>
              <a:t> </a:t>
            </a:r>
            <a:r>
              <a:rPr lang="en-CA" sz="3700">
                <a:solidFill>
                  <a:schemeClr val="dk1"/>
                </a:solidFill>
              </a:rPr>
              <a:t>g(x )</a:t>
            </a:r>
            <a:r>
              <a:rPr lang="en-CA" sz="3700"/>
              <a:t> </a:t>
            </a:r>
            <a:r>
              <a:rPr lang="en-CA" sz="3700">
                <a:solidFill>
                  <a:srgbClr val="FF0000"/>
                </a:solidFill>
              </a:rPr>
              <a:t>for</a:t>
            </a:r>
            <a:r>
              <a:rPr lang="en-CA" sz="3700"/>
              <a:t> </a:t>
            </a:r>
            <a:r>
              <a:rPr lang="en-CA" sz="3700">
                <a:solidFill>
                  <a:schemeClr val="dk1"/>
                </a:solidFill>
              </a:rPr>
              <a:t>x</a:t>
            </a:r>
            <a:r>
              <a:rPr lang="en-CA" sz="3700"/>
              <a:t> </a:t>
            </a:r>
            <a:r>
              <a:rPr lang="en-CA" sz="3700">
                <a:solidFill>
                  <a:schemeClr val="dk2"/>
                </a:solidFill>
              </a:rPr>
              <a:t>in </a:t>
            </a:r>
            <a:r>
              <a:rPr lang="en-CA" sz="3700">
                <a:solidFill>
                  <a:srgbClr val="0000FF"/>
                </a:solidFill>
              </a:rPr>
              <a:t>iterables</a:t>
            </a:r>
            <a:r>
              <a:rPr lang="en-CA" sz="4400">
                <a:solidFill>
                  <a:schemeClr val="dk2"/>
                </a:solidFill>
              </a:rPr>
              <a:t>]</a:t>
            </a:r>
            <a:endParaRPr sz="4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firstName = [“Steven”, “Frank”, “Luis”, “Andy”]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lastName = [“G.” , “L.”, “S.”, “C.”]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Print to console: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Steven 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Frank 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Luis 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CA"/>
              <a:t>Andy C.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CA" sz="7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Python Dictionary</a:t>
            </a:r>
            <a:endParaRPr b="1" sz="7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CA"/>
              <a:t>What is dictionary</a:t>
            </a:r>
            <a:endParaRPr/>
          </a:p>
        </p:txBody>
      </p:sp>
      <p:sp>
        <p:nvSpPr>
          <p:cNvPr id="444" name="Google Shape;44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CA" sz="1850">
                <a:solidFill>
                  <a:schemeClr val="dk1"/>
                </a:solidFill>
                <a:highlight>
                  <a:srgbClr val="FFFFFF"/>
                </a:highlight>
              </a:rPr>
              <a:t>Dictionaries are used to store data values in key:value pairs.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CA" sz="1850">
                <a:solidFill>
                  <a:schemeClr val="dk1"/>
                </a:solidFill>
                <a:highlight>
                  <a:srgbClr val="FFFFFF"/>
                </a:highlight>
              </a:rPr>
              <a:t>A dictionary is a collection which is ordered*, changeable and do not allow duplicates.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425" y="2854250"/>
            <a:ext cx="2152150" cy="16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528" y="2746825"/>
            <a:ext cx="2183850" cy="18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2. Access Dictionary Items</a:t>
            </a:r>
            <a:endParaRPr/>
          </a:p>
        </p:txBody>
      </p:sp>
      <p:sp>
        <p:nvSpPr>
          <p:cNvPr id="452" name="Google Shape;452;p68"/>
          <p:cNvSpPr txBox="1"/>
          <p:nvPr>
            <p:ph idx="1" type="body"/>
          </p:nvPr>
        </p:nvSpPr>
        <p:spPr>
          <a:xfrm>
            <a:off x="311700" y="993700"/>
            <a:ext cx="8520600" cy="3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</a:rPr>
              <a:t>We can access the items of a dictionary by referring to its key name, inside square brackets.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</a:rPr>
              <a:t>There is also a method called </a:t>
            </a:r>
            <a:r>
              <a:rPr lang="en-CA">
                <a:solidFill>
                  <a:srgbClr val="DC143C"/>
                </a:solidFill>
              </a:rPr>
              <a:t>get()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</a:rPr>
              <a:t> that will give the same result.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</a:rPr>
              <a:t>The </a:t>
            </a:r>
            <a:r>
              <a:rPr lang="en-CA">
                <a:solidFill>
                  <a:srgbClr val="DC143C"/>
                </a:solidFill>
              </a:rPr>
              <a:t>keys()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</a:rPr>
              <a:t> method will return a list of all the keys in the dictionary.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53" name="Google Shape;45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075" y="2226888"/>
            <a:ext cx="2558600" cy="17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900" y="2798575"/>
            <a:ext cx="2712650" cy="3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2700" y="4585334"/>
            <a:ext cx="2558600" cy="37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3</a:t>
            </a:r>
            <a:r>
              <a:rPr lang="en-CA"/>
              <a:t>. Change/Add Dictionary 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</a:rPr>
              <a:t>We can change the value of a specific item by referring to its key name.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</a:rPr>
              <a:t>The </a:t>
            </a:r>
            <a:r>
              <a:rPr lang="en-CA">
                <a:solidFill>
                  <a:srgbClr val="DC143C"/>
                </a:solidFill>
                <a:highlight>
                  <a:srgbClr val="FFFFFF"/>
                </a:highlight>
              </a:rPr>
              <a:t>update()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</a:rPr>
              <a:t> method will update the dictionary with the items from the given argument. The argument must be a dictionary, or an iterable object with </a:t>
            </a:r>
            <a:r>
              <a:rPr lang="en-CA">
                <a:solidFill>
                  <a:srgbClr val="DC143C"/>
                </a:solidFill>
                <a:highlight>
                  <a:srgbClr val="FFFFFF"/>
                </a:highlight>
              </a:rPr>
              <a:t>key:value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</a:rPr>
              <a:t> pairs.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600"/>
              </a:spcBef>
              <a:spcAft>
                <a:spcPts val="260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62" name="Google Shape;46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50" y="2728325"/>
            <a:ext cx="2679575" cy="17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244" y="2680700"/>
            <a:ext cx="3551756" cy="18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3. Remove Dictionary 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>
                <a:solidFill>
                  <a:schemeClr val="dk1"/>
                </a:solidFill>
              </a:rPr>
              <a:t>The </a:t>
            </a:r>
            <a:r>
              <a:rPr lang="en-CA">
                <a:solidFill>
                  <a:srgbClr val="DC143C"/>
                </a:solidFill>
              </a:rPr>
              <a:t>pop()</a:t>
            </a:r>
            <a:r>
              <a:rPr lang="en-CA">
                <a:solidFill>
                  <a:schemeClr val="dk1"/>
                </a:solidFill>
              </a:rPr>
              <a:t> method removes the item with the specified key name: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>
                <a:solidFill>
                  <a:schemeClr val="dk1"/>
                </a:solidFill>
              </a:rPr>
              <a:t>The </a:t>
            </a:r>
            <a:r>
              <a:rPr lang="en-CA">
                <a:solidFill>
                  <a:srgbClr val="DC143C"/>
                </a:solidFill>
              </a:rPr>
              <a:t>popitem()</a:t>
            </a:r>
            <a:r>
              <a:rPr lang="en-CA">
                <a:solidFill>
                  <a:schemeClr val="dk1"/>
                </a:solidFill>
              </a:rPr>
              <a:t> method removes the last inserted item (in versions before 3.7, a random item is removed instead).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>
                <a:solidFill>
                  <a:schemeClr val="dk1"/>
                </a:solidFill>
              </a:rPr>
              <a:t>The </a:t>
            </a:r>
            <a:r>
              <a:rPr lang="en-CA">
                <a:solidFill>
                  <a:srgbClr val="DC143C"/>
                </a:solidFill>
              </a:rPr>
              <a:t>clear()</a:t>
            </a:r>
            <a:r>
              <a:rPr lang="en-CA">
                <a:solidFill>
                  <a:schemeClr val="dk1"/>
                </a:solidFill>
              </a:rPr>
              <a:t> method empties the dictionary.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70" name="Google Shape;47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25" y="2794126"/>
            <a:ext cx="1953425" cy="16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451" y="2775709"/>
            <a:ext cx="1953425" cy="173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4875" y="2734346"/>
            <a:ext cx="1953425" cy="1695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4. Loop through Dictionary</a:t>
            </a:r>
            <a:endParaRPr/>
          </a:p>
        </p:txBody>
      </p:sp>
      <p:sp>
        <p:nvSpPr>
          <p:cNvPr id="478" name="Google Shape;478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279575" cy="158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300" y="1152475"/>
            <a:ext cx="2492454" cy="15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14400"/>
            <a:ext cx="2644297" cy="14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9300" y="3080725"/>
            <a:ext cx="2803275" cy="14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2. Why do we learn Python?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Mandatory course.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Prepare for other courses.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Prepare for the job market. 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5. Copy Dictionary</a:t>
            </a:r>
            <a:endParaRPr/>
          </a:p>
        </p:txBody>
      </p:sp>
      <p:sp>
        <p:nvSpPr>
          <p:cNvPr id="488" name="Google Shape;48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>
                <a:solidFill>
                  <a:schemeClr val="dk1"/>
                </a:solidFill>
              </a:rPr>
              <a:t>Make a copy of a dictionary with the </a:t>
            </a:r>
            <a:r>
              <a:rPr lang="en-CA">
                <a:solidFill>
                  <a:srgbClr val="DC143C"/>
                </a:solidFill>
              </a:rPr>
              <a:t>copy()</a:t>
            </a:r>
            <a:r>
              <a:rPr lang="en-CA">
                <a:solidFill>
                  <a:schemeClr val="dk1"/>
                </a:solidFill>
              </a:rPr>
              <a:t> method: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CA">
                <a:solidFill>
                  <a:schemeClr val="dk1"/>
                </a:solidFill>
                <a:highlight>
                  <a:srgbClr val="FFFFFF"/>
                </a:highlight>
              </a:rPr>
              <a:t>Another way to make a copy is to use the built-in function </a:t>
            </a:r>
            <a:r>
              <a:rPr lang="en-CA">
                <a:solidFill>
                  <a:srgbClr val="DC143C"/>
                </a:solidFill>
                <a:highlight>
                  <a:srgbClr val="FFFFFF"/>
                </a:highlight>
              </a:rPr>
              <a:t>dict()</a:t>
            </a:r>
            <a:r>
              <a:rPr lang="en-CA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00" y="2360650"/>
            <a:ext cx="2709375" cy="20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914" y="2341600"/>
            <a:ext cx="2503265" cy="20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6. Nested Dictionary</a:t>
            </a:r>
            <a:endParaRPr/>
          </a:p>
        </p:txBody>
      </p:sp>
      <p:sp>
        <p:nvSpPr>
          <p:cNvPr id="496" name="Google Shape;496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7" name="Google Shape;49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333425" cy="37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263" y="1024238"/>
            <a:ext cx="164782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9750" y="1024250"/>
            <a:ext cx="2964150" cy="35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9752" y="2143825"/>
            <a:ext cx="2964150" cy="132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7693"/>
            <a:ext cx="9144000" cy="392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Python Programming</a:t>
            </a:r>
            <a:endParaRPr/>
          </a:p>
        </p:txBody>
      </p:sp>
      <p:sp>
        <p:nvSpPr>
          <p:cNvPr id="513" name="Google Shape;513;p75"/>
          <p:cNvSpPr txBox="1"/>
          <p:nvPr>
            <p:ph idx="1" type="subTitle"/>
          </p:nvPr>
        </p:nvSpPr>
        <p:spPr>
          <a:xfrm>
            <a:off x="412400" y="2752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u="sng">
                <a:solidFill>
                  <a:schemeClr val="lt1"/>
                </a:solidFill>
              </a:rPr>
              <a:t>Chapter 4</a:t>
            </a:r>
            <a:r>
              <a:rPr b="1" lang="en-CA">
                <a:solidFill>
                  <a:schemeClr val="lt1"/>
                </a:solidFill>
              </a:rPr>
              <a:t>: Python Function</a:t>
            </a:r>
            <a:endParaRPr b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4.1 Define a Function</a:t>
            </a:r>
            <a:endParaRPr/>
          </a:p>
        </p:txBody>
      </p:sp>
      <p:sp>
        <p:nvSpPr>
          <p:cNvPr id="519" name="Google Shape;519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Using “def” keyword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Function Name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Input Argument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4.2 Input Arguments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Immutable Arguments: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Numeric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Tuples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M</a:t>
            </a:r>
            <a:r>
              <a:rPr lang="en-CA"/>
              <a:t>utable Arguments: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Dictionary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4.2 Input Arguments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A Function can take multiple arguments.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Positional Arguments: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Keyword Arguments: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4.3 Function as an Argument</a:t>
            </a:r>
            <a:endParaRPr/>
          </a:p>
        </p:txBody>
      </p:sp>
      <p:sp>
        <p:nvSpPr>
          <p:cNvPr id="537" name="Google Shape;537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Function is first class object.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Function can be pass as an argument to another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Lambda Function: Anonymous Function.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4.4 Python Closures</a:t>
            </a:r>
            <a:endParaRPr/>
          </a:p>
        </p:txBody>
      </p:sp>
      <p:sp>
        <p:nvSpPr>
          <p:cNvPr id="543" name="Google Shape;543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A function nested in a function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Useful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Function Factories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Callbacks: event-driven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Wrapper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Caching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4.5 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Generators are special Python function that return iterator.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Generators are lazy.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Only compute on demand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Generator helps to save memory and cpu in many cases.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 How do we learn this course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 lecture combine with practical exercises.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 practical session.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Python Programming</a:t>
            </a:r>
            <a:endParaRPr/>
          </a:p>
        </p:txBody>
      </p:sp>
      <p:sp>
        <p:nvSpPr>
          <p:cNvPr id="555" name="Google Shape;555;p82"/>
          <p:cNvSpPr txBox="1"/>
          <p:nvPr>
            <p:ph idx="1" type="subTitle"/>
          </p:nvPr>
        </p:nvSpPr>
        <p:spPr>
          <a:xfrm>
            <a:off x="412400" y="2752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u="sng">
                <a:solidFill>
                  <a:schemeClr val="lt1"/>
                </a:solidFill>
              </a:rPr>
              <a:t>Chapter 5</a:t>
            </a:r>
            <a:r>
              <a:rPr b="1" lang="en-CA">
                <a:solidFill>
                  <a:schemeClr val="lt1"/>
                </a:solidFill>
              </a:rPr>
              <a:t>: Python OOPs Concepts</a:t>
            </a:r>
            <a:endParaRPr b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CA">
                <a:solidFill>
                  <a:srgbClr val="273239"/>
                </a:solidFill>
                <a:highlight>
                  <a:srgbClr val="FFFFFF"/>
                </a:highlight>
              </a:rPr>
              <a:t>OOPs Concepts in Python</a:t>
            </a:r>
            <a:endParaRPr b="1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43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Source Sans Pro"/>
              <a:buChar char="●"/>
            </a:pPr>
            <a:r>
              <a:rPr lang="en-CA" sz="1350">
                <a:solidFill>
                  <a:srgbClr val="273239"/>
                </a:solidFill>
                <a:highlight>
                  <a:srgbClr val="FFFFFF"/>
                </a:highlight>
              </a:rPr>
              <a:t>Class in Python</a:t>
            </a:r>
            <a:endParaRPr sz="13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43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Source Sans Pro"/>
              <a:buChar char="●"/>
            </a:pPr>
            <a:r>
              <a:rPr lang="en-CA" sz="1350">
                <a:solidFill>
                  <a:srgbClr val="273239"/>
                </a:solidFill>
                <a:highlight>
                  <a:srgbClr val="FFFFFF"/>
                </a:highlight>
              </a:rPr>
              <a:t>Objects in Python</a:t>
            </a:r>
            <a:endParaRPr sz="13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43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Source Sans Pro"/>
              <a:buChar char="●"/>
            </a:pPr>
            <a:r>
              <a:rPr lang="en-CA" sz="1350">
                <a:solidFill>
                  <a:srgbClr val="273239"/>
                </a:solidFill>
                <a:highlight>
                  <a:srgbClr val="FFFFFF"/>
                </a:highlight>
              </a:rPr>
              <a:t>Polymorphism in Python</a:t>
            </a:r>
            <a:endParaRPr sz="13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43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Source Sans Pro"/>
              <a:buChar char="●"/>
            </a:pPr>
            <a:r>
              <a:rPr lang="en-CA" sz="1350">
                <a:solidFill>
                  <a:srgbClr val="273239"/>
                </a:solidFill>
                <a:highlight>
                  <a:srgbClr val="FFFFFF"/>
                </a:highlight>
              </a:rPr>
              <a:t>Encapsulation in Python</a:t>
            </a:r>
            <a:endParaRPr sz="13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43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Source Sans Pro"/>
              <a:buChar char="●"/>
            </a:pPr>
            <a:r>
              <a:rPr lang="en-CA" sz="1350">
                <a:solidFill>
                  <a:srgbClr val="273239"/>
                </a:solidFill>
                <a:highlight>
                  <a:srgbClr val="FFFFFF"/>
                </a:highlight>
              </a:rPr>
              <a:t>Inheritance in Python</a:t>
            </a:r>
            <a:endParaRPr sz="13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43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Source Sans Pro"/>
              <a:buChar char="●"/>
            </a:pPr>
            <a:r>
              <a:rPr lang="en-CA" sz="1350">
                <a:solidFill>
                  <a:srgbClr val="273239"/>
                </a:solidFill>
                <a:highlight>
                  <a:srgbClr val="FFFFFF"/>
                </a:highlight>
              </a:rPr>
              <a:t>Data Abstraction in Python</a:t>
            </a:r>
            <a:endParaRPr sz="13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AutoNum type="arabicPeriod"/>
            </a:pPr>
            <a:r>
              <a:rPr lang="en-CA">
                <a:latin typeface="Source Sans Pro"/>
                <a:ea typeface="Source Sans Pro"/>
                <a:cs typeface="Source Sans Pro"/>
                <a:sym typeface="Source Sans Pro"/>
              </a:rPr>
              <a:t>Python Class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7" name="Google Shape;567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“</a:t>
            </a:r>
            <a:r>
              <a:rPr lang="en-CA" sz="2400">
                <a:solidFill>
                  <a:srgbClr val="273239"/>
                </a:solidFill>
                <a:highlight>
                  <a:srgbClr val="FFFFFF"/>
                </a:highlight>
              </a:rPr>
              <a:t>A class is a collection of objects. </a:t>
            </a:r>
            <a:r>
              <a:rPr lang="en-CA" sz="2400">
                <a:solidFill>
                  <a:srgbClr val="DC143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Classes </a:t>
            </a:r>
            <a:r>
              <a:rPr lang="en-CA" sz="2400">
                <a:solidFill>
                  <a:srgbClr val="273239"/>
                </a:solidFill>
                <a:highlight>
                  <a:srgbClr val="FFFFFF"/>
                </a:highlight>
              </a:rPr>
              <a:t>are blueprints for creating objects. A class defines a set of attributes and methods that the created </a:t>
            </a:r>
            <a:r>
              <a:rPr lang="en-CA" sz="2400">
                <a:solidFill>
                  <a:srgbClr val="DC143C"/>
                </a:solidFill>
                <a:highlight>
                  <a:srgbClr val="FFFFFF"/>
                </a:highlight>
              </a:rPr>
              <a:t>objects</a:t>
            </a:r>
            <a:r>
              <a:rPr lang="en-CA" sz="2400">
                <a:solidFill>
                  <a:srgbClr val="273239"/>
                </a:solidFill>
                <a:highlight>
                  <a:srgbClr val="FFFFFF"/>
                </a:highlight>
              </a:rPr>
              <a:t> (</a:t>
            </a:r>
            <a:r>
              <a:rPr lang="en-CA" sz="2400">
                <a:solidFill>
                  <a:srgbClr val="DC143C"/>
                </a:solidFill>
                <a:highlight>
                  <a:srgbClr val="FFFFFF"/>
                </a:highlight>
              </a:rPr>
              <a:t>instances</a:t>
            </a:r>
            <a:r>
              <a:rPr lang="en-CA" sz="2400">
                <a:solidFill>
                  <a:srgbClr val="273239"/>
                </a:solidFill>
                <a:highlight>
                  <a:srgbClr val="FFFFFF"/>
                </a:highlight>
              </a:rPr>
              <a:t>) can have.”</a:t>
            </a:r>
            <a:endParaRPr sz="2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CA" sz="1750">
                <a:solidFill>
                  <a:srgbClr val="273239"/>
                </a:solidFill>
                <a:highlight>
                  <a:srgbClr val="FFFFFF"/>
                </a:highlight>
              </a:rPr>
              <a:t>Some points on Python class:</a:t>
            </a:r>
            <a:r>
              <a:rPr lang="en-CA" sz="1750">
                <a:solidFill>
                  <a:srgbClr val="273239"/>
                </a:solidFill>
                <a:highlight>
                  <a:srgbClr val="FFFFFF"/>
                </a:highlight>
              </a:rPr>
              <a:t>  </a:t>
            </a:r>
            <a:endParaRPr sz="17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9725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750"/>
              <a:buFont typeface="Source Sans Pro"/>
              <a:buChar char="●"/>
            </a:pPr>
            <a:r>
              <a:rPr lang="en-CA" sz="1750">
                <a:solidFill>
                  <a:srgbClr val="273239"/>
                </a:solidFill>
                <a:highlight>
                  <a:srgbClr val="FFFFFF"/>
                </a:highlight>
              </a:rPr>
              <a:t>Classes are created by keyword class.</a:t>
            </a:r>
            <a:endParaRPr sz="17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97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750"/>
              <a:buFont typeface="Source Sans Pro"/>
              <a:buChar char="●"/>
            </a:pPr>
            <a:r>
              <a:rPr lang="en-CA" sz="1750">
                <a:solidFill>
                  <a:srgbClr val="273239"/>
                </a:solidFill>
                <a:highlight>
                  <a:srgbClr val="FFFFFF"/>
                </a:highlight>
              </a:rPr>
              <a:t>Attributes are the variables that belong to a class.</a:t>
            </a:r>
            <a:endParaRPr sz="17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97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750"/>
              <a:buFont typeface="Source Sans Pro"/>
              <a:buChar char="●"/>
            </a:pPr>
            <a:r>
              <a:rPr lang="en-CA" sz="1750">
                <a:solidFill>
                  <a:srgbClr val="273239"/>
                </a:solidFill>
                <a:highlight>
                  <a:srgbClr val="FFFFFF"/>
                </a:highlight>
              </a:rPr>
              <a:t>Attributes are always public and can be accessed using the dot (.) operator.</a:t>
            </a:r>
            <a:endParaRPr sz="24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Source Sans Pro"/>
                <a:ea typeface="Source Sans Pro"/>
                <a:cs typeface="Source Sans Pro"/>
                <a:sym typeface="Source Sans Pro"/>
              </a:rPr>
              <a:t>2. Python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3" name="Google Shape;573;p85"/>
          <p:cNvSpPr txBox="1"/>
          <p:nvPr>
            <p:ph idx="1" type="body"/>
          </p:nvPr>
        </p:nvSpPr>
        <p:spPr>
          <a:xfrm>
            <a:off x="311700" y="1152475"/>
            <a:ext cx="8520600" cy="3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600">
                <a:solidFill>
                  <a:srgbClr val="273239"/>
                </a:solidFill>
                <a:highlight>
                  <a:srgbClr val="FFFFFF"/>
                </a:highlight>
              </a:rPr>
              <a:t>An Object is an instance of a Class. It represents a specific implementation of the class and holds its own data.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600">
                <a:solidFill>
                  <a:srgbClr val="273239"/>
                </a:solidFill>
                <a:highlight>
                  <a:srgbClr val="FFFFFF"/>
                </a:highlight>
              </a:rPr>
              <a:t>An object consists of: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Nunito"/>
              <a:buChar char="●"/>
            </a:pPr>
            <a:r>
              <a:rPr b="1" lang="en-CA" sz="1600">
                <a:solidFill>
                  <a:srgbClr val="273239"/>
                </a:solidFill>
                <a:highlight>
                  <a:srgbClr val="FFFFFF"/>
                </a:highlight>
              </a:rPr>
              <a:t>State:</a:t>
            </a:r>
            <a:r>
              <a:rPr lang="en-CA" sz="1600">
                <a:solidFill>
                  <a:srgbClr val="273239"/>
                </a:solidFill>
                <a:highlight>
                  <a:srgbClr val="FFFFFF"/>
                </a:highlight>
              </a:rPr>
              <a:t> It is represented by the attributes and reflects the properties of an object.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Nunito"/>
              <a:buChar char="●"/>
            </a:pPr>
            <a:r>
              <a:rPr b="1" lang="en-CA" sz="1600">
                <a:solidFill>
                  <a:srgbClr val="273239"/>
                </a:solidFill>
                <a:highlight>
                  <a:srgbClr val="FFFFFF"/>
                </a:highlight>
              </a:rPr>
              <a:t>Behavior:</a:t>
            </a:r>
            <a:r>
              <a:rPr lang="en-CA" sz="1600">
                <a:solidFill>
                  <a:srgbClr val="273239"/>
                </a:solidFill>
                <a:highlight>
                  <a:srgbClr val="FFFFFF"/>
                </a:highlight>
              </a:rPr>
              <a:t> It is represented by the methods of an object and reflects the response of an object to other objects.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Nunito"/>
              <a:buChar char="●"/>
            </a:pPr>
            <a:r>
              <a:rPr b="1" lang="en-CA" sz="1600">
                <a:solidFill>
                  <a:srgbClr val="273239"/>
                </a:solidFill>
                <a:highlight>
                  <a:srgbClr val="FFFFFF"/>
                </a:highlight>
              </a:rPr>
              <a:t>Identity:</a:t>
            </a:r>
            <a:r>
              <a:rPr lang="en-CA" sz="1600">
                <a:solidFill>
                  <a:srgbClr val="273239"/>
                </a:solidFill>
                <a:highlight>
                  <a:srgbClr val="FFFFFF"/>
                </a:highlight>
              </a:rPr>
              <a:t> It gives a unique name to an object and enables one object to interact with other objects.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>
                <a:latin typeface="Source Sans Pro"/>
                <a:ea typeface="Source Sans Pro"/>
                <a:cs typeface="Source Sans Pro"/>
                <a:sym typeface="Source Sans Pro"/>
              </a:rPr>
              <a:t>2. Python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CA" sz="2000">
                <a:solidFill>
                  <a:srgbClr val="273239"/>
                </a:solidFill>
                <a:highlight>
                  <a:srgbClr val="FFFFFF"/>
                </a:highlight>
              </a:rPr>
              <a:t>Self Parameter</a:t>
            </a:r>
            <a:endParaRPr b="1" sz="20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2000">
                <a:solidFill>
                  <a:srgbClr val="DC143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self </a:t>
            </a:r>
            <a:r>
              <a:rPr lang="en-CA" sz="2000">
                <a:solidFill>
                  <a:srgbClr val="273239"/>
                </a:solidFill>
                <a:highlight>
                  <a:srgbClr val="FFFFFF"/>
                </a:highlight>
              </a:rPr>
              <a:t>parameter is a reference to the current instance of the class. It allows us to access the attributes and methods of the object.</a:t>
            </a:r>
            <a:endParaRPr sz="20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>
                <a:latin typeface="Source Sans Pro"/>
                <a:ea typeface="Source Sans Pro"/>
                <a:cs typeface="Source Sans Pro"/>
                <a:sym typeface="Source Sans Pro"/>
              </a:rPr>
              <a:t>2. Python Objects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CA" sz="2000">
                <a:solidFill>
                  <a:srgbClr val="273239"/>
                </a:solidFill>
                <a:highlight>
                  <a:srgbClr val="FFFFFF"/>
                </a:highlight>
              </a:rPr>
              <a:t>__init__ Method</a:t>
            </a:r>
            <a:endParaRPr b="1" sz="20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2000" u="sng">
                <a:solidFill>
                  <a:srgbClr val="DC143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__init__</a:t>
            </a:r>
            <a:r>
              <a:rPr lang="en-CA" sz="2000">
                <a:solidFill>
                  <a:srgbClr val="273239"/>
                </a:solidFill>
                <a:highlight>
                  <a:srgbClr val="FFFFFF"/>
                </a:highlight>
              </a:rPr>
              <a:t> method is the constructor in Python, automatically called when a new object is created. It initializes the attributes of the class.</a:t>
            </a:r>
            <a:endParaRPr sz="20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2"/>
                </a:solidFill>
              </a:rPr>
              <a:t>__str__/__repr__ Method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dk2"/>
                </a:solidFill>
              </a:rPr>
              <a:t>Return a string representation for an object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Source Sans Pro"/>
                <a:ea typeface="Source Sans Pro"/>
                <a:cs typeface="Source Sans Pro"/>
                <a:sym typeface="Source Sans Pro"/>
              </a:rPr>
              <a:t>3. </a:t>
            </a:r>
            <a:r>
              <a:rPr lang="en-CA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Class and Instance Variables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550">
                <a:solidFill>
                  <a:srgbClr val="273239"/>
                </a:solidFill>
                <a:highlight>
                  <a:srgbClr val="FFFFFF"/>
                </a:highlight>
              </a:rPr>
              <a:t>In Python, variables defined in a class can be either class variables or instance variables, and understanding the distinction between them is crucial for object-oriented programming.</a:t>
            </a:r>
            <a:endParaRPr sz="15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CA" sz="1550">
                <a:solidFill>
                  <a:srgbClr val="273239"/>
                </a:solidFill>
                <a:highlight>
                  <a:srgbClr val="FFFFFF"/>
                </a:highlight>
              </a:rPr>
              <a:t>Class Variables</a:t>
            </a:r>
            <a:endParaRPr b="1" sz="15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550">
                <a:solidFill>
                  <a:srgbClr val="273239"/>
                </a:solidFill>
                <a:highlight>
                  <a:srgbClr val="FFFFFF"/>
                </a:highlight>
              </a:rPr>
              <a:t>These are the variables that are shared across all instances of a class. It is defined at the class level, outside any methods. All objects of the class share the same value for a class variable unless explicitly overridden in an object.</a:t>
            </a:r>
            <a:endParaRPr sz="15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CA" sz="1550">
                <a:solidFill>
                  <a:srgbClr val="273239"/>
                </a:solidFill>
                <a:highlight>
                  <a:srgbClr val="FFFFFF"/>
                </a:highlight>
              </a:rPr>
              <a:t>Instance Variables</a:t>
            </a:r>
            <a:endParaRPr b="1" sz="15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550">
                <a:solidFill>
                  <a:srgbClr val="273239"/>
                </a:solidFill>
                <a:highlight>
                  <a:srgbClr val="FFFFFF"/>
                </a:highlight>
              </a:rPr>
              <a:t>Variables that are unique to each instance (object) of a class. These are defined within the __init__ method or other instance methods. Each object maintains its own copy of instance variables, independent of other objects.</a:t>
            </a:r>
            <a:endParaRPr sz="155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700">
                <a:latin typeface="Source Sans Pro"/>
                <a:ea typeface="Source Sans Pro"/>
                <a:cs typeface="Source Sans Pro"/>
                <a:sym typeface="Source Sans Pro"/>
              </a:rPr>
              <a:t>4. </a:t>
            </a:r>
            <a:r>
              <a:rPr lang="en-CA" sz="2700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Python Inheritance</a:t>
            </a:r>
            <a:endParaRPr sz="2700"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89"/>
          <p:cNvSpPr txBox="1"/>
          <p:nvPr>
            <p:ph idx="1" type="body"/>
          </p:nvPr>
        </p:nvSpPr>
        <p:spPr>
          <a:xfrm>
            <a:off x="311700" y="1152475"/>
            <a:ext cx="85206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1351"/>
              <a:buFont typeface="Arial"/>
              <a:buNone/>
            </a:pPr>
            <a:r>
              <a:rPr lang="en-CA" sz="3508">
                <a:solidFill>
                  <a:srgbClr val="273239"/>
                </a:solidFill>
                <a:highlight>
                  <a:srgbClr val="FFFFFF"/>
                </a:highlight>
              </a:rPr>
              <a:t>Inheritance allows a class (child class) to acquire properties and methods of another class (parent class). It supports hierarchical classification and promotes code reuse.</a:t>
            </a:r>
            <a:endParaRPr sz="3508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31351"/>
              <a:buFont typeface="Arial"/>
              <a:buNone/>
            </a:pPr>
            <a:r>
              <a:rPr b="1" lang="en-CA" sz="3508">
                <a:solidFill>
                  <a:srgbClr val="273239"/>
                </a:solidFill>
                <a:highlight>
                  <a:srgbClr val="FFFFFF"/>
                </a:highlight>
              </a:rPr>
              <a:t>Types of Inheritance:</a:t>
            </a:r>
            <a:endParaRPr b="1" sz="3508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718" lvl="0" marL="685800" rtl="0" algn="l">
              <a:lnSpc>
                <a:spcPct val="158000"/>
              </a:lnSpc>
              <a:spcBef>
                <a:spcPts val="180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Nunito"/>
              <a:buAutoNum type="arabicPeriod"/>
            </a:pPr>
            <a:r>
              <a:rPr b="1" lang="en-CA" sz="3508">
                <a:solidFill>
                  <a:srgbClr val="273239"/>
                </a:solidFill>
                <a:highlight>
                  <a:srgbClr val="FFFFFF"/>
                </a:highlight>
              </a:rPr>
              <a:t>Single Inheritance:</a:t>
            </a:r>
            <a:r>
              <a:rPr lang="en-CA" sz="3508">
                <a:solidFill>
                  <a:srgbClr val="273239"/>
                </a:solidFill>
                <a:highlight>
                  <a:srgbClr val="FFFFFF"/>
                </a:highlight>
              </a:rPr>
              <a:t> A child class inherits from a single parent class.</a:t>
            </a:r>
            <a:endParaRPr sz="3508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718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Nunito"/>
              <a:buAutoNum type="arabicPeriod"/>
            </a:pPr>
            <a:r>
              <a:rPr b="1" lang="en-CA" sz="3508">
                <a:solidFill>
                  <a:srgbClr val="273239"/>
                </a:solidFill>
                <a:highlight>
                  <a:srgbClr val="FFFFFF"/>
                </a:highlight>
              </a:rPr>
              <a:t>Multiple Inheritance: </a:t>
            </a:r>
            <a:r>
              <a:rPr lang="en-CA" sz="3508">
                <a:solidFill>
                  <a:srgbClr val="273239"/>
                </a:solidFill>
                <a:highlight>
                  <a:srgbClr val="FFFFFF"/>
                </a:highlight>
              </a:rPr>
              <a:t>A child class inherits from more than one parent class.</a:t>
            </a:r>
            <a:endParaRPr sz="3508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718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Nunito"/>
              <a:buAutoNum type="arabicPeriod"/>
            </a:pPr>
            <a:r>
              <a:rPr b="1" lang="en-CA" sz="3508">
                <a:solidFill>
                  <a:srgbClr val="273239"/>
                </a:solidFill>
                <a:highlight>
                  <a:srgbClr val="FFFFFF"/>
                </a:highlight>
              </a:rPr>
              <a:t>Multilevel Inheritance:</a:t>
            </a:r>
            <a:r>
              <a:rPr lang="en-CA" sz="3508">
                <a:solidFill>
                  <a:srgbClr val="273239"/>
                </a:solidFill>
                <a:highlight>
                  <a:srgbClr val="FFFFFF"/>
                </a:highlight>
              </a:rPr>
              <a:t> A child class inherits from a parent class, which in turn inherits from another class.</a:t>
            </a:r>
            <a:endParaRPr sz="3508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718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Nunito"/>
              <a:buAutoNum type="arabicPeriod"/>
            </a:pPr>
            <a:r>
              <a:rPr b="1" lang="en-CA" sz="3508">
                <a:solidFill>
                  <a:srgbClr val="273239"/>
                </a:solidFill>
                <a:highlight>
                  <a:srgbClr val="FFFFFF"/>
                </a:highlight>
              </a:rPr>
              <a:t>Hierarchical Inheritance:</a:t>
            </a:r>
            <a:r>
              <a:rPr lang="en-CA" sz="3508">
                <a:solidFill>
                  <a:srgbClr val="273239"/>
                </a:solidFill>
                <a:highlight>
                  <a:srgbClr val="FFFFFF"/>
                </a:highlight>
              </a:rPr>
              <a:t> Multiple child classes inherit from a single parent class.</a:t>
            </a:r>
            <a:endParaRPr sz="3508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718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ct val="100000"/>
              <a:buFont typeface="Nunito"/>
              <a:buAutoNum type="arabicPeriod"/>
            </a:pPr>
            <a:r>
              <a:rPr b="1" lang="en-CA" sz="3508">
                <a:solidFill>
                  <a:srgbClr val="273239"/>
                </a:solidFill>
                <a:highlight>
                  <a:srgbClr val="FFFFFF"/>
                </a:highlight>
              </a:rPr>
              <a:t>Hybrid Inheritance:</a:t>
            </a:r>
            <a:r>
              <a:rPr lang="en-CA" sz="3508">
                <a:solidFill>
                  <a:srgbClr val="273239"/>
                </a:solidFill>
                <a:highlight>
                  <a:srgbClr val="FFFFFF"/>
                </a:highlight>
              </a:rPr>
              <a:t> A combination of two or more types of inheritance.</a:t>
            </a:r>
            <a:endParaRPr sz="3508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0740"/>
              <a:buFont typeface="Arial"/>
              <a:buNone/>
            </a:pPr>
            <a:r>
              <a:rPr lang="en-CA" sz="2700">
                <a:latin typeface="Source Sans Pro"/>
                <a:ea typeface="Source Sans Pro"/>
                <a:cs typeface="Source Sans Pro"/>
                <a:sym typeface="Source Sans Pro"/>
              </a:rPr>
              <a:t>4. </a:t>
            </a:r>
            <a:r>
              <a:rPr lang="en-CA" sz="2700">
                <a:solidFill>
                  <a:srgbClr val="273239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Python Inheritance</a:t>
            </a:r>
            <a:endParaRPr sz="2700">
              <a:solidFill>
                <a:srgbClr val="273239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-CA" sz="1500">
                <a:solidFill>
                  <a:srgbClr val="DC143C"/>
                </a:solidFill>
                <a:highlight>
                  <a:srgbClr val="F9F9F9"/>
                </a:highlight>
                <a:latin typeface="Roboto Mono"/>
                <a:ea typeface="Roboto Mono"/>
                <a:cs typeface="Roboto Mono"/>
                <a:sym typeface="Roboto Mono"/>
              </a:rPr>
              <a:t>super()</a:t>
            </a:r>
            <a:r>
              <a:rPr i="1" lang="en-CA" sz="1750">
                <a:solidFill>
                  <a:srgbClr val="273239"/>
                </a:solidFill>
                <a:highlight>
                  <a:srgbClr val="F9F9F9"/>
                </a:highlight>
                <a:latin typeface="Nunito"/>
                <a:ea typeface="Nunito"/>
                <a:cs typeface="Nunito"/>
                <a:sym typeface="Nunito"/>
              </a:rPr>
              <a:t> is used to call methods of a superclass (parent class) from a subclass (child class). It returns a proxy object that delegates method calls to the superclass. This is useful for accessing inherited methods that have been overridden in a subclass.</a:t>
            </a:r>
            <a:endParaRPr sz="2200"/>
          </a:p>
        </p:txBody>
      </p:sp>
      <p:pic>
        <p:nvPicPr>
          <p:cNvPr id="604" name="Google Shape;604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5" y="2737375"/>
            <a:ext cx="8993725" cy="11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Source Sans Pro"/>
                <a:ea typeface="Source Sans Pro"/>
                <a:cs typeface="Source Sans Pro"/>
                <a:sym typeface="Source Sans Pro"/>
              </a:rPr>
              <a:t>5. Polymorphism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0" name="Google Shape;610;p91"/>
          <p:cNvSpPr txBox="1"/>
          <p:nvPr>
            <p:ph idx="1" type="body"/>
          </p:nvPr>
        </p:nvSpPr>
        <p:spPr>
          <a:xfrm>
            <a:off x="311700" y="1152475"/>
            <a:ext cx="85206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2544">
                <a:solidFill>
                  <a:srgbClr val="273239"/>
                </a:solidFill>
                <a:highlight>
                  <a:srgbClr val="FFFFFF"/>
                </a:highlight>
              </a:rPr>
              <a:t>Polymorphism allows methods to have the same name but behave differently based on the object’s context. It can be achieved through method overriding or overloading.</a:t>
            </a:r>
            <a:endParaRPr sz="2544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44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4. A</a:t>
            </a:r>
            <a:r>
              <a:rPr lang="en-CA"/>
              <a:t>ssessment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3686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Practical exercises - 10%.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86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1 - 20%.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86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Assignment 2 - 20%.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86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-CA" sz="3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Exam - 60%.</a:t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Source Sans Pro"/>
                <a:ea typeface="Source Sans Pro"/>
                <a:cs typeface="Source Sans Pro"/>
                <a:sym typeface="Source Sans Pro"/>
              </a:rPr>
              <a:t>6. Encapsulation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6" name="Google Shape;616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400">
                <a:solidFill>
                  <a:srgbClr val="273239"/>
                </a:solidFill>
                <a:highlight>
                  <a:srgbClr val="FFFFFF"/>
                </a:highlight>
              </a:rPr>
              <a:t>Encapsulation is the bundling of data (attributes) and methods (functions) within a class, restricting access to some components to control interactions.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400">
                <a:solidFill>
                  <a:srgbClr val="273239"/>
                </a:solidFill>
                <a:highlight>
                  <a:srgbClr val="FFFFFF"/>
                </a:highlight>
              </a:rPr>
              <a:t>A class is an example of encapsulation as it encapsulates all the data that is member functions, variables, etc.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CA" sz="1400">
                <a:solidFill>
                  <a:srgbClr val="273239"/>
                </a:solidFill>
                <a:highlight>
                  <a:srgbClr val="FFFFFF"/>
                </a:highlight>
              </a:rPr>
              <a:t>Types of Encapsulation:</a:t>
            </a:r>
            <a:endParaRPr b="1"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18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AutoNum type="arabicPeriod"/>
            </a:pPr>
            <a:r>
              <a:rPr b="1" lang="en-CA" sz="1400">
                <a:solidFill>
                  <a:srgbClr val="273239"/>
                </a:solidFill>
                <a:highlight>
                  <a:srgbClr val="FFFFFF"/>
                </a:highlight>
              </a:rPr>
              <a:t>Public Members</a:t>
            </a:r>
            <a:r>
              <a:rPr lang="en-CA" sz="1400">
                <a:solidFill>
                  <a:srgbClr val="273239"/>
                </a:solidFill>
                <a:highlight>
                  <a:srgbClr val="FFFFFF"/>
                </a:highlight>
              </a:rPr>
              <a:t>: Accessible from anywhere.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AutoNum type="arabicPeriod"/>
            </a:pPr>
            <a:r>
              <a:rPr b="1" lang="en-CA" sz="1400">
                <a:solidFill>
                  <a:srgbClr val="273239"/>
                </a:solidFill>
                <a:highlight>
                  <a:srgbClr val="FFFFFF"/>
                </a:highlight>
              </a:rPr>
              <a:t>Protected Members</a:t>
            </a:r>
            <a:r>
              <a:rPr lang="en-CA" sz="1400">
                <a:solidFill>
                  <a:srgbClr val="273239"/>
                </a:solidFill>
                <a:highlight>
                  <a:srgbClr val="FFFFFF"/>
                </a:highlight>
              </a:rPr>
              <a:t>: Accessible within the class and its subclasses.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AutoNum type="arabicPeriod"/>
            </a:pPr>
            <a:r>
              <a:rPr b="1" lang="en-CA" sz="1400">
                <a:solidFill>
                  <a:srgbClr val="273239"/>
                </a:solidFill>
                <a:highlight>
                  <a:srgbClr val="FFFFFF"/>
                </a:highlight>
              </a:rPr>
              <a:t>Private Members</a:t>
            </a:r>
            <a:r>
              <a:rPr lang="en-CA" sz="1400">
                <a:solidFill>
                  <a:srgbClr val="273239"/>
                </a:solidFill>
                <a:highlight>
                  <a:srgbClr val="FFFFFF"/>
                </a:highlight>
              </a:rPr>
              <a:t>: Accessible only within the class.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17" name="Google Shape;61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713" y="2357725"/>
            <a:ext cx="21621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Source Sans Pro"/>
                <a:ea typeface="Source Sans Pro"/>
                <a:cs typeface="Source Sans Pro"/>
                <a:sym typeface="Source Sans Pro"/>
              </a:rPr>
              <a:t>7. Data Abstraction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3" name="Google Shape;623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400">
                <a:solidFill>
                  <a:srgbClr val="DC143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Abstraction </a:t>
            </a:r>
            <a:r>
              <a:rPr lang="en-CA" sz="1400">
                <a:solidFill>
                  <a:srgbClr val="273239"/>
                </a:solidFill>
                <a:highlight>
                  <a:srgbClr val="FFFFFF"/>
                </a:highlight>
              </a:rPr>
              <a:t>hides the internal implementation details while exposing only the necessary functionality. It helps focus on “what to do” rather than “how to do it.”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CA" sz="1400">
                <a:solidFill>
                  <a:srgbClr val="273239"/>
                </a:solidFill>
                <a:highlight>
                  <a:srgbClr val="FFFFFF"/>
                </a:highlight>
              </a:rPr>
              <a:t>Types of Abstraction:</a:t>
            </a:r>
            <a:endParaRPr b="1"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180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●"/>
            </a:pPr>
            <a:r>
              <a:rPr b="1" lang="en-CA" sz="1400">
                <a:solidFill>
                  <a:srgbClr val="273239"/>
                </a:solidFill>
                <a:highlight>
                  <a:srgbClr val="FFFFFF"/>
                </a:highlight>
              </a:rPr>
              <a:t>Partial Abstraction:</a:t>
            </a:r>
            <a:r>
              <a:rPr lang="en-CA" sz="1400">
                <a:solidFill>
                  <a:srgbClr val="273239"/>
                </a:solidFill>
                <a:highlight>
                  <a:srgbClr val="FFFFFF"/>
                </a:highlight>
              </a:rPr>
              <a:t> Abstract class contains both abstract and concrete methods.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Nunito"/>
              <a:buChar char="●"/>
            </a:pPr>
            <a:r>
              <a:rPr b="1" lang="en-CA" sz="1400">
                <a:solidFill>
                  <a:srgbClr val="273239"/>
                </a:solidFill>
                <a:highlight>
                  <a:srgbClr val="FFFFFF"/>
                </a:highlight>
              </a:rPr>
              <a:t>Full Abstraction:</a:t>
            </a:r>
            <a:r>
              <a:rPr lang="en-CA" sz="1400">
                <a:solidFill>
                  <a:srgbClr val="273239"/>
                </a:solidFill>
                <a:highlight>
                  <a:srgbClr val="FFFFFF"/>
                </a:highlight>
              </a:rPr>
              <a:t> Abstract class contains only abstract methods (like interfaces).</a:t>
            </a:r>
            <a:endParaRPr sz="1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Python Programming</a:t>
            </a:r>
            <a:endParaRPr/>
          </a:p>
        </p:txBody>
      </p:sp>
      <p:sp>
        <p:nvSpPr>
          <p:cNvPr id="629" name="Google Shape;629;p94"/>
          <p:cNvSpPr txBox="1"/>
          <p:nvPr>
            <p:ph idx="1" type="subTitle"/>
          </p:nvPr>
        </p:nvSpPr>
        <p:spPr>
          <a:xfrm>
            <a:off x="412400" y="2752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lt1"/>
                </a:solidFill>
              </a:rPr>
              <a:t>Python Applications</a:t>
            </a:r>
            <a:endParaRPr b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CA"/>
              <a:t>Working with file</a:t>
            </a:r>
            <a:endParaRPr/>
          </a:p>
        </p:txBody>
      </p:sp>
      <p:sp>
        <p:nvSpPr>
          <p:cNvPr id="635" name="Google Shape;635;p95"/>
          <p:cNvSpPr txBox="1"/>
          <p:nvPr>
            <p:ph idx="1" type="body"/>
          </p:nvPr>
        </p:nvSpPr>
        <p:spPr>
          <a:xfrm>
            <a:off x="311700" y="1152475"/>
            <a:ext cx="8520600" cy="3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-"/>
            </a:pPr>
            <a:r>
              <a:rPr lang="en-CA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key function for working with files in Python is the </a:t>
            </a:r>
            <a:r>
              <a:rPr lang="en-CA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-CA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function.</a:t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CA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-CA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takes two parameters; </a:t>
            </a:r>
            <a:r>
              <a:rPr i="1" lang="en-CA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filename</a:t>
            </a:r>
            <a:r>
              <a:rPr lang="en-CA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and </a:t>
            </a:r>
            <a:r>
              <a:rPr i="1" lang="en-CA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mode</a:t>
            </a:r>
            <a:r>
              <a:rPr lang="en-CA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Verdana"/>
              <a:buChar char="-"/>
            </a:pPr>
            <a:r>
              <a:rPr lang="en-CA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four different methods (modes) for opening a file:</a:t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4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n-CA" sz="13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- Read - Default value. Opens a file for reading, error if the file does not exist</a:t>
            </a:r>
            <a:endParaRPr sz="13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4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CA" sz="13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- Append - Opens a file for appending, creates the file if it does not exist</a:t>
            </a:r>
            <a:endParaRPr sz="13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4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en-CA" sz="13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- Write - Opens a file for writing, creates the file if it does not exist</a:t>
            </a:r>
            <a:endParaRPr sz="13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"x"</a:t>
            </a:r>
            <a:r>
              <a:rPr lang="en-CA" sz="13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- Create - Creates the specified file, returns an error if the file exists</a:t>
            </a:r>
            <a:endParaRPr sz="13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432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Verdana"/>
              <a:buChar char="-"/>
            </a:pPr>
            <a:r>
              <a:rPr lang="en-CA" sz="13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addition you can specify if the file should be handled as binary or text mode</a:t>
            </a:r>
            <a:endParaRPr sz="13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4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"t"</a:t>
            </a:r>
            <a:r>
              <a:rPr lang="en-CA" sz="13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- Text - Default value. Text mode</a:t>
            </a:r>
            <a:endParaRPr sz="13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4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-CA" sz="13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- Binary - Binary mode (e.g. images)</a:t>
            </a:r>
            <a:endParaRPr sz="13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9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CA"/>
              <a:t>Working with file</a:t>
            </a:r>
            <a:endParaRPr/>
          </a:p>
        </p:txBody>
      </p:sp>
      <p:sp>
        <p:nvSpPr>
          <p:cNvPr id="641" name="Google Shape;641;p96"/>
          <p:cNvSpPr txBox="1"/>
          <p:nvPr>
            <p:ph idx="1" type="body"/>
          </p:nvPr>
        </p:nvSpPr>
        <p:spPr>
          <a:xfrm>
            <a:off x="311700" y="1152475"/>
            <a:ext cx="8520600" cy="3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-"/>
            </a:pP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CA" sz="13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returns a file object, which has a </a:t>
            </a:r>
            <a:r>
              <a:rPr lang="en-CA" sz="13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for reading the content of the file: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en-CA" sz="12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"demofile.txt"</a:t>
            </a: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(f.read())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ourier New"/>
              <a:buChar char="-"/>
            </a:pP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By default the </a:t>
            </a:r>
            <a:r>
              <a:rPr lang="en-CA" sz="13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returns the whole text, but you can also specify how many characters you want to return: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en-CA" sz="12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"demofile.txt"</a:t>
            </a: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2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(f.read(5))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ourier New"/>
              <a:buChar char="-"/>
            </a:pP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return one line by using the </a:t>
            </a:r>
            <a:r>
              <a:rPr lang="en-CA" sz="13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readline()</a:t>
            </a: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method: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en-CA" sz="12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"demofile.txt"</a:t>
            </a: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-CA" sz="12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CA" sz="12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(f.readline())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CA"/>
              <a:t>Working with file</a:t>
            </a:r>
            <a:endParaRPr/>
          </a:p>
        </p:txBody>
      </p:sp>
      <p:sp>
        <p:nvSpPr>
          <p:cNvPr id="647" name="Google Shape;647;p97"/>
          <p:cNvSpPr txBox="1"/>
          <p:nvPr>
            <p:ph idx="1" type="body"/>
          </p:nvPr>
        </p:nvSpPr>
        <p:spPr>
          <a:xfrm>
            <a:off x="311700" y="1152475"/>
            <a:ext cx="8520600" cy="3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Verdana"/>
              <a:buChar char="-"/>
            </a:pP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By looping through the lines of the file, you can read the whole file, line by line: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en-CA" sz="1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"demofile.txt"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CA" sz="1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f: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CA" sz="1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Char char="-"/>
            </a:pP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is a good practice to always close the file when you are done with it.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en-CA" sz="1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"demofile.txt"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(f.readline())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f.close()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CA"/>
              <a:t>Working with file</a:t>
            </a:r>
            <a:endParaRPr/>
          </a:p>
        </p:txBody>
      </p:sp>
      <p:sp>
        <p:nvSpPr>
          <p:cNvPr id="653" name="Google Shape;653;p98"/>
          <p:cNvSpPr txBox="1"/>
          <p:nvPr>
            <p:ph idx="1" type="body"/>
          </p:nvPr>
        </p:nvSpPr>
        <p:spPr>
          <a:xfrm>
            <a:off x="311700" y="1152475"/>
            <a:ext cx="8520600" cy="3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687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650"/>
              <a:buFont typeface="Verdana"/>
              <a:buChar char="-"/>
            </a:pPr>
            <a:r>
              <a:rPr lang="en-CA" sz="26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Best practice is using </a:t>
            </a:r>
            <a:r>
              <a:rPr b="1" lang="en-CA" sz="26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Context Manager</a:t>
            </a:r>
            <a:r>
              <a:rPr lang="en-CA" sz="26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sz="26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2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CA" sz="2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CA" sz="2650">
                <a:solidFill>
                  <a:srgbClr val="4A86E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CA" sz="2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2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"demofile.txt"</a:t>
            </a:r>
            <a:r>
              <a:rPr lang="en-CA" sz="2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2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en-CA" sz="2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CA" sz="2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CA" sz="2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f:</a:t>
            </a:r>
            <a:endParaRPr sz="2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2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CA" sz="2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CA" sz="2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CA" sz="2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f:</a:t>
            </a:r>
            <a:endParaRPr sz="2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2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lang="en-CA" sz="2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CA" sz="2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2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2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CA"/>
              <a:t>Working with file</a:t>
            </a:r>
            <a:endParaRPr/>
          </a:p>
        </p:txBody>
      </p:sp>
      <p:sp>
        <p:nvSpPr>
          <p:cNvPr id="659" name="Google Shape;659;p99"/>
          <p:cNvSpPr txBox="1"/>
          <p:nvPr>
            <p:ph idx="1" type="body"/>
          </p:nvPr>
        </p:nvSpPr>
        <p:spPr>
          <a:xfrm>
            <a:off x="311700" y="1152475"/>
            <a:ext cx="8520600" cy="3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Verdana"/>
              <a:buChar char="-"/>
            </a:pP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write to an existing file, you must add a parameter to the </a:t>
            </a:r>
            <a:r>
              <a:rPr lang="en-CA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function: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Append - will append to the end of the file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Write - will overwrite any existing content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60" name="Google Shape;660;p99"/>
          <p:cNvGraphicFramePr/>
          <p:nvPr/>
        </p:nvGraphicFramePr>
        <p:xfrm>
          <a:off x="952500" y="26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{714B2577-41B9-402C-9841-49FF907BD251}</a:tableStyleId>
              </a:tblPr>
              <a:tblGrid>
                <a:gridCol w="3619500"/>
                <a:gridCol w="3619500"/>
              </a:tblGrid>
              <a:tr h="2024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= </a:t>
                      </a:r>
                      <a:r>
                        <a:rPr lang="en-CA" sz="1150">
                          <a:solidFill>
                            <a:srgbClr val="005CC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open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CA" sz="11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"demofile2.txt"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CA" sz="11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"a"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1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f.write(</a:t>
                      </a:r>
                      <a:r>
                        <a:rPr lang="en-CA" sz="11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"Now the file has more content!"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1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f.close()</a:t>
                      </a:r>
                      <a:endParaRPr sz="11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= </a:t>
                      </a:r>
                      <a:r>
                        <a:rPr lang="en-CA" sz="1150">
                          <a:solidFill>
                            <a:srgbClr val="005CC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open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CA" sz="11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"demofile2.txt"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CA" sz="11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"r"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1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150">
                          <a:solidFill>
                            <a:srgbClr val="005CC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(f.read())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= </a:t>
                      </a:r>
                      <a:r>
                        <a:rPr lang="en-CA" sz="1150">
                          <a:solidFill>
                            <a:srgbClr val="005CC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open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CA" sz="11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"demofile3.txt"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CA" sz="11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"w"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1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f.write(</a:t>
                      </a:r>
                      <a:r>
                        <a:rPr lang="en-CA" sz="11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"Woops! I have deleted the content!"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1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f.close()</a:t>
                      </a:r>
                      <a:endParaRPr sz="11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= </a:t>
                      </a:r>
                      <a:r>
                        <a:rPr lang="en-CA" sz="1150">
                          <a:solidFill>
                            <a:srgbClr val="005CC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open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CA" sz="11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"demofile3.txt"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CA" sz="115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"r"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15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150">
                          <a:solidFill>
                            <a:srgbClr val="005CC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(f.read())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CA"/>
              <a:t>Working with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00"/>
          <p:cNvSpPr txBox="1"/>
          <p:nvPr>
            <p:ph idx="1" type="body"/>
          </p:nvPr>
        </p:nvSpPr>
        <p:spPr>
          <a:xfrm>
            <a:off x="311700" y="1152475"/>
            <a:ext cx="85206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-"/>
            </a:pP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create a new file in Python, use the </a:t>
            </a:r>
            <a:r>
              <a:rPr lang="en-CA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method, with one of the following parameters: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"x"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Create - will create a file, returns an error if the file exists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Append - will create a file if the specified file does not exists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Write - will create a file if the specified file does not exists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en-CA" sz="15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5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"myfile.txt"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5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 = </a:t>
            </a:r>
            <a:r>
              <a:rPr lang="en-CA" sz="15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5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"myfile.txt"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5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"x"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0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CA"/>
              <a:t>Working with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01"/>
          <p:cNvSpPr txBox="1"/>
          <p:nvPr>
            <p:ph idx="1" type="body"/>
          </p:nvPr>
        </p:nvSpPr>
        <p:spPr>
          <a:xfrm>
            <a:off x="311700" y="980225"/>
            <a:ext cx="8520600" cy="4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-"/>
            </a:pP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delete a file, you must import the OS module, and run its </a:t>
            </a:r>
            <a:r>
              <a:rPr lang="en-CA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os.remove()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function: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os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os.remove(</a:t>
            </a:r>
            <a:r>
              <a:rPr lang="en-CA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"demofile.txt"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ourier New"/>
              <a:buChar char="-"/>
            </a:pP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avoid getting an error, you might want to check if the file exists before you try to delete it: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os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os.path.exists(</a:t>
            </a:r>
            <a:r>
              <a:rPr lang="en-CA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"demofile.txt"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os.remove(</a:t>
            </a:r>
            <a:r>
              <a:rPr lang="en-CA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"demofile.txt"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CA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file does not exist"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ourier New"/>
              <a:buChar char="-"/>
            </a:pP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delete an entire folder, use the </a:t>
            </a:r>
            <a:r>
              <a:rPr lang="en-CA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os.rmdir()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method: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os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os.rmdir(</a:t>
            </a:r>
            <a:r>
              <a:rPr lang="en-CA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"myfolder"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Python Programming</a:t>
            </a:r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412400" y="2752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u="sng">
                <a:solidFill>
                  <a:schemeClr val="lt1"/>
                </a:solidFill>
              </a:rPr>
              <a:t>Chapter 1</a:t>
            </a:r>
            <a:r>
              <a:rPr b="1" lang="en-CA">
                <a:solidFill>
                  <a:schemeClr val="lt1"/>
                </a:solidFill>
              </a:rPr>
              <a:t>: Introduction</a:t>
            </a:r>
            <a:r>
              <a:rPr b="1" lang="en-CA" u="sng">
                <a:solidFill>
                  <a:schemeClr val="lt1"/>
                </a:solidFill>
              </a:rPr>
              <a:t> </a:t>
            </a:r>
            <a:endParaRPr b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0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II. Requests</a:t>
            </a:r>
            <a:endParaRPr/>
          </a:p>
        </p:txBody>
      </p:sp>
      <p:sp>
        <p:nvSpPr>
          <p:cNvPr id="678" name="Google Shape;678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1100"/>
              </a:spcBef>
              <a:spcAft>
                <a:spcPts val="0"/>
              </a:spcAft>
              <a:buSzPts val="2300"/>
              <a:buChar char="-"/>
            </a:pPr>
            <a:r>
              <a:rPr lang="en-CA" sz="16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Make a request to a web page, and print the response text:</a:t>
            </a:r>
            <a:endParaRPr sz="16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requests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requests.get(</a:t>
            </a:r>
            <a:r>
              <a:rPr lang="en-CA" sz="1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CA" sz="1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https://w3schools.com/python/demopage.htm</a:t>
            </a:r>
            <a:r>
              <a:rPr lang="en-CA" sz="16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#print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(x.text)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rgbClr val="4A86E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(x.content)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ourier New"/>
              <a:buChar char="-"/>
            </a:pP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CA" sz="17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module allows you to send HTTP requests using Python.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Courier New"/>
              <a:buChar char="-"/>
            </a:pP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HTTP request returns a </a:t>
            </a:r>
            <a:r>
              <a:rPr lang="en-CA" sz="16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Response Object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with all the response data (content, encoding, status, etc).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II. Requests</a:t>
            </a:r>
            <a:endParaRPr/>
          </a:p>
        </p:txBody>
      </p:sp>
      <p:sp>
        <p:nvSpPr>
          <p:cNvPr id="684" name="Google Shape;684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Syntax:	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requests.</a:t>
            </a:r>
            <a:r>
              <a:rPr i="1"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methodname(params)</a:t>
            </a:r>
            <a:endParaRPr i="1" sz="1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Methods</a:t>
            </a:r>
            <a:r>
              <a:rPr lang="en-CA" sz="24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685" name="Google Shape;685;p103"/>
          <p:cNvGraphicFramePr/>
          <p:nvPr/>
        </p:nvGraphicFramePr>
        <p:xfrm>
          <a:off x="952500" y="230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{714B2577-41B9-402C-9841-49FF907BD251}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 u="sng">
                          <a:solidFill>
                            <a:schemeClr val="hlink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delete(</a:t>
                      </a:r>
                      <a:r>
                        <a:rPr i="1" lang="en-CA" sz="1150" u="sng">
                          <a:solidFill>
                            <a:schemeClr val="hlink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url</a:t>
                      </a:r>
                      <a:r>
                        <a:rPr lang="en-CA" sz="1150" u="sng">
                          <a:solidFill>
                            <a:schemeClr val="hlink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, </a:t>
                      </a:r>
                      <a:r>
                        <a:rPr i="1" lang="en-CA" sz="1150" u="sng">
                          <a:solidFill>
                            <a:schemeClr val="hlink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args</a:t>
                      </a:r>
                      <a:r>
                        <a:rPr lang="en-CA" sz="1150" u="sng">
                          <a:solidFill>
                            <a:schemeClr val="hlink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Sends a DELETE request to the specified url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get(</a:t>
                      </a:r>
                      <a:r>
                        <a:rPr i="1" lang="en-CA" sz="11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9"/>
                        </a:rPr>
                        <a:t>url</a:t>
                      </a:r>
                      <a:r>
                        <a:rPr lang="en-CA" sz="11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, </a:t>
                      </a:r>
                      <a:r>
                        <a:rPr i="1" lang="en-CA" sz="11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1"/>
                        </a:rPr>
                        <a:t>params, args</a:t>
                      </a:r>
                      <a:r>
                        <a:rPr lang="en-CA" sz="11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2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Sends a GET request to the specified url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 u="sng">
                          <a:solidFill>
                            <a:schemeClr val="hlink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3"/>
                        </a:rPr>
                        <a:t>head(</a:t>
                      </a:r>
                      <a:r>
                        <a:rPr i="1" lang="en-CA" sz="1150" u="sng">
                          <a:solidFill>
                            <a:schemeClr val="hlink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4"/>
                        </a:rPr>
                        <a:t>url</a:t>
                      </a:r>
                      <a:r>
                        <a:rPr lang="en-CA" sz="1150" u="sng">
                          <a:solidFill>
                            <a:schemeClr val="hlink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5"/>
                        </a:rPr>
                        <a:t>, </a:t>
                      </a:r>
                      <a:r>
                        <a:rPr i="1" lang="en-CA" sz="1150" u="sng">
                          <a:solidFill>
                            <a:schemeClr val="hlink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6"/>
                        </a:rPr>
                        <a:t>args</a:t>
                      </a:r>
                      <a:r>
                        <a:rPr lang="en-CA" sz="1150" u="sng">
                          <a:solidFill>
                            <a:schemeClr val="hlink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7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Sends a HEAD request to the specified url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patch(</a:t>
                      </a:r>
                      <a:r>
                        <a:rPr i="1"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url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i="1"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data, args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Sends a PATCH request to the specified url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 u="sng">
                          <a:solidFill>
                            <a:schemeClr val="hlink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8"/>
                        </a:rPr>
                        <a:t>post(</a:t>
                      </a:r>
                      <a:r>
                        <a:rPr i="1" lang="en-CA" sz="1150" u="sng">
                          <a:solidFill>
                            <a:schemeClr val="hlink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9"/>
                        </a:rPr>
                        <a:t>url</a:t>
                      </a:r>
                      <a:r>
                        <a:rPr lang="en-CA" sz="1150" u="sng">
                          <a:solidFill>
                            <a:schemeClr val="hlink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20"/>
                        </a:rPr>
                        <a:t>, </a:t>
                      </a:r>
                      <a:r>
                        <a:rPr i="1" lang="en-CA" sz="1150" u="sng">
                          <a:solidFill>
                            <a:schemeClr val="hlink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21"/>
                        </a:rPr>
                        <a:t>data, json, args</a:t>
                      </a:r>
                      <a:r>
                        <a:rPr lang="en-CA" sz="1150" u="sng">
                          <a:solidFill>
                            <a:schemeClr val="hlink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22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Sends a POST request to the specified url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put(</a:t>
                      </a:r>
                      <a:r>
                        <a:rPr i="1"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url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i="1"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data, args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Sends a PUT request to the specified url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request(</a:t>
                      </a:r>
                      <a:r>
                        <a:rPr i="1" lang="en-CA" sz="1150">
                          <a:solidFill>
                            <a:schemeClr val="dk2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i="1" lang="en-CA" sz="1150">
                          <a:solidFill>
                            <a:schemeClr val="dk2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url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i="1" lang="en-CA" sz="1150">
                          <a:solidFill>
                            <a:schemeClr val="dk2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args</a:t>
                      </a: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50">
                          <a:solidFill>
                            <a:schemeClr val="dk2"/>
                          </a:solidFill>
                          <a:highlight>
                            <a:srgbClr val="E7E9EB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Sends a request of the specified method to the specified url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0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III. BeatifulSoup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SzPts val="2400"/>
              <a:buChar char="-"/>
            </a:pPr>
            <a:r>
              <a:rPr lang="en-CA" sz="17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BeautifulSoup is used to parse HTML and XML in python.</a:t>
            </a:r>
            <a:endParaRPr sz="1700">
              <a:solidFill>
                <a:srgbClr val="204A87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204A8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CA" sz="170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CA" sz="17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endParaRPr sz="17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rgbClr val="204A8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CA" sz="170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CA" sz="17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bs4 </a:t>
            </a:r>
            <a:r>
              <a:rPr lang="en-CA" sz="1700">
                <a:solidFill>
                  <a:srgbClr val="204A87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CA" sz="170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CA" sz="17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endParaRPr sz="17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CA" sz="170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CA" sz="1700">
                <a:solidFill>
                  <a:srgbClr val="CE5C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CA" sz="170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CA" sz="1700">
                <a:solidFill>
                  <a:srgbClr val="4E9A0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"https://realpython.github.io/fake-jobs/"</a:t>
            </a:r>
            <a:endParaRPr sz="170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7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en-CA" sz="170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CA" sz="1700">
                <a:solidFill>
                  <a:srgbClr val="CE5C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CA" sz="170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CA" sz="17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r>
              <a:rPr lang="en-CA" sz="1700">
                <a:solidFill>
                  <a:srgbClr val="CE5C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CA" sz="17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get(URL)</a:t>
            </a:r>
            <a:endParaRPr sz="1700">
              <a:solidFill>
                <a:srgbClr val="21252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soup</a:t>
            </a:r>
            <a:r>
              <a:rPr lang="en-CA" sz="170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CA" sz="1700">
                <a:solidFill>
                  <a:srgbClr val="CE5C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CA" sz="170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CA" sz="17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BeautifulSoup(page</a:t>
            </a:r>
            <a:r>
              <a:rPr lang="en-CA" sz="1700">
                <a:solidFill>
                  <a:srgbClr val="CE5C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CA" sz="17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content,</a:t>
            </a:r>
            <a:r>
              <a:rPr lang="en-CA" sz="1700">
                <a:solidFill>
                  <a:srgbClr val="21252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CA" sz="1700">
                <a:solidFill>
                  <a:srgbClr val="4E9A0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"html.parser"</a:t>
            </a:r>
            <a:r>
              <a:rPr lang="en-CA" sz="17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0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IV. Pandas</a:t>
            </a:r>
            <a:endParaRPr/>
          </a:p>
        </p:txBody>
      </p:sp>
      <p:sp>
        <p:nvSpPr>
          <p:cNvPr id="697" name="Google Shape;697;p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1100"/>
              </a:spcBef>
              <a:spcAft>
                <a:spcPts val="0"/>
              </a:spcAft>
              <a:buSzPts val="2800"/>
              <a:buChar char="-"/>
            </a:pPr>
            <a:r>
              <a:rPr lang="en-CA" sz="215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Load a CSV file into a Pandas DataFrame:</a:t>
            </a:r>
            <a:endParaRPr sz="215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CA" sz="2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CA" sz="2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pandas as pd</a:t>
            </a:r>
            <a:endParaRPr sz="2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 = pd.read_csv(</a:t>
            </a:r>
            <a:r>
              <a:rPr lang="en-CA" sz="2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'data.csv'</a:t>
            </a:r>
            <a:r>
              <a:rPr lang="en-CA" sz="2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CA" sz="2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(df.to_string()) </a:t>
            </a:r>
            <a:endParaRPr sz="28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0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IV. Pandas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Pandas DataFrame is a 2 dimensional data structure, like a 2 dimensional array, or a table with rows and columns.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5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pandas as pd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= {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CA" sz="15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"calories"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CA" sz="15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420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5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380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5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390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CA" sz="15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"duration"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CA" sz="15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5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5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550">
                <a:solidFill>
                  <a:srgbClr val="70809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#load data into a DataFrame object:</a:t>
            </a:r>
            <a:endParaRPr sz="1550">
              <a:solidFill>
                <a:srgbClr val="70809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 = pd.DataFrame(data)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5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(df) </a:t>
            </a:r>
            <a:endParaRPr sz="22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0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CA"/>
              <a:t>IV. Pandas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Pandas use the </a:t>
            </a:r>
            <a:r>
              <a:rPr lang="en-CA" sz="16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en-CA" sz="15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attribute to return one or more specified row(s)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rgbClr val="70809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#refer to the row index:</a:t>
            </a:r>
            <a:endParaRPr sz="1650">
              <a:solidFill>
                <a:srgbClr val="70809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(df.loc[</a:t>
            </a:r>
            <a:r>
              <a:rPr lang="en-CA" sz="16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CA" sz="1650">
                <a:solidFill>
                  <a:srgbClr val="70809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#use a list of indexes:</a:t>
            </a:r>
            <a:endParaRPr sz="1650">
              <a:solidFill>
                <a:srgbClr val="70809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6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(df.loc[[</a:t>
            </a:r>
            <a:r>
              <a:rPr lang="en-CA" sz="16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6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CA" sz="16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]])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IV. Pandas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08"/>
          <p:cNvSpPr txBox="1"/>
          <p:nvPr>
            <p:ph idx="1" type="body"/>
          </p:nvPr>
        </p:nvSpPr>
        <p:spPr>
          <a:xfrm>
            <a:off x="311700" y="1152475"/>
            <a:ext cx="85206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SzPts val="1800"/>
              <a:buChar char="-"/>
            </a:pP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the </a:t>
            </a:r>
            <a:r>
              <a:rPr lang="en-CA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argument, you can name your own indexes.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pandas as pd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= {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CA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"calories"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CA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420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380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390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CA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"duration"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CA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 = pd.DataFrame(data, index = [</a:t>
            </a:r>
            <a:r>
              <a:rPr lang="en-CA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"day1"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"day2"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CA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"day3"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(df)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50"/>
              <a:buFont typeface="Courier New"/>
              <a:buChar char="-"/>
            </a:pP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 the named index in the </a:t>
            </a:r>
            <a:r>
              <a:rPr lang="en-CA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attribute to return the specified row(s).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CA" sz="1150">
                <a:solidFill>
                  <a:srgbClr val="70809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#refer to the named index:</a:t>
            </a:r>
            <a:endParaRPr sz="1150">
              <a:solidFill>
                <a:srgbClr val="70809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(df.loc[</a:t>
            </a:r>
            <a:r>
              <a:rPr lang="en-CA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"day2"</a:t>
            </a:r>
            <a:r>
              <a:rPr lang="en-CA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0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u="sng"/>
              <a:t>Matplotlib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u="sng"/>
              <a:t>Searborn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(vẽ biểu đồ)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 u="sng"/>
              <a:t>Scikit-learn: </a:t>
            </a:r>
            <a:r>
              <a:rPr lang="en-CA"/>
              <a:t>(Machine learning)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K-means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PCA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Linear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Logistic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