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92" r:id="rId12"/>
    <p:sldId id="265" r:id="rId13"/>
    <p:sldId id="269" r:id="rId14"/>
    <p:sldId id="270" r:id="rId15"/>
    <p:sldId id="271" r:id="rId16"/>
    <p:sldId id="273" r:id="rId17"/>
    <p:sldId id="272" r:id="rId18"/>
    <p:sldId id="274" r:id="rId19"/>
    <p:sldId id="276" r:id="rId20"/>
    <p:sldId id="275" r:id="rId21"/>
    <p:sldId id="278" r:id="rId22"/>
    <p:sldId id="277" r:id="rId23"/>
    <p:sldId id="280" r:id="rId24"/>
    <p:sldId id="282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3DC1-30CE-4D9F-8A5A-344DC509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8726-42B6-41D0-84B3-0F70B0EEC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FD5D5-87C0-4807-B9C0-682DAD56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8032-9B3A-4C50-9A93-44C31A89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AA28-28DB-4F50-81FF-43FEA424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2B27-BD7B-44F1-AC75-E0CE7850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056A1-E810-4617-98B3-20F665F1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3686-B388-406E-B97F-CCC30A0E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5D0D-FF94-49C4-B17B-9CDD52E1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94077-90FB-4FFE-8C4E-372327DC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CAD9E-91EB-466C-83DE-5467D556B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708F9-4A32-4661-8F9F-EB7555BFD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7915-0D16-445C-B8BE-97674396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3775-CC51-4A70-A203-4D349C5B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AD81-11D0-497B-B282-B3B6DB23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3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3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09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43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8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9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5AE5-AAAA-4F67-8B24-5492CE87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87E4-F369-487B-8084-2B87315E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109C-34BB-4FD2-A664-D7EB468C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92E1-9466-46A8-AD19-7B918D97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F092-B849-4991-BAA8-FD1897C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3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3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10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72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47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35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36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13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6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C361-32AE-49B4-8C12-8223B0D5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8502-4C28-4E26-AF42-F44FA11B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0A19-12AD-4381-9414-6EE69FE9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CF5E-FE19-45AB-9B40-12DF7850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C19B-75E9-41EB-AF03-560AF231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E90E-2F82-4533-A0F8-E19D008D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D16-2BED-4365-95D6-B71B0C9C1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A6BBD-EADC-4D7D-8982-FB1586831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DFC9-A806-4516-B41D-3F7B2853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D0AF6-C9AA-4F67-9FB8-A9C1DDF6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61B95-ABB5-46C3-A8E7-43CE6166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5B8F-F238-4916-B98B-BFD7C6CC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31110-1E53-4D7B-8C4B-4D94BE1C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32ABB-C0FF-4748-AF4E-7A0EBA20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67042-E654-478D-B736-848621C49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ABDE5-8BA0-4F5F-8C02-36F80BD51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84E24-FABA-4F15-B55D-B6B52576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1D78D-1345-4581-9745-98290C49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86E51-71CF-4489-8BAD-A57209D1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7A7E-57D5-492C-8093-7219017B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63CC7-5C0B-41B7-AF7A-66C0EB01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15329-68FE-4075-9088-4302D921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CD179-69E9-4C8C-9A64-A635C737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F6F78-438C-4B54-9720-ACC9EF25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1E367-FC34-4319-84F3-1ECC753D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9A897-685D-4B0F-8A44-7F7ED602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D889-944E-41F3-9A1B-F4EBDD6A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B1E5-BBFB-4788-B259-D99488F4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864C9-F0B1-452B-AD7D-4D5C66999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DBACA-1ED9-4FD8-B820-FD963F55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EBDE5-35E8-4CB5-A0DB-FE238E50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E305E-B518-477E-9C34-4CF57A21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2266-36AA-42EF-A3B7-7ADE7576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E8B9E-ECC2-42A9-AF6C-F4CBEB0B2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64F4-8D14-4550-98CF-99A49F6CF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B87B-5B95-4C2F-99B8-6DCF1E54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3B75C-CA79-4703-AAEA-F2C21F5D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CCD76-8C7B-44B7-946A-3C6848E7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843B2-BB33-44C4-AD3D-5BA583E9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4C4D-2195-4B68-8BA7-8BE747F1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AA5A-7FA8-4C3C-B584-6C0A9AEC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7DB5-78A1-49F9-8124-AFAECE68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052DC-63EA-4286-B380-2488DE7C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6CDB5F-677A-40C0-B899-40C993D7334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2BA0A0-AC4A-45E9-9B8B-30177CB05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DEE80-D84A-4922-BBD7-F6CF5C5E0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/>
              <a:t>Burger’s Equation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8E3FC-E551-48BC-85C1-3F6751AFC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/>
              <a:t>Vinh Huynh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3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941A772-2795-49C3-8D93-565031BDD919}"/>
              </a:ext>
            </a:extLst>
          </p:cNvPr>
          <p:cNvSpPr/>
          <p:nvPr/>
        </p:nvSpPr>
        <p:spPr>
          <a:xfrm rot="16623469">
            <a:off x="7011277" y="2809965"/>
            <a:ext cx="1242629" cy="542377"/>
          </a:xfrm>
          <a:prstGeom prst="rightArrow">
            <a:avLst>
              <a:gd name="adj1" fmla="val 50000"/>
              <a:gd name="adj2" fmla="val 8057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2C041-AAC4-431D-AA56-B65E33C8CB44}"/>
              </a:ext>
            </a:extLst>
          </p:cNvPr>
          <p:cNvSpPr txBox="1"/>
          <p:nvPr/>
        </p:nvSpPr>
        <p:spPr>
          <a:xfrm>
            <a:off x="1239258" y="2948858"/>
            <a:ext cx="49976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	Viscosity Definition</a:t>
            </a:r>
          </a:p>
          <a:p>
            <a:r>
              <a:rPr lang="en-US" sz="2500" dirty="0"/>
              <a:t>“How thick a fluid is”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2950D-5F02-4E84-8C57-E8432A277E14}"/>
              </a:ext>
            </a:extLst>
          </p:cNvPr>
          <p:cNvSpPr txBox="1"/>
          <p:nvPr/>
        </p:nvSpPr>
        <p:spPr>
          <a:xfrm>
            <a:off x="6303104" y="3718300"/>
            <a:ext cx="3349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Viscosity of the fluid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EBDB8-7F27-4059-9714-6EC4A8C367CF}"/>
              </a:ext>
            </a:extLst>
          </p:cNvPr>
          <p:cNvSpPr txBox="1"/>
          <p:nvPr/>
        </p:nvSpPr>
        <p:spPr>
          <a:xfrm>
            <a:off x="2330755" y="3810632"/>
            <a:ext cx="2310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-Vinh Huynh</a:t>
            </a:r>
          </a:p>
        </p:txBody>
      </p:sp>
    </p:spTree>
    <p:extLst>
      <p:ext uri="{BB962C8B-B14F-4D97-AF65-F5344CB8AC3E}">
        <p14:creationId xmlns:p14="http://schemas.microsoft.com/office/powerpoint/2010/main" val="250524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BFD165B-7530-4A15-9BC3-EC543F7202CC}"/>
              </a:ext>
            </a:extLst>
          </p:cNvPr>
          <p:cNvSpPr/>
          <p:nvPr/>
        </p:nvSpPr>
        <p:spPr>
          <a:xfrm>
            <a:off x="4727275" y="836762"/>
            <a:ext cx="1863305" cy="2592238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glow rad="2286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B84E2C-0B09-429A-A03B-972683872941}"/>
              </a:ext>
            </a:extLst>
          </p:cNvPr>
          <p:cNvSpPr/>
          <p:nvPr/>
        </p:nvSpPr>
        <p:spPr>
          <a:xfrm rot="18052369">
            <a:off x="3825354" y="3429544"/>
            <a:ext cx="1242629" cy="542377"/>
          </a:xfrm>
          <a:prstGeom prst="rightArrow">
            <a:avLst>
              <a:gd name="adj1" fmla="val 50000"/>
              <a:gd name="adj2" fmla="val 8057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A3DA9-1383-4D01-ACD1-75DDC5DBA7F1}"/>
              </a:ext>
            </a:extLst>
          </p:cNvPr>
          <p:cNvSpPr txBox="1"/>
          <p:nvPr/>
        </p:nvSpPr>
        <p:spPr>
          <a:xfrm>
            <a:off x="2051435" y="4298113"/>
            <a:ext cx="4790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The “Extra Term”</a:t>
            </a:r>
          </a:p>
        </p:txBody>
      </p:sp>
    </p:spTree>
    <p:extLst>
      <p:ext uri="{BB962C8B-B14F-4D97-AF65-F5344CB8AC3E}">
        <p14:creationId xmlns:p14="http://schemas.microsoft.com/office/powerpoint/2010/main" val="353150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DC53C-F15D-4490-B89B-605443F4BB9E}"/>
              </a:ext>
            </a:extLst>
          </p:cNvPr>
          <p:cNvSpPr/>
          <p:nvPr/>
        </p:nvSpPr>
        <p:spPr>
          <a:xfrm>
            <a:off x="4002657" y="879895"/>
            <a:ext cx="251891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8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DC53C-F15D-4490-B89B-605443F4BB9E}"/>
              </a:ext>
            </a:extLst>
          </p:cNvPr>
          <p:cNvSpPr/>
          <p:nvPr/>
        </p:nvSpPr>
        <p:spPr>
          <a:xfrm>
            <a:off x="4002657" y="879895"/>
            <a:ext cx="251891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07D4D-E3A6-4FE5-9028-7E2304CAC389}"/>
              </a:ext>
            </a:extLst>
          </p:cNvPr>
          <p:cNvSpPr txBox="1"/>
          <p:nvPr/>
        </p:nvSpPr>
        <p:spPr>
          <a:xfrm>
            <a:off x="997697" y="2953258"/>
            <a:ext cx="3858975" cy="78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Looks familiar?</a:t>
            </a:r>
          </a:p>
        </p:txBody>
      </p:sp>
      <p:pic>
        <p:nvPicPr>
          <p:cNvPr id="9222" name="Picture 6" descr="Image result for thinking emoji">
            <a:extLst>
              <a:ext uri="{FF2B5EF4-FFF2-40B4-BE49-F238E27FC236}">
                <a16:creationId xmlns:a16="http://schemas.microsoft.com/office/drawing/2014/main" id="{47C9D732-F585-4213-B422-66B2022F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45" y="3142400"/>
            <a:ext cx="2738317" cy="27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1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DC53C-F15D-4490-B89B-605443F4BB9E}"/>
              </a:ext>
            </a:extLst>
          </p:cNvPr>
          <p:cNvSpPr/>
          <p:nvPr/>
        </p:nvSpPr>
        <p:spPr>
          <a:xfrm>
            <a:off x="4002657" y="879895"/>
            <a:ext cx="251891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07D4D-E3A6-4FE5-9028-7E2304CAC389}"/>
              </a:ext>
            </a:extLst>
          </p:cNvPr>
          <p:cNvSpPr txBox="1"/>
          <p:nvPr/>
        </p:nvSpPr>
        <p:spPr>
          <a:xfrm>
            <a:off x="997697" y="2953258"/>
            <a:ext cx="8016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It’s almost as if someone taught us something like this…</a:t>
            </a:r>
          </a:p>
        </p:txBody>
      </p:sp>
      <p:pic>
        <p:nvPicPr>
          <p:cNvPr id="7" name="Picture 6" descr="Image result for thinking emoji">
            <a:extLst>
              <a:ext uri="{FF2B5EF4-FFF2-40B4-BE49-F238E27FC236}">
                <a16:creationId xmlns:a16="http://schemas.microsoft.com/office/drawing/2014/main" id="{0EFD1DF6-AF15-4032-A8B9-3754674B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57" y="3011188"/>
            <a:ext cx="2738317" cy="27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4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DC53C-F15D-4490-B89B-605443F4BB9E}"/>
              </a:ext>
            </a:extLst>
          </p:cNvPr>
          <p:cNvSpPr/>
          <p:nvPr/>
        </p:nvSpPr>
        <p:spPr>
          <a:xfrm>
            <a:off x="4002657" y="879895"/>
            <a:ext cx="251891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07D4D-E3A6-4FE5-9028-7E2304CAC389}"/>
              </a:ext>
            </a:extLst>
          </p:cNvPr>
          <p:cNvSpPr txBox="1"/>
          <p:nvPr/>
        </p:nvSpPr>
        <p:spPr>
          <a:xfrm>
            <a:off x="997697" y="2953258"/>
            <a:ext cx="8016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It’s almost as if someone taught us something like this…</a:t>
            </a:r>
          </a:p>
        </p:txBody>
      </p:sp>
      <p:pic>
        <p:nvPicPr>
          <p:cNvPr id="8194" name="Picture 2" descr="Andrea Prosperetti">
            <a:extLst>
              <a:ext uri="{FF2B5EF4-FFF2-40B4-BE49-F238E27FC236}">
                <a16:creationId xmlns:a16="http://schemas.microsoft.com/office/drawing/2014/main" id="{71BD9D85-C24B-4FCE-BCAA-1A277C26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797" y="3538033"/>
            <a:ext cx="2040866" cy="255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DC53C-F15D-4490-B89B-605443F4BB9E}"/>
              </a:ext>
            </a:extLst>
          </p:cNvPr>
          <p:cNvSpPr/>
          <p:nvPr/>
        </p:nvSpPr>
        <p:spPr>
          <a:xfrm>
            <a:off x="4002657" y="879895"/>
            <a:ext cx="251891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Andrea Prosperetti">
            <a:extLst>
              <a:ext uri="{FF2B5EF4-FFF2-40B4-BE49-F238E27FC236}">
                <a16:creationId xmlns:a16="http://schemas.microsoft.com/office/drawing/2014/main" id="{71BD9D85-C24B-4FCE-BCAA-1A277C26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91" y="3050352"/>
            <a:ext cx="2040866" cy="255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3CE3D47-1F1C-4FBA-8594-CCA06298D23A}"/>
              </a:ext>
            </a:extLst>
          </p:cNvPr>
          <p:cNvSpPr/>
          <p:nvPr/>
        </p:nvSpPr>
        <p:spPr>
          <a:xfrm>
            <a:off x="4483308" y="3051162"/>
            <a:ext cx="4537494" cy="1759789"/>
          </a:xfrm>
          <a:prstGeom prst="wedgeRoundRectCallout">
            <a:avLst>
              <a:gd name="adj1" fmla="val -64179"/>
              <a:gd name="adj2" fmla="val 35049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CF881-3992-46C7-B45C-6BC2031116A7}"/>
              </a:ext>
            </a:extLst>
          </p:cNvPr>
          <p:cNvSpPr txBox="1"/>
          <p:nvPr/>
        </p:nvSpPr>
        <p:spPr>
          <a:xfrm>
            <a:off x="4750228" y="3240086"/>
            <a:ext cx="37906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It’s just the Diffusion Equation!</a:t>
            </a:r>
          </a:p>
        </p:txBody>
      </p:sp>
    </p:spTree>
    <p:extLst>
      <p:ext uri="{BB962C8B-B14F-4D97-AF65-F5344CB8AC3E}">
        <p14:creationId xmlns:p14="http://schemas.microsoft.com/office/powerpoint/2010/main" val="230064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DC53C-F15D-4490-B89B-605443F4BB9E}"/>
              </a:ext>
            </a:extLst>
          </p:cNvPr>
          <p:cNvSpPr/>
          <p:nvPr/>
        </p:nvSpPr>
        <p:spPr>
          <a:xfrm>
            <a:off x="4002657" y="879895"/>
            <a:ext cx="251891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Andrea Prosperetti">
            <a:extLst>
              <a:ext uri="{FF2B5EF4-FFF2-40B4-BE49-F238E27FC236}">
                <a16:creationId xmlns:a16="http://schemas.microsoft.com/office/drawing/2014/main" id="{71BD9D85-C24B-4FCE-BCAA-1A277C26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91" y="3050352"/>
            <a:ext cx="2040866" cy="255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3CE3D47-1F1C-4FBA-8594-CCA06298D23A}"/>
              </a:ext>
            </a:extLst>
          </p:cNvPr>
          <p:cNvSpPr/>
          <p:nvPr/>
        </p:nvSpPr>
        <p:spPr>
          <a:xfrm>
            <a:off x="4483308" y="3051161"/>
            <a:ext cx="4537494" cy="2131591"/>
          </a:xfrm>
          <a:prstGeom prst="wedgeRoundRectCallout">
            <a:avLst>
              <a:gd name="adj1" fmla="val -72164"/>
              <a:gd name="adj2" fmla="val 1481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361FE-5719-48C5-BC98-69384C160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230" y="3212774"/>
            <a:ext cx="3669913" cy="18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71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C6FC86-0A41-4C9A-9E76-839314F9F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0"/>
          <a:stretch/>
        </p:blipFill>
        <p:spPr>
          <a:xfrm>
            <a:off x="6185051" y="10"/>
            <a:ext cx="5997632" cy="6857990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F4679-AB3F-4EBA-84E7-5350B9675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3" b="-1"/>
          <a:stretch/>
        </p:blipFill>
        <p:spPr>
          <a:xfrm>
            <a:off x="-1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33B91-03EE-415C-93EA-90B80337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4" y="2166721"/>
            <a:ext cx="3886199" cy="915035"/>
          </a:xfrm>
        </p:spPr>
        <p:txBody>
          <a:bodyPr>
            <a:noAutofit/>
          </a:bodyPr>
          <a:lstStyle/>
          <a:p>
            <a:r>
              <a:rPr lang="en-US" sz="3500" dirty="0"/>
              <a:t>How did I even start from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1D35-4BAF-4D8C-BF29-2C2269A1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4" y="3081756"/>
            <a:ext cx="4531906" cy="1775994"/>
          </a:xfrm>
        </p:spPr>
        <p:txBody>
          <a:bodyPr>
            <a:noAutofit/>
          </a:bodyPr>
          <a:lstStyle/>
          <a:p>
            <a:r>
              <a:rPr lang="en-US" sz="2000" dirty="0"/>
              <a:t>So I just read the pdf Dr. </a:t>
            </a:r>
            <a:r>
              <a:rPr lang="en-US" sz="2000" dirty="0" err="1"/>
              <a:t>Prosperetti</a:t>
            </a:r>
            <a:r>
              <a:rPr lang="en-US" sz="2000" dirty="0"/>
              <a:t> provided</a:t>
            </a:r>
          </a:p>
          <a:p>
            <a:r>
              <a:rPr lang="en-US" sz="2000" dirty="0"/>
              <a:t>I realized that had I read this pdf first instead of spending a few years of my life calculating the ideal burger, I would have save so much time</a:t>
            </a:r>
          </a:p>
        </p:txBody>
      </p:sp>
    </p:spTree>
    <p:extLst>
      <p:ext uri="{BB962C8B-B14F-4D97-AF65-F5344CB8AC3E}">
        <p14:creationId xmlns:p14="http://schemas.microsoft.com/office/powerpoint/2010/main" val="33083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B7588-DB03-41C0-B3B4-01784549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Burger’s Equation?</a:t>
            </a:r>
          </a:p>
        </p:txBody>
      </p:sp>
      <p:pic>
        <p:nvPicPr>
          <p:cNvPr id="1038" name="Picture 14" descr="Image result for calculus">
            <a:extLst>
              <a:ext uri="{FF2B5EF4-FFF2-40B4-BE49-F238E27FC236}">
                <a16:creationId xmlns:a16="http://schemas.microsoft.com/office/drawing/2014/main" id="{33F133E6-4E03-4180-9F02-126C6E780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3" b="2"/>
          <a:stretch/>
        </p:blipFill>
        <p:spPr bwMode="auto">
          <a:xfrm>
            <a:off x="307840" y="321732"/>
            <a:ext cx="3793472" cy="411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lden ratio">
            <a:extLst>
              <a:ext uri="{FF2B5EF4-FFF2-40B4-BE49-F238E27FC236}">
                <a16:creationId xmlns:a16="http://schemas.microsoft.com/office/drawing/2014/main" id="{46199023-F3E4-4247-9FB0-4FDEE6D16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8" r="-20" b="-20"/>
          <a:stretch/>
        </p:blipFill>
        <p:spPr bwMode="auto">
          <a:xfrm>
            <a:off x="4194959" y="321734"/>
            <a:ext cx="3797570" cy="2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urgers">
            <a:extLst>
              <a:ext uri="{FF2B5EF4-FFF2-40B4-BE49-F238E27FC236}">
                <a16:creationId xmlns:a16="http://schemas.microsoft.com/office/drawing/2014/main" id="{B578A9C3-8A1F-49CC-B29D-C0EE1E5C5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9" r="1" b="25983"/>
          <a:stretch/>
        </p:blipFill>
        <p:spPr bwMode="auto">
          <a:xfrm>
            <a:off x="4190180" y="2422097"/>
            <a:ext cx="3794760" cy="20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otractor">
            <a:extLst>
              <a:ext uri="{FF2B5EF4-FFF2-40B4-BE49-F238E27FC236}">
                <a16:creationId xmlns:a16="http://schemas.microsoft.com/office/drawing/2014/main" id="{8FBB0833-4E02-46F2-A69F-B51116052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8" r="23565" b="-2"/>
          <a:stretch/>
        </p:blipFill>
        <p:spPr bwMode="auto">
          <a:xfrm rot="16200000">
            <a:off x="7929507" y="478401"/>
            <a:ext cx="4111321" cy="379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 result for calculus">
            <a:extLst>
              <a:ext uri="{FF2B5EF4-FFF2-40B4-BE49-F238E27FC236}">
                <a16:creationId xmlns:a16="http://schemas.microsoft.com/office/drawing/2014/main" id="{32A61699-3A96-4F9A-9AA5-9461106C7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3"/>
          <a:stretch/>
        </p:blipFill>
        <p:spPr bwMode="auto">
          <a:xfrm>
            <a:off x="307840" y="4525715"/>
            <a:ext cx="3794760" cy="2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5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A79D87-A239-463B-9F4C-7887156F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01" y="2052271"/>
            <a:ext cx="4200525" cy="129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33B91-03EE-415C-93EA-90B80337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After reading the pdf…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1D35-4BAF-4D8C-BF29-2C2269A1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20760"/>
          </a:xfrm>
        </p:spPr>
        <p:txBody>
          <a:bodyPr>
            <a:normAutofit/>
          </a:bodyPr>
          <a:lstStyle/>
          <a:p>
            <a:r>
              <a:rPr lang="en-US" dirty="0"/>
              <a:t>Burger’s Equation requires an initial condition</a:t>
            </a:r>
          </a:p>
        </p:txBody>
      </p:sp>
    </p:spTree>
    <p:extLst>
      <p:ext uri="{BB962C8B-B14F-4D97-AF65-F5344CB8AC3E}">
        <p14:creationId xmlns:p14="http://schemas.microsoft.com/office/powerpoint/2010/main" val="4177484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A79D87-A239-463B-9F4C-7887156F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01" y="2052271"/>
            <a:ext cx="4200525" cy="129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33B91-03EE-415C-93EA-90B80337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After reading the pdf…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1D35-4BAF-4D8C-BF29-2C2269A1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20760"/>
          </a:xfrm>
        </p:spPr>
        <p:txBody>
          <a:bodyPr>
            <a:normAutofit/>
          </a:bodyPr>
          <a:lstStyle/>
          <a:p>
            <a:r>
              <a:rPr lang="en-US" dirty="0"/>
              <a:t>Burger’s Equation requires an initial condition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F18D77-EDDC-43D3-8F91-6BDFDA31A310}"/>
              </a:ext>
            </a:extLst>
          </p:cNvPr>
          <p:cNvSpPr txBox="1">
            <a:spLocks/>
          </p:cNvSpPr>
          <p:nvPr/>
        </p:nvSpPr>
        <p:spPr>
          <a:xfrm>
            <a:off x="2073733" y="3249950"/>
            <a:ext cx="6842185" cy="52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 I just filled a vector with a bunch of zeros</a:t>
            </a:r>
          </a:p>
        </p:txBody>
      </p:sp>
    </p:spTree>
    <p:extLst>
      <p:ext uri="{BB962C8B-B14F-4D97-AF65-F5344CB8AC3E}">
        <p14:creationId xmlns:p14="http://schemas.microsoft.com/office/powerpoint/2010/main" val="314671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E3EBC4-2830-4644-94C4-A910A5F75D07}"/>
              </a:ext>
            </a:extLst>
          </p:cNvPr>
          <p:cNvSpPr txBox="1">
            <a:spLocks/>
          </p:cNvSpPr>
          <p:nvPr/>
        </p:nvSpPr>
        <p:spPr>
          <a:xfrm>
            <a:off x="349708" y="517434"/>
            <a:ext cx="8051342" cy="1768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/>
              <a:t>But I didn’t know how to calculate the next term yet…</a:t>
            </a:r>
          </a:p>
        </p:txBody>
      </p:sp>
    </p:spTree>
    <p:extLst>
      <p:ext uri="{BB962C8B-B14F-4D97-AF65-F5344CB8AC3E}">
        <p14:creationId xmlns:p14="http://schemas.microsoft.com/office/powerpoint/2010/main" val="201733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E3EBC4-2830-4644-94C4-A910A5F75D07}"/>
              </a:ext>
            </a:extLst>
          </p:cNvPr>
          <p:cNvSpPr txBox="1">
            <a:spLocks/>
          </p:cNvSpPr>
          <p:nvPr/>
        </p:nvSpPr>
        <p:spPr>
          <a:xfrm>
            <a:off x="349708" y="517434"/>
            <a:ext cx="8051342" cy="1768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/>
              <a:t>But I didn’t know how to calculate the next term yet…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C6F4-11D7-43F5-A354-98DB39B67B8A}"/>
              </a:ext>
            </a:extLst>
          </p:cNvPr>
          <p:cNvSpPr txBox="1">
            <a:spLocks/>
          </p:cNvSpPr>
          <p:nvPr/>
        </p:nvSpPr>
        <p:spPr>
          <a:xfrm>
            <a:off x="1476354" y="2664156"/>
            <a:ext cx="9594392" cy="854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/>
              <a:t>So I decided to reinvent the wheel</a:t>
            </a:r>
          </a:p>
        </p:txBody>
      </p:sp>
      <p:pic>
        <p:nvPicPr>
          <p:cNvPr id="19458" name="Picture 2" descr="Image result for wooden wheel">
            <a:extLst>
              <a:ext uri="{FF2B5EF4-FFF2-40B4-BE49-F238E27FC236}">
                <a16:creationId xmlns:a16="http://schemas.microsoft.com/office/drawing/2014/main" id="{433B9A85-D574-48EE-AC8A-0884714CF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426" y="3500878"/>
            <a:ext cx="2954578" cy="33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3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frame background">
            <a:extLst>
              <a:ext uri="{FF2B5EF4-FFF2-40B4-BE49-F238E27FC236}">
                <a16:creationId xmlns:a16="http://schemas.microsoft.com/office/drawing/2014/main" id="{C100B075-1103-40BA-B5D8-07A634E8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ABCDA-A8B6-46FD-AAC5-DF5357FF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220" y="937045"/>
            <a:ext cx="6861060" cy="21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0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frame background">
            <a:extLst>
              <a:ext uri="{FF2B5EF4-FFF2-40B4-BE49-F238E27FC236}">
                <a16:creationId xmlns:a16="http://schemas.microsoft.com/office/drawing/2014/main" id="{C100B075-1103-40BA-B5D8-07A634E8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ABCDA-A8B6-46FD-AAC5-DF5357FF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220" y="937045"/>
            <a:ext cx="6861060" cy="213159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F3F0B69-0647-4928-9AAC-ECA31E15D6BE}"/>
              </a:ext>
            </a:extLst>
          </p:cNvPr>
          <p:cNvSpPr/>
          <p:nvPr/>
        </p:nvSpPr>
        <p:spPr>
          <a:xfrm rot="1647123">
            <a:off x="4313118" y="2866701"/>
            <a:ext cx="100012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D8AA45-7098-4FB9-8A2B-FD98278DF0B1}"/>
              </a:ext>
            </a:extLst>
          </p:cNvPr>
          <p:cNvSpPr/>
          <p:nvPr/>
        </p:nvSpPr>
        <p:spPr>
          <a:xfrm>
            <a:off x="5425992" y="3062288"/>
            <a:ext cx="100012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98EC4C4-A7B2-44B1-9C22-0AD92871D63B}"/>
              </a:ext>
            </a:extLst>
          </p:cNvPr>
          <p:cNvSpPr/>
          <p:nvPr/>
        </p:nvSpPr>
        <p:spPr>
          <a:xfrm rot="20040420">
            <a:off x="7037572" y="3035198"/>
            <a:ext cx="100012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2C717A-98E4-47B9-9D06-CE3FAA6C87BD}"/>
              </a:ext>
            </a:extLst>
          </p:cNvPr>
          <p:cNvSpPr/>
          <p:nvPr/>
        </p:nvSpPr>
        <p:spPr>
          <a:xfrm rot="16200000">
            <a:off x="8086725" y="2366638"/>
            <a:ext cx="100012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6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frame background">
            <a:extLst>
              <a:ext uri="{FF2B5EF4-FFF2-40B4-BE49-F238E27FC236}">
                <a16:creationId xmlns:a16="http://schemas.microsoft.com/office/drawing/2014/main" id="{C100B075-1103-40BA-B5D8-07A634E8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ABCDA-A8B6-46FD-AAC5-DF5357FF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220" y="937045"/>
            <a:ext cx="6861060" cy="2131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B261A1-4D24-4577-BD42-88E9DE0D2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839" y="874535"/>
            <a:ext cx="1787185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A710B2-88C2-46D6-9277-7A0B0A113B3B}"/>
              </a:ext>
            </a:extLst>
          </p:cNvPr>
          <p:cNvSpPr/>
          <p:nvPr/>
        </p:nvSpPr>
        <p:spPr>
          <a:xfrm>
            <a:off x="8093201" y="1940330"/>
            <a:ext cx="5607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B83E63-1146-44F8-8AE8-E5144ED63449}"/>
              </a:ext>
            </a:extLst>
          </p:cNvPr>
          <p:cNvSpPr/>
          <p:nvPr/>
        </p:nvSpPr>
        <p:spPr>
          <a:xfrm>
            <a:off x="2413825" y="629729"/>
            <a:ext cx="251891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6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frame background">
            <a:extLst>
              <a:ext uri="{FF2B5EF4-FFF2-40B4-BE49-F238E27FC236}">
                <a16:creationId xmlns:a16="http://schemas.microsoft.com/office/drawing/2014/main" id="{C100B075-1103-40BA-B5D8-07A634E8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ABCDA-A8B6-46FD-AAC5-DF5357FF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220" y="937045"/>
            <a:ext cx="6861060" cy="2131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B261A1-4D24-4577-BD42-88E9DE0D2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839" y="874535"/>
            <a:ext cx="1787185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A710B2-88C2-46D6-9277-7A0B0A113B3B}"/>
              </a:ext>
            </a:extLst>
          </p:cNvPr>
          <p:cNvSpPr/>
          <p:nvPr/>
        </p:nvSpPr>
        <p:spPr>
          <a:xfrm>
            <a:off x="8093201" y="1940330"/>
            <a:ext cx="5607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B83E63-1146-44F8-8AE8-E5144ED63449}"/>
              </a:ext>
            </a:extLst>
          </p:cNvPr>
          <p:cNvSpPr/>
          <p:nvPr/>
        </p:nvSpPr>
        <p:spPr>
          <a:xfrm>
            <a:off x="2413825" y="629729"/>
            <a:ext cx="251891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9FA0BF-266B-49F0-8A7D-ABDCE1EB5046}"/>
              </a:ext>
            </a:extLst>
          </p:cNvPr>
          <p:cNvSpPr/>
          <p:nvPr/>
        </p:nvSpPr>
        <p:spPr>
          <a:xfrm>
            <a:off x="1046220" y="1986049"/>
            <a:ext cx="1367605" cy="795972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93E784-8ACA-481F-B2DD-6DB228F6FE22}"/>
              </a:ext>
            </a:extLst>
          </p:cNvPr>
          <p:cNvSpPr txBox="1">
            <a:spLocks/>
          </p:cNvSpPr>
          <p:nvPr/>
        </p:nvSpPr>
        <p:spPr>
          <a:xfrm>
            <a:off x="2209599" y="3313442"/>
            <a:ext cx="7270831" cy="854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/>
              <a:t>Multiply the equation by dt</a:t>
            </a:r>
          </a:p>
        </p:txBody>
      </p:sp>
    </p:spTree>
    <p:extLst>
      <p:ext uri="{BB962C8B-B14F-4D97-AF65-F5344CB8AC3E}">
        <p14:creationId xmlns:p14="http://schemas.microsoft.com/office/powerpoint/2010/main" val="193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frame background">
            <a:extLst>
              <a:ext uri="{FF2B5EF4-FFF2-40B4-BE49-F238E27FC236}">
                <a16:creationId xmlns:a16="http://schemas.microsoft.com/office/drawing/2014/main" id="{C100B075-1103-40BA-B5D8-07A634E8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ABCDA-A8B6-46FD-AAC5-DF5357FF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220" y="937045"/>
            <a:ext cx="6861060" cy="2131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B261A1-4D24-4577-BD42-88E9DE0D2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839" y="874535"/>
            <a:ext cx="1787185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A710B2-88C2-46D6-9277-7A0B0A113B3B}"/>
              </a:ext>
            </a:extLst>
          </p:cNvPr>
          <p:cNvSpPr/>
          <p:nvPr/>
        </p:nvSpPr>
        <p:spPr>
          <a:xfrm>
            <a:off x="8093201" y="1940330"/>
            <a:ext cx="5607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B83E63-1146-44F8-8AE8-E5144ED63449}"/>
              </a:ext>
            </a:extLst>
          </p:cNvPr>
          <p:cNvSpPr/>
          <p:nvPr/>
        </p:nvSpPr>
        <p:spPr>
          <a:xfrm>
            <a:off x="2413825" y="629729"/>
            <a:ext cx="327098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6C58CD-48E8-47CF-B580-00C353687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544" y="1739242"/>
            <a:ext cx="809625" cy="430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99A94-EC80-472A-B8D1-13E608596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316" y="1555878"/>
            <a:ext cx="1238250" cy="76890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81EC01-A0DA-48AA-A9CF-80ED801A27B5}"/>
              </a:ext>
            </a:extLst>
          </p:cNvPr>
          <p:cNvSpPr txBox="1">
            <a:spLocks/>
          </p:cNvSpPr>
          <p:nvPr/>
        </p:nvSpPr>
        <p:spPr>
          <a:xfrm>
            <a:off x="5289190" y="1130143"/>
            <a:ext cx="6252953" cy="1711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0" dirty="0"/>
              <a:t>(              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3892F-7EE1-4134-A8CB-A5750789DDB3}"/>
              </a:ext>
            </a:extLst>
          </p:cNvPr>
          <p:cNvSpPr/>
          <p:nvPr/>
        </p:nvSpPr>
        <p:spPr>
          <a:xfrm>
            <a:off x="1276335" y="1000664"/>
            <a:ext cx="1903138" cy="181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FBFA3-298D-4F28-8FE7-E8DE12311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644" y="1466702"/>
            <a:ext cx="1323975" cy="85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9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frame background">
            <a:extLst>
              <a:ext uri="{FF2B5EF4-FFF2-40B4-BE49-F238E27FC236}">
                <a16:creationId xmlns:a16="http://schemas.microsoft.com/office/drawing/2014/main" id="{C100B075-1103-40BA-B5D8-07A634E8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ABCDA-A8B6-46FD-AAC5-DF5357FF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220" y="937045"/>
            <a:ext cx="6861060" cy="2131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B261A1-4D24-4577-BD42-88E9DE0D2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839" y="874535"/>
            <a:ext cx="1787185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A710B2-88C2-46D6-9277-7A0B0A113B3B}"/>
              </a:ext>
            </a:extLst>
          </p:cNvPr>
          <p:cNvSpPr/>
          <p:nvPr/>
        </p:nvSpPr>
        <p:spPr>
          <a:xfrm>
            <a:off x="8093201" y="1940330"/>
            <a:ext cx="5607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B83E63-1146-44F8-8AE8-E5144ED63449}"/>
              </a:ext>
            </a:extLst>
          </p:cNvPr>
          <p:cNvSpPr/>
          <p:nvPr/>
        </p:nvSpPr>
        <p:spPr>
          <a:xfrm>
            <a:off x="2413825" y="629729"/>
            <a:ext cx="327098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6C58CD-48E8-47CF-B580-00C353687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544" y="1739242"/>
            <a:ext cx="809625" cy="430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99A94-EC80-472A-B8D1-13E608596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316" y="1555878"/>
            <a:ext cx="1238250" cy="76890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81EC01-A0DA-48AA-A9CF-80ED801A27B5}"/>
              </a:ext>
            </a:extLst>
          </p:cNvPr>
          <p:cNvSpPr txBox="1">
            <a:spLocks/>
          </p:cNvSpPr>
          <p:nvPr/>
        </p:nvSpPr>
        <p:spPr>
          <a:xfrm>
            <a:off x="5289190" y="1130143"/>
            <a:ext cx="6252953" cy="1711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0" dirty="0"/>
              <a:t>(              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3892F-7EE1-4134-A8CB-A5750789DDB3}"/>
              </a:ext>
            </a:extLst>
          </p:cNvPr>
          <p:cNvSpPr/>
          <p:nvPr/>
        </p:nvSpPr>
        <p:spPr>
          <a:xfrm>
            <a:off x="1276335" y="1000664"/>
            <a:ext cx="1903138" cy="181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FBFA3-298D-4F28-8FE7-E8DE12311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644" y="1466702"/>
            <a:ext cx="1323975" cy="8580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81E2F9-222E-4095-9E39-C09A082C5DBC}"/>
              </a:ext>
            </a:extLst>
          </p:cNvPr>
          <p:cNvSpPr txBox="1">
            <a:spLocks/>
          </p:cNvSpPr>
          <p:nvPr/>
        </p:nvSpPr>
        <p:spPr>
          <a:xfrm>
            <a:off x="1298804" y="3175176"/>
            <a:ext cx="9594392" cy="2285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/>
              <a:t>You should praise me because I used snip to cut the image and separated the terms over and over again.</a:t>
            </a:r>
          </a:p>
        </p:txBody>
      </p:sp>
    </p:spTree>
    <p:extLst>
      <p:ext uri="{BB962C8B-B14F-4D97-AF65-F5344CB8AC3E}">
        <p14:creationId xmlns:p14="http://schemas.microsoft.com/office/powerpoint/2010/main" val="90504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burgers">
            <a:extLst>
              <a:ext uri="{FF2B5EF4-FFF2-40B4-BE49-F238E27FC236}">
                <a16:creationId xmlns:a16="http://schemas.microsoft.com/office/drawing/2014/main" id="{CB288E94-DD25-48BF-BFC2-21C8901D3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1"/>
          <a:stretch/>
        </p:blipFill>
        <p:spPr bwMode="auto">
          <a:xfrm>
            <a:off x="-4" y="-6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A2574-A80A-4BA0-AA30-7308A39E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30" y="2107048"/>
            <a:ext cx="5734174" cy="2090168"/>
          </a:xfrm>
        </p:spPr>
        <p:txBody>
          <a:bodyPr>
            <a:noAutofit/>
          </a:bodyPr>
          <a:lstStyle/>
          <a:p>
            <a:r>
              <a:rPr lang="en-US" sz="8000" dirty="0"/>
              <a:t>Machine Learning Algorithms!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1217" y="267240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super computer">
            <a:extLst>
              <a:ext uri="{FF2B5EF4-FFF2-40B4-BE49-F238E27FC236}">
                <a16:creationId xmlns:a16="http://schemas.microsoft.com/office/drawing/2014/main" id="{52A3C3E5-BF02-4F14-9A0E-08E748CDD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2" r="26718"/>
          <a:stretch/>
        </p:blipFill>
        <p:spPr bwMode="auto">
          <a:xfrm>
            <a:off x="5925809" y="2837001"/>
            <a:ext cx="2743200" cy="274320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urgers">
            <a:extLst>
              <a:ext uri="{FF2B5EF4-FFF2-40B4-BE49-F238E27FC236}">
                <a16:creationId xmlns:a16="http://schemas.microsoft.com/office/drawing/2014/main" id="{641D98CA-E140-4C41-AD12-A5544F018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" r="2" b="13348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FC77B5-F38E-4A7D-80BD-C3A10B717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4334" y="4032250"/>
            <a:ext cx="3227666" cy="2825750"/>
          </a:xfrm>
          <a:custGeom>
            <a:avLst/>
            <a:gdLst>
              <a:gd name="connsiteX0" fmla="*/ 1888600 w 3227666"/>
              <a:gd name="connsiteY0" fmla="*/ 0 h 2825750"/>
              <a:gd name="connsiteX1" fmla="*/ 3224042 w 3227666"/>
              <a:gd name="connsiteY1" fmla="*/ 553158 h 2825750"/>
              <a:gd name="connsiteX2" fmla="*/ 3227666 w 3227666"/>
              <a:gd name="connsiteY2" fmla="*/ 557146 h 2825750"/>
              <a:gd name="connsiteX3" fmla="*/ 3227666 w 3227666"/>
              <a:gd name="connsiteY3" fmla="*/ 2825750 h 2825750"/>
              <a:gd name="connsiteX4" fmla="*/ 250380 w 3227666"/>
              <a:gd name="connsiteY4" fmla="*/ 2825750 h 2825750"/>
              <a:gd name="connsiteX5" fmla="*/ 227944 w 3227666"/>
              <a:gd name="connsiteY5" fmla="*/ 2788819 h 2825750"/>
              <a:gd name="connsiteX6" fmla="*/ 0 w 3227666"/>
              <a:gd name="connsiteY6" fmla="*/ 1888600 h 2825750"/>
              <a:gd name="connsiteX7" fmla="*/ 1888600 w 3227666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7666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227666" y="557146"/>
                </a:lnTo>
                <a:lnTo>
                  <a:pt x="3227666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Image result for burgers">
            <a:extLst>
              <a:ext uri="{FF2B5EF4-FFF2-40B4-BE49-F238E27FC236}">
                <a16:creationId xmlns:a16="http://schemas.microsoft.com/office/drawing/2014/main" id="{37E9EBEE-B5BD-4989-9DE0-23C31016B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" r="7569" b="-4"/>
          <a:stretch/>
        </p:blipFill>
        <p:spPr bwMode="auto">
          <a:xfrm>
            <a:off x="9129290" y="4197216"/>
            <a:ext cx="3062710" cy="2660795"/>
          </a:xfrm>
          <a:custGeom>
            <a:avLst/>
            <a:gdLst>
              <a:gd name="connsiteX0" fmla="*/ 1723644 w 3062710"/>
              <a:gd name="connsiteY0" fmla="*/ 0 h 2660795"/>
              <a:gd name="connsiteX1" fmla="*/ 3053691 w 3062710"/>
              <a:gd name="connsiteY1" fmla="*/ 627247 h 2660795"/>
              <a:gd name="connsiteX2" fmla="*/ 3062710 w 3062710"/>
              <a:gd name="connsiteY2" fmla="*/ 639308 h 2660795"/>
              <a:gd name="connsiteX3" fmla="*/ 3062710 w 3062710"/>
              <a:gd name="connsiteY3" fmla="*/ 2660795 h 2660795"/>
              <a:gd name="connsiteX4" fmla="*/ 278239 w 3062710"/>
              <a:gd name="connsiteY4" fmla="*/ 2660795 h 2660795"/>
              <a:gd name="connsiteX5" fmla="*/ 208035 w 3062710"/>
              <a:gd name="connsiteY5" fmla="*/ 2545235 h 2660795"/>
              <a:gd name="connsiteX6" fmla="*/ 0 w 3062710"/>
              <a:gd name="connsiteY6" fmla="*/ 1723644 h 2660795"/>
              <a:gd name="connsiteX7" fmla="*/ 1723644 w 3062710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2710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062710" y="639308"/>
                </a:lnTo>
                <a:lnTo>
                  <a:pt x="3062710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F3D77A0-099F-4E79-9AE0-D147C7DAF00A}"/>
              </a:ext>
            </a:extLst>
          </p:cNvPr>
          <p:cNvSpPr/>
          <p:nvPr/>
        </p:nvSpPr>
        <p:spPr>
          <a:xfrm rot="8359553">
            <a:off x="8249268" y="2737388"/>
            <a:ext cx="714109" cy="71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8C1EDA4-9A14-4726-8711-186B6C6F9FC9}"/>
              </a:ext>
            </a:extLst>
          </p:cNvPr>
          <p:cNvSpPr/>
          <p:nvPr/>
        </p:nvSpPr>
        <p:spPr>
          <a:xfrm rot="12627032">
            <a:off x="8537775" y="4634042"/>
            <a:ext cx="714109" cy="71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28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frame background">
            <a:extLst>
              <a:ext uri="{FF2B5EF4-FFF2-40B4-BE49-F238E27FC236}">
                <a16:creationId xmlns:a16="http://schemas.microsoft.com/office/drawing/2014/main" id="{C100B075-1103-40BA-B5D8-07A634E8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ABCDA-A8B6-46FD-AAC5-DF5357FF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220" y="937045"/>
            <a:ext cx="6861060" cy="2131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B261A1-4D24-4577-BD42-88E9DE0D2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839" y="874535"/>
            <a:ext cx="1787185" cy="2131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A710B2-88C2-46D6-9277-7A0B0A113B3B}"/>
              </a:ext>
            </a:extLst>
          </p:cNvPr>
          <p:cNvSpPr/>
          <p:nvPr/>
        </p:nvSpPr>
        <p:spPr>
          <a:xfrm>
            <a:off x="8093201" y="1940330"/>
            <a:ext cx="5607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B83E63-1146-44F8-8AE8-E5144ED63449}"/>
              </a:ext>
            </a:extLst>
          </p:cNvPr>
          <p:cNvSpPr/>
          <p:nvPr/>
        </p:nvSpPr>
        <p:spPr>
          <a:xfrm>
            <a:off x="2413825" y="629729"/>
            <a:ext cx="3270983" cy="29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6C58CD-48E8-47CF-B580-00C353687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544" y="1739242"/>
            <a:ext cx="809625" cy="430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99A94-EC80-472A-B8D1-13E608596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316" y="1555878"/>
            <a:ext cx="1238250" cy="76890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81EC01-A0DA-48AA-A9CF-80ED801A27B5}"/>
              </a:ext>
            </a:extLst>
          </p:cNvPr>
          <p:cNvSpPr txBox="1">
            <a:spLocks/>
          </p:cNvSpPr>
          <p:nvPr/>
        </p:nvSpPr>
        <p:spPr>
          <a:xfrm>
            <a:off x="5289190" y="1130143"/>
            <a:ext cx="6252953" cy="1711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0" dirty="0"/>
              <a:t>(              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3892F-7EE1-4134-A8CB-A5750789DDB3}"/>
              </a:ext>
            </a:extLst>
          </p:cNvPr>
          <p:cNvSpPr/>
          <p:nvPr/>
        </p:nvSpPr>
        <p:spPr>
          <a:xfrm>
            <a:off x="1276335" y="1000664"/>
            <a:ext cx="1903138" cy="181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FBFA3-298D-4F28-8FE7-E8DE12311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644" y="1466702"/>
            <a:ext cx="1323975" cy="8580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81E2F9-222E-4095-9E39-C09A082C5DBC}"/>
              </a:ext>
            </a:extLst>
          </p:cNvPr>
          <p:cNvSpPr txBox="1">
            <a:spLocks/>
          </p:cNvSpPr>
          <p:nvPr/>
        </p:nvSpPr>
        <p:spPr>
          <a:xfrm>
            <a:off x="1698949" y="3364611"/>
            <a:ext cx="8794102" cy="1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dirty="0"/>
              <a:t>So 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09299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7351-F37C-42D5-9682-3199765C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9691"/>
            <a:ext cx="10515600" cy="1325563"/>
          </a:xfrm>
        </p:spPr>
        <p:txBody>
          <a:bodyPr/>
          <a:lstStyle/>
          <a:p>
            <a:r>
              <a:rPr lang="en-US" dirty="0"/>
              <a:t>Switching over to </a:t>
            </a:r>
            <a:r>
              <a:rPr lang="en-US" dirty="0" err="1"/>
              <a:t>MatLab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3168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3B91-03EE-415C-93EA-90B80337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Then I saw these equations!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2199C-AED1-4562-8DBF-F3FC0D52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690688"/>
            <a:ext cx="5448300" cy="154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5CCFA-22D1-4DD0-AD8C-751652BB3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128" y="3624263"/>
            <a:ext cx="7477125" cy="1352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893AFC-EEA5-4C31-8A74-CB2706D74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7" y="3624263"/>
            <a:ext cx="12192000" cy="24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burgers">
            <a:extLst>
              <a:ext uri="{FF2B5EF4-FFF2-40B4-BE49-F238E27FC236}">
                <a16:creationId xmlns:a16="http://schemas.microsoft.com/office/drawing/2014/main" id="{E48558BC-97F3-4BFB-9C61-17597086D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45"/>
          <a:stretch/>
        </p:blipFill>
        <p:spPr bwMode="auto">
          <a:xfrm>
            <a:off x="6185051" y="10"/>
            <a:ext cx="5997632" cy="6857990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error">
            <a:extLst>
              <a:ext uri="{FF2B5EF4-FFF2-40B4-BE49-F238E27FC236}">
                <a16:creationId xmlns:a16="http://schemas.microsoft.com/office/drawing/2014/main" id="{B7136DB3-5B69-4068-8BD6-B8CE09F5E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1" r="16266"/>
          <a:stretch/>
        </p:blipFill>
        <p:spPr bwMode="auto">
          <a:xfrm>
            <a:off x="-1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A0677-0906-4999-9BF9-7981614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66" y="2563536"/>
            <a:ext cx="5589918" cy="1456373"/>
          </a:xfrm>
        </p:spPr>
        <p:txBody>
          <a:bodyPr>
            <a:noAutofit/>
          </a:bodyPr>
          <a:lstStyle/>
          <a:p>
            <a:r>
              <a:rPr lang="en-US" sz="8000" dirty="0"/>
              <a:t>Conclusion</a:t>
            </a:r>
          </a:p>
        </p:txBody>
      </p:sp>
      <p:pic>
        <p:nvPicPr>
          <p:cNvPr id="3094" name="Picture 22" descr="Image result for x mark">
            <a:extLst>
              <a:ext uri="{FF2B5EF4-FFF2-40B4-BE49-F238E27FC236}">
                <a16:creationId xmlns:a16="http://schemas.microsoft.com/office/drawing/2014/main" id="{D97CC18C-1F63-4A50-80B7-DFEB09DA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838" y="1012906"/>
            <a:ext cx="3972599" cy="49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3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8" y="2401371"/>
            <a:ext cx="11438792" cy="429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C511A-2A4E-4210-86B8-10CAADAB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55711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Burger’s Equation Pt.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3429000"/>
            <a:ext cx="6861060" cy="21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71127-9524-4CCA-845F-60C92B8D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DOES IT EVEN MEAN</a:t>
            </a:r>
          </a:p>
        </p:txBody>
      </p:sp>
    </p:spTree>
    <p:extLst>
      <p:ext uri="{BB962C8B-B14F-4D97-AF65-F5344CB8AC3E}">
        <p14:creationId xmlns:p14="http://schemas.microsoft.com/office/powerpoint/2010/main" val="419005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ater">
            <a:extLst>
              <a:ext uri="{FF2B5EF4-FFF2-40B4-BE49-F238E27FC236}">
                <a16:creationId xmlns:a16="http://schemas.microsoft.com/office/drawing/2014/main" id="{78F02171-AAE8-466A-BFDC-92FA74D2E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5C271-5CA6-4540-8E31-521B9A9B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J.M Burgers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B71E-3380-4213-AD54-BB0ED299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2500" dirty="0"/>
              <a:t>A simple model for the study of turbulence</a:t>
            </a:r>
          </a:p>
          <a:p>
            <a:r>
              <a:rPr lang="en-US" sz="2500" dirty="0"/>
              <a:t>The fixed parameter v is analogous to the viscosity of a fluid</a:t>
            </a:r>
          </a:p>
        </p:txBody>
      </p:sp>
    </p:spTree>
    <p:extLst>
      <p:ext uri="{BB962C8B-B14F-4D97-AF65-F5344CB8AC3E}">
        <p14:creationId xmlns:p14="http://schemas.microsoft.com/office/powerpoint/2010/main" val="69112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941A772-2795-49C3-8D93-565031BDD919}"/>
              </a:ext>
            </a:extLst>
          </p:cNvPr>
          <p:cNvSpPr/>
          <p:nvPr/>
        </p:nvSpPr>
        <p:spPr>
          <a:xfrm rot="16623469">
            <a:off x="7011277" y="2809965"/>
            <a:ext cx="1242629" cy="542377"/>
          </a:xfrm>
          <a:prstGeom prst="rightArrow">
            <a:avLst>
              <a:gd name="adj1" fmla="val 50000"/>
              <a:gd name="adj2" fmla="val 8057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2950D-5F02-4E84-8C57-E8432A277E14}"/>
              </a:ext>
            </a:extLst>
          </p:cNvPr>
          <p:cNvSpPr txBox="1"/>
          <p:nvPr/>
        </p:nvSpPr>
        <p:spPr>
          <a:xfrm>
            <a:off x="6303104" y="3718300"/>
            <a:ext cx="3349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Viscosity of the fluid</a:t>
            </a:r>
          </a:p>
        </p:txBody>
      </p:sp>
    </p:spTree>
    <p:extLst>
      <p:ext uri="{BB962C8B-B14F-4D97-AF65-F5344CB8AC3E}">
        <p14:creationId xmlns:p14="http://schemas.microsoft.com/office/powerpoint/2010/main" val="403281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frame background">
            <a:extLst>
              <a:ext uri="{FF2B5EF4-FFF2-40B4-BE49-F238E27FC236}">
                <a16:creationId xmlns:a16="http://schemas.microsoft.com/office/drawing/2014/main" id="{7AD4CF2D-9B6B-4ADC-B19C-E8378783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4" y="198465"/>
            <a:ext cx="11438792" cy="6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237CDE-B1EF-40F2-A930-47095B81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470" y="1108495"/>
            <a:ext cx="6861060" cy="213159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941A772-2795-49C3-8D93-565031BDD919}"/>
              </a:ext>
            </a:extLst>
          </p:cNvPr>
          <p:cNvSpPr/>
          <p:nvPr/>
        </p:nvSpPr>
        <p:spPr>
          <a:xfrm rot="16623469">
            <a:off x="7011277" y="2809965"/>
            <a:ext cx="1242629" cy="542377"/>
          </a:xfrm>
          <a:prstGeom prst="rightArrow">
            <a:avLst>
              <a:gd name="adj1" fmla="val 50000"/>
              <a:gd name="adj2" fmla="val 8057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2C041-AAC4-431D-AA56-B65E33C8CB44}"/>
              </a:ext>
            </a:extLst>
          </p:cNvPr>
          <p:cNvSpPr txBox="1"/>
          <p:nvPr/>
        </p:nvSpPr>
        <p:spPr>
          <a:xfrm>
            <a:off x="1239258" y="2948858"/>
            <a:ext cx="499763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	Viscosity Definition</a:t>
            </a:r>
          </a:p>
          <a:p>
            <a:r>
              <a:rPr lang="en-US" sz="2500" dirty="0"/>
              <a:t>“A quantity expressing the magnitude of internal friction, as measured by the force per unit area resisting a flow in which parallel layers unit distance apart have unit speed relative to one another”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2950D-5F02-4E84-8C57-E8432A277E14}"/>
              </a:ext>
            </a:extLst>
          </p:cNvPr>
          <p:cNvSpPr txBox="1"/>
          <p:nvPr/>
        </p:nvSpPr>
        <p:spPr>
          <a:xfrm>
            <a:off x="6303104" y="3718300"/>
            <a:ext cx="3349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Viscosity of the fluid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EBDB8-7F27-4059-9714-6EC4A8C367CF}"/>
              </a:ext>
            </a:extLst>
          </p:cNvPr>
          <p:cNvSpPr txBox="1"/>
          <p:nvPr/>
        </p:nvSpPr>
        <p:spPr>
          <a:xfrm>
            <a:off x="3469442" y="5571445"/>
            <a:ext cx="4511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-Google Dictionary Definition</a:t>
            </a:r>
          </a:p>
        </p:txBody>
      </p:sp>
    </p:spTree>
    <p:extLst>
      <p:ext uri="{BB962C8B-B14F-4D97-AF65-F5344CB8AC3E}">
        <p14:creationId xmlns:p14="http://schemas.microsoft.com/office/powerpoint/2010/main" val="194856011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266</Words>
  <Application>Microsoft Office PowerPoint</Application>
  <PresentationFormat>Widescreen</PresentationFormat>
  <Paragraphs>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Garamond</vt:lpstr>
      <vt:lpstr>Office Theme</vt:lpstr>
      <vt:lpstr>Organic</vt:lpstr>
      <vt:lpstr>Burger’s Equation</vt:lpstr>
      <vt:lpstr>What is the Burger’s Equation?</vt:lpstr>
      <vt:lpstr>Machine Learning Algorithms!</vt:lpstr>
      <vt:lpstr>Conclusion</vt:lpstr>
      <vt:lpstr>What is the Burger’s Equation Pt. 2</vt:lpstr>
      <vt:lpstr>WHAT DOES IT EVEN MEAN</vt:lpstr>
      <vt:lpstr>J.M Burgers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did I even start from there?</vt:lpstr>
      <vt:lpstr>After reading the pdf…</vt:lpstr>
      <vt:lpstr>After reading the pdf…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Switching over to MatLab…</vt:lpstr>
      <vt:lpstr>Then I saw these equations!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Burger’s Equation</dc:title>
  <dc:creator>Vinh Huynh</dc:creator>
  <cp:lastModifiedBy>Vinh Huynh</cp:lastModifiedBy>
  <cp:revision>1</cp:revision>
  <dcterms:created xsi:type="dcterms:W3CDTF">2018-08-10T10:23:50Z</dcterms:created>
  <dcterms:modified xsi:type="dcterms:W3CDTF">2018-08-10T14:08:33Z</dcterms:modified>
</cp:coreProperties>
</file>