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8" r:id="rId9"/>
    <p:sldId id="263" r:id="rId10"/>
    <p:sldId id="269" r:id="rId11"/>
    <p:sldId id="264" r:id="rId12"/>
    <p:sldId id="265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3" autoAdjust="0"/>
    <p:restoredTop sz="95214" autoAdjust="0"/>
  </p:normalViewPr>
  <p:slideViewPr>
    <p:cSldViewPr snapToGrid="0">
      <p:cViewPr varScale="1">
        <p:scale>
          <a:sx n="82" d="100"/>
          <a:sy n="82" d="100"/>
        </p:scale>
        <p:origin x="4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DE3F2-4EF7-4D38-9E4B-96618CF4DA3C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52A2F-5829-4A3F-AE2D-0B8A2DB5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43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52A2F-5829-4A3F-AE2D-0B8A2DB579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85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52A2F-5829-4A3F-AE2D-0B8A2DB579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4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AD8D7-9D92-4905-B3F4-7BF698AF5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04A52-CDD3-49C1-A7AB-343EE5C1B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DD226-2825-4F4C-9330-45221CF1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8DFC-4419-4CB5-929E-D2864CDF9B10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B0545-7681-49E8-99C8-AA7C26853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A706D-E95F-4D0C-B4A3-1B36B3FE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0C33-83CA-479B-B57C-114F3721AB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7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9263-0004-4829-838F-B0418F19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5EFCF-2C74-4807-AD51-D4972C9CA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B8A86-036D-4B8B-A4B1-F5870845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8DFC-4419-4CB5-929E-D2864CDF9B10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8364A-9F63-4DE6-ACB3-3F187FA9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D45F3-645B-436D-9A16-1BB06606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0C33-83CA-479B-B57C-114F3721AB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1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EEEF8B-B8B4-474E-A50C-22EC46AC2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4C37D-845C-4CB5-8B8A-6DEED4326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75C9B-F983-4300-9B37-418EEE22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8DFC-4419-4CB5-929E-D2864CDF9B10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CAE26-E554-4B7E-B431-93DE75C8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17D98-B548-4EA2-9049-87073FCE6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0C33-83CA-479B-B57C-114F3721AB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85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2F98-BF78-410E-8568-7508CA87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C8195-7CA6-4DC7-8ED6-CB2957EBA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6D007-7B77-4E07-80E0-01EB4FD1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8DFC-4419-4CB5-929E-D2864CDF9B10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5B643-662E-4F07-A4B6-5F41A4227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A6DCF-D912-4EAA-AB1B-95AE91D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0C33-83CA-479B-B57C-114F3721AB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7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004A-AA54-44DB-8D9C-C1BB792E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3E6C8-7C7C-4702-8699-74A9A88B3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C97AE-6D50-46D4-BADA-29CCB5B6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8DFC-4419-4CB5-929E-D2864CDF9B10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8E14A-F352-4FAC-B5BF-D86B5A8A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068D2-62F4-45DF-B992-BA357BCD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0C33-83CA-479B-B57C-114F3721AB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4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8C9CC-0354-4CF7-B363-D9B8F979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3F49F-BC62-4729-ADAA-1B5BE564A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ADFF9-177F-4DC2-B47D-BFF197184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094E0-9E62-4EB0-AE2B-BB565E19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8DFC-4419-4CB5-929E-D2864CDF9B10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414F3-0170-4D02-A800-36E1C1EE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18C1E-8949-4AD8-B0EC-034B8972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0C33-83CA-479B-B57C-114F3721AB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55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2565-9285-4E22-88C7-09555BFE5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A193D-CBB8-4C4C-8BCC-E0953013F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5B066-F46A-4E21-87BF-4CCC0C078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524EF4-75A2-4505-BF6A-85B6615C6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C5633-1882-4DF6-BD75-DCA0D0BFA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FE3C0D-2575-4411-929B-C403F2ABF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8DFC-4419-4CB5-929E-D2864CDF9B10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9F605-0002-4789-A3E7-43411D23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B33D8-1AF7-437B-BB34-8A3542D2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0C33-83CA-479B-B57C-114F3721AB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1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7A95-B17F-4F84-86BE-609091AF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B8BEC-C008-432E-BA1A-CFAD2D5B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8DFC-4419-4CB5-929E-D2864CDF9B10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91F7A-67EB-459A-9314-7304221DE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3CE08-7198-4A5A-B063-1DB67BBA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0C33-83CA-479B-B57C-114F3721AB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0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B80A84-82DF-4840-8F0E-607423F2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8DFC-4419-4CB5-929E-D2864CDF9B10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5C6DEE-18E9-4232-A779-24B6FB65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A650B-8E77-496B-A035-6908F4A5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0C33-83CA-479B-B57C-114F3721AB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35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9EBC-9FEF-4B3A-A988-FEB6149D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B2F4F-918D-4CA9-B918-D5704A841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1F8E9-087B-4615-BA89-6EE9947A1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19659-F5E6-4915-8DA6-8A209AA6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8DFC-4419-4CB5-929E-D2864CDF9B10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49240-6254-4DD5-A809-EADA18E6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C7CA5-88EA-4A2C-B6B4-4AA83CDB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0C33-83CA-479B-B57C-114F3721AB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2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2B54-B38D-4C3B-8FCD-686D7CBFC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7CE650-BFB7-4E5C-B158-3F44D40AB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3E139-C332-4A33-BD23-D298FDB78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8ACDF-61FD-41FB-8EF8-434719FF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8DFC-4419-4CB5-929E-D2864CDF9B10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64E9C-2DD6-4167-825B-38E83D31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FA2E4-49EB-45B3-A1C6-3B082521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0C33-83CA-479B-B57C-114F3721AB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3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5DB8E-66ED-4029-8C52-966E103D3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1F50A-B39D-4901-9FC7-18513EB74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4683E-E269-4402-AFFE-6EB2D81CC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B8DFC-4419-4CB5-929E-D2864CDF9B10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FB15A-4639-4439-A3A8-6A5FE8ED4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24A80-38B8-48BA-A8D7-9ADE9AED7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F0C33-83CA-479B-B57C-114F3721AB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8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nhQuocTran/finalterm_real_estate_blockchain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.vnexpress.net/news/readers-views/purchasing-a-house-in-vietnam-is-an-uphill-battle-4547223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lofty.ai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7A85-70EA-4FFD-AECC-28277EE28209}"/>
              </a:ext>
            </a:extLst>
          </p:cNvPr>
          <p:cNvSpPr txBox="1">
            <a:spLocks/>
          </p:cNvSpPr>
          <p:nvPr/>
        </p:nvSpPr>
        <p:spPr>
          <a:xfrm>
            <a:off x="218440" y="0"/>
            <a:ext cx="10078714" cy="78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Commercial Real Estate (CRE)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D94687C-A423-4FE2-9B83-25487D506AFB}"/>
              </a:ext>
            </a:extLst>
          </p:cNvPr>
          <p:cNvCxnSpPr/>
          <p:nvPr/>
        </p:nvCxnSpPr>
        <p:spPr>
          <a:xfrm>
            <a:off x="340360" y="715253"/>
            <a:ext cx="874776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D658993-3CC7-45AB-B377-9844C35DF08F}"/>
              </a:ext>
            </a:extLst>
          </p:cNvPr>
          <p:cNvSpPr txBox="1"/>
          <p:nvPr/>
        </p:nvSpPr>
        <p:spPr>
          <a:xfrm>
            <a:off x="421383" y="1711736"/>
            <a:ext cx="46078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Buy/sell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assets in the real estate sector is often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faced with many problems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igh number of third parties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symmetry of information and lack of transparency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Heavy paperwork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 time-consuming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High upfront cost 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D1E71C-5121-4556-AB48-39B03D9AF31A}"/>
              </a:ext>
            </a:extLst>
          </p:cNvPr>
          <p:cNvCxnSpPr>
            <a:cxnSpLocks/>
          </p:cNvCxnSpPr>
          <p:nvPr/>
        </p:nvCxnSpPr>
        <p:spPr>
          <a:xfrm>
            <a:off x="421383" y="1433224"/>
            <a:ext cx="10922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3413F44-339B-49DA-9DAB-2EE7C92D3D21}"/>
              </a:ext>
            </a:extLst>
          </p:cNvPr>
          <p:cNvSpPr txBox="1"/>
          <p:nvPr/>
        </p:nvSpPr>
        <p:spPr>
          <a:xfrm>
            <a:off x="340360" y="940781"/>
            <a:ext cx="42787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traditional CRE </a:t>
            </a:r>
          </a:p>
        </p:txBody>
      </p:sp>
      <p:pic>
        <p:nvPicPr>
          <p:cNvPr id="1026" name="Picture 2" descr="Atlanta's real estate market is slowing, but prices are still sky-high:  Here's the climate for buyers and sellers - Atlanta Magazine">
            <a:extLst>
              <a:ext uri="{FF2B5EF4-FFF2-40B4-BE49-F238E27FC236}">
                <a16:creationId xmlns:a16="http://schemas.microsoft.com/office/drawing/2014/main" id="{CC3B7C96-AF52-41AE-8581-2B0F1A86B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83" y="1711736"/>
            <a:ext cx="6581457" cy="434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900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8945C5-D086-40AE-855A-DE1E0C847B8B}"/>
              </a:ext>
            </a:extLst>
          </p:cNvPr>
          <p:cNvCxnSpPr>
            <a:cxnSpLocks/>
          </p:cNvCxnSpPr>
          <p:nvPr/>
        </p:nvCxnSpPr>
        <p:spPr>
          <a:xfrm>
            <a:off x="403635" y="736458"/>
            <a:ext cx="10922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8F65BD5-DBA0-40D9-8CC7-2E2E5678ECE2}"/>
              </a:ext>
            </a:extLst>
          </p:cNvPr>
          <p:cNvSpPr txBox="1"/>
          <p:nvPr/>
        </p:nvSpPr>
        <p:spPr>
          <a:xfrm>
            <a:off x="322612" y="244016"/>
            <a:ext cx="81483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Fractional Real Esstate Investing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19BF9-8FC3-4825-BC66-2BCCD99DBD00}"/>
              </a:ext>
            </a:extLst>
          </p:cNvPr>
          <p:cNvSpPr txBox="1"/>
          <p:nvPr/>
        </p:nvSpPr>
        <p:spPr>
          <a:xfrm>
            <a:off x="322611" y="850297"/>
            <a:ext cx="94092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method that can enable investors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 fractional ownership in a property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issuing tokens may take a form of the IPO applied in the stock market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owner of the property may issue tokens based on the market value of the property and sell them to potential investors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just like shares in a company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w to Launch a Fractional Ownership Platform">
            <a:extLst>
              <a:ext uri="{FF2B5EF4-FFF2-40B4-BE49-F238E27FC236}">
                <a16:creationId xmlns:a16="http://schemas.microsoft.com/office/drawing/2014/main" id="{437DA0A3-82BC-463E-B529-F1C1BB918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38" y="2086774"/>
            <a:ext cx="8982961" cy="459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702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8945C5-D086-40AE-855A-DE1E0C847B8B}"/>
              </a:ext>
            </a:extLst>
          </p:cNvPr>
          <p:cNvCxnSpPr>
            <a:cxnSpLocks/>
          </p:cNvCxnSpPr>
          <p:nvPr/>
        </p:nvCxnSpPr>
        <p:spPr>
          <a:xfrm>
            <a:off x="403635" y="736458"/>
            <a:ext cx="10922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8F65BD5-DBA0-40D9-8CC7-2E2E5678ECE2}"/>
              </a:ext>
            </a:extLst>
          </p:cNvPr>
          <p:cNvSpPr txBox="1"/>
          <p:nvPr/>
        </p:nvSpPr>
        <p:spPr>
          <a:xfrm>
            <a:off x="322612" y="244016"/>
            <a:ext cx="81483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Voting system and real ownership on your own property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19BF9-8FC3-4825-BC66-2BCCD99DBD00}"/>
              </a:ext>
            </a:extLst>
          </p:cNvPr>
          <p:cNvSpPr txBox="1"/>
          <p:nvPr/>
        </p:nvSpPr>
        <p:spPr>
          <a:xfrm>
            <a:off x="322611" y="850297"/>
            <a:ext cx="49585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Once you buy a token of a listing property, you now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have right to vote for that property’s decision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Vote on all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key decisions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such as: repair and maintenance, rent amount, eviction time for tenant,….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House changes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affect on all token investors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will be announced in public message board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=&gt; Empower ownership and increase transparency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F123A2-2C28-40DE-9F6F-66971D9B3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302" y="736458"/>
            <a:ext cx="5693727" cy="587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705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36C6AC-AB95-4794-8CB0-660AB9433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17" y="961051"/>
            <a:ext cx="9568140" cy="55610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DD2090-EC34-4F33-8FF5-CFD698FA370D}"/>
              </a:ext>
            </a:extLst>
          </p:cNvPr>
          <p:cNvSpPr txBox="1"/>
          <p:nvPr/>
        </p:nvSpPr>
        <p:spPr>
          <a:xfrm>
            <a:off x="475576" y="233266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Each voting poll created by token owner will have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discussion board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 transparency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141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BAE138-F457-4F1B-82F2-E96AD7B7D9B7}"/>
              </a:ext>
            </a:extLst>
          </p:cNvPr>
          <p:cNvCxnSpPr>
            <a:cxnSpLocks/>
          </p:cNvCxnSpPr>
          <p:nvPr/>
        </p:nvCxnSpPr>
        <p:spPr>
          <a:xfrm>
            <a:off x="357337" y="759607"/>
            <a:ext cx="10922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31E11F0-7240-4000-8CD9-CA32B8AA3B71}"/>
              </a:ext>
            </a:extLst>
          </p:cNvPr>
          <p:cNvSpPr txBox="1"/>
          <p:nvPr/>
        </p:nvSpPr>
        <p:spPr>
          <a:xfrm>
            <a:off x="276314" y="267165"/>
            <a:ext cx="81483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Want to know more ?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6DBDFD-2A32-4353-AD6D-A2E6C950EDA5}"/>
              </a:ext>
            </a:extLst>
          </p:cNvPr>
          <p:cNvSpPr txBox="1"/>
          <p:nvPr/>
        </p:nvSpPr>
        <p:spPr>
          <a:xfrm>
            <a:off x="357337" y="924560"/>
            <a:ext cx="6563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Check our folder, it will contain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Lofty_introduction_platform: a introduction to Lofty platform for you to know more. Because our system is based on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real_estate_poc_erd: </a:t>
            </a:r>
            <a:r>
              <a:rPr lang="en-US" b="1"/>
              <a:t>A proof of concept</a:t>
            </a:r>
            <a:r>
              <a:rPr lang="en-US"/>
              <a:t> of system’s ERD. Our system will store all transaction tables in </a:t>
            </a:r>
            <a:r>
              <a:rPr lang="en-US" b="1"/>
              <a:t>Hyperledger Fabric</a:t>
            </a:r>
          </a:p>
        </p:txBody>
      </p:sp>
      <p:pic>
        <p:nvPicPr>
          <p:cNvPr id="3074" name="Picture 2" descr="Human Resources / Informational Links for All">
            <a:extLst>
              <a:ext uri="{FF2B5EF4-FFF2-40B4-BE49-F238E27FC236}">
                <a16:creationId xmlns:a16="http://schemas.microsoft.com/office/drawing/2014/main" id="{C20292E1-40C1-4620-94BA-982AC7619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54" y="3068320"/>
            <a:ext cx="5945431" cy="369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489520-47BE-42CC-912C-C4BAD47EC87C}"/>
              </a:ext>
            </a:extLst>
          </p:cNvPr>
          <p:cNvSpPr txBox="1"/>
          <p:nvPr/>
        </p:nvSpPr>
        <p:spPr>
          <a:xfrm>
            <a:off x="357337" y="2608036"/>
            <a:ext cx="7764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VinhQuocTran/finalterm_real_estate_blockchain (github.com)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1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8A951A-B956-47C4-8F5B-28ED3BE16F30}"/>
              </a:ext>
            </a:extLst>
          </p:cNvPr>
          <p:cNvCxnSpPr>
            <a:cxnSpLocks/>
          </p:cNvCxnSpPr>
          <p:nvPr/>
        </p:nvCxnSpPr>
        <p:spPr>
          <a:xfrm>
            <a:off x="346432" y="683716"/>
            <a:ext cx="10922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759A66-2575-4330-A04A-BA58B89B1882}"/>
              </a:ext>
            </a:extLst>
          </p:cNvPr>
          <p:cNvSpPr txBox="1"/>
          <p:nvPr/>
        </p:nvSpPr>
        <p:spPr>
          <a:xfrm>
            <a:off x="265409" y="191273"/>
            <a:ext cx="39982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number of third parties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76959B-1A7F-4462-8B77-723DE5B37E40}"/>
              </a:ext>
            </a:extLst>
          </p:cNvPr>
          <p:cNvSpPr txBox="1"/>
          <p:nvPr/>
        </p:nvSpPr>
        <p:spPr>
          <a:xfrm>
            <a:off x="265408" y="924658"/>
            <a:ext cx="62974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Due to a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high value asset and complex legal requirements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, a transaction in CRE requires many third parties like:</a:t>
            </a:r>
            <a:endParaRPr lang="en-US" sz="20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Bank (mortgage, loan,..)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</a:rPr>
              <a:t>Lawyer (legal paperwork)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Notary </a:t>
            </a:r>
            <a:r>
              <a:rPr lang="en-US" sz="2000" dirty="0"/>
              <a:t>(witness service)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Broker (navigate/guide a transaction)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House Inspection</a:t>
            </a:r>
            <a:r>
              <a:rPr lang="en-US" sz="2000"/>
              <a:t>/Valuation service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Government Agency</a:t>
            </a:r>
          </a:p>
          <a:p>
            <a:r>
              <a:rPr lang="en-US" sz="2000" b="1" dirty="0"/>
              <a:t>=&gt;</a:t>
            </a:r>
            <a:r>
              <a:rPr lang="en-US" sz="2000" dirty="0"/>
              <a:t> Each party requires a certain amount of fee, so </a:t>
            </a:r>
            <a:r>
              <a:rPr lang="en-US" sz="2000" b="1" dirty="0"/>
              <a:t>a final transaction cost is very high/time-consuming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5B87C4-DFD1-4373-B6FC-7911640EC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846" y="924658"/>
            <a:ext cx="5482677" cy="444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0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8A951A-B956-47C4-8F5B-28ED3BE16F30}"/>
              </a:ext>
            </a:extLst>
          </p:cNvPr>
          <p:cNvCxnSpPr>
            <a:cxnSpLocks/>
          </p:cNvCxnSpPr>
          <p:nvPr/>
        </p:nvCxnSpPr>
        <p:spPr>
          <a:xfrm>
            <a:off x="346432" y="683716"/>
            <a:ext cx="10922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759A66-2575-4330-A04A-BA58B89B1882}"/>
              </a:ext>
            </a:extLst>
          </p:cNvPr>
          <p:cNvSpPr txBox="1"/>
          <p:nvPr/>
        </p:nvSpPr>
        <p:spPr>
          <a:xfrm>
            <a:off x="265409" y="191273"/>
            <a:ext cx="7717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symmetry of information between buyer and seller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76959B-1A7F-4462-8B77-723DE5B37E40}"/>
              </a:ext>
            </a:extLst>
          </p:cNvPr>
          <p:cNvSpPr txBox="1"/>
          <p:nvPr/>
        </p:nvSpPr>
        <p:spPr>
          <a:xfrm>
            <a:off x="265407" y="924658"/>
            <a:ext cx="61811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Buyer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usually a non-expert who looks for a place to live or diversify their investment, their main source of information comes from seller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Seller</a:t>
            </a: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professional in the real estate market with a lot of tools and insider data like: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of the property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Trends and Conditions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Inspection Reports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Seller may only show information that give them advantages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 to unfairness and lack of transparency between buyer and seller</a:t>
            </a:r>
            <a:endParaRPr lang="en-US" sz="20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What Are the Scales of Justice? Meaning &amp; History">
            <a:extLst>
              <a:ext uri="{FF2B5EF4-FFF2-40B4-BE49-F238E27FC236}">
                <a16:creationId xmlns:a16="http://schemas.microsoft.com/office/drawing/2014/main" id="{107F202B-7AFD-4EE3-985C-CE26D0352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734" y="877022"/>
            <a:ext cx="5433266" cy="471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84D2A1-D95F-496E-861A-B37D2655E394}"/>
              </a:ext>
            </a:extLst>
          </p:cNvPr>
          <p:cNvSpPr txBox="1"/>
          <p:nvPr/>
        </p:nvSpPr>
        <p:spPr>
          <a:xfrm>
            <a:off x="10810240" y="4185920"/>
            <a:ext cx="1036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Seller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16387A-A64C-40BA-9BEF-DA65E6BB5770}"/>
              </a:ext>
            </a:extLst>
          </p:cNvPr>
          <p:cNvSpPr txBox="1"/>
          <p:nvPr/>
        </p:nvSpPr>
        <p:spPr>
          <a:xfrm>
            <a:off x="7294880" y="3281729"/>
            <a:ext cx="1036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Buyer</a:t>
            </a:r>
          </a:p>
        </p:txBody>
      </p:sp>
    </p:spTree>
    <p:extLst>
      <p:ext uri="{BB962C8B-B14F-4D97-AF65-F5344CB8AC3E}">
        <p14:creationId xmlns:p14="http://schemas.microsoft.com/office/powerpoint/2010/main" val="318151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8A951A-B956-47C4-8F5B-28ED3BE16F30}"/>
              </a:ext>
            </a:extLst>
          </p:cNvPr>
          <p:cNvCxnSpPr>
            <a:cxnSpLocks/>
          </p:cNvCxnSpPr>
          <p:nvPr/>
        </p:nvCxnSpPr>
        <p:spPr>
          <a:xfrm>
            <a:off x="346432" y="683716"/>
            <a:ext cx="10922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759A66-2575-4330-A04A-BA58B89B1882}"/>
              </a:ext>
            </a:extLst>
          </p:cNvPr>
          <p:cNvSpPr txBox="1"/>
          <p:nvPr/>
        </p:nvSpPr>
        <p:spPr>
          <a:xfrm>
            <a:off x="265409" y="191273"/>
            <a:ext cx="25603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Heavy paperwork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76959B-1A7F-4462-8B77-723DE5B37E40}"/>
              </a:ext>
            </a:extLst>
          </p:cNvPr>
          <p:cNvSpPr txBox="1"/>
          <p:nvPr/>
        </p:nvSpPr>
        <p:spPr>
          <a:xfrm>
            <a:off x="265408" y="924658"/>
            <a:ext cx="56934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In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traditional real estate LLC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(Limited liability company), when a transaction occurs you have to follow these steps: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1827"/>
                </a:solidFill>
                <a:latin typeface="Inter"/>
              </a:rPr>
              <a:t>B</a:t>
            </a:r>
            <a:r>
              <a:rPr lang="en-US" sz="2000" b="0" i="0" dirty="0">
                <a:solidFill>
                  <a:srgbClr val="111827"/>
                </a:solidFill>
                <a:effectLst/>
                <a:latin typeface="Inter"/>
              </a:rPr>
              <a:t>oth parties have to mutually sign a purchase agreement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1827"/>
                </a:solidFill>
                <a:latin typeface="Inter"/>
              </a:rPr>
              <a:t>T</a:t>
            </a:r>
            <a:r>
              <a:rPr lang="en-US" sz="2000" b="0" i="0" dirty="0">
                <a:solidFill>
                  <a:srgbClr val="111827"/>
                </a:solidFill>
                <a:effectLst/>
                <a:latin typeface="Inter"/>
              </a:rPr>
              <a:t>he company has to update the government by adding the new owner as a member in the underlying entity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11827"/>
                </a:solidFill>
                <a:effectLst/>
                <a:latin typeface="Inter"/>
              </a:rPr>
              <a:t>The reverse is true for selling one’s ownership stake as well</a:t>
            </a:r>
            <a:endParaRPr lang="en-US" sz="2000" dirty="0">
              <a:solidFill>
                <a:srgbClr val="111827"/>
              </a:solidFill>
              <a:latin typeface="Inter"/>
            </a:endParaRPr>
          </a:p>
          <a:p>
            <a:r>
              <a:rPr lang="en-US" sz="2000" dirty="0">
                <a:solidFill>
                  <a:srgbClr val="111827"/>
                </a:solidFill>
                <a:latin typeface="Inter"/>
              </a:rPr>
              <a:t>=&gt; The entire process </a:t>
            </a:r>
            <a:r>
              <a:rPr lang="en-US" sz="2000" b="1" i="0" dirty="0">
                <a:solidFill>
                  <a:srgbClr val="111827"/>
                </a:solidFill>
                <a:effectLst/>
                <a:latin typeface="Inter"/>
              </a:rPr>
              <a:t>not only takes time, but money and effort</a:t>
            </a:r>
            <a:r>
              <a:rPr lang="en-US" sz="2000" b="0" i="0" dirty="0">
                <a:solidFill>
                  <a:srgbClr val="111827"/>
                </a:solidFill>
                <a:effectLst/>
                <a:latin typeface="Inter"/>
              </a:rPr>
              <a:t> for both buyer/seller/broker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4100" name="Picture 4" descr="Pug Dog Doing Paperwork Meme Poster – JessieMarieStudio">
            <a:extLst>
              <a:ext uri="{FF2B5EF4-FFF2-40B4-BE49-F238E27FC236}">
                <a16:creationId xmlns:a16="http://schemas.microsoft.com/office/drawing/2014/main" id="{47AF2F52-B11C-4D16-AD52-19325E21F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999" y="924658"/>
            <a:ext cx="6309001" cy="433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45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8A951A-B956-47C4-8F5B-28ED3BE16F30}"/>
              </a:ext>
            </a:extLst>
          </p:cNvPr>
          <p:cNvCxnSpPr>
            <a:cxnSpLocks/>
          </p:cNvCxnSpPr>
          <p:nvPr/>
        </p:nvCxnSpPr>
        <p:spPr>
          <a:xfrm>
            <a:off x="346432" y="683716"/>
            <a:ext cx="10922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759A66-2575-4330-A04A-BA58B89B1882}"/>
              </a:ext>
            </a:extLst>
          </p:cNvPr>
          <p:cNvSpPr txBox="1"/>
          <p:nvPr/>
        </p:nvSpPr>
        <p:spPr>
          <a:xfrm>
            <a:off x="265409" y="191273"/>
            <a:ext cx="54409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upfront/entry cost for buyer/seller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972FF8-09BD-4011-9B69-9FCC7E63D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32" y="1232215"/>
            <a:ext cx="6254813" cy="23951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ED7C65-E63C-4F46-842D-CC0443B37D09}"/>
              </a:ext>
            </a:extLst>
          </p:cNvPr>
          <p:cNvSpPr txBox="1"/>
          <p:nvPr/>
        </p:nvSpPr>
        <p:spPr>
          <a:xfrm>
            <a:off x="265409" y="933824"/>
            <a:ext cx="7894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Purchasing a house in Vietnam is an uphill battle - </a:t>
            </a:r>
            <a:r>
              <a:rPr lang="en-US" dirty="0" err="1">
                <a:hlinkClick r:id="rId3"/>
              </a:rPr>
              <a:t>VnExpress</a:t>
            </a:r>
            <a:r>
              <a:rPr lang="en-US">
                <a:hlinkClick r:id="rId3"/>
              </a:rPr>
              <a:t> International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3BC82A-4DEA-46A8-906B-32E23A200CCC}"/>
              </a:ext>
            </a:extLst>
          </p:cNvPr>
          <p:cNvSpPr txBox="1"/>
          <p:nvPr/>
        </p:nvSpPr>
        <p:spPr>
          <a:xfrm>
            <a:off x="265409" y="3976231"/>
            <a:ext cx="5346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Common fee when exchange a real estate asset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D22ECBE8-4DB4-469B-98E8-A51C86C50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42151"/>
              </p:ext>
            </p:extLst>
          </p:nvPr>
        </p:nvGraphicFramePr>
        <p:xfrm>
          <a:off x="346432" y="4389126"/>
          <a:ext cx="8127999" cy="18491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13658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677971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1401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Buyer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334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/>
                        <a:t>Down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/>
                        <a:t>Closing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Agent Commissions</a:t>
                      </a:r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4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Home Inspection service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Home Repairs and Staging</a:t>
                      </a:r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03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Home Valuation service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Transfer Taxes</a:t>
                      </a:r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743273"/>
                  </a:ext>
                </a:extLst>
              </a:tr>
              <a:tr h="227123"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Earnest Money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95782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834F69-C12A-4EB5-83DA-37FB49B46A9B}"/>
              </a:ext>
            </a:extLst>
          </p:cNvPr>
          <p:cNvCxnSpPr>
            <a:cxnSpLocks/>
          </p:cNvCxnSpPr>
          <p:nvPr/>
        </p:nvCxnSpPr>
        <p:spPr>
          <a:xfrm>
            <a:off x="1283692" y="3556456"/>
            <a:ext cx="230532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23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31AEF8-92FC-4CAC-AA1E-78E5D2F5A1AF}"/>
              </a:ext>
            </a:extLst>
          </p:cNvPr>
          <p:cNvSpPr txBox="1">
            <a:spLocks/>
          </p:cNvSpPr>
          <p:nvPr/>
        </p:nvSpPr>
        <p:spPr>
          <a:xfrm>
            <a:off x="218440" y="0"/>
            <a:ext cx="10078714" cy="78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Blockchain-based CRE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090C86-B10B-4956-B590-73C9AF0C0418}"/>
              </a:ext>
            </a:extLst>
          </p:cNvPr>
          <p:cNvCxnSpPr/>
          <p:nvPr/>
        </p:nvCxnSpPr>
        <p:spPr>
          <a:xfrm>
            <a:off x="340360" y="715253"/>
            <a:ext cx="874776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9285ED-1A7A-4AC0-B2C4-554F77CEAC22}"/>
              </a:ext>
            </a:extLst>
          </p:cNvPr>
          <p:cNvCxnSpPr>
            <a:cxnSpLocks/>
          </p:cNvCxnSpPr>
          <p:nvPr/>
        </p:nvCxnSpPr>
        <p:spPr>
          <a:xfrm>
            <a:off x="299463" y="1569835"/>
            <a:ext cx="10922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9FF621-B10D-4AC1-B152-F747AF6E6B2E}"/>
              </a:ext>
            </a:extLst>
          </p:cNvPr>
          <p:cNvSpPr txBox="1"/>
          <p:nvPr/>
        </p:nvSpPr>
        <p:spPr>
          <a:xfrm>
            <a:off x="218440" y="1077393"/>
            <a:ext cx="81483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Apply blockchain in CRE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86AD6-054D-4057-AF67-35A471493556}"/>
              </a:ext>
            </a:extLst>
          </p:cNvPr>
          <p:cNvSpPr txBox="1"/>
          <p:nvPr/>
        </p:nvSpPr>
        <p:spPr>
          <a:xfrm>
            <a:off x="150845" y="1865833"/>
            <a:ext cx="50556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As we acknowledge these problems, our team decide to propose </a:t>
            </a:r>
            <a:r>
              <a:rPr lang="en-US" sz="2000" b="1"/>
              <a:t>the implementation of a blockchain-enhanced real estate system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Our system </a:t>
            </a:r>
            <a:r>
              <a:rPr lang="en-US" sz="2000" b="1"/>
              <a:t>is based on </a:t>
            </a:r>
            <a:r>
              <a:rPr lang="en-US" sz="2000">
                <a:hlinkClick r:id="rId2"/>
              </a:rPr>
              <a:t>Fractional Real Estate Marketplace | Lofty</a:t>
            </a:r>
            <a:r>
              <a:rPr lang="en-US" sz="2000"/>
              <a:t>. The Lofty platform is introduced in 2020 using Algorand blockchain as a backbone for transactions</a:t>
            </a:r>
          </a:p>
        </p:txBody>
      </p:sp>
      <p:pic>
        <p:nvPicPr>
          <p:cNvPr id="1026" name="Picture 2" descr="Fractional Real Estate Marketplace | Lofty">
            <a:extLst>
              <a:ext uri="{FF2B5EF4-FFF2-40B4-BE49-F238E27FC236}">
                <a16:creationId xmlns:a16="http://schemas.microsoft.com/office/drawing/2014/main" id="{AC615CF4-22B7-47C6-8C3F-FB249247E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830" y="1865833"/>
            <a:ext cx="6627325" cy="333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913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7EA439-63F0-4B5C-9F69-4C78AC894323}"/>
              </a:ext>
            </a:extLst>
          </p:cNvPr>
          <p:cNvCxnSpPr>
            <a:cxnSpLocks/>
          </p:cNvCxnSpPr>
          <p:nvPr/>
        </p:nvCxnSpPr>
        <p:spPr>
          <a:xfrm>
            <a:off x="403635" y="736458"/>
            <a:ext cx="10922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05B279-0E6E-4167-823B-CB75E27450E4}"/>
              </a:ext>
            </a:extLst>
          </p:cNvPr>
          <p:cNvSpPr txBox="1"/>
          <p:nvPr/>
        </p:nvSpPr>
        <p:spPr>
          <a:xfrm>
            <a:off x="346432" y="244015"/>
            <a:ext cx="81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Blockchain-based CRE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282C7-CD29-4E9C-8C67-FA044726468F}"/>
              </a:ext>
            </a:extLst>
          </p:cNvPr>
          <p:cNvSpPr txBox="1"/>
          <p:nvPr/>
        </p:nvSpPr>
        <p:spPr>
          <a:xfrm>
            <a:off x="403635" y="85956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The advantages of our new system can bring to CRE is</a:t>
            </a: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213E7D1D-EA84-4BB5-9EDD-6573DDCC3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196568"/>
              </p:ext>
            </p:extLst>
          </p:nvPr>
        </p:nvGraphicFramePr>
        <p:xfrm>
          <a:off x="346431" y="1352011"/>
          <a:ext cx="9711969" cy="34036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805974">
                  <a:extLst>
                    <a:ext uri="{9D8B030D-6E8A-4147-A177-3AD203B41FA5}">
                      <a16:colId xmlns:a16="http://schemas.microsoft.com/office/drawing/2014/main" val="101365878"/>
                    </a:ext>
                  </a:extLst>
                </a:gridCol>
                <a:gridCol w="3905995">
                  <a:extLst>
                    <a:ext uri="{9D8B030D-6E8A-4147-A177-3AD203B41FA5}">
                      <a16:colId xmlns:a16="http://schemas.microsoft.com/office/drawing/2014/main" val="767797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Advantage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334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Low entry cost/high liquidity thanks to </a:t>
                      </a:r>
                      <a:r>
                        <a:rPr lang="en-US" sz="1800" b="1"/>
                        <a:t>house tokenization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Smart Contract (created DAO LLC)</a:t>
                      </a:r>
                      <a:endParaRPr lang="en-US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4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Transaction is immutable to prevent fraud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Blockchain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03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/>
                        <a:t>House Voting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Blockchain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74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NO MORE PAPERWORK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Smart Contract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060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/>
                        <a:t>Daily Income based on property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Smart Contract (</a:t>
                      </a:r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residential, commercial/industrial)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438629"/>
                  </a:ext>
                </a:extLst>
              </a:tr>
              <a:tr h="2271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All house related documents is public on website so it’s total transparency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95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697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7EA439-63F0-4B5C-9F69-4C78AC894323}"/>
              </a:ext>
            </a:extLst>
          </p:cNvPr>
          <p:cNvCxnSpPr>
            <a:cxnSpLocks/>
          </p:cNvCxnSpPr>
          <p:nvPr/>
        </p:nvCxnSpPr>
        <p:spPr>
          <a:xfrm>
            <a:off x="403635" y="736458"/>
            <a:ext cx="10922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05B279-0E6E-4167-823B-CB75E27450E4}"/>
              </a:ext>
            </a:extLst>
          </p:cNvPr>
          <p:cNvSpPr txBox="1"/>
          <p:nvPr/>
        </p:nvSpPr>
        <p:spPr>
          <a:xfrm>
            <a:off x="346432" y="244015"/>
            <a:ext cx="81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Lease transaction using Blockchain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BCA17E-FB61-4352-9D18-E2FB4F3B8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189" y="505625"/>
            <a:ext cx="5504199" cy="6355539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D9C69C54-C0AA-484F-A314-5FBA0B723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51" y="16726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F8CF2-84A9-41AD-9E23-387D4B2FDD5E}"/>
              </a:ext>
            </a:extLst>
          </p:cNvPr>
          <p:cNvSpPr txBox="1"/>
          <p:nvPr/>
        </p:nvSpPr>
        <p:spPr>
          <a:xfrm>
            <a:off x="403635" y="859569"/>
            <a:ext cx="60975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B050"/>
                </a:solidFill>
              </a:rPr>
              <a:t>1</a:t>
            </a:r>
            <a:r>
              <a:rPr lang="en-US" sz="1800"/>
              <a:t>: A transparent MLS system enables all parties to view the available listings and documents based on their requirements.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B050"/>
                </a:solidFill>
              </a:rPr>
              <a:t>4</a:t>
            </a:r>
            <a:r>
              <a:rPr lang="en-US" sz="1800"/>
              <a:t>: All property/buyer/seller will be verified before joining marketplace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B050"/>
                </a:solidFill>
              </a:rPr>
              <a:t>6</a:t>
            </a:r>
            <a:r>
              <a:rPr lang="en-US" sz="1800"/>
              <a:t>: Lease agreement uses House Tokenization and NFT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B050"/>
                </a:solidFill>
              </a:rPr>
              <a:t>7: </a:t>
            </a:r>
            <a:r>
              <a:rPr lang="en-US" sz="1800"/>
              <a:t>Investor will earn income daily based on their own token</a:t>
            </a:r>
            <a:endParaRPr lang="en-US" sz="18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695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8945C5-D086-40AE-855A-DE1E0C847B8B}"/>
              </a:ext>
            </a:extLst>
          </p:cNvPr>
          <p:cNvCxnSpPr>
            <a:cxnSpLocks/>
          </p:cNvCxnSpPr>
          <p:nvPr/>
        </p:nvCxnSpPr>
        <p:spPr>
          <a:xfrm>
            <a:off x="403635" y="736458"/>
            <a:ext cx="10922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8F65BD5-DBA0-40D9-8CC7-2E2E5678ECE2}"/>
              </a:ext>
            </a:extLst>
          </p:cNvPr>
          <p:cNvSpPr txBox="1"/>
          <p:nvPr/>
        </p:nvSpPr>
        <p:spPr>
          <a:xfrm>
            <a:off x="322612" y="244016"/>
            <a:ext cx="81483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 tokenization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46A7EC-540A-4709-89DC-62F46F440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11" y="2523264"/>
            <a:ext cx="11409750" cy="4090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819BF9-8FC3-4825-BC66-2BCCD99DBD00}"/>
              </a:ext>
            </a:extLst>
          </p:cNvPr>
          <p:cNvSpPr txBox="1"/>
          <p:nvPr/>
        </p:nvSpPr>
        <p:spPr>
          <a:xfrm>
            <a:off x="322611" y="850297"/>
            <a:ext cx="94092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method that can enable investors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 fractional ownership in a property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issuing tokens may take a form of the IPO applied in the stock market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owner of the property may issue tokens based on the market value of the property and sell them to potential investors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like shares in a company</a:t>
            </a:r>
          </a:p>
        </p:txBody>
      </p:sp>
    </p:spTree>
    <p:extLst>
      <p:ext uri="{BB962C8B-B14F-4D97-AF65-F5344CB8AC3E}">
        <p14:creationId xmlns:p14="http://schemas.microsoft.com/office/powerpoint/2010/main" val="820926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813</Words>
  <Application>Microsoft Office PowerPoint</Application>
  <PresentationFormat>Widescreen</PresentationFormat>
  <Paragraphs>92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Inter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Vinh Tran</dc:creator>
  <cp:lastModifiedBy>Vinh Tran Quoc</cp:lastModifiedBy>
  <cp:revision>42</cp:revision>
  <dcterms:created xsi:type="dcterms:W3CDTF">2023-12-04T01:25:15Z</dcterms:created>
  <dcterms:modified xsi:type="dcterms:W3CDTF">2024-05-13T01:10:16Z</dcterms:modified>
</cp:coreProperties>
</file>