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91" r:id="rId2"/>
    <p:sldId id="325" r:id="rId3"/>
    <p:sldId id="353" r:id="rId4"/>
    <p:sldId id="354" r:id="rId5"/>
    <p:sldId id="355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369" r:id="rId27"/>
    <p:sldId id="322" r:id="rId28"/>
    <p:sldId id="323" r:id="rId29"/>
  </p:sldIdLst>
  <p:sldSz cx="9144000" cy="6858000" type="letter"/>
  <p:notesSz cx="699135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D6900"/>
    <a:srgbClr val="8CF4EA"/>
    <a:srgbClr val="D93192"/>
    <a:srgbClr val="316501"/>
    <a:srgbClr val="F35B1B"/>
    <a:srgbClr val="800000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116" d="100"/>
          <a:sy n="116" d="100"/>
        </p:scale>
        <p:origin x="146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763" y="11113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t" anchorCtr="0" compatLnSpc="1">
            <a:prstTxWarp prst="textNoShape">
              <a:avLst/>
            </a:prstTxWarp>
          </a:bodyPr>
          <a:lstStyle>
            <a:lvl1pPr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2238" y="11113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t" anchorCtr="0" compatLnSpc="1">
            <a:prstTxWarp prst="textNoShape">
              <a:avLst/>
            </a:prstTxWarp>
          </a:bodyPr>
          <a:lstStyle>
            <a:lvl1pPr algn="r"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763" y="8834438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b" anchorCtr="0" compatLnSpc="1">
            <a:prstTxWarp prst="textNoShape">
              <a:avLst/>
            </a:prstTxWarp>
          </a:bodyPr>
          <a:lstStyle>
            <a:lvl1pPr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2238" y="8834438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b" anchorCtr="0" compatLnSpc="1">
            <a:prstTxWarp prst="textNoShape">
              <a:avLst/>
            </a:prstTxWarp>
          </a:bodyPr>
          <a:lstStyle>
            <a:lvl1pPr algn="r"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4BE78E3-2CB0-4737-98F8-CDD1DD8DEA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3210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763" y="11113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t" anchorCtr="0" compatLnSpc="1">
            <a:prstTxWarp prst="textNoShape">
              <a:avLst/>
            </a:prstTxWarp>
          </a:bodyPr>
          <a:lstStyle>
            <a:lvl1pPr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2238" y="11113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t" anchorCtr="0" compatLnSpc="1">
            <a:prstTxWarp prst="textNoShape">
              <a:avLst/>
            </a:prstTxWarp>
          </a:bodyPr>
          <a:lstStyle>
            <a:lvl1pPr algn="r"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763" y="8834438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b" anchorCtr="0" compatLnSpc="1">
            <a:prstTxWarp prst="textNoShape">
              <a:avLst/>
            </a:prstTxWarp>
          </a:bodyPr>
          <a:lstStyle>
            <a:lvl1pPr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2238" y="8834438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b" anchorCtr="0" compatLnSpc="1">
            <a:prstTxWarp prst="textNoShape">
              <a:avLst/>
            </a:prstTxWarp>
          </a:bodyPr>
          <a:lstStyle>
            <a:lvl1pPr algn="r"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3DDCA8E-778F-491C-9790-3C4CC55F97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7625" cy="417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01" tIns="46852" rIns="92401" bIns="468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17663" y="1028700"/>
            <a:ext cx="3756025" cy="2816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8479486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550863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1098550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649413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2198688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6718A9-7603-4FC5-A52C-AB8601F0ADB1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4860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45F0C9-4661-4F78-B93F-EBF83DD183CA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223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56C126-36D2-4C44-BC72-68103B87883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041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62862B-B8D9-4ED5-BF26-96AA6560F18B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6759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101E23-53FA-4A64-A176-E163E2F96B45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7808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5D8FCF-FFF0-42D3-8848-82DA6A44DB3D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5284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E0BF8C-194B-4C59-921F-416A49AED669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8623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F93DB5-5CB5-4FB2-A4C4-3FA532F78AA9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0619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FFA74B-A1A1-47E6-B8BF-5FA649DBA026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415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047919-F4B1-46EB-AA96-698DC140426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1509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98BFDD-729E-41F6-9F3F-BA979320A0A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5523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BF02FA-7E9D-482A-8526-20C00713A00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58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09C80B-8658-4BE6-A9B7-B7C848AFF242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9895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9E73D8-5562-4F12-8825-B263014B3D8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5918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B8BC9-E316-4892-9E48-B8D407396BB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2270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A0A7AF-9483-4281-A199-1E2A4312BC7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1108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ABF26C-9494-4174-91CF-8A6BB2006B81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781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CE910-3917-4121-9EBB-EF32C6936B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063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D0315-0510-49C5-BF59-6C6249EA98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583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3238" y="11113"/>
            <a:ext cx="2278062" cy="6240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" y="11113"/>
            <a:ext cx="6681788" cy="6240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E8519-19A9-421A-845F-F461118DBC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0140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78486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3733800"/>
            <a:ext cx="78486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39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38481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143000"/>
            <a:ext cx="38481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09600" y="3733800"/>
            <a:ext cx="78486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6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C91D9-258A-4FF8-8572-9BDD4ADC18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401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CC8C7-2CD8-4E2B-98EE-2E95737F83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791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38" y="1060450"/>
            <a:ext cx="4478337" cy="5191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060450"/>
            <a:ext cx="4479925" cy="5191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D26C3-3746-4062-BE74-5DA647D2A4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790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3BD74-D12B-417D-B213-49A23F12F1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67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D0513-0AB8-43CA-BA00-2131073D5E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24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92357-E18F-4FC4-BB4F-CF7CF7F663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0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3FAE5-DF4F-4565-A7CD-B64D78A757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488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895EF-E0E4-44B5-8530-DA9042585A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241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0AD7A22-A51B-432F-959C-4799F85443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88" y="0"/>
            <a:ext cx="9129712" cy="976313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en-US" smtClean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638" y="1060450"/>
            <a:ext cx="9110662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00" tIns="42862" rIns="88900" bIns="428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Level One: All Cap, Bold, Arial 18, Maroon</a:t>
            </a:r>
          </a:p>
          <a:p>
            <a:pPr lvl="1"/>
            <a:r>
              <a:rPr lang="en-US" altLang="zh-CN" smtClean="0"/>
              <a:t>Level two: initial cap, bold, arial 16, blue</a:t>
            </a:r>
          </a:p>
          <a:p>
            <a:pPr lvl="2"/>
            <a:r>
              <a:rPr lang="en-US" altLang="zh-CN" smtClean="0"/>
              <a:t>Level three: initial cap, bold, arial 16, blue</a:t>
            </a: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1588" y="6445250"/>
            <a:ext cx="7580312" cy="3175"/>
          </a:xfrm>
          <a:prstGeom prst="line">
            <a:avLst/>
          </a:prstGeom>
          <a:noFill/>
          <a:ln w="25400">
            <a:solidFill>
              <a:srgbClr val="00279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4648200" y="6499225"/>
            <a:ext cx="4419600" cy="225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8900" tIns="42862" rIns="88900" bIns="42862">
            <a:spAutoFit/>
          </a:bodyPr>
          <a:lstStyle>
            <a:lvl1pPr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endParaRPr lang="en-US" altLang="zh-CN" sz="900" smtClean="0">
              <a:solidFill>
                <a:srgbClr val="00279F"/>
              </a:solidFill>
              <a:ea typeface="宋体" panose="02010600030101010101" pitchFamily="2" charset="-122"/>
            </a:endParaRPr>
          </a:p>
        </p:txBody>
      </p:sp>
      <p:sp>
        <p:nvSpPr>
          <p:cNvPr id="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9050" y="11113"/>
            <a:ext cx="909955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00" tIns="42862" rIns="88900" bIns="4286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Title: Cap All Words, Bold, Arial 28, White</a:t>
            </a:r>
          </a:p>
        </p:txBody>
      </p:sp>
      <p:sp>
        <p:nvSpPr>
          <p:cNvPr id="1034" name="Rectangle 20"/>
          <p:cNvSpPr>
            <a:spLocks noChangeArrowheads="1"/>
          </p:cNvSpPr>
          <p:nvPr userDrawn="1"/>
        </p:nvSpPr>
        <p:spPr bwMode="auto">
          <a:xfrm>
            <a:off x="0" y="6516688"/>
            <a:ext cx="21971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smtClean="0">
                <a:ea typeface="宋体" panose="02010600030101010101" pitchFamily="2" charset="-122"/>
              </a:rPr>
              <a:t>Artificial Intelligence</a:t>
            </a:r>
            <a:endParaRPr lang="en-US" altLang="zh-CN" sz="1800" b="0" smtClean="0">
              <a:ea typeface="宋体" panose="02010600030101010101" pitchFamily="2" charset="-122"/>
            </a:endParaRPr>
          </a:p>
        </p:txBody>
      </p:sp>
      <p:pic>
        <p:nvPicPr>
          <p:cNvPr id="1035" name="Picture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175375"/>
            <a:ext cx="6858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ctr" defTabSz="865188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2pPr>
      <a:lvl3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3pPr>
      <a:lvl4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4pPr>
      <a:lvl5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5pPr>
      <a:lvl6pPr marL="4572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6pPr>
      <a:lvl7pPr marL="9144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7pPr>
      <a:lvl8pPr marL="13716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8pPr>
      <a:lvl9pPr marL="18288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9pPr>
    </p:titleStyle>
    <p:bodyStyle>
      <a:lvl1pPr marL="323850" indent="-323850" algn="l" defTabSz="865188" rtl="0" eaLnBrk="0" fontAlgn="base" hangingPunct="0">
        <a:spcBef>
          <a:spcPct val="20000"/>
        </a:spcBef>
        <a:spcAft>
          <a:spcPct val="0"/>
        </a:spcAft>
        <a:buClr>
          <a:srgbClr val="790015"/>
        </a:buClr>
        <a:buChar char="•"/>
        <a:defRPr b="1" kern="1200">
          <a:solidFill>
            <a:srgbClr val="790015"/>
          </a:solidFill>
          <a:latin typeface="+mn-lt"/>
          <a:ea typeface="+mn-ea"/>
          <a:cs typeface="+mn-cs"/>
        </a:defRPr>
      </a:lvl1pPr>
      <a:lvl2pPr marL="703263" indent="-265113" algn="l" defTabSz="865188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–"/>
        <a:defRPr sz="1600" b="1" kern="1200">
          <a:solidFill>
            <a:srgbClr val="00279F"/>
          </a:solidFill>
          <a:latin typeface="+mn-lt"/>
          <a:ea typeface="+mn-ea"/>
          <a:cs typeface="+mn-cs"/>
        </a:defRPr>
      </a:lvl2pPr>
      <a:lvl3pPr marL="1084263" indent="-219075" algn="l" defTabSz="865188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•"/>
        <a:defRPr sz="1600" b="1" kern="1200">
          <a:solidFill>
            <a:srgbClr val="00279F"/>
          </a:solidFill>
          <a:latin typeface="+mn-lt"/>
          <a:ea typeface="+mn-ea"/>
          <a:cs typeface="+mn-cs"/>
        </a:defRPr>
      </a:lvl3pPr>
      <a:lvl4pPr marL="1600200" indent="-228600" algn="l" defTabSz="865188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865188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5" name="Rectangle 1041"/>
          <p:cNvSpPr>
            <a:spLocks noChangeArrowheads="1"/>
          </p:cNvSpPr>
          <p:nvPr/>
        </p:nvSpPr>
        <p:spPr bwMode="auto">
          <a:xfrm>
            <a:off x="609600" y="76200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865188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03263" indent="-265113" defTabSz="865188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084263" indent="-219075" defTabSz="865188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 defTabSz="8651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51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Lecture 10</a:t>
            </a:r>
            <a:endParaRPr lang="en-US" altLang="zh-CN" sz="2000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099" name="Rectangle 1043"/>
          <p:cNvSpPr>
            <a:spLocks noChangeArrowheads="1"/>
          </p:cNvSpPr>
          <p:nvPr/>
        </p:nvSpPr>
        <p:spPr bwMode="auto">
          <a:xfrm>
            <a:off x="695325" y="2667000"/>
            <a:ext cx="77533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23850" indent="-323850" defTabSz="865188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03263" indent="-265113" defTabSz="865188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084263" indent="-219075" defTabSz="865188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 defTabSz="8651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51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algn="ctr" eaLnBrk="1" hangingPunct="1"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Yaohang Li</a:t>
            </a:r>
          </a:p>
          <a:p>
            <a:pPr algn="ctr" eaLnBrk="1" hangingPunct="1"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Department of Computer Science</a:t>
            </a:r>
          </a:p>
          <a:p>
            <a:pPr algn="ctr" eaLnBrk="1" hangingPunct="1"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ODU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algn="ctr" eaLnBrk="1" hangingPunct="1">
              <a:buFontTx/>
              <a:buNone/>
            </a:pPr>
            <a:endParaRPr lang="en-US" altLang="zh-CN" sz="1800" b="0" u="sng" dirty="0">
              <a:ea typeface="宋体" panose="02010600030101010101" pitchFamily="2" charset="-122"/>
            </a:endParaRPr>
          </a:p>
          <a:p>
            <a:pPr algn="ctr" eaLnBrk="1" hangingPunct="1">
              <a:buFontTx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Reading for </a:t>
            </a:r>
            <a:r>
              <a:rPr lang="en-US" altLang="zh-CN" sz="1800" b="0" dirty="0" smtClean="0">
                <a:ea typeface="宋体" panose="02010600030101010101" pitchFamily="2" charset="-122"/>
              </a:rPr>
              <a:t>This </a:t>
            </a:r>
            <a:r>
              <a:rPr lang="en-US" altLang="zh-CN" sz="1800" b="0" dirty="0">
                <a:ea typeface="宋体" panose="02010600030101010101" pitchFamily="2" charset="-122"/>
              </a:rPr>
              <a:t>Class:</a:t>
            </a:r>
          </a:p>
          <a:p>
            <a:pPr algn="ctr" eaLnBrk="1" hangingPunct="1">
              <a:buFontTx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Chapter </a:t>
            </a:r>
            <a:r>
              <a:rPr lang="en-US" altLang="zh-CN" sz="1800" b="0" dirty="0" smtClean="0">
                <a:ea typeface="宋体" panose="02010600030101010101" pitchFamily="2" charset="-122"/>
              </a:rPr>
              <a:t>6, </a:t>
            </a:r>
            <a:r>
              <a:rPr lang="en-US" altLang="zh-CN" sz="1800" b="0" dirty="0">
                <a:ea typeface="宋体" panose="02010600030101010101" pitchFamily="2" charset="-122"/>
              </a:rPr>
              <a:t>Russell and </a:t>
            </a:r>
            <a:r>
              <a:rPr lang="en-US" altLang="zh-CN" sz="1800" b="0" dirty="0" err="1">
                <a:ea typeface="宋体" panose="02010600030101010101" pitchFamily="2" charset="-122"/>
              </a:rPr>
              <a:t>Norvig</a:t>
            </a:r>
            <a:endParaRPr lang="en-US" altLang="zh-CN" sz="1800" b="0" dirty="0">
              <a:ea typeface="宋体" panose="02010600030101010101" pitchFamily="2" charset="-122"/>
            </a:endParaRPr>
          </a:p>
        </p:txBody>
      </p:sp>
      <p:sp>
        <p:nvSpPr>
          <p:cNvPr id="4100" name="Rectangle 1044"/>
          <p:cNvSpPr>
            <a:spLocks noChangeArrowheads="1"/>
          </p:cNvSpPr>
          <p:nvPr/>
        </p:nvSpPr>
        <p:spPr bwMode="auto">
          <a:xfrm>
            <a:off x="2590800" y="1490990"/>
            <a:ext cx="42269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Backtracking Algorithm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en-US" altLang="zh-CN" sz="2400" b="0">
                <a:ea typeface="宋体" panose="02010600030101010101" pitchFamily="2" charset="-122"/>
                <a:sym typeface="Wingdings" panose="05000000000000000000" pitchFamily="2" charset="2"/>
              </a:rPr>
              <a:t>Backtracking Search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grpSp>
        <p:nvGrpSpPr>
          <p:cNvPr id="356355" name="Group 3"/>
          <p:cNvGrpSpPr>
            <a:grpSpLocks/>
          </p:cNvGrpSpPr>
          <p:nvPr/>
        </p:nvGrpSpPr>
        <p:grpSpPr bwMode="auto">
          <a:xfrm>
            <a:off x="685800" y="1752600"/>
            <a:ext cx="7696200" cy="3733800"/>
            <a:chOff x="432" y="1104"/>
            <a:chExt cx="4848" cy="2352"/>
          </a:xfrm>
        </p:grpSpPr>
        <p:grpSp>
          <p:nvGrpSpPr>
            <p:cNvPr id="356356" name="Group 4"/>
            <p:cNvGrpSpPr>
              <a:grpSpLocks/>
            </p:cNvGrpSpPr>
            <p:nvPr/>
          </p:nvGrpSpPr>
          <p:grpSpPr bwMode="auto">
            <a:xfrm>
              <a:off x="1392" y="1152"/>
              <a:ext cx="3888" cy="2304"/>
              <a:chOff x="720" y="1152"/>
              <a:chExt cx="3888" cy="2304"/>
            </a:xfrm>
          </p:grpSpPr>
          <p:grpSp>
            <p:nvGrpSpPr>
              <p:cNvPr id="356357" name="Group 5"/>
              <p:cNvGrpSpPr>
                <a:grpSpLocks/>
              </p:cNvGrpSpPr>
              <p:nvPr/>
            </p:nvGrpSpPr>
            <p:grpSpPr bwMode="auto">
              <a:xfrm>
                <a:off x="720" y="1152"/>
                <a:ext cx="3888" cy="2304"/>
                <a:chOff x="720" y="1152"/>
                <a:chExt cx="3888" cy="2304"/>
              </a:xfrm>
            </p:grpSpPr>
            <p:sp>
              <p:nvSpPr>
                <p:cNvPr id="356358" name="Oval 6"/>
                <p:cNvSpPr>
                  <a:spLocks noChangeArrowheads="1"/>
                </p:cNvSpPr>
                <p:nvPr/>
              </p:nvSpPr>
              <p:spPr bwMode="auto">
                <a:xfrm>
                  <a:off x="2592" y="1152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359" name="Oval 7"/>
                <p:cNvSpPr>
                  <a:spLocks noChangeArrowheads="1"/>
                </p:cNvSpPr>
                <p:nvPr/>
              </p:nvSpPr>
              <p:spPr bwMode="auto">
                <a:xfrm>
                  <a:off x="1536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360" name="Oval 8"/>
                <p:cNvSpPr>
                  <a:spLocks noChangeArrowheads="1"/>
                </p:cNvSpPr>
                <p:nvPr/>
              </p:nvSpPr>
              <p:spPr bwMode="auto">
                <a:xfrm>
                  <a:off x="3648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361" name="Oval 9"/>
                <p:cNvSpPr>
                  <a:spLocks noChangeArrowheads="1"/>
                </p:cNvSpPr>
                <p:nvPr/>
              </p:nvSpPr>
              <p:spPr bwMode="auto">
                <a:xfrm>
                  <a:off x="211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362" name="Oval 10"/>
                <p:cNvSpPr>
                  <a:spLocks noChangeArrowheads="1"/>
                </p:cNvSpPr>
                <p:nvPr/>
              </p:nvSpPr>
              <p:spPr bwMode="auto">
                <a:xfrm>
                  <a:off x="960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363" name="Oval 11"/>
                <p:cNvSpPr>
                  <a:spLocks noChangeArrowheads="1"/>
                </p:cNvSpPr>
                <p:nvPr/>
              </p:nvSpPr>
              <p:spPr bwMode="auto">
                <a:xfrm>
                  <a:off x="307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364" name="Oval 12"/>
                <p:cNvSpPr>
                  <a:spLocks noChangeArrowheads="1"/>
                </p:cNvSpPr>
                <p:nvPr/>
              </p:nvSpPr>
              <p:spPr bwMode="auto">
                <a:xfrm>
                  <a:off x="4224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365" name="Oval 13"/>
                <p:cNvSpPr>
                  <a:spLocks noChangeArrowheads="1"/>
                </p:cNvSpPr>
                <p:nvPr/>
              </p:nvSpPr>
              <p:spPr bwMode="auto">
                <a:xfrm>
                  <a:off x="19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366" name="Oval 14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367" name="Oval 15"/>
                <p:cNvSpPr>
                  <a:spLocks noChangeArrowheads="1"/>
                </p:cNvSpPr>
                <p:nvPr/>
              </p:nvSpPr>
              <p:spPr bwMode="auto">
                <a:xfrm>
                  <a:off x="7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368" name="Oval 16"/>
                <p:cNvSpPr>
                  <a:spLocks noChangeArrowheads="1"/>
                </p:cNvSpPr>
                <p:nvPr/>
              </p:nvSpPr>
              <p:spPr bwMode="auto">
                <a:xfrm>
                  <a:off x="288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369" name="Oval 17"/>
                <p:cNvSpPr>
                  <a:spLocks noChangeArrowheads="1"/>
                </p:cNvSpPr>
                <p:nvPr/>
              </p:nvSpPr>
              <p:spPr bwMode="auto">
                <a:xfrm>
                  <a:off x="326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370" name="Oval 18"/>
                <p:cNvSpPr>
                  <a:spLocks noChangeArrowheads="1"/>
                </p:cNvSpPr>
                <p:nvPr/>
              </p:nvSpPr>
              <p:spPr bwMode="auto">
                <a:xfrm>
                  <a:off x="403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371" name="Oval 19"/>
                <p:cNvSpPr>
                  <a:spLocks noChangeArrowheads="1"/>
                </p:cNvSpPr>
                <p:nvPr/>
              </p:nvSpPr>
              <p:spPr bwMode="auto">
                <a:xfrm>
                  <a:off x="4416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372" name="Oval 20"/>
                <p:cNvSpPr>
                  <a:spLocks noChangeArrowheads="1"/>
                </p:cNvSpPr>
                <p:nvPr/>
              </p:nvSpPr>
              <p:spPr bwMode="auto">
                <a:xfrm>
                  <a:off x="230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6373" name="Line 21"/>
              <p:cNvSpPr>
                <a:spLocks noChangeShapeType="1"/>
              </p:cNvSpPr>
              <p:nvPr/>
            </p:nvSpPr>
            <p:spPr bwMode="auto">
              <a:xfrm flipH="1">
                <a:off x="1632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6374" name="Line 22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6375" name="Line 23"/>
              <p:cNvSpPr>
                <a:spLocks noChangeShapeType="1"/>
              </p:cNvSpPr>
              <p:nvPr/>
            </p:nvSpPr>
            <p:spPr bwMode="auto">
              <a:xfrm flipH="1">
                <a:off x="1056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6376" name="Line 24"/>
              <p:cNvSpPr>
                <a:spLocks noChangeShapeType="1"/>
              </p:cNvSpPr>
              <p:nvPr/>
            </p:nvSpPr>
            <p:spPr bwMode="auto">
              <a:xfrm>
                <a:off x="1632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6377" name="Line 25"/>
              <p:cNvSpPr>
                <a:spLocks noChangeShapeType="1"/>
              </p:cNvSpPr>
              <p:nvPr/>
            </p:nvSpPr>
            <p:spPr bwMode="auto">
              <a:xfrm flipH="1">
                <a:off x="816" y="2688"/>
                <a:ext cx="24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6378" name="Line 26"/>
              <p:cNvSpPr>
                <a:spLocks noChangeShapeType="1"/>
              </p:cNvSpPr>
              <p:nvPr/>
            </p:nvSpPr>
            <p:spPr bwMode="auto">
              <a:xfrm>
                <a:off x="105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6379" name="Line 27"/>
              <p:cNvSpPr>
                <a:spLocks noChangeShapeType="1"/>
              </p:cNvSpPr>
              <p:nvPr/>
            </p:nvSpPr>
            <p:spPr bwMode="auto">
              <a:xfrm flipH="1">
                <a:off x="201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6380" name="Line 28"/>
              <p:cNvSpPr>
                <a:spLocks noChangeShapeType="1"/>
              </p:cNvSpPr>
              <p:nvPr/>
            </p:nvSpPr>
            <p:spPr bwMode="auto">
              <a:xfrm>
                <a:off x="220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6381" name="Line 29"/>
              <p:cNvSpPr>
                <a:spLocks noChangeShapeType="1"/>
              </p:cNvSpPr>
              <p:nvPr/>
            </p:nvSpPr>
            <p:spPr bwMode="auto">
              <a:xfrm flipH="1">
                <a:off x="3168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6382" name="Line 30"/>
              <p:cNvSpPr>
                <a:spLocks noChangeShapeType="1"/>
              </p:cNvSpPr>
              <p:nvPr/>
            </p:nvSpPr>
            <p:spPr bwMode="auto">
              <a:xfrm>
                <a:off x="3744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6383" name="Line 31"/>
              <p:cNvSpPr>
                <a:spLocks noChangeShapeType="1"/>
              </p:cNvSpPr>
              <p:nvPr/>
            </p:nvSpPr>
            <p:spPr bwMode="auto">
              <a:xfrm flipH="1">
                <a:off x="297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6384" name="Line 32"/>
              <p:cNvSpPr>
                <a:spLocks noChangeShapeType="1"/>
              </p:cNvSpPr>
              <p:nvPr/>
            </p:nvSpPr>
            <p:spPr bwMode="auto">
              <a:xfrm>
                <a:off x="316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6385" name="Line 33"/>
              <p:cNvSpPr>
                <a:spLocks noChangeShapeType="1"/>
              </p:cNvSpPr>
              <p:nvPr/>
            </p:nvSpPr>
            <p:spPr bwMode="auto">
              <a:xfrm flipH="1">
                <a:off x="412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6386" name="Line 34"/>
              <p:cNvSpPr>
                <a:spLocks noChangeShapeType="1"/>
              </p:cNvSpPr>
              <p:nvPr/>
            </p:nvSpPr>
            <p:spPr bwMode="auto">
              <a:xfrm>
                <a:off x="4320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56387" name="Text Box 35"/>
            <p:cNvSpPr txBox="1">
              <a:spLocks noChangeArrowheads="1"/>
            </p:cNvSpPr>
            <p:nvPr/>
          </p:nvSpPr>
          <p:spPr bwMode="auto">
            <a:xfrm>
              <a:off x="432" y="1104"/>
              <a:ext cx="1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empty assignment</a:t>
              </a:r>
            </a:p>
          </p:txBody>
        </p:sp>
        <p:sp>
          <p:nvSpPr>
            <p:cNvPr id="356388" name="Text Box 36"/>
            <p:cNvSpPr txBox="1">
              <a:spLocks noChangeArrowheads="1"/>
            </p:cNvSpPr>
            <p:nvPr/>
          </p:nvSpPr>
          <p:spPr bwMode="auto">
            <a:xfrm>
              <a:off x="432" y="1680"/>
              <a:ext cx="8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800" b="0" baseline="30000">
                  <a:latin typeface="Tahoma" panose="020B0604030504040204" pitchFamily="34" charset="0"/>
                  <a:ea typeface="宋体" panose="02010600030101010101" pitchFamily="2" charset="-122"/>
                </a:rPr>
                <a:t>st</a:t>
              </a: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 variable</a:t>
              </a:r>
            </a:p>
          </p:txBody>
        </p:sp>
        <p:sp>
          <p:nvSpPr>
            <p:cNvPr id="356389" name="Text Box 37"/>
            <p:cNvSpPr txBox="1">
              <a:spLocks noChangeArrowheads="1"/>
            </p:cNvSpPr>
            <p:nvPr/>
          </p:nvSpPr>
          <p:spPr bwMode="auto">
            <a:xfrm>
              <a:off x="432" y="2448"/>
              <a:ext cx="8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800" b="0" baseline="30000">
                  <a:latin typeface="Tahoma" panose="020B0604030504040204" pitchFamily="34" charset="0"/>
                  <a:ea typeface="宋体" panose="02010600030101010101" pitchFamily="2" charset="-122"/>
                </a:rPr>
                <a:t>nd</a:t>
              </a: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 variable</a:t>
              </a:r>
            </a:p>
          </p:txBody>
        </p:sp>
        <p:sp>
          <p:nvSpPr>
            <p:cNvPr id="356390" name="Text Box 38"/>
            <p:cNvSpPr txBox="1">
              <a:spLocks noChangeArrowheads="1"/>
            </p:cNvSpPr>
            <p:nvPr/>
          </p:nvSpPr>
          <p:spPr bwMode="auto">
            <a:xfrm>
              <a:off x="432" y="3216"/>
              <a:ext cx="8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1800" b="0" baseline="30000">
                  <a:latin typeface="Tahoma" panose="020B0604030504040204" pitchFamily="34" charset="0"/>
                  <a:ea typeface="宋体" panose="02010600030101010101" pitchFamily="2" charset="-122"/>
                </a:rPr>
                <a:t>rd</a:t>
              </a: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 variable</a:t>
              </a:r>
            </a:p>
          </p:txBody>
        </p:sp>
      </p:grpSp>
      <p:sp>
        <p:nvSpPr>
          <p:cNvPr id="356391" name="Oval 39"/>
          <p:cNvSpPr>
            <a:spLocks noChangeArrowheads="1"/>
          </p:cNvSpPr>
          <p:nvPr/>
        </p:nvSpPr>
        <p:spPr bwMode="auto">
          <a:xfrm>
            <a:off x="2895600" y="51816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92" name="Text Box 40"/>
          <p:cNvSpPr txBox="1">
            <a:spLocks noChangeArrowheads="1"/>
          </p:cNvSpPr>
          <p:nvPr/>
        </p:nvSpPr>
        <p:spPr bwMode="auto">
          <a:xfrm>
            <a:off x="914400" y="5919788"/>
            <a:ext cx="721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Assignment = {(var1=v11),(var2=v21),(var3=v32)}</a:t>
            </a:r>
          </a:p>
        </p:txBody>
      </p:sp>
    </p:spTree>
    <p:extLst>
      <p:ext uri="{BB962C8B-B14F-4D97-AF65-F5344CB8AC3E}">
        <p14:creationId xmlns:p14="http://schemas.microsoft.com/office/powerpoint/2010/main" val="40840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en-US" altLang="zh-CN" sz="2400" b="0">
                <a:ea typeface="宋体" panose="02010600030101010101" pitchFamily="2" charset="-122"/>
                <a:sym typeface="Wingdings" panose="05000000000000000000" pitchFamily="2" charset="2"/>
              </a:rPr>
              <a:t>Backtracking Search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grpSp>
        <p:nvGrpSpPr>
          <p:cNvPr id="357379" name="Group 3"/>
          <p:cNvGrpSpPr>
            <a:grpSpLocks/>
          </p:cNvGrpSpPr>
          <p:nvPr/>
        </p:nvGrpSpPr>
        <p:grpSpPr bwMode="auto">
          <a:xfrm>
            <a:off x="685800" y="1752600"/>
            <a:ext cx="7696200" cy="3733800"/>
            <a:chOff x="432" y="1104"/>
            <a:chExt cx="4848" cy="2352"/>
          </a:xfrm>
        </p:grpSpPr>
        <p:grpSp>
          <p:nvGrpSpPr>
            <p:cNvPr id="357380" name="Group 4"/>
            <p:cNvGrpSpPr>
              <a:grpSpLocks/>
            </p:cNvGrpSpPr>
            <p:nvPr/>
          </p:nvGrpSpPr>
          <p:grpSpPr bwMode="auto">
            <a:xfrm>
              <a:off x="1392" y="1152"/>
              <a:ext cx="3888" cy="2304"/>
              <a:chOff x="720" y="1152"/>
              <a:chExt cx="3888" cy="2304"/>
            </a:xfrm>
          </p:grpSpPr>
          <p:grpSp>
            <p:nvGrpSpPr>
              <p:cNvPr id="357381" name="Group 5"/>
              <p:cNvGrpSpPr>
                <a:grpSpLocks/>
              </p:cNvGrpSpPr>
              <p:nvPr/>
            </p:nvGrpSpPr>
            <p:grpSpPr bwMode="auto">
              <a:xfrm>
                <a:off x="720" y="1152"/>
                <a:ext cx="3888" cy="2304"/>
                <a:chOff x="720" y="1152"/>
                <a:chExt cx="3888" cy="2304"/>
              </a:xfrm>
            </p:grpSpPr>
            <p:sp>
              <p:nvSpPr>
                <p:cNvPr id="357382" name="Oval 6"/>
                <p:cNvSpPr>
                  <a:spLocks noChangeArrowheads="1"/>
                </p:cNvSpPr>
                <p:nvPr/>
              </p:nvSpPr>
              <p:spPr bwMode="auto">
                <a:xfrm>
                  <a:off x="2592" y="1152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7383" name="Oval 7"/>
                <p:cNvSpPr>
                  <a:spLocks noChangeArrowheads="1"/>
                </p:cNvSpPr>
                <p:nvPr/>
              </p:nvSpPr>
              <p:spPr bwMode="auto">
                <a:xfrm>
                  <a:off x="1536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7384" name="Oval 8"/>
                <p:cNvSpPr>
                  <a:spLocks noChangeArrowheads="1"/>
                </p:cNvSpPr>
                <p:nvPr/>
              </p:nvSpPr>
              <p:spPr bwMode="auto">
                <a:xfrm>
                  <a:off x="3648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7385" name="Oval 9"/>
                <p:cNvSpPr>
                  <a:spLocks noChangeArrowheads="1"/>
                </p:cNvSpPr>
                <p:nvPr/>
              </p:nvSpPr>
              <p:spPr bwMode="auto">
                <a:xfrm>
                  <a:off x="211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7386" name="Oval 10"/>
                <p:cNvSpPr>
                  <a:spLocks noChangeArrowheads="1"/>
                </p:cNvSpPr>
                <p:nvPr/>
              </p:nvSpPr>
              <p:spPr bwMode="auto">
                <a:xfrm>
                  <a:off x="960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7387" name="Oval 11"/>
                <p:cNvSpPr>
                  <a:spLocks noChangeArrowheads="1"/>
                </p:cNvSpPr>
                <p:nvPr/>
              </p:nvSpPr>
              <p:spPr bwMode="auto">
                <a:xfrm>
                  <a:off x="307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7388" name="Oval 12"/>
                <p:cNvSpPr>
                  <a:spLocks noChangeArrowheads="1"/>
                </p:cNvSpPr>
                <p:nvPr/>
              </p:nvSpPr>
              <p:spPr bwMode="auto">
                <a:xfrm>
                  <a:off x="4224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7389" name="Oval 13"/>
                <p:cNvSpPr>
                  <a:spLocks noChangeArrowheads="1"/>
                </p:cNvSpPr>
                <p:nvPr/>
              </p:nvSpPr>
              <p:spPr bwMode="auto">
                <a:xfrm>
                  <a:off x="19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7390" name="Oval 14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7391" name="Oval 15"/>
                <p:cNvSpPr>
                  <a:spLocks noChangeArrowheads="1"/>
                </p:cNvSpPr>
                <p:nvPr/>
              </p:nvSpPr>
              <p:spPr bwMode="auto">
                <a:xfrm>
                  <a:off x="7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7392" name="Oval 16"/>
                <p:cNvSpPr>
                  <a:spLocks noChangeArrowheads="1"/>
                </p:cNvSpPr>
                <p:nvPr/>
              </p:nvSpPr>
              <p:spPr bwMode="auto">
                <a:xfrm>
                  <a:off x="288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7393" name="Oval 17"/>
                <p:cNvSpPr>
                  <a:spLocks noChangeArrowheads="1"/>
                </p:cNvSpPr>
                <p:nvPr/>
              </p:nvSpPr>
              <p:spPr bwMode="auto">
                <a:xfrm>
                  <a:off x="326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7394" name="Oval 18"/>
                <p:cNvSpPr>
                  <a:spLocks noChangeArrowheads="1"/>
                </p:cNvSpPr>
                <p:nvPr/>
              </p:nvSpPr>
              <p:spPr bwMode="auto">
                <a:xfrm>
                  <a:off x="403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7395" name="Oval 19"/>
                <p:cNvSpPr>
                  <a:spLocks noChangeArrowheads="1"/>
                </p:cNvSpPr>
                <p:nvPr/>
              </p:nvSpPr>
              <p:spPr bwMode="auto">
                <a:xfrm>
                  <a:off x="4416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7396" name="Oval 20"/>
                <p:cNvSpPr>
                  <a:spLocks noChangeArrowheads="1"/>
                </p:cNvSpPr>
                <p:nvPr/>
              </p:nvSpPr>
              <p:spPr bwMode="auto">
                <a:xfrm>
                  <a:off x="230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7397" name="Line 21"/>
              <p:cNvSpPr>
                <a:spLocks noChangeShapeType="1"/>
              </p:cNvSpPr>
              <p:nvPr/>
            </p:nvSpPr>
            <p:spPr bwMode="auto">
              <a:xfrm flipH="1">
                <a:off x="1632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7398" name="Line 22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7399" name="Line 23"/>
              <p:cNvSpPr>
                <a:spLocks noChangeShapeType="1"/>
              </p:cNvSpPr>
              <p:nvPr/>
            </p:nvSpPr>
            <p:spPr bwMode="auto">
              <a:xfrm flipH="1">
                <a:off x="1056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7400" name="Line 24"/>
              <p:cNvSpPr>
                <a:spLocks noChangeShapeType="1"/>
              </p:cNvSpPr>
              <p:nvPr/>
            </p:nvSpPr>
            <p:spPr bwMode="auto">
              <a:xfrm>
                <a:off x="1632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7401" name="Line 25"/>
              <p:cNvSpPr>
                <a:spLocks noChangeShapeType="1"/>
              </p:cNvSpPr>
              <p:nvPr/>
            </p:nvSpPr>
            <p:spPr bwMode="auto">
              <a:xfrm flipH="1">
                <a:off x="816" y="2688"/>
                <a:ext cx="24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7402" name="Line 26"/>
              <p:cNvSpPr>
                <a:spLocks noChangeShapeType="1"/>
              </p:cNvSpPr>
              <p:nvPr/>
            </p:nvSpPr>
            <p:spPr bwMode="auto">
              <a:xfrm>
                <a:off x="105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7403" name="Line 27"/>
              <p:cNvSpPr>
                <a:spLocks noChangeShapeType="1"/>
              </p:cNvSpPr>
              <p:nvPr/>
            </p:nvSpPr>
            <p:spPr bwMode="auto">
              <a:xfrm flipH="1">
                <a:off x="201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7404" name="Line 28"/>
              <p:cNvSpPr>
                <a:spLocks noChangeShapeType="1"/>
              </p:cNvSpPr>
              <p:nvPr/>
            </p:nvSpPr>
            <p:spPr bwMode="auto">
              <a:xfrm>
                <a:off x="220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7405" name="Line 29"/>
              <p:cNvSpPr>
                <a:spLocks noChangeShapeType="1"/>
              </p:cNvSpPr>
              <p:nvPr/>
            </p:nvSpPr>
            <p:spPr bwMode="auto">
              <a:xfrm flipH="1">
                <a:off x="3168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7406" name="Line 30"/>
              <p:cNvSpPr>
                <a:spLocks noChangeShapeType="1"/>
              </p:cNvSpPr>
              <p:nvPr/>
            </p:nvSpPr>
            <p:spPr bwMode="auto">
              <a:xfrm>
                <a:off x="3744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7407" name="Line 31"/>
              <p:cNvSpPr>
                <a:spLocks noChangeShapeType="1"/>
              </p:cNvSpPr>
              <p:nvPr/>
            </p:nvSpPr>
            <p:spPr bwMode="auto">
              <a:xfrm flipH="1">
                <a:off x="297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7408" name="Line 32"/>
              <p:cNvSpPr>
                <a:spLocks noChangeShapeType="1"/>
              </p:cNvSpPr>
              <p:nvPr/>
            </p:nvSpPr>
            <p:spPr bwMode="auto">
              <a:xfrm>
                <a:off x="316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7409" name="Line 33"/>
              <p:cNvSpPr>
                <a:spLocks noChangeShapeType="1"/>
              </p:cNvSpPr>
              <p:nvPr/>
            </p:nvSpPr>
            <p:spPr bwMode="auto">
              <a:xfrm flipH="1">
                <a:off x="412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7410" name="Line 34"/>
              <p:cNvSpPr>
                <a:spLocks noChangeShapeType="1"/>
              </p:cNvSpPr>
              <p:nvPr/>
            </p:nvSpPr>
            <p:spPr bwMode="auto">
              <a:xfrm>
                <a:off x="4320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57411" name="Text Box 35"/>
            <p:cNvSpPr txBox="1">
              <a:spLocks noChangeArrowheads="1"/>
            </p:cNvSpPr>
            <p:nvPr/>
          </p:nvSpPr>
          <p:spPr bwMode="auto">
            <a:xfrm>
              <a:off x="432" y="1104"/>
              <a:ext cx="1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empty assignment</a:t>
              </a:r>
            </a:p>
          </p:txBody>
        </p:sp>
        <p:sp>
          <p:nvSpPr>
            <p:cNvPr id="357412" name="Text Box 36"/>
            <p:cNvSpPr txBox="1">
              <a:spLocks noChangeArrowheads="1"/>
            </p:cNvSpPr>
            <p:nvPr/>
          </p:nvSpPr>
          <p:spPr bwMode="auto">
            <a:xfrm>
              <a:off x="432" y="1680"/>
              <a:ext cx="8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800" b="0" baseline="30000">
                  <a:latin typeface="Tahoma" panose="020B0604030504040204" pitchFamily="34" charset="0"/>
                  <a:ea typeface="宋体" panose="02010600030101010101" pitchFamily="2" charset="-122"/>
                </a:rPr>
                <a:t>st</a:t>
              </a: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 variable</a:t>
              </a:r>
            </a:p>
          </p:txBody>
        </p:sp>
        <p:sp>
          <p:nvSpPr>
            <p:cNvPr id="357413" name="Text Box 37"/>
            <p:cNvSpPr txBox="1">
              <a:spLocks noChangeArrowheads="1"/>
            </p:cNvSpPr>
            <p:nvPr/>
          </p:nvSpPr>
          <p:spPr bwMode="auto">
            <a:xfrm>
              <a:off x="432" y="2448"/>
              <a:ext cx="8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800" b="0" baseline="30000">
                  <a:latin typeface="Tahoma" panose="020B0604030504040204" pitchFamily="34" charset="0"/>
                  <a:ea typeface="宋体" panose="02010600030101010101" pitchFamily="2" charset="-122"/>
                </a:rPr>
                <a:t>nd</a:t>
              </a: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 variable</a:t>
              </a:r>
            </a:p>
          </p:txBody>
        </p:sp>
        <p:sp>
          <p:nvSpPr>
            <p:cNvPr id="357414" name="Text Box 38"/>
            <p:cNvSpPr txBox="1">
              <a:spLocks noChangeArrowheads="1"/>
            </p:cNvSpPr>
            <p:nvPr/>
          </p:nvSpPr>
          <p:spPr bwMode="auto">
            <a:xfrm>
              <a:off x="432" y="3216"/>
              <a:ext cx="8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1800" b="0" baseline="30000">
                  <a:latin typeface="Tahoma" panose="020B0604030504040204" pitchFamily="34" charset="0"/>
                  <a:ea typeface="宋体" panose="02010600030101010101" pitchFamily="2" charset="-122"/>
                </a:rPr>
                <a:t>rd</a:t>
              </a: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 variable</a:t>
              </a:r>
            </a:p>
          </p:txBody>
        </p:sp>
      </p:grpSp>
      <p:sp>
        <p:nvSpPr>
          <p:cNvPr id="357415" name="Oval 39"/>
          <p:cNvSpPr>
            <a:spLocks noChangeArrowheads="1"/>
          </p:cNvSpPr>
          <p:nvPr/>
        </p:nvSpPr>
        <p:spPr bwMode="auto">
          <a:xfrm>
            <a:off x="4419600" y="3962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16" name="Text Box 40"/>
          <p:cNvSpPr txBox="1">
            <a:spLocks noChangeArrowheads="1"/>
          </p:cNvSpPr>
          <p:nvPr/>
        </p:nvSpPr>
        <p:spPr bwMode="auto">
          <a:xfrm>
            <a:off x="914400" y="5919788"/>
            <a:ext cx="559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Assignment = {(var1=v11),(var2=v22)}</a:t>
            </a:r>
          </a:p>
        </p:txBody>
      </p:sp>
    </p:spTree>
    <p:extLst>
      <p:ext uri="{BB962C8B-B14F-4D97-AF65-F5344CB8AC3E}">
        <p14:creationId xmlns:p14="http://schemas.microsoft.com/office/powerpoint/2010/main" val="408668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en-US" altLang="zh-CN" sz="2400" b="0">
                <a:ea typeface="宋体" panose="02010600030101010101" pitchFamily="2" charset="-122"/>
                <a:sym typeface="Wingdings" panose="05000000000000000000" pitchFamily="2" charset="2"/>
              </a:rPr>
              <a:t>Backtracking Search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grpSp>
        <p:nvGrpSpPr>
          <p:cNvPr id="358403" name="Group 3"/>
          <p:cNvGrpSpPr>
            <a:grpSpLocks/>
          </p:cNvGrpSpPr>
          <p:nvPr/>
        </p:nvGrpSpPr>
        <p:grpSpPr bwMode="auto">
          <a:xfrm>
            <a:off x="685800" y="1752600"/>
            <a:ext cx="7696200" cy="3733800"/>
            <a:chOff x="432" y="1104"/>
            <a:chExt cx="4848" cy="2352"/>
          </a:xfrm>
        </p:grpSpPr>
        <p:grpSp>
          <p:nvGrpSpPr>
            <p:cNvPr id="358404" name="Group 4"/>
            <p:cNvGrpSpPr>
              <a:grpSpLocks/>
            </p:cNvGrpSpPr>
            <p:nvPr/>
          </p:nvGrpSpPr>
          <p:grpSpPr bwMode="auto">
            <a:xfrm>
              <a:off x="1392" y="1152"/>
              <a:ext cx="3888" cy="2304"/>
              <a:chOff x="720" y="1152"/>
              <a:chExt cx="3888" cy="2304"/>
            </a:xfrm>
          </p:grpSpPr>
          <p:grpSp>
            <p:nvGrpSpPr>
              <p:cNvPr id="358405" name="Group 5"/>
              <p:cNvGrpSpPr>
                <a:grpSpLocks/>
              </p:cNvGrpSpPr>
              <p:nvPr/>
            </p:nvGrpSpPr>
            <p:grpSpPr bwMode="auto">
              <a:xfrm>
                <a:off x="720" y="1152"/>
                <a:ext cx="3888" cy="2304"/>
                <a:chOff x="720" y="1152"/>
                <a:chExt cx="3888" cy="2304"/>
              </a:xfrm>
            </p:grpSpPr>
            <p:sp>
              <p:nvSpPr>
                <p:cNvPr id="358406" name="Oval 6"/>
                <p:cNvSpPr>
                  <a:spLocks noChangeArrowheads="1"/>
                </p:cNvSpPr>
                <p:nvPr/>
              </p:nvSpPr>
              <p:spPr bwMode="auto">
                <a:xfrm>
                  <a:off x="2592" y="1152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407" name="Oval 7"/>
                <p:cNvSpPr>
                  <a:spLocks noChangeArrowheads="1"/>
                </p:cNvSpPr>
                <p:nvPr/>
              </p:nvSpPr>
              <p:spPr bwMode="auto">
                <a:xfrm>
                  <a:off x="1536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408" name="Oval 8"/>
                <p:cNvSpPr>
                  <a:spLocks noChangeArrowheads="1"/>
                </p:cNvSpPr>
                <p:nvPr/>
              </p:nvSpPr>
              <p:spPr bwMode="auto">
                <a:xfrm>
                  <a:off x="3648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409" name="Oval 9"/>
                <p:cNvSpPr>
                  <a:spLocks noChangeArrowheads="1"/>
                </p:cNvSpPr>
                <p:nvPr/>
              </p:nvSpPr>
              <p:spPr bwMode="auto">
                <a:xfrm>
                  <a:off x="211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410" name="Oval 10"/>
                <p:cNvSpPr>
                  <a:spLocks noChangeArrowheads="1"/>
                </p:cNvSpPr>
                <p:nvPr/>
              </p:nvSpPr>
              <p:spPr bwMode="auto">
                <a:xfrm>
                  <a:off x="960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411" name="Oval 11"/>
                <p:cNvSpPr>
                  <a:spLocks noChangeArrowheads="1"/>
                </p:cNvSpPr>
                <p:nvPr/>
              </p:nvSpPr>
              <p:spPr bwMode="auto">
                <a:xfrm>
                  <a:off x="307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412" name="Oval 12"/>
                <p:cNvSpPr>
                  <a:spLocks noChangeArrowheads="1"/>
                </p:cNvSpPr>
                <p:nvPr/>
              </p:nvSpPr>
              <p:spPr bwMode="auto">
                <a:xfrm>
                  <a:off x="4224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413" name="Oval 13"/>
                <p:cNvSpPr>
                  <a:spLocks noChangeArrowheads="1"/>
                </p:cNvSpPr>
                <p:nvPr/>
              </p:nvSpPr>
              <p:spPr bwMode="auto">
                <a:xfrm>
                  <a:off x="19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414" name="Oval 14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415" name="Oval 15"/>
                <p:cNvSpPr>
                  <a:spLocks noChangeArrowheads="1"/>
                </p:cNvSpPr>
                <p:nvPr/>
              </p:nvSpPr>
              <p:spPr bwMode="auto">
                <a:xfrm>
                  <a:off x="7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416" name="Oval 16"/>
                <p:cNvSpPr>
                  <a:spLocks noChangeArrowheads="1"/>
                </p:cNvSpPr>
                <p:nvPr/>
              </p:nvSpPr>
              <p:spPr bwMode="auto">
                <a:xfrm>
                  <a:off x="288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417" name="Oval 17"/>
                <p:cNvSpPr>
                  <a:spLocks noChangeArrowheads="1"/>
                </p:cNvSpPr>
                <p:nvPr/>
              </p:nvSpPr>
              <p:spPr bwMode="auto">
                <a:xfrm>
                  <a:off x="326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418" name="Oval 18"/>
                <p:cNvSpPr>
                  <a:spLocks noChangeArrowheads="1"/>
                </p:cNvSpPr>
                <p:nvPr/>
              </p:nvSpPr>
              <p:spPr bwMode="auto">
                <a:xfrm>
                  <a:off x="403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419" name="Oval 19"/>
                <p:cNvSpPr>
                  <a:spLocks noChangeArrowheads="1"/>
                </p:cNvSpPr>
                <p:nvPr/>
              </p:nvSpPr>
              <p:spPr bwMode="auto">
                <a:xfrm>
                  <a:off x="4416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420" name="Oval 20"/>
                <p:cNvSpPr>
                  <a:spLocks noChangeArrowheads="1"/>
                </p:cNvSpPr>
                <p:nvPr/>
              </p:nvSpPr>
              <p:spPr bwMode="auto">
                <a:xfrm>
                  <a:off x="230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8421" name="Line 21"/>
              <p:cNvSpPr>
                <a:spLocks noChangeShapeType="1"/>
              </p:cNvSpPr>
              <p:nvPr/>
            </p:nvSpPr>
            <p:spPr bwMode="auto">
              <a:xfrm flipH="1">
                <a:off x="1632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422" name="Line 22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423" name="Line 23"/>
              <p:cNvSpPr>
                <a:spLocks noChangeShapeType="1"/>
              </p:cNvSpPr>
              <p:nvPr/>
            </p:nvSpPr>
            <p:spPr bwMode="auto">
              <a:xfrm flipH="1">
                <a:off x="1056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424" name="Line 24"/>
              <p:cNvSpPr>
                <a:spLocks noChangeShapeType="1"/>
              </p:cNvSpPr>
              <p:nvPr/>
            </p:nvSpPr>
            <p:spPr bwMode="auto">
              <a:xfrm>
                <a:off x="1632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425" name="Line 25"/>
              <p:cNvSpPr>
                <a:spLocks noChangeShapeType="1"/>
              </p:cNvSpPr>
              <p:nvPr/>
            </p:nvSpPr>
            <p:spPr bwMode="auto">
              <a:xfrm flipH="1">
                <a:off x="816" y="2688"/>
                <a:ext cx="24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426" name="Line 26"/>
              <p:cNvSpPr>
                <a:spLocks noChangeShapeType="1"/>
              </p:cNvSpPr>
              <p:nvPr/>
            </p:nvSpPr>
            <p:spPr bwMode="auto">
              <a:xfrm>
                <a:off x="105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427" name="Line 27"/>
              <p:cNvSpPr>
                <a:spLocks noChangeShapeType="1"/>
              </p:cNvSpPr>
              <p:nvPr/>
            </p:nvSpPr>
            <p:spPr bwMode="auto">
              <a:xfrm flipH="1">
                <a:off x="201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428" name="Line 28"/>
              <p:cNvSpPr>
                <a:spLocks noChangeShapeType="1"/>
              </p:cNvSpPr>
              <p:nvPr/>
            </p:nvSpPr>
            <p:spPr bwMode="auto">
              <a:xfrm>
                <a:off x="220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429" name="Line 29"/>
              <p:cNvSpPr>
                <a:spLocks noChangeShapeType="1"/>
              </p:cNvSpPr>
              <p:nvPr/>
            </p:nvSpPr>
            <p:spPr bwMode="auto">
              <a:xfrm flipH="1">
                <a:off x="3168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430" name="Line 30"/>
              <p:cNvSpPr>
                <a:spLocks noChangeShapeType="1"/>
              </p:cNvSpPr>
              <p:nvPr/>
            </p:nvSpPr>
            <p:spPr bwMode="auto">
              <a:xfrm>
                <a:off x="3744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431" name="Line 31"/>
              <p:cNvSpPr>
                <a:spLocks noChangeShapeType="1"/>
              </p:cNvSpPr>
              <p:nvPr/>
            </p:nvSpPr>
            <p:spPr bwMode="auto">
              <a:xfrm flipH="1">
                <a:off x="297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432" name="Line 32"/>
              <p:cNvSpPr>
                <a:spLocks noChangeShapeType="1"/>
              </p:cNvSpPr>
              <p:nvPr/>
            </p:nvSpPr>
            <p:spPr bwMode="auto">
              <a:xfrm>
                <a:off x="316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433" name="Line 33"/>
              <p:cNvSpPr>
                <a:spLocks noChangeShapeType="1"/>
              </p:cNvSpPr>
              <p:nvPr/>
            </p:nvSpPr>
            <p:spPr bwMode="auto">
              <a:xfrm flipH="1">
                <a:off x="412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434" name="Line 34"/>
              <p:cNvSpPr>
                <a:spLocks noChangeShapeType="1"/>
              </p:cNvSpPr>
              <p:nvPr/>
            </p:nvSpPr>
            <p:spPr bwMode="auto">
              <a:xfrm>
                <a:off x="4320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58435" name="Text Box 35"/>
            <p:cNvSpPr txBox="1">
              <a:spLocks noChangeArrowheads="1"/>
            </p:cNvSpPr>
            <p:nvPr/>
          </p:nvSpPr>
          <p:spPr bwMode="auto">
            <a:xfrm>
              <a:off x="432" y="1104"/>
              <a:ext cx="1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empty assignment</a:t>
              </a:r>
            </a:p>
          </p:txBody>
        </p:sp>
        <p:sp>
          <p:nvSpPr>
            <p:cNvPr id="358436" name="Text Box 36"/>
            <p:cNvSpPr txBox="1">
              <a:spLocks noChangeArrowheads="1"/>
            </p:cNvSpPr>
            <p:nvPr/>
          </p:nvSpPr>
          <p:spPr bwMode="auto">
            <a:xfrm>
              <a:off x="432" y="1680"/>
              <a:ext cx="8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800" b="0" baseline="30000">
                  <a:latin typeface="Tahoma" panose="020B0604030504040204" pitchFamily="34" charset="0"/>
                  <a:ea typeface="宋体" panose="02010600030101010101" pitchFamily="2" charset="-122"/>
                </a:rPr>
                <a:t>st</a:t>
              </a: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 variable</a:t>
              </a:r>
            </a:p>
          </p:txBody>
        </p:sp>
        <p:sp>
          <p:nvSpPr>
            <p:cNvPr id="358437" name="Text Box 37"/>
            <p:cNvSpPr txBox="1">
              <a:spLocks noChangeArrowheads="1"/>
            </p:cNvSpPr>
            <p:nvPr/>
          </p:nvSpPr>
          <p:spPr bwMode="auto">
            <a:xfrm>
              <a:off x="432" y="2448"/>
              <a:ext cx="8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800" b="0" baseline="30000">
                  <a:latin typeface="Tahoma" panose="020B0604030504040204" pitchFamily="34" charset="0"/>
                  <a:ea typeface="宋体" panose="02010600030101010101" pitchFamily="2" charset="-122"/>
                </a:rPr>
                <a:t>nd</a:t>
              </a: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 variable</a:t>
              </a:r>
            </a:p>
          </p:txBody>
        </p:sp>
        <p:sp>
          <p:nvSpPr>
            <p:cNvPr id="358438" name="Text Box 38"/>
            <p:cNvSpPr txBox="1">
              <a:spLocks noChangeArrowheads="1"/>
            </p:cNvSpPr>
            <p:nvPr/>
          </p:nvSpPr>
          <p:spPr bwMode="auto">
            <a:xfrm>
              <a:off x="432" y="3216"/>
              <a:ext cx="8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1800" b="0" baseline="30000">
                  <a:latin typeface="Tahoma" panose="020B0604030504040204" pitchFamily="34" charset="0"/>
                  <a:ea typeface="宋体" panose="02010600030101010101" pitchFamily="2" charset="-122"/>
                </a:rPr>
                <a:t>rd</a:t>
              </a: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 variable</a:t>
              </a:r>
            </a:p>
          </p:txBody>
        </p:sp>
      </p:grpSp>
      <p:sp>
        <p:nvSpPr>
          <p:cNvPr id="358439" name="Oval 39"/>
          <p:cNvSpPr>
            <a:spLocks noChangeArrowheads="1"/>
          </p:cNvSpPr>
          <p:nvPr/>
        </p:nvSpPr>
        <p:spPr bwMode="auto">
          <a:xfrm>
            <a:off x="4114800" y="51816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40" name="Text Box 40"/>
          <p:cNvSpPr txBox="1">
            <a:spLocks noChangeArrowheads="1"/>
          </p:cNvSpPr>
          <p:nvPr/>
        </p:nvSpPr>
        <p:spPr bwMode="auto">
          <a:xfrm>
            <a:off x="914400" y="5919788"/>
            <a:ext cx="721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Assignment = {(var1=v11),(var2=v22),(var3=v31)}</a:t>
            </a:r>
          </a:p>
        </p:txBody>
      </p:sp>
    </p:spTree>
    <p:extLst>
      <p:ext uri="{BB962C8B-B14F-4D97-AF65-F5344CB8AC3E}">
        <p14:creationId xmlns:p14="http://schemas.microsoft.com/office/powerpoint/2010/main" val="173650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Backtracking example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76400"/>
            <a:ext cx="44958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2154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Backtracking example</a:t>
            </a:r>
          </a:p>
        </p:txBody>
      </p:sp>
      <p:pic>
        <p:nvPicPr>
          <p:cNvPr id="378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1219200"/>
            <a:ext cx="5715000" cy="302418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9142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Backtracking example</a:t>
            </a:r>
          </a:p>
        </p:txBody>
      </p:sp>
      <p:pic>
        <p:nvPicPr>
          <p:cNvPr id="399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1338" y="1143000"/>
            <a:ext cx="5445125" cy="5029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764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Backtracking example</a:t>
            </a:r>
          </a:p>
        </p:txBody>
      </p:sp>
      <p:pic>
        <p:nvPicPr>
          <p:cNvPr id="419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73288" y="1143000"/>
            <a:ext cx="4721225" cy="5029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6969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/>
              <a:t>Improving CSP efficiency</a:t>
            </a:r>
            <a:endParaRPr lang="en-US" alt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Previous improvements on uninformed search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 </a:t>
            </a:r>
            <a:r>
              <a:rPr lang="en-US" altLang="en-US"/>
              <a:t>introduce heuristics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For CSPS, general-purpose methods can give large gains in speed, e.g.,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Which variable should be assigned next?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 what order should its values be tried?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we detect inevitable failure early?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we take advantage of problem structure?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Note: CSPs are somewhat generic in their formulation, and so the heuristics are more general compared to methods in Chapter 4</a:t>
            </a:r>
          </a:p>
        </p:txBody>
      </p:sp>
    </p:spTree>
    <p:extLst>
      <p:ext uri="{BB962C8B-B14F-4D97-AF65-F5344CB8AC3E}">
        <p14:creationId xmlns:p14="http://schemas.microsoft.com/office/powerpoint/2010/main" val="1924596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609600" y="2438400"/>
            <a:ext cx="7543800" cy="3048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Backtracking search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9110662" cy="5191125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en-US" sz="1400" b="1" dirty="0"/>
              <a:t>function</a:t>
            </a:r>
            <a:r>
              <a:rPr lang="en-US" altLang="en-US" sz="1400" dirty="0"/>
              <a:t> BACKTRACKING-SEARCH(</a:t>
            </a:r>
            <a:r>
              <a:rPr lang="en-US" altLang="en-US" sz="1400" i="1" dirty="0" err="1"/>
              <a:t>csp</a:t>
            </a:r>
            <a:r>
              <a:rPr lang="en-US" altLang="en-US" sz="1400" dirty="0"/>
              <a:t>) </a:t>
            </a:r>
            <a:r>
              <a:rPr lang="en-US" altLang="en-US" sz="1400" b="1" dirty="0"/>
              <a:t>return</a:t>
            </a:r>
            <a:r>
              <a:rPr lang="en-US" altLang="en-US" sz="1400" dirty="0"/>
              <a:t> a solution or failure</a:t>
            </a:r>
          </a:p>
          <a:p>
            <a:pPr>
              <a:buFontTx/>
              <a:buNone/>
            </a:pPr>
            <a:r>
              <a:rPr lang="en-US" altLang="en-US" sz="1400" dirty="0"/>
              <a:t>	</a:t>
            </a:r>
            <a:r>
              <a:rPr lang="en-US" altLang="en-US" sz="1400" b="1" dirty="0"/>
              <a:t>return</a:t>
            </a:r>
            <a:r>
              <a:rPr lang="en-US" altLang="en-US" sz="1400" dirty="0"/>
              <a:t> RECURSIVE-BACKTRACKING(</a:t>
            </a:r>
            <a:r>
              <a:rPr lang="en-US" altLang="en-US" sz="1400" i="1" dirty="0"/>
              <a:t>{} , </a:t>
            </a:r>
            <a:r>
              <a:rPr lang="en-US" altLang="en-US" sz="1400" i="1" dirty="0" err="1"/>
              <a:t>csp</a:t>
            </a:r>
            <a:r>
              <a:rPr lang="en-US" altLang="en-US" sz="1400" dirty="0"/>
              <a:t>)</a:t>
            </a:r>
          </a:p>
          <a:p>
            <a:pPr>
              <a:buFontTx/>
              <a:buNone/>
            </a:pPr>
            <a:endParaRPr lang="en-US" altLang="en-US" sz="1400" dirty="0"/>
          </a:p>
          <a:p>
            <a:pPr>
              <a:buFontTx/>
              <a:buNone/>
            </a:pPr>
            <a:r>
              <a:rPr lang="en-US" altLang="en-US" sz="1400" b="1" dirty="0"/>
              <a:t>function</a:t>
            </a:r>
            <a:r>
              <a:rPr lang="en-US" altLang="en-US" sz="1400" dirty="0"/>
              <a:t> RECURSIVE-BACKTRACKING(</a:t>
            </a:r>
            <a:r>
              <a:rPr lang="en-US" altLang="en-US" sz="1400" i="1" dirty="0"/>
              <a:t>assignment, </a:t>
            </a:r>
            <a:r>
              <a:rPr lang="en-US" altLang="en-US" sz="1400" i="1" dirty="0" err="1"/>
              <a:t>csp</a:t>
            </a:r>
            <a:r>
              <a:rPr lang="en-US" altLang="en-US" sz="1400" dirty="0"/>
              <a:t>) </a:t>
            </a:r>
            <a:r>
              <a:rPr lang="en-US" altLang="en-US" sz="1400" b="1" dirty="0"/>
              <a:t>return</a:t>
            </a:r>
            <a:r>
              <a:rPr lang="en-US" altLang="en-US" sz="1400" dirty="0"/>
              <a:t> a solution or failure</a:t>
            </a:r>
          </a:p>
          <a:p>
            <a:pPr>
              <a:buFontTx/>
              <a:buNone/>
            </a:pPr>
            <a:r>
              <a:rPr lang="en-US" altLang="en-US" sz="1400" dirty="0"/>
              <a:t>	</a:t>
            </a:r>
            <a:r>
              <a:rPr lang="en-US" altLang="en-US" sz="1400" b="1" dirty="0"/>
              <a:t>if</a:t>
            </a:r>
            <a:r>
              <a:rPr lang="en-US" altLang="en-US" sz="1400" dirty="0"/>
              <a:t> </a:t>
            </a:r>
            <a:r>
              <a:rPr lang="en-US" altLang="en-US" sz="1400" i="1" dirty="0"/>
              <a:t>assignment</a:t>
            </a:r>
            <a:r>
              <a:rPr lang="en-US" altLang="en-US" sz="1400" dirty="0"/>
              <a:t> is complete </a:t>
            </a:r>
            <a:r>
              <a:rPr lang="en-US" altLang="en-US" sz="1400" b="1" dirty="0"/>
              <a:t>then return </a:t>
            </a:r>
            <a:r>
              <a:rPr lang="en-US" altLang="en-US" sz="1400" i="1" dirty="0"/>
              <a:t>assignment</a:t>
            </a:r>
            <a:endParaRPr lang="en-US" altLang="en-US" sz="1400" dirty="0"/>
          </a:p>
          <a:p>
            <a:pPr>
              <a:buFontTx/>
              <a:buNone/>
            </a:pPr>
            <a:r>
              <a:rPr lang="en-US" altLang="en-US" sz="1400" dirty="0"/>
              <a:t>	</a:t>
            </a:r>
            <a:r>
              <a:rPr lang="en-US" altLang="en-US" sz="1400" i="1" dirty="0" err="1"/>
              <a:t>var</a:t>
            </a:r>
            <a:r>
              <a:rPr lang="en-US" altLang="en-US" sz="1400" dirty="0"/>
              <a:t> </a:t>
            </a:r>
            <a:r>
              <a:rPr lang="en-US" altLang="en-US" sz="1400" dirty="0">
                <a:sym typeface="Symbol" panose="05050102010706020507" pitchFamily="18" charset="2"/>
              </a:rPr>
              <a:t> </a:t>
            </a:r>
            <a:r>
              <a:rPr lang="en-US" altLang="en-US" sz="1400" dirty="0"/>
              <a:t>SELECT-UNASSIGNED-VARIABLE(VARIABLES[</a:t>
            </a:r>
            <a:r>
              <a:rPr lang="en-US" altLang="en-US" sz="1400" i="1" dirty="0" err="1"/>
              <a:t>csp</a:t>
            </a:r>
            <a:r>
              <a:rPr lang="en-US" altLang="en-US" sz="1400" dirty="0"/>
              <a:t>],</a:t>
            </a:r>
            <a:r>
              <a:rPr lang="en-US" altLang="en-US" sz="1400" i="1" dirty="0" err="1"/>
              <a:t>assignment</a:t>
            </a:r>
            <a:r>
              <a:rPr lang="en-US" altLang="en-US" sz="1400" dirty="0" err="1"/>
              <a:t>,</a:t>
            </a:r>
            <a:r>
              <a:rPr lang="en-US" altLang="en-US" sz="1400" i="1" dirty="0" err="1"/>
              <a:t>csp</a:t>
            </a:r>
            <a:r>
              <a:rPr lang="en-US" altLang="en-US" sz="1400" dirty="0"/>
              <a:t>)</a:t>
            </a:r>
          </a:p>
          <a:p>
            <a:pPr>
              <a:buFontTx/>
              <a:buNone/>
            </a:pPr>
            <a:r>
              <a:rPr lang="en-US" altLang="en-US" sz="1400" dirty="0"/>
              <a:t>	</a:t>
            </a:r>
            <a:r>
              <a:rPr lang="en-US" altLang="en-US" sz="1400" b="1" dirty="0"/>
              <a:t>for each </a:t>
            </a:r>
            <a:r>
              <a:rPr lang="en-US" altLang="en-US" sz="1400" i="1" dirty="0"/>
              <a:t>value </a:t>
            </a:r>
            <a:r>
              <a:rPr lang="en-US" altLang="en-US" sz="1400" b="1" dirty="0"/>
              <a:t>in </a:t>
            </a:r>
            <a:r>
              <a:rPr lang="en-US" altLang="en-US" sz="1400" dirty="0"/>
              <a:t>ORDER-DOMAIN-VALUES(</a:t>
            </a:r>
            <a:r>
              <a:rPr lang="en-US" altLang="en-US" sz="1400" i="1" dirty="0" err="1"/>
              <a:t>var</a:t>
            </a:r>
            <a:r>
              <a:rPr lang="en-US" altLang="en-US" sz="1400" i="1" dirty="0"/>
              <a:t>, assignment, </a:t>
            </a:r>
            <a:r>
              <a:rPr lang="en-US" altLang="en-US" sz="1400" i="1" dirty="0" err="1"/>
              <a:t>csp</a:t>
            </a:r>
            <a:r>
              <a:rPr lang="en-US" altLang="en-US" sz="1400" dirty="0"/>
              <a:t>)</a:t>
            </a:r>
            <a:r>
              <a:rPr lang="en-US" altLang="en-US" sz="1400" i="1" dirty="0"/>
              <a:t> </a:t>
            </a:r>
            <a:r>
              <a:rPr lang="en-US" altLang="en-US" sz="1400" b="1" dirty="0"/>
              <a:t>do</a:t>
            </a:r>
            <a:endParaRPr lang="en-US" altLang="en-US" sz="1400" dirty="0"/>
          </a:p>
          <a:p>
            <a:pPr>
              <a:buFontTx/>
              <a:buNone/>
            </a:pPr>
            <a:r>
              <a:rPr lang="en-US" altLang="en-US" sz="1400" dirty="0"/>
              <a:t>		</a:t>
            </a:r>
            <a:r>
              <a:rPr lang="en-US" altLang="en-US" sz="1400" b="1" dirty="0"/>
              <a:t>if</a:t>
            </a:r>
            <a:r>
              <a:rPr lang="en-US" altLang="en-US" sz="1400" dirty="0"/>
              <a:t> </a:t>
            </a:r>
            <a:r>
              <a:rPr lang="en-US" altLang="en-US" sz="1400" i="1" dirty="0"/>
              <a:t>value</a:t>
            </a:r>
            <a:r>
              <a:rPr lang="en-US" altLang="en-US" sz="1400" dirty="0"/>
              <a:t> is consistent with </a:t>
            </a:r>
            <a:r>
              <a:rPr lang="en-US" altLang="en-US" sz="1400" i="1" dirty="0"/>
              <a:t>assignment</a:t>
            </a:r>
            <a:r>
              <a:rPr lang="en-US" altLang="en-US" sz="1400" dirty="0"/>
              <a:t> according to CONSTRAINTS[</a:t>
            </a:r>
            <a:r>
              <a:rPr lang="en-US" altLang="en-US" sz="1400" i="1" dirty="0" err="1"/>
              <a:t>csp</a:t>
            </a:r>
            <a:r>
              <a:rPr lang="en-US" altLang="en-US" sz="1400" dirty="0"/>
              <a:t>] </a:t>
            </a:r>
            <a:r>
              <a:rPr lang="en-US" altLang="en-US" sz="1400" b="1" dirty="0"/>
              <a:t>then</a:t>
            </a:r>
            <a:endParaRPr lang="en-US" altLang="en-US" sz="1400" dirty="0"/>
          </a:p>
          <a:p>
            <a:pPr>
              <a:buFontTx/>
              <a:buNone/>
            </a:pPr>
            <a:r>
              <a:rPr lang="en-US" altLang="en-US" sz="1400" dirty="0"/>
              <a:t>			add </a:t>
            </a:r>
            <a:r>
              <a:rPr lang="en-US" altLang="en-US" sz="1400" i="1" dirty="0"/>
              <a:t>{</a:t>
            </a:r>
            <a:r>
              <a:rPr lang="en-US" altLang="en-US" sz="1400" i="1" dirty="0" err="1"/>
              <a:t>var</a:t>
            </a:r>
            <a:r>
              <a:rPr lang="en-US" altLang="en-US" sz="1400" i="1" dirty="0"/>
              <a:t>=value}</a:t>
            </a:r>
            <a:r>
              <a:rPr lang="en-US" altLang="en-US" sz="1400" dirty="0"/>
              <a:t> to assignment </a:t>
            </a:r>
          </a:p>
          <a:p>
            <a:pPr>
              <a:buFontTx/>
              <a:buNone/>
            </a:pPr>
            <a:r>
              <a:rPr lang="en-US" altLang="en-US" sz="1400" dirty="0"/>
              <a:t>			</a:t>
            </a:r>
            <a:r>
              <a:rPr lang="en-US" altLang="en-US" sz="1400" i="1" dirty="0"/>
              <a:t>result</a:t>
            </a:r>
            <a:r>
              <a:rPr lang="en-US" altLang="en-US" sz="1400" dirty="0"/>
              <a:t> </a:t>
            </a:r>
            <a:r>
              <a:rPr lang="en-US" altLang="en-US" sz="1400" dirty="0">
                <a:sym typeface="Symbol" panose="05050102010706020507" pitchFamily="18" charset="2"/>
              </a:rPr>
              <a:t> </a:t>
            </a:r>
            <a:r>
              <a:rPr lang="en-US" altLang="en-US" sz="1400" dirty="0"/>
              <a:t>RRECURSIVE-BACTRACKING(</a:t>
            </a:r>
            <a:r>
              <a:rPr lang="en-US" altLang="en-US" sz="1400" i="1" dirty="0"/>
              <a:t>assignment, </a:t>
            </a:r>
            <a:r>
              <a:rPr lang="en-US" altLang="en-US" sz="1400" i="1" dirty="0" err="1"/>
              <a:t>csp</a:t>
            </a:r>
            <a:r>
              <a:rPr lang="en-US" altLang="en-US" sz="1400" dirty="0"/>
              <a:t>)</a:t>
            </a:r>
          </a:p>
          <a:p>
            <a:pPr>
              <a:buFontTx/>
              <a:buNone/>
            </a:pPr>
            <a:r>
              <a:rPr lang="en-US" altLang="en-US" sz="1400" dirty="0"/>
              <a:t>			</a:t>
            </a:r>
            <a:r>
              <a:rPr lang="en-US" altLang="en-US" sz="1400" b="1" dirty="0"/>
              <a:t>if</a:t>
            </a:r>
            <a:r>
              <a:rPr lang="en-US" altLang="en-US" sz="1400" i="1" dirty="0"/>
              <a:t> result </a:t>
            </a:r>
            <a:r>
              <a:rPr lang="en-US" altLang="en-US" sz="1400" i="1" dirty="0">
                <a:sym typeface="Symbol" panose="05050102010706020507" pitchFamily="18" charset="2"/>
              </a:rPr>
              <a:t> f</a:t>
            </a:r>
            <a:r>
              <a:rPr lang="en-US" altLang="en-US" sz="1400" i="1" dirty="0"/>
              <a:t>ailure  </a:t>
            </a:r>
            <a:r>
              <a:rPr lang="en-US" altLang="en-US" sz="1400" b="1" dirty="0"/>
              <a:t>then return</a:t>
            </a:r>
            <a:r>
              <a:rPr lang="en-US" altLang="en-US" sz="1400" i="1" dirty="0"/>
              <a:t> result</a:t>
            </a:r>
          </a:p>
          <a:p>
            <a:pPr>
              <a:buFontTx/>
              <a:buNone/>
            </a:pPr>
            <a:r>
              <a:rPr lang="en-US" altLang="en-US" sz="1400" dirty="0"/>
              <a:t>			remove </a:t>
            </a:r>
            <a:r>
              <a:rPr lang="en-US" altLang="en-US" sz="1400" i="1" dirty="0"/>
              <a:t>{</a:t>
            </a:r>
            <a:r>
              <a:rPr lang="en-US" altLang="en-US" sz="1400" i="1" dirty="0" err="1"/>
              <a:t>var</a:t>
            </a:r>
            <a:r>
              <a:rPr lang="en-US" altLang="en-US" sz="1400" i="1" dirty="0"/>
              <a:t>=value}</a:t>
            </a:r>
            <a:r>
              <a:rPr lang="en-US" altLang="en-US" sz="1400" dirty="0"/>
              <a:t> from </a:t>
            </a:r>
            <a:r>
              <a:rPr lang="en-US" altLang="en-US" sz="1400" i="1" dirty="0"/>
              <a:t>assignment</a:t>
            </a:r>
            <a:endParaRPr lang="en-US" altLang="en-US" sz="1400" dirty="0"/>
          </a:p>
          <a:p>
            <a:pPr>
              <a:buFontTx/>
              <a:buNone/>
            </a:pPr>
            <a:r>
              <a:rPr lang="en-US" altLang="en-US" sz="1400" dirty="0"/>
              <a:t>	return </a:t>
            </a:r>
            <a:r>
              <a:rPr lang="en-US" altLang="en-US" sz="1400" i="1" dirty="0"/>
              <a:t>failure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2164865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Minimum remaining values (MRV)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3756025"/>
            <a:ext cx="7848600" cy="241617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800"/>
              <a:t>	</a:t>
            </a:r>
            <a:r>
              <a:rPr lang="en-US" altLang="en-US" sz="1400" i="1"/>
              <a:t>var</a:t>
            </a:r>
            <a:r>
              <a:rPr lang="en-US" altLang="en-US" sz="1400"/>
              <a:t> </a:t>
            </a:r>
            <a:r>
              <a:rPr lang="en-US" altLang="en-US" sz="1400">
                <a:sym typeface="Symbol" panose="05050102010706020507" pitchFamily="18" charset="2"/>
              </a:rPr>
              <a:t> </a:t>
            </a:r>
            <a:r>
              <a:rPr lang="en-US" altLang="en-US" sz="1400"/>
              <a:t>SELECT-UNASSIGNED-VARIABLE(VARIABLES[</a:t>
            </a:r>
            <a:r>
              <a:rPr lang="en-US" altLang="en-US" sz="1400" i="1"/>
              <a:t>csp</a:t>
            </a:r>
            <a:r>
              <a:rPr lang="en-US" altLang="en-US" sz="1400"/>
              <a:t>],</a:t>
            </a:r>
            <a:r>
              <a:rPr lang="en-US" altLang="en-US" sz="1400" i="1"/>
              <a:t>assignment</a:t>
            </a:r>
            <a:r>
              <a:rPr lang="en-US" altLang="en-US" sz="1400"/>
              <a:t>,</a:t>
            </a:r>
            <a:r>
              <a:rPr lang="en-US" altLang="en-US" sz="1400" i="1"/>
              <a:t>csp</a:t>
            </a:r>
            <a:r>
              <a:rPr lang="en-US" altLang="en-US" sz="1400"/>
              <a:t>)</a:t>
            </a:r>
            <a:endParaRPr lang="en-US" altLang="en-US" sz="2800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sz="1600"/>
              <a:t>A.k.a. most constrained variable heuristic</a:t>
            </a:r>
          </a:p>
          <a:p>
            <a:pPr>
              <a:lnSpc>
                <a:spcPct val="90000"/>
              </a:lnSpc>
            </a:pPr>
            <a:endParaRPr lang="en-US" altLang="en-US" sz="1600"/>
          </a:p>
          <a:p>
            <a:pPr>
              <a:lnSpc>
                <a:spcPct val="90000"/>
              </a:lnSpc>
            </a:pPr>
            <a:r>
              <a:rPr lang="en-US" altLang="en-US" sz="1600" i="1"/>
              <a:t>Heuristic Rule</a:t>
            </a:r>
            <a:r>
              <a:rPr lang="en-US" altLang="en-US" sz="1600"/>
              <a:t>: choose variable with the fewest legal moves</a:t>
            </a:r>
          </a:p>
          <a:p>
            <a:pPr lvl="1">
              <a:lnSpc>
                <a:spcPct val="90000"/>
              </a:lnSpc>
            </a:pPr>
            <a:r>
              <a:rPr lang="en-US" altLang="en-US" sz="1400"/>
              <a:t>e.g., will immediately detect failure if X has no legal values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600"/>
          </a:p>
        </p:txBody>
      </p:sp>
      <p:pic>
        <p:nvPicPr>
          <p:cNvPr id="46084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265238"/>
            <a:ext cx="7848600" cy="21717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609600" y="76200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Review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146050" y="990600"/>
            <a:ext cx="884555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085850" indent="-228600" algn="l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800000"/>
              </a:buClr>
            </a:pPr>
            <a:r>
              <a:rPr lang="en-US" altLang="zh-CN" sz="1800" dirty="0">
                <a:solidFill>
                  <a:srgbClr val="800000"/>
                </a:solidFill>
                <a:ea typeface="宋体" panose="02010600030101010101" pitchFamily="2" charset="-122"/>
              </a:rPr>
              <a:t>Last Class</a:t>
            </a:r>
          </a:p>
          <a:p>
            <a:pPr lvl="1" eaLnBrk="1" hangingPunct="1">
              <a:lnSpc>
                <a:spcPct val="110000"/>
              </a:lnSpc>
              <a:buClr>
                <a:srgbClr val="800000"/>
              </a:buClr>
            </a:pPr>
            <a:r>
              <a:rPr lang="en-US" altLang="zh-CN" dirty="0">
                <a:solidFill>
                  <a:srgbClr val="800000"/>
                </a:solidFill>
                <a:ea typeface="宋体" panose="02010600030101010101" pitchFamily="2" charset="-122"/>
              </a:rPr>
              <a:t>Local Search</a:t>
            </a:r>
          </a:p>
          <a:p>
            <a:pPr lvl="2" eaLnBrk="1" hangingPunct="1">
              <a:lnSpc>
                <a:spcPct val="110000"/>
              </a:lnSpc>
              <a:buClr>
                <a:srgbClr val="800000"/>
              </a:buClr>
            </a:pPr>
            <a:r>
              <a:rPr lang="en-US" altLang="zh-CN" dirty="0">
                <a:solidFill>
                  <a:srgbClr val="800000"/>
                </a:solidFill>
                <a:ea typeface="宋体" panose="02010600030101010101" pitchFamily="2" charset="-122"/>
              </a:rPr>
              <a:t>Simulated Annealing</a:t>
            </a:r>
          </a:p>
          <a:p>
            <a:pPr lvl="2" eaLnBrk="1" hangingPunct="1">
              <a:lnSpc>
                <a:spcPct val="110000"/>
              </a:lnSpc>
              <a:buClr>
                <a:srgbClr val="800000"/>
              </a:buClr>
            </a:pPr>
            <a:r>
              <a:rPr lang="en-US" altLang="zh-CN" dirty="0">
                <a:solidFill>
                  <a:srgbClr val="800000"/>
                </a:solidFill>
                <a:ea typeface="宋体" panose="02010600030101010101" pitchFamily="2" charset="-122"/>
              </a:rPr>
              <a:t>Genetic Algorithms</a:t>
            </a:r>
          </a:p>
          <a:p>
            <a:pPr eaLnBrk="1" hangingPunct="1">
              <a:lnSpc>
                <a:spcPct val="110000"/>
              </a:lnSpc>
              <a:buClr>
                <a:srgbClr val="800000"/>
              </a:buClr>
            </a:pPr>
            <a:r>
              <a:rPr lang="en-US" altLang="zh-CN" sz="1800" dirty="0">
                <a:solidFill>
                  <a:srgbClr val="800000"/>
                </a:solidFill>
                <a:ea typeface="宋体" panose="02010600030101010101" pitchFamily="2" charset="-122"/>
              </a:rPr>
              <a:t>This Class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Constraint Satisfaction Problems</a:t>
            </a:r>
          </a:p>
          <a:p>
            <a:pPr eaLnBrk="1" hangingPunct="1">
              <a:lnSpc>
                <a:spcPct val="110000"/>
              </a:lnSpc>
              <a:buClr>
                <a:srgbClr val="800000"/>
              </a:buClr>
            </a:pPr>
            <a:r>
              <a:rPr lang="en-US" altLang="zh-CN" sz="1800" dirty="0">
                <a:solidFill>
                  <a:srgbClr val="800000"/>
                </a:solidFill>
                <a:ea typeface="宋体" panose="02010600030101010101" pitchFamily="2" charset="-122"/>
              </a:rPr>
              <a:t>Next Class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Adversarial </a:t>
            </a:r>
            <a:r>
              <a:rPr lang="en-US" altLang="zh-CN" dirty="0" smtClean="0">
                <a:solidFill>
                  <a:srgbClr val="0000CC"/>
                </a:solidFill>
                <a:ea typeface="宋体" panose="02010600030101010101" pitchFamily="2" charset="-122"/>
              </a:rPr>
              <a:t>Search</a:t>
            </a:r>
            <a:endParaRPr lang="en-US" altLang="zh-CN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4843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Degree heuristic for the initial variable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3581400"/>
            <a:ext cx="7848600" cy="2416175"/>
          </a:xfrm>
        </p:spPr>
        <p:txBody>
          <a:bodyPr/>
          <a:lstStyle/>
          <a:p>
            <a:r>
              <a:rPr lang="en-US" altLang="en-US" sz="1600" i="1"/>
              <a:t>Heuristic Rule</a:t>
            </a:r>
            <a:r>
              <a:rPr lang="en-US" altLang="en-US" sz="1600"/>
              <a:t>: select variable that is involved in the largest number of constraints on other unassigned variables.</a:t>
            </a:r>
          </a:p>
          <a:p>
            <a:endParaRPr lang="en-US" altLang="en-US" sz="1600"/>
          </a:p>
          <a:p>
            <a:r>
              <a:rPr lang="en-US" altLang="en-US" sz="1600"/>
              <a:t>Degree heuristic can be useful as a tie breaker.</a:t>
            </a:r>
          </a:p>
          <a:p>
            <a:endParaRPr lang="en-US" altLang="en-US" sz="1600"/>
          </a:p>
          <a:p>
            <a:r>
              <a:rPr lang="en-US" altLang="en-US" sz="1600" i="1"/>
              <a:t>In what order should a variable’s values be tried?</a:t>
            </a:r>
          </a:p>
        </p:txBody>
      </p:sp>
      <p:pic>
        <p:nvPicPr>
          <p:cNvPr id="48132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343025"/>
            <a:ext cx="7848600" cy="20129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8237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Least constraining value for value-ordering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3756025"/>
            <a:ext cx="7848600" cy="2416175"/>
          </a:xfrm>
        </p:spPr>
        <p:txBody>
          <a:bodyPr/>
          <a:lstStyle/>
          <a:p>
            <a:r>
              <a:rPr lang="en-US" altLang="en-US" sz="1600"/>
              <a:t>Least constraining value heuristic</a:t>
            </a:r>
          </a:p>
          <a:p>
            <a:endParaRPr lang="en-US" altLang="en-US" sz="1600"/>
          </a:p>
          <a:p>
            <a:r>
              <a:rPr lang="en-US" altLang="en-US" sz="1600"/>
              <a:t>Heuristic Rule: given a variable choose the least constraining value</a:t>
            </a:r>
          </a:p>
          <a:p>
            <a:pPr lvl="1"/>
            <a:r>
              <a:rPr lang="en-US" altLang="en-US" sz="1400"/>
              <a:t> leaves the maximum flexibility for subsequent variable assignments</a:t>
            </a:r>
          </a:p>
          <a:p>
            <a:pPr lvl="1"/>
            <a:endParaRPr lang="en-US" altLang="en-US" sz="1400"/>
          </a:p>
          <a:p>
            <a:pPr lvl="1"/>
            <a:endParaRPr lang="en-US" altLang="en-US" sz="1400" i="1"/>
          </a:p>
        </p:txBody>
      </p:sp>
      <p:pic>
        <p:nvPicPr>
          <p:cNvPr id="50180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355725"/>
            <a:ext cx="7848600" cy="19875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5978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checking</a:t>
            </a:r>
          </a:p>
        </p:txBody>
      </p:sp>
      <p:pic>
        <p:nvPicPr>
          <p:cNvPr id="522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539875"/>
            <a:ext cx="4648200" cy="14017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2227" name="Rectangle 3"/>
          <p:cNvSpPr>
            <a:spLocks noGrp="1" noChangeArrowheads="1"/>
          </p:cNvSpPr>
          <p:nvPr>
            <p:ph type="body" sz="half" idx="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/>
              <a:t>Can we detect inevitable failure early?</a:t>
            </a:r>
          </a:p>
          <a:p>
            <a:pPr lvl="1">
              <a:lnSpc>
                <a:spcPct val="90000"/>
              </a:lnSpc>
            </a:pPr>
            <a:r>
              <a:rPr lang="en-US" altLang="en-US" sz="1400" i="1"/>
              <a:t>And avoid it later?</a:t>
            </a:r>
          </a:p>
          <a:p>
            <a:pPr lvl="1">
              <a:lnSpc>
                <a:spcPct val="90000"/>
              </a:lnSpc>
            </a:pPr>
            <a:endParaRPr lang="en-US" altLang="en-US" sz="1400" i="1"/>
          </a:p>
          <a:p>
            <a:pPr>
              <a:lnSpc>
                <a:spcPct val="90000"/>
              </a:lnSpc>
            </a:pPr>
            <a:r>
              <a:rPr lang="en-US" altLang="en-US" sz="1600" i="1"/>
              <a:t>Forward checking idea: </a:t>
            </a:r>
            <a:r>
              <a:rPr lang="en-US" altLang="en-US" sz="1600"/>
              <a:t>keep track of remaining legal values for unassigned variables.</a:t>
            </a:r>
          </a:p>
          <a:p>
            <a:pPr>
              <a:lnSpc>
                <a:spcPct val="90000"/>
              </a:lnSpc>
            </a:pPr>
            <a:endParaRPr lang="en-US" altLang="en-US" sz="1600"/>
          </a:p>
          <a:p>
            <a:pPr>
              <a:lnSpc>
                <a:spcPct val="90000"/>
              </a:lnSpc>
            </a:pPr>
            <a:r>
              <a:rPr lang="en-US" altLang="en-US" sz="1600"/>
              <a:t>Terminate search when any variable has no legal values.</a:t>
            </a:r>
            <a:endParaRPr lang="en-US" altLang="en-US" sz="1600" i="1"/>
          </a:p>
        </p:txBody>
      </p:sp>
      <p:pic>
        <p:nvPicPr>
          <p:cNvPr id="52229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11750" y="1143000"/>
            <a:ext cx="2843213" cy="24384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981035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checking</a:t>
            </a:r>
          </a:p>
        </p:txBody>
      </p:sp>
      <p:pic>
        <p:nvPicPr>
          <p:cNvPr id="5427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484313"/>
            <a:ext cx="4572000" cy="151447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4275" name="Rectangle 3"/>
          <p:cNvSpPr>
            <a:spLocks noGrp="1" noChangeArrowheads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altLang="en-US" sz="1400"/>
              <a:t>Assign</a:t>
            </a:r>
            <a:r>
              <a:rPr lang="en-US" altLang="en-US" sz="1400" i="1"/>
              <a:t> {WA=red}</a:t>
            </a:r>
          </a:p>
          <a:p>
            <a:endParaRPr lang="en-US" altLang="en-US" sz="1400" i="1"/>
          </a:p>
          <a:p>
            <a:r>
              <a:rPr lang="en-US" altLang="en-US" sz="1400"/>
              <a:t>Effects on other variables connected by constraints to WA</a:t>
            </a:r>
          </a:p>
          <a:p>
            <a:pPr lvl="1"/>
            <a:r>
              <a:rPr lang="en-US" altLang="en-US" sz="1200" i="1"/>
              <a:t>NT can no longer be red</a:t>
            </a:r>
          </a:p>
          <a:p>
            <a:pPr lvl="1"/>
            <a:r>
              <a:rPr lang="en-US" altLang="en-US" sz="1200" i="1"/>
              <a:t>SA can no longer be red</a:t>
            </a:r>
          </a:p>
        </p:txBody>
      </p:sp>
      <p:pic>
        <p:nvPicPr>
          <p:cNvPr id="54277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11750" y="1143000"/>
            <a:ext cx="2843213" cy="24384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342801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checking</a:t>
            </a:r>
          </a:p>
        </p:txBody>
      </p:sp>
      <p:pic>
        <p:nvPicPr>
          <p:cNvPr id="5632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392238"/>
            <a:ext cx="4495800" cy="16954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6323" name="Rectangle 3"/>
          <p:cNvSpPr>
            <a:spLocks noGrp="1" noChangeArrowheads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altLang="en-US" sz="1400"/>
              <a:t>Assign</a:t>
            </a:r>
            <a:r>
              <a:rPr lang="en-US" altLang="en-US" sz="1400" i="1"/>
              <a:t> {Q=green}</a:t>
            </a:r>
          </a:p>
          <a:p>
            <a:endParaRPr lang="en-US" altLang="en-US" sz="1400" i="1"/>
          </a:p>
          <a:p>
            <a:r>
              <a:rPr lang="en-US" altLang="en-US" sz="1400"/>
              <a:t>Effects on other variables connected by constraints with WA</a:t>
            </a:r>
          </a:p>
          <a:p>
            <a:pPr lvl="1"/>
            <a:r>
              <a:rPr lang="en-US" altLang="en-US" sz="1200" i="1"/>
              <a:t>NT can no longer be green</a:t>
            </a:r>
          </a:p>
          <a:p>
            <a:pPr lvl="1"/>
            <a:r>
              <a:rPr lang="en-US" altLang="en-US" sz="1200" i="1"/>
              <a:t>NSW can no longer be green</a:t>
            </a:r>
          </a:p>
          <a:p>
            <a:pPr lvl="1"/>
            <a:r>
              <a:rPr lang="en-US" altLang="en-US" sz="1200" i="1"/>
              <a:t>SA can no longer be green</a:t>
            </a:r>
          </a:p>
          <a:p>
            <a:pPr lvl="1"/>
            <a:endParaRPr lang="en-US" altLang="en-US" sz="1200" i="1"/>
          </a:p>
          <a:p>
            <a:r>
              <a:rPr lang="en-US" altLang="en-US" sz="1400" i="1"/>
              <a:t>MRV heuristic</a:t>
            </a:r>
            <a:r>
              <a:rPr lang="en-US" altLang="en-US" sz="1400"/>
              <a:t> would automatically select NT or SA next </a:t>
            </a:r>
          </a:p>
          <a:p>
            <a:pPr lvl="1">
              <a:buFontTx/>
              <a:buNone/>
            </a:pPr>
            <a:endParaRPr lang="en-US" altLang="en-US" sz="1200"/>
          </a:p>
        </p:txBody>
      </p:sp>
      <p:pic>
        <p:nvPicPr>
          <p:cNvPr id="56325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11750" y="1143000"/>
            <a:ext cx="2843213" cy="24384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417702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checking</a:t>
            </a:r>
          </a:p>
        </p:txBody>
      </p:sp>
      <p:pic>
        <p:nvPicPr>
          <p:cNvPr id="5837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447800"/>
            <a:ext cx="4419600" cy="199231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8371" name="Rectangle 3"/>
          <p:cNvSpPr>
            <a:spLocks noGrp="1" noChangeArrowheads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altLang="en-US" sz="1400"/>
              <a:t>If </a:t>
            </a:r>
            <a:r>
              <a:rPr lang="en-US" altLang="en-US" sz="1400" i="1"/>
              <a:t>V</a:t>
            </a:r>
            <a:r>
              <a:rPr lang="en-US" altLang="en-US" sz="1400"/>
              <a:t> is assigned</a:t>
            </a:r>
            <a:r>
              <a:rPr lang="en-US" altLang="en-US" sz="1400" i="1"/>
              <a:t> blue</a:t>
            </a:r>
          </a:p>
          <a:p>
            <a:endParaRPr lang="en-US" altLang="en-US" sz="1400" i="1"/>
          </a:p>
          <a:p>
            <a:r>
              <a:rPr lang="en-US" altLang="en-US" sz="1400"/>
              <a:t>Effects on other variables connected by constraints with WA</a:t>
            </a:r>
            <a:endParaRPr lang="en-US" altLang="en-US" sz="1600" i="1"/>
          </a:p>
          <a:p>
            <a:pPr lvl="1"/>
            <a:r>
              <a:rPr lang="en-US" altLang="en-US" sz="1400" i="1"/>
              <a:t>NSW can no longer be blue</a:t>
            </a:r>
          </a:p>
          <a:p>
            <a:pPr lvl="1"/>
            <a:r>
              <a:rPr lang="en-US" altLang="en-US" sz="1400" i="1"/>
              <a:t>SA is empty</a:t>
            </a:r>
          </a:p>
          <a:p>
            <a:pPr lvl="1"/>
            <a:endParaRPr lang="en-US" altLang="en-US" sz="1400" i="1"/>
          </a:p>
          <a:p>
            <a:r>
              <a:rPr lang="en-US" altLang="en-US" sz="1400"/>
              <a:t>FC has detected that partial assignment is </a:t>
            </a:r>
            <a:r>
              <a:rPr lang="en-US" altLang="en-US" sz="1400" i="1"/>
              <a:t>inconsistent</a:t>
            </a:r>
            <a:r>
              <a:rPr lang="en-US" altLang="en-US" sz="1400"/>
              <a:t> with the constraints and backtracking can occur.</a:t>
            </a:r>
          </a:p>
        </p:txBody>
      </p:sp>
      <p:pic>
        <p:nvPicPr>
          <p:cNvPr id="58373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11750" y="1143000"/>
            <a:ext cx="2843213" cy="24384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9666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Comparison of CSP algorithms on different problems</a:t>
            </a:r>
          </a:p>
        </p:txBody>
      </p:sp>
      <p:pic>
        <p:nvPicPr>
          <p:cNvPr id="21197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371600"/>
            <a:ext cx="8839200" cy="2482850"/>
          </a:xfrm>
        </p:spPr>
      </p:pic>
      <p:sp>
        <p:nvSpPr>
          <p:cNvPr id="211972" name="Rectangle 4"/>
          <p:cNvSpPr>
            <a:spLocks noChangeArrowheads="1"/>
          </p:cNvSpPr>
          <p:nvPr/>
        </p:nvSpPr>
        <p:spPr bwMode="auto">
          <a:xfrm>
            <a:off x="533400" y="4343400"/>
            <a:ext cx="7848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533400" y="4287838"/>
            <a:ext cx="7083425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Verdana" panose="020B0604030504040204" pitchFamily="34" charset="0"/>
              </a:rPr>
              <a:t>Median number of consistency checks over 5 runs to solve problem</a:t>
            </a:r>
          </a:p>
          <a:p>
            <a:endParaRPr lang="en-US" altLang="en-US" sz="1600">
              <a:latin typeface="Verdana" panose="020B0604030504040204" pitchFamily="34" charset="0"/>
            </a:endParaRPr>
          </a:p>
          <a:p>
            <a:r>
              <a:rPr lang="en-US" altLang="en-US" sz="1600">
                <a:latin typeface="Verdana" panose="020B0604030504040204" pitchFamily="34" charset="0"/>
              </a:rPr>
              <a:t>Parentheses -&gt; no solution found</a:t>
            </a:r>
          </a:p>
          <a:p>
            <a:endParaRPr lang="en-US" altLang="en-US" sz="1600">
              <a:latin typeface="Verdana" panose="020B0604030504040204" pitchFamily="34" charset="0"/>
            </a:endParaRPr>
          </a:p>
          <a:p>
            <a:r>
              <a:rPr lang="en-US" altLang="en-US" sz="1600">
                <a:latin typeface="Verdana" panose="020B0604030504040204" pitchFamily="34" charset="0"/>
              </a:rPr>
              <a:t>USA: 4 coloring</a:t>
            </a:r>
          </a:p>
          <a:p>
            <a:r>
              <a:rPr lang="en-US" altLang="en-US" sz="1600">
                <a:latin typeface="Verdana" panose="020B0604030504040204" pitchFamily="34" charset="0"/>
              </a:rPr>
              <a:t>n-queens: n = 2 to 50</a:t>
            </a:r>
          </a:p>
          <a:p>
            <a:r>
              <a:rPr lang="en-US" altLang="en-US" sz="1600">
                <a:latin typeface="Verdana" panose="020B0604030504040204" pitchFamily="34" charset="0"/>
              </a:rPr>
              <a:t>Zebra: see exercise 5.13</a:t>
            </a:r>
          </a:p>
        </p:txBody>
      </p:sp>
    </p:spTree>
    <p:extLst>
      <p:ext uri="{BB962C8B-B14F-4D97-AF65-F5344CB8AC3E}">
        <p14:creationId xmlns:p14="http://schemas.microsoft.com/office/powerpoint/2010/main" val="1233437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Backtracking Algorithm</a:t>
            </a:r>
          </a:p>
          <a:p>
            <a:pPr lvl="1"/>
            <a:r>
              <a:rPr lang="en-US" altLang="en-US" dirty="0" smtClean="0">
                <a:ea typeface="宋体" panose="02010600030101010101" pitchFamily="2" charset="-122"/>
              </a:rPr>
              <a:t>Minimum remaining values</a:t>
            </a:r>
          </a:p>
          <a:p>
            <a:pPr lvl="1"/>
            <a:r>
              <a:rPr lang="en-US" altLang="en-US" smtClean="0">
                <a:ea typeface="宋体" panose="02010600030101010101" pitchFamily="2" charset="-122"/>
              </a:rPr>
              <a:t>Degree heuristics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dirty="0" smtClean="0">
                <a:ea typeface="宋体" panose="02010600030101010101" pitchFamily="2" charset="-122"/>
              </a:rPr>
              <a:t>Least constraining values</a:t>
            </a:r>
          </a:p>
          <a:p>
            <a:pPr lvl="1"/>
            <a:r>
              <a:rPr lang="en-US" altLang="en-US" dirty="0" smtClean="0">
                <a:ea typeface="宋体" panose="02010600030101010101" pitchFamily="2" charset="-122"/>
              </a:rPr>
              <a:t>Forward checking</a:t>
            </a:r>
            <a:endParaRPr lang="en-US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What I want you to do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Review Chapter </a:t>
            </a:r>
            <a:r>
              <a:rPr lang="en-US" altLang="zh-CN" dirty="0" smtClean="0">
                <a:ea typeface="宋体" panose="02010600030101010101" pitchFamily="2" charset="-122"/>
              </a:rPr>
              <a:t>6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Work on your assignment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Organize your project team</a:t>
            </a:r>
          </a:p>
          <a:p>
            <a:pPr marL="0" indent="0"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/>
              <a:t>CSP as a standard search problem</a:t>
            </a:r>
            <a:endParaRPr lang="en-US" altLang="en-US" sz="240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/>
              <a:t>Solution is found at depth </a:t>
            </a:r>
            <a:r>
              <a:rPr lang="en-US" altLang="en-US" sz="1600" i="1"/>
              <a:t>n</a:t>
            </a:r>
            <a:r>
              <a:rPr lang="en-US" altLang="en-US" sz="1600"/>
              <a:t> (if there are </a:t>
            </a:r>
            <a:r>
              <a:rPr lang="en-US" altLang="en-US" sz="1600" i="1"/>
              <a:t>n</a:t>
            </a:r>
            <a:r>
              <a:rPr lang="en-US" altLang="en-US" sz="1600"/>
              <a:t> variables).</a:t>
            </a:r>
          </a:p>
          <a:p>
            <a:pPr>
              <a:lnSpc>
                <a:spcPct val="90000"/>
              </a:lnSpc>
            </a:pPr>
            <a:endParaRPr lang="en-US" altLang="en-US" sz="1600"/>
          </a:p>
          <a:p>
            <a:pPr>
              <a:lnSpc>
                <a:spcPct val="90000"/>
              </a:lnSpc>
            </a:pPr>
            <a:endParaRPr lang="en-US" altLang="en-US" sz="1600"/>
          </a:p>
          <a:p>
            <a:pPr>
              <a:lnSpc>
                <a:spcPct val="90000"/>
              </a:lnSpc>
            </a:pPr>
            <a:r>
              <a:rPr lang="en-US" altLang="en-US" sz="1600"/>
              <a:t>Consider using BFS</a:t>
            </a:r>
          </a:p>
          <a:p>
            <a:pPr lvl="1">
              <a:lnSpc>
                <a:spcPct val="90000"/>
              </a:lnSpc>
            </a:pPr>
            <a:r>
              <a:rPr lang="en-US" altLang="en-US" sz="1400"/>
              <a:t>Branching factor </a:t>
            </a:r>
            <a:r>
              <a:rPr lang="en-US" altLang="en-US" sz="1400" i="1"/>
              <a:t>b</a:t>
            </a:r>
            <a:r>
              <a:rPr lang="en-US" altLang="en-US" sz="1400"/>
              <a:t> at the top level is </a:t>
            </a:r>
            <a:r>
              <a:rPr lang="en-US" altLang="en-US" sz="1400" i="1"/>
              <a:t>nd</a:t>
            </a:r>
            <a:r>
              <a:rPr lang="en-US" altLang="en-US" sz="140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1400"/>
              <a:t>At next level is (n-1)d</a:t>
            </a:r>
          </a:p>
          <a:p>
            <a:pPr lvl="1">
              <a:lnSpc>
                <a:spcPct val="90000"/>
              </a:lnSpc>
            </a:pPr>
            <a:r>
              <a:rPr lang="en-US" altLang="en-US" sz="1400"/>
              <a:t>….</a:t>
            </a:r>
          </a:p>
          <a:p>
            <a:pPr lvl="1">
              <a:lnSpc>
                <a:spcPct val="90000"/>
              </a:lnSpc>
            </a:pPr>
            <a:endParaRPr lang="en-US" altLang="en-US" sz="1400"/>
          </a:p>
          <a:p>
            <a:pPr lvl="1">
              <a:lnSpc>
                <a:spcPct val="90000"/>
              </a:lnSpc>
            </a:pPr>
            <a:endParaRPr lang="en-US" altLang="en-US" sz="1400"/>
          </a:p>
          <a:p>
            <a:pPr>
              <a:lnSpc>
                <a:spcPct val="90000"/>
              </a:lnSpc>
            </a:pPr>
            <a:r>
              <a:rPr lang="en-US" altLang="en-US" sz="1600"/>
              <a:t>end up with </a:t>
            </a:r>
            <a:r>
              <a:rPr lang="en-US" altLang="en-US" sz="1600" i="1"/>
              <a:t>n!d</a:t>
            </a:r>
            <a:r>
              <a:rPr lang="en-US" altLang="en-US" sz="1600" i="1" baseline="30000"/>
              <a:t>n</a:t>
            </a:r>
            <a:r>
              <a:rPr lang="en-US" altLang="en-US" sz="1600"/>
              <a:t> leaves even though there are only </a:t>
            </a:r>
            <a:r>
              <a:rPr lang="en-US" altLang="en-US" sz="1600" i="1"/>
              <a:t>d</a:t>
            </a:r>
            <a:r>
              <a:rPr lang="en-US" altLang="en-US" sz="1600" i="1" baseline="30000"/>
              <a:t>n</a:t>
            </a:r>
            <a:r>
              <a:rPr lang="en-US" altLang="en-US" sz="1600"/>
              <a:t> complete assignments!</a:t>
            </a:r>
          </a:p>
          <a:p>
            <a:pPr lvl="1">
              <a:lnSpc>
                <a:spcPct val="90000"/>
              </a:lnSpc>
            </a:pPr>
            <a:endParaRPr lang="en-US" altLang="en-US" sz="1400"/>
          </a:p>
          <a:p>
            <a:pPr lvl="1">
              <a:lnSpc>
                <a:spcPct val="90000"/>
              </a:lnSpc>
            </a:pP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8476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Backtracking search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 dirty="0"/>
              <a:t>Similar to Depth-first search</a:t>
            </a:r>
          </a:p>
          <a:p>
            <a:pPr>
              <a:lnSpc>
                <a:spcPct val="90000"/>
              </a:lnSpc>
            </a:pP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1600" dirty="0"/>
              <a:t>Chooses values for one variable at a time and backtracks when a variable has no legal values left to assign.</a:t>
            </a:r>
          </a:p>
          <a:p>
            <a:pPr>
              <a:lnSpc>
                <a:spcPct val="90000"/>
              </a:lnSpc>
            </a:pP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1600" dirty="0"/>
              <a:t>Uninformed algorithm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/>
              <a:t>No good general </a:t>
            </a:r>
            <a:r>
              <a:rPr lang="en-US" altLang="en-US" sz="1400" dirty="0" smtClean="0"/>
              <a:t>performance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506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Backtracking search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en-US" sz="1400" b="1"/>
              <a:t>function</a:t>
            </a:r>
            <a:r>
              <a:rPr lang="en-US" altLang="en-US" sz="1400"/>
              <a:t> BACKTRACKING-SEARCH(</a:t>
            </a:r>
            <a:r>
              <a:rPr lang="en-US" altLang="en-US" sz="1400" i="1"/>
              <a:t>csp</a:t>
            </a:r>
            <a:r>
              <a:rPr lang="en-US" altLang="en-US" sz="1400"/>
              <a:t>) </a:t>
            </a:r>
            <a:r>
              <a:rPr lang="en-US" altLang="en-US" sz="1400" b="1"/>
              <a:t>return</a:t>
            </a:r>
            <a:r>
              <a:rPr lang="en-US" altLang="en-US" sz="1400"/>
              <a:t> a solution or failure</a:t>
            </a:r>
          </a:p>
          <a:p>
            <a:pPr>
              <a:buFontTx/>
              <a:buNone/>
            </a:pPr>
            <a:r>
              <a:rPr lang="en-US" altLang="en-US" sz="1400"/>
              <a:t>	</a:t>
            </a:r>
            <a:r>
              <a:rPr lang="en-US" altLang="en-US" sz="1400" b="1"/>
              <a:t>return</a:t>
            </a:r>
            <a:r>
              <a:rPr lang="en-US" altLang="en-US" sz="1400"/>
              <a:t> RECURSIVE-BACKTRACKING(</a:t>
            </a:r>
            <a:r>
              <a:rPr lang="en-US" altLang="en-US" sz="1400" i="1"/>
              <a:t>{} , csp</a:t>
            </a:r>
            <a:r>
              <a:rPr lang="en-US" altLang="en-US" sz="1400"/>
              <a:t>)</a:t>
            </a:r>
          </a:p>
          <a:p>
            <a:pPr>
              <a:buFontTx/>
              <a:buNone/>
            </a:pPr>
            <a:endParaRPr lang="en-US" altLang="en-US" sz="1400"/>
          </a:p>
          <a:p>
            <a:pPr>
              <a:buFontTx/>
              <a:buNone/>
            </a:pPr>
            <a:r>
              <a:rPr lang="en-US" altLang="en-US" sz="1400" b="1"/>
              <a:t>function</a:t>
            </a:r>
            <a:r>
              <a:rPr lang="en-US" altLang="en-US" sz="1400"/>
              <a:t> RECURSIVE-BACKTRACKING(</a:t>
            </a:r>
            <a:r>
              <a:rPr lang="en-US" altLang="en-US" sz="1400" i="1"/>
              <a:t>assignment, csp</a:t>
            </a:r>
            <a:r>
              <a:rPr lang="en-US" altLang="en-US" sz="1400"/>
              <a:t>) </a:t>
            </a:r>
            <a:r>
              <a:rPr lang="en-US" altLang="en-US" sz="1400" b="1"/>
              <a:t>return</a:t>
            </a:r>
            <a:r>
              <a:rPr lang="en-US" altLang="en-US" sz="1400"/>
              <a:t> a solution or failure</a:t>
            </a:r>
          </a:p>
          <a:p>
            <a:pPr>
              <a:buFontTx/>
              <a:buNone/>
            </a:pPr>
            <a:r>
              <a:rPr lang="en-US" altLang="en-US" sz="1400"/>
              <a:t>	</a:t>
            </a:r>
            <a:r>
              <a:rPr lang="en-US" altLang="en-US" sz="1400" b="1"/>
              <a:t>if</a:t>
            </a:r>
            <a:r>
              <a:rPr lang="en-US" altLang="en-US" sz="1400"/>
              <a:t> </a:t>
            </a:r>
            <a:r>
              <a:rPr lang="en-US" altLang="en-US" sz="1400" i="1"/>
              <a:t>assignment</a:t>
            </a:r>
            <a:r>
              <a:rPr lang="en-US" altLang="en-US" sz="1400"/>
              <a:t> is complete </a:t>
            </a:r>
            <a:r>
              <a:rPr lang="en-US" altLang="en-US" sz="1400" b="1"/>
              <a:t>then return </a:t>
            </a:r>
            <a:r>
              <a:rPr lang="en-US" altLang="en-US" sz="1400" i="1"/>
              <a:t>assignment</a:t>
            </a:r>
            <a:endParaRPr lang="en-US" altLang="en-US" sz="1400"/>
          </a:p>
          <a:p>
            <a:pPr>
              <a:buFontTx/>
              <a:buNone/>
            </a:pPr>
            <a:r>
              <a:rPr lang="en-US" altLang="en-US" sz="1400"/>
              <a:t>	</a:t>
            </a:r>
            <a:r>
              <a:rPr lang="en-US" altLang="en-US" sz="1400" i="1"/>
              <a:t>var</a:t>
            </a:r>
            <a:r>
              <a:rPr lang="en-US" altLang="en-US" sz="1400"/>
              <a:t> </a:t>
            </a:r>
            <a:r>
              <a:rPr lang="en-US" altLang="en-US" sz="1400">
                <a:sym typeface="Symbol" panose="05050102010706020507" pitchFamily="18" charset="2"/>
              </a:rPr>
              <a:t> </a:t>
            </a:r>
            <a:r>
              <a:rPr lang="en-US" altLang="en-US" sz="1400"/>
              <a:t>SELECT-UNASSIGNED-VARIABLE(VARIABLES[</a:t>
            </a:r>
            <a:r>
              <a:rPr lang="en-US" altLang="en-US" sz="1400" i="1"/>
              <a:t>csp</a:t>
            </a:r>
            <a:r>
              <a:rPr lang="en-US" altLang="en-US" sz="1400"/>
              <a:t>],</a:t>
            </a:r>
            <a:r>
              <a:rPr lang="en-US" altLang="en-US" sz="1400" i="1"/>
              <a:t>assignment</a:t>
            </a:r>
            <a:r>
              <a:rPr lang="en-US" altLang="en-US" sz="1400"/>
              <a:t>,</a:t>
            </a:r>
            <a:r>
              <a:rPr lang="en-US" altLang="en-US" sz="1400" i="1"/>
              <a:t>csp</a:t>
            </a:r>
            <a:r>
              <a:rPr lang="en-US" altLang="en-US" sz="1400"/>
              <a:t>)</a:t>
            </a:r>
          </a:p>
          <a:p>
            <a:pPr>
              <a:buFontTx/>
              <a:buNone/>
            </a:pPr>
            <a:r>
              <a:rPr lang="en-US" altLang="en-US" sz="1400"/>
              <a:t>	</a:t>
            </a:r>
            <a:r>
              <a:rPr lang="en-US" altLang="en-US" sz="1400" b="1"/>
              <a:t>for each </a:t>
            </a:r>
            <a:r>
              <a:rPr lang="en-US" altLang="en-US" sz="1400" i="1"/>
              <a:t>value </a:t>
            </a:r>
            <a:r>
              <a:rPr lang="en-US" altLang="en-US" sz="1400" b="1"/>
              <a:t>in </a:t>
            </a:r>
            <a:r>
              <a:rPr lang="en-US" altLang="en-US" sz="1400"/>
              <a:t>ORDER-DOMAIN-VALUES(</a:t>
            </a:r>
            <a:r>
              <a:rPr lang="en-US" altLang="en-US" sz="1400" i="1"/>
              <a:t>var, assignment, csp</a:t>
            </a:r>
            <a:r>
              <a:rPr lang="en-US" altLang="en-US" sz="1400"/>
              <a:t>)</a:t>
            </a:r>
            <a:r>
              <a:rPr lang="en-US" altLang="en-US" sz="1400" i="1"/>
              <a:t> </a:t>
            </a:r>
            <a:r>
              <a:rPr lang="en-US" altLang="en-US" sz="1400" b="1"/>
              <a:t>do</a:t>
            </a:r>
            <a:endParaRPr lang="en-US" altLang="en-US" sz="1400"/>
          </a:p>
          <a:p>
            <a:pPr>
              <a:buFontTx/>
              <a:buNone/>
            </a:pPr>
            <a:r>
              <a:rPr lang="en-US" altLang="en-US" sz="1400"/>
              <a:t>		</a:t>
            </a:r>
            <a:r>
              <a:rPr lang="en-US" altLang="en-US" sz="1400" b="1"/>
              <a:t>if</a:t>
            </a:r>
            <a:r>
              <a:rPr lang="en-US" altLang="en-US" sz="1400"/>
              <a:t> </a:t>
            </a:r>
            <a:r>
              <a:rPr lang="en-US" altLang="en-US" sz="1400" i="1"/>
              <a:t>value</a:t>
            </a:r>
            <a:r>
              <a:rPr lang="en-US" altLang="en-US" sz="1400"/>
              <a:t> is consistent with </a:t>
            </a:r>
            <a:r>
              <a:rPr lang="en-US" altLang="en-US" sz="1400" i="1"/>
              <a:t>assignment</a:t>
            </a:r>
            <a:r>
              <a:rPr lang="en-US" altLang="en-US" sz="1400"/>
              <a:t> according to CONSTRAINTS[</a:t>
            </a:r>
            <a:r>
              <a:rPr lang="en-US" altLang="en-US" sz="1400" i="1"/>
              <a:t>csp</a:t>
            </a:r>
            <a:r>
              <a:rPr lang="en-US" altLang="en-US" sz="1400"/>
              <a:t>] </a:t>
            </a:r>
            <a:r>
              <a:rPr lang="en-US" altLang="en-US" sz="1400" b="1"/>
              <a:t>then</a:t>
            </a:r>
            <a:endParaRPr lang="en-US" altLang="en-US" sz="1400"/>
          </a:p>
          <a:p>
            <a:pPr>
              <a:buFontTx/>
              <a:buNone/>
            </a:pPr>
            <a:r>
              <a:rPr lang="en-US" altLang="en-US" sz="1400"/>
              <a:t>			add </a:t>
            </a:r>
            <a:r>
              <a:rPr lang="en-US" altLang="en-US" sz="1400" i="1"/>
              <a:t>{var=value}</a:t>
            </a:r>
            <a:r>
              <a:rPr lang="en-US" altLang="en-US" sz="1400"/>
              <a:t> to assignment </a:t>
            </a:r>
          </a:p>
          <a:p>
            <a:pPr>
              <a:buFontTx/>
              <a:buNone/>
            </a:pPr>
            <a:r>
              <a:rPr lang="en-US" altLang="en-US" sz="1400"/>
              <a:t>			</a:t>
            </a:r>
            <a:r>
              <a:rPr lang="en-US" altLang="en-US" sz="1400" i="1"/>
              <a:t>result</a:t>
            </a:r>
            <a:r>
              <a:rPr lang="en-US" altLang="en-US" sz="1400"/>
              <a:t> </a:t>
            </a:r>
            <a:r>
              <a:rPr lang="en-US" altLang="en-US" sz="1400">
                <a:sym typeface="Symbol" panose="05050102010706020507" pitchFamily="18" charset="2"/>
              </a:rPr>
              <a:t> </a:t>
            </a:r>
            <a:r>
              <a:rPr lang="en-US" altLang="en-US" sz="1400"/>
              <a:t>RRECURSIVE-BACTRACKING(</a:t>
            </a:r>
            <a:r>
              <a:rPr lang="en-US" altLang="en-US" sz="1400" i="1"/>
              <a:t>assignment, csp</a:t>
            </a:r>
            <a:r>
              <a:rPr lang="en-US" altLang="en-US" sz="1400"/>
              <a:t>)</a:t>
            </a:r>
          </a:p>
          <a:p>
            <a:pPr>
              <a:buFontTx/>
              <a:buNone/>
            </a:pPr>
            <a:r>
              <a:rPr lang="en-US" altLang="en-US" sz="1400"/>
              <a:t>			</a:t>
            </a:r>
            <a:r>
              <a:rPr lang="en-US" altLang="en-US" sz="1400" b="1"/>
              <a:t>if</a:t>
            </a:r>
            <a:r>
              <a:rPr lang="en-US" altLang="en-US" sz="1400" i="1"/>
              <a:t> result </a:t>
            </a:r>
            <a:r>
              <a:rPr lang="en-US" altLang="en-US" sz="1400" i="1">
                <a:sym typeface="Symbol" panose="05050102010706020507" pitchFamily="18" charset="2"/>
              </a:rPr>
              <a:t> f</a:t>
            </a:r>
            <a:r>
              <a:rPr lang="en-US" altLang="en-US" sz="1400" i="1"/>
              <a:t>ailure  </a:t>
            </a:r>
            <a:r>
              <a:rPr lang="en-US" altLang="en-US" sz="1400" b="1"/>
              <a:t>then return</a:t>
            </a:r>
            <a:r>
              <a:rPr lang="en-US" altLang="en-US" sz="1400" i="1"/>
              <a:t> result</a:t>
            </a:r>
          </a:p>
          <a:p>
            <a:pPr>
              <a:buFontTx/>
              <a:buNone/>
            </a:pPr>
            <a:r>
              <a:rPr lang="en-US" altLang="en-US" sz="1400"/>
              <a:t>			remove </a:t>
            </a:r>
            <a:r>
              <a:rPr lang="en-US" altLang="en-US" sz="1400" i="1"/>
              <a:t>{var=value}</a:t>
            </a:r>
            <a:r>
              <a:rPr lang="en-US" altLang="en-US" sz="1400"/>
              <a:t> from </a:t>
            </a:r>
            <a:r>
              <a:rPr lang="en-US" altLang="en-US" sz="1400" i="1"/>
              <a:t>assignment</a:t>
            </a:r>
            <a:endParaRPr lang="en-US" altLang="en-US" sz="1400"/>
          </a:p>
          <a:p>
            <a:pPr>
              <a:buFontTx/>
              <a:buNone/>
            </a:pPr>
            <a:r>
              <a:rPr lang="en-US" altLang="en-US" sz="1400"/>
              <a:t>	return </a:t>
            </a:r>
            <a:r>
              <a:rPr lang="en-US" altLang="en-US" sz="1400" i="1"/>
              <a:t>failure</a:t>
            </a: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79748138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en-US" altLang="zh-CN" sz="2400" b="0">
                <a:ea typeface="宋体" panose="02010600030101010101" pitchFamily="2" charset="-122"/>
                <a:sym typeface="Wingdings" panose="05000000000000000000" pitchFamily="2" charset="2"/>
              </a:rPr>
              <a:t>Backtracking Search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grpSp>
        <p:nvGrpSpPr>
          <p:cNvPr id="352259" name="Group 3"/>
          <p:cNvGrpSpPr>
            <a:grpSpLocks/>
          </p:cNvGrpSpPr>
          <p:nvPr/>
        </p:nvGrpSpPr>
        <p:grpSpPr bwMode="auto">
          <a:xfrm>
            <a:off x="685800" y="1752600"/>
            <a:ext cx="7696200" cy="3733800"/>
            <a:chOff x="432" y="1104"/>
            <a:chExt cx="4848" cy="2352"/>
          </a:xfrm>
        </p:grpSpPr>
        <p:grpSp>
          <p:nvGrpSpPr>
            <p:cNvPr id="352260" name="Group 4"/>
            <p:cNvGrpSpPr>
              <a:grpSpLocks/>
            </p:cNvGrpSpPr>
            <p:nvPr/>
          </p:nvGrpSpPr>
          <p:grpSpPr bwMode="auto">
            <a:xfrm>
              <a:off x="1392" y="1152"/>
              <a:ext cx="3888" cy="2304"/>
              <a:chOff x="720" y="1152"/>
              <a:chExt cx="3888" cy="2304"/>
            </a:xfrm>
          </p:grpSpPr>
          <p:grpSp>
            <p:nvGrpSpPr>
              <p:cNvPr id="352261" name="Group 5"/>
              <p:cNvGrpSpPr>
                <a:grpSpLocks/>
              </p:cNvGrpSpPr>
              <p:nvPr/>
            </p:nvGrpSpPr>
            <p:grpSpPr bwMode="auto">
              <a:xfrm>
                <a:off x="720" y="1152"/>
                <a:ext cx="3888" cy="2304"/>
                <a:chOff x="720" y="1152"/>
                <a:chExt cx="3888" cy="2304"/>
              </a:xfrm>
            </p:grpSpPr>
            <p:sp>
              <p:nvSpPr>
                <p:cNvPr id="352262" name="Oval 6"/>
                <p:cNvSpPr>
                  <a:spLocks noChangeArrowheads="1"/>
                </p:cNvSpPr>
                <p:nvPr/>
              </p:nvSpPr>
              <p:spPr bwMode="auto">
                <a:xfrm>
                  <a:off x="2592" y="1152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63" name="Oval 7"/>
                <p:cNvSpPr>
                  <a:spLocks noChangeArrowheads="1"/>
                </p:cNvSpPr>
                <p:nvPr/>
              </p:nvSpPr>
              <p:spPr bwMode="auto">
                <a:xfrm>
                  <a:off x="1536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64" name="Oval 8"/>
                <p:cNvSpPr>
                  <a:spLocks noChangeArrowheads="1"/>
                </p:cNvSpPr>
                <p:nvPr/>
              </p:nvSpPr>
              <p:spPr bwMode="auto">
                <a:xfrm>
                  <a:off x="3648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65" name="Oval 9"/>
                <p:cNvSpPr>
                  <a:spLocks noChangeArrowheads="1"/>
                </p:cNvSpPr>
                <p:nvPr/>
              </p:nvSpPr>
              <p:spPr bwMode="auto">
                <a:xfrm>
                  <a:off x="211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66" name="Oval 10"/>
                <p:cNvSpPr>
                  <a:spLocks noChangeArrowheads="1"/>
                </p:cNvSpPr>
                <p:nvPr/>
              </p:nvSpPr>
              <p:spPr bwMode="auto">
                <a:xfrm>
                  <a:off x="960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67" name="Oval 11"/>
                <p:cNvSpPr>
                  <a:spLocks noChangeArrowheads="1"/>
                </p:cNvSpPr>
                <p:nvPr/>
              </p:nvSpPr>
              <p:spPr bwMode="auto">
                <a:xfrm>
                  <a:off x="307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68" name="Oval 12"/>
                <p:cNvSpPr>
                  <a:spLocks noChangeArrowheads="1"/>
                </p:cNvSpPr>
                <p:nvPr/>
              </p:nvSpPr>
              <p:spPr bwMode="auto">
                <a:xfrm>
                  <a:off x="4224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69" name="Oval 13"/>
                <p:cNvSpPr>
                  <a:spLocks noChangeArrowheads="1"/>
                </p:cNvSpPr>
                <p:nvPr/>
              </p:nvSpPr>
              <p:spPr bwMode="auto">
                <a:xfrm>
                  <a:off x="19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70" name="Oval 14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71" name="Oval 15"/>
                <p:cNvSpPr>
                  <a:spLocks noChangeArrowheads="1"/>
                </p:cNvSpPr>
                <p:nvPr/>
              </p:nvSpPr>
              <p:spPr bwMode="auto">
                <a:xfrm>
                  <a:off x="7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72" name="Oval 16"/>
                <p:cNvSpPr>
                  <a:spLocks noChangeArrowheads="1"/>
                </p:cNvSpPr>
                <p:nvPr/>
              </p:nvSpPr>
              <p:spPr bwMode="auto">
                <a:xfrm>
                  <a:off x="288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73" name="Oval 17"/>
                <p:cNvSpPr>
                  <a:spLocks noChangeArrowheads="1"/>
                </p:cNvSpPr>
                <p:nvPr/>
              </p:nvSpPr>
              <p:spPr bwMode="auto">
                <a:xfrm>
                  <a:off x="326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74" name="Oval 18"/>
                <p:cNvSpPr>
                  <a:spLocks noChangeArrowheads="1"/>
                </p:cNvSpPr>
                <p:nvPr/>
              </p:nvSpPr>
              <p:spPr bwMode="auto">
                <a:xfrm>
                  <a:off x="403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75" name="Oval 19"/>
                <p:cNvSpPr>
                  <a:spLocks noChangeArrowheads="1"/>
                </p:cNvSpPr>
                <p:nvPr/>
              </p:nvSpPr>
              <p:spPr bwMode="auto">
                <a:xfrm>
                  <a:off x="4416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76" name="Oval 20"/>
                <p:cNvSpPr>
                  <a:spLocks noChangeArrowheads="1"/>
                </p:cNvSpPr>
                <p:nvPr/>
              </p:nvSpPr>
              <p:spPr bwMode="auto">
                <a:xfrm>
                  <a:off x="230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2277" name="Line 21"/>
              <p:cNvSpPr>
                <a:spLocks noChangeShapeType="1"/>
              </p:cNvSpPr>
              <p:nvPr/>
            </p:nvSpPr>
            <p:spPr bwMode="auto">
              <a:xfrm flipH="1">
                <a:off x="1632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2278" name="Line 22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2279" name="Line 23"/>
              <p:cNvSpPr>
                <a:spLocks noChangeShapeType="1"/>
              </p:cNvSpPr>
              <p:nvPr/>
            </p:nvSpPr>
            <p:spPr bwMode="auto">
              <a:xfrm flipH="1">
                <a:off x="1056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2280" name="Line 24"/>
              <p:cNvSpPr>
                <a:spLocks noChangeShapeType="1"/>
              </p:cNvSpPr>
              <p:nvPr/>
            </p:nvSpPr>
            <p:spPr bwMode="auto">
              <a:xfrm>
                <a:off x="1632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2281" name="Line 25"/>
              <p:cNvSpPr>
                <a:spLocks noChangeShapeType="1"/>
              </p:cNvSpPr>
              <p:nvPr/>
            </p:nvSpPr>
            <p:spPr bwMode="auto">
              <a:xfrm flipH="1">
                <a:off x="816" y="2688"/>
                <a:ext cx="24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2282" name="Line 26"/>
              <p:cNvSpPr>
                <a:spLocks noChangeShapeType="1"/>
              </p:cNvSpPr>
              <p:nvPr/>
            </p:nvSpPr>
            <p:spPr bwMode="auto">
              <a:xfrm>
                <a:off x="105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2283" name="Line 27"/>
              <p:cNvSpPr>
                <a:spLocks noChangeShapeType="1"/>
              </p:cNvSpPr>
              <p:nvPr/>
            </p:nvSpPr>
            <p:spPr bwMode="auto">
              <a:xfrm flipH="1">
                <a:off x="201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2284" name="Line 28"/>
              <p:cNvSpPr>
                <a:spLocks noChangeShapeType="1"/>
              </p:cNvSpPr>
              <p:nvPr/>
            </p:nvSpPr>
            <p:spPr bwMode="auto">
              <a:xfrm>
                <a:off x="220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2285" name="Line 29"/>
              <p:cNvSpPr>
                <a:spLocks noChangeShapeType="1"/>
              </p:cNvSpPr>
              <p:nvPr/>
            </p:nvSpPr>
            <p:spPr bwMode="auto">
              <a:xfrm flipH="1">
                <a:off x="3168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2286" name="Line 30"/>
              <p:cNvSpPr>
                <a:spLocks noChangeShapeType="1"/>
              </p:cNvSpPr>
              <p:nvPr/>
            </p:nvSpPr>
            <p:spPr bwMode="auto">
              <a:xfrm>
                <a:off x="3744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2287" name="Line 31"/>
              <p:cNvSpPr>
                <a:spLocks noChangeShapeType="1"/>
              </p:cNvSpPr>
              <p:nvPr/>
            </p:nvSpPr>
            <p:spPr bwMode="auto">
              <a:xfrm flipH="1">
                <a:off x="297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2288" name="Line 32"/>
              <p:cNvSpPr>
                <a:spLocks noChangeShapeType="1"/>
              </p:cNvSpPr>
              <p:nvPr/>
            </p:nvSpPr>
            <p:spPr bwMode="auto">
              <a:xfrm>
                <a:off x="316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2289" name="Line 33"/>
              <p:cNvSpPr>
                <a:spLocks noChangeShapeType="1"/>
              </p:cNvSpPr>
              <p:nvPr/>
            </p:nvSpPr>
            <p:spPr bwMode="auto">
              <a:xfrm flipH="1">
                <a:off x="412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2290" name="Line 34"/>
              <p:cNvSpPr>
                <a:spLocks noChangeShapeType="1"/>
              </p:cNvSpPr>
              <p:nvPr/>
            </p:nvSpPr>
            <p:spPr bwMode="auto">
              <a:xfrm>
                <a:off x="4320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52291" name="Text Box 35"/>
            <p:cNvSpPr txBox="1">
              <a:spLocks noChangeArrowheads="1"/>
            </p:cNvSpPr>
            <p:nvPr/>
          </p:nvSpPr>
          <p:spPr bwMode="auto">
            <a:xfrm>
              <a:off x="432" y="1104"/>
              <a:ext cx="1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empty assignment</a:t>
              </a:r>
            </a:p>
          </p:txBody>
        </p:sp>
        <p:sp>
          <p:nvSpPr>
            <p:cNvPr id="352292" name="Text Box 36"/>
            <p:cNvSpPr txBox="1">
              <a:spLocks noChangeArrowheads="1"/>
            </p:cNvSpPr>
            <p:nvPr/>
          </p:nvSpPr>
          <p:spPr bwMode="auto">
            <a:xfrm>
              <a:off x="432" y="1680"/>
              <a:ext cx="8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800" b="0" baseline="30000">
                  <a:latin typeface="Tahoma" panose="020B0604030504040204" pitchFamily="34" charset="0"/>
                  <a:ea typeface="宋体" panose="02010600030101010101" pitchFamily="2" charset="-122"/>
                </a:rPr>
                <a:t>st</a:t>
              </a: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 variable</a:t>
              </a:r>
            </a:p>
          </p:txBody>
        </p:sp>
        <p:sp>
          <p:nvSpPr>
            <p:cNvPr id="352293" name="Text Box 37"/>
            <p:cNvSpPr txBox="1">
              <a:spLocks noChangeArrowheads="1"/>
            </p:cNvSpPr>
            <p:nvPr/>
          </p:nvSpPr>
          <p:spPr bwMode="auto">
            <a:xfrm>
              <a:off x="432" y="2448"/>
              <a:ext cx="8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800" b="0" baseline="30000">
                  <a:latin typeface="Tahoma" panose="020B0604030504040204" pitchFamily="34" charset="0"/>
                  <a:ea typeface="宋体" panose="02010600030101010101" pitchFamily="2" charset="-122"/>
                </a:rPr>
                <a:t>nd</a:t>
              </a: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 variable</a:t>
              </a:r>
            </a:p>
          </p:txBody>
        </p:sp>
        <p:sp>
          <p:nvSpPr>
            <p:cNvPr id="352294" name="Text Box 38"/>
            <p:cNvSpPr txBox="1">
              <a:spLocks noChangeArrowheads="1"/>
            </p:cNvSpPr>
            <p:nvPr/>
          </p:nvSpPr>
          <p:spPr bwMode="auto">
            <a:xfrm>
              <a:off x="432" y="3216"/>
              <a:ext cx="8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1800" b="0" baseline="30000">
                  <a:latin typeface="Tahoma" panose="020B0604030504040204" pitchFamily="34" charset="0"/>
                  <a:ea typeface="宋体" panose="02010600030101010101" pitchFamily="2" charset="-122"/>
                </a:rPr>
                <a:t>rd</a:t>
              </a: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 variable</a:t>
              </a:r>
            </a:p>
          </p:txBody>
        </p:sp>
      </p:grpSp>
      <p:grpSp>
        <p:nvGrpSpPr>
          <p:cNvPr id="352295" name="Group 39"/>
          <p:cNvGrpSpPr>
            <a:grpSpLocks/>
          </p:cNvGrpSpPr>
          <p:nvPr/>
        </p:nvGrpSpPr>
        <p:grpSpPr bwMode="auto">
          <a:xfrm>
            <a:off x="914400" y="1828800"/>
            <a:ext cx="4572000" cy="4548188"/>
            <a:chOff x="576" y="1152"/>
            <a:chExt cx="2880" cy="2865"/>
          </a:xfrm>
        </p:grpSpPr>
        <p:sp>
          <p:nvSpPr>
            <p:cNvPr id="352296" name="Oval 40"/>
            <p:cNvSpPr>
              <a:spLocks noChangeArrowheads="1"/>
            </p:cNvSpPr>
            <p:nvPr/>
          </p:nvSpPr>
          <p:spPr bwMode="auto">
            <a:xfrm>
              <a:off x="3264" y="115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297" name="Text Box 41"/>
            <p:cNvSpPr txBox="1">
              <a:spLocks noChangeArrowheads="1"/>
            </p:cNvSpPr>
            <p:nvPr/>
          </p:nvSpPr>
          <p:spPr bwMode="auto">
            <a:xfrm>
              <a:off x="576" y="3729"/>
              <a:ext cx="15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2400" b="0">
                  <a:solidFill>
                    <a:srgbClr val="CC66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Assignment = {}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959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en-US" altLang="zh-CN" sz="2400" b="0">
                <a:ea typeface="宋体" panose="02010600030101010101" pitchFamily="2" charset="-122"/>
                <a:sym typeface="Wingdings" panose="05000000000000000000" pitchFamily="2" charset="2"/>
              </a:rPr>
              <a:t>Backtracking Search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grpSp>
        <p:nvGrpSpPr>
          <p:cNvPr id="353283" name="Group 3"/>
          <p:cNvGrpSpPr>
            <a:grpSpLocks/>
          </p:cNvGrpSpPr>
          <p:nvPr/>
        </p:nvGrpSpPr>
        <p:grpSpPr bwMode="auto">
          <a:xfrm>
            <a:off x="685800" y="1752600"/>
            <a:ext cx="7696200" cy="3733800"/>
            <a:chOff x="432" y="1104"/>
            <a:chExt cx="4848" cy="2352"/>
          </a:xfrm>
        </p:grpSpPr>
        <p:grpSp>
          <p:nvGrpSpPr>
            <p:cNvPr id="353284" name="Group 4"/>
            <p:cNvGrpSpPr>
              <a:grpSpLocks/>
            </p:cNvGrpSpPr>
            <p:nvPr/>
          </p:nvGrpSpPr>
          <p:grpSpPr bwMode="auto">
            <a:xfrm>
              <a:off x="1392" y="1152"/>
              <a:ext cx="3888" cy="2304"/>
              <a:chOff x="720" y="1152"/>
              <a:chExt cx="3888" cy="2304"/>
            </a:xfrm>
          </p:grpSpPr>
          <p:grpSp>
            <p:nvGrpSpPr>
              <p:cNvPr id="353285" name="Group 5"/>
              <p:cNvGrpSpPr>
                <a:grpSpLocks/>
              </p:cNvGrpSpPr>
              <p:nvPr/>
            </p:nvGrpSpPr>
            <p:grpSpPr bwMode="auto">
              <a:xfrm>
                <a:off x="720" y="1152"/>
                <a:ext cx="3888" cy="2304"/>
                <a:chOff x="720" y="1152"/>
                <a:chExt cx="3888" cy="2304"/>
              </a:xfrm>
            </p:grpSpPr>
            <p:sp>
              <p:nvSpPr>
                <p:cNvPr id="353286" name="Oval 6"/>
                <p:cNvSpPr>
                  <a:spLocks noChangeArrowheads="1"/>
                </p:cNvSpPr>
                <p:nvPr/>
              </p:nvSpPr>
              <p:spPr bwMode="auto">
                <a:xfrm>
                  <a:off x="2592" y="1152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287" name="Oval 7"/>
                <p:cNvSpPr>
                  <a:spLocks noChangeArrowheads="1"/>
                </p:cNvSpPr>
                <p:nvPr/>
              </p:nvSpPr>
              <p:spPr bwMode="auto">
                <a:xfrm>
                  <a:off x="1536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288" name="Oval 8"/>
                <p:cNvSpPr>
                  <a:spLocks noChangeArrowheads="1"/>
                </p:cNvSpPr>
                <p:nvPr/>
              </p:nvSpPr>
              <p:spPr bwMode="auto">
                <a:xfrm>
                  <a:off x="3648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289" name="Oval 9"/>
                <p:cNvSpPr>
                  <a:spLocks noChangeArrowheads="1"/>
                </p:cNvSpPr>
                <p:nvPr/>
              </p:nvSpPr>
              <p:spPr bwMode="auto">
                <a:xfrm>
                  <a:off x="211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290" name="Oval 10"/>
                <p:cNvSpPr>
                  <a:spLocks noChangeArrowheads="1"/>
                </p:cNvSpPr>
                <p:nvPr/>
              </p:nvSpPr>
              <p:spPr bwMode="auto">
                <a:xfrm>
                  <a:off x="960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291" name="Oval 11"/>
                <p:cNvSpPr>
                  <a:spLocks noChangeArrowheads="1"/>
                </p:cNvSpPr>
                <p:nvPr/>
              </p:nvSpPr>
              <p:spPr bwMode="auto">
                <a:xfrm>
                  <a:off x="307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292" name="Oval 12"/>
                <p:cNvSpPr>
                  <a:spLocks noChangeArrowheads="1"/>
                </p:cNvSpPr>
                <p:nvPr/>
              </p:nvSpPr>
              <p:spPr bwMode="auto">
                <a:xfrm>
                  <a:off x="4224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293" name="Oval 13"/>
                <p:cNvSpPr>
                  <a:spLocks noChangeArrowheads="1"/>
                </p:cNvSpPr>
                <p:nvPr/>
              </p:nvSpPr>
              <p:spPr bwMode="auto">
                <a:xfrm>
                  <a:off x="19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294" name="Oval 14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295" name="Oval 15"/>
                <p:cNvSpPr>
                  <a:spLocks noChangeArrowheads="1"/>
                </p:cNvSpPr>
                <p:nvPr/>
              </p:nvSpPr>
              <p:spPr bwMode="auto">
                <a:xfrm>
                  <a:off x="7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296" name="Oval 16"/>
                <p:cNvSpPr>
                  <a:spLocks noChangeArrowheads="1"/>
                </p:cNvSpPr>
                <p:nvPr/>
              </p:nvSpPr>
              <p:spPr bwMode="auto">
                <a:xfrm>
                  <a:off x="288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297" name="Oval 17"/>
                <p:cNvSpPr>
                  <a:spLocks noChangeArrowheads="1"/>
                </p:cNvSpPr>
                <p:nvPr/>
              </p:nvSpPr>
              <p:spPr bwMode="auto">
                <a:xfrm>
                  <a:off x="326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298" name="Oval 18"/>
                <p:cNvSpPr>
                  <a:spLocks noChangeArrowheads="1"/>
                </p:cNvSpPr>
                <p:nvPr/>
              </p:nvSpPr>
              <p:spPr bwMode="auto">
                <a:xfrm>
                  <a:off x="403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299" name="Oval 19"/>
                <p:cNvSpPr>
                  <a:spLocks noChangeArrowheads="1"/>
                </p:cNvSpPr>
                <p:nvPr/>
              </p:nvSpPr>
              <p:spPr bwMode="auto">
                <a:xfrm>
                  <a:off x="4416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300" name="Oval 20"/>
                <p:cNvSpPr>
                  <a:spLocks noChangeArrowheads="1"/>
                </p:cNvSpPr>
                <p:nvPr/>
              </p:nvSpPr>
              <p:spPr bwMode="auto">
                <a:xfrm>
                  <a:off x="230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3301" name="Line 21"/>
              <p:cNvSpPr>
                <a:spLocks noChangeShapeType="1"/>
              </p:cNvSpPr>
              <p:nvPr/>
            </p:nvSpPr>
            <p:spPr bwMode="auto">
              <a:xfrm flipH="1">
                <a:off x="1632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3302" name="Line 22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3303" name="Line 23"/>
              <p:cNvSpPr>
                <a:spLocks noChangeShapeType="1"/>
              </p:cNvSpPr>
              <p:nvPr/>
            </p:nvSpPr>
            <p:spPr bwMode="auto">
              <a:xfrm flipH="1">
                <a:off x="1056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3304" name="Line 24"/>
              <p:cNvSpPr>
                <a:spLocks noChangeShapeType="1"/>
              </p:cNvSpPr>
              <p:nvPr/>
            </p:nvSpPr>
            <p:spPr bwMode="auto">
              <a:xfrm>
                <a:off x="1632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3305" name="Line 25"/>
              <p:cNvSpPr>
                <a:spLocks noChangeShapeType="1"/>
              </p:cNvSpPr>
              <p:nvPr/>
            </p:nvSpPr>
            <p:spPr bwMode="auto">
              <a:xfrm flipH="1">
                <a:off x="816" y="2688"/>
                <a:ext cx="24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3306" name="Line 26"/>
              <p:cNvSpPr>
                <a:spLocks noChangeShapeType="1"/>
              </p:cNvSpPr>
              <p:nvPr/>
            </p:nvSpPr>
            <p:spPr bwMode="auto">
              <a:xfrm>
                <a:off x="105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3307" name="Line 27"/>
              <p:cNvSpPr>
                <a:spLocks noChangeShapeType="1"/>
              </p:cNvSpPr>
              <p:nvPr/>
            </p:nvSpPr>
            <p:spPr bwMode="auto">
              <a:xfrm flipH="1">
                <a:off x="201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3308" name="Line 28"/>
              <p:cNvSpPr>
                <a:spLocks noChangeShapeType="1"/>
              </p:cNvSpPr>
              <p:nvPr/>
            </p:nvSpPr>
            <p:spPr bwMode="auto">
              <a:xfrm>
                <a:off x="220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3309" name="Line 29"/>
              <p:cNvSpPr>
                <a:spLocks noChangeShapeType="1"/>
              </p:cNvSpPr>
              <p:nvPr/>
            </p:nvSpPr>
            <p:spPr bwMode="auto">
              <a:xfrm flipH="1">
                <a:off x="3168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3310" name="Line 30"/>
              <p:cNvSpPr>
                <a:spLocks noChangeShapeType="1"/>
              </p:cNvSpPr>
              <p:nvPr/>
            </p:nvSpPr>
            <p:spPr bwMode="auto">
              <a:xfrm>
                <a:off x="3744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3311" name="Line 31"/>
              <p:cNvSpPr>
                <a:spLocks noChangeShapeType="1"/>
              </p:cNvSpPr>
              <p:nvPr/>
            </p:nvSpPr>
            <p:spPr bwMode="auto">
              <a:xfrm flipH="1">
                <a:off x="297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3312" name="Line 32"/>
              <p:cNvSpPr>
                <a:spLocks noChangeShapeType="1"/>
              </p:cNvSpPr>
              <p:nvPr/>
            </p:nvSpPr>
            <p:spPr bwMode="auto">
              <a:xfrm>
                <a:off x="316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3313" name="Line 33"/>
              <p:cNvSpPr>
                <a:spLocks noChangeShapeType="1"/>
              </p:cNvSpPr>
              <p:nvPr/>
            </p:nvSpPr>
            <p:spPr bwMode="auto">
              <a:xfrm flipH="1">
                <a:off x="412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3314" name="Line 34"/>
              <p:cNvSpPr>
                <a:spLocks noChangeShapeType="1"/>
              </p:cNvSpPr>
              <p:nvPr/>
            </p:nvSpPr>
            <p:spPr bwMode="auto">
              <a:xfrm>
                <a:off x="4320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53315" name="Text Box 35"/>
            <p:cNvSpPr txBox="1">
              <a:spLocks noChangeArrowheads="1"/>
            </p:cNvSpPr>
            <p:nvPr/>
          </p:nvSpPr>
          <p:spPr bwMode="auto">
            <a:xfrm>
              <a:off x="432" y="1104"/>
              <a:ext cx="1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empty assignment</a:t>
              </a:r>
            </a:p>
          </p:txBody>
        </p:sp>
        <p:sp>
          <p:nvSpPr>
            <p:cNvPr id="353316" name="Text Box 36"/>
            <p:cNvSpPr txBox="1">
              <a:spLocks noChangeArrowheads="1"/>
            </p:cNvSpPr>
            <p:nvPr/>
          </p:nvSpPr>
          <p:spPr bwMode="auto">
            <a:xfrm>
              <a:off x="432" y="1680"/>
              <a:ext cx="8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800" b="0" baseline="30000">
                  <a:latin typeface="Tahoma" panose="020B0604030504040204" pitchFamily="34" charset="0"/>
                  <a:ea typeface="宋体" panose="02010600030101010101" pitchFamily="2" charset="-122"/>
                </a:rPr>
                <a:t>st</a:t>
              </a: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 variable</a:t>
              </a:r>
            </a:p>
          </p:txBody>
        </p:sp>
        <p:sp>
          <p:nvSpPr>
            <p:cNvPr id="353317" name="Text Box 37"/>
            <p:cNvSpPr txBox="1">
              <a:spLocks noChangeArrowheads="1"/>
            </p:cNvSpPr>
            <p:nvPr/>
          </p:nvSpPr>
          <p:spPr bwMode="auto">
            <a:xfrm>
              <a:off x="432" y="2448"/>
              <a:ext cx="8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800" b="0" baseline="30000">
                  <a:latin typeface="Tahoma" panose="020B0604030504040204" pitchFamily="34" charset="0"/>
                  <a:ea typeface="宋体" panose="02010600030101010101" pitchFamily="2" charset="-122"/>
                </a:rPr>
                <a:t>nd</a:t>
              </a: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 variable</a:t>
              </a:r>
            </a:p>
          </p:txBody>
        </p:sp>
        <p:sp>
          <p:nvSpPr>
            <p:cNvPr id="353318" name="Text Box 38"/>
            <p:cNvSpPr txBox="1">
              <a:spLocks noChangeArrowheads="1"/>
            </p:cNvSpPr>
            <p:nvPr/>
          </p:nvSpPr>
          <p:spPr bwMode="auto">
            <a:xfrm>
              <a:off x="432" y="3216"/>
              <a:ext cx="8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1800" b="0" baseline="30000">
                  <a:latin typeface="Tahoma" panose="020B0604030504040204" pitchFamily="34" charset="0"/>
                  <a:ea typeface="宋体" panose="02010600030101010101" pitchFamily="2" charset="-122"/>
                </a:rPr>
                <a:t>rd</a:t>
              </a: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 variable</a:t>
              </a:r>
            </a:p>
          </p:txBody>
        </p:sp>
      </p:grpSp>
      <p:sp>
        <p:nvSpPr>
          <p:cNvPr id="353319" name="Oval 39"/>
          <p:cNvSpPr>
            <a:spLocks noChangeArrowheads="1"/>
          </p:cNvSpPr>
          <p:nvPr/>
        </p:nvSpPr>
        <p:spPr bwMode="auto">
          <a:xfrm>
            <a:off x="3505200" y="27432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20" name="Text Box 40"/>
          <p:cNvSpPr txBox="1">
            <a:spLocks noChangeArrowheads="1"/>
          </p:cNvSpPr>
          <p:nvPr/>
        </p:nvSpPr>
        <p:spPr bwMode="auto">
          <a:xfrm>
            <a:off x="914400" y="5919788"/>
            <a:ext cx="3971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Assignment = {(var1=v11)}</a:t>
            </a:r>
          </a:p>
        </p:txBody>
      </p:sp>
    </p:spTree>
    <p:extLst>
      <p:ext uri="{BB962C8B-B14F-4D97-AF65-F5344CB8AC3E}">
        <p14:creationId xmlns:p14="http://schemas.microsoft.com/office/powerpoint/2010/main" val="203019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en-US" altLang="zh-CN" sz="2400" b="0">
                <a:ea typeface="宋体" panose="02010600030101010101" pitchFamily="2" charset="-122"/>
                <a:sym typeface="Wingdings" panose="05000000000000000000" pitchFamily="2" charset="2"/>
              </a:rPr>
              <a:t>Backtracking Search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grpSp>
        <p:nvGrpSpPr>
          <p:cNvPr id="354307" name="Group 3"/>
          <p:cNvGrpSpPr>
            <a:grpSpLocks/>
          </p:cNvGrpSpPr>
          <p:nvPr/>
        </p:nvGrpSpPr>
        <p:grpSpPr bwMode="auto">
          <a:xfrm>
            <a:off x="685800" y="1752600"/>
            <a:ext cx="7696200" cy="3733800"/>
            <a:chOff x="432" y="1104"/>
            <a:chExt cx="4848" cy="2352"/>
          </a:xfrm>
        </p:grpSpPr>
        <p:grpSp>
          <p:nvGrpSpPr>
            <p:cNvPr id="354308" name="Group 4"/>
            <p:cNvGrpSpPr>
              <a:grpSpLocks/>
            </p:cNvGrpSpPr>
            <p:nvPr/>
          </p:nvGrpSpPr>
          <p:grpSpPr bwMode="auto">
            <a:xfrm>
              <a:off x="1392" y="1152"/>
              <a:ext cx="3888" cy="2304"/>
              <a:chOff x="720" y="1152"/>
              <a:chExt cx="3888" cy="2304"/>
            </a:xfrm>
          </p:grpSpPr>
          <p:grpSp>
            <p:nvGrpSpPr>
              <p:cNvPr id="354309" name="Group 5"/>
              <p:cNvGrpSpPr>
                <a:grpSpLocks/>
              </p:cNvGrpSpPr>
              <p:nvPr/>
            </p:nvGrpSpPr>
            <p:grpSpPr bwMode="auto">
              <a:xfrm>
                <a:off x="720" y="1152"/>
                <a:ext cx="3888" cy="2304"/>
                <a:chOff x="720" y="1152"/>
                <a:chExt cx="3888" cy="2304"/>
              </a:xfrm>
            </p:grpSpPr>
            <p:sp>
              <p:nvSpPr>
                <p:cNvPr id="354310" name="Oval 6"/>
                <p:cNvSpPr>
                  <a:spLocks noChangeArrowheads="1"/>
                </p:cNvSpPr>
                <p:nvPr/>
              </p:nvSpPr>
              <p:spPr bwMode="auto">
                <a:xfrm>
                  <a:off x="2592" y="1152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4311" name="Oval 7"/>
                <p:cNvSpPr>
                  <a:spLocks noChangeArrowheads="1"/>
                </p:cNvSpPr>
                <p:nvPr/>
              </p:nvSpPr>
              <p:spPr bwMode="auto">
                <a:xfrm>
                  <a:off x="1536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4312" name="Oval 8"/>
                <p:cNvSpPr>
                  <a:spLocks noChangeArrowheads="1"/>
                </p:cNvSpPr>
                <p:nvPr/>
              </p:nvSpPr>
              <p:spPr bwMode="auto">
                <a:xfrm>
                  <a:off x="3648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4313" name="Oval 9"/>
                <p:cNvSpPr>
                  <a:spLocks noChangeArrowheads="1"/>
                </p:cNvSpPr>
                <p:nvPr/>
              </p:nvSpPr>
              <p:spPr bwMode="auto">
                <a:xfrm>
                  <a:off x="211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4314" name="Oval 10"/>
                <p:cNvSpPr>
                  <a:spLocks noChangeArrowheads="1"/>
                </p:cNvSpPr>
                <p:nvPr/>
              </p:nvSpPr>
              <p:spPr bwMode="auto">
                <a:xfrm>
                  <a:off x="960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4315" name="Oval 11"/>
                <p:cNvSpPr>
                  <a:spLocks noChangeArrowheads="1"/>
                </p:cNvSpPr>
                <p:nvPr/>
              </p:nvSpPr>
              <p:spPr bwMode="auto">
                <a:xfrm>
                  <a:off x="307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4316" name="Oval 12"/>
                <p:cNvSpPr>
                  <a:spLocks noChangeArrowheads="1"/>
                </p:cNvSpPr>
                <p:nvPr/>
              </p:nvSpPr>
              <p:spPr bwMode="auto">
                <a:xfrm>
                  <a:off x="4224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4317" name="Oval 13"/>
                <p:cNvSpPr>
                  <a:spLocks noChangeArrowheads="1"/>
                </p:cNvSpPr>
                <p:nvPr/>
              </p:nvSpPr>
              <p:spPr bwMode="auto">
                <a:xfrm>
                  <a:off x="19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4318" name="Oval 14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4319" name="Oval 15"/>
                <p:cNvSpPr>
                  <a:spLocks noChangeArrowheads="1"/>
                </p:cNvSpPr>
                <p:nvPr/>
              </p:nvSpPr>
              <p:spPr bwMode="auto">
                <a:xfrm>
                  <a:off x="7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4320" name="Oval 16"/>
                <p:cNvSpPr>
                  <a:spLocks noChangeArrowheads="1"/>
                </p:cNvSpPr>
                <p:nvPr/>
              </p:nvSpPr>
              <p:spPr bwMode="auto">
                <a:xfrm>
                  <a:off x="288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4321" name="Oval 17"/>
                <p:cNvSpPr>
                  <a:spLocks noChangeArrowheads="1"/>
                </p:cNvSpPr>
                <p:nvPr/>
              </p:nvSpPr>
              <p:spPr bwMode="auto">
                <a:xfrm>
                  <a:off x="326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4322" name="Oval 18"/>
                <p:cNvSpPr>
                  <a:spLocks noChangeArrowheads="1"/>
                </p:cNvSpPr>
                <p:nvPr/>
              </p:nvSpPr>
              <p:spPr bwMode="auto">
                <a:xfrm>
                  <a:off x="403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4323" name="Oval 19"/>
                <p:cNvSpPr>
                  <a:spLocks noChangeArrowheads="1"/>
                </p:cNvSpPr>
                <p:nvPr/>
              </p:nvSpPr>
              <p:spPr bwMode="auto">
                <a:xfrm>
                  <a:off x="4416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4324" name="Oval 20"/>
                <p:cNvSpPr>
                  <a:spLocks noChangeArrowheads="1"/>
                </p:cNvSpPr>
                <p:nvPr/>
              </p:nvSpPr>
              <p:spPr bwMode="auto">
                <a:xfrm>
                  <a:off x="230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4325" name="Line 21"/>
              <p:cNvSpPr>
                <a:spLocks noChangeShapeType="1"/>
              </p:cNvSpPr>
              <p:nvPr/>
            </p:nvSpPr>
            <p:spPr bwMode="auto">
              <a:xfrm flipH="1">
                <a:off x="1632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4326" name="Line 22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4327" name="Line 23"/>
              <p:cNvSpPr>
                <a:spLocks noChangeShapeType="1"/>
              </p:cNvSpPr>
              <p:nvPr/>
            </p:nvSpPr>
            <p:spPr bwMode="auto">
              <a:xfrm flipH="1">
                <a:off x="1056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4328" name="Line 24"/>
              <p:cNvSpPr>
                <a:spLocks noChangeShapeType="1"/>
              </p:cNvSpPr>
              <p:nvPr/>
            </p:nvSpPr>
            <p:spPr bwMode="auto">
              <a:xfrm>
                <a:off x="1632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4329" name="Line 25"/>
              <p:cNvSpPr>
                <a:spLocks noChangeShapeType="1"/>
              </p:cNvSpPr>
              <p:nvPr/>
            </p:nvSpPr>
            <p:spPr bwMode="auto">
              <a:xfrm flipH="1">
                <a:off x="816" y="2688"/>
                <a:ext cx="24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4330" name="Line 26"/>
              <p:cNvSpPr>
                <a:spLocks noChangeShapeType="1"/>
              </p:cNvSpPr>
              <p:nvPr/>
            </p:nvSpPr>
            <p:spPr bwMode="auto">
              <a:xfrm>
                <a:off x="105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4331" name="Line 27"/>
              <p:cNvSpPr>
                <a:spLocks noChangeShapeType="1"/>
              </p:cNvSpPr>
              <p:nvPr/>
            </p:nvSpPr>
            <p:spPr bwMode="auto">
              <a:xfrm flipH="1">
                <a:off x="201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4332" name="Line 28"/>
              <p:cNvSpPr>
                <a:spLocks noChangeShapeType="1"/>
              </p:cNvSpPr>
              <p:nvPr/>
            </p:nvSpPr>
            <p:spPr bwMode="auto">
              <a:xfrm>
                <a:off x="220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4333" name="Line 29"/>
              <p:cNvSpPr>
                <a:spLocks noChangeShapeType="1"/>
              </p:cNvSpPr>
              <p:nvPr/>
            </p:nvSpPr>
            <p:spPr bwMode="auto">
              <a:xfrm flipH="1">
                <a:off x="3168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4334" name="Line 30"/>
              <p:cNvSpPr>
                <a:spLocks noChangeShapeType="1"/>
              </p:cNvSpPr>
              <p:nvPr/>
            </p:nvSpPr>
            <p:spPr bwMode="auto">
              <a:xfrm>
                <a:off x="3744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4335" name="Line 31"/>
              <p:cNvSpPr>
                <a:spLocks noChangeShapeType="1"/>
              </p:cNvSpPr>
              <p:nvPr/>
            </p:nvSpPr>
            <p:spPr bwMode="auto">
              <a:xfrm flipH="1">
                <a:off x="297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4336" name="Line 32"/>
              <p:cNvSpPr>
                <a:spLocks noChangeShapeType="1"/>
              </p:cNvSpPr>
              <p:nvPr/>
            </p:nvSpPr>
            <p:spPr bwMode="auto">
              <a:xfrm>
                <a:off x="316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4337" name="Line 33"/>
              <p:cNvSpPr>
                <a:spLocks noChangeShapeType="1"/>
              </p:cNvSpPr>
              <p:nvPr/>
            </p:nvSpPr>
            <p:spPr bwMode="auto">
              <a:xfrm flipH="1">
                <a:off x="412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4338" name="Line 34"/>
              <p:cNvSpPr>
                <a:spLocks noChangeShapeType="1"/>
              </p:cNvSpPr>
              <p:nvPr/>
            </p:nvSpPr>
            <p:spPr bwMode="auto">
              <a:xfrm>
                <a:off x="4320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54339" name="Text Box 35"/>
            <p:cNvSpPr txBox="1">
              <a:spLocks noChangeArrowheads="1"/>
            </p:cNvSpPr>
            <p:nvPr/>
          </p:nvSpPr>
          <p:spPr bwMode="auto">
            <a:xfrm>
              <a:off x="432" y="1104"/>
              <a:ext cx="1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empty assignment</a:t>
              </a:r>
            </a:p>
          </p:txBody>
        </p:sp>
        <p:sp>
          <p:nvSpPr>
            <p:cNvPr id="354340" name="Text Box 36"/>
            <p:cNvSpPr txBox="1">
              <a:spLocks noChangeArrowheads="1"/>
            </p:cNvSpPr>
            <p:nvPr/>
          </p:nvSpPr>
          <p:spPr bwMode="auto">
            <a:xfrm>
              <a:off x="432" y="1680"/>
              <a:ext cx="8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800" b="0" baseline="30000">
                  <a:latin typeface="Tahoma" panose="020B0604030504040204" pitchFamily="34" charset="0"/>
                  <a:ea typeface="宋体" panose="02010600030101010101" pitchFamily="2" charset="-122"/>
                </a:rPr>
                <a:t>st</a:t>
              </a: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 variable</a:t>
              </a:r>
            </a:p>
          </p:txBody>
        </p:sp>
        <p:sp>
          <p:nvSpPr>
            <p:cNvPr id="354341" name="Text Box 37"/>
            <p:cNvSpPr txBox="1">
              <a:spLocks noChangeArrowheads="1"/>
            </p:cNvSpPr>
            <p:nvPr/>
          </p:nvSpPr>
          <p:spPr bwMode="auto">
            <a:xfrm>
              <a:off x="432" y="2448"/>
              <a:ext cx="8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800" b="0" baseline="30000">
                  <a:latin typeface="Tahoma" panose="020B0604030504040204" pitchFamily="34" charset="0"/>
                  <a:ea typeface="宋体" panose="02010600030101010101" pitchFamily="2" charset="-122"/>
                </a:rPr>
                <a:t>nd</a:t>
              </a: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 variable</a:t>
              </a:r>
            </a:p>
          </p:txBody>
        </p:sp>
        <p:sp>
          <p:nvSpPr>
            <p:cNvPr id="354342" name="Text Box 38"/>
            <p:cNvSpPr txBox="1">
              <a:spLocks noChangeArrowheads="1"/>
            </p:cNvSpPr>
            <p:nvPr/>
          </p:nvSpPr>
          <p:spPr bwMode="auto">
            <a:xfrm>
              <a:off x="432" y="3216"/>
              <a:ext cx="8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1800" b="0" baseline="30000">
                  <a:latin typeface="Tahoma" panose="020B0604030504040204" pitchFamily="34" charset="0"/>
                  <a:ea typeface="宋体" panose="02010600030101010101" pitchFamily="2" charset="-122"/>
                </a:rPr>
                <a:t>rd</a:t>
              </a: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 variable</a:t>
              </a:r>
            </a:p>
          </p:txBody>
        </p:sp>
      </p:grpSp>
      <p:sp>
        <p:nvSpPr>
          <p:cNvPr id="354343" name="Oval 39"/>
          <p:cNvSpPr>
            <a:spLocks noChangeArrowheads="1"/>
          </p:cNvSpPr>
          <p:nvPr/>
        </p:nvSpPr>
        <p:spPr bwMode="auto">
          <a:xfrm>
            <a:off x="2590800" y="3962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44" name="Text Box 40"/>
          <p:cNvSpPr txBox="1">
            <a:spLocks noChangeArrowheads="1"/>
          </p:cNvSpPr>
          <p:nvPr/>
        </p:nvSpPr>
        <p:spPr bwMode="auto">
          <a:xfrm>
            <a:off x="914400" y="5919788"/>
            <a:ext cx="559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Assignment = {(var1=v11),(var2=v21)}</a:t>
            </a:r>
          </a:p>
        </p:txBody>
      </p:sp>
    </p:spTree>
    <p:extLst>
      <p:ext uri="{BB962C8B-B14F-4D97-AF65-F5344CB8AC3E}">
        <p14:creationId xmlns:p14="http://schemas.microsoft.com/office/powerpoint/2010/main" val="295644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en-US" altLang="zh-CN" sz="2400" b="0">
                <a:ea typeface="宋体" panose="02010600030101010101" pitchFamily="2" charset="-122"/>
                <a:sym typeface="Wingdings" panose="05000000000000000000" pitchFamily="2" charset="2"/>
              </a:rPr>
              <a:t>Backtracking Search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grpSp>
        <p:nvGrpSpPr>
          <p:cNvPr id="355331" name="Group 3"/>
          <p:cNvGrpSpPr>
            <a:grpSpLocks/>
          </p:cNvGrpSpPr>
          <p:nvPr/>
        </p:nvGrpSpPr>
        <p:grpSpPr bwMode="auto">
          <a:xfrm>
            <a:off x="685800" y="1752600"/>
            <a:ext cx="7696200" cy="3733800"/>
            <a:chOff x="432" y="1104"/>
            <a:chExt cx="4848" cy="2352"/>
          </a:xfrm>
        </p:grpSpPr>
        <p:grpSp>
          <p:nvGrpSpPr>
            <p:cNvPr id="355332" name="Group 4"/>
            <p:cNvGrpSpPr>
              <a:grpSpLocks/>
            </p:cNvGrpSpPr>
            <p:nvPr/>
          </p:nvGrpSpPr>
          <p:grpSpPr bwMode="auto">
            <a:xfrm>
              <a:off x="1392" y="1152"/>
              <a:ext cx="3888" cy="2304"/>
              <a:chOff x="720" y="1152"/>
              <a:chExt cx="3888" cy="2304"/>
            </a:xfrm>
          </p:grpSpPr>
          <p:grpSp>
            <p:nvGrpSpPr>
              <p:cNvPr id="355333" name="Group 5"/>
              <p:cNvGrpSpPr>
                <a:grpSpLocks/>
              </p:cNvGrpSpPr>
              <p:nvPr/>
            </p:nvGrpSpPr>
            <p:grpSpPr bwMode="auto">
              <a:xfrm>
                <a:off x="720" y="1152"/>
                <a:ext cx="3888" cy="2304"/>
                <a:chOff x="720" y="1152"/>
                <a:chExt cx="3888" cy="2304"/>
              </a:xfrm>
            </p:grpSpPr>
            <p:sp>
              <p:nvSpPr>
                <p:cNvPr id="355334" name="Oval 6"/>
                <p:cNvSpPr>
                  <a:spLocks noChangeArrowheads="1"/>
                </p:cNvSpPr>
                <p:nvPr/>
              </p:nvSpPr>
              <p:spPr bwMode="auto">
                <a:xfrm>
                  <a:off x="2592" y="1152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35" name="Oval 7"/>
                <p:cNvSpPr>
                  <a:spLocks noChangeArrowheads="1"/>
                </p:cNvSpPr>
                <p:nvPr/>
              </p:nvSpPr>
              <p:spPr bwMode="auto">
                <a:xfrm>
                  <a:off x="1536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36" name="Oval 8"/>
                <p:cNvSpPr>
                  <a:spLocks noChangeArrowheads="1"/>
                </p:cNvSpPr>
                <p:nvPr/>
              </p:nvSpPr>
              <p:spPr bwMode="auto">
                <a:xfrm>
                  <a:off x="3648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37" name="Oval 9"/>
                <p:cNvSpPr>
                  <a:spLocks noChangeArrowheads="1"/>
                </p:cNvSpPr>
                <p:nvPr/>
              </p:nvSpPr>
              <p:spPr bwMode="auto">
                <a:xfrm>
                  <a:off x="211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38" name="Oval 10"/>
                <p:cNvSpPr>
                  <a:spLocks noChangeArrowheads="1"/>
                </p:cNvSpPr>
                <p:nvPr/>
              </p:nvSpPr>
              <p:spPr bwMode="auto">
                <a:xfrm>
                  <a:off x="960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39" name="Oval 11"/>
                <p:cNvSpPr>
                  <a:spLocks noChangeArrowheads="1"/>
                </p:cNvSpPr>
                <p:nvPr/>
              </p:nvSpPr>
              <p:spPr bwMode="auto">
                <a:xfrm>
                  <a:off x="307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40" name="Oval 12"/>
                <p:cNvSpPr>
                  <a:spLocks noChangeArrowheads="1"/>
                </p:cNvSpPr>
                <p:nvPr/>
              </p:nvSpPr>
              <p:spPr bwMode="auto">
                <a:xfrm>
                  <a:off x="4224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41" name="Oval 13"/>
                <p:cNvSpPr>
                  <a:spLocks noChangeArrowheads="1"/>
                </p:cNvSpPr>
                <p:nvPr/>
              </p:nvSpPr>
              <p:spPr bwMode="auto">
                <a:xfrm>
                  <a:off x="19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42" name="Oval 14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43" name="Oval 15"/>
                <p:cNvSpPr>
                  <a:spLocks noChangeArrowheads="1"/>
                </p:cNvSpPr>
                <p:nvPr/>
              </p:nvSpPr>
              <p:spPr bwMode="auto">
                <a:xfrm>
                  <a:off x="7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44" name="Oval 16"/>
                <p:cNvSpPr>
                  <a:spLocks noChangeArrowheads="1"/>
                </p:cNvSpPr>
                <p:nvPr/>
              </p:nvSpPr>
              <p:spPr bwMode="auto">
                <a:xfrm>
                  <a:off x="288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45" name="Oval 17"/>
                <p:cNvSpPr>
                  <a:spLocks noChangeArrowheads="1"/>
                </p:cNvSpPr>
                <p:nvPr/>
              </p:nvSpPr>
              <p:spPr bwMode="auto">
                <a:xfrm>
                  <a:off x="326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46" name="Oval 18"/>
                <p:cNvSpPr>
                  <a:spLocks noChangeArrowheads="1"/>
                </p:cNvSpPr>
                <p:nvPr/>
              </p:nvSpPr>
              <p:spPr bwMode="auto">
                <a:xfrm>
                  <a:off x="403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47" name="Oval 19"/>
                <p:cNvSpPr>
                  <a:spLocks noChangeArrowheads="1"/>
                </p:cNvSpPr>
                <p:nvPr/>
              </p:nvSpPr>
              <p:spPr bwMode="auto">
                <a:xfrm>
                  <a:off x="4416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48" name="Oval 20"/>
                <p:cNvSpPr>
                  <a:spLocks noChangeArrowheads="1"/>
                </p:cNvSpPr>
                <p:nvPr/>
              </p:nvSpPr>
              <p:spPr bwMode="auto">
                <a:xfrm>
                  <a:off x="230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5349" name="Line 21"/>
              <p:cNvSpPr>
                <a:spLocks noChangeShapeType="1"/>
              </p:cNvSpPr>
              <p:nvPr/>
            </p:nvSpPr>
            <p:spPr bwMode="auto">
              <a:xfrm flipH="1">
                <a:off x="1632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5350" name="Line 22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5351" name="Line 23"/>
              <p:cNvSpPr>
                <a:spLocks noChangeShapeType="1"/>
              </p:cNvSpPr>
              <p:nvPr/>
            </p:nvSpPr>
            <p:spPr bwMode="auto">
              <a:xfrm flipH="1">
                <a:off x="1056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5352" name="Line 24"/>
              <p:cNvSpPr>
                <a:spLocks noChangeShapeType="1"/>
              </p:cNvSpPr>
              <p:nvPr/>
            </p:nvSpPr>
            <p:spPr bwMode="auto">
              <a:xfrm>
                <a:off x="1632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5353" name="Line 25"/>
              <p:cNvSpPr>
                <a:spLocks noChangeShapeType="1"/>
              </p:cNvSpPr>
              <p:nvPr/>
            </p:nvSpPr>
            <p:spPr bwMode="auto">
              <a:xfrm flipH="1">
                <a:off x="816" y="2688"/>
                <a:ext cx="24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5354" name="Line 26"/>
              <p:cNvSpPr>
                <a:spLocks noChangeShapeType="1"/>
              </p:cNvSpPr>
              <p:nvPr/>
            </p:nvSpPr>
            <p:spPr bwMode="auto">
              <a:xfrm>
                <a:off x="105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5355" name="Line 27"/>
              <p:cNvSpPr>
                <a:spLocks noChangeShapeType="1"/>
              </p:cNvSpPr>
              <p:nvPr/>
            </p:nvSpPr>
            <p:spPr bwMode="auto">
              <a:xfrm flipH="1">
                <a:off x="201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5356" name="Line 28"/>
              <p:cNvSpPr>
                <a:spLocks noChangeShapeType="1"/>
              </p:cNvSpPr>
              <p:nvPr/>
            </p:nvSpPr>
            <p:spPr bwMode="auto">
              <a:xfrm>
                <a:off x="220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5357" name="Line 29"/>
              <p:cNvSpPr>
                <a:spLocks noChangeShapeType="1"/>
              </p:cNvSpPr>
              <p:nvPr/>
            </p:nvSpPr>
            <p:spPr bwMode="auto">
              <a:xfrm flipH="1">
                <a:off x="3168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5358" name="Line 30"/>
              <p:cNvSpPr>
                <a:spLocks noChangeShapeType="1"/>
              </p:cNvSpPr>
              <p:nvPr/>
            </p:nvSpPr>
            <p:spPr bwMode="auto">
              <a:xfrm>
                <a:off x="3744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5359" name="Line 31"/>
              <p:cNvSpPr>
                <a:spLocks noChangeShapeType="1"/>
              </p:cNvSpPr>
              <p:nvPr/>
            </p:nvSpPr>
            <p:spPr bwMode="auto">
              <a:xfrm flipH="1">
                <a:off x="297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5360" name="Line 32"/>
              <p:cNvSpPr>
                <a:spLocks noChangeShapeType="1"/>
              </p:cNvSpPr>
              <p:nvPr/>
            </p:nvSpPr>
            <p:spPr bwMode="auto">
              <a:xfrm>
                <a:off x="316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5361" name="Line 33"/>
              <p:cNvSpPr>
                <a:spLocks noChangeShapeType="1"/>
              </p:cNvSpPr>
              <p:nvPr/>
            </p:nvSpPr>
            <p:spPr bwMode="auto">
              <a:xfrm flipH="1">
                <a:off x="412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5362" name="Line 34"/>
              <p:cNvSpPr>
                <a:spLocks noChangeShapeType="1"/>
              </p:cNvSpPr>
              <p:nvPr/>
            </p:nvSpPr>
            <p:spPr bwMode="auto">
              <a:xfrm>
                <a:off x="4320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55363" name="Text Box 35"/>
            <p:cNvSpPr txBox="1">
              <a:spLocks noChangeArrowheads="1"/>
            </p:cNvSpPr>
            <p:nvPr/>
          </p:nvSpPr>
          <p:spPr bwMode="auto">
            <a:xfrm>
              <a:off x="432" y="1104"/>
              <a:ext cx="1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empty assignment</a:t>
              </a:r>
            </a:p>
          </p:txBody>
        </p:sp>
        <p:sp>
          <p:nvSpPr>
            <p:cNvPr id="355364" name="Text Box 36"/>
            <p:cNvSpPr txBox="1">
              <a:spLocks noChangeArrowheads="1"/>
            </p:cNvSpPr>
            <p:nvPr/>
          </p:nvSpPr>
          <p:spPr bwMode="auto">
            <a:xfrm>
              <a:off x="432" y="1680"/>
              <a:ext cx="8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800" b="0" baseline="30000">
                  <a:latin typeface="Tahoma" panose="020B0604030504040204" pitchFamily="34" charset="0"/>
                  <a:ea typeface="宋体" panose="02010600030101010101" pitchFamily="2" charset="-122"/>
                </a:rPr>
                <a:t>st</a:t>
              </a: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 variable</a:t>
              </a:r>
            </a:p>
          </p:txBody>
        </p:sp>
        <p:sp>
          <p:nvSpPr>
            <p:cNvPr id="355365" name="Text Box 37"/>
            <p:cNvSpPr txBox="1">
              <a:spLocks noChangeArrowheads="1"/>
            </p:cNvSpPr>
            <p:nvPr/>
          </p:nvSpPr>
          <p:spPr bwMode="auto">
            <a:xfrm>
              <a:off x="432" y="2448"/>
              <a:ext cx="8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800" b="0" baseline="30000">
                  <a:latin typeface="Tahoma" panose="020B0604030504040204" pitchFamily="34" charset="0"/>
                  <a:ea typeface="宋体" panose="02010600030101010101" pitchFamily="2" charset="-122"/>
                </a:rPr>
                <a:t>nd</a:t>
              </a: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 variable</a:t>
              </a:r>
            </a:p>
          </p:txBody>
        </p:sp>
        <p:sp>
          <p:nvSpPr>
            <p:cNvPr id="355366" name="Text Box 38"/>
            <p:cNvSpPr txBox="1">
              <a:spLocks noChangeArrowheads="1"/>
            </p:cNvSpPr>
            <p:nvPr/>
          </p:nvSpPr>
          <p:spPr bwMode="auto">
            <a:xfrm>
              <a:off x="432" y="3216"/>
              <a:ext cx="8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1800" b="0" baseline="30000">
                  <a:latin typeface="Tahoma" panose="020B0604030504040204" pitchFamily="34" charset="0"/>
                  <a:ea typeface="宋体" panose="02010600030101010101" pitchFamily="2" charset="-122"/>
                </a:rPr>
                <a:t>rd</a:t>
              </a: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 variable</a:t>
              </a:r>
            </a:p>
          </p:txBody>
        </p:sp>
      </p:grpSp>
      <p:sp>
        <p:nvSpPr>
          <p:cNvPr id="355367" name="Oval 39"/>
          <p:cNvSpPr>
            <a:spLocks noChangeArrowheads="1"/>
          </p:cNvSpPr>
          <p:nvPr/>
        </p:nvSpPr>
        <p:spPr bwMode="auto">
          <a:xfrm>
            <a:off x="2209800" y="51816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68" name="Text Box 40"/>
          <p:cNvSpPr txBox="1">
            <a:spLocks noChangeArrowheads="1"/>
          </p:cNvSpPr>
          <p:nvPr/>
        </p:nvSpPr>
        <p:spPr bwMode="auto">
          <a:xfrm>
            <a:off x="914400" y="5919788"/>
            <a:ext cx="721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Assignment = {(var1=v11),(var2=v21),(var3=v31)}</a:t>
            </a:r>
          </a:p>
        </p:txBody>
      </p:sp>
    </p:spTree>
    <p:extLst>
      <p:ext uri="{BB962C8B-B14F-4D97-AF65-F5344CB8AC3E}">
        <p14:creationId xmlns:p14="http://schemas.microsoft.com/office/powerpoint/2010/main" val="67535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CSA.TEMPLATE.pp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NCSA.TEMPLATE.p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NCSA.TEMPLATE.p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SA.TEMPLATE.p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AppleShare:NCSA Presentations:PowerPoint4.0.template:NCSA.TEMPLATE.pp</Template>
  <TotalTime>17486</TotalTime>
  <Pages>1</Pages>
  <Words>673</Words>
  <Application>Microsoft Office PowerPoint</Application>
  <PresentationFormat>Letter Paper (8.5x11 in)</PresentationFormat>
  <Paragraphs>204</Paragraphs>
  <Slides>28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宋体</vt:lpstr>
      <vt:lpstr>Arial</vt:lpstr>
      <vt:lpstr>Symbol</vt:lpstr>
      <vt:lpstr>Tahoma</vt:lpstr>
      <vt:lpstr>Times New Roman</vt:lpstr>
      <vt:lpstr>Verdana</vt:lpstr>
      <vt:lpstr>Wingdings</vt:lpstr>
      <vt:lpstr>NCSA.TEMPLATE.pp</vt:lpstr>
      <vt:lpstr>PowerPoint Presentation</vt:lpstr>
      <vt:lpstr>PowerPoint Presentation</vt:lpstr>
      <vt:lpstr>CSP as a standard search problem</vt:lpstr>
      <vt:lpstr>Backtracking search</vt:lpstr>
      <vt:lpstr>Backtracking search</vt:lpstr>
      <vt:lpstr> Backtracking Search</vt:lpstr>
      <vt:lpstr> Backtracking Search</vt:lpstr>
      <vt:lpstr> Backtracking Search</vt:lpstr>
      <vt:lpstr> Backtracking Search</vt:lpstr>
      <vt:lpstr> Backtracking Search</vt:lpstr>
      <vt:lpstr> Backtracking Search</vt:lpstr>
      <vt:lpstr> Backtracking Search</vt:lpstr>
      <vt:lpstr>Backtracking example</vt:lpstr>
      <vt:lpstr>Backtracking example</vt:lpstr>
      <vt:lpstr>Backtracking example</vt:lpstr>
      <vt:lpstr>Backtracking example</vt:lpstr>
      <vt:lpstr>Improving CSP efficiency</vt:lpstr>
      <vt:lpstr>Backtracking search</vt:lpstr>
      <vt:lpstr>Minimum remaining values (MRV)</vt:lpstr>
      <vt:lpstr>Degree heuristic for the initial variable</vt:lpstr>
      <vt:lpstr>Least constraining value for value-ordering</vt:lpstr>
      <vt:lpstr>Forward checking</vt:lpstr>
      <vt:lpstr>Forward checking</vt:lpstr>
      <vt:lpstr>Forward checking</vt:lpstr>
      <vt:lpstr>Forward checking</vt:lpstr>
      <vt:lpstr>Comparison of CSP algorithms on different problems</vt:lpstr>
      <vt:lpstr>Summary</vt:lpstr>
      <vt:lpstr>What I want you to do</vt:lpstr>
    </vt:vector>
  </TitlesOfParts>
  <Company>Computing and Information Sciences, Kansas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690 (Implementation of High-Performance Data Mining Systems) Lecture 0 of 18</dc:title>
  <dc:subject/>
  <dc:creator>yaohang@cs.odu.edu</dc:creator>
  <cp:keywords/>
  <dc:description/>
  <cp:lastModifiedBy>Yaohang</cp:lastModifiedBy>
  <cp:revision>662</cp:revision>
  <cp:lastPrinted>1999-07-21T06:37:24Z</cp:lastPrinted>
  <dcterms:created xsi:type="dcterms:W3CDTF">1995-10-31T07:46:16Z</dcterms:created>
  <dcterms:modified xsi:type="dcterms:W3CDTF">2014-09-28T02:17:18Z</dcterms:modified>
</cp:coreProperties>
</file>