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1" r:id="rId2"/>
    <p:sldId id="325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58" r:id="rId33"/>
    <p:sldId id="323" r:id="rId34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72" d="100"/>
          <a:sy n="72" d="100"/>
        </p:scale>
        <p:origin x="12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9050" y="11113"/>
            <a:ext cx="9112250" cy="624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A077621-503B-4CF6-A275-7D4E797AEE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53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638" y="1060450"/>
            <a:ext cx="9110662" cy="5191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F8F589-A74A-4885-BEEF-FC27EA991C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0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14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Chapter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7, 8, 9, </a:t>
            </a:r>
            <a:r>
              <a:rPr lang="en-US" altLang="zh-CN" sz="1800" b="0" dirty="0">
                <a:ea typeface="宋体" panose="02010600030101010101" pitchFamily="2" charset="-122"/>
              </a:rPr>
              <a:t>Russell and </a:t>
            </a:r>
            <a:r>
              <a:rPr lang="en-US" altLang="zh-CN" sz="1800" b="0" dirty="0" err="1">
                <a:ea typeface="宋体" panose="02010600030101010101" pitchFamily="2" charset="-122"/>
              </a:rPr>
              <a:t>Norvig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2370078" y="1600200"/>
            <a:ext cx="45683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Knowledge-based Agents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457200"/>
          </a:xfrm>
        </p:spPr>
        <p:txBody>
          <a:bodyPr/>
          <a:lstStyle/>
          <a:p>
            <a:r>
              <a:rPr lang="en-US" altLang="zh-CN" sz="2000" b="0">
                <a:ea typeface="宋体" panose="02010600030101010101" pitchFamily="2" charset="-122"/>
              </a:rPr>
              <a:t>Connection World-Representation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07555" name="Group 3"/>
          <p:cNvGrpSpPr>
            <a:grpSpLocks/>
          </p:cNvGrpSpPr>
          <p:nvPr/>
        </p:nvGrpSpPr>
        <p:grpSpPr bwMode="auto">
          <a:xfrm>
            <a:off x="762000" y="2811463"/>
            <a:ext cx="7391400" cy="1074737"/>
            <a:chOff x="480" y="1771"/>
            <a:chExt cx="4656" cy="677"/>
          </a:xfrm>
        </p:grpSpPr>
        <p:sp>
          <p:nvSpPr>
            <p:cNvPr id="407556" name="Line 4"/>
            <p:cNvSpPr>
              <a:spLocks noChangeShapeType="1"/>
            </p:cNvSpPr>
            <p:nvPr/>
          </p:nvSpPr>
          <p:spPr bwMode="auto">
            <a:xfrm>
              <a:off x="720" y="2112"/>
              <a:ext cx="44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7557" name="Text Box 5"/>
            <p:cNvSpPr txBox="1">
              <a:spLocks noChangeArrowheads="1"/>
            </p:cNvSpPr>
            <p:nvPr/>
          </p:nvSpPr>
          <p:spPr bwMode="auto">
            <a:xfrm>
              <a:off x="528" y="2160"/>
              <a:ext cx="8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World W</a:t>
              </a:r>
            </a:p>
          </p:txBody>
        </p:sp>
        <p:sp>
          <p:nvSpPr>
            <p:cNvPr id="407558" name="Text Box 6"/>
            <p:cNvSpPr txBox="1">
              <a:spLocks noChangeArrowheads="1"/>
            </p:cNvSpPr>
            <p:nvPr/>
          </p:nvSpPr>
          <p:spPr bwMode="auto">
            <a:xfrm>
              <a:off x="480" y="1771"/>
              <a:ext cx="16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Conceptualization</a:t>
              </a:r>
            </a:p>
          </p:txBody>
        </p:sp>
      </p:grpSp>
      <p:grpSp>
        <p:nvGrpSpPr>
          <p:cNvPr id="407559" name="Group 7"/>
          <p:cNvGrpSpPr>
            <a:grpSpLocks/>
          </p:cNvGrpSpPr>
          <p:nvPr/>
        </p:nvGrpSpPr>
        <p:grpSpPr bwMode="auto">
          <a:xfrm>
            <a:off x="1524000" y="3810000"/>
            <a:ext cx="3386138" cy="1549400"/>
            <a:chOff x="960" y="2400"/>
            <a:chExt cx="2133" cy="976"/>
          </a:xfrm>
        </p:grpSpPr>
        <p:sp>
          <p:nvSpPr>
            <p:cNvPr id="407560" name="Text Box 8"/>
            <p:cNvSpPr txBox="1">
              <a:spLocks noChangeArrowheads="1"/>
            </p:cNvSpPr>
            <p:nvPr/>
          </p:nvSpPr>
          <p:spPr bwMode="auto">
            <a:xfrm>
              <a:off x="2256" y="2544"/>
              <a:ext cx="837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Facts </a:t>
              </a:r>
              <a:b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about W</a:t>
              </a:r>
            </a:p>
          </p:txBody>
        </p:sp>
        <p:sp>
          <p:nvSpPr>
            <p:cNvPr id="407561" name="Freeform 9"/>
            <p:cNvSpPr>
              <a:spLocks/>
            </p:cNvSpPr>
            <p:nvPr/>
          </p:nvSpPr>
          <p:spPr bwMode="auto">
            <a:xfrm>
              <a:off x="960" y="2400"/>
              <a:ext cx="1680" cy="976"/>
            </a:xfrm>
            <a:custGeom>
              <a:avLst/>
              <a:gdLst>
                <a:gd name="T0" fmla="*/ 1680 w 1680"/>
                <a:gd name="T1" fmla="*/ 672 h 976"/>
                <a:gd name="T2" fmla="*/ 1296 w 1680"/>
                <a:gd name="T3" fmla="*/ 864 h 976"/>
                <a:gd name="T4" fmla="*/ 0 w 1680"/>
                <a:gd name="T5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" h="976">
                  <a:moveTo>
                    <a:pt x="1680" y="672"/>
                  </a:moveTo>
                  <a:cubicBezTo>
                    <a:pt x="1628" y="824"/>
                    <a:pt x="1576" y="976"/>
                    <a:pt x="1296" y="864"/>
                  </a:cubicBezTo>
                  <a:cubicBezTo>
                    <a:pt x="1016" y="752"/>
                    <a:pt x="216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7562" name="Text Box 10"/>
            <p:cNvSpPr txBox="1">
              <a:spLocks noChangeArrowheads="1"/>
            </p:cNvSpPr>
            <p:nvPr/>
          </p:nvSpPr>
          <p:spPr bwMode="auto">
            <a:xfrm>
              <a:off x="1584" y="2687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hold</a:t>
              </a:r>
            </a:p>
          </p:txBody>
        </p:sp>
      </p:grpSp>
      <p:grpSp>
        <p:nvGrpSpPr>
          <p:cNvPr id="407563" name="Group 11"/>
          <p:cNvGrpSpPr>
            <a:grpSpLocks/>
          </p:cNvGrpSpPr>
          <p:nvPr/>
        </p:nvGrpSpPr>
        <p:grpSpPr bwMode="auto">
          <a:xfrm>
            <a:off x="1295400" y="3810000"/>
            <a:ext cx="5943600" cy="2324100"/>
            <a:chOff x="816" y="2400"/>
            <a:chExt cx="3744" cy="1464"/>
          </a:xfrm>
        </p:grpSpPr>
        <p:sp>
          <p:nvSpPr>
            <p:cNvPr id="407564" name="Freeform 12"/>
            <p:cNvSpPr>
              <a:spLocks/>
            </p:cNvSpPr>
            <p:nvPr/>
          </p:nvSpPr>
          <p:spPr bwMode="auto">
            <a:xfrm>
              <a:off x="816" y="2400"/>
              <a:ext cx="3744" cy="1464"/>
            </a:xfrm>
            <a:custGeom>
              <a:avLst/>
              <a:gdLst>
                <a:gd name="T0" fmla="*/ 3744 w 3744"/>
                <a:gd name="T1" fmla="*/ 672 h 1464"/>
                <a:gd name="T2" fmla="*/ 2592 w 3744"/>
                <a:gd name="T3" fmla="*/ 1296 h 1464"/>
                <a:gd name="T4" fmla="*/ 1248 w 3744"/>
                <a:gd name="T5" fmla="*/ 1248 h 1464"/>
                <a:gd name="T6" fmla="*/ 0 w 3744"/>
                <a:gd name="T7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1464">
                  <a:moveTo>
                    <a:pt x="3744" y="672"/>
                  </a:moveTo>
                  <a:cubicBezTo>
                    <a:pt x="3376" y="936"/>
                    <a:pt x="3008" y="1200"/>
                    <a:pt x="2592" y="1296"/>
                  </a:cubicBezTo>
                  <a:cubicBezTo>
                    <a:pt x="2176" y="1392"/>
                    <a:pt x="1680" y="1464"/>
                    <a:pt x="1248" y="1248"/>
                  </a:cubicBezTo>
                  <a:cubicBezTo>
                    <a:pt x="816" y="1032"/>
                    <a:pt x="408" y="516"/>
                    <a:pt x="0" y="0"/>
                  </a:cubicBezTo>
                </a:path>
              </a:pathLst>
            </a:custGeom>
            <a:noFill/>
            <a:ln w="9525">
              <a:solidFill>
                <a:srgbClr val="339933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7565" name="Text Box 13"/>
            <p:cNvSpPr txBox="1">
              <a:spLocks noChangeArrowheads="1"/>
            </p:cNvSpPr>
            <p:nvPr/>
          </p:nvSpPr>
          <p:spPr bwMode="auto">
            <a:xfrm>
              <a:off x="1584" y="3120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hold</a:t>
              </a:r>
            </a:p>
          </p:txBody>
        </p:sp>
      </p:grpSp>
      <p:grpSp>
        <p:nvGrpSpPr>
          <p:cNvPr id="407566" name="Group 14"/>
          <p:cNvGrpSpPr>
            <a:grpSpLocks/>
          </p:cNvGrpSpPr>
          <p:nvPr/>
        </p:nvGrpSpPr>
        <p:grpSpPr bwMode="auto">
          <a:xfrm>
            <a:off x="3594100" y="2057400"/>
            <a:ext cx="1739900" cy="1981200"/>
            <a:chOff x="2264" y="1296"/>
            <a:chExt cx="1096" cy="1248"/>
          </a:xfrm>
        </p:grpSpPr>
        <p:sp>
          <p:nvSpPr>
            <p:cNvPr id="407567" name="Text Box 15"/>
            <p:cNvSpPr txBox="1">
              <a:spLocks noChangeArrowheads="1"/>
            </p:cNvSpPr>
            <p:nvPr/>
          </p:nvSpPr>
          <p:spPr bwMode="auto">
            <a:xfrm>
              <a:off x="2264" y="1296"/>
              <a:ext cx="98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Sentences</a:t>
              </a:r>
            </a:p>
          </p:txBody>
        </p:sp>
        <p:sp>
          <p:nvSpPr>
            <p:cNvPr id="407568" name="Line 16"/>
            <p:cNvSpPr>
              <a:spLocks noChangeShapeType="1"/>
            </p:cNvSpPr>
            <p:nvPr/>
          </p:nvSpPr>
          <p:spPr bwMode="auto">
            <a:xfrm>
              <a:off x="2640" y="15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7569" name="Text Box 17"/>
            <p:cNvSpPr txBox="1">
              <a:spLocks noChangeArrowheads="1"/>
            </p:cNvSpPr>
            <p:nvPr/>
          </p:nvSpPr>
          <p:spPr bwMode="auto">
            <a:xfrm>
              <a:off x="2640" y="1680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represent</a:t>
              </a:r>
            </a:p>
          </p:txBody>
        </p:sp>
      </p:grpSp>
      <p:grpSp>
        <p:nvGrpSpPr>
          <p:cNvPr id="407570" name="Group 18"/>
          <p:cNvGrpSpPr>
            <a:grpSpLocks/>
          </p:cNvGrpSpPr>
          <p:nvPr/>
        </p:nvGrpSpPr>
        <p:grpSpPr bwMode="auto">
          <a:xfrm>
            <a:off x="6629400" y="2528888"/>
            <a:ext cx="1752600" cy="2341562"/>
            <a:chOff x="4176" y="1593"/>
            <a:chExt cx="1104" cy="1475"/>
          </a:xfrm>
        </p:grpSpPr>
        <p:sp>
          <p:nvSpPr>
            <p:cNvPr id="407571" name="Text Box 19"/>
            <p:cNvSpPr txBox="1">
              <a:spLocks noChangeArrowheads="1"/>
            </p:cNvSpPr>
            <p:nvPr/>
          </p:nvSpPr>
          <p:spPr bwMode="auto">
            <a:xfrm>
              <a:off x="4176" y="2544"/>
              <a:ext cx="837" cy="524"/>
            </a:xfrm>
            <a:prstGeom prst="rect">
              <a:avLst/>
            </a:prstGeom>
            <a:noFill/>
            <a:ln w="9525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Facts </a:t>
              </a:r>
              <a:br>
                <a:rPr lang="en-US" altLang="zh-CN" sz="2400" b="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400" b="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about W</a:t>
              </a:r>
            </a:p>
          </p:txBody>
        </p:sp>
        <p:sp>
          <p:nvSpPr>
            <p:cNvPr id="407572" name="Line 20"/>
            <p:cNvSpPr>
              <a:spLocks noChangeShapeType="1"/>
            </p:cNvSpPr>
            <p:nvPr/>
          </p:nvSpPr>
          <p:spPr bwMode="auto">
            <a:xfrm>
              <a:off x="4560" y="1593"/>
              <a:ext cx="0" cy="96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7573" name="Text Box 21"/>
            <p:cNvSpPr txBox="1">
              <a:spLocks noChangeArrowheads="1"/>
            </p:cNvSpPr>
            <p:nvPr/>
          </p:nvSpPr>
          <p:spPr bwMode="auto">
            <a:xfrm>
              <a:off x="4560" y="1689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represent</a:t>
              </a:r>
            </a:p>
          </p:txBody>
        </p:sp>
      </p:grpSp>
      <p:grpSp>
        <p:nvGrpSpPr>
          <p:cNvPr id="407574" name="Group 22"/>
          <p:cNvGrpSpPr>
            <a:grpSpLocks/>
          </p:cNvGrpSpPr>
          <p:nvPr/>
        </p:nvGrpSpPr>
        <p:grpSpPr bwMode="auto">
          <a:xfrm>
            <a:off x="5181600" y="1981200"/>
            <a:ext cx="3011488" cy="609600"/>
            <a:chOff x="3264" y="1248"/>
            <a:chExt cx="1897" cy="384"/>
          </a:xfrm>
        </p:grpSpPr>
        <p:grpSp>
          <p:nvGrpSpPr>
            <p:cNvPr id="407575" name="Group 23"/>
            <p:cNvGrpSpPr>
              <a:grpSpLocks/>
            </p:cNvGrpSpPr>
            <p:nvPr/>
          </p:nvGrpSpPr>
          <p:grpSpPr bwMode="auto">
            <a:xfrm>
              <a:off x="3264" y="1248"/>
              <a:ext cx="1897" cy="342"/>
              <a:chOff x="3264" y="1248"/>
              <a:chExt cx="1897" cy="342"/>
            </a:xfrm>
          </p:grpSpPr>
          <p:sp>
            <p:nvSpPr>
              <p:cNvPr id="407576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296"/>
                <a:ext cx="985" cy="294"/>
              </a:xfrm>
              <a:prstGeom prst="rect">
                <a:avLst/>
              </a:prstGeom>
              <a:noFill/>
              <a:ln w="952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r>
                  <a:rPr lang="en-US" altLang="zh-CN" sz="2400" b="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Sentences</a:t>
                </a:r>
              </a:p>
            </p:txBody>
          </p:sp>
          <p:sp>
            <p:nvSpPr>
              <p:cNvPr id="407577" name="Line 25"/>
              <p:cNvSpPr>
                <a:spLocks noChangeShapeType="1"/>
              </p:cNvSpPr>
              <p:nvPr/>
            </p:nvSpPr>
            <p:spPr bwMode="auto">
              <a:xfrm>
                <a:off x="3264" y="1440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7578" name="Text Box 26"/>
              <p:cNvSpPr txBox="1">
                <a:spLocks noChangeArrowheads="1"/>
              </p:cNvSpPr>
              <p:nvPr/>
            </p:nvSpPr>
            <p:spPr bwMode="auto">
              <a:xfrm>
                <a:off x="3456" y="1248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r>
                  <a:rPr lang="en-US" altLang="zh-CN" sz="1800" b="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entail</a:t>
                </a:r>
              </a:p>
            </p:txBody>
          </p:sp>
        </p:grpSp>
        <p:grpSp>
          <p:nvGrpSpPr>
            <p:cNvPr id="407579" name="Group 27"/>
            <p:cNvGrpSpPr>
              <a:grpSpLocks/>
            </p:cNvGrpSpPr>
            <p:nvPr/>
          </p:nvGrpSpPr>
          <p:grpSpPr bwMode="auto">
            <a:xfrm>
              <a:off x="3600" y="1488"/>
              <a:ext cx="144" cy="144"/>
              <a:chOff x="2688" y="2928"/>
              <a:chExt cx="144" cy="144"/>
            </a:xfrm>
          </p:grpSpPr>
          <p:sp>
            <p:nvSpPr>
              <p:cNvPr id="407580" name="Line 28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7581" name="Line 29"/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7582" name="Line 30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59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Examples of Logics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Propositional calculus</a:t>
            </a:r>
            <a:r>
              <a:rPr lang="en-US" altLang="zh-CN">
                <a:ea typeface="宋体" panose="02010600030101010101" pitchFamily="2" charset="-122"/>
              </a:rPr>
              <a:t/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A </a:t>
            </a: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 B </a:t>
            </a: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 C</a:t>
            </a:r>
          </a:p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First-order predicate calculus</a:t>
            </a:r>
            <a:r>
              <a:rPr lang="en-US" altLang="zh-CN">
                <a:ea typeface="宋体" panose="02010600030101010101" pitchFamily="2" charset="-122"/>
              </a:rPr>
              <a:t/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( x)( y) Mother(y,x)</a:t>
            </a:r>
          </a:p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Logic of Belief</a:t>
            </a:r>
            <a:r>
              <a:rPr lang="en-US" altLang="zh-CN">
                <a:ea typeface="宋体" panose="02010600030101010101" pitchFamily="2" charset="-122"/>
              </a:rPr>
              <a:t/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B(John,Father(Zeus,Cronus))</a:t>
            </a:r>
          </a:p>
        </p:txBody>
      </p:sp>
      <p:grpSp>
        <p:nvGrpSpPr>
          <p:cNvPr id="408580" name="Group 4"/>
          <p:cNvGrpSpPr>
            <a:grpSpLocks/>
          </p:cNvGrpSpPr>
          <p:nvPr/>
        </p:nvGrpSpPr>
        <p:grpSpPr bwMode="auto">
          <a:xfrm>
            <a:off x="660400" y="2044700"/>
            <a:ext cx="76200" cy="228600"/>
            <a:chOff x="1728" y="3456"/>
            <a:chExt cx="96" cy="192"/>
          </a:xfrm>
        </p:grpSpPr>
        <p:sp>
          <p:nvSpPr>
            <p:cNvPr id="408581" name="Line 5"/>
            <p:cNvSpPr>
              <a:spLocks noChangeShapeType="1"/>
            </p:cNvSpPr>
            <p:nvPr/>
          </p:nvSpPr>
          <p:spPr bwMode="auto">
            <a:xfrm>
              <a:off x="1728" y="3456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8582" name="Line 6"/>
            <p:cNvSpPr>
              <a:spLocks noChangeShapeType="1"/>
            </p:cNvSpPr>
            <p:nvPr/>
          </p:nvSpPr>
          <p:spPr bwMode="auto">
            <a:xfrm flipV="1">
              <a:off x="1776" y="3456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8583" name="Line 7"/>
            <p:cNvSpPr>
              <a:spLocks noChangeShapeType="1"/>
            </p:cNvSpPr>
            <p:nvPr/>
          </p:nvSpPr>
          <p:spPr bwMode="auto">
            <a:xfrm>
              <a:off x="1728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8584" name="Group 8"/>
          <p:cNvGrpSpPr>
            <a:grpSpLocks/>
          </p:cNvGrpSpPr>
          <p:nvPr/>
        </p:nvGrpSpPr>
        <p:grpSpPr bwMode="auto">
          <a:xfrm>
            <a:off x="1143000" y="2057400"/>
            <a:ext cx="76200" cy="228600"/>
            <a:chOff x="2304" y="3456"/>
            <a:chExt cx="144" cy="192"/>
          </a:xfrm>
        </p:grpSpPr>
        <p:sp>
          <p:nvSpPr>
            <p:cNvPr id="408585" name="Freeform 9"/>
            <p:cNvSpPr>
              <a:spLocks/>
            </p:cNvSpPr>
            <p:nvPr/>
          </p:nvSpPr>
          <p:spPr bwMode="auto">
            <a:xfrm>
              <a:off x="2304" y="3456"/>
              <a:ext cx="144" cy="192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0 h 192"/>
                <a:gd name="T4" fmla="*/ 144 w 144"/>
                <a:gd name="T5" fmla="*/ 192 h 192"/>
                <a:gd name="T6" fmla="*/ 0 w 144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0"/>
                  </a:lnTo>
                  <a:lnTo>
                    <a:pt x="144" y="192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 flipH="1">
              <a:off x="2352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79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Symbols of Propositional Logic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solidFill>
                <a:srgbClr val="9933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Logical Connectives: </a:t>
            </a:r>
            <a:r>
              <a:rPr lang="en-US" altLang="zh-CN" sz="2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, </a:t>
            </a:r>
            <a:endParaRPr lang="en-US" altLang="zh-CN" sz="2400">
              <a:solidFill>
                <a:srgbClr val="9933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Propositional symbols, e.g., </a:t>
            </a:r>
            <a:r>
              <a:rPr lang="en-US" altLang="zh-CN" sz="2400">
                <a:solidFill>
                  <a:srgbClr val="993300"/>
                </a:solidFill>
                <a:ea typeface="宋体" panose="02010600030101010101" pitchFamily="2" charset="-122"/>
              </a:rPr>
              <a:t>P, Q, R, …</a:t>
            </a:r>
          </a:p>
          <a:p>
            <a:pPr lvl="1">
              <a:lnSpc>
                <a:spcPct val="120000"/>
              </a:lnSpc>
            </a:pPr>
            <a:r>
              <a:rPr lang="en-US" altLang="zh-CN" sz="2400" i="1">
                <a:solidFill>
                  <a:srgbClr val="993300"/>
                </a:solidFill>
                <a:ea typeface="宋体" panose="02010600030101010101" pitchFamily="2" charset="-122"/>
              </a:rPr>
              <a:t>True</a:t>
            </a:r>
            <a:r>
              <a:rPr lang="en-US" altLang="zh-CN" sz="2400">
                <a:solidFill>
                  <a:srgbClr val="9933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993300"/>
                </a:solidFill>
                <a:ea typeface="宋体" panose="02010600030101010101" pitchFamily="2" charset="-122"/>
              </a:rPr>
              <a:t>False</a:t>
            </a:r>
          </a:p>
          <a:p>
            <a:pPr lvl="1">
              <a:lnSpc>
                <a:spcPct val="120000"/>
              </a:lnSpc>
            </a:pPr>
            <a:r>
              <a:rPr lang="en-US" altLang="zh-CN" sz="1800">
                <a:ea typeface="宋体" panose="02010600030101010101" pitchFamily="2" charset="-122"/>
                <a:sym typeface="Wingdings" panose="05000000000000000000" pitchFamily="2" charset="2"/>
              </a:rPr>
              <a:t>sentence 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1800">
                <a:ea typeface="宋体" panose="02010600030101010101" pitchFamily="2" charset="-122"/>
                <a:sym typeface="Wingdings" panose="05000000000000000000" pitchFamily="2" charset="2"/>
              </a:rPr>
              <a:t>sentence is called a conjunction</a:t>
            </a:r>
          </a:p>
          <a:p>
            <a:pPr lvl="1">
              <a:lnSpc>
                <a:spcPct val="120000"/>
              </a:lnSpc>
            </a:pPr>
            <a:r>
              <a:rPr lang="en-US" altLang="zh-CN" sz="1800">
                <a:ea typeface="宋体" panose="02010600030101010101" pitchFamily="2" charset="-122"/>
                <a:sym typeface="Wingdings" panose="05000000000000000000" pitchFamily="2" charset="2"/>
              </a:rPr>
              <a:t>sentence 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800">
                <a:ea typeface="宋体" panose="02010600030101010101" pitchFamily="2" charset="-122"/>
                <a:sym typeface="Wingdings" panose="05000000000000000000" pitchFamily="2" charset="2"/>
              </a:rPr>
              <a:t>sentence is called a disjunction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2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Propositional Logic: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Syntax</a:t>
            </a:r>
          </a:p>
        </p:txBody>
      </p:sp>
      <p:graphicFrame>
        <p:nvGraphicFramePr>
          <p:cNvPr id="5068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9600" y="1209675"/>
          <a:ext cx="7040563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3" imgW="7039958" imgH="3514286" progId="PBrush">
                  <p:embed/>
                </p:oleObj>
              </mc:Choice>
              <mc:Fallback>
                <p:oleObj name="Bitmap Image" r:id="rId3" imgW="7039958" imgH="3514286" progId="PBrush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09675"/>
                        <a:ext cx="7040563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09600" y="5181600"/>
            <a:ext cx="4770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Adapted from slides by S. Russell, UC Berkeley</a:t>
            </a:r>
            <a:endParaRPr lang="en-US" altLang="zh-CN" sz="18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12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Syntax of Propositional Logic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/>
            <a:r>
              <a:rPr lang="zh-CN" altLang="en-US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</a:rPr>
              <a:t>sentence 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 atomic sentence | complex sentence</a:t>
            </a:r>
            <a:endParaRPr lang="en-US" altLang="zh-CN" sz="1600">
              <a:ea typeface="宋体" panose="02010600030101010101" pitchFamily="2" charset="-122"/>
            </a:endParaRPr>
          </a:p>
          <a:p>
            <a:pPr marL="342900" indent="-342900" defTabSz="914400"/>
            <a:r>
              <a:rPr lang="en-US" altLang="zh-CN" sz="1600">
                <a:ea typeface="宋体" panose="02010600030101010101" pitchFamily="2" charset="-122"/>
              </a:rPr>
              <a:t> atomic sentence 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1600">
                <a:ea typeface="宋体" panose="02010600030101010101" pitchFamily="2" charset="-122"/>
              </a:rPr>
              <a:t>Propositional symbol, </a:t>
            </a:r>
            <a:r>
              <a:rPr lang="en-US" altLang="zh-CN" sz="1600" i="1">
                <a:ea typeface="宋体" panose="02010600030101010101" pitchFamily="2" charset="-122"/>
              </a:rPr>
              <a:t>True</a:t>
            </a:r>
            <a:r>
              <a:rPr lang="en-US" altLang="zh-CN" sz="1600">
                <a:ea typeface="宋体" panose="02010600030101010101" pitchFamily="2" charset="-122"/>
              </a:rPr>
              <a:t>, </a:t>
            </a:r>
            <a:r>
              <a:rPr lang="en-US" altLang="zh-CN" sz="1600" i="1">
                <a:ea typeface="宋体" panose="02010600030101010101" pitchFamily="2" charset="-122"/>
              </a:rPr>
              <a:t>False</a:t>
            </a:r>
          </a:p>
          <a:p>
            <a:pPr marL="342900" indent="-342900" defTabSz="914400"/>
            <a:r>
              <a:rPr lang="en-US" altLang="zh-CN" sz="1600">
                <a:ea typeface="宋体" panose="02010600030101010101" pitchFamily="2" charset="-122"/>
              </a:rPr>
              <a:t> Complex sentence 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sentence</a:t>
            </a:r>
            <a:b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| (sentence </a:t>
            </a: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sentence)</a:t>
            </a:r>
            <a:b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| (sentence </a:t>
            </a: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sentence)</a:t>
            </a:r>
            <a:b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| (sentence </a:t>
            </a: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sentence)</a:t>
            </a:r>
          </a:p>
          <a:p>
            <a:pPr marL="342900" indent="-342900" defTabSz="914400">
              <a:buFontTx/>
              <a:buNone/>
            </a:pP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			   | (sentence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 sentence)</a:t>
            </a:r>
            <a:endParaRPr lang="en-US" altLang="zh-CN" sz="160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342900" indent="-342900" defTabSz="914400"/>
            <a:endParaRPr lang="en-US" altLang="zh-CN" sz="160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342900" indent="-342900" defTabSz="914400"/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Examples:</a:t>
            </a:r>
          </a:p>
          <a:p>
            <a:pPr marL="742950" lvl="1" indent="-285750" defTabSz="914400"/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((P 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Q) 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R)</a:t>
            </a:r>
          </a:p>
          <a:p>
            <a:pPr marL="742950" lvl="1" indent="-285750" defTabSz="914400"/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(A 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B) 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(</a:t>
            </a:r>
            <a:r>
              <a:rPr lang="en-US" altLang="zh-CN" sz="1400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C)</a:t>
            </a: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4419600" y="47244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Counter examples:</a:t>
            </a:r>
          </a:p>
          <a:p>
            <a:pPr lvl="1" algn="l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(A 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</a:t>
            </a: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R)</a:t>
            </a:r>
          </a:p>
          <a:p>
            <a:pPr lvl="1" algn="l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(A B) 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(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468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0">
                <a:ea typeface="宋体" panose="02010600030101010101" pitchFamily="2" charset="-122"/>
              </a:rPr>
              <a:t>Order of Precedence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Priority </a:t>
            </a:r>
          </a:p>
          <a:p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</a:p>
          <a:p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Examples:</a:t>
            </a:r>
          </a:p>
          <a:p>
            <a:pPr lvl="1"/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 is equivalent to ((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A)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</a:p>
          <a:p>
            <a:pPr lvl="1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C is incorrect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3108325" y="4149725"/>
            <a:ext cx="2043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(A 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B) 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C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(B 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C)</a:t>
            </a:r>
          </a:p>
        </p:txBody>
      </p:sp>
    </p:spTree>
    <p:extLst>
      <p:ext uri="{BB962C8B-B14F-4D97-AF65-F5344CB8AC3E}">
        <p14:creationId xmlns:p14="http://schemas.microsoft.com/office/powerpoint/2010/main" val="2961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0">
                <a:ea typeface="宋体" panose="02010600030101010101" pitchFamily="2" charset="-122"/>
              </a:rPr>
              <a:t>Model of Propositional Logic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Assignment of a truth value – true or false – to every atomic sentence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 marL="742950" lvl="1" indent="-285750" defTabSz="914400"/>
            <a:r>
              <a:rPr lang="en-US" altLang="zh-CN">
                <a:ea typeface="宋体" panose="02010600030101010101" pitchFamily="2" charset="-122"/>
              </a:rPr>
              <a:t>Let A, B, C, and D be the propositional symbols</a:t>
            </a:r>
          </a:p>
          <a:p>
            <a:pPr marL="742950" lvl="1" indent="-285750" defTabSz="914400"/>
            <a:r>
              <a:rPr lang="en-US" altLang="zh-CN">
                <a:ea typeface="宋体" panose="02010600030101010101" pitchFamily="2" charset="-122"/>
              </a:rPr>
              <a:t>m = {A=true, B=false, C=false, D=true} is a model</a:t>
            </a:r>
          </a:p>
          <a:p>
            <a:pPr marL="742950" lvl="1" indent="-285750" defTabSz="914400"/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 = {A=true, B=false, C=false} is not a model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With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propositional symbols, one can define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possible models</a:t>
            </a:r>
          </a:p>
        </p:txBody>
      </p:sp>
    </p:spTree>
    <p:extLst>
      <p:ext uri="{BB962C8B-B14F-4D97-AF65-F5344CB8AC3E}">
        <p14:creationId xmlns:p14="http://schemas.microsoft.com/office/powerpoint/2010/main" val="215291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Compare!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38" y="1349375"/>
            <a:ext cx="5448300" cy="1825625"/>
          </a:xfrm>
        </p:spPr>
        <p:txBody>
          <a:bodyPr/>
          <a:lstStyle/>
          <a:p>
            <a:pPr marL="342900" indent="-342900" defTabSz="914400"/>
            <a:r>
              <a:rPr lang="zh-CN" altLang="en-US" sz="14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BLOCK(A), BLOCK(B), BLOCK(C) 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ON(A,B), ON(B,C), ONTABLE(C)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ON(A,B)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ea typeface="宋体" panose="02010600030101010101" pitchFamily="2" charset="-122"/>
              </a:rPr>
              <a:t> ON(B,C)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 ABOVE(A,C)</a:t>
            </a:r>
            <a:b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</a:br>
            <a:endParaRPr lang="en-US" altLang="zh-CN"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2338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20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 </a:t>
            </a:r>
            <a:r>
              <a:rPr lang="zh-CN" altLang="en-US" sz="20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ABOVE(A,C)</a:t>
            </a:r>
          </a:p>
        </p:txBody>
      </p:sp>
      <p:grpSp>
        <p:nvGrpSpPr>
          <p:cNvPr id="458757" name="Group 5"/>
          <p:cNvGrpSpPr>
            <a:grpSpLocks/>
          </p:cNvGrpSpPr>
          <p:nvPr/>
        </p:nvGrpSpPr>
        <p:grpSpPr bwMode="auto">
          <a:xfrm>
            <a:off x="381000" y="3810000"/>
            <a:ext cx="6324600" cy="2090738"/>
            <a:chOff x="576" y="2544"/>
            <a:chExt cx="3984" cy="1317"/>
          </a:xfrm>
        </p:grpSpPr>
        <p:sp>
          <p:nvSpPr>
            <p:cNvPr id="458758" name="Text Box 6"/>
            <p:cNvSpPr txBox="1">
              <a:spLocks noChangeArrowheads="1"/>
            </p:cNvSpPr>
            <p:nvPr/>
          </p:nvSpPr>
          <p:spPr bwMode="auto">
            <a:xfrm>
              <a:off x="614" y="357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zh-CN" altLang="en-US" sz="24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8759" name="Rectangle 7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576" y="2544"/>
              <a:ext cx="3984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</a:pPr>
              <a:r>
                <a:rPr lang="zh-CN" altLang="en-US" sz="2000" b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</a:rPr>
                <a:t>HUMAN(A), HUMAN(B), HUMAN(C) 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</a:pP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</a:rPr>
                <a:t> CHILD(A,B), CHILD(B,C), BLOND(C)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</a:pP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</a:rPr>
                <a:t> CHILD(A,B) </a:t>
              </a:r>
              <a:r>
                <a:rPr lang="en-US" altLang="zh-CN" sz="2000"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</a:rPr>
                <a:t> CHILD(B,C) </a:t>
              </a: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 </a:t>
              </a: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GRAND-CHILD(A,C)</a:t>
              </a:r>
              <a:b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</a:br>
              <a:endParaRPr lang="en-US" altLang="zh-CN" sz="20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576" y="3216"/>
              <a:ext cx="20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20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  </a:t>
              </a:r>
              <a:r>
                <a:rPr lang="zh-CN" altLang="en-US" sz="20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20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GRAND-CHILD(A,C)</a:t>
              </a:r>
            </a:p>
          </p:txBody>
        </p:sp>
      </p:grpSp>
      <p:grpSp>
        <p:nvGrpSpPr>
          <p:cNvPr id="458761" name="Group 9"/>
          <p:cNvGrpSpPr>
            <a:grpSpLocks/>
          </p:cNvGrpSpPr>
          <p:nvPr/>
        </p:nvGrpSpPr>
        <p:grpSpPr bwMode="auto">
          <a:xfrm>
            <a:off x="6324600" y="1524000"/>
            <a:ext cx="1828800" cy="1981200"/>
            <a:chOff x="3984" y="960"/>
            <a:chExt cx="1152" cy="1248"/>
          </a:xfrm>
        </p:grpSpPr>
        <p:sp>
          <p:nvSpPr>
            <p:cNvPr id="458762" name="Rectangle 10"/>
            <p:cNvSpPr>
              <a:spLocks noChangeArrowheads="1"/>
            </p:cNvSpPr>
            <p:nvPr/>
          </p:nvSpPr>
          <p:spPr bwMode="auto">
            <a:xfrm>
              <a:off x="4368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58763" name="Rectangle 11"/>
            <p:cNvSpPr>
              <a:spLocks noChangeArrowheads="1"/>
            </p:cNvSpPr>
            <p:nvPr/>
          </p:nvSpPr>
          <p:spPr bwMode="auto">
            <a:xfrm>
              <a:off x="4368" y="1344"/>
              <a:ext cx="3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8764" name="Rectangle 12"/>
            <p:cNvSpPr>
              <a:spLocks noChangeArrowheads="1"/>
            </p:cNvSpPr>
            <p:nvPr/>
          </p:nvSpPr>
          <p:spPr bwMode="auto">
            <a:xfrm>
              <a:off x="4368" y="1728"/>
              <a:ext cx="384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8765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1152" cy="96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1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Semantics of PL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/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It specifies how to determine the truth value of any sentence in a model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m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The truth value of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 is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The truth value of 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 is 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The truth value of each atomic sentence is given by model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m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The truth value of every other sentence is obtained recursively by using </a:t>
            </a:r>
            <a:r>
              <a:rPr lang="en-US" altLang="zh-CN">
                <a:solidFill>
                  <a:srgbClr val="339933"/>
                </a:solidFill>
                <a:ea typeface="宋体" panose="02010600030101010101" pitchFamily="2" charset="-122"/>
              </a:rPr>
              <a:t>truth tables</a:t>
            </a:r>
          </a:p>
        </p:txBody>
      </p:sp>
    </p:spTree>
    <p:extLst>
      <p:ext uri="{BB962C8B-B14F-4D97-AF65-F5344CB8AC3E}">
        <p14:creationId xmlns:p14="http://schemas.microsoft.com/office/powerpoint/2010/main" val="38505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Truth Tables</a:t>
            </a:r>
          </a:p>
        </p:txBody>
      </p:sp>
      <p:graphicFrame>
        <p:nvGraphicFramePr>
          <p:cNvPr id="460803" name="Group 3"/>
          <p:cNvGraphicFramePr>
            <a:graphicFrameLocks noGrp="1"/>
          </p:cNvGraphicFramePr>
          <p:nvPr>
            <p:ph type="tbl" idx="1"/>
          </p:nvPr>
        </p:nvGraphicFramePr>
        <p:xfrm>
          <a:off x="914400" y="1981200"/>
          <a:ext cx="7772400" cy="3733801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790015"/>
                        </a:buClr>
                        <a:defRPr sz="1600" b="1">
                          <a:solidFill>
                            <a:srgbClr val="790015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C"/>
                        </a:buClr>
                        <a:defRPr sz="1400" b="1">
                          <a:solidFill>
                            <a:srgbClr val="00279F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9001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9001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Review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Alpha-Beta Pruning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This </a:t>
            </a: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Knowledge-based Agent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Next </a:t>
            </a: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Inference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8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About 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ODD(5)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</a:rPr>
              <a:t> CAPITAL(Japan,Tokyo)</a:t>
            </a:r>
          </a:p>
          <a:p>
            <a:r>
              <a:rPr lang="en-US" altLang="zh-CN">
                <a:ea typeface="宋体" panose="02010600030101010101" pitchFamily="2" charset="-122"/>
              </a:rPr>
              <a:t>EVEN(5)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</a:rPr>
              <a:t> SMART(Sam)</a:t>
            </a:r>
          </a:p>
          <a:p>
            <a:r>
              <a:rPr lang="en-US" altLang="zh-CN">
                <a:ea typeface="宋体" panose="02010600030101010101" pitchFamily="2" charset="-122"/>
              </a:rPr>
              <a:t>Read A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</a:rPr>
              <a:t> B as: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“If A IS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then I claim that B is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otherwise I make no claim.”</a:t>
            </a:r>
          </a:p>
        </p:txBody>
      </p:sp>
    </p:spTree>
    <p:extLst>
      <p:ext uri="{BB962C8B-B14F-4D97-AF65-F5344CB8AC3E}">
        <p14:creationId xmlns:p14="http://schemas.microsoft.com/office/powerpoint/2010/main" val="28796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914400" y="2667000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3600" b="0"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600" b="0"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6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0">
                <a:latin typeface="Tahoma" panose="020B0604030504040204" pitchFamily="34" charset="0"/>
                <a:ea typeface="宋体" panose="02010600030101010101" pitchFamily="2" charset="-122"/>
              </a:rPr>
              <a:t>B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600" b="0">
                <a:latin typeface="Tahoma" panose="020B0604030504040204" pitchFamily="34" charset="0"/>
                <a:ea typeface="宋体" panose="02010600030101010101" pitchFamily="2" charset="-122"/>
              </a:rPr>
              <a:t> C)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600" b="0">
                <a:latin typeface="Tahoma" panose="020B0604030504040204" pitchFamily="34" charset="0"/>
                <a:ea typeface="宋体" panose="02010600030101010101" pitchFamily="2" charset="-122"/>
              </a:rPr>
              <a:t> D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600" b="0">
                <a:latin typeface="Tahoma" panose="020B0604030504040204" pitchFamily="34" charset="0"/>
                <a:ea typeface="宋体" panose="02010600030101010101" pitchFamily="2" charset="-122"/>
              </a:rPr>
              <a:t> A</a:t>
            </a: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696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800" b="0">
                <a:latin typeface="Tahoma" panose="020B0604030504040204" pitchFamily="34" charset="0"/>
                <a:ea typeface="宋体" panose="02010600030101010101" pitchFamily="2" charset="-122"/>
              </a:rPr>
              <a:t>Model: A=</a:t>
            </a:r>
            <a:r>
              <a:rPr lang="en-US" altLang="zh-CN" sz="2800" b="0" i="1">
                <a:latin typeface="Tahoma" panose="020B060403050404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sz="2800" b="0">
                <a:latin typeface="Tahoma" panose="020B0604030504040204" pitchFamily="34" charset="0"/>
                <a:ea typeface="宋体" panose="02010600030101010101" pitchFamily="2" charset="-122"/>
              </a:rPr>
              <a:t>, B=</a:t>
            </a:r>
            <a:r>
              <a:rPr lang="en-US" altLang="zh-CN" sz="2800" b="0" i="1">
                <a:latin typeface="Tahoma" panose="020B060403050404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 sz="2800" b="0">
                <a:latin typeface="Tahoma" panose="020B0604030504040204" pitchFamily="34" charset="0"/>
                <a:ea typeface="宋体" panose="02010600030101010101" pitchFamily="2" charset="-122"/>
              </a:rPr>
              <a:t>, C=</a:t>
            </a:r>
            <a:r>
              <a:rPr lang="en-US" altLang="zh-CN" sz="2800" b="0" i="1">
                <a:latin typeface="Tahoma" panose="020B060403050404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 sz="2800" b="0">
                <a:latin typeface="Tahoma" panose="020B0604030504040204" pitchFamily="34" charset="0"/>
                <a:ea typeface="宋体" panose="02010600030101010101" pitchFamily="2" charset="-122"/>
              </a:rPr>
              <a:t>, D=</a:t>
            </a:r>
            <a:r>
              <a:rPr lang="en-US" altLang="zh-CN" sz="2800" b="0" i="1">
                <a:latin typeface="Tahoma" panose="020B0604030504040204" pitchFamily="34" charset="0"/>
                <a:ea typeface="宋体" panose="02010600030101010101" pitchFamily="2" charset="-122"/>
              </a:rPr>
              <a:t>True</a:t>
            </a:r>
          </a:p>
        </p:txBody>
      </p:sp>
      <p:sp>
        <p:nvSpPr>
          <p:cNvPr id="464901" name="Line 5"/>
          <p:cNvSpPr>
            <a:spLocks noChangeShapeType="1"/>
          </p:cNvSpPr>
          <p:nvPr/>
        </p:nvSpPr>
        <p:spPr bwMode="auto">
          <a:xfrm>
            <a:off x="1219200" y="3352800"/>
            <a:ext cx="6096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13716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64903" name="Line 7"/>
          <p:cNvSpPr>
            <a:spLocks noChangeShapeType="1"/>
          </p:cNvSpPr>
          <p:nvPr/>
        </p:nvSpPr>
        <p:spPr bwMode="auto">
          <a:xfrm>
            <a:off x="1219200" y="3810000"/>
            <a:ext cx="13716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1752600" y="3733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64905" name="Text Box 9"/>
          <p:cNvSpPr txBox="1">
            <a:spLocks noChangeArrowheads="1"/>
          </p:cNvSpPr>
          <p:nvPr/>
        </p:nvSpPr>
        <p:spPr bwMode="auto">
          <a:xfrm>
            <a:off x="4953000" y="41148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</a:p>
        </p:txBody>
      </p:sp>
      <p:grpSp>
        <p:nvGrpSpPr>
          <p:cNvPr id="464906" name="Group 10"/>
          <p:cNvGrpSpPr>
            <a:grpSpLocks/>
          </p:cNvGrpSpPr>
          <p:nvPr/>
        </p:nvGrpSpPr>
        <p:grpSpPr bwMode="auto">
          <a:xfrm>
            <a:off x="1219200" y="4191000"/>
            <a:ext cx="4419600" cy="76200"/>
            <a:chOff x="1296" y="3120"/>
            <a:chExt cx="2784" cy="48"/>
          </a:xfrm>
        </p:grpSpPr>
        <p:sp>
          <p:nvSpPr>
            <p:cNvPr id="464907" name="Line 11"/>
            <p:cNvSpPr>
              <a:spLocks noChangeShapeType="1"/>
            </p:cNvSpPr>
            <p:nvPr/>
          </p:nvSpPr>
          <p:spPr bwMode="auto">
            <a:xfrm>
              <a:off x="3408" y="3120"/>
              <a:ext cx="672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4908" name="Line 12"/>
            <p:cNvSpPr>
              <a:spLocks noChangeShapeType="1"/>
            </p:cNvSpPr>
            <p:nvPr/>
          </p:nvSpPr>
          <p:spPr bwMode="auto">
            <a:xfrm>
              <a:off x="1296" y="3168"/>
              <a:ext cx="1584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4909" name="Text Box 13"/>
          <p:cNvSpPr txBox="1">
            <a:spLocks noChangeArrowheads="1"/>
          </p:cNvSpPr>
          <p:nvPr/>
        </p:nvSpPr>
        <p:spPr bwMode="auto">
          <a:xfrm>
            <a:off x="2209800" y="41910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64910" name="Line 14"/>
          <p:cNvSpPr>
            <a:spLocks noChangeShapeType="1"/>
          </p:cNvSpPr>
          <p:nvPr/>
        </p:nvSpPr>
        <p:spPr bwMode="auto">
          <a:xfrm>
            <a:off x="1219200" y="4876800"/>
            <a:ext cx="4495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4911" name="Text Box 15"/>
          <p:cNvSpPr txBox="1">
            <a:spLocks noChangeArrowheads="1"/>
          </p:cNvSpPr>
          <p:nvPr/>
        </p:nvSpPr>
        <p:spPr bwMode="auto">
          <a:xfrm>
            <a:off x="3276600" y="48006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64912" name="Text Box 16"/>
          <p:cNvSpPr txBox="1">
            <a:spLocks noChangeArrowheads="1"/>
          </p:cNvSpPr>
          <p:nvPr/>
        </p:nvSpPr>
        <p:spPr bwMode="auto">
          <a:xfrm>
            <a:off x="990600" y="5257800"/>
            <a:ext cx="772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800" b="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Definition: If a sentence s is true in a model m, </a:t>
            </a:r>
            <a:br>
              <a:rPr lang="en-US" altLang="zh-CN" sz="2800" b="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800" b="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then m is said to be a </a:t>
            </a:r>
            <a: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model</a:t>
            </a:r>
            <a:r>
              <a:rPr lang="en-US" altLang="zh-CN" sz="2800" b="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of s</a:t>
            </a:r>
          </a:p>
        </p:txBody>
      </p:sp>
    </p:spTree>
    <p:extLst>
      <p:ext uri="{BB962C8B-B14F-4D97-AF65-F5344CB8AC3E}">
        <p14:creationId xmlns:p14="http://schemas.microsoft.com/office/powerpoint/2010/main" val="19743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1" grpId="0" animBg="1"/>
      <p:bldP spid="464902" grpId="0" autoUpdateAnimBg="0"/>
      <p:bldP spid="464903" grpId="0" animBg="1"/>
      <p:bldP spid="464904" grpId="0" autoUpdateAnimBg="0"/>
      <p:bldP spid="464905" grpId="0" autoUpdateAnimBg="0"/>
      <p:bldP spid="464909" grpId="0" autoUpdateAnimBg="0"/>
      <p:bldP spid="464910" grpId="0" animBg="1"/>
      <p:bldP spid="464911" grpId="0" autoUpdateAnimBg="0"/>
      <p:bldP spid="4649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Normal Form</a:t>
            </a:r>
          </a:p>
        </p:txBody>
      </p:sp>
      <p:graphicFrame>
        <p:nvGraphicFramePr>
          <p:cNvPr id="502787" name="Object 3"/>
          <p:cNvGraphicFramePr>
            <a:graphicFrameLocks noChangeAspect="1"/>
          </p:cNvGraphicFramePr>
          <p:nvPr/>
        </p:nvGraphicFramePr>
        <p:xfrm>
          <a:off x="673100" y="1144588"/>
          <a:ext cx="6946900" cy="47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itmap Image" r:id="rId3" imgW="7954485" imgH="5495238" progId="PBrush">
                  <p:embed/>
                </p:oleObj>
              </mc:Choice>
              <mc:Fallback>
                <p:oleObj name="Bitmap Image" r:id="rId3" imgW="7954485" imgH="5495238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44588"/>
                        <a:ext cx="6946900" cy="479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74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A Small Knowledge Base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8" y="1060450"/>
            <a:ext cx="9110662" cy="3557588"/>
          </a:xfrm>
        </p:spPr>
        <p:txBody>
          <a:bodyPr/>
          <a:lstStyle/>
          <a:p>
            <a:pPr marL="609600" indent="-609600" defTabSz="914400">
              <a:buFont typeface="Wingdings" panose="05000000000000000000" pitchFamily="2" charset="2"/>
              <a:buAutoNum type="arabicPeriod"/>
            </a:pP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600" b="0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 Bulbs-OK </a:t>
            </a:r>
            <a:r>
              <a:rPr lang="en-US" altLang="zh-CN" sz="1600" b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 Headlights-Work</a:t>
            </a:r>
          </a:p>
          <a:p>
            <a:pPr marL="609600" indent="-609600" defTabSz="914400">
              <a:buFont typeface="Wingdings" panose="05000000000000000000" pitchFamily="2" charset="2"/>
              <a:buAutoNum type="arabicPeriod"/>
            </a:pP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600" b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 Starter-OK </a:t>
            </a:r>
            <a:r>
              <a:rPr lang="en-US" altLang="zh-CN" sz="1600" b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Empty-Gas-Tank </a:t>
            </a:r>
            <a:r>
              <a:rPr lang="en-US" altLang="zh-CN" sz="1600" b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 Engine-Starts</a:t>
            </a:r>
          </a:p>
          <a:p>
            <a:pPr marL="609600" indent="-609600" defTabSz="914400">
              <a:buFont typeface="Wingdings" panose="05000000000000000000" pitchFamily="2" charset="2"/>
              <a:buAutoNum type="arabicPeriod"/>
            </a:pP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Engine-Starts </a:t>
            </a:r>
            <a:r>
              <a:rPr lang="en-US" altLang="zh-CN" sz="1600" b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Flat-Tire </a:t>
            </a:r>
            <a:r>
              <a:rPr lang="en-US" altLang="zh-CN" sz="1600" b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600">
                <a:solidFill>
                  <a:srgbClr val="993300"/>
                </a:solidFill>
                <a:ea typeface="宋体" panose="02010600030101010101" pitchFamily="2" charset="-122"/>
              </a:rPr>
              <a:t> Car-OK</a:t>
            </a:r>
          </a:p>
          <a:p>
            <a:pPr marL="609600" indent="-609600" defTabSz="914400">
              <a:buFont typeface="Wingdings" panose="05000000000000000000" pitchFamily="2" charset="2"/>
              <a:buAutoNum type="arabicPeriod"/>
            </a:pPr>
            <a:r>
              <a:rPr lang="en-US" altLang="zh-CN" sz="1600">
                <a:ea typeface="宋体" panose="02010600030101010101" pitchFamily="2" charset="-122"/>
              </a:rPr>
              <a:t>Headlights-Work</a:t>
            </a:r>
          </a:p>
          <a:p>
            <a:pPr marL="609600" indent="-609600" defTabSz="914400">
              <a:buFont typeface="Wingdings" panose="05000000000000000000" pitchFamily="2" charset="2"/>
              <a:buAutoNum type="arabicPeriod"/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>
                <a:ea typeface="宋体" panose="02010600030101010101" pitchFamily="2" charset="-122"/>
              </a:rPr>
              <a:t>Car-OK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672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Sentences 1, 2, and 3 </a:t>
            </a:r>
            <a:r>
              <a:rPr lang="en-US" altLang="zh-CN" sz="24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Background knowledge</a:t>
            </a:r>
            <a:endParaRPr lang="en-US" altLang="zh-CN" sz="24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838200" y="5562600"/>
            <a:ext cx="596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Sentences 4 and 5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Observed knowledge</a:t>
            </a:r>
            <a:endParaRPr lang="en-US" altLang="zh-CN" sz="24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48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autoUpdateAnimBg="0"/>
      <p:bldP spid="4659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Model of a Knowledge Base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KB </a:t>
            </a:r>
            <a:r>
              <a:rPr lang="en-US" altLang="zh-CN">
                <a:ea typeface="宋体" panose="02010600030101010101" pitchFamily="2" charset="-122"/>
              </a:rPr>
              <a:t>be a set of sentences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A model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is a model of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KB</a:t>
            </a:r>
            <a:r>
              <a:rPr lang="en-US" altLang="zh-CN">
                <a:ea typeface="宋体" panose="02010600030101010101" pitchFamily="2" charset="-122"/>
              </a:rPr>
              <a:t> iff it is a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model of all sentences in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KB</a:t>
            </a:r>
            <a:r>
              <a:rPr lang="en-US" altLang="zh-CN">
                <a:ea typeface="宋体" panose="02010600030101010101" pitchFamily="2" charset="-122"/>
              </a:rPr>
              <a:t>, that is,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all sentences in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KB</a:t>
            </a:r>
            <a:r>
              <a:rPr lang="en-US" altLang="zh-CN">
                <a:ea typeface="宋体" panose="02010600030101010101" pitchFamily="2" charset="-122"/>
              </a:rPr>
              <a:t> are true  in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m</a:t>
            </a:r>
          </a:p>
          <a:p>
            <a:endParaRPr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 sz="1800">
                <a:solidFill>
                  <a:srgbClr val="790015"/>
                </a:solidFill>
                <a:ea typeface="宋体" panose="02010600030101010101" pitchFamily="2" charset="-122"/>
              </a:rPr>
              <a:t>How many models are there for the following sentences?</a:t>
            </a:r>
          </a:p>
          <a:p>
            <a:pPr lvl="2"/>
            <a:r>
              <a:rPr lang="en-US" altLang="zh-CN" sz="1800">
                <a:solidFill>
                  <a:srgbClr val="790015"/>
                </a:solidFill>
                <a:ea typeface="宋体" panose="02010600030101010101" pitchFamily="2" charset="-122"/>
              </a:rPr>
              <a:t>A V B</a:t>
            </a:r>
          </a:p>
          <a:p>
            <a:pPr lvl="2"/>
            <a:r>
              <a:rPr lang="en-US" altLang="zh-CN" sz="1800">
                <a:solidFill>
                  <a:srgbClr val="790015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800">
                <a:solidFill>
                  <a:srgbClr val="790015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B</a:t>
            </a:r>
          </a:p>
          <a:p>
            <a:pPr lvl="1"/>
            <a:r>
              <a:rPr lang="en-US" altLang="zh-CN" sz="1800">
                <a:solidFill>
                  <a:srgbClr val="790015"/>
                </a:solidFill>
                <a:ea typeface="宋体" panose="02010600030101010101" pitchFamily="2" charset="-122"/>
              </a:rPr>
              <a:t>How many models are there for the following KB?</a:t>
            </a:r>
          </a:p>
          <a:p>
            <a:pPr lvl="2"/>
            <a:r>
              <a:rPr lang="en-US" altLang="zh-CN" sz="1800">
                <a:solidFill>
                  <a:srgbClr val="790015"/>
                </a:solidFill>
                <a:ea typeface="宋体" panose="02010600030101010101" pitchFamily="2" charset="-122"/>
              </a:rPr>
              <a:t>A V B</a:t>
            </a:r>
          </a:p>
          <a:p>
            <a:pPr lvl="2"/>
            <a:r>
              <a:rPr lang="en-US" altLang="zh-CN" sz="1800">
                <a:solidFill>
                  <a:srgbClr val="790015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800">
                <a:solidFill>
                  <a:srgbClr val="790015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B</a:t>
            </a:r>
            <a:endParaRPr lang="en-US" altLang="zh-CN" sz="1800">
              <a:solidFill>
                <a:srgbClr val="79001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Satisfiability of a KB</a:t>
            </a:r>
          </a:p>
        </p:txBody>
      </p:sp>
      <p:sp>
        <p:nvSpPr>
          <p:cNvPr id="467971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1897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A KB is </a:t>
            </a:r>
            <a:r>
              <a:rPr lang="en-US" altLang="zh-CN" sz="3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satisfiable</a:t>
            </a: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 iff it admits at least 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one model; otherwise it is </a:t>
            </a:r>
            <a:r>
              <a:rPr lang="en-US" altLang="zh-CN" sz="3200" b="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unsatisfiable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838200" y="3048000"/>
            <a:ext cx="498792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2400" b="0">
                <a:latin typeface="Tahoma" panose="020B0604030504040204" pitchFamily="34" charset="0"/>
                <a:ea typeface="宋体" panose="02010600030101010101" pitchFamily="2" charset="-122"/>
              </a:rPr>
              <a:t/>
            </a:r>
            <a:br>
              <a:rPr lang="zh-CN" altLang="en-US" sz="2400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KB1 = {P, </a:t>
            </a:r>
            <a: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R} is satisfiable</a:t>
            </a:r>
            <a:b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/>
            </a:r>
            <a:b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KB2 = {</a:t>
            </a:r>
            <a:r>
              <a:rPr lang="en-US" altLang="zh-CN" sz="28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P} is satisfiable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8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KB3 = {P, </a:t>
            </a:r>
            <a:r>
              <a:rPr lang="en-US" altLang="zh-CN" sz="280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P} is unsatisfiable</a:t>
            </a:r>
          </a:p>
        </p:txBody>
      </p:sp>
      <p:grpSp>
        <p:nvGrpSpPr>
          <p:cNvPr id="467973" name="Group 5"/>
          <p:cNvGrpSpPr>
            <a:grpSpLocks/>
          </p:cNvGrpSpPr>
          <p:nvPr/>
        </p:nvGrpSpPr>
        <p:grpSpPr bwMode="auto">
          <a:xfrm>
            <a:off x="2133600" y="4267200"/>
            <a:ext cx="6072188" cy="1212850"/>
            <a:chOff x="1344" y="2688"/>
            <a:chExt cx="3825" cy="764"/>
          </a:xfrm>
        </p:grpSpPr>
        <p:sp>
          <p:nvSpPr>
            <p:cNvPr id="467974" name="Oval 6"/>
            <p:cNvSpPr>
              <a:spLocks noChangeArrowheads="1"/>
            </p:cNvSpPr>
            <p:nvPr/>
          </p:nvSpPr>
          <p:spPr bwMode="auto">
            <a:xfrm>
              <a:off x="1344" y="2688"/>
              <a:ext cx="624" cy="336"/>
            </a:xfrm>
            <a:prstGeom prst="ellipse">
              <a:avLst/>
            </a:prstGeom>
            <a:noFill/>
            <a:ln w="28575">
              <a:solidFill>
                <a:srgbClr val="F30F4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75" name="Line 7"/>
            <p:cNvSpPr>
              <a:spLocks noChangeShapeType="1"/>
            </p:cNvSpPr>
            <p:nvPr/>
          </p:nvSpPr>
          <p:spPr bwMode="auto">
            <a:xfrm>
              <a:off x="1920" y="2928"/>
              <a:ext cx="1920" cy="288"/>
            </a:xfrm>
            <a:prstGeom prst="line">
              <a:avLst/>
            </a:prstGeom>
            <a:noFill/>
            <a:ln w="28575">
              <a:solidFill>
                <a:srgbClr val="F30F4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7976" name="Text Box 8"/>
            <p:cNvSpPr txBox="1">
              <a:spLocks noChangeArrowheads="1"/>
            </p:cNvSpPr>
            <p:nvPr/>
          </p:nvSpPr>
          <p:spPr bwMode="auto">
            <a:xfrm>
              <a:off x="3840" y="2928"/>
              <a:ext cx="1329" cy="524"/>
            </a:xfrm>
            <a:prstGeom prst="rect">
              <a:avLst/>
            </a:prstGeom>
            <a:noFill/>
            <a:ln w="9525">
              <a:solidFill>
                <a:srgbClr val="F30F4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valid sentence</a:t>
              </a:r>
              <a:br>
                <a:rPr lang="en-US" altLang="zh-CN" sz="2400" b="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2400" b="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or tautology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8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Validity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sentence is valid if it is true in all models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A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AA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(A(AB)) B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Valid sentence is known as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tautology</a:t>
            </a: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Deduction Theorem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For any sentences  and ,       if and only if the sentence (  ) is valid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Known to the ancient Greeks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Give us a way to justify entailment</a:t>
            </a:r>
          </a:p>
        </p:txBody>
      </p:sp>
      <p:grpSp>
        <p:nvGrpSpPr>
          <p:cNvPr id="510980" name="Group 4"/>
          <p:cNvGrpSpPr>
            <a:grpSpLocks/>
          </p:cNvGrpSpPr>
          <p:nvPr/>
        </p:nvGrpSpPr>
        <p:grpSpPr bwMode="auto">
          <a:xfrm>
            <a:off x="3657600" y="3276600"/>
            <a:ext cx="228600" cy="228600"/>
            <a:chOff x="2688" y="2928"/>
            <a:chExt cx="144" cy="144"/>
          </a:xfrm>
        </p:grpSpPr>
        <p:sp>
          <p:nvSpPr>
            <p:cNvPr id="510981" name="Line 5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0982" name="Line 6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0983" name="Line 7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79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KB : set of sentences </a:t>
            </a:r>
          </a:p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: arbitrary sentence </a:t>
            </a:r>
          </a:p>
          <a:p>
            <a:r>
              <a:rPr lang="en-US" altLang="zh-CN">
                <a:ea typeface="宋体" panose="02010600030101010101" pitchFamily="2" charset="-122"/>
              </a:rPr>
              <a:t> KB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entails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– written KB  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– iff every model of KB is also a model of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Logical Entailment</a:t>
            </a:r>
          </a:p>
        </p:txBody>
      </p:sp>
      <p:grpSp>
        <p:nvGrpSpPr>
          <p:cNvPr id="470020" name="Group 4"/>
          <p:cNvGrpSpPr>
            <a:grpSpLocks/>
          </p:cNvGrpSpPr>
          <p:nvPr/>
        </p:nvGrpSpPr>
        <p:grpSpPr bwMode="auto">
          <a:xfrm>
            <a:off x="3276600" y="1828800"/>
            <a:ext cx="152400" cy="152400"/>
            <a:chOff x="2688" y="2928"/>
            <a:chExt cx="144" cy="144"/>
          </a:xfrm>
        </p:grpSpPr>
        <p:sp>
          <p:nvSpPr>
            <p:cNvPr id="470021" name="Line 5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0022" name="Line 6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0023" name="Line 7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6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KB : set of sentences </a:t>
            </a:r>
          </a:p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: arbitrary sentence </a:t>
            </a:r>
          </a:p>
          <a:p>
            <a:r>
              <a:rPr lang="en-US" altLang="zh-CN">
                <a:ea typeface="宋体" panose="02010600030101010101" pitchFamily="2" charset="-122"/>
              </a:rPr>
              <a:t> KB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entails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– written KB  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– iff every model of KB is also a model of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Alternatively, KB  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iff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{KB,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} is unsatisfiable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KB 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is valid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Logical Entailment</a:t>
            </a:r>
          </a:p>
        </p:txBody>
      </p:sp>
      <p:grpSp>
        <p:nvGrpSpPr>
          <p:cNvPr id="471044" name="Group 4"/>
          <p:cNvGrpSpPr>
            <a:grpSpLocks/>
          </p:cNvGrpSpPr>
          <p:nvPr/>
        </p:nvGrpSpPr>
        <p:grpSpPr bwMode="auto">
          <a:xfrm>
            <a:off x="3251200" y="1828800"/>
            <a:ext cx="228600" cy="152400"/>
            <a:chOff x="2688" y="2928"/>
            <a:chExt cx="144" cy="144"/>
          </a:xfrm>
        </p:grpSpPr>
        <p:sp>
          <p:nvSpPr>
            <p:cNvPr id="471045" name="Line 5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046" name="Line 6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047" name="Line 7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048" name="Group 8"/>
          <p:cNvGrpSpPr>
            <a:grpSpLocks/>
          </p:cNvGrpSpPr>
          <p:nvPr/>
        </p:nvGrpSpPr>
        <p:grpSpPr bwMode="auto">
          <a:xfrm>
            <a:off x="2362200" y="2133600"/>
            <a:ext cx="228600" cy="228600"/>
            <a:chOff x="2688" y="2928"/>
            <a:chExt cx="144" cy="144"/>
          </a:xfrm>
        </p:grpSpPr>
        <p:sp>
          <p:nvSpPr>
            <p:cNvPr id="471049" name="Line 9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050" name="Line 10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051" name="Line 11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6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Logical Equivalence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167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/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Two sentences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logically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equivalent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written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-- iff they have the same models, i.e.:</a:t>
            </a:r>
            <a:b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iff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  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    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72068" name="Group 4"/>
          <p:cNvGrpSpPr>
            <a:grpSpLocks/>
          </p:cNvGrpSpPr>
          <p:nvPr/>
        </p:nvGrpSpPr>
        <p:grpSpPr bwMode="auto">
          <a:xfrm>
            <a:off x="2819400" y="2286000"/>
            <a:ext cx="152400" cy="152400"/>
            <a:chOff x="2688" y="2928"/>
            <a:chExt cx="144" cy="144"/>
          </a:xfrm>
        </p:grpSpPr>
        <p:sp>
          <p:nvSpPr>
            <p:cNvPr id="472069" name="Line 5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70" name="Line 6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71" name="Line 7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2076" name="Group 12"/>
          <p:cNvGrpSpPr>
            <a:grpSpLocks/>
          </p:cNvGrpSpPr>
          <p:nvPr/>
        </p:nvGrpSpPr>
        <p:grpSpPr bwMode="auto">
          <a:xfrm>
            <a:off x="3873500" y="2286000"/>
            <a:ext cx="152400" cy="152400"/>
            <a:chOff x="2688" y="2928"/>
            <a:chExt cx="144" cy="144"/>
          </a:xfrm>
        </p:grpSpPr>
        <p:sp>
          <p:nvSpPr>
            <p:cNvPr id="472077" name="Line 13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78" name="Line 14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79" name="Line 15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6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Knowledge-based Agents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Knowledge base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set of sentences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Expressed in a knowledge representation language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Represent some assertion about the world</a:t>
            </a:r>
          </a:p>
          <a:p>
            <a:r>
              <a:rPr lang="en-US" altLang="zh-CN">
                <a:ea typeface="宋体" panose="02010600030101010101" pitchFamily="2" charset="-122"/>
              </a:rPr>
              <a:t>Inference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Derive new sentences from old</a:t>
            </a:r>
          </a:p>
          <a:p>
            <a:r>
              <a:rPr lang="en-US" altLang="zh-CN">
                <a:ea typeface="宋体" panose="02010600030101010101" pitchFamily="2" charset="-122"/>
              </a:rPr>
              <a:t>Logical agents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Two Tasks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TELL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Add new sentences to the knowledge base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ASK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Query what is 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Have to obey the fundamental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96343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Logical Equivalence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3810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/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Two sentences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logically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equivalent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written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-- iff they have the same models, i.e.:</a:t>
            </a:r>
            <a:b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iff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  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    </a:t>
            </a:r>
          </a:p>
          <a:p>
            <a:pPr marL="342900" indent="-342900" defTabSz="914400"/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Examples:</a:t>
            </a:r>
          </a:p>
          <a:p>
            <a:pPr marL="742950" lvl="1" indent="-285750" defTabSz="914400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(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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742950" lvl="1" indent="-285750" defTabSz="914400"/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0">
                <a:solidFill>
                  <a:srgbClr val="F30F4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rgbClr val="F30F4B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>
                <a:solidFill>
                  <a:srgbClr val="F30F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F30F4B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>
                <a:solidFill>
                  <a:srgbClr val="F30F4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>
                <a:solidFill>
                  <a:srgbClr val="F30F4B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30F4B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>
                <a:solidFill>
                  <a:srgbClr val="F30F4B"/>
                </a:solidFill>
                <a:ea typeface="宋体" panose="02010600030101010101" pitchFamily="2" charset="-122"/>
              </a:rPr>
              <a:t>  </a:t>
            </a:r>
            <a:r>
              <a:rPr lang="en-US" altLang="zh-CN" b="0">
                <a:solidFill>
                  <a:srgbClr val="F30F4B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solidFill>
                  <a:srgbClr val="F30F4B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>
                <a:solidFill>
                  <a:srgbClr val="F30F4B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</a:t>
            </a:r>
            <a:r>
              <a:rPr lang="en-US" altLang="zh-CN">
                <a:solidFill>
                  <a:srgbClr val="F30F4B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30F4B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>
              <a:solidFill>
                <a:srgbClr val="F30F4B"/>
              </a:solidFill>
              <a:ea typeface="宋体" panose="02010600030101010101" pitchFamily="2" charset="-122"/>
            </a:endParaRPr>
          </a:p>
          <a:p>
            <a:pPr marL="742950" lvl="1" indent="-285750" defTabSz="914400"/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>
                <a:ea typeface="宋体" panose="02010600030101010101" pitchFamily="2" charset="-122"/>
              </a:rPr>
              <a:t>)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  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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>
              <a:ea typeface="宋体" panose="02010600030101010101" pitchFamily="2" charset="-122"/>
            </a:endParaRPr>
          </a:p>
          <a:p>
            <a:pPr marL="742950" lvl="1" indent="-285750" defTabSz="914400"/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>
                <a:ea typeface="宋体" panose="02010600030101010101" pitchFamily="2" charset="-122"/>
              </a:rPr>
              <a:t>)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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73092" name="Group 4"/>
          <p:cNvGrpSpPr>
            <a:grpSpLocks/>
          </p:cNvGrpSpPr>
          <p:nvPr/>
        </p:nvGrpSpPr>
        <p:grpSpPr bwMode="auto">
          <a:xfrm>
            <a:off x="2781300" y="2247900"/>
            <a:ext cx="228600" cy="228600"/>
            <a:chOff x="2688" y="2928"/>
            <a:chExt cx="144" cy="144"/>
          </a:xfrm>
        </p:grpSpPr>
        <p:sp>
          <p:nvSpPr>
            <p:cNvPr id="473093" name="Line 5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3094" name="Line 6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3095" name="Line 7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3100" name="Group 12"/>
          <p:cNvGrpSpPr>
            <a:grpSpLocks/>
          </p:cNvGrpSpPr>
          <p:nvPr/>
        </p:nvGrpSpPr>
        <p:grpSpPr bwMode="auto">
          <a:xfrm>
            <a:off x="3835400" y="2247900"/>
            <a:ext cx="228600" cy="228600"/>
            <a:chOff x="2688" y="2928"/>
            <a:chExt cx="144" cy="144"/>
          </a:xfrm>
        </p:grpSpPr>
        <p:sp>
          <p:nvSpPr>
            <p:cNvPr id="473101" name="Line 13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3102" name="Line 14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3103" name="Line 15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1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Logical Equivalence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Two sentences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logically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equivalent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written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-- iff they have the same models, i.e.:</a:t>
            </a:r>
            <a:b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iff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  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    </a:t>
            </a:r>
          </a:p>
          <a:p>
            <a:pPr marL="342900" indent="-342900" defTabSz="914400"/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Examples:</a:t>
            </a:r>
          </a:p>
          <a:p>
            <a:pPr marL="742950" lvl="1" indent="-285750" defTabSz="914400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(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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742950" lvl="1" indent="-285750" defTabSz="914400"/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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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>
              <a:ea typeface="宋体" panose="02010600030101010101" pitchFamily="2" charset="-122"/>
            </a:endParaRPr>
          </a:p>
          <a:p>
            <a:pPr marL="742950" lvl="1" indent="-285750" defTabSz="914400"/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>
                <a:ea typeface="宋体" panose="02010600030101010101" pitchFamily="2" charset="-122"/>
              </a:rPr>
              <a:t>)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  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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>
              <a:ea typeface="宋体" panose="02010600030101010101" pitchFamily="2" charset="-122"/>
            </a:endParaRPr>
          </a:p>
          <a:p>
            <a:pPr marL="742950" lvl="1" indent="-285750" defTabSz="914400"/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>
                <a:ea typeface="宋体" panose="02010600030101010101" pitchFamily="2" charset="-122"/>
              </a:rPr>
              <a:t>)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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One can always replace a sentence by an equivalent one in a KB</a:t>
            </a:r>
          </a:p>
          <a:p>
            <a:pPr marL="742950" lvl="1" indent="-285750" defTabSz="914400"/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defTabSz="914400">
              <a:buFontTx/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defTabSz="914400"/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defTabSz="914400"/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defTabSz="914400"/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defTabSz="91440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74116" name="Group 4"/>
          <p:cNvGrpSpPr>
            <a:grpSpLocks/>
          </p:cNvGrpSpPr>
          <p:nvPr/>
        </p:nvGrpSpPr>
        <p:grpSpPr bwMode="auto">
          <a:xfrm>
            <a:off x="2819400" y="2257425"/>
            <a:ext cx="158750" cy="180975"/>
            <a:chOff x="2688" y="2928"/>
            <a:chExt cx="144" cy="144"/>
          </a:xfrm>
        </p:grpSpPr>
        <p:sp>
          <p:nvSpPr>
            <p:cNvPr id="474117" name="Line 5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18" name="Line 6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19" name="Line 7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20" name="Group 8"/>
          <p:cNvGrpSpPr>
            <a:grpSpLocks/>
          </p:cNvGrpSpPr>
          <p:nvPr/>
        </p:nvGrpSpPr>
        <p:grpSpPr bwMode="auto">
          <a:xfrm>
            <a:off x="3860800" y="2260600"/>
            <a:ext cx="152400" cy="152400"/>
            <a:chOff x="2688" y="2928"/>
            <a:chExt cx="144" cy="144"/>
          </a:xfrm>
        </p:grpSpPr>
        <p:sp>
          <p:nvSpPr>
            <p:cNvPr id="474121" name="Line 9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22" name="Line 10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23" name="Line 11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3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Logic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Knowledge-based </a:t>
            </a:r>
            <a:r>
              <a:rPr lang="en-US" altLang="zh-CN" dirty="0" smtClean="0">
                <a:ea typeface="宋体" panose="02010600030101010101" pitchFamily="2" charset="-122"/>
              </a:rPr>
              <a:t>Agent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Propositional Logic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Order of Precedence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091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Chapter 7, 8, 9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</a:t>
            </a:r>
            <a:r>
              <a:rPr lang="en-US" altLang="zh-CN" smtClean="0">
                <a:ea typeface="宋体" panose="02010600030101010101" pitchFamily="2" charset="-122"/>
              </a:rPr>
              <a:t>your assignment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Knowledge-Based Agent</a:t>
            </a:r>
          </a:p>
        </p:txBody>
      </p:sp>
      <p:grpSp>
        <p:nvGrpSpPr>
          <p:cNvPr id="404483" name="Group 3"/>
          <p:cNvGrpSpPr>
            <a:grpSpLocks/>
          </p:cNvGrpSpPr>
          <p:nvPr/>
        </p:nvGrpSpPr>
        <p:grpSpPr bwMode="auto">
          <a:xfrm>
            <a:off x="3429000" y="2349500"/>
            <a:ext cx="4343400" cy="2044700"/>
            <a:chOff x="1968" y="1480"/>
            <a:chExt cx="2736" cy="1288"/>
          </a:xfrm>
        </p:grpSpPr>
        <p:sp>
          <p:nvSpPr>
            <p:cNvPr id="404484" name="Oval 4"/>
            <p:cNvSpPr>
              <a:spLocks noChangeArrowheads="1"/>
            </p:cNvSpPr>
            <p:nvPr/>
          </p:nvSpPr>
          <p:spPr bwMode="auto">
            <a:xfrm>
              <a:off x="3360" y="1824"/>
              <a:ext cx="1344" cy="91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environment</a:t>
              </a:r>
            </a:p>
          </p:txBody>
        </p:sp>
        <p:sp>
          <p:nvSpPr>
            <p:cNvPr id="404485" name="Freeform 5"/>
            <p:cNvSpPr>
              <a:spLocks/>
            </p:cNvSpPr>
            <p:nvPr/>
          </p:nvSpPr>
          <p:spPr bwMode="auto">
            <a:xfrm>
              <a:off x="1968" y="1480"/>
              <a:ext cx="1584" cy="488"/>
            </a:xfrm>
            <a:custGeom>
              <a:avLst/>
              <a:gdLst>
                <a:gd name="T0" fmla="*/ 1584 w 1584"/>
                <a:gd name="T1" fmla="*/ 488 h 488"/>
                <a:gd name="T2" fmla="*/ 1296 w 1584"/>
                <a:gd name="T3" fmla="*/ 152 h 488"/>
                <a:gd name="T4" fmla="*/ 768 w 1584"/>
                <a:gd name="T5" fmla="*/ 8 h 488"/>
                <a:gd name="T6" fmla="*/ 288 w 1584"/>
                <a:gd name="T7" fmla="*/ 104 h 488"/>
                <a:gd name="T8" fmla="*/ 0 w 1584"/>
                <a:gd name="T9" fmla="*/ 2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488">
                  <a:moveTo>
                    <a:pt x="1584" y="488"/>
                  </a:moveTo>
                  <a:cubicBezTo>
                    <a:pt x="1508" y="360"/>
                    <a:pt x="1432" y="232"/>
                    <a:pt x="1296" y="152"/>
                  </a:cubicBezTo>
                  <a:cubicBezTo>
                    <a:pt x="1160" y="72"/>
                    <a:pt x="936" y="16"/>
                    <a:pt x="768" y="8"/>
                  </a:cubicBezTo>
                  <a:cubicBezTo>
                    <a:pt x="600" y="0"/>
                    <a:pt x="416" y="64"/>
                    <a:pt x="288" y="104"/>
                  </a:cubicBezTo>
                  <a:cubicBezTo>
                    <a:pt x="160" y="144"/>
                    <a:pt x="48" y="224"/>
                    <a:pt x="0" y="248"/>
                  </a:cubicBezTo>
                </a:path>
              </a:pathLst>
            </a:custGeom>
            <a:noFill/>
            <a:ln w="38100" cmpd="sng">
              <a:solidFill>
                <a:srgbClr val="F8170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4486" name="Freeform 6"/>
            <p:cNvSpPr>
              <a:spLocks/>
            </p:cNvSpPr>
            <p:nvPr/>
          </p:nvSpPr>
          <p:spPr bwMode="auto">
            <a:xfrm>
              <a:off x="2208" y="2496"/>
              <a:ext cx="1200" cy="272"/>
            </a:xfrm>
            <a:custGeom>
              <a:avLst/>
              <a:gdLst>
                <a:gd name="T0" fmla="*/ 0 w 1200"/>
                <a:gd name="T1" fmla="*/ 0 h 272"/>
                <a:gd name="T2" fmla="*/ 384 w 1200"/>
                <a:gd name="T3" fmla="*/ 240 h 272"/>
                <a:gd name="T4" fmla="*/ 864 w 1200"/>
                <a:gd name="T5" fmla="*/ 192 h 272"/>
                <a:gd name="T6" fmla="*/ 1200 w 1200"/>
                <a:gd name="T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272">
                  <a:moveTo>
                    <a:pt x="0" y="0"/>
                  </a:moveTo>
                  <a:cubicBezTo>
                    <a:pt x="120" y="104"/>
                    <a:pt x="240" y="208"/>
                    <a:pt x="384" y="240"/>
                  </a:cubicBezTo>
                  <a:cubicBezTo>
                    <a:pt x="528" y="272"/>
                    <a:pt x="728" y="232"/>
                    <a:pt x="864" y="192"/>
                  </a:cubicBezTo>
                  <a:cubicBezTo>
                    <a:pt x="1000" y="152"/>
                    <a:pt x="1144" y="32"/>
                    <a:pt x="1200" y="0"/>
                  </a:cubicBezTo>
                </a:path>
              </a:pathLst>
            </a:custGeom>
            <a:noFill/>
            <a:ln w="38100" cmpd="sng">
              <a:solidFill>
                <a:srgbClr val="339933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4487" name="Group 7"/>
          <p:cNvGrpSpPr>
            <a:grpSpLocks/>
          </p:cNvGrpSpPr>
          <p:nvPr/>
        </p:nvGrpSpPr>
        <p:grpSpPr bwMode="auto">
          <a:xfrm>
            <a:off x="1828800" y="2590800"/>
            <a:ext cx="1219200" cy="1981200"/>
            <a:chOff x="960" y="1632"/>
            <a:chExt cx="768" cy="1248"/>
          </a:xfrm>
        </p:grpSpPr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768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4489" name="Text Box 9"/>
            <p:cNvSpPr txBox="1">
              <a:spLocks noChangeArrowheads="1"/>
            </p:cNvSpPr>
            <p:nvPr/>
          </p:nvSpPr>
          <p:spPr bwMode="auto">
            <a:xfrm>
              <a:off x="1056" y="2352"/>
              <a:ext cx="5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CC66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agent</a:t>
              </a:r>
            </a:p>
          </p:txBody>
        </p:sp>
      </p:grpSp>
      <p:grpSp>
        <p:nvGrpSpPr>
          <p:cNvPr id="404490" name="Group 10"/>
          <p:cNvGrpSpPr>
            <a:grpSpLocks/>
          </p:cNvGrpSpPr>
          <p:nvPr/>
        </p:nvGrpSpPr>
        <p:grpSpPr bwMode="auto">
          <a:xfrm>
            <a:off x="2057400" y="2971800"/>
            <a:ext cx="762000" cy="519113"/>
            <a:chOff x="1104" y="1872"/>
            <a:chExt cx="480" cy="327"/>
          </a:xfrm>
        </p:grpSpPr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1104" y="1872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2" name="Text Box 12"/>
            <p:cNvSpPr txBox="1">
              <a:spLocks noChangeArrowheads="1"/>
            </p:cNvSpPr>
            <p:nvPr/>
          </p:nvSpPr>
          <p:spPr bwMode="auto">
            <a:xfrm>
              <a:off x="1200" y="1872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CC66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?</a:t>
              </a:r>
            </a:p>
          </p:txBody>
        </p:sp>
      </p:grpSp>
      <p:grpSp>
        <p:nvGrpSpPr>
          <p:cNvPr id="404493" name="Group 13"/>
          <p:cNvGrpSpPr>
            <a:grpSpLocks/>
          </p:cNvGrpSpPr>
          <p:nvPr/>
        </p:nvGrpSpPr>
        <p:grpSpPr bwMode="auto">
          <a:xfrm>
            <a:off x="2133600" y="1938338"/>
            <a:ext cx="2405063" cy="3548062"/>
            <a:chOff x="1152" y="1221"/>
            <a:chExt cx="1515" cy="2235"/>
          </a:xfrm>
        </p:grpSpPr>
        <p:grpSp>
          <p:nvGrpSpPr>
            <p:cNvPr id="404494" name="Group 14"/>
            <p:cNvGrpSpPr>
              <a:grpSpLocks/>
            </p:cNvGrpSpPr>
            <p:nvPr/>
          </p:nvGrpSpPr>
          <p:grpSpPr bwMode="auto">
            <a:xfrm>
              <a:off x="1536" y="2208"/>
              <a:ext cx="912" cy="432"/>
              <a:chOff x="1536" y="2112"/>
              <a:chExt cx="912" cy="432"/>
            </a:xfrm>
          </p:grpSpPr>
          <p:grpSp>
            <p:nvGrpSpPr>
              <p:cNvPr id="404495" name="Group 15"/>
              <p:cNvGrpSpPr>
                <a:grpSpLocks/>
              </p:cNvGrpSpPr>
              <p:nvPr/>
            </p:nvGrpSpPr>
            <p:grpSpPr bwMode="auto">
              <a:xfrm>
                <a:off x="1536" y="2160"/>
                <a:ext cx="816" cy="384"/>
                <a:chOff x="1536" y="2160"/>
                <a:chExt cx="816" cy="384"/>
              </a:xfrm>
            </p:grpSpPr>
            <p:sp>
              <p:nvSpPr>
                <p:cNvPr id="404496" name="Line 16"/>
                <p:cNvSpPr>
                  <a:spLocks noChangeShapeType="1"/>
                </p:cNvSpPr>
                <p:nvPr/>
              </p:nvSpPr>
              <p:spPr bwMode="auto">
                <a:xfrm>
                  <a:off x="1536" y="2160"/>
                  <a:ext cx="384" cy="384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449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920" y="2208"/>
                  <a:ext cx="432" cy="336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4498" name="Group 18"/>
              <p:cNvGrpSpPr>
                <a:grpSpLocks/>
              </p:cNvGrpSpPr>
              <p:nvPr/>
            </p:nvGrpSpPr>
            <p:grpSpPr bwMode="auto">
              <a:xfrm>
                <a:off x="2304" y="2112"/>
                <a:ext cx="144" cy="144"/>
                <a:chOff x="2304" y="2112"/>
                <a:chExt cx="144" cy="144"/>
              </a:xfrm>
            </p:grpSpPr>
            <p:sp>
              <p:nvSpPr>
                <p:cNvPr id="404499" name="Line 19"/>
                <p:cNvSpPr>
                  <a:spLocks noChangeShapeType="1"/>
                </p:cNvSpPr>
                <p:nvPr/>
              </p:nvSpPr>
              <p:spPr bwMode="auto">
                <a:xfrm>
                  <a:off x="2304" y="2160"/>
                  <a:ext cx="96" cy="96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450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304" y="2112"/>
                  <a:ext cx="48" cy="48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450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400" y="2208"/>
                  <a:ext cx="48" cy="48"/>
                </a:xfrm>
                <a:prstGeom prst="line">
                  <a:avLst/>
                </a:prstGeom>
                <a:noFill/>
                <a:ln w="57150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502" name="Group 22"/>
            <p:cNvGrpSpPr>
              <a:grpSpLocks/>
            </p:cNvGrpSpPr>
            <p:nvPr/>
          </p:nvGrpSpPr>
          <p:grpSpPr bwMode="auto">
            <a:xfrm>
              <a:off x="1152" y="2784"/>
              <a:ext cx="96" cy="672"/>
              <a:chOff x="1152" y="2784"/>
              <a:chExt cx="96" cy="672"/>
            </a:xfrm>
          </p:grpSpPr>
          <p:sp>
            <p:nvSpPr>
              <p:cNvPr id="404503" name="Line 23"/>
              <p:cNvSpPr>
                <a:spLocks noChangeShapeType="1"/>
              </p:cNvSpPr>
              <p:nvPr/>
            </p:nvSpPr>
            <p:spPr bwMode="auto">
              <a:xfrm flipV="1">
                <a:off x="1152" y="2784"/>
                <a:ext cx="0" cy="672"/>
              </a:xfrm>
              <a:prstGeom prst="line">
                <a:avLst/>
              </a:prstGeom>
              <a:noFill/>
              <a:ln w="571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4504" name="Line 24"/>
              <p:cNvSpPr>
                <a:spLocks noChangeShapeType="1"/>
              </p:cNvSpPr>
              <p:nvPr/>
            </p:nvSpPr>
            <p:spPr bwMode="auto">
              <a:xfrm>
                <a:off x="1152" y="3456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04505" name="Group 25"/>
            <p:cNvGrpSpPr>
              <a:grpSpLocks/>
            </p:cNvGrpSpPr>
            <p:nvPr/>
          </p:nvGrpSpPr>
          <p:grpSpPr bwMode="auto">
            <a:xfrm>
              <a:off x="1536" y="2784"/>
              <a:ext cx="96" cy="672"/>
              <a:chOff x="1152" y="2784"/>
              <a:chExt cx="96" cy="672"/>
            </a:xfrm>
          </p:grpSpPr>
          <p:sp>
            <p:nvSpPr>
              <p:cNvPr id="404506" name="Line 26"/>
              <p:cNvSpPr>
                <a:spLocks noChangeShapeType="1"/>
              </p:cNvSpPr>
              <p:nvPr/>
            </p:nvSpPr>
            <p:spPr bwMode="auto">
              <a:xfrm flipV="1">
                <a:off x="1152" y="2784"/>
                <a:ext cx="0" cy="672"/>
              </a:xfrm>
              <a:prstGeom prst="line">
                <a:avLst/>
              </a:prstGeom>
              <a:noFill/>
              <a:ln w="571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4507" name="Line 27"/>
              <p:cNvSpPr>
                <a:spLocks noChangeShapeType="1"/>
              </p:cNvSpPr>
              <p:nvPr/>
            </p:nvSpPr>
            <p:spPr bwMode="auto">
              <a:xfrm>
                <a:off x="1152" y="3456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4508" name="Freeform 28"/>
            <p:cNvSpPr>
              <a:spLocks/>
            </p:cNvSpPr>
            <p:nvPr/>
          </p:nvSpPr>
          <p:spPr bwMode="auto">
            <a:xfrm>
              <a:off x="1536" y="1632"/>
              <a:ext cx="384" cy="197"/>
            </a:xfrm>
            <a:custGeom>
              <a:avLst/>
              <a:gdLst>
                <a:gd name="T0" fmla="*/ 0 w 384"/>
                <a:gd name="T1" fmla="*/ 96 h 197"/>
                <a:gd name="T2" fmla="*/ 384 w 384"/>
                <a:gd name="T3" fmla="*/ 0 h 197"/>
                <a:gd name="T4" fmla="*/ 365 w 384"/>
                <a:gd name="T5" fmla="*/ 197 h 197"/>
                <a:gd name="T6" fmla="*/ 0 w 384"/>
                <a:gd name="T7" fmla="*/ 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197">
                  <a:moveTo>
                    <a:pt x="0" y="96"/>
                  </a:moveTo>
                  <a:lnTo>
                    <a:pt x="384" y="0"/>
                  </a:lnTo>
                  <a:cubicBezTo>
                    <a:pt x="378" y="66"/>
                    <a:pt x="371" y="131"/>
                    <a:pt x="365" y="197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4509" name="Text Box 29"/>
            <p:cNvSpPr txBox="1">
              <a:spLocks noChangeArrowheads="1"/>
            </p:cNvSpPr>
            <p:nvPr/>
          </p:nvSpPr>
          <p:spPr bwMode="auto">
            <a:xfrm>
              <a:off x="1478" y="1221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F8170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sensors</a:t>
              </a:r>
            </a:p>
          </p:txBody>
        </p:sp>
        <p:sp>
          <p:nvSpPr>
            <p:cNvPr id="404510" name="Text Box 30"/>
            <p:cNvSpPr txBox="1">
              <a:spLocks noChangeArrowheads="1"/>
            </p:cNvSpPr>
            <p:nvPr/>
          </p:nvSpPr>
          <p:spPr bwMode="auto">
            <a:xfrm>
              <a:off x="1766" y="2757"/>
              <a:ext cx="9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actuators</a:t>
              </a:r>
            </a:p>
          </p:txBody>
        </p:sp>
      </p:grpSp>
      <p:grpSp>
        <p:nvGrpSpPr>
          <p:cNvPr id="404511" name="Group 31"/>
          <p:cNvGrpSpPr>
            <a:grpSpLocks/>
          </p:cNvGrpSpPr>
          <p:nvPr/>
        </p:nvGrpSpPr>
        <p:grpSpPr bwMode="auto">
          <a:xfrm>
            <a:off x="2057400" y="2971800"/>
            <a:ext cx="5422900" cy="3152775"/>
            <a:chOff x="1296" y="1872"/>
            <a:chExt cx="3416" cy="1986"/>
          </a:xfrm>
        </p:grpSpPr>
        <p:sp>
          <p:nvSpPr>
            <p:cNvPr id="404512" name="Text Box 32"/>
            <p:cNvSpPr txBox="1">
              <a:spLocks noChangeArrowheads="1"/>
            </p:cNvSpPr>
            <p:nvPr/>
          </p:nvSpPr>
          <p:spPr bwMode="auto">
            <a:xfrm>
              <a:off x="3072" y="3168"/>
              <a:ext cx="1640" cy="69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Knowledge 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    base</a:t>
              </a:r>
            </a:p>
          </p:txBody>
        </p:sp>
        <p:sp>
          <p:nvSpPr>
            <p:cNvPr id="404513" name="Line 33"/>
            <p:cNvSpPr>
              <a:spLocks noChangeShapeType="1"/>
            </p:cNvSpPr>
            <p:nvPr/>
          </p:nvSpPr>
          <p:spPr bwMode="auto">
            <a:xfrm>
              <a:off x="1296" y="2160"/>
              <a:ext cx="1776" cy="168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4514" name="Line 34"/>
            <p:cNvSpPr>
              <a:spLocks noChangeShapeType="1"/>
            </p:cNvSpPr>
            <p:nvPr/>
          </p:nvSpPr>
          <p:spPr bwMode="auto">
            <a:xfrm>
              <a:off x="1776" y="1872"/>
              <a:ext cx="2928" cy="1296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3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Types of Knowledge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Procedural</a:t>
            </a:r>
            <a:r>
              <a:rPr lang="en-US" altLang="zh-CN">
                <a:ea typeface="宋体" panose="02010600030101010101" pitchFamily="2" charset="-122"/>
              </a:rPr>
              <a:t>, e.g.: functions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Such knowledge can only be used in</a:t>
            </a:r>
            <a:b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 one way -- by executing it</a:t>
            </a:r>
            <a:r>
              <a:rPr lang="en-US" altLang="zh-CN">
                <a:ea typeface="宋体" panose="02010600030101010101" pitchFamily="2" charset="-122"/>
              </a:rPr>
              <a:t/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Declarative</a:t>
            </a:r>
            <a:r>
              <a:rPr lang="en-US" altLang="zh-CN">
                <a:ea typeface="宋体" panose="02010600030101010101" pitchFamily="2" charset="-122"/>
              </a:rPr>
              <a:t>, e.g.: constraints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It can be used to perform many </a:t>
            </a:r>
            <a:b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 different sorts of inferences</a:t>
            </a:r>
          </a:p>
        </p:txBody>
      </p:sp>
    </p:spTree>
    <p:extLst>
      <p:ext uri="{BB962C8B-B14F-4D97-AF65-F5344CB8AC3E}">
        <p14:creationId xmlns:p14="http://schemas.microsoft.com/office/powerpoint/2010/main" val="27165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Logic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24800" cy="4114800"/>
          </a:xfrm>
        </p:spPr>
        <p:txBody>
          <a:bodyPr/>
          <a:lstStyle/>
          <a:p>
            <a:pPr marL="342900" indent="-342900" defTabSz="91440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Logic is a formal language for representing information such that conclusion can be drawn</a:t>
            </a:r>
          </a:p>
          <a:p>
            <a:pPr marL="342900" indent="-342900" defTabSz="91440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Logic is a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declarative</a:t>
            </a:r>
            <a:r>
              <a:rPr lang="en-US" altLang="zh-CN">
                <a:ea typeface="宋体" panose="02010600030101010101" pitchFamily="2" charset="-122"/>
              </a:rPr>
              <a:t> language to: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Assert sentences representing facts that hold in a world W (these sentences are given the value </a:t>
            </a:r>
            <a:r>
              <a:rPr lang="en-US" altLang="zh-CN">
                <a:solidFill>
                  <a:srgbClr val="339933"/>
                </a:solidFill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marL="742950" lvl="1" indent="-285750" defTabSz="914400"/>
            <a:r>
              <a:rPr lang="en-US" altLang="zh-CN">
                <a:ea typeface="宋体" panose="02010600030101010101" pitchFamily="2" charset="-122"/>
              </a:rPr>
              <a:t>Syntax</a:t>
            </a:r>
          </a:p>
          <a:p>
            <a:pPr marL="1143000" lvl="2" indent="-228600" defTabSz="914400"/>
            <a:r>
              <a:rPr lang="en-US" altLang="zh-CN">
                <a:ea typeface="宋体" panose="02010600030101010101" pitchFamily="2" charset="-122"/>
              </a:rPr>
              <a:t>Representing Language</a:t>
            </a:r>
          </a:p>
          <a:p>
            <a:pPr marL="1143000" lvl="2" indent="-228600" defTabSz="914400"/>
            <a:r>
              <a:rPr lang="en-US" altLang="zh-CN">
                <a:ea typeface="宋体" panose="02010600030101010101" pitchFamily="2" charset="-122"/>
              </a:rPr>
              <a:t>Be Well-Formed</a:t>
            </a:r>
          </a:p>
          <a:p>
            <a:pPr marL="742950" lvl="1" indent="-285750" defTabSz="914400"/>
            <a:r>
              <a:rPr lang="en-US" altLang="zh-CN">
                <a:ea typeface="宋体" panose="02010600030101010101" pitchFamily="2" charset="-122"/>
              </a:rPr>
              <a:t>Semantics</a:t>
            </a:r>
          </a:p>
          <a:p>
            <a:pPr marL="1143000" lvl="2" indent="-228600" defTabSz="914400"/>
            <a:r>
              <a:rPr lang="en-US" altLang="zh-CN">
                <a:ea typeface="宋体" panose="02010600030101010101" pitchFamily="2" charset="-122"/>
              </a:rPr>
              <a:t>The truth of each sentence with respect to each possible world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Deduce the </a:t>
            </a:r>
            <a:r>
              <a:rPr lang="en-US" altLang="zh-CN">
                <a:solidFill>
                  <a:srgbClr val="339933"/>
                </a:solidFill>
                <a:ea typeface="宋体" panose="02010600030101010101" pitchFamily="2" charset="-122"/>
              </a:rPr>
              <a:t>true/false</a:t>
            </a:r>
            <a:r>
              <a:rPr lang="en-US" altLang="zh-CN">
                <a:ea typeface="宋体" panose="02010600030101010101" pitchFamily="2" charset="-122"/>
              </a:rPr>
              <a:t> values to sentences representing other aspects of W</a:t>
            </a:r>
          </a:p>
          <a:p>
            <a:pPr marL="342900" indent="-342900" defTabSz="914400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Model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place of “possible world”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Fix the truth or falsehood of every relevant sentence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Phase “m is a model of sentence a”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Means sentence a is true in model 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represent infinity worlds</a:t>
            </a:r>
          </a:p>
        </p:txBody>
      </p:sp>
    </p:spTree>
    <p:extLst>
      <p:ext uri="{BB962C8B-B14F-4D97-AF65-F5344CB8AC3E}">
        <p14:creationId xmlns:p14="http://schemas.microsoft.com/office/powerpoint/2010/main" val="112038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Entailment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Entailment between Sentences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sentence follows logically from another sentence</a:t>
            </a:r>
          </a:p>
          <a:p>
            <a:pPr lvl="1"/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α       β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In every model in which α is true, β is also true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Logical reasoning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If α (old knowledge) is true and entails β (new knowledge)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Then β is also true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507908" name="Group 4"/>
          <p:cNvGrpSpPr>
            <a:grpSpLocks/>
          </p:cNvGrpSpPr>
          <p:nvPr/>
        </p:nvGrpSpPr>
        <p:grpSpPr bwMode="auto">
          <a:xfrm>
            <a:off x="990600" y="1676400"/>
            <a:ext cx="304800" cy="304800"/>
            <a:chOff x="2688" y="2928"/>
            <a:chExt cx="144" cy="144"/>
          </a:xfrm>
        </p:grpSpPr>
        <p:sp>
          <p:nvSpPr>
            <p:cNvPr id="507909" name="Line 5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7910" name="Line 6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7911" name="Line 7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56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Entailment: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Possible Worlds Semantics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aphicFrame>
        <p:nvGraphicFramePr>
          <p:cNvPr id="505859" name="Object 3"/>
          <p:cNvGraphicFramePr>
            <a:graphicFrameLocks noGrp="1" noChangeAspect="1"/>
          </p:cNvGraphicFramePr>
          <p:nvPr>
            <p:ph/>
          </p:nvPr>
        </p:nvGraphicFramePr>
        <p:xfrm>
          <a:off x="609600" y="1200150"/>
          <a:ext cx="7170738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3" imgW="7171429" imgH="2457143" progId="PBrush">
                  <p:embed/>
                </p:oleObj>
              </mc:Choice>
              <mc:Fallback>
                <p:oleObj name="Bitmap Image" r:id="rId3" imgW="7171429" imgH="2457143" progId="PBrush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00150"/>
                        <a:ext cx="7170738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76200" y="6096000"/>
            <a:ext cx="4770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Adapted from slides by S. Russell, UC Berkeley</a:t>
            </a:r>
            <a:endParaRPr lang="en-US" altLang="zh-CN" sz="18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7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17553</TotalTime>
  <Pages>1</Pages>
  <Words>1075</Words>
  <Application>Microsoft Office PowerPoint</Application>
  <PresentationFormat>Letter Paper (8.5x11 in)</PresentationFormat>
  <Paragraphs>259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宋体</vt:lpstr>
      <vt:lpstr>Arial</vt:lpstr>
      <vt:lpstr>Courier New</vt:lpstr>
      <vt:lpstr>Symbol</vt:lpstr>
      <vt:lpstr>Tahoma</vt:lpstr>
      <vt:lpstr>Times New Roman</vt:lpstr>
      <vt:lpstr>Wingdings</vt:lpstr>
      <vt:lpstr>NCSA.TEMPLATE.pp</vt:lpstr>
      <vt:lpstr>Bitmap Image</vt:lpstr>
      <vt:lpstr>PowerPoint Presentation</vt:lpstr>
      <vt:lpstr>PowerPoint Presentation</vt:lpstr>
      <vt:lpstr>Knowledge-based Agents</vt:lpstr>
      <vt:lpstr>Knowledge-Based Agent</vt:lpstr>
      <vt:lpstr>Types of Knowledge</vt:lpstr>
      <vt:lpstr>Logic</vt:lpstr>
      <vt:lpstr>Model</vt:lpstr>
      <vt:lpstr>Entailment</vt:lpstr>
      <vt:lpstr>PowerPoint Presentation</vt:lpstr>
      <vt:lpstr>Connection World-Representation </vt:lpstr>
      <vt:lpstr>Examples of Logics</vt:lpstr>
      <vt:lpstr>Symbols of Propositional Logic</vt:lpstr>
      <vt:lpstr>Propositional Logic: Syntax</vt:lpstr>
      <vt:lpstr>Syntax of Propositional Logic</vt:lpstr>
      <vt:lpstr>Order of Precedence</vt:lpstr>
      <vt:lpstr>Model of Propositional Logic</vt:lpstr>
      <vt:lpstr>Compare!</vt:lpstr>
      <vt:lpstr>Semantics of PL</vt:lpstr>
      <vt:lpstr>Truth Tables</vt:lpstr>
      <vt:lpstr>About </vt:lpstr>
      <vt:lpstr>Example</vt:lpstr>
      <vt:lpstr>Normal Form</vt:lpstr>
      <vt:lpstr>A Small Knowledge Base</vt:lpstr>
      <vt:lpstr>Model of a Knowledge Base</vt:lpstr>
      <vt:lpstr>Satisfiability of a KB</vt:lpstr>
      <vt:lpstr>Validity</vt:lpstr>
      <vt:lpstr>Logical Entailment</vt:lpstr>
      <vt:lpstr>Logical Entailment</vt:lpstr>
      <vt:lpstr>Logical Equivalence</vt:lpstr>
      <vt:lpstr>Logical Equivalence</vt:lpstr>
      <vt:lpstr>Logical Equivalence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User</cp:lastModifiedBy>
  <cp:revision>676</cp:revision>
  <cp:lastPrinted>1999-07-21T06:37:24Z</cp:lastPrinted>
  <dcterms:created xsi:type="dcterms:W3CDTF">1995-10-31T07:46:16Z</dcterms:created>
  <dcterms:modified xsi:type="dcterms:W3CDTF">2018-10-23T15:48:53Z</dcterms:modified>
</cp:coreProperties>
</file>