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91" r:id="rId2"/>
    <p:sldId id="325" r:id="rId3"/>
    <p:sldId id="359" r:id="rId4"/>
    <p:sldId id="360" r:id="rId5"/>
    <p:sldId id="361" r:id="rId6"/>
    <p:sldId id="362" r:id="rId7"/>
    <p:sldId id="363" r:id="rId8"/>
    <p:sldId id="364" r:id="rId9"/>
    <p:sldId id="365" r:id="rId10"/>
    <p:sldId id="366" r:id="rId11"/>
    <p:sldId id="367" r:id="rId12"/>
    <p:sldId id="368" r:id="rId13"/>
    <p:sldId id="369" r:id="rId14"/>
    <p:sldId id="370" r:id="rId15"/>
    <p:sldId id="371" r:id="rId16"/>
    <p:sldId id="372" r:id="rId17"/>
    <p:sldId id="373" r:id="rId18"/>
    <p:sldId id="374" r:id="rId19"/>
    <p:sldId id="375" r:id="rId20"/>
    <p:sldId id="376" r:id="rId21"/>
    <p:sldId id="377" r:id="rId22"/>
    <p:sldId id="378" r:id="rId23"/>
    <p:sldId id="379" r:id="rId24"/>
    <p:sldId id="380" r:id="rId25"/>
    <p:sldId id="381" r:id="rId26"/>
    <p:sldId id="382" r:id="rId27"/>
    <p:sldId id="383" r:id="rId28"/>
    <p:sldId id="384" r:id="rId29"/>
    <p:sldId id="385" r:id="rId30"/>
    <p:sldId id="386" r:id="rId31"/>
    <p:sldId id="387" r:id="rId32"/>
    <p:sldId id="388" r:id="rId33"/>
    <p:sldId id="323" r:id="rId34"/>
  </p:sldIdLst>
  <p:sldSz cx="9144000" cy="6858000" type="letter"/>
  <p:notesSz cx="6991350" cy="928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D6900"/>
    <a:srgbClr val="8CF4EA"/>
    <a:srgbClr val="D93192"/>
    <a:srgbClr val="316501"/>
    <a:srgbClr val="F35B1B"/>
    <a:srgbClr val="800000"/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 autoAdjust="0"/>
  </p:normalViewPr>
  <p:slideViewPr>
    <p:cSldViewPr>
      <p:cViewPr varScale="1">
        <p:scale>
          <a:sx n="92" d="100"/>
          <a:sy n="92" d="100"/>
        </p:scale>
        <p:origin x="134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763" y="11113"/>
            <a:ext cx="3054350" cy="4365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617" tIns="0" rIns="15617" bIns="0" numCol="1" anchor="t" anchorCtr="0" compatLnSpc="1">
            <a:prstTxWarp prst="textNoShape">
              <a:avLst/>
            </a:prstTxWarp>
          </a:bodyPr>
          <a:lstStyle>
            <a:lvl1pPr defTabSz="749300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2238" y="11113"/>
            <a:ext cx="3054350" cy="4365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617" tIns="0" rIns="15617" bIns="0" numCol="1" anchor="t" anchorCtr="0" compatLnSpc="1">
            <a:prstTxWarp prst="textNoShape">
              <a:avLst/>
            </a:prstTxWarp>
          </a:bodyPr>
          <a:lstStyle>
            <a:lvl1pPr algn="r" defTabSz="749300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763" y="8834438"/>
            <a:ext cx="3054350" cy="4365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617" tIns="0" rIns="15617" bIns="0" numCol="1" anchor="b" anchorCtr="0" compatLnSpc="1">
            <a:prstTxWarp prst="textNoShape">
              <a:avLst/>
            </a:prstTxWarp>
          </a:bodyPr>
          <a:lstStyle>
            <a:lvl1pPr defTabSz="749300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2238" y="8834438"/>
            <a:ext cx="3054350" cy="4365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617" tIns="0" rIns="15617" bIns="0" numCol="1" anchor="b" anchorCtr="0" compatLnSpc="1">
            <a:prstTxWarp prst="textNoShape">
              <a:avLst/>
            </a:prstTxWarp>
          </a:bodyPr>
          <a:lstStyle>
            <a:lvl1pPr algn="r" defTabSz="749300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4BE78E3-2CB0-4737-98F8-CDD1DD8DEA3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3210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763" y="11113"/>
            <a:ext cx="3054350" cy="4365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617" tIns="0" rIns="15617" bIns="0" numCol="1" anchor="t" anchorCtr="0" compatLnSpc="1">
            <a:prstTxWarp prst="textNoShape">
              <a:avLst/>
            </a:prstTxWarp>
          </a:bodyPr>
          <a:lstStyle>
            <a:lvl1pPr defTabSz="749300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2238" y="11113"/>
            <a:ext cx="3054350" cy="4365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617" tIns="0" rIns="15617" bIns="0" numCol="1" anchor="t" anchorCtr="0" compatLnSpc="1">
            <a:prstTxWarp prst="textNoShape">
              <a:avLst/>
            </a:prstTxWarp>
          </a:bodyPr>
          <a:lstStyle>
            <a:lvl1pPr algn="r" defTabSz="749300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763" y="8834438"/>
            <a:ext cx="3054350" cy="4365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617" tIns="0" rIns="15617" bIns="0" numCol="1" anchor="b" anchorCtr="0" compatLnSpc="1">
            <a:prstTxWarp prst="textNoShape">
              <a:avLst/>
            </a:prstTxWarp>
          </a:bodyPr>
          <a:lstStyle>
            <a:lvl1pPr defTabSz="749300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2238" y="8834438"/>
            <a:ext cx="3054350" cy="4365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617" tIns="0" rIns="15617" bIns="0" numCol="1" anchor="b" anchorCtr="0" compatLnSpc="1">
            <a:prstTxWarp prst="textNoShape">
              <a:avLst/>
            </a:prstTxWarp>
          </a:bodyPr>
          <a:lstStyle>
            <a:lvl1pPr algn="r" defTabSz="749300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3DDCA8E-778F-491C-9790-3C4CC55F974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8488"/>
            <a:ext cx="5127625" cy="417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401" tIns="46852" rIns="92401" bIns="468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617663" y="1028700"/>
            <a:ext cx="3756025" cy="2816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8479486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1098550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550863" algn="l" defTabSz="1098550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1098550" algn="l" defTabSz="1098550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649413" algn="l" defTabSz="1098550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2198688" algn="l" defTabSz="1098550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7CE910-3917-4121-9EBB-EF32C6936B1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063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6D0315-0510-49C5-BF59-6C6249EA980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583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3238" y="11113"/>
            <a:ext cx="2278062" cy="6240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" y="11113"/>
            <a:ext cx="6681788" cy="6240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2E8519-19A9-421A-845F-F461118DBCE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0140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9050" y="11113"/>
            <a:ext cx="9112250" cy="62404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A077621-503B-4CF6-A275-7D4E797AEEB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4183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9050" y="11113"/>
            <a:ext cx="9099550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0638" y="1060450"/>
            <a:ext cx="4478337" cy="251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51375" y="1060450"/>
            <a:ext cx="4479925" cy="251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20638" y="3732213"/>
            <a:ext cx="4478337" cy="25193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1375" y="3732213"/>
            <a:ext cx="4479925" cy="25193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1B889D0-5F25-46F5-A439-AEEF9ECE2EA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7649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C91D9-258A-4FF8-8572-9BDD4ADC18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401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5CC8C7-2CD8-4E2B-98EE-2E95737F838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7913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638" y="1060450"/>
            <a:ext cx="4478337" cy="5191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060450"/>
            <a:ext cx="4479925" cy="5191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D26C3-3746-4062-BE74-5DA647D2A4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790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53BD74-D12B-417D-B213-49A23F12F19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672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9D0513-0AB8-43CA-BA00-2131073D5EA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4245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992357-E18F-4FC4-BB4F-CF7CF7F6631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00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43FAE5-DF4F-4565-A7CD-B64D78A757B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488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8895EF-E0E4-44B5-8530-DA9042585A7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241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0AD7A22-A51B-432F-959C-4799F85443C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588" y="0"/>
            <a:ext cx="9129712" cy="976313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en-US" altLang="en-US" smtClean="0"/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638" y="1060450"/>
            <a:ext cx="9110662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00" tIns="42862" rIns="88900" bIns="428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Level One: All Cap, Bold, Arial 18, Maroon</a:t>
            </a:r>
          </a:p>
          <a:p>
            <a:pPr lvl="1"/>
            <a:r>
              <a:rPr lang="en-US" altLang="zh-CN" smtClean="0"/>
              <a:t>Level two: initial cap, bold, arial 16, blue</a:t>
            </a:r>
          </a:p>
          <a:p>
            <a:pPr lvl="2"/>
            <a:r>
              <a:rPr lang="en-US" altLang="zh-CN" smtClean="0"/>
              <a:t>Level three: initial cap, bold, arial 16, blue</a:t>
            </a:r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1588" y="6445250"/>
            <a:ext cx="7580312" cy="3175"/>
          </a:xfrm>
          <a:prstGeom prst="line">
            <a:avLst/>
          </a:prstGeom>
          <a:noFill/>
          <a:ln w="25400">
            <a:solidFill>
              <a:srgbClr val="00279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4648200" y="6499225"/>
            <a:ext cx="4419600" cy="2254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88900" tIns="42862" rIns="88900" bIns="42862">
            <a:spAutoFit/>
          </a:bodyPr>
          <a:lstStyle>
            <a:lvl1pPr defTabSz="8651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651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651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651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651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endParaRPr lang="en-US" altLang="zh-CN" sz="900" smtClean="0">
              <a:solidFill>
                <a:srgbClr val="00279F"/>
              </a:solidFill>
              <a:ea typeface="宋体" panose="02010600030101010101" pitchFamily="2" charset="-122"/>
            </a:endParaRPr>
          </a:p>
        </p:txBody>
      </p:sp>
      <p:sp>
        <p:nvSpPr>
          <p:cNvPr id="2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19050" y="11113"/>
            <a:ext cx="909955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00" tIns="42862" rIns="88900" bIns="4286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Title: Cap All Words, Bold, Arial 28, White</a:t>
            </a:r>
          </a:p>
        </p:txBody>
      </p:sp>
      <p:sp>
        <p:nvSpPr>
          <p:cNvPr id="1034" name="Rectangle 20"/>
          <p:cNvSpPr>
            <a:spLocks noChangeArrowheads="1"/>
          </p:cNvSpPr>
          <p:nvPr userDrawn="1"/>
        </p:nvSpPr>
        <p:spPr bwMode="auto">
          <a:xfrm>
            <a:off x="0" y="6516688"/>
            <a:ext cx="21971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zh-CN" smtClean="0">
                <a:ea typeface="宋体" panose="02010600030101010101" pitchFamily="2" charset="-122"/>
              </a:rPr>
              <a:t>Artificial Intelligence</a:t>
            </a:r>
            <a:endParaRPr lang="en-US" altLang="zh-CN" sz="1800" b="0" smtClean="0">
              <a:ea typeface="宋体" panose="02010600030101010101" pitchFamily="2" charset="-122"/>
            </a:endParaRPr>
          </a:p>
        </p:txBody>
      </p:sp>
      <p:pic>
        <p:nvPicPr>
          <p:cNvPr id="1035" name="Picture 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6175375"/>
            <a:ext cx="6858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ctr" defTabSz="865188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defTabSz="865188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2pPr>
      <a:lvl3pPr algn="ctr" defTabSz="865188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3pPr>
      <a:lvl4pPr algn="ctr" defTabSz="865188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4pPr>
      <a:lvl5pPr algn="ctr" defTabSz="865188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5pPr>
      <a:lvl6pPr marL="457200" algn="ctr" defTabSz="865188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6pPr>
      <a:lvl7pPr marL="914400" algn="ctr" defTabSz="865188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7pPr>
      <a:lvl8pPr marL="1371600" algn="ctr" defTabSz="865188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8pPr>
      <a:lvl9pPr marL="1828800" algn="ctr" defTabSz="865188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9pPr>
    </p:titleStyle>
    <p:bodyStyle>
      <a:lvl1pPr marL="323850" indent="-323850" algn="l" defTabSz="865188" rtl="0" eaLnBrk="0" fontAlgn="base" hangingPunct="0">
        <a:spcBef>
          <a:spcPct val="20000"/>
        </a:spcBef>
        <a:spcAft>
          <a:spcPct val="0"/>
        </a:spcAft>
        <a:buClr>
          <a:srgbClr val="790015"/>
        </a:buClr>
        <a:buChar char="•"/>
        <a:defRPr b="1" kern="1200">
          <a:solidFill>
            <a:srgbClr val="790015"/>
          </a:solidFill>
          <a:latin typeface="+mn-lt"/>
          <a:ea typeface="+mn-ea"/>
          <a:cs typeface="+mn-cs"/>
        </a:defRPr>
      </a:lvl1pPr>
      <a:lvl2pPr marL="703263" indent="-265113" algn="l" defTabSz="865188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Char char="–"/>
        <a:defRPr sz="1600" b="1" kern="1200">
          <a:solidFill>
            <a:srgbClr val="00279F"/>
          </a:solidFill>
          <a:latin typeface="+mn-lt"/>
          <a:ea typeface="+mn-ea"/>
          <a:cs typeface="+mn-cs"/>
        </a:defRPr>
      </a:lvl2pPr>
      <a:lvl3pPr marL="1084263" indent="-219075" algn="l" defTabSz="865188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Char char="•"/>
        <a:defRPr sz="1600" b="1" kern="1200">
          <a:solidFill>
            <a:srgbClr val="00279F"/>
          </a:solidFill>
          <a:latin typeface="+mn-lt"/>
          <a:ea typeface="+mn-ea"/>
          <a:cs typeface="+mn-cs"/>
        </a:defRPr>
      </a:lvl3pPr>
      <a:lvl4pPr marL="1600200" indent="-228600" algn="l" defTabSz="865188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865188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oleObject" Target="../embeddings/oleObject2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png"/><Relationship Id="rId5" Type="http://schemas.openxmlformats.org/officeDocument/2006/relationships/image" Target="../media/image7.png"/><Relationship Id="rId10" Type="http://schemas.openxmlformats.org/officeDocument/2006/relationships/oleObject" Target="../embeddings/oleObject5.bin"/><Relationship Id="rId4" Type="http://schemas.openxmlformats.org/officeDocument/2006/relationships/image" Target="../media/image3.pn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5" name="Rectangle 1041"/>
          <p:cNvSpPr>
            <a:spLocks noChangeArrowheads="1"/>
          </p:cNvSpPr>
          <p:nvPr/>
        </p:nvSpPr>
        <p:spPr bwMode="auto">
          <a:xfrm>
            <a:off x="609600" y="76200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defTabSz="865188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703263" indent="-265113" defTabSz="865188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084263" indent="-219075" defTabSz="865188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600200" indent="-228600" defTabSz="8651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651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Lecture 15</a:t>
            </a:r>
            <a:endParaRPr lang="en-US" altLang="zh-CN" sz="2000" dirty="0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4099" name="Rectangle 1043"/>
          <p:cNvSpPr>
            <a:spLocks noChangeArrowheads="1"/>
          </p:cNvSpPr>
          <p:nvPr/>
        </p:nvSpPr>
        <p:spPr bwMode="auto">
          <a:xfrm>
            <a:off x="695325" y="2667000"/>
            <a:ext cx="775335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23850" indent="-323850" defTabSz="865188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703263" indent="-265113" defTabSz="865188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084263" indent="-219075" defTabSz="865188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600200" indent="-228600" defTabSz="8651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651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algn="ctr" eaLnBrk="1" hangingPunct="1"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Yaohang Li</a:t>
            </a:r>
          </a:p>
          <a:p>
            <a:pPr algn="ctr" eaLnBrk="1" hangingPunct="1"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Department of Computer Science</a:t>
            </a:r>
          </a:p>
          <a:p>
            <a:pPr algn="ctr" eaLnBrk="1" hangingPunct="1"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ODU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algn="ctr" eaLnBrk="1" hangingPunct="1">
              <a:buFontTx/>
              <a:buNone/>
            </a:pPr>
            <a:endParaRPr lang="en-US" altLang="zh-CN" sz="1800" b="0" u="sng" dirty="0">
              <a:ea typeface="宋体" panose="02010600030101010101" pitchFamily="2" charset="-122"/>
            </a:endParaRPr>
          </a:p>
          <a:p>
            <a:pPr algn="ctr" eaLnBrk="1" hangingPunct="1">
              <a:buFontTx/>
              <a:buNone/>
            </a:pPr>
            <a:r>
              <a:rPr lang="en-US" altLang="zh-CN" sz="1800" b="0" dirty="0">
                <a:ea typeface="宋体" panose="02010600030101010101" pitchFamily="2" charset="-122"/>
              </a:rPr>
              <a:t>Reading for </a:t>
            </a:r>
            <a:r>
              <a:rPr lang="en-US" altLang="zh-CN" sz="1800" b="0" dirty="0" smtClean="0">
                <a:ea typeface="宋体" panose="02010600030101010101" pitchFamily="2" charset="-122"/>
              </a:rPr>
              <a:t>This </a:t>
            </a:r>
            <a:r>
              <a:rPr lang="en-US" altLang="zh-CN" sz="1800" b="0" dirty="0">
                <a:ea typeface="宋体" panose="02010600030101010101" pitchFamily="2" charset="-122"/>
              </a:rPr>
              <a:t>Class:</a:t>
            </a:r>
          </a:p>
          <a:p>
            <a:pPr algn="ctr" eaLnBrk="1" hangingPunct="1">
              <a:buFontTx/>
              <a:buNone/>
            </a:pPr>
            <a:r>
              <a:rPr lang="en-US" altLang="zh-CN" sz="1800" b="0" dirty="0">
                <a:ea typeface="宋体" panose="02010600030101010101" pitchFamily="2" charset="-122"/>
              </a:rPr>
              <a:t>Chapter </a:t>
            </a:r>
            <a:r>
              <a:rPr lang="en-US" altLang="zh-CN" sz="1800" b="0" dirty="0" smtClean="0">
                <a:ea typeface="宋体" panose="02010600030101010101" pitchFamily="2" charset="-122"/>
              </a:rPr>
              <a:t>7, 8, 9, </a:t>
            </a:r>
            <a:r>
              <a:rPr lang="en-US" altLang="zh-CN" sz="1800" b="0" dirty="0">
                <a:ea typeface="宋体" panose="02010600030101010101" pitchFamily="2" charset="-122"/>
              </a:rPr>
              <a:t>Russell and </a:t>
            </a:r>
            <a:r>
              <a:rPr lang="en-US" altLang="zh-CN" sz="1800" b="0" dirty="0" err="1">
                <a:ea typeface="宋体" panose="02010600030101010101" pitchFamily="2" charset="-122"/>
              </a:rPr>
              <a:t>Norvig</a:t>
            </a:r>
            <a:endParaRPr lang="en-US" altLang="zh-CN" sz="1800" b="0" dirty="0">
              <a:ea typeface="宋体" panose="02010600030101010101" pitchFamily="2" charset="-122"/>
            </a:endParaRPr>
          </a:p>
        </p:txBody>
      </p:sp>
      <p:sp>
        <p:nvSpPr>
          <p:cNvPr id="4100" name="Rectangle 1044"/>
          <p:cNvSpPr>
            <a:spLocks noChangeArrowheads="1"/>
          </p:cNvSpPr>
          <p:nvPr/>
        </p:nvSpPr>
        <p:spPr bwMode="auto">
          <a:xfrm>
            <a:off x="3762032" y="1600200"/>
            <a:ext cx="17844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Inference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0">
                <a:ea typeface="宋体" panose="02010600030101010101" pitchFamily="2" charset="-122"/>
              </a:rPr>
              <a:t>Example: Modus Ponens</a:t>
            </a:r>
          </a:p>
        </p:txBody>
      </p:sp>
      <p:sp>
        <p:nvSpPr>
          <p:cNvPr id="4782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3810000"/>
            <a:ext cx="7772400" cy="1447800"/>
          </a:xfrm>
          <a:noFill/>
          <a:ln/>
        </p:spPr>
        <p:txBody>
          <a:bodyPr/>
          <a:lstStyle/>
          <a:p>
            <a:pPr marL="609600" indent="-609600" defTabSz="914400"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Battery-OK </a:t>
            </a:r>
            <a:r>
              <a:rPr lang="en-US" altLang="zh-CN" sz="1400" b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 Bulbs-OK </a:t>
            </a:r>
            <a:r>
              <a:rPr lang="en-US" altLang="zh-CN" sz="1400" b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 Headlights-Work</a:t>
            </a:r>
          </a:p>
          <a:p>
            <a:pPr marL="609600" indent="-609600" defTabSz="914400"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Battery-OK </a:t>
            </a:r>
            <a:r>
              <a:rPr lang="en-US" altLang="zh-CN" sz="1400" b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 Starter-OK </a:t>
            </a:r>
            <a:r>
              <a:rPr lang="en-US" altLang="zh-CN" sz="1400" b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400" b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Empty-Gas-Tank </a:t>
            </a:r>
            <a:r>
              <a:rPr lang="en-US" altLang="zh-CN" sz="1400" b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 Engine-Starts</a:t>
            </a:r>
          </a:p>
          <a:p>
            <a:pPr marL="609600" indent="-609600" defTabSz="914400"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Engine-Starts </a:t>
            </a:r>
            <a:r>
              <a:rPr lang="en-US" altLang="zh-CN" sz="1400" b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400" b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Flat-Tire </a:t>
            </a:r>
            <a:r>
              <a:rPr lang="en-US" altLang="zh-CN" sz="1400" b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 Car-OK</a:t>
            </a:r>
          </a:p>
          <a:p>
            <a:pPr marL="609600" indent="-609600" defTabSz="914400"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Battery-OK </a:t>
            </a:r>
            <a:r>
              <a:rPr lang="en-US" altLang="zh-CN" sz="1400" b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 Bulbs-OK</a:t>
            </a:r>
          </a:p>
        </p:txBody>
      </p:sp>
      <p:grpSp>
        <p:nvGrpSpPr>
          <p:cNvPr id="478212" name="Group 4"/>
          <p:cNvGrpSpPr>
            <a:grpSpLocks/>
          </p:cNvGrpSpPr>
          <p:nvPr/>
        </p:nvGrpSpPr>
        <p:grpSpPr bwMode="auto">
          <a:xfrm>
            <a:off x="2514600" y="1854200"/>
            <a:ext cx="3981450" cy="1620838"/>
            <a:chOff x="1584" y="1168"/>
            <a:chExt cx="2508" cy="1021"/>
          </a:xfrm>
        </p:grpSpPr>
        <p:sp>
          <p:nvSpPr>
            <p:cNvPr id="478213" name="Text Box 5"/>
            <p:cNvSpPr txBox="1">
              <a:spLocks noChangeArrowheads="1"/>
            </p:cNvSpPr>
            <p:nvPr/>
          </p:nvSpPr>
          <p:spPr bwMode="auto">
            <a:xfrm>
              <a:off x="1584" y="1168"/>
              <a:ext cx="250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altLang="zh-CN" sz="3600" b="0">
                  <a:latin typeface="Tahoma" panose="020B0604030504040204" pitchFamily="34" charset="0"/>
                  <a:ea typeface="宋体" panose="02010600030101010101" pitchFamily="2" charset="-122"/>
                </a:rPr>
                <a:t>{ </a:t>
              </a:r>
              <a:r>
                <a:rPr lang="en-US" altLang="zh-CN" sz="3600">
                  <a:solidFill>
                    <a:srgbClr val="F30F4B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</a:t>
              </a:r>
              <a:r>
                <a:rPr lang="en-US" altLang="zh-CN" sz="3600">
                  <a:solidFill>
                    <a:srgbClr val="F30F4B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</a:t>
              </a:r>
              <a:r>
                <a:rPr lang="en-US" altLang="zh-CN" sz="3600">
                  <a:solidFill>
                    <a:srgbClr val="F30F4B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</a:t>
              </a:r>
              <a:r>
                <a:rPr lang="en-US" altLang="zh-CN" sz="3600"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, </a:t>
              </a:r>
              <a:r>
                <a:rPr lang="en-US" altLang="zh-CN" sz="3600">
                  <a:solidFill>
                    <a:srgbClr val="339933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</a:t>
              </a:r>
              <a:r>
                <a:rPr lang="en-US" altLang="zh-CN" sz="3600"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sz="3600" b="0"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}        </a:t>
              </a:r>
              <a:r>
                <a:rPr lang="en-US" altLang="zh-CN" sz="36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478214" name="Text Box 6"/>
            <p:cNvSpPr txBox="1">
              <a:spLocks noChangeArrowheads="1"/>
            </p:cNvSpPr>
            <p:nvPr/>
          </p:nvSpPr>
          <p:spPr bwMode="auto">
            <a:xfrm>
              <a:off x="2208" y="1824"/>
              <a:ext cx="127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altLang="zh-CN" sz="3200" b="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{</a:t>
              </a:r>
              <a:r>
                <a:rPr lang="en-US" altLang="zh-CN" sz="3200">
                  <a:solidFill>
                    <a:srgbClr val="F30F4B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</a:t>
              </a:r>
              <a:r>
                <a:rPr lang="en-US" altLang="zh-CN" sz="3200" b="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, </a:t>
              </a:r>
              <a:r>
                <a:rPr lang="en-US" altLang="zh-CN" sz="3200">
                  <a:solidFill>
                    <a:srgbClr val="339933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</a:t>
              </a:r>
              <a:r>
                <a:rPr lang="en-US" altLang="zh-CN" sz="3200" b="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}</a:t>
              </a:r>
              <a:r>
                <a:rPr lang="en-US" altLang="zh-CN" sz="2400" b="0">
                  <a:latin typeface="Tahoma" panose="020B0604030504040204" pitchFamily="34" charset="0"/>
                  <a:ea typeface="宋体" panose="02010600030101010101" pitchFamily="2" charset="-122"/>
                </a:rPr>
                <a:t>     </a:t>
              </a:r>
              <a:r>
                <a:rPr lang="en-US" altLang="zh-CN" sz="320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</a:t>
              </a:r>
            </a:p>
          </p:txBody>
        </p:sp>
        <p:sp>
          <p:nvSpPr>
            <p:cNvPr id="478215" name="Line 7"/>
            <p:cNvSpPr>
              <a:spLocks noChangeShapeType="1"/>
            </p:cNvSpPr>
            <p:nvPr/>
          </p:nvSpPr>
          <p:spPr bwMode="auto">
            <a:xfrm flipH="1" flipV="1">
              <a:off x="2208" y="1536"/>
              <a:ext cx="192" cy="336"/>
            </a:xfrm>
            <a:prstGeom prst="line">
              <a:avLst/>
            </a:prstGeom>
            <a:noFill/>
            <a:ln w="9525">
              <a:solidFill>
                <a:srgbClr val="F30F4B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8216" name="Line 8"/>
            <p:cNvSpPr>
              <a:spLocks noChangeShapeType="1"/>
            </p:cNvSpPr>
            <p:nvPr/>
          </p:nvSpPr>
          <p:spPr bwMode="auto">
            <a:xfrm flipV="1">
              <a:off x="2736" y="1536"/>
              <a:ext cx="96" cy="384"/>
            </a:xfrm>
            <a:prstGeom prst="line">
              <a:avLst/>
            </a:prstGeom>
            <a:noFill/>
            <a:ln w="9525">
              <a:solidFill>
                <a:srgbClr val="3399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8217" name="Line 9"/>
            <p:cNvSpPr>
              <a:spLocks noChangeShapeType="1"/>
            </p:cNvSpPr>
            <p:nvPr/>
          </p:nvSpPr>
          <p:spPr bwMode="auto">
            <a:xfrm flipV="1">
              <a:off x="3456" y="1536"/>
              <a:ext cx="432" cy="38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8218" name="Text Box 10"/>
            <p:cNvSpPr txBox="1">
              <a:spLocks noChangeArrowheads="1"/>
            </p:cNvSpPr>
            <p:nvPr/>
          </p:nvSpPr>
          <p:spPr bwMode="auto">
            <a:xfrm rot="5400000">
              <a:off x="3361" y="1199"/>
              <a:ext cx="30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zh-CN" altLang="en-US" sz="3600">
                  <a:solidFill>
                    <a:srgbClr val="9933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</a:t>
              </a:r>
            </a:p>
          </p:txBody>
        </p:sp>
        <p:sp>
          <p:nvSpPr>
            <p:cNvPr id="478219" name="Text Box 11"/>
            <p:cNvSpPr txBox="1">
              <a:spLocks noChangeArrowheads="1"/>
            </p:cNvSpPr>
            <p:nvPr/>
          </p:nvSpPr>
          <p:spPr bwMode="auto">
            <a:xfrm rot="5400000">
              <a:off x="3016" y="1832"/>
              <a:ext cx="28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zh-CN" altLang="en-US" sz="3200">
                  <a:solidFill>
                    <a:srgbClr val="9933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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851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0">
                <a:ea typeface="宋体" panose="02010600030101010101" pitchFamily="2" charset="-122"/>
              </a:rPr>
              <a:t>Example: Modus Ponens</a:t>
            </a:r>
          </a:p>
        </p:txBody>
      </p:sp>
      <p:sp>
        <p:nvSpPr>
          <p:cNvPr id="4792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3810000"/>
            <a:ext cx="7772400" cy="1447800"/>
          </a:xfrm>
          <a:noFill/>
          <a:ln/>
        </p:spPr>
        <p:txBody>
          <a:bodyPr/>
          <a:lstStyle/>
          <a:p>
            <a:pPr marL="609600" indent="-609600" defTabSz="914400">
              <a:buFontTx/>
              <a:buNone/>
            </a:pPr>
            <a:r>
              <a:rPr lang="en-US" altLang="zh-CN" sz="1400">
                <a:solidFill>
                  <a:srgbClr val="F30F4B"/>
                </a:solidFill>
                <a:ea typeface="宋体" panose="02010600030101010101" pitchFamily="2" charset="-122"/>
              </a:rPr>
              <a:t>Battery-OK </a:t>
            </a:r>
            <a:r>
              <a:rPr lang="en-US" altLang="zh-CN" sz="1400" b="0">
                <a:solidFill>
                  <a:srgbClr val="F30F4B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1400">
                <a:solidFill>
                  <a:srgbClr val="F30F4B"/>
                </a:solidFill>
                <a:ea typeface="宋体" panose="02010600030101010101" pitchFamily="2" charset="-122"/>
              </a:rPr>
              <a:t> Bulbs-OK </a:t>
            </a:r>
            <a:r>
              <a:rPr lang="en-US" altLang="zh-CN" sz="1400" b="0">
                <a:solidFill>
                  <a:srgbClr val="F30F4B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1400">
                <a:solidFill>
                  <a:srgbClr val="F30F4B"/>
                </a:solidFill>
                <a:ea typeface="宋体" panose="02010600030101010101" pitchFamily="2" charset="-122"/>
              </a:rPr>
              <a:t> Headlights-Work</a:t>
            </a:r>
          </a:p>
          <a:p>
            <a:pPr marL="609600" indent="-609600" defTabSz="914400"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Battery-OK </a:t>
            </a:r>
            <a:r>
              <a:rPr lang="en-US" altLang="zh-CN" sz="1400" b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 Starter-OK </a:t>
            </a:r>
            <a:r>
              <a:rPr lang="en-US" altLang="zh-CN" sz="1400" b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400" b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Empty-Gas-Tank </a:t>
            </a:r>
            <a:r>
              <a:rPr lang="en-US" altLang="zh-CN" sz="1400" b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 Engine-Starts</a:t>
            </a:r>
          </a:p>
          <a:p>
            <a:pPr marL="609600" indent="-609600" defTabSz="914400"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Engine-Starts </a:t>
            </a:r>
            <a:r>
              <a:rPr lang="en-US" altLang="zh-CN" sz="1400" b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400" b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Flat-Tire </a:t>
            </a:r>
            <a:r>
              <a:rPr lang="en-US" altLang="zh-CN" sz="1400" b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 Car-OK</a:t>
            </a:r>
          </a:p>
          <a:p>
            <a:pPr marL="609600" indent="-609600" defTabSz="914400"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Battery-OK </a:t>
            </a:r>
            <a:r>
              <a:rPr lang="en-US" altLang="zh-CN" sz="1400" b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 Bulbs-OK</a:t>
            </a:r>
          </a:p>
        </p:txBody>
      </p:sp>
      <p:grpSp>
        <p:nvGrpSpPr>
          <p:cNvPr id="479236" name="Group 4"/>
          <p:cNvGrpSpPr>
            <a:grpSpLocks/>
          </p:cNvGrpSpPr>
          <p:nvPr/>
        </p:nvGrpSpPr>
        <p:grpSpPr bwMode="auto">
          <a:xfrm>
            <a:off x="838200" y="3848100"/>
            <a:ext cx="3657600" cy="228600"/>
            <a:chOff x="528" y="2448"/>
            <a:chExt cx="3072" cy="144"/>
          </a:xfrm>
        </p:grpSpPr>
        <p:sp>
          <p:nvSpPr>
            <p:cNvPr id="479237" name="Rectangle 5"/>
            <p:cNvSpPr>
              <a:spLocks noChangeArrowheads="1"/>
            </p:cNvSpPr>
            <p:nvPr/>
          </p:nvSpPr>
          <p:spPr bwMode="auto">
            <a:xfrm>
              <a:off x="528" y="2448"/>
              <a:ext cx="1680" cy="144"/>
            </a:xfrm>
            <a:prstGeom prst="rect">
              <a:avLst/>
            </a:prstGeom>
            <a:noFill/>
            <a:ln w="9525">
              <a:solidFill>
                <a:srgbClr val="F30F4B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zh-CN" altLang="en-US" sz="2400" b="0">
                <a:solidFill>
                  <a:srgbClr val="F30F4B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9238" name="Rectangle 6"/>
            <p:cNvSpPr>
              <a:spLocks noChangeArrowheads="1"/>
            </p:cNvSpPr>
            <p:nvPr/>
          </p:nvSpPr>
          <p:spPr bwMode="auto">
            <a:xfrm>
              <a:off x="2400" y="2448"/>
              <a:ext cx="1200" cy="144"/>
            </a:xfrm>
            <a:prstGeom prst="rect">
              <a:avLst/>
            </a:prstGeom>
            <a:noFill/>
            <a:ln w="9525">
              <a:solidFill>
                <a:srgbClr val="F30F4B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79239" name="Group 7"/>
          <p:cNvGrpSpPr>
            <a:grpSpLocks/>
          </p:cNvGrpSpPr>
          <p:nvPr/>
        </p:nvGrpSpPr>
        <p:grpSpPr bwMode="auto">
          <a:xfrm>
            <a:off x="2514600" y="1854200"/>
            <a:ext cx="3981450" cy="1620838"/>
            <a:chOff x="1584" y="1168"/>
            <a:chExt cx="2508" cy="1021"/>
          </a:xfrm>
        </p:grpSpPr>
        <p:sp>
          <p:nvSpPr>
            <p:cNvPr id="479240" name="Text Box 8"/>
            <p:cNvSpPr txBox="1">
              <a:spLocks noChangeArrowheads="1"/>
            </p:cNvSpPr>
            <p:nvPr/>
          </p:nvSpPr>
          <p:spPr bwMode="auto">
            <a:xfrm>
              <a:off x="1584" y="1168"/>
              <a:ext cx="250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altLang="zh-CN" sz="3600" b="0">
                  <a:latin typeface="Tahoma" panose="020B0604030504040204" pitchFamily="34" charset="0"/>
                  <a:ea typeface="宋体" panose="02010600030101010101" pitchFamily="2" charset="-122"/>
                </a:rPr>
                <a:t>{ </a:t>
              </a:r>
              <a:r>
                <a:rPr lang="en-US" altLang="zh-CN" sz="3600">
                  <a:solidFill>
                    <a:srgbClr val="F30F4B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</a:t>
              </a:r>
              <a:r>
                <a:rPr lang="en-US" altLang="zh-CN" sz="3600">
                  <a:solidFill>
                    <a:srgbClr val="F30F4B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</a:t>
              </a:r>
              <a:r>
                <a:rPr lang="en-US" altLang="zh-CN" sz="3600">
                  <a:solidFill>
                    <a:srgbClr val="F30F4B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</a:t>
              </a:r>
              <a:r>
                <a:rPr lang="en-US" altLang="zh-CN" sz="3600"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, </a:t>
              </a:r>
              <a:r>
                <a:rPr lang="en-US" altLang="zh-CN" sz="3600">
                  <a:solidFill>
                    <a:srgbClr val="339933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</a:t>
              </a:r>
              <a:r>
                <a:rPr lang="en-US" altLang="zh-CN" sz="3600"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sz="3600" b="0"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}        </a:t>
              </a:r>
              <a:r>
                <a:rPr lang="en-US" altLang="zh-CN" sz="36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479241" name="Text Box 9"/>
            <p:cNvSpPr txBox="1">
              <a:spLocks noChangeArrowheads="1"/>
            </p:cNvSpPr>
            <p:nvPr/>
          </p:nvSpPr>
          <p:spPr bwMode="auto">
            <a:xfrm>
              <a:off x="2208" y="1824"/>
              <a:ext cx="127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altLang="zh-CN" sz="3200" b="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{</a:t>
              </a:r>
              <a:r>
                <a:rPr lang="en-US" altLang="zh-CN" sz="3200">
                  <a:solidFill>
                    <a:srgbClr val="F30F4B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</a:t>
              </a:r>
              <a:r>
                <a:rPr lang="en-US" altLang="zh-CN" sz="3200" b="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, </a:t>
              </a:r>
              <a:r>
                <a:rPr lang="en-US" altLang="zh-CN" sz="3200">
                  <a:solidFill>
                    <a:srgbClr val="339933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</a:t>
              </a:r>
              <a:r>
                <a:rPr lang="en-US" altLang="zh-CN" sz="3200" b="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}</a:t>
              </a:r>
              <a:r>
                <a:rPr lang="en-US" altLang="zh-CN" sz="2400" b="0">
                  <a:latin typeface="Tahoma" panose="020B0604030504040204" pitchFamily="34" charset="0"/>
                  <a:ea typeface="宋体" panose="02010600030101010101" pitchFamily="2" charset="-122"/>
                </a:rPr>
                <a:t>     </a:t>
              </a:r>
              <a:r>
                <a:rPr lang="en-US" altLang="zh-CN" sz="320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</a:t>
              </a:r>
            </a:p>
          </p:txBody>
        </p:sp>
        <p:sp>
          <p:nvSpPr>
            <p:cNvPr id="479242" name="Line 10"/>
            <p:cNvSpPr>
              <a:spLocks noChangeShapeType="1"/>
            </p:cNvSpPr>
            <p:nvPr/>
          </p:nvSpPr>
          <p:spPr bwMode="auto">
            <a:xfrm flipH="1" flipV="1">
              <a:off x="2208" y="1536"/>
              <a:ext cx="192" cy="336"/>
            </a:xfrm>
            <a:prstGeom prst="line">
              <a:avLst/>
            </a:prstGeom>
            <a:noFill/>
            <a:ln w="9525">
              <a:solidFill>
                <a:srgbClr val="F30F4B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9243" name="Line 11"/>
            <p:cNvSpPr>
              <a:spLocks noChangeShapeType="1"/>
            </p:cNvSpPr>
            <p:nvPr/>
          </p:nvSpPr>
          <p:spPr bwMode="auto">
            <a:xfrm flipV="1">
              <a:off x="2736" y="1536"/>
              <a:ext cx="96" cy="384"/>
            </a:xfrm>
            <a:prstGeom prst="line">
              <a:avLst/>
            </a:prstGeom>
            <a:noFill/>
            <a:ln w="9525">
              <a:solidFill>
                <a:srgbClr val="3399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9244" name="Line 12"/>
            <p:cNvSpPr>
              <a:spLocks noChangeShapeType="1"/>
            </p:cNvSpPr>
            <p:nvPr/>
          </p:nvSpPr>
          <p:spPr bwMode="auto">
            <a:xfrm flipV="1">
              <a:off x="3456" y="1536"/>
              <a:ext cx="432" cy="38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9245" name="Text Box 13"/>
            <p:cNvSpPr txBox="1">
              <a:spLocks noChangeArrowheads="1"/>
            </p:cNvSpPr>
            <p:nvPr/>
          </p:nvSpPr>
          <p:spPr bwMode="auto">
            <a:xfrm rot="5400000">
              <a:off x="3361" y="1199"/>
              <a:ext cx="30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zh-CN" altLang="en-US" sz="3600">
                  <a:solidFill>
                    <a:srgbClr val="9933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</a:t>
              </a:r>
            </a:p>
          </p:txBody>
        </p:sp>
        <p:sp>
          <p:nvSpPr>
            <p:cNvPr id="479246" name="Text Box 14"/>
            <p:cNvSpPr txBox="1">
              <a:spLocks noChangeArrowheads="1"/>
            </p:cNvSpPr>
            <p:nvPr/>
          </p:nvSpPr>
          <p:spPr bwMode="auto">
            <a:xfrm rot="5400000">
              <a:off x="3016" y="1832"/>
              <a:ext cx="28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zh-CN" altLang="en-US" sz="3200">
                  <a:solidFill>
                    <a:srgbClr val="9933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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513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0">
                <a:ea typeface="宋体" panose="02010600030101010101" pitchFamily="2" charset="-122"/>
              </a:rPr>
              <a:t>Example: Modus Ponens</a:t>
            </a:r>
          </a:p>
        </p:txBody>
      </p:sp>
      <p:sp>
        <p:nvSpPr>
          <p:cNvPr id="4802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3810000"/>
            <a:ext cx="7772400" cy="1447800"/>
          </a:xfrm>
          <a:noFill/>
          <a:ln/>
        </p:spPr>
        <p:txBody>
          <a:bodyPr/>
          <a:lstStyle/>
          <a:p>
            <a:pPr marL="609600" indent="-609600" defTabSz="914400">
              <a:buFontTx/>
              <a:buNone/>
            </a:pPr>
            <a:r>
              <a:rPr lang="en-US" altLang="zh-CN" sz="1400">
                <a:solidFill>
                  <a:srgbClr val="F30F4B"/>
                </a:solidFill>
                <a:ea typeface="宋体" panose="02010600030101010101" pitchFamily="2" charset="-122"/>
              </a:rPr>
              <a:t>Battery-OK </a:t>
            </a:r>
            <a:r>
              <a:rPr lang="en-US" altLang="zh-CN" sz="1400" b="0">
                <a:solidFill>
                  <a:srgbClr val="F30F4B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1400">
                <a:solidFill>
                  <a:srgbClr val="F30F4B"/>
                </a:solidFill>
                <a:ea typeface="宋体" panose="02010600030101010101" pitchFamily="2" charset="-122"/>
              </a:rPr>
              <a:t> Bulbs-OK </a:t>
            </a:r>
            <a:r>
              <a:rPr lang="en-US" altLang="zh-CN" sz="1400" b="0">
                <a:solidFill>
                  <a:srgbClr val="F30F4B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1400">
                <a:solidFill>
                  <a:srgbClr val="F30F4B"/>
                </a:solidFill>
                <a:ea typeface="宋体" panose="02010600030101010101" pitchFamily="2" charset="-122"/>
              </a:rPr>
              <a:t> Headlights-Work</a:t>
            </a:r>
          </a:p>
          <a:p>
            <a:pPr marL="609600" indent="-609600" defTabSz="914400"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Battery-OK </a:t>
            </a:r>
            <a:r>
              <a:rPr lang="en-US" altLang="zh-CN" sz="1400" b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 Starter-OK </a:t>
            </a:r>
            <a:r>
              <a:rPr lang="en-US" altLang="zh-CN" sz="1400" b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400" b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Empty-Gas-Tank </a:t>
            </a:r>
            <a:r>
              <a:rPr lang="en-US" altLang="zh-CN" sz="1400" b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 Engine-Starts</a:t>
            </a:r>
          </a:p>
          <a:p>
            <a:pPr marL="609600" indent="-609600" defTabSz="914400"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Engine-Starts </a:t>
            </a:r>
            <a:r>
              <a:rPr lang="en-US" altLang="zh-CN" sz="1400" b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400" b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Flat-Tire </a:t>
            </a:r>
            <a:r>
              <a:rPr lang="en-US" altLang="zh-CN" sz="1400" b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 Car-OK</a:t>
            </a:r>
          </a:p>
          <a:p>
            <a:pPr marL="609600" indent="-609600" defTabSz="914400">
              <a:buFontTx/>
              <a:buNone/>
            </a:pPr>
            <a:r>
              <a:rPr lang="en-US" altLang="zh-CN" sz="1400">
                <a:solidFill>
                  <a:srgbClr val="339933"/>
                </a:solidFill>
                <a:ea typeface="宋体" panose="02010600030101010101" pitchFamily="2" charset="-122"/>
              </a:rPr>
              <a:t>Battery-OK </a:t>
            </a:r>
            <a:r>
              <a:rPr lang="en-US" altLang="zh-CN" sz="1400" b="0">
                <a:solidFill>
                  <a:srgbClr val="339933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1400">
                <a:solidFill>
                  <a:srgbClr val="339933"/>
                </a:solidFill>
                <a:ea typeface="宋体" panose="02010600030101010101" pitchFamily="2" charset="-122"/>
              </a:rPr>
              <a:t> Bulbs-OK</a:t>
            </a:r>
          </a:p>
          <a:p>
            <a:pPr marL="609600" indent="-609600" defTabSz="914400">
              <a:buFontTx/>
              <a:buNone/>
            </a:pPr>
            <a:endParaRPr lang="zh-CN" altLang="en-US" sz="1400">
              <a:solidFill>
                <a:srgbClr val="339933"/>
              </a:solidFill>
              <a:ea typeface="宋体" panose="02010600030101010101" pitchFamily="2" charset="-122"/>
            </a:endParaRPr>
          </a:p>
        </p:txBody>
      </p:sp>
      <p:sp>
        <p:nvSpPr>
          <p:cNvPr id="480260" name="Rectangle 4"/>
          <p:cNvSpPr>
            <a:spLocks noChangeArrowheads="1"/>
          </p:cNvSpPr>
          <p:nvPr/>
        </p:nvSpPr>
        <p:spPr bwMode="auto">
          <a:xfrm>
            <a:off x="800100" y="3848100"/>
            <a:ext cx="2057400" cy="228600"/>
          </a:xfrm>
          <a:prstGeom prst="rect">
            <a:avLst/>
          </a:prstGeom>
          <a:noFill/>
          <a:ln w="9525">
            <a:solidFill>
              <a:srgbClr val="F30F4B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zh-CN" altLang="en-US" sz="2400" b="0">
              <a:solidFill>
                <a:srgbClr val="F30F4B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0261" name="Rectangle 5"/>
          <p:cNvSpPr>
            <a:spLocks noChangeArrowheads="1"/>
          </p:cNvSpPr>
          <p:nvPr/>
        </p:nvSpPr>
        <p:spPr bwMode="auto">
          <a:xfrm>
            <a:off x="3048000" y="3835400"/>
            <a:ext cx="1524000" cy="254000"/>
          </a:xfrm>
          <a:prstGeom prst="rect">
            <a:avLst/>
          </a:prstGeom>
          <a:noFill/>
          <a:ln w="9525">
            <a:solidFill>
              <a:srgbClr val="F30F4B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80262" name="Group 6"/>
          <p:cNvGrpSpPr>
            <a:grpSpLocks/>
          </p:cNvGrpSpPr>
          <p:nvPr/>
        </p:nvGrpSpPr>
        <p:grpSpPr bwMode="auto">
          <a:xfrm>
            <a:off x="2514600" y="1854200"/>
            <a:ext cx="3981450" cy="1620838"/>
            <a:chOff x="1584" y="1168"/>
            <a:chExt cx="2508" cy="1021"/>
          </a:xfrm>
        </p:grpSpPr>
        <p:sp>
          <p:nvSpPr>
            <p:cNvPr id="480263" name="Text Box 7"/>
            <p:cNvSpPr txBox="1">
              <a:spLocks noChangeArrowheads="1"/>
            </p:cNvSpPr>
            <p:nvPr/>
          </p:nvSpPr>
          <p:spPr bwMode="auto">
            <a:xfrm>
              <a:off x="1584" y="1168"/>
              <a:ext cx="250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altLang="zh-CN" sz="3600" b="0">
                  <a:latin typeface="Tahoma" panose="020B0604030504040204" pitchFamily="34" charset="0"/>
                  <a:ea typeface="宋体" panose="02010600030101010101" pitchFamily="2" charset="-122"/>
                </a:rPr>
                <a:t>{ </a:t>
              </a:r>
              <a:r>
                <a:rPr lang="en-US" altLang="zh-CN" sz="3600">
                  <a:solidFill>
                    <a:srgbClr val="F30F4B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</a:t>
              </a:r>
              <a:r>
                <a:rPr lang="en-US" altLang="zh-CN" sz="3600">
                  <a:solidFill>
                    <a:srgbClr val="F30F4B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</a:t>
              </a:r>
              <a:r>
                <a:rPr lang="en-US" altLang="zh-CN" sz="3600">
                  <a:solidFill>
                    <a:srgbClr val="F30F4B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</a:t>
              </a:r>
              <a:r>
                <a:rPr lang="en-US" altLang="zh-CN" sz="3600"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, </a:t>
              </a:r>
              <a:r>
                <a:rPr lang="en-US" altLang="zh-CN" sz="3600">
                  <a:solidFill>
                    <a:srgbClr val="339933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</a:t>
              </a:r>
              <a:r>
                <a:rPr lang="en-US" altLang="zh-CN" sz="3600"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sz="3600" b="0"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}        </a:t>
              </a:r>
              <a:r>
                <a:rPr lang="en-US" altLang="zh-CN" sz="36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480264" name="Text Box 8"/>
            <p:cNvSpPr txBox="1">
              <a:spLocks noChangeArrowheads="1"/>
            </p:cNvSpPr>
            <p:nvPr/>
          </p:nvSpPr>
          <p:spPr bwMode="auto">
            <a:xfrm>
              <a:off x="2208" y="1824"/>
              <a:ext cx="127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altLang="zh-CN" sz="3200" b="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{</a:t>
              </a:r>
              <a:r>
                <a:rPr lang="en-US" altLang="zh-CN" sz="3200">
                  <a:solidFill>
                    <a:srgbClr val="F30F4B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</a:t>
              </a:r>
              <a:r>
                <a:rPr lang="en-US" altLang="zh-CN" sz="3200" b="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, </a:t>
              </a:r>
              <a:r>
                <a:rPr lang="en-US" altLang="zh-CN" sz="3200">
                  <a:solidFill>
                    <a:srgbClr val="339933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</a:t>
              </a:r>
              <a:r>
                <a:rPr lang="en-US" altLang="zh-CN" sz="3200" b="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}</a:t>
              </a:r>
              <a:r>
                <a:rPr lang="en-US" altLang="zh-CN" sz="2400" b="0">
                  <a:latin typeface="Tahoma" panose="020B0604030504040204" pitchFamily="34" charset="0"/>
                  <a:ea typeface="宋体" panose="02010600030101010101" pitchFamily="2" charset="-122"/>
                </a:rPr>
                <a:t>     </a:t>
              </a:r>
              <a:r>
                <a:rPr lang="en-US" altLang="zh-CN" sz="320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</a:t>
              </a:r>
            </a:p>
          </p:txBody>
        </p:sp>
        <p:sp>
          <p:nvSpPr>
            <p:cNvPr id="480265" name="Line 9"/>
            <p:cNvSpPr>
              <a:spLocks noChangeShapeType="1"/>
            </p:cNvSpPr>
            <p:nvPr/>
          </p:nvSpPr>
          <p:spPr bwMode="auto">
            <a:xfrm flipH="1" flipV="1">
              <a:off x="2208" y="1536"/>
              <a:ext cx="192" cy="336"/>
            </a:xfrm>
            <a:prstGeom prst="line">
              <a:avLst/>
            </a:prstGeom>
            <a:noFill/>
            <a:ln w="9525">
              <a:solidFill>
                <a:srgbClr val="F30F4B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0266" name="Line 10"/>
            <p:cNvSpPr>
              <a:spLocks noChangeShapeType="1"/>
            </p:cNvSpPr>
            <p:nvPr/>
          </p:nvSpPr>
          <p:spPr bwMode="auto">
            <a:xfrm flipV="1">
              <a:off x="2736" y="1536"/>
              <a:ext cx="96" cy="384"/>
            </a:xfrm>
            <a:prstGeom prst="line">
              <a:avLst/>
            </a:prstGeom>
            <a:noFill/>
            <a:ln w="9525">
              <a:solidFill>
                <a:srgbClr val="3399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0267" name="Line 11"/>
            <p:cNvSpPr>
              <a:spLocks noChangeShapeType="1"/>
            </p:cNvSpPr>
            <p:nvPr/>
          </p:nvSpPr>
          <p:spPr bwMode="auto">
            <a:xfrm flipV="1">
              <a:off x="3456" y="1536"/>
              <a:ext cx="432" cy="38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0268" name="Text Box 12"/>
            <p:cNvSpPr txBox="1">
              <a:spLocks noChangeArrowheads="1"/>
            </p:cNvSpPr>
            <p:nvPr/>
          </p:nvSpPr>
          <p:spPr bwMode="auto">
            <a:xfrm rot="5400000">
              <a:off x="3361" y="1199"/>
              <a:ext cx="30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zh-CN" altLang="en-US" sz="3600">
                  <a:solidFill>
                    <a:srgbClr val="9933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</a:t>
              </a:r>
            </a:p>
          </p:txBody>
        </p:sp>
        <p:sp>
          <p:nvSpPr>
            <p:cNvPr id="480269" name="Text Box 13"/>
            <p:cNvSpPr txBox="1">
              <a:spLocks noChangeArrowheads="1"/>
            </p:cNvSpPr>
            <p:nvPr/>
          </p:nvSpPr>
          <p:spPr bwMode="auto">
            <a:xfrm rot="5400000">
              <a:off x="3016" y="1832"/>
              <a:ext cx="28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zh-CN" altLang="en-US" sz="3200">
                  <a:solidFill>
                    <a:srgbClr val="9933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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522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0">
                <a:ea typeface="宋体" panose="02010600030101010101" pitchFamily="2" charset="-122"/>
              </a:rPr>
              <a:t>Example: Modus Ponens</a:t>
            </a:r>
          </a:p>
        </p:txBody>
      </p:sp>
      <p:sp>
        <p:nvSpPr>
          <p:cNvPr id="4812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3810000"/>
            <a:ext cx="7772400" cy="1828800"/>
          </a:xfrm>
          <a:noFill/>
          <a:ln/>
        </p:spPr>
        <p:txBody>
          <a:bodyPr/>
          <a:lstStyle/>
          <a:p>
            <a:pPr marL="609600" indent="-609600" defTabSz="914400">
              <a:buFontTx/>
              <a:buNone/>
            </a:pPr>
            <a:r>
              <a:rPr lang="en-US" altLang="zh-CN" sz="1400">
                <a:solidFill>
                  <a:srgbClr val="F30F4B"/>
                </a:solidFill>
                <a:ea typeface="宋体" panose="02010600030101010101" pitchFamily="2" charset="-122"/>
              </a:rPr>
              <a:t>Battery-OK </a:t>
            </a:r>
            <a:r>
              <a:rPr lang="en-US" altLang="zh-CN" sz="1400" b="0">
                <a:solidFill>
                  <a:srgbClr val="F30F4B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1400">
                <a:solidFill>
                  <a:srgbClr val="F30F4B"/>
                </a:solidFill>
                <a:ea typeface="宋体" panose="02010600030101010101" pitchFamily="2" charset="-122"/>
              </a:rPr>
              <a:t> Bulbs-OK </a:t>
            </a:r>
            <a:r>
              <a:rPr lang="en-US" altLang="zh-CN" sz="1400" b="0">
                <a:solidFill>
                  <a:srgbClr val="F30F4B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1400">
                <a:solidFill>
                  <a:srgbClr val="F30F4B"/>
                </a:solidFill>
                <a:ea typeface="宋体" panose="02010600030101010101" pitchFamily="2" charset="-122"/>
              </a:rPr>
              <a:t> Headlights-Work</a:t>
            </a:r>
          </a:p>
          <a:p>
            <a:pPr marL="609600" indent="-609600" defTabSz="914400"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Battery-OK </a:t>
            </a:r>
            <a:r>
              <a:rPr lang="en-US" altLang="zh-CN" sz="1400" b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 Starter-OK </a:t>
            </a:r>
            <a:r>
              <a:rPr lang="en-US" altLang="zh-CN" sz="1400" b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400" b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Empty-Gas-Tank </a:t>
            </a:r>
            <a:r>
              <a:rPr lang="en-US" altLang="zh-CN" sz="1400" b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 Engine-Starts</a:t>
            </a:r>
          </a:p>
          <a:p>
            <a:pPr marL="609600" indent="-609600" defTabSz="914400"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Engine-Starts </a:t>
            </a:r>
            <a:r>
              <a:rPr lang="en-US" altLang="zh-CN" sz="1400" b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400" b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Flat-Tire </a:t>
            </a:r>
            <a:r>
              <a:rPr lang="en-US" altLang="zh-CN" sz="1400" b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 Car-OK</a:t>
            </a:r>
          </a:p>
          <a:p>
            <a:pPr marL="609600" indent="-609600" defTabSz="914400">
              <a:buFontTx/>
              <a:buNone/>
            </a:pPr>
            <a:r>
              <a:rPr lang="en-US" altLang="zh-CN" sz="1400">
                <a:solidFill>
                  <a:srgbClr val="339933"/>
                </a:solidFill>
                <a:ea typeface="宋体" panose="02010600030101010101" pitchFamily="2" charset="-122"/>
              </a:rPr>
              <a:t>Battery-OK </a:t>
            </a:r>
            <a:r>
              <a:rPr lang="en-US" altLang="zh-CN" sz="1400" b="0">
                <a:solidFill>
                  <a:srgbClr val="339933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1400">
                <a:solidFill>
                  <a:srgbClr val="339933"/>
                </a:solidFill>
                <a:ea typeface="宋体" panose="02010600030101010101" pitchFamily="2" charset="-122"/>
              </a:rPr>
              <a:t> Bulbs-OK</a:t>
            </a:r>
          </a:p>
          <a:p>
            <a:pPr marL="609600" indent="-609600" defTabSz="914400">
              <a:buFontTx/>
              <a:buNone/>
            </a:pPr>
            <a:r>
              <a:rPr lang="en-US" altLang="zh-CN" sz="1400">
                <a:solidFill>
                  <a:schemeClr val="hlink"/>
                </a:solidFill>
                <a:ea typeface="宋体" panose="02010600030101010101" pitchFamily="2" charset="-122"/>
              </a:rPr>
              <a:t>Headlights-Work</a:t>
            </a:r>
          </a:p>
          <a:p>
            <a:pPr marL="609600" indent="-609600" defTabSz="914400">
              <a:buFontTx/>
              <a:buNone/>
            </a:pPr>
            <a:endParaRPr lang="zh-CN" altLang="en-US" sz="1400">
              <a:solidFill>
                <a:srgbClr val="339933"/>
              </a:solidFill>
              <a:ea typeface="宋体" panose="02010600030101010101" pitchFamily="2" charset="-122"/>
            </a:endParaRPr>
          </a:p>
        </p:txBody>
      </p:sp>
      <p:sp>
        <p:nvSpPr>
          <p:cNvPr id="481284" name="Rectangle 4"/>
          <p:cNvSpPr>
            <a:spLocks noChangeArrowheads="1"/>
          </p:cNvSpPr>
          <p:nvPr/>
        </p:nvSpPr>
        <p:spPr bwMode="auto">
          <a:xfrm>
            <a:off x="838200" y="3886200"/>
            <a:ext cx="1981200" cy="152400"/>
          </a:xfrm>
          <a:prstGeom prst="rect">
            <a:avLst/>
          </a:prstGeom>
          <a:noFill/>
          <a:ln w="9525">
            <a:solidFill>
              <a:srgbClr val="F30F4B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zh-CN" altLang="en-US" sz="2400" b="0">
              <a:solidFill>
                <a:srgbClr val="F30F4B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1285" name="Rectangle 5"/>
          <p:cNvSpPr>
            <a:spLocks noChangeArrowheads="1"/>
          </p:cNvSpPr>
          <p:nvPr/>
        </p:nvSpPr>
        <p:spPr bwMode="auto">
          <a:xfrm>
            <a:off x="3073400" y="3886200"/>
            <a:ext cx="1447800" cy="152400"/>
          </a:xfrm>
          <a:prstGeom prst="rect">
            <a:avLst/>
          </a:prstGeom>
          <a:noFill/>
          <a:ln w="9525">
            <a:solidFill>
              <a:srgbClr val="F30F4B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81286" name="Group 6"/>
          <p:cNvGrpSpPr>
            <a:grpSpLocks/>
          </p:cNvGrpSpPr>
          <p:nvPr/>
        </p:nvGrpSpPr>
        <p:grpSpPr bwMode="auto">
          <a:xfrm>
            <a:off x="2514600" y="1854200"/>
            <a:ext cx="3981450" cy="1620838"/>
            <a:chOff x="1584" y="1168"/>
            <a:chExt cx="2508" cy="1021"/>
          </a:xfrm>
        </p:grpSpPr>
        <p:sp>
          <p:nvSpPr>
            <p:cNvPr id="481287" name="Text Box 7"/>
            <p:cNvSpPr txBox="1">
              <a:spLocks noChangeArrowheads="1"/>
            </p:cNvSpPr>
            <p:nvPr/>
          </p:nvSpPr>
          <p:spPr bwMode="auto">
            <a:xfrm>
              <a:off x="1584" y="1168"/>
              <a:ext cx="250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altLang="zh-CN" sz="3600" b="0">
                  <a:latin typeface="Tahoma" panose="020B0604030504040204" pitchFamily="34" charset="0"/>
                  <a:ea typeface="宋体" panose="02010600030101010101" pitchFamily="2" charset="-122"/>
                </a:rPr>
                <a:t>{ </a:t>
              </a:r>
              <a:r>
                <a:rPr lang="en-US" altLang="zh-CN" sz="3600">
                  <a:solidFill>
                    <a:srgbClr val="F30F4B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</a:t>
              </a:r>
              <a:r>
                <a:rPr lang="en-US" altLang="zh-CN" sz="3600">
                  <a:solidFill>
                    <a:srgbClr val="F30F4B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</a:t>
              </a:r>
              <a:r>
                <a:rPr lang="en-US" altLang="zh-CN" sz="3600">
                  <a:solidFill>
                    <a:srgbClr val="F30F4B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</a:t>
              </a:r>
              <a:r>
                <a:rPr lang="en-US" altLang="zh-CN" sz="3600"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, </a:t>
              </a:r>
              <a:r>
                <a:rPr lang="en-US" altLang="zh-CN" sz="3600">
                  <a:solidFill>
                    <a:srgbClr val="339933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</a:t>
              </a:r>
              <a:r>
                <a:rPr lang="en-US" altLang="zh-CN" sz="3600"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sz="3600" b="0"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}        </a:t>
              </a:r>
              <a:r>
                <a:rPr lang="en-US" altLang="zh-CN" sz="36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481288" name="Text Box 8"/>
            <p:cNvSpPr txBox="1">
              <a:spLocks noChangeArrowheads="1"/>
            </p:cNvSpPr>
            <p:nvPr/>
          </p:nvSpPr>
          <p:spPr bwMode="auto">
            <a:xfrm>
              <a:off x="2208" y="1824"/>
              <a:ext cx="127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altLang="zh-CN" sz="3200" b="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{</a:t>
              </a:r>
              <a:r>
                <a:rPr lang="en-US" altLang="zh-CN" sz="3200">
                  <a:solidFill>
                    <a:srgbClr val="F30F4B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</a:t>
              </a:r>
              <a:r>
                <a:rPr lang="en-US" altLang="zh-CN" sz="3200" b="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, </a:t>
              </a:r>
              <a:r>
                <a:rPr lang="en-US" altLang="zh-CN" sz="3200">
                  <a:solidFill>
                    <a:srgbClr val="339933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</a:t>
              </a:r>
              <a:r>
                <a:rPr lang="en-US" altLang="zh-CN" sz="3200" b="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}</a:t>
              </a:r>
              <a:r>
                <a:rPr lang="en-US" altLang="zh-CN" sz="2400" b="0">
                  <a:latin typeface="Tahoma" panose="020B0604030504040204" pitchFamily="34" charset="0"/>
                  <a:ea typeface="宋体" panose="02010600030101010101" pitchFamily="2" charset="-122"/>
                </a:rPr>
                <a:t>     </a:t>
              </a:r>
              <a:r>
                <a:rPr lang="en-US" altLang="zh-CN" sz="320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</a:t>
              </a:r>
            </a:p>
          </p:txBody>
        </p:sp>
        <p:sp>
          <p:nvSpPr>
            <p:cNvPr id="481289" name="Line 9"/>
            <p:cNvSpPr>
              <a:spLocks noChangeShapeType="1"/>
            </p:cNvSpPr>
            <p:nvPr/>
          </p:nvSpPr>
          <p:spPr bwMode="auto">
            <a:xfrm flipH="1" flipV="1">
              <a:off x="2208" y="1536"/>
              <a:ext cx="192" cy="336"/>
            </a:xfrm>
            <a:prstGeom prst="line">
              <a:avLst/>
            </a:prstGeom>
            <a:noFill/>
            <a:ln w="9525">
              <a:solidFill>
                <a:srgbClr val="F30F4B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1290" name="Line 10"/>
            <p:cNvSpPr>
              <a:spLocks noChangeShapeType="1"/>
            </p:cNvSpPr>
            <p:nvPr/>
          </p:nvSpPr>
          <p:spPr bwMode="auto">
            <a:xfrm flipV="1">
              <a:off x="2736" y="1536"/>
              <a:ext cx="96" cy="384"/>
            </a:xfrm>
            <a:prstGeom prst="line">
              <a:avLst/>
            </a:prstGeom>
            <a:noFill/>
            <a:ln w="9525">
              <a:solidFill>
                <a:srgbClr val="3399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1291" name="Line 11"/>
            <p:cNvSpPr>
              <a:spLocks noChangeShapeType="1"/>
            </p:cNvSpPr>
            <p:nvPr/>
          </p:nvSpPr>
          <p:spPr bwMode="auto">
            <a:xfrm flipV="1">
              <a:off x="3456" y="1536"/>
              <a:ext cx="432" cy="38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1292" name="Text Box 12"/>
            <p:cNvSpPr txBox="1">
              <a:spLocks noChangeArrowheads="1"/>
            </p:cNvSpPr>
            <p:nvPr/>
          </p:nvSpPr>
          <p:spPr bwMode="auto">
            <a:xfrm rot="5400000">
              <a:off x="3361" y="1199"/>
              <a:ext cx="30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zh-CN" altLang="en-US" sz="3600">
                  <a:solidFill>
                    <a:srgbClr val="9933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</a:t>
              </a:r>
            </a:p>
          </p:txBody>
        </p:sp>
        <p:sp>
          <p:nvSpPr>
            <p:cNvPr id="481293" name="Text Box 13"/>
            <p:cNvSpPr txBox="1">
              <a:spLocks noChangeArrowheads="1"/>
            </p:cNvSpPr>
            <p:nvPr/>
          </p:nvSpPr>
          <p:spPr bwMode="auto">
            <a:xfrm rot="5400000">
              <a:off x="3016" y="1832"/>
              <a:ext cx="28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zh-CN" altLang="en-US" sz="3200">
                  <a:solidFill>
                    <a:srgbClr val="9933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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840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a typeface="宋体" panose="02010600030101010101" pitchFamily="2" charset="-122"/>
              </a:rPr>
              <a:t>Example: Modus Tolens</a:t>
            </a:r>
          </a:p>
        </p:txBody>
      </p:sp>
      <p:sp>
        <p:nvSpPr>
          <p:cNvPr id="482307" name="Text Box 3"/>
          <p:cNvSpPr txBox="1">
            <a:spLocks noChangeArrowheads="1"/>
          </p:cNvSpPr>
          <p:nvPr/>
        </p:nvSpPr>
        <p:spPr bwMode="auto">
          <a:xfrm>
            <a:off x="1066800" y="3048000"/>
            <a:ext cx="43195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altLang="zh-CN" sz="2000" b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Engine-Starts </a:t>
            </a:r>
            <a:r>
              <a:rPr lang="en-US" altLang="zh-CN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000" b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000" b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Flat-Tire </a:t>
            </a:r>
            <a:r>
              <a:rPr lang="en-US" altLang="zh-CN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000" b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Car-OK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000" b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Car-OK</a:t>
            </a:r>
          </a:p>
        </p:txBody>
      </p:sp>
      <p:grpSp>
        <p:nvGrpSpPr>
          <p:cNvPr id="482308" name="Group 4"/>
          <p:cNvGrpSpPr>
            <a:grpSpLocks/>
          </p:cNvGrpSpPr>
          <p:nvPr/>
        </p:nvGrpSpPr>
        <p:grpSpPr bwMode="auto">
          <a:xfrm>
            <a:off x="1066800" y="1752600"/>
            <a:ext cx="4484688" cy="795338"/>
            <a:chOff x="538" y="1083"/>
            <a:chExt cx="2825" cy="501"/>
          </a:xfrm>
        </p:grpSpPr>
        <p:sp>
          <p:nvSpPr>
            <p:cNvPr id="482309" name="Text Box 5"/>
            <p:cNvSpPr txBox="1">
              <a:spLocks noChangeArrowheads="1"/>
            </p:cNvSpPr>
            <p:nvPr/>
          </p:nvSpPr>
          <p:spPr bwMode="auto">
            <a:xfrm>
              <a:off x="1440" y="1296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endParaRPr lang="zh-CN" altLang="en-US" sz="2400" b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2310" name="Text Box 6"/>
            <p:cNvSpPr txBox="1">
              <a:spLocks noChangeArrowheads="1"/>
            </p:cNvSpPr>
            <p:nvPr/>
          </p:nvSpPr>
          <p:spPr bwMode="auto">
            <a:xfrm>
              <a:off x="538" y="1083"/>
              <a:ext cx="282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altLang="zh-CN" sz="3600" b="0">
                  <a:latin typeface="Tahoma" panose="020B0604030504040204" pitchFamily="34" charset="0"/>
                  <a:ea typeface="宋体" panose="02010600030101010101" pitchFamily="2" charset="-122"/>
                </a:rPr>
                <a:t>{ </a:t>
              </a:r>
              <a:r>
                <a:rPr lang="en-US" altLang="zh-CN" sz="3600"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</a:t>
              </a:r>
              <a:r>
                <a:rPr lang="en-US" altLang="zh-CN" sz="36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</a:t>
              </a:r>
              <a:r>
                <a:rPr lang="en-US" altLang="zh-CN" sz="3600"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 </a:t>
              </a:r>
              <a:r>
                <a:rPr lang="en-US" altLang="zh-CN" sz="3600" b="0"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,</a:t>
              </a:r>
              <a:r>
                <a:rPr lang="en-US" altLang="zh-CN" sz="3600"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 </a:t>
              </a:r>
              <a:r>
                <a:rPr lang="en-US" altLang="zh-CN" sz="3600" b="0"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}   </a:t>
              </a:r>
              <a:r>
                <a:rPr lang="en-US" altLang="zh-CN" sz="3600" b="0"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   </a:t>
              </a:r>
              <a:r>
                <a:rPr lang="en-US" altLang="zh-CN" sz="3600"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</a:t>
              </a:r>
            </a:p>
          </p:txBody>
        </p:sp>
        <p:sp>
          <p:nvSpPr>
            <p:cNvPr id="482311" name="Text Box 7"/>
            <p:cNvSpPr txBox="1">
              <a:spLocks noChangeArrowheads="1"/>
            </p:cNvSpPr>
            <p:nvPr/>
          </p:nvSpPr>
          <p:spPr bwMode="auto">
            <a:xfrm rot="5400000">
              <a:off x="2499" y="1130"/>
              <a:ext cx="30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zh-CN" altLang="en-US" sz="36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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852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a typeface="宋体" panose="02010600030101010101" pitchFamily="2" charset="-122"/>
              </a:rPr>
              <a:t>Example: Modus Tolens</a:t>
            </a:r>
          </a:p>
        </p:txBody>
      </p:sp>
      <p:sp>
        <p:nvSpPr>
          <p:cNvPr id="483331" name="Text Box 3"/>
          <p:cNvSpPr txBox="1">
            <a:spLocks noChangeArrowheads="1"/>
          </p:cNvSpPr>
          <p:nvPr/>
        </p:nvSpPr>
        <p:spPr bwMode="auto">
          <a:xfrm>
            <a:off x="1066800" y="3048000"/>
            <a:ext cx="431958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altLang="zh-CN" sz="2000" b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Engine-Starts </a:t>
            </a:r>
            <a:r>
              <a:rPr lang="en-US" altLang="zh-CN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000" b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000" b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Flat-Tire </a:t>
            </a:r>
            <a:r>
              <a:rPr lang="en-US" altLang="zh-CN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000" b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Car-OK</a:t>
            </a:r>
            <a:br>
              <a:rPr lang="en-US" altLang="zh-CN" sz="2000" b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br>
            <a:r>
              <a:rPr lang="en-US" altLang="zh-CN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000" b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Car-OK </a:t>
            </a:r>
            <a:br>
              <a:rPr lang="en-US" altLang="zh-CN" sz="2000" b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br>
            <a:r>
              <a:rPr lang="en-US" altLang="zh-CN"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000" b="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(Engine-Starts </a:t>
            </a:r>
            <a:r>
              <a:rPr lang="en-US" altLang="zh-CN"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000" b="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000" b="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Flat-Tire)</a:t>
            </a:r>
          </a:p>
        </p:txBody>
      </p:sp>
      <p:grpSp>
        <p:nvGrpSpPr>
          <p:cNvPr id="483332" name="Group 4"/>
          <p:cNvGrpSpPr>
            <a:grpSpLocks/>
          </p:cNvGrpSpPr>
          <p:nvPr/>
        </p:nvGrpSpPr>
        <p:grpSpPr bwMode="auto">
          <a:xfrm>
            <a:off x="1066800" y="1752600"/>
            <a:ext cx="4484688" cy="795338"/>
            <a:chOff x="538" y="1083"/>
            <a:chExt cx="2825" cy="501"/>
          </a:xfrm>
        </p:grpSpPr>
        <p:sp>
          <p:nvSpPr>
            <p:cNvPr id="483333" name="Text Box 5"/>
            <p:cNvSpPr txBox="1">
              <a:spLocks noChangeArrowheads="1"/>
            </p:cNvSpPr>
            <p:nvPr/>
          </p:nvSpPr>
          <p:spPr bwMode="auto">
            <a:xfrm>
              <a:off x="1440" y="1296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endParaRPr lang="zh-CN" altLang="en-US" sz="2400" b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3334" name="Text Box 6"/>
            <p:cNvSpPr txBox="1">
              <a:spLocks noChangeArrowheads="1"/>
            </p:cNvSpPr>
            <p:nvPr/>
          </p:nvSpPr>
          <p:spPr bwMode="auto">
            <a:xfrm>
              <a:off x="538" y="1083"/>
              <a:ext cx="282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altLang="zh-CN" sz="3600" b="0">
                  <a:latin typeface="Tahoma" panose="020B0604030504040204" pitchFamily="34" charset="0"/>
                  <a:ea typeface="宋体" panose="02010600030101010101" pitchFamily="2" charset="-122"/>
                </a:rPr>
                <a:t>{ </a:t>
              </a:r>
              <a:r>
                <a:rPr lang="en-US" altLang="zh-CN" sz="3600"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</a:t>
              </a:r>
              <a:r>
                <a:rPr lang="en-US" altLang="zh-CN" sz="36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</a:t>
              </a:r>
              <a:r>
                <a:rPr lang="en-US" altLang="zh-CN" sz="3600"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 </a:t>
              </a:r>
              <a:r>
                <a:rPr lang="en-US" altLang="zh-CN" sz="3600" b="0"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,</a:t>
              </a:r>
              <a:r>
                <a:rPr lang="en-US" altLang="zh-CN" sz="3600"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 </a:t>
              </a:r>
              <a:r>
                <a:rPr lang="en-US" altLang="zh-CN" sz="3600" b="0"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}   </a:t>
              </a:r>
              <a:r>
                <a:rPr lang="en-US" altLang="zh-CN" sz="3600" b="0"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   </a:t>
              </a:r>
              <a:r>
                <a:rPr lang="en-US" altLang="zh-CN" sz="3600"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</a:t>
              </a:r>
            </a:p>
          </p:txBody>
        </p:sp>
        <p:sp>
          <p:nvSpPr>
            <p:cNvPr id="483335" name="Text Box 7"/>
            <p:cNvSpPr txBox="1">
              <a:spLocks noChangeArrowheads="1"/>
            </p:cNvSpPr>
            <p:nvPr/>
          </p:nvSpPr>
          <p:spPr bwMode="auto">
            <a:xfrm rot="5400000">
              <a:off x="2499" y="1130"/>
              <a:ext cx="30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zh-CN" altLang="en-US" sz="36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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181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a typeface="宋体" panose="02010600030101010101" pitchFamily="2" charset="-122"/>
              </a:rPr>
              <a:t>Example: Modus Tolens</a:t>
            </a:r>
          </a:p>
        </p:txBody>
      </p:sp>
      <p:sp>
        <p:nvSpPr>
          <p:cNvPr id="484355" name="Text Box 3"/>
          <p:cNvSpPr txBox="1">
            <a:spLocks noChangeArrowheads="1"/>
          </p:cNvSpPr>
          <p:nvPr/>
        </p:nvSpPr>
        <p:spPr bwMode="auto">
          <a:xfrm>
            <a:off x="1066800" y="3048000"/>
            <a:ext cx="7620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altLang="zh-CN" sz="2000" b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Engine-Starts </a:t>
            </a:r>
            <a:r>
              <a:rPr lang="en-US" altLang="zh-CN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000" b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000" b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Flat-Tire </a:t>
            </a:r>
            <a:r>
              <a:rPr lang="en-US" altLang="zh-CN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000" b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Car-OK</a:t>
            </a:r>
            <a:br>
              <a:rPr lang="en-US" altLang="zh-CN" sz="2000" b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br>
            <a:r>
              <a:rPr lang="en-US" altLang="zh-CN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000" b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Car-OK </a:t>
            </a:r>
            <a:br>
              <a:rPr lang="en-US" altLang="zh-CN" sz="2000" b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br>
            <a:r>
              <a:rPr lang="en-US" altLang="zh-CN"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000" b="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(Engine-Starts </a:t>
            </a:r>
            <a:r>
              <a:rPr lang="en-US" altLang="zh-CN"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000" b="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000" b="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Flat-Tire)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  </a:t>
            </a:r>
            <a:r>
              <a:rPr lang="en-US" altLang="zh-CN"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000" b="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Engine-Starts 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000" b="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Flat-Tire </a:t>
            </a:r>
          </a:p>
        </p:txBody>
      </p:sp>
      <p:grpSp>
        <p:nvGrpSpPr>
          <p:cNvPr id="484356" name="Group 4"/>
          <p:cNvGrpSpPr>
            <a:grpSpLocks/>
          </p:cNvGrpSpPr>
          <p:nvPr/>
        </p:nvGrpSpPr>
        <p:grpSpPr bwMode="auto">
          <a:xfrm>
            <a:off x="1066800" y="1752600"/>
            <a:ext cx="4484688" cy="795338"/>
            <a:chOff x="538" y="1083"/>
            <a:chExt cx="2825" cy="501"/>
          </a:xfrm>
        </p:grpSpPr>
        <p:sp>
          <p:nvSpPr>
            <p:cNvPr id="484357" name="Text Box 5"/>
            <p:cNvSpPr txBox="1">
              <a:spLocks noChangeArrowheads="1"/>
            </p:cNvSpPr>
            <p:nvPr/>
          </p:nvSpPr>
          <p:spPr bwMode="auto">
            <a:xfrm>
              <a:off x="1440" y="1296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endParaRPr lang="zh-CN" altLang="en-US" sz="2400" b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4358" name="Text Box 6"/>
            <p:cNvSpPr txBox="1">
              <a:spLocks noChangeArrowheads="1"/>
            </p:cNvSpPr>
            <p:nvPr/>
          </p:nvSpPr>
          <p:spPr bwMode="auto">
            <a:xfrm>
              <a:off x="538" y="1083"/>
              <a:ext cx="282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altLang="zh-CN" sz="3600" b="0">
                  <a:latin typeface="Tahoma" panose="020B0604030504040204" pitchFamily="34" charset="0"/>
                  <a:ea typeface="宋体" panose="02010600030101010101" pitchFamily="2" charset="-122"/>
                </a:rPr>
                <a:t>{ </a:t>
              </a:r>
              <a:r>
                <a:rPr lang="en-US" altLang="zh-CN" sz="3600"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</a:t>
              </a:r>
              <a:r>
                <a:rPr lang="en-US" altLang="zh-CN" sz="36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</a:t>
              </a:r>
              <a:r>
                <a:rPr lang="en-US" altLang="zh-CN" sz="3600"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 </a:t>
              </a:r>
              <a:r>
                <a:rPr lang="en-US" altLang="zh-CN" sz="3600" b="0"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,</a:t>
              </a:r>
              <a:r>
                <a:rPr lang="en-US" altLang="zh-CN" sz="3600"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 </a:t>
              </a:r>
              <a:r>
                <a:rPr lang="en-US" altLang="zh-CN" sz="3600" b="0"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}   </a:t>
              </a:r>
              <a:r>
                <a:rPr lang="en-US" altLang="zh-CN" sz="3600" b="0"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   </a:t>
              </a:r>
              <a:r>
                <a:rPr lang="en-US" altLang="zh-CN" sz="3600"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</a:t>
              </a:r>
            </a:p>
          </p:txBody>
        </p:sp>
        <p:sp>
          <p:nvSpPr>
            <p:cNvPr id="484359" name="Text Box 7"/>
            <p:cNvSpPr txBox="1">
              <a:spLocks noChangeArrowheads="1"/>
            </p:cNvSpPr>
            <p:nvPr/>
          </p:nvSpPr>
          <p:spPr bwMode="auto">
            <a:xfrm rot="5400000">
              <a:off x="2499" y="1130"/>
              <a:ext cx="30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zh-CN" altLang="en-US" sz="36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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134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0">
                <a:ea typeface="宋体" panose="02010600030101010101" pitchFamily="2" charset="-122"/>
              </a:rPr>
              <a:t>Other Examples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000"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{</a:t>
            </a:r>
            <a:r>
              <a:rPr lang="en-US" altLang="zh-CN" sz="2000" b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00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000" b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sz="200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} </a:t>
            </a:r>
            <a:r>
              <a:rPr lang="en-US" altLang="zh-CN">
                <a:ea typeface="宋体" panose="02010600030101010101" pitchFamily="2" charset="-122"/>
              </a:rPr>
              <a:t>   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000" b="0">
                <a:ea typeface="宋体" panose="02010600030101010101" pitchFamily="2" charset="-122"/>
                <a:sym typeface="Symbol" panose="05050102010706020507" pitchFamily="18" charset="2"/>
              </a:rPr>
              <a:t>  </a:t>
            </a:r>
          </a:p>
          <a:p>
            <a:r>
              <a:rPr lang="en-US" altLang="zh-CN" sz="2000">
                <a:ea typeface="宋体" panose="02010600030101010101" pitchFamily="2" charset="-122"/>
              </a:rPr>
              <a:t> {</a:t>
            </a:r>
            <a:r>
              <a:rPr lang="en-US" altLang="zh-CN" sz="2000" b="0">
                <a:ea typeface="宋体" panose="02010600030101010101" pitchFamily="2" charset="-122"/>
                <a:sym typeface="Symbol" panose="05050102010706020507" pitchFamily="18" charset="2"/>
              </a:rPr>
              <a:t>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,.} </a:t>
            </a:r>
            <a:r>
              <a:rPr lang="en-US" altLang="zh-CN">
                <a:ea typeface="宋体" panose="02010600030101010101" pitchFamily="2" charset="-122"/>
              </a:rPr>
              <a:t>   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000" b="0"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</a:p>
          <a:p>
            <a:r>
              <a:rPr lang="en-US" altLang="zh-CN" sz="2000">
                <a:ea typeface="宋体" panose="02010600030101010101" pitchFamily="2" charset="-122"/>
              </a:rPr>
              <a:t> {</a:t>
            </a:r>
            <a:r>
              <a:rPr lang="en-US" altLang="zh-CN" sz="2000" b="0">
                <a:ea typeface="宋体" panose="02010600030101010101" pitchFamily="2" charset="-122"/>
                <a:sym typeface="Symbol" panose="05050102010706020507" pitchFamily="18" charset="2"/>
              </a:rPr>
              <a:t>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,.} </a:t>
            </a:r>
            <a:r>
              <a:rPr lang="en-US" altLang="zh-CN">
                <a:ea typeface="宋体" panose="02010600030101010101" pitchFamily="2" charset="-122"/>
              </a:rPr>
              <a:t>   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000" b="0"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</a:p>
          <a:p>
            <a:r>
              <a:rPr lang="en-US" altLang="zh-CN" sz="2000" b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Etc </a:t>
            </a:r>
            <a:r>
              <a:rPr lang="en-US" altLang="zh-CN" sz="200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…</a:t>
            </a:r>
            <a:endParaRPr lang="en-US" altLang="zh-CN" sz="200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85380" name="Text Box 4"/>
          <p:cNvSpPr txBox="1">
            <a:spLocks noChangeArrowheads="1"/>
          </p:cNvSpPr>
          <p:nvPr/>
        </p:nvSpPr>
        <p:spPr bwMode="auto">
          <a:xfrm rot="5400000">
            <a:off x="1296987" y="1674813"/>
            <a:ext cx="4857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zh-CN" altLang="en-US" sz="3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</a:t>
            </a:r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 rot="5400000">
            <a:off x="1258887" y="1331913"/>
            <a:ext cx="4857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zh-CN" altLang="en-US" sz="3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</a:t>
            </a:r>
          </a:p>
        </p:txBody>
      </p:sp>
      <p:sp>
        <p:nvSpPr>
          <p:cNvPr id="485382" name="Text Box 6"/>
          <p:cNvSpPr txBox="1">
            <a:spLocks noChangeArrowheads="1"/>
          </p:cNvSpPr>
          <p:nvPr/>
        </p:nvSpPr>
        <p:spPr bwMode="auto">
          <a:xfrm rot="5400000">
            <a:off x="1036637" y="960438"/>
            <a:ext cx="4857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zh-CN" altLang="en-US" sz="3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</a:t>
            </a:r>
          </a:p>
        </p:txBody>
      </p:sp>
    </p:spTree>
    <p:extLst>
      <p:ext uri="{BB962C8B-B14F-4D97-AF65-F5344CB8AC3E}">
        <p14:creationId xmlns:p14="http://schemas.microsoft.com/office/powerpoint/2010/main" val="326933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0">
                <a:ea typeface="宋体" panose="02010600030101010101" pitchFamily="2" charset="-122"/>
              </a:rPr>
              <a:t>Inference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I: Set of inference rules</a:t>
            </a:r>
          </a:p>
          <a:p>
            <a:r>
              <a:rPr lang="en-US" altLang="zh-CN">
                <a:ea typeface="宋体" panose="02010600030101010101" pitchFamily="2" charset="-122"/>
              </a:rPr>
              <a:t> KB: Set of sentences</a:t>
            </a:r>
          </a:p>
          <a:p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993300"/>
                </a:solidFill>
                <a:ea typeface="宋体" panose="02010600030101010101" pitchFamily="2" charset="-122"/>
              </a:rPr>
              <a:t>Inference </a:t>
            </a:r>
            <a:r>
              <a:rPr lang="en-US" altLang="zh-CN">
                <a:ea typeface="宋体" panose="02010600030101010101" pitchFamily="2" charset="-122"/>
              </a:rPr>
              <a:t>is the process of applying successive inference rules from I to KB, each rule adding its conclusion to KB</a:t>
            </a:r>
          </a:p>
        </p:txBody>
      </p:sp>
    </p:spTree>
    <p:extLst>
      <p:ext uri="{BB962C8B-B14F-4D97-AF65-F5344CB8AC3E}">
        <p14:creationId xmlns:p14="http://schemas.microsoft.com/office/powerpoint/2010/main" val="117262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0">
                <a:ea typeface="宋体" panose="02010600030101010101" pitchFamily="2" charset="-122"/>
              </a:rPr>
              <a:t>Example</a:t>
            </a:r>
          </a:p>
        </p:txBody>
      </p:sp>
      <p:sp>
        <p:nvSpPr>
          <p:cNvPr id="487427" name="Text Box 3"/>
          <p:cNvSpPr txBox="1">
            <a:spLocks noChangeArrowheads="1"/>
          </p:cNvSpPr>
          <p:nvPr/>
        </p:nvSpPr>
        <p:spPr bwMode="auto">
          <a:xfrm>
            <a:off x="914400" y="1676400"/>
            <a:ext cx="6927850" cy="3678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Battery-OK </a:t>
            </a:r>
            <a:r>
              <a:rPr lang="en-US" altLang="zh-CN" sz="18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Bulbs-OK </a:t>
            </a:r>
            <a:r>
              <a:rPr lang="en-US" altLang="zh-CN" sz="18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Headlights-Work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Battery-OK </a:t>
            </a:r>
            <a:r>
              <a:rPr lang="en-US" altLang="zh-CN" sz="18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Starter-OK </a:t>
            </a:r>
            <a:r>
              <a:rPr lang="en-US" altLang="zh-CN" sz="18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Empty-Gas-Tank </a:t>
            </a:r>
            <a:r>
              <a:rPr lang="en-US" altLang="zh-CN" sz="18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Engine-Starts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Engine-Starts </a:t>
            </a:r>
            <a:r>
              <a:rPr lang="en-US" altLang="zh-CN" sz="18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Flat-Tire </a:t>
            </a:r>
            <a:r>
              <a:rPr lang="en-US" altLang="zh-CN" sz="18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Car-OK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Headlights-Work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Battery-OK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Starter-OK 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Empty-Gas-Tank 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Car-OK 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endParaRPr lang="en-US" altLang="zh-CN" sz="1800" b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endParaRPr lang="en-US" altLang="zh-CN" sz="2000" b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/>
            <a:endParaRPr lang="zh-CN" altLang="en-US" sz="2000" b="0">
              <a:solidFill>
                <a:srgbClr val="9933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732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609600" y="76200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Review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146050" y="990600"/>
            <a:ext cx="884555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085850" indent="-228600" algn="l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800000"/>
              </a:buClr>
            </a:pPr>
            <a:r>
              <a:rPr lang="en-US" altLang="zh-CN" sz="1800" dirty="0">
                <a:solidFill>
                  <a:srgbClr val="800000"/>
                </a:solidFill>
                <a:ea typeface="宋体" panose="02010600030101010101" pitchFamily="2" charset="-122"/>
              </a:rPr>
              <a:t>Last Class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dirty="0" smtClean="0">
                <a:solidFill>
                  <a:srgbClr val="0000CC"/>
                </a:solidFill>
                <a:ea typeface="宋体" panose="02010600030101010101" pitchFamily="2" charset="-122"/>
              </a:rPr>
              <a:t>Knowledge-based Agents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dirty="0" smtClean="0">
                <a:solidFill>
                  <a:srgbClr val="0000CC"/>
                </a:solidFill>
                <a:ea typeface="宋体" panose="02010600030101010101" pitchFamily="2" charset="-122"/>
              </a:rPr>
              <a:t>Propositional Logic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1800" dirty="0" smtClean="0">
                <a:solidFill>
                  <a:srgbClr val="800000"/>
                </a:solidFill>
                <a:ea typeface="宋体" panose="02010600030101010101" pitchFamily="2" charset="-122"/>
              </a:rPr>
              <a:t>This </a:t>
            </a:r>
            <a:r>
              <a:rPr lang="en-US" altLang="zh-CN" sz="1800" dirty="0">
                <a:solidFill>
                  <a:srgbClr val="800000"/>
                </a:solidFill>
                <a:ea typeface="宋体" panose="02010600030101010101" pitchFamily="2" charset="-122"/>
              </a:rPr>
              <a:t>Class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dirty="0" smtClean="0">
                <a:solidFill>
                  <a:srgbClr val="0000CC"/>
                </a:solidFill>
                <a:ea typeface="宋体" panose="02010600030101010101" pitchFamily="2" charset="-122"/>
              </a:rPr>
              <a:t>Inference</a:t>
            </a:r>
            <a:endParaRPr lang="en-US" altLang="zh-CN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Clr>
                <a:srgbClr val="800000"/>
              </a:buClr>
            </a:pPr>
            <a:r>
              <a:rPr lang="en-US" altLang="zh-CN" sz="1800" dirty="0" smtClean="0">
                <a:solidFill>
                  <a:srgbClr val="800000"/>
                </a:solidFill>
                <a:ea typeface="宋体" panose="02010600030101010101" pitchFamily="2" charset="-122"/>
              </a:rPr>
              <a:t>Next </a:t>
            </a:r>
            <a:r>
              <a:rPr lang="en-US" altLang="zh-CN" sz="1800" dirty="0">
                <a:solidFill>
                  <a:srgbClr val="800000"/>
                </a:solidFill>
                <a:ea typeface="宋体" panose="02010600030101010101" pitchFamily="2" charset="-122"/>
              </a:rPr>
              <a:t>Class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dirty="0" smtClean="0">
                <a:solidFill>
                  <a:srgbClr val="0000CC"/>
                </a:solidFill>
                <a:ea typeface="宋体" panose="02010600030101010101" pitchFamily="2" charset="-122"/>
              </a:rPr>
              <a:t>First Order Logic</a:t>
            </a:r>
            <a:endParaRPr lang="en-US" altLang="zh-CN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4843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0">
                <a:ea typeface="宋体" panose="02010600030101010101" pitchFamily="2" charset="-122"/>
              </a:rPr>
              <a:t>Example</a:t>
            </a:r>
          </a:p>
        </p:txBody>
      </p:sp>
      <p:sp>
        <p:nvSpPr>
          <p:cNvPr id="488451" name="Text Box 3"/>
          <p:cNvSpPr txBox="1">
            <a:spLocks noChangeArrowheads="1"/>
          </p:cNvSpPr>
          <p:nvPr/>
        </p:nvSpPr>
        <p:spPr bwMode="auto">
          <a:xfrm>
            <a:off x="914400" y="1676400"/>
            <a:ext cx="6927850" cy="400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Battery-OK </a:t>
            </a:r>
            <a:r>
              <a:rPr lang="en-US" altLang="zh-CN" sz="18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Bulbs-OK </a:t>
            </a:r>
            <a:r>
              <a:rPr lang="en-US" altLang="zh-CN" sz="18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Headlights-Work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Battery-OK </a:t>
            </a:r>
            <a:r>
              <a:rPr lang="en-US" altLang="zh-CN" sz="18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Starter-OK </a:t>
            </a:r>
            <a:r>
              <a:rPr lang="en-US" altLang="zh-CN" sz="18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Empty-Gas-Tank </a:t>
            </a:r>
            <a:r>
              <a:rPr lang="en-US" altLang="zh-CN" sz="18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Engine-Starts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Engine-Starts </a:t>
            </a:r>
            <a:r>
              <a:rPr lang="en-US" altLang="zh-CN" sz="18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Flat-Tire </a:t>
            </a:r>
            <a:r>
              <a:rPr lang="en-US" altLang="zh-CN" sz="18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Car-OK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Headlights-Work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Battery-OK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Starter-OK 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Empty-Gas-Tank 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Car-OK 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latin typeface="Tahoma" panose="020B0604030504040204" pitchFamily="34" charset="0"/>
                <a:ea typeface="宋体" panose="02010600030101010101" pitchFamily="2" charset="-122"/>
              </a:rPr>
              <a:t>Battery-OK </a:t>
            </a: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1800" b="0">
                <a:latin typeface="Tahoma" panose="020B0604030504040204" pitchFamily="34" charset="0"/>
                <a:ea typeface="宋体" panose="02010600030101010101" pitchFamily="2" charset="-122"/>
              </a:rPr>
              <a:t> Starter-OK    </a:t>
            </a:r>
            <a:r>
              <a:rPr lang="en-US" altLang="zh-CN" sz="1800" b="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 </a:t>
            </a:r>
            <a:r>
              <a:rPr lang="en-US" altLang="zh-CN" sz="1800" b="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(5+6)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endParaRPr lang="en-US" altLang="zh-CN" sz="1800" b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endParaRPr lang="en-US" altLang="zh-CN" sz="2000" b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/>
            <a:endParaRPr lang="zh-CN" altLang="en-US" sz="2000" b="0">
              <a:solidFill>
                <a:srgbClr val="9933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537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0">
                <a:ea typeface="宋体" panose="02010600030101010101" pitchFamily="2" charset="-122"/>
              </a:rPr>
              <a:t>Example</a:t>
            </a:r>
          </a:p>
        </p:txBody>
      </p:sp>
      <p:sp>
        <p:nvSpPr>
          <p:cNvPr id="489475" name="Text Box 3"/>
          <p:cNvSpPr txBox="1">
            <a:spLocks noChangeArrowheads="1"/>
          </p:cNvSpPr>
          <p:nvPr/>
        </p:nvSpPr>
        <p:spPr bwMode="auto">
          <a:xfrm>
            <a:off x="914400" y="1676400"/>
            <a:ext cx="6927850" cy="433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Battery-OK </a:t>
            </a:r>
            <a:r>
              <a:rPr lang="en-US" altLang="zh-CN" sz="18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Bulbs-OK </a:t>
            </a:r>
            <a:r>
              <a:rPr lang="en-US" altLang="zh-CN" sz="18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Headlights-Work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Battery-OK </a:t>
            </a:r>
            <a:r>
              <a:rPr lang="en-US" altLang="zh-CN" sz="18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Starter-OK </a:t>
            </a:r>
            <a:r>
              <a:rPr lang="en-US" altLang="zh-CN" sz="18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Empty-Gas-Tank </a:t>
            </a:r>
            <a:r>
              <a:rPr lang="en-US" altLang="zh-CN" sz="18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Engine-Starts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Engine-Starts </a:t>
            </a:r>
            <a:r>
              <a:rPr lang="en-US" altLang="zh-CN" sz="18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Flat-Tire </a:t>
            </a:r>
            <a:r>
              <a:rPr lang="en-US" altLang="zh-CN" sz="18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Car-OK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Headlights-Work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Battery-OK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Starter-OK 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Empty-Gas-Tank 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Car-OK 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latin typeface="Tahoma" panose="020B0604030504040204" pitchFamily="34" charset="0"/>
                <a:ea typeface="宋体" panose="02010600030101010101" pitchFamily="2" charset="-122"/>
              </a:rPr>
              <a:t>Battery-OK </a:t>
            </a: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1800" b="0">
                <a:latin typeface="Tahoma" panose="020B0604030504040204" pitchFamily="34" charset="0"/>
                <a:ea typeface="宋体" panose="02010600030101010101" pitchFamily="2" charset="-122"/>
              </a:rPr>
              <a:t> Starter-OK    </a:t>
            </a:r>
            <a:r>
              <a:rPr lang="en-US" altLang="zh-CN" sz="1800" b="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 </a:t>
            </a:r>
            <a:r>
              <a:rPr lang="en-US" altLang="zh-CN" sz="1800" b="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(5+6)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latin typeface="Tahoma" panose="020B0604030504040204" pitchFamily="34" charset="0"/>
                <a:ea typeface="宋体" panose="02010600030101010101" pitchFamily="2" charset="-122"/>
              </a:rPr>
              <a:t>Battery-OK </a:t>
            </a: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1800" b="0">
                <a:latin typeface="Tahoma" panose="020B0604030504040204" pitchFamily="34" charset="0"/>
                <a:ea typeface="宋体" panose="02010600030101010101" pitchFamily="2" charset="-122"/>
              </a:rPr>
              <a:t> Starter-OK </a:t>
            </a: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1800" b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1800" b="0">
                <a:latin typeface="Tahoma" panose="020B0604030504040204" pitchFamily="34" charset="0"/>
                <a:ea typeface="宋体" panose="02010600030101010101" pitchFamily="2" charset="-122"/>
              </a:rPr>
              <a:t>Empty-Gas-Tank   </a:t>
            </a:r>
            <a:r>
              <a:rPr lang="en-US" altLang="zh-CN" sz="1800" b="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 </a:t>
            </a:r>
            <a:r>
              <a:rPr lang="en-US" altLang="zh-CN" sz="1800" b="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(9+7)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endParaRPr lang="en-US" altLang="zh-CN" sz="1800" b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endParaRPr lang="en-US" altLang="zh-CN" sz="2000" b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/>
            <a:endParaRPr lang="zh-CN" altLang="en-US" sz="2000" b="0">
              <a:solidFill>
                <a:srgbClr val="9933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057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0">
                <a:ea typeface="宋体" panose="02010600030101010101" pitchFamily="2" charset="-122"/>
              </a:rPr>
              <a:t>Example</a:t>
            </a:r>
          </a:p>
        </p:txBody>
      </p:sp>
      <p:sp>
        <p:nvSpPr>
          <p:cNvPr id="490499" name="Text Box 3"/>
          <p:cNvSpPr txBox="1">
            <a:spLocks noChangeArrowheads="1"/>
          </p:cNvSpPr>
          <p:nvPr/>
        </p:nvSpPr>
        <p:spPr bwMode="auto">
          <a:xfrm>
            <a:off x="914400" y="1676400"/>
            <a:ext cx="6927850" cy="433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Battery-OK </a:t>
            </a:r>
            <a:r>
              <a:rPr lang="en-US" altLang="zh-CN" sz="18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Bulbs-OK </a:t>
            </a:r>
            <a:r>
              <a:rPr lang="en-US" altLang="zh-CN" sz="18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Headlights-Work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Battery-OK </a:t>
            </a:r>
            <a:r>
              <a:rPr lang="en-US" altLang="zh-CN" sz="18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Starter-OK </a:t>
            </a:r>
            <a:r>
              <a:rPr lang="en-US" altLang="zh-CN" sz="18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Empty-Gas-Tank </a:t>
            </a:r>
            <a:r>
              <a:rPr lang="en-US" altLang="zh-CN" sz="18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Engine-Starts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Engine-Starts </a:t>
            </a:r>
            <a:r>
              <a:rPr lang="en-US" altLang="zh-CN" sz="18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Flat-Tire </a:t>
            </a:r>
            <a:r>
              <a:rPr lang="en-US" altLang="zh-CN" sz="18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Car-OK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Headlights-Work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Battery-OK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Starter-OK 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Empty-Gas-Tank 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Car-OK 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latin typeface="Tahoma" panose="020B0604030504040204" pitchFamily="34" charset="0"/>
                <a:ea typeface="宋体" panose="02010600030101010101" pitchFamily="2" charset="-122"/>
              </a:rPr>
              <a:t>Battery-OK </a:t>
            </a: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1800" b="0">
                <a:latin typeface="Tahoma" panose="020B0604030504040204" pitchFamily="34" charset="0"/>
                <a:ea typeface="宋体" panose="02010600030101010101" pitchFamily="2" charset="-122"/>
              </a:rPr>
              <a:t> Starter-OK    </a:t>
            </a:r>
            <a:r>
              <a:rPr lang="en-US" altLang="zh-CN" sz="1800" b="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 </a:t>
            </a:r>
            <a:r>
              <a:rPr lang="en-US" altLang="zh-CN" sz="1800" b="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(5+6)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latin typeface="Tahoma" panose="020B0604030504040204" pitchFamily="34" charset="0"/>
                <a:ea typeface="宋体" panose="02010600030101010101" pitchFamily="2" charset="-122"/>
              </a:rPr>
              <a:t>Battery-OK </a:t>
            </a: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1800" b="0">
                <a:latin typeface="Tahoma" panose="020B0604030504040204" pitchFamily="34" charset="0"/>
                <a:ea typeface="宋体" panose="02010600030101010101" pitchFamily="2" charset="-122"/>
              </a:rPr>
              <a:t> Starter-OK </a:t>
            </a: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1800" b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1800" b="0">
                <a:latin typeface="Tahoma" panose="020B0604030504040204" pitchFamily="34" charset="0"/>
                <a:ea typeface="宋体" panose="02010600030101010101" pitchFamily="2" charset="-122"/>
              </a:rPr>
              <a:t>Empty-Gas-Tank   </a:t>
            </a:r>
            <a:r>
              <a:rPr lang="en-US" altLang="zh-CN" sz="1800" b="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 </a:t>
            </a:r>
            <a:r>
              <a:rPr lang="en-US" altLang="zh-CN" sz="1800" b="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(9+7)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latin typeface="Tahoma" panose="020B0604030504040204" pitchFamily="34" charset="0"/>
                <a:ea typeface="宋体" panose="02010600030101010101" pitchFamily="2" charset="-122"/>
              </a:rPr>
              <a:t>Engine-Starts   </a:t>
            </a:r>
            <a:r>
              <a:rPr lang="en-US" altLang="zh-CN" sz="1800" b="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 </a:t>
            </a:r>
            <a:r>
              <a:rPr lang="en-US" altLang="zh-CN" sz="1800" b="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(2+10)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endParaRPr lang="en-US" altLang="zh-CN" sz="2000" b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/>
            <a:endParaRPr lang="zh-CN" altLang="en-US" sz="2000" b="0">
              <a:solidFill>
                <a:srgbClr val="9933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176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0">
                <a:ea typeface="宋体" panose="02010600030101010101" pitchFamily="2" charset="-122"/>
              </a:rPr>
              <a:t>Example</a:t>
            </a:r>
          </a:p>
        </p:txBody>
      </p:sp>
      <p:sp>
        <p:nvSpPr>
          <p:cNvPr id="491523" name="Text Box 3"/>
          <p:cNvSpPr txBox="1">
            <a:spLocks noChangeArrowheads="1"/>
          </p:cNvSpPr>
          <p:nvPr/>
        </p:nvSpPr>
        <p:spPr bwMode="auto">
          <a:xfrm>
            <a:off x="914400" y="1676400"/>
            <a:ext cx="6927850" cy="427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Battery-OK </a:t>
            </a:r>
            <a:r>
              <a:rPr lang="en-US" altLang="zh-CN" sz="18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Bulbs-OK </a:t>
            </a:r>
            <a:r>
              <a:rPr lang="en-US" altLang="zh-CN" sz="18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Headlights-Work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Battery-OK </a:t>
            </a:r>
            <a:r>
              <a:rPr lang="en-US" altLang="zh-CN" sz="18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Starter-OK </a:t>
            </a:r>
            <a:r>
              <a:rPr lang="en-US" altLang="zh-CN" sz="18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Empty-Gas-Tank </a:t>
            </a:r>
            <a:r>
              <a:rPr lang="en-US" altLang="zh-CN" sz="18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Engine-Starts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Engine-Starts </a:t>
            </a:r>
            <a:r>
              <a:rPr lang="en-US" altLang="zh-CN" sz="18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Flat-Tire </a:t>
            </a:r>
            <a:r>
              <a:rPr lang="en-US" altLang="zh-CN" sz="18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Car-OK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Headlights-Work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Battery-OK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Starter-OK 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Empty-Gas-Tank 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Car-OK 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latin typeface="Tahoma" panose="020B0604030504040204" pitchFamily="34" charset="0"/>
                <a:ea typeface="宋体" panose="02010600030101010101" pitchFamily="2" charset="-122"/>
              </a:rPr>
              <a:t>Battery-OK </a:t>
            </a: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1800" b="0">
                <a:latin typeface="Tahoma" panose="020B0604030504040204" pitchFamily="34" charset="0"/>
                <a:ea typeface="宋体" panose="02010600030101010101" pitchFamily="2" charset="-122"/>
              </a:rPr>
              <a:t> Starter-OK    </a:t>
            </a:r>
            <a:r>
              <a:rPr lang="en-US" altLang="zh-CN" sz="1800" b="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 </a:t>
            </a:r>
            <a:r>
              <a:rPr lang="en-US" altLang="zh-CN" sz="1800" b="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(5+6)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latin typeface="Tahoma" panose="020B0604030504040204" pitchFamily="34" charset="0"/>
                <a:ea typeface="宋体" panose="02010600030101010101" pitchFamily="2" charset="-122"/>
              </a:rPr>
              <a:t>Battery-OK </a:t>
            </a: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1800" b="0">
                <a:latin typeface="Tahoma" panose="020B0604030504040204" pitchFamily="34" charset="0"/>
                <a:ea typeface="宋体" panose="02010600030101010101" pitchFamily="2" charset="-122"/>
              </a:rPr>
              <a:t> Starter-OK </a:t>
            </a: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1800" b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1800" b="0">
                <a:latin typeface="Tahoma" panose="020B0604030504040204" pitchFamily="34" charset="0"/>
                <a:ea typeface="宋体" panose="02010600030101010101" pitchFamily="2" charset="-122"/>
              </a:rPr>
              <a:t>Empty-Gas-Tank   </a:t>
            </a:r>
            <a:r>
              <a:rPr lang="en-US" altLang="zh-CN" sz="1800" b="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 </a:t>
            </a:r>
            <a:r>
              <a:rPr lang="en-US" altLang="zh-CN" sz="1800" b="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(9+7)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latin typeface="Tahoma" panose="020B0604030504040204" pitchFamily="34" charset="0"/>
                <a:ea typeface="宋体" panose="02010600030101010101" pitchFamily="2" charset="-122"/>
              </a:rPr>
              <a:t>Engine-Starts   </a:t>
            </a:r>
            <a:r>
              <a:rPr lang="en-US" altLang="zh-CN" sz="1800" b="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 </a:t>
            </a:r>
            <a:r>
              <a:rPr lang="en-US" altLang="zh-CN" sz="1800" b="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(2+10)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1800" b="0">
                <a:latin typeface="Tahoma" panose="020B0604030504040204" pitchFamily="34" charset="0"/>
                <a:ea typeface="宋体" panose="02010600030101010101" pitchFamily="2" charset="-122"/>
              </a:rPr>
              <a:t>Engine-Starts </a:t>
            </a:r>
            <a:r>
              <a:rPr lang="en-US" altLang="zh-CN" sz="180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1800" b="0">
                <a:latin typeface="Tahoma" panose="020B0604030504040204" pitchFamily="34" charset="0"/>
                <a:ea typeface="宋体" panose="02010600030101010101" pitchFamily="2" charset="-122"/>
              </a:rPr>
              <a:t> Flat-Tire   </a:t>
            </a:r>
            <a:r>
              <a:rPr lang="en-US" altLang="zh-CN" sz="1800" b="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 </a:t>
            </a:r>
            <a:r>
              <a:rPr lang="en-US" altLang="zh-CN" sz="1800" b="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(3+8)</a:t>
            </a:r>
            <a:endParaRPr lang="en-US" altLang="zh-CN" sz="1800" b="0">
              <a:latin typeface="Tahoma" panose="020B060403050404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/>
            <a:endParaRPr lang="zh-CN" altLang="en-US" sz="1800" b="0">
              <a:solidFill>
                <a:srgbClr val="9933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190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0">
                <a:ea typeface="宋体" panose="02010600030101010101" pitchFamily="2" charset="-122"/>
              </a:rPr>
              <a:t>Example</a:t>
            </a:r>
          </a:p>
        </p:txBody>
      </p:sp>
      <p:sp>
        <p:nvSpPr>
          <p:cNvPr id="492547" name="Text Box 3"/>
          <p:cNvSpPr txBox="1">
            <a:spLocks noChangeArrowheads="1"/>
          </p:cNvSpPr>
          <p:nvPr/>
        </p:nvSpPr>
        <p:spPr bwMode="auto">
          <a:xfrm>
            <a:off x="914400" y="1676400"/>
            <a:ext cx="7702550" cy="427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Battery-OK </a:t>
            </a:r>
            <a:r>
              <a:rPr lang="en-US" altLang="zh-CN" sz="18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Bulbs-OK </a:t>
            </a:r>
            <a:r>
              <a:rPr lang="en-US" altLang="zh-CN" sz="18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Headlights-Work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Battery-OK </a:t>
            </a:r>
            <a:r>
              <a:rPr lang="en-US" altLang="zh-CN" sz="18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Starter-OK </a:t>
            </a:r>
            <a:r>
              <a:rPr lang="en-US" altLang="zh-CN" sz="18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Empty-Gas-Tank </a:t>
            </a:r>
            <a:r>
              <a:rPr lang="en-US" altLang="zh-CN" sz="18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Engine-Starts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Engine-Starts </a:t>
            </a:r>
            <a:r>
              <a:rPr lang="en-US" altLang="zh-CN" sz="18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Flat-Tire </a:t>
            </a:r>
            <a:r>
              <a:rPr lang="en-US" altLang="zh-CN" sz="18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Car-OK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Headlights-Work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Battery-OK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Starter-OK 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Empty-Gas-Tank 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Car-OK 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latin typeface="Tahoma" panose="020B0604030504040204" pitchFamily="34" charset="0"/>
                <a:ea typeface="宋体" panose="02010600030101010101" pitchFamily="2" charset="-122"/>
              </a:rPr>
              <a:t>Battery-OK </a:t>
            </a: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1800" b="0">
                <a:latin typeface="Tahoma" panose="020B0604030504040204" pitchFamily="34" charset="0"/>
                <a:ea typeface="宋体" panose="02010600030101010101" pitchFamily="2" charset="-122"/>
              </a:rPr>
              <a:t> Starter-OK    </a:t>
            </a:r>
            <a:r>
              <a:rPr lang="en-US" altLang="zh-CN" sz="1800" b="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 </a:t>
            </a:r>
            <a:r>
              <a:rPr lang="en-US" altLang="zh-CN" sz="1800" b="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(5+6)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latin typeface="Tahoma" panose="020B0604030504040204" pitchFamily="34" charset="0"/>
                <a:ea typeface="宋体" panose="02010600030101010101" pitchFamily="2" charset="-122"/>
              </a:rPr>
              <a:t>Battery-OK </a:t>
            </a: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1800" b="0">
                <a:latin typeface="Tahoma" panose="020B0604030504040204" pitchFamily="34" charset="0"/>
                <a:ea typeface="宋体" panose="02010600030101010101" pitchFamily="2" charset="-122"/>
              </a:rPr>
              <a:t> Starter-OK </a:t>
            </a: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1800" b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1800" b="0">
                <a:latin typeface="Tahoma" panose="020B0604030504040204" pitchFamily="34" charset="0"/>
                <a:ea typeface="宋体" panose="02010600030101010101" pitchFamily="2" charset="-122"/>
              </a:rPr>
              <a:t>Empty-Gas-Tank   </a:t>
            </a:r>
            <a:r>
              <a:rPr lang="en-US" altLang="zh-CN" sz="1800" b="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 </a:t>
            </a:r>
            <a:r>
              <a:rPr lang="en-US" altLang="zh-CN" sz="1800" b="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(9+7)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latin typeface="Tahoma" panose="020B0604030504040204" pitchFamily="34" charset="0"/>
                <a:ea typeface="宋体" panose="02010600030101010101" pitchFamily="2" charset="-122"/>
              </a:rPr>
              <a:t>Engine-Starts   </a:t>
            </a:r>
            <a:r>
              <a:rPr lang="en-US" altLang="zh-CN" sz="1800" b="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 </a:t>
            </a:r>
            <a:r>
              <a:rPr lang="en-US" altLang="zh-CN" sz="1800" b="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(2+10)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1800" b="0">
                <a:latin typeface="Tahoma" panose="020B0604030504040204" pitchFamily="34" charset="0"/>
                <a:ea typeface="宋体" panose="02010600030101010101" pitchFamily="2" charset="-122"/>
              </a:rPr>
              <a:t>Engine-Starts </a:t>
            </a:r>
            <a:r>
              <a:rPr lang="en-US" altLang="zh-CN" sz="180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1800" b="0">
                <a:latin typeface="Tahoma" panose="020B0604030504040204" pitchFamily="34" charset="0"/>
                <a:ea typeface="宋体" panose="02010600030101010101" pitchFamily="2" charset="-122"/>
              </a:rPr>
              <a:t> Flat-Tire   </a:t>
            </a:r>
            <a:r>
              <a:rPr lang="en-US" altLang="zh-CN" sz="1800" b="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 </a:t>
            </a:r>
            <a:r>
              <a:rPr lang="en-US" altLang="zh-CN" sz="1800" b="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(3+8)    </a:t>
            </a:r>
            <a:r>
              <a:rPr lang="en-US" altLang="zh-CN" sz="1800" b="0">
                <a:solidFill>
                  <a:srgbClr val="F30F4B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    </a:t>
            </a:r>
            <a:r>
              <a:rPr lang="en-US" altLang="zh-CN" sz="1800" b="0">
                <a:solidFill>
                  <a:srgbClr val="F30F4B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Engine-Starts </a:t>
            </a:r>
            <a:r>
              <a:rPr lang="en-US" altLang="zh-CN" sz="1800">
                <a:solidFill>
                  <a:srgbClr val="F30F4B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1800" b="0">
                <a:solidFill>
                  <a:srgbClr val="F30F4B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Flat-Tire</a:t>
            </a:r>
            <a:r>
              <a:rPr lang="en-US" altLang="zh-CN" sz="1800" b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endParaRPr lang="en-US" altLang="zh-CN" sz="1800" b="0">
              <a:latin typeface="Tahoma" panose="020B060403050404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/>
            <a:endParaRPr lang="zh-CN" altLang="en-US" sz="1800" b="0">
              <a:solidFill>
                <a:srgbClr val="9933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523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0">
                <a:ea typeface="宋体" panose="02010600030101010101" pitchFamily="2" charset="-122"/>
              </a:rPr>
              <a:t>Example</a:t>
            </a:r>
          </a:p>
        </p:txBody>
      </p:sp>
      <p:sp>
        <p:nvSpPr>
          <p:cNvPr id="493571" name="Text Box 3"/>
          <p:cNvSpPr txBox="1">
            <a:spLocks noChangeArrowheads="1"/>
          </p:cNvSpPr>
          <p:nvPr/>
        </p:nvSpPr>
        <p:spPr bwMode="auto">
          <a:xfrm>
            <a:off x="914400" y="1676400"/>
            <a:ext cx="6927850" cy="466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Battery-OK </a:t>
            </a:r>
            <a:r>
              <a:rPr lang="en-US" altLang="zh-CN" sz="18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Bulbs-OK </a:t>
            </a:r>
            <a:r>
              <a:rPr lang="en-US" altLang="zh-CN" sz="18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Headlights-Work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Battery-OK </a:t>
            </a:r>
            <a:r>
              <a:rPr lang="en-US" altLang="zh-CN" sz="18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Starter-OK </a:t>
            </a:r>
            <a:r>
              <a:rPr lang="en-US" altLang="zh-CN" sz="18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Empty-Gas-Tank </a:t>
            </a:r>
            <a:r>
              <a:rPr lang="en-US" altLang="zh-CN" sz="18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Engine-Starts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Engine-Starts </a:t>
            </a:r>
            <a:r>
              <a:rPr lang="en-US" altLang="zh-CN" sz="18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Flat-Tire </a:t>
            </a:r>
            <a:r>
              <a:rPr lang="en-US" altLang="zh-CN" sz="18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Car-OK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Headlights-Work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Battery-OK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Starter-OK 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Empty-Gas-Tank 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Car-OK 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latin typeface="Tahoma" panose="020B0604030504040204" pitchFamily="34" charset="0"/>
                <a:ea typeface="宋体" panose="02010600030101010101" pitchFamily="2" charset="-122"/>
              </a:rPr>
              <a:t>Battery-OK </a:t>
            </a: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1800" b="0">
                <a:latin typeface="Tahoma" panose="020B0604030504040204" pitchFamily="34" charset="0"/>
                <a:ea typeface="宋体" panose="02010600030101010101" pitchFamily="2" charset="-122"/>
              </a:rPr>
              <a:t> Starter-OK    </a:t>
            </a:r>
            <a:r>
              <a:rPr lang="en-US" altLang="zh-CN" sz="1800" b="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 </a:t>
            </a:r>
            <a:r>
              <a:rPr lang="en-US" altLang="zh-CN" sz="1800" b="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(5+6)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latin typeface="Tahoma" panose="020B0604030504040204" pitchFamily="34" charset="0"/>
                <a:ea typeface="宋体" panose="02010600030101010101" pitchFamily="2" charset="-122"/>
              </a:rPr>
              <a:t>Battery-OK </a:t>
            </a: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1800" b="0">
                <a:latin typeface="Tahoma" panose="020B0604030504040204" pitchFamily="34" charset="0"/>
                <a:ea typeface="宋体" panose="02010600030101010101" pitchFamily="2" charset="-122"/>
              </a:rPr>
              <a:t> Starter-OK </a:t>
            </a: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1800" b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1800" b="0">
                <a:latin typeface="Tahoma" panose="020B0604030504040204" pitchFamily="34" charset="0"/>
                <a:ea typeface="宋体" panose="02010600030101010101" pitchFamily="2" charset="-122"/>
              </a:rPr>
              <a:t>Empty-Gas-Tank   </a:t>
            </a:r>
            <a:r>
              <a:rPr lang="en-US" altLang="zh-CN" sz="1800" b="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 </a:t>
            </a:r>
            <a:r>
              <a:rPr lang="en-US" altLang="zh-CN" sz="1800" b="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(9+7)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latin typeface="Tahoma" panose="020B0604030504040204" pitchFamily="34" charset="0"/>
                <a:ea typeface="宋体" panose="02010600030101010101" pitchFamily="2" charset="-122"/>
              </a:rPr>
              <a:t>Engine-Starts   </a:t>
            </a:r>
            <a:r>
              <a:rPr lang="en-US" altLang="zh-CN" sz="1800" b="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 </a:t>
            </a:r>
            <a:r>
              <a:rPr lang="en-US" altLang="zh-CN" sz="1800" b="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(2+10)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latin typeface="Tahoma" panose="020B0604030504040204" pitchFamily="34" charset="0"/>
                <a:ea typeface="宋体" panose="02010600030101010101" pitchFamily="2" charset="-122"/>
              </a:rPr>
              <a:t>Engine-Starts </a:t>
            </a: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1800" b="0">
                <a:latin typeface="Tahoma" panose="020B0604030504040204" pitchFamily="34" charset="0"/>
                <a:ea typeface="宋体" panose="02010600030101010101" pitchFamily="2" charset="-122"/>
              </a:rPr>
              <a:t> Flat-Tire </a:t>
            </a:r>
            <a:r>
              <a:rPr lang="en-US" altLang="zh-CN" sz="1800" b="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 </a:t>
            </a:r>
            <a:r>
              <a:rPr lang="en-US" altLang="zh-CN" sz="1800" b="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(3+8)</a:t>
            </a:r>
            <a:endParaRPr lang="en-US" altLang="zh-CN" sz="1800" b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endParaRPr lang="en-US" altLang="zh-CN" sz="2000" b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/>
            <a:endParaRPr lang="zh-CN" altLang="en-US" sz="2000" b="0">
              <a:solidFill>
                <a:srgbClr val="9933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511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0">
                <a:ea typeface="宋体" panose="02010600030101010101" pitchFamily="2" charset="-122"/>
              </a:rPr>
              <a:t>Example</a:t>
            </a:r>
          </a:p>
        </p:txBody>
      </p:sp>
      <p:sp>
        <p:nvSpPr>
          <p:cNvPr id="494595" name="Text Box 3"/>
          <p:cNvSpPr txBox="1">
            <a:spLocks noChangeArrowheads="1"/>
          </p:cNvSpPr>
          <p:nvPr/>
        </p:nvSpPr>
        <p:spPr bwMode="auto">
          <a:xfrm>
            <a:off x="914400" y="1676400"/>
            <a:ext cx="6927850" cy="499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Battery-OK </a:t>
            </a:r>
            <a:r>
              <a:rPr lang="en-US" altLang="zh-CN" sz="18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Bulbs-OK </a:t>
            </a:r>
            <a:r>
              <a:rPr lang="en-US" altLang="zh-CN" sz="18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Headlights-Work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Battery-OK </a:t>
            </a:r>
            <a:r>
              <a:rPr lang="en-US" altLang="zh-CN" sz="18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Starter-OK </a:t>
            </a:r>
            <a:r>
              <a:rPr lang="en-US" altLang="zh-CN" sz="18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Empty-Gas-Tank </a:t>
            </a:r>
            <a:r>
              <a:rPr lang="en-US" altLang="zh-CN" sz="18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Engine-Starts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Engine-Starts </a:t>
            </a:r>
            <a:r>
              <a:rPr lang="en-US" altLang="zh-CN" sz="18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Flat-Tire </a:t>
            </a:r>
            <a:r>
              <a:rPr lang="en-US" altLang="zh-CN" sz="18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Car-OK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Headlights-Work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Battery-OK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Starter-OK 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Empty-Gas-Tank 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18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Car-OK 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latin typeface="Tahoma" panose="020B0604030504040204" pitchFamily="34" charset="0"/>
                <a:ea typeface="宋体" panose="02010600030101010101" pitchFamily="2" charset="-122"/>
              </a:rPr>
              <a:t>Battery-OK </a:t>
            </a: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1800" b="0">
                <a:latin typeface="Tahoma" panose="020B0604030504040204" pitchFamily="34" charset="0"/>
                <a:ea typeface="宋体" panose="02010600030101010101" pitchFamily="2" charset="-122"/>
              </a:rPr>
              <a:t> Starter-OK    </a:t>
            </a:r>
            <a:r>
              <a:rPr lang="en-US" altLang="zh-CN" sz="1800" b="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 </a:t>
            </a:r>
            <a:r>
              <a:rPr lang="en-US" altLang="zh-CN" sz="1800" b="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(5+6)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latin typeface="Tahoma" panose="020B0604030504040204" pitchFamily="34" charset="0"/>
                <a:ea typeface="宋体" panose="02010600030101010101" pitchFamily="2" charset="-122"/>
              </a:rPr>
              <a:t>Battery-OK </a:t>
            </a: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1800" b="0">
                <a:latin typeface="Tahoma" panose="020B0604030504040204" pitchFamily="34" charset="0"/>
                <a:ea typeface="宋体" panose="02010600030101010101" pitchFamily="2" charset="-122"/>
              </a:rPr>
              <a:t> Starter-OK </a:t>
            </a: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1800" b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1800" b="0">
                <a:latin typeface="Tahoma" panose="020B0604030504040204" pitchFamily="34" charset="0"/>
                <a:ea typeface="宋体" panose="02010600030101010101" pitchFamily="2" charset="-122"/>
              </a:rPr>
              <a:t>Empty-Gas-Tank   </a:t>
            </a:r>
            <a:r>
              <a:rPr lang="en-US" altLang="zh-CN" sz="1800" b="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 </a:t>
            </a:r>
            <a:r>
              <a:rPr lang="en-US" altLang="zh-CN" sz="1800" b="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(9+7)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latin typeface="Tahoma" panose="020B0604030504040204" pitchFamily="34" charset="0"/>
                <a:ea typeface="宋体" panose="02010600030101010101" pitchFamily="2" charset="-122"/>
              </a:rPr>
              <a:t>Engine-Starts   </a:t>
            </a:r>
            <a:r>
              <a:rPr lang="en-US" altLang="zh-CN" sz="1800" b="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 </a:t>
            </a:r>
            <a:r>
              <a:rPr lang="en-US" altLang="zh-CN" sz="1800" b="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(2+10)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latin typeface="Tahoma" panose="020B0604030504040204" pitchFamily="34" charset="0"/>
                <a:ea typeface="宋体" panose="02010600030101010101" pitchFamily="2" charset="-122"/>
              </a:rPr>
              <a:t>Engine-Starts </a:t>
            </a: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1800" b="0">
                <a:latin typeface="Tahoma" panose="020B0604030504040204" pitchFamily="34" charset="0"/>
                <a:ea typeface="宋体" panose="02010600030101010101" pitchFamily="2" charset="-122"/>
              </a:rPr>
              <a:t> Flat-Tire </a:t>
            </a:r>
            <a:r>
              <a:rPr lang="en-US" altLang="zh-CN" sz="1800" b="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 </a:t>
            </a:r>
            <a:r>
              <a:rPr lang="en-US" altLang="zh-CN" sz="1800" b="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(3+8)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800" b="0">
                <a:latin typeface="Tahoma" panose="020B0604030504040204" pitchFamily="34" charset="0"/>
                <a:ea typeface="宋体" panose="02010600030101010101" pitchFamily="2" charset="-122"/>
              </a:rPr>
              <a:t>Flat-Tire   </a:t>
            </a:r>
            <a:r>
              <a:rPr lang="en-US" altLang="zh-CN" sz="1800" b="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 </a:t>
            </a:r>
            <a:r>
              <a:rPr lang="en-US" altLang="zh-CN" sz="1800" b="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(11+12)</a:t>
            </a:r>
            <a:endParaRPr lang="en-US" altLang="zh-CN" sz="1800" b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endParaRPr lang="en-US" altLang="zh-CN" sz="2000" b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/>
            <a:endParaRPr lang="zh-CN" altLang="en-US" sz="2000" b="0">
              <a:solidFill>
                <a:srgbClr val="9933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72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0">
                <a:ea typeface="宋体" panose="02010600030101010101" pitchFamily="2" charset="-122"/>
              </a:rPr>
              <a:t>Soundness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defTabSz="914400"/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An inference rule is </a:t>
            </a:r>
            <a:r>
              <a:rPr lang="en-US" altLang="zh-CN">
                <a:solidFill>
                  <a:srgbClr val="993300"/>
                </a:solidFill>
                <a:ea typeface="宋体" panose="02010600030101010101" pitchFamily="2" charset="-122"/>
              </a:rPr>
              <a:t>sound</a:t>
            </a:r>
            <a:r>
              <a:rPr lang="en-US" altLang="zh-CN">
                <a:ea typeface="宋体" panose="02010600030101010101" pitchFamily="2" charset="-122"/>
              </a:rPr>
              <a:t> if it generates only entailed sentences</a:t>
            </a:r>
          </a:p>
          <a:p>
            <a:pPr marL="342900" indent="-342900" defTabSz="914400"/>
            <a:r>
              <a:rPr lang="en-US" altLang="zh-CN">
                <a:ea typeface="宋体" panose="02010600030101010101" pitchFamily="2" charset="-122"/>
              </a:rPr>
              <a:t> All inference rules previously given are sound, e.g.: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modus ponens: {</a:t>
            </a:r>
            <a:r>
              <a:rPr lang="en-US" altLang="zh-CN" b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b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 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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}    </a:t>
            </a:r>
            <a:r>
              <a:rPr lang="en-US" altLang="zh-CN" b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</a:p>
          <a:p>
            <a:pPr marL="342900" indent="-342900" defTabSz="914400"/>
            <a:r>
              <a:rPr lang="en-US" altLang="zh-CN" b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The following rule:</a:t>
            </a:r>
            <a:b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lang="en-US" altLang="zh-CN">
                <a:ea typeface="宋体" panose="02010600030101010101" pitchFamily="2" charset="-122"/>
              </a:rPr>
              <a:t>{</a:t>
            </a:r>
            <a:r>
              <a:rPr lang="en-US" altLang="zh-CN" b="0">
                <a:ea typeface="宋体" panose="02010600030101010101" pitchFamily="2" charset="-122"/>
                <a:sym typeface="Symbol" panose="05050102010706020507" pitchFamily="18" charset="2"/>
              </a:rPr>
              <a:t> 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 b="0">
                <a:ea typeface="宋体" panose="02010600030101010101" pitchFamily="2" charset="-122"/>
                <a:sym typeface="Symbol" panose="05050102010706020507" pitchFamily="18" charset="2"/>
              </a:rPr>
              <a:t>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, .}    </a:t>
            </a:r>
            <a:r>
              <a:rPr lang="en-US" altLang="zh-CN" b="0"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b="0">
                <a:ea typeface="宋体" panose="02010600030101010101" pitchFamily="2" charset="-122"/>
                <a:sym typeface="Symbol" panose="05050102010706020507" pitchFamily="18" charset="2"/>
              </a:rPr>
              <a:t> 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b="0">
                <a:ea typeface="宋体" panose="02010600030101010101" pitchFamily="2" charset="-122"/>
                <a:sym typeface="Symbol" panose="05050102010706020507" pitchFamily="18" charset="2"/>
              </a:rPr>
              <a:t> </a:t>
            </a:r>
            <a:br>
              <a:rPr lang="en-US" altLang="zh-CN" b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is unsound, which does not mean it is useless</a:t>
            </a:r>
          </a:p>
        </p:txBody>
      </p:sp>
      <p:sp>
        <p:nvSpPr>
          <p:cNvPr id="497668" name="Text Box 4"/>
          <p:cNvSpPr txBox="1">
            <a:spLocks noChangeArrowheads="1"/>
          </p:cNvSpPr>
          <p:nvPr/>
        </p:nvSpPr>
        <p:spPr bwMode="auto">
          <a:xfrm rot="5400000">
            <a:off x="3275807" y="1613693"/>
            <a:ext cx="419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</a:t>
            </a:r>
          </a:p>
        </p:txBody>
      </p:sp>
      <p:sp>
        <p:nvSpPr>
          <p:cNvPr id="497669" name="Text Box 5"/>
          <p:cNvSpPr txBox="1">
            <a:spLocks noChangeArrowheads="1"/>
          </p:cNvSpPr>
          <p:nvPr/>
        </p:nvSpPr>
        <p:spPr bwMode="auto">
          <a:xfrm rot="5400000">
            <a:off x="1815307" y="2223293"/>
            <a:ext cx="419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</a:t>
            </a:r>
          </a:p>
        </p:txBody>
      </p:sp>
    </p:spTree>
    <p:extLst>
      <p:ext uri="{BB962C8B-B14F-4D97-AF65-F5344CB8AC3E}">
        <p14:creationId xmlns:p14="http://schemas.microsoft.com/office/powerpoint/2010/main" val="341061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0">
                <a:ea typeface="宋体" panose="02010600030101010101" pitchFamily="2" charset="-122"/>
              </a:rPr>
              <a:t>Completeness</a:t>
            </a:r>
          </a:p>
        </p:txBody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F30F4B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 set of inference rules is </a:t>
            </a:r>
            <a:r>
              <a:rPr lang="en-US" altLang="zh-CN" dirty="0">
                <a:solidFill>
                  <a:srgbClr val="993300"/>
                </a:solidFill>
                <a:ea typeface="宋体" panose="02010600030101010101" pitchFamily="2" charset="-122"/>
              </a:rPr>
              <a:t>complete</a:t>
            </a:r>
            <a:r>
              <a:rPr lang="en-US" altLang="zh-CN" dirty="0">
                <a:ea typeface="宋体" panose="02010600030101010101" pitchFamily="2" charset="-122"/>
              </a:rPr>
              <a:t> if every entailed sentences can be obtained by applying some finite succession of these rules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Modus </a:t>
            </a:r>
            <a:r>
              <a:rPr lang="en-US" altLang="zh-CN" dirty="0" err="1" smtClean="0">
                <a:ea typeface="宋体" panose="02010600030101010101" pitchFamily="2" charset="-122"/>
              </a:rPr>
              <a:t>T</a:t>
            </a:r>
            <a:r>
              <a:rPr lang="en-US" altLang="zh-CN" dirty="0" err="1" smtClean="0">
                <a:ea typeface="宋体" panose="02010600030101010101" pitchFamily="2" charset="-122"/>
              </a:rPr>
              <a:t>olens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alone is not complete,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e.g.: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from A </a:t>
            </a:r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ea typeface="宋体" panose="02010600030101010101" pitchFamily="2" charset="-122"/>
              </a:rPr>
              <a:t> B and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dirty="0">
                <a:ea typeface="宋体" panose="02010600030101010101" pitchFamily="2" charset="-122"/>
              </a:rPr>
              <a:t>B, we cannot get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dirty="0">
                <a:ea typeface="宋体" panose="02010600030101010101" pitchFamily="2" charset="-122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52392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1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0">
                <a:ea typeface="宋体" panose="02010600030101010101" pitchFamily="2" charset="-122"/>
              </a:rPr>
              <a:t>Proof</a:t>
            </a:r>
          </a:p>
        </p:txBody>
      </p:sp>
      <p:sp>
        <p:nvSpPr>
          <p:cNvPr id="499715" name="Text Box 3"/>
          <p:cNvSpPr txBox="1">
            <a:spLocks noChangeArrowheads="1"/>
          </p:cNvSpPr>
          <p:nvPr/>
        </p:nvSpPr>
        <p:spPr bwMode="auto">
          <a:xfrm>
            <a:off x="914400" y="1752600"/>
            <a:ext cx="7337425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altLang="zh-CN" sz="3200" b="0">
                <a:latin typeface="Tahoma" panose="020B0604030504040204" pitchFamily="34" charset="0"/>
                <a:ea typeface="宋体" panose="02010600030101010101" pitchFamily="2" charset="-122"/>
              </a:rPr>
              <a:t>The </a:t>
            </a:r>
            <a:r>
              <a:rPr lang="en-US" altLang="zh-CN" sz="32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proof</a:t>
            </a:r>
            <a:r>
              <a:rPr lang="en-US" altLang="zh-CN" sz="3200" b="0">
                <a:latin typeface="Tahoma" panose="020B0604030504040204" pitchFamily="34" charset="0"/>
                <a:ea typeface="宋体" panose="02010600030101010101" pitchFamily="2" charset="-122"/>
              </a:rPr>
              <a:t> of a sentence </a:t>
            </a:r>
            <a:r>
              <a:rPr lang="en-US" altLang="zh-CN" sz="320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3200" b="0">
                <a:latin typeface="Tahoma" panose="020B0604030504040204" pitchFamily="34" charset="0"/>
                <a:ea typeface="宋体" panose="02010600030101010101" pitchFamily="2" charset="-122"/>
              </a:rPr>
              <a:t> from a set </a:t>
            </a:r>
            <a:br>
              <a:rPr lang="en-US" altLang="zh-CN" sz="3200" b="0">
                <a:latin typeface="Tahoma" panose="020B0604030504040204" pitchFamily="34" charset="0"/>
                <a:ea typeface="宋体" panose="02010600030101010101" pitchFamily="2" charset="-122"/>
              </a:rPr>
            </a:br>
            <a:r>
              <a:rPr lang="en-US" altLang="zh-CN" sz="3200" b="0">
                <a:latin typeface="Tahoma" panose="020B0604030504040204" pitchFamily="34" charset="0"/>
                <a:ea typeface="宋体" panose="02010600030101010101" pitchFamily="2" charset="-122"/>
              </a:rPr>
              <a:t>of sentences KB is the derivation of </a:t>
            </a:r>
            <a:r>
              <a:rPr lang="en-US" altLang="zh-CN" sz="320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3200" b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br>
              <a:rPr lang="en-US" altLang="zh-CN" sz="3200" b="0">
                <a:latin typeface="Tahoma" panose="020B0604030504040204" pitchFamily="34" charset="0"/>
                <a:ea typeface="宋体" panose="02010600030101010101" pitchFamily="2" charset="-122"/>
              </a:rPr>
            </a:br>
            <a:r>
              <a:rPr lang="en-US" altLang="zh-CN" sz="3200" b="0">
                <a:latin typeface="Tahoma" panose="020B0604030504040204" pitchFamily="34" charset="0"/>
                <a:ea typeface="宋体" panose="02010600030101010101" pitchFamily="2" charset="-122"/>
              </a:rPr>
              <a:t>by applying a series of sound inference </a:t>
            </a:r>
            <a:br>
              <a:rPr lang="en-US" altLang="zh-CN" sz="3200" b="0">
                <a:latin typeface="Tahoma" panose="020B0604030504040204" pitchFamily="34" charset="0"/>
                <a:ea typeface="宋体" panose="02010600030101010101" pitchFamily="2" charset="-122"/>
              </a:rPr>
            </a:br>
            <a:r>
              <a:rPr lang="en-US" altLang="zh-CN" sz="3200" b="0">
                <a:latin typeface="Tahoma" panose="020B0604030504040204" pitchFamily="34" charset="0"/>
                <a:ea typeface="宋体" panose="02010600030101010101" pitchFamily="2" charset="-122"/>
              </a:rPr>
              <a:t>rules </a:t>
            </a:r>
            <a:endParaRPr lang="en-US" altLang="zh-CN" sz="3200">
              <a:latin typeface="Tahoma" panose="020B060403050404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4505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0">
                <a:ea typeface="宋体" panose="02010600030101010101" pitchFamily="2" charset="-122"/>
              </a:rPr>
              <a:t>Problem</a:t>
            </a:r>
            <a:r>
              <a:rPr lang="en-US" altLang="zh-CN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993300"/>
                </a:solidFill>
                <a:ea typeface="宋体" panose="02010600030101010101" pitchFamily="2" charset="-122"/>
              </a:rPr>
              <a:t>Given: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KB: a set of sentences</a:t>
            </a:r>
          </a:p>
          <a:p>
            <a:pPr lvl="1"/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: a sentence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993300"/>
                </a:solidFill>
                <a:ea typeface="宋体" panose="02010600030101010101" pitchFamily="2" charset="-122"/>
              </a:rPr>
              <a:t>Answer: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KB     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 ?</a:t>
            </a:r>
          </a:p>
        </p:txBody>
      </p:sp>
      <p:grpSp>
        <p:nvGrpSpPr>
          <p:cNvPr id="516100" name="Group 4"/>
          <p:cNvGrpSpPr>
            <a:grpSpLocks/>
          </p:cNvGrpSpPr>
          <p:nvPr/>
        </p:nvGrpSpPr>
        <p:grpSpPr bwMode="auto">
          <a:xfrm>
            <a:off x="1181100" y="2374900"/>
            <a:ext cx="228600" cy="228600"/>
            <a:chOff x="2688" y="2928"/>
            <a:chExt cx="144" cy="144"/>
          </a:xfrm>
        </p:grpSpPr>
        <p:sp>
          <p:nvSpPr>
            <p:cNvPr id="516101" name="Line 5"/>
            <p:cNvSpPr>
              <a:spLocks noChangeShapeType="1"/>
            </p:cNvSpPr>
            <p:nvPr/>
          </p:nvSpPr>
          <p:spPr bwMode="auto">
            <a:xfrm>
              <a:off x="2688" y="2928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6102" name="Line 6"/>
            <p:cNvSpPr>
              <a:spLocks noChangeShapeType="1"/>
            </p:cNvSpPr>
            <p:nvPr/>
          </p:nvSpPr>
          <p:spPr bwMode="auto">
            <a:xfrm>
              <a:off x="2688" y="297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6103" name="Line 7"/>
            <p:cNvSpPr>
              <a:spLocks noChangeShapeType="1"/>
            </p:cNvSpPr>
            <p:nvPr/>
          </p:nvSpPr>
          <p:spPr bwMode="auto">
            <a:xfrm flipH="1">
              <a:off x="2688" y="302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126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0">
                <a:ea typeface="宋体" panose="02010600030101010101" pitchFamily="2" charset="-122"/>
              </a:rPr>
              <a:t>Proof</a:t>
            </a:r>
          </a:p>
        </p:txBody>
      </p:sp>
      <p:sp>
        <p:nvSpPr>
          <p:cNvPr id="500739" name="Text Box 1027"/>
          <p:cNvSpPr txBox="1">
            <a:spLocks noChangeArrowheads="1"/>
          </p:cNvSpPr>
          <p:nvPr/>
        </p:nvSpPr>
        <p:spPr bwMode="auto">
          <a:xfrm>
            <a:off x="914400" y="1752600"/>
            <a:ext cx="7337425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altLang="zh-CN" sz="3200" b="0">
                <a:latin typeface="Tahoma" panose="020B0604030504040204" pitchFamily="34" charset="0"/>
                <a:ea typeface="宋体" panose="02010600030101010101" pitchFamily="2" charset="-122"/>
              </a:rPr>
              <a:t>The </a:t>
            </a:r>
            <a:r>
              <a:rPr lang="en-US" altLang="zh-CN" sz="32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proof</a:t>
            </a:r>
            <a:r>
              <a:rPr lang="en-US" altLang="zh-CN" sz="3200" b="0">
                <a:latin typeface="Tahoma" panose="020B0604030504040204" pitchFamily="34" charset="0"/>
                <a:ea typeface="宋体" panose="02010600030101010101" pitchFamily="2" charset="-122"/>
              </a:rPr>
              <a:t> of a sentence </a:t>
            </a:r>
            <a:r>
              <a:rPr lang="en-US" altLang="zh-CN" sz="320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3200" b="0">
                <a:latin typeface="Tahoma" panose="020B0604030504040204" pitchFamily="34" charset="0"/>
                <a:ea typeface="宋体" panose="02010600030101010101" pitchFamily="2" charset="-122"/>
              </a:rPr>
              <a:t> from a set </a:t>
            </a:r>
            <a:br>
              <a:rPr lang="en-US" altLang="zh-CN" sz="3200" b="0">
                <a:latin typeface="Tahoma" panose="020B0604030504040204" pitchFamily="34" charset="0"/>
                <a:ea typeface="宋体" panose="02010600030101010101" pitchFamily="2" charset="-122"/>
              </a:rPr>
            </a:br>
            <a:r>
              <a:rPr lang="en-US" altLang="zh-CN" sz="3200" b="0">
                <a:latin typeface="Tahoma" panose="020B0604030504040204" pitchFamily="34" charset="0"/>
                <a:ea typeface="宋体" panose="02010600030101010101" pitchFamily="2" charset="-122"/>
              </a:rPr>
              <a:t>of sentences KB is the derivation of </a:t>
            </a:r>
            <a:r>
              <a:rPr lang="en-US" altLang="zh-CN" sz="320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3200" b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br>
              <a:rPr lang="en-US" altLang="zh-CN" sz="3200" b="0">
                <a:latin typeface="Tahoma" panose="020B0604030504040204" pitchFamily="34" charset="0"/>
                <a:ea typeface="宋体" panose="02010600030101010101" pitchFamily="2" charset="-122"/>
              </a:rPr>
            </a:br>
            <a:r>
              <a:rPr lang="en-US" altLang="zh-CN" sz="3200" b="0">
                <a:latin typeface="Tahoma" panose="020B0604030504040204" pitchFamily="34" charset="0"/>
                <a:ea typeface="宋体" panose="02010600030101010101" pitchFamily="2" charset="-122"/>
              </a:rPr>
              <a:t>by applying a series of sound inference </a:t>
            </a:r>
            <a:br>
              <a:rPr lang="en-US" altLang="zh-CN" sz="3200" b="0">
                <a:latin typeface="Tahoma" panose="020B0604030504040204" pitchFamily="34" charset="0"/>
                <a:ea typeface="宋体" panose="02010600030101010101" pitchFamily="2" charset="-122"/>
              </a:rPr>
            </a:br>
            <a:r>
              <a:rPr lang="en-US" altLang="zh-CN" sz="3200" b="0">
                <a:latin typeface="Tahoma" panose="020B0604030504040204" pitchFamily="34" charset="0"/>
                <a:ea typeface="宋体" panose="02010600030101010101" pitchFamily="2" charset="-122"/>
              </a:rPr>
              <a:t>rules </a:t>
            </a:r>
            <a:endParaRPr lang="en-US" altLang="zh-CN" sz="3200">
              <a:latin typeface="Tahoma" panose="020B060403050404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00740" name="Text Box 1028"/>
          <p:cNvSpPr txBox="1">
            <a:spLocks noChangeArrowheads="1"/>
          </p:cNvSpPr>
          <p:nvPr/>
        </p:nvSpPr>
        <p:spPr bwMode="auto">
          <a:xfrm>
            <a:off x="3124200" y="3581400"/>
            <a:ext cx="5257800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2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Battery-OK </a:t>
            </a:r>
            <a:r>
              <a:rPr lang="en-US" altLang="zh-CN" sz="12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12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Bulbs-OK </a:t>
            </a:r>
            <a:r>
              <a:rPr lang="en-US" altLang="zh-CN" sz="12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12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Headlights-Work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2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Battery-OK </a:t>
            </a:r>
            <a:r>
              <a:rPr lang="en-US" altLang="zh-CN" sz="12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12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Starter-OK </a:t>
            </a:r>
            <a:r>
              <a:rPr lang="en-US" altLang="zh-CN" sz="12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12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2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12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Empty-Gas-Tank </a:t>
            </a:r>
            <a:r>
              <a:rPr lang="en-US" altLang="zh-CN" sz="12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12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Engine-Starts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2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Engine-Starts </a:t>
            </a:r>
            <a:r>
              <a:rPr lang="en-US" altLang="zh-CN" sz="12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12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2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12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Flat-Tire </a:t>
            </a:r>
            <a:r>
              <a:rPr lang="en-US" altLang="zh-CN" sz="12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12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Car-OK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2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Headlights-Work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2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Battery-OK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2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Starter-OK 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2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12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Empty-Gas-Tank 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2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1200" b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Car-OK 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200" b="0">
                <a:latin typeface="Tahoma" panose="020B0604030504040204" pitchFamily="34" charset="0"/>
                <a:ea typeface="宋体" panose="02010600030101010101" pitchFamily="2" charset="-122"/>
              </a:rPr>
              <a:t>Battery-OK </a:t>
            </a:r>
            <a:r>
              <a:rPr lang="en-US" altLang="zh-CN" sz="120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1200" b="0">
                <a:latin typeface="Tahoma" panose="020B0604030504040204" pitchFamily="34" charset="0"/>
                <a:ea typeface="宋体" panose="02010600030101010101" pitchFamily="2" charset="-122"/>
              </a:rPr>
              <a:t> Starter-OK    </a:t>
            </a:r>
            <a:r>
              <a:rPr lang="en-US" altLang="zh-CN" sz="1200" b="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 </a:t>
            </a:r>
            <a:r>
              <a:rPr lang="en-US" altLang="zh-CN" sz="1200" b="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(5+6)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200" b="0">
                <a:latin typeface="Tahoma" panose="020B0604030504040204" pitchFamily="34" charset="0"/>
                <a:ea typeface="宋体" panose="02010600030101010101" pitchFamily="2" charset="-122"/>
              </a:rPr>
              <a:t>Battery-OK </a:t>
            </a:r>
            <a:r>
              <a:rPr lang="en-US" altLang="zh-CN" sz="120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1200" b="0">
                <a:latin typeface="Tahoma" panose="020B0604030504040204" pitchFamily="34" charset="0"/>
                <a:ea typeface="宋体" panose="02010600030101010101" pitchFamily="2" charset="-122"/>
              </a:rPr>
              <a:t> Starter-OK </a:t>
            </a:r>
            <a:r>
              <a:rPr lang="en-US" altLang="zh-CN" sz="120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1200" b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20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1200" b="0">
                <a:latin typeface="Tahoma" panose="020B0604030504040204" pitchFamily="34" charset="0"/>
                <a:ea typeface="宋体" panose="02010600030101010101" pitchFamily="2" charset="-122"/>
              </a:rPr>
              <a:t>Empty-Gas-Tank   </a:t>
            </a:r>
            <a:r>
              <a:rPr lang="en-US" altLang="zh-CN" sz="1200" b="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 </a:t>
            </a:r>
            <a:r>
              <a:rPr lang="en-US" altLang="zh-CN" sz="1200" b="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(9+7)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200" b="0">
                <a:latin typeface="Tahoma" panose="020B0604030504040204" pitchFamily="34" charset="0"/>
                <a:ea typeface="宋体" panose="02010600030101010101" pitchFamily="2" charset="-122"/>
              </a:rPr>
              <a:t>Engine-Starts   </a:t>
            </a:r>
            <a:r>
              <a:rPr lang="en-US" altLang="zh-CN" sz="1200" b="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 </a:t>
            </a:r>
            <a:r>
              <a:rPr lang="en-US" altLang="zh-CN" sz="1200" b="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(2+10)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200" b="0">
                <a:latin typeface="Tahoma" panose="020B0604030504040204" pitchFamily="34" charset="0"/>
                <a:ea typeface="宋体" panose="02010600030101010101" pitchFamily="2" charset="-122"/>
              </a:rPr>
              <a:t>Engine-Starts </a:t>
            </a:r>
            <a:r>
              <a:rPr lang="en-US" altLang="zh-CN" sz="120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1200" b="0">
                <a:latin typeface="Tahoma" panose="020B0604030504040204" pitchFamily="34" charset="0"/>
                <a:ea typeface="宋体" panose="02010600030101010101" pitchFamily="2" charset="-122"/>
              </a:rPr>
              <a:t> Flat-Tire </a:t>
            </a:r>
            <a:r>
              <a:rPr lang="en-US" altLang="zh-CN" sz="1200" b="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 </a:t>
            </a:r>
            <a:r>
              <a:rPr lang="en-US" altLang="zh-CN" sz="1200" b="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(3+8)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zh-CN" sz="1200" b="0">
                <a:latin typeface="Tahoma" panose="020B0604030504040204" pitchFamily="34" charset="0"/>
                <a:ea typeface="宋体" panose="02010600030101010101" pitchFamily="2" charset="-122"/>
              </a:rPr>
              <a:t>Flat-Tire   </a:t>
            </a:r>
            <a:r>
              <a:rPr lang="en-US" altLang="zh-CN" sz="1200" b="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 </a:t>
            </a:r>
            <a:r>
              <a:rPr lang="en-US" altLang="zh-CN" sz="1200" b="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(11+12)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endParaRPr lang="en-US" altLang="zh-CN" sz="1200" b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endParaRPr lang="en-US" altLang="zh-CN" sz="1200" b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/>
            <a:endParaRPr lang="zh-CN" altLang="en-US" sz="1200" b="0">
              <a:solidFill>
                <a:srgbClr val="9933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00741" name="Rectangle 1029"/>
          <p:cNvSpPr>
            <a:spLocks noChangeArrowheads="1"/>
          </p:cNvSpPr>
          <p:nvPr/>
        </p:nvSpPr>
        <p:spPr bwMode="auto">
          <a:xfrm>
            <a:off x="3048000" y="3581400"/>
            <a:ext cx="5029200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1026"/>
          <p:cNvSpPr>
            <a:spLocks noChangeArrowheads="1"/>
          </p:cNvSpPr>
          <p:nvPr/>
        </p:nvSpPr>
        <p:spPr bwMode="auto">
          <a:xfrm>
            <a:off x="1447800" y="2133600"/>
            <a:ext cx="637540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Font typeface="Symbol" panose="05050102010706020507" pitchFamily="18" charset="2"/>
              <a:buNone/>
            </a:pPr>
            <a:r>
              <a:rPr lang="zh-CN" altLang="en-US"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zh-CN" altLang="en-US" sz="28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Connective symbol (implication)</a:t>
            </a:r>
            <a:br>
              <a:rPr lang="en-US" altLang="zh-CN" sz="28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8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/>
            </a:r>
            <a:br>
              <a:rPr lang="en-US" altLang="zh-CN" sz="28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8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  Logical entailment</a:t>
            </a:r>
            <a:br>
              <a:rPr lang="en-US" altLang="zh-CN" sz="28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8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/>
            </a:r>
            <a:br>
              <a:rPr lang="en-US" altLang="zh-CN" sz="28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8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  </a:t>
            </a:r>
          </a:p>
          <a:p>
            <a:pPr algn="l" eaLnBrk="1" hangingPunct="1">
              <a:spcBef>
                <a:spcPct val="0"/>
              </a:spcBef>
              <a:buFont typeface="Symbol" panose="05050102010706020507" pitchFamily="18" charset="2"/>
              <a:buNone/>
            </a:pPr>
            <a:r>
              <a:rPr lang="en-US" altLang="zh-CN" sz="28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  Inference</a:t>
            </a:r>
          </a:p>
        </p:txBody>
      </p:sp>
      <p:grpSp>
        <p:nvGrpSpPr>
          <p:cNvPr id="501763" name="Group 1027"/>
          <p:cNvGrpSpPr>
            <a:grpSpLocks/>
          </p:cNvGrpSpPr>
          <p:nvPr/>
        </p:nvGrpSpPr>
        <p:grpSpPr bwMode="auto">
          <a:xfrm>
            <a:off x="2133600" y="3733800"/>
            <a:ext cx="4267200" cy="457200"/>
            <a:chOff x="1344" y="2352"/>
            <a:chExt cx="2688" cy="288"/>
          </a:xfrm>
        </p:grpSpPr>
        <p:sp>
          <p:nvSpPr>
            <p:cNvPr id="501764" name="Rectangle 1028"/>
            <p:cNvSpPr>
              <a:spLocks noChangeArrowheads="1"/>
            </p:cNvSpPr>
            <p:nvPr/>
          </p:nvSpPr>
          <p:spPr bwMode="auto">
            <a:xfrm>
              <a:off x="1344" y="2352"/>
              <a:ext cx="26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altLang="zh-CN" sz="2400" b="0">
                  <a:latin typeface="Tahoma" panose="020B0604030504040204" pitchFamily="34" charset="0"/>
                  <a:ea typeface="宋体" panose="02010600030101010101" pitchFamily="2" charset="-122"/>
                </a:rPr>
                <a:t>KB     </a:t>
              </a:r>
              <a:r>
                <a:rPr lang="en-US" altLang="zh-CN" sz="2400">
                  <a:latin typeface="Tahoma" panose="020B060403050404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</a:t>
              </a:r>
              <a:r>
                <a:rPr lang="en-US" altLang="zh-CN" sz="2400" b="0">
                  <a:latin typeface="Tahoma" panose="020B0604030504040204" pitchFamily="34" charset="0"/>
                  <a:ea typeface="宋体" panose="02010600030101010101" pitchFamily="2" charset="-122"/>
                </a:rPr>
                <a:t>   iff   KB </a:t>
              </a:r>
              <a:r>
                <a:rPr lang="en-US" altLang="zh-CN"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</a:t>
              </a:r>
              <a:r>
                <a:rPr lang="en-US" altLang="zh-CN" sz="2400">
                  <a:latin typeface="Tahoma" panose="020B060403050404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 </a:t>
              </a:r>
              <a:r>
                <a:rPr lang="en-US" altLang="zh-CN" sz="2400" b="0">
                  <a:latin typeface="Tahoma" panose="020B060403050404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is valid</a:t>
              </a:r>
            </a:p>
          </p:txBody>
        </p:sp>
        <p:grpSp>
          <p:nvGrpSpPr>
            <p:cNvPr id="501765" name="Group 1029"/>
            <p:cNvGrpSpPr>
              <a:grpSpLocks/>
            </p:cNvGrpSpPr>
            <p:nvPr/>
          </p:nvGrpSpPr>
          <p:grpSpPr bwMode="auto">
            <a:xfrm>
              <a:off x="1688" y="2420"/>
              <a:ext cx="229" cy="192"/>
              <a:chOff x="2688" y="2928"/>
              <a:chExt cx="144" cy="144"/>
            </a:xfrm>
          </p:grpSpPr>
          <p:sp>
            <p:nvSpPr>
              <p:cNvPr id="501766" name="Line 1030"/>
              <p:cNvSpPr>
                <a:spLocks noChangeShapeType="1"/>
              </p:cNvSpPr>
              <p:nvPr/>
            </p:nvSpPr>
            <p:spPr bwMode="auto">
              <a:xfrm>
                <a:off x="2688" y="2928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01767" name="Line 1031"/>
              <p:cNvSpPr>
                <a:spLocks noChangeShapeType="1"/>
              </p:cNvSpPr>
              <p:nvPr/>
            </p:nvSpPr>
            <p:spPr bwMode="auto">
              <a:xfrm>
                <a:off x="2688" y="2976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01768" name="Line 1032"/>
              <p:cNvSpPr>
                <a:spLocks noChangeShapeType="1"/>
              </p:cNvSpPr>
              <p:nvPr/>
            </p:nvSpPr>
            <p:spPr bwMode="auto">
              <a:xfrm flipH="1">
                <a:off x="2688" y="3024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501769" name="Text Box 1033"/>
          <p:cNvSpPr txBox="1">
            <a:spLocks noChangeArrowheads="1"/>
          </p:cNvSpPr>
          <p:nvPr/>
        </p:nvSpPr>
        <p:spPr bwMode="auto">
          <a:xfrm rot="5400000">
            <a:off x="1574007" y="4293393"/>
            <a:ext cx="419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zh-CN" altLang="en-US" sz="280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</a:t>
            </a:r>
          </a:p>
        </p:txBody>
      </p:sp>
      <p:grpSp>
        <p:nvGrpSpPr>
          <p:cNvPr id="501770" name="Group 1034"/>
          <p:cNvGrpSpPr>
            <a:grpSpLocks/>
          </p:cNvGrpSpPr>
          <p:nvPr/>
        </p:nvGrpSpPr>
        <p:grpSpPr bwMode="auto">
          <a:xfrm>
            <a:off x="1600200" y="3124200"/>
            <a:ext cx="304800" cy="304800"/>
            <a:chOff x="2688" y="2928"/>
            <a:chExt cx="144" cy="144"/>
          </a:xfrm>
        </p:grpSpPr>
        <p:sp>
          <p:nvSpPr>
            <p:cNvPr id="501771" name="Line 1035"/>
            <p:cNvSpPr>
              <a:spLocks noChangeShapeType="1"/>
            </p:cNvSpPr>
            <p:nvPr/>
          </p:nvSpPr>
          <p:spPr bwMode="auto">
            <a:xfrm>
              <a:off x="2688" y="2928"/>
              <a:ext cx="0" cy="144"/>
            </a:xfrm>
            <a:prstGeom prst="line">
              <a:avLst/>
            </a:prstGeom>
            <a:noFill/>
            <a:ln w="28575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01772" name="Line 1036"/>
            <p:cNvSpPr>
              <a:spLocks noChangeShapeType="1"/>
            </p:cNvSpPr>
            <p:nvPr/>
          </p:nvSpPr>
          <p:spPr bwMode="auto">
            <a:xfrm>
              <a:off x="2688" y="2976"/>
              <a:ext cx="144" cy="0"/>
            </a:xfrm>
            <a:prstGeom prst="line">
              <a:avLst/>
            </a:prstGeom>
            <a:noFill/>
            <a:ln w="28575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01773" name="Line 1037"/>
            <p:cNvSpPr>
              <a:spLocks noChangeShapeType="1"/>
            </p:cNvSpPr>
            <p:nvPr/>
          </p:nvSpPr>
          <p:spPr bwMode="auto">
            <a:xfrm flipH="1">
              <a:off x="2688" y="3024"/>
              <a:ext cx="144" cy="0"/>
            </a:xfrm>
            <a:prstGeom prst="line">
              <a:avLst/>
            </a:prstGeom>
            <a:noFill/>
            <a:ln w="28575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01774" name="Group 1038"/>
          <p:cNvGrpSpPr>
            <a:grpSpLocks/>
          </p:cNvGrpSpPr>
          <p:nvPr/>
        </p:nvGrpSpPr>
        <p:grpSpPr bwMode="auto">
          <a:xfrm>
            <a:off x="2193925" y="4833938"/>
            <a:ext cx="3192463" cy="461962"/>
            <a:chOff x="1382" y="3045"/>
            <a:chExt cx="2011" cy="291"/>
          </a:xfrm>
        </p:grpSpPr>
        <p:sp>
          <p:nvSpPr>
            <p:cNvPr id="501775" name="Text Box 1039"/>
            <p:cNvSpPr txBox="1">
              <a:spLocks noChangeArrowheads="1"/>
            </p:cNvSpPr>
            <p:nvPr/>
          </p:nvSpPr>
          <p:spPr bwMode="auto">
            <a:xfrm>
              <a:off x="1382" y="3045"/>
              <a:ext cx="20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zh-CN" altLang="en-US" sz="2400" b="0">
                  <a:latin typeface="Tahoma" panose="020B0604030504040204" pitchFamily="34" charset="0"/>
                  <a:ea typeface="宋体" panose="02010600030101010101" pitchFamily="2" charset="-122"/>
                </a:rPr>
                <a:t>      </a:t>
              </a:r>
              <a:r>
                <a:rPr lang="en-US" altLang="zh-CN" sz="2400" b="0">
                  <a:latin typeface="Tahoma" panose="020B0604030504040204" pitchFamily="34" charset="0"/>
                  <a:ea typeface="宋体" panose="02010600030101010101" pitchFamily="2" charset="-122"/>
                </a:rPr>
                <a:t>~      if       sound</a:t>
              </a:r>
            </a:p>
          </p:txBody>
        </p:sp>
        <p:sp>
          <p:nvSpPr>
            <p:cNvPr id="501776" name="Text Box 1040"/>
            <p:cNvSpPr txBox="1">
              <a:spLocks noChangeArrowheads="1"/>
            </p:cNvSpPr>
            <p:nvPr/>
          </p:nvSpPr>
          <p:spPr bwMode="auto">
            <a:xfrm rot="5400000">
              <a:off x="1520" y="3040"/>
              <a:ext cx="2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zh-CN" altLang="en-US" sz="2800">
                  <a:solidFill>
                    <a:srgbClr val="9933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</a:t>
              </a:r>
            </a:p>
          </p:txBody>
        </p:sp>
        <p:grpSp>
          <p:nvGrpSpPr>
            <p:cNvPr id="501777" name="Group 1041"/>
            <p:cNvGrpSpPr>
              <a:grpSpLocks/>
            </p:cNvGrpSpPr>
            <p:nvPr/>
          </p:nvGrpSpPr>
          <p:grpSpPr bwMode="auto">
            <a:xfrm>
              <a:off x="2055" y="3128"/>
              <a:ext cx="192" cy="192"/>
              <a:chOff x="2688" y="2928"/>
              <a:chExt cx="144" cy="144"/>
            </a:xfrm>
          </p:grpSpPr>
          <p:sp>
            <p:nvSpPr>
              <p:cNvPr id="501778" name="Line 1042"/>
              <p:cNvSpPr>
                <a:spLocks noChangeShapeType="1"/>
              </p:cNvSpPr>
              <p:nvPr/>
            </p:nvSpPr>
            <p:spPr bwMode="auto">
              <a:xfrm>
                <a:off x="2688" y="2928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01779" name="Line 1043"/>
              <p:cNvSpPr>
                <a:spLocks noChangeShapeType="1"/>
              </p:cNvSpPr>
              <p:nvPr/>
            </p:nvSpPr>
            <p:spPr bwMode="auto">
              <a:xfrm>
                <a:off x="2688" y="2976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01780" name="Line 1044"/>
              <p:cNvSpPr>
                <a:spLocks noChangeShapeType="1"/>
              </p:cNvSpPr>
              <p:nvPr/>
            </p:nvSpPr>
            <p:spPr bwMode="auto">
              <a:xfrm flipH="1">
                <a:off x="2688" y="3024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501781" name="Text Box 1045"/>
            <p:cNvSpPr txBox="1">
              <a:spLocks noChangeArrowheads="1"/>
            </p:cNvSpPr>
            <p:nvPr/>
          </p:nvSpPr>
          <p:spPr bwMode="auto">
            <a:xfrm rot="5400000">
              <a:off x="2480" y="3040"/>
              <a:ext cx="2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zh-CN" altLang="en-US" sz="2800">
                  <a:solidFill>
                    <a:srgbClr val="9933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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644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Summary</a:t>
            </a:r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Propositional </a:t>
            </a:r>
            <a:r>
              <a:rPr lang="en-US" altLang="zh-CN" dirty="0">
                <a:ea typeface="宋体" panose="02010600030101010101" pitchFamily="2" charset="-122"/>
              </a:rPr>
              <a:t>Logic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Syntax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Semantics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Model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Possible models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Model of a sentence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Model of a KB</a:t>
            </a:r>
          </a:p>
          <a:p>
            <a:pPr lvl="1"/>
            <a:r>
              <a:rPr lang="en-US" altLang="zh-CN" dirty="0" err="1">
                <a:ea typeface="宋体" panose="02010600030101010101" pitchFamily="2" charset="-122"/>
              </a:rPr>
              <a:t>Satisfiability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Validity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Inference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49901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What I want you to do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Review Chapter 7, 8, 9</a:t>
            </a:r>
          </a:p>
          <a:p>
            <a:r>
              <a:rPr lang="en-US" altLang="zh-CN" dirty="0" smtClean="0">
                <a:ea typeface="宋体" panose="02010600030101010101" pitchFamily="2" charset="-122"/>
              </a:rPr>
              <a:t>Work on your assignment</a:t>
            </a:r>
          </a:p>
          <a:p>
            <a:r>
              <a:rPr lang="en-US" altLang="zh-CN" dirty="0" smtClean="0">
                <a:ea typeface="宋体" panose="02010600030101010101" pitchFamily="2" charset="-122"/>
              </a:rPr>
              <a:t>Work on your </a:t>
            </a:r>
            <a:r>
              <a:rPr lang="en-US" altLang="zh-CN" smtClean="0">
                <a:ea typeface="宋体" panose="02010600030101010101" pitchFamily="2" charset="-122"/>
              </a:rPr>
              <a:t>term project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ChangeArrowheads="1"/>
          </p:cNvSpPr>
          <p:nvPr/>
        </p:nvSpPr>
        <p:spPr bwMode="auto">
          <a:xfrm>
            <a:off x="76200" y="6096000"/>
            <a:ext cx="4770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Adapted from slides by S. Russell, UC Berkeley</a:t>
            </a:r>
            <a:endParaRPr lang="en-US" altLang="zh-CN" sz="1800" b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515075" name="Rectangle 3"/>
          <p:cNvSpPr>
            <a:spLocks noChangeArrowheads="1"/>
          </p:cNvSpPr>
          <p:nvPr/>
        </p:nvSpPr>
        <p:spPr bwMode="auto">
          <a:xfrm>
            <a:off x="19050" y="11113"/>
            <a:ext cx="9099550" cy="93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8900" tIns="42862" rIns="88900" bIns="42862" anchor="ctr"/>
          <a:lstStyle>
            <a:lvl1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Proof Methods</a:t>
            </a:r>
          </a:p>
        </p:txBody>
      </p:sp>
      <p:graphicFrame>
        <p:nvGraphicFramePr>
          <p:cNvPr id="515076" name="Object 4"/>
          <p:cNvGraphicFramePr>
            <a:graphicFrameLocks noGrp="1" noChangeAspect="1"/>
          </p:cNvGraphicFramePr>
          <p:nvPr>
            <p:ph/>
          </p:nvPr>
        </p:nvGraphicFramePr>
        <p:xfrm>
          <a:off x="685800" y="1143000"/>
          <a:ext cx="7685088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Bitmap Image" r:id="rId3" imgW="7685714" imgH="3809524" progId="PBrush">
                  <p:embed/>
                </p:oleObj>
              </mc:Choice>
              <mc:Fallback>
                <p:oleObj name="Bitmap Image" r:id="rId3" imgW="7685714" imgH="3809524" progId="PBrush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143000"/>
                        <a:ext cx="7685088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0856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ChangeArrowheads="1"/>
          </p:cNvSpPr>
          <p:nvPr/>
        </p:nvSpPr>
        <p:spPr bwMode="auto">
          <a:xfrm>
            <a:off x="76200" y="6096000"/>
            <a:ext cx="4770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Adapted from slides by S. Russell, UC Berkeley</a:t>
            </a:r>
            <a:endParaRPr lang="en-US" altLang="zh-CN" sz="1800" b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514051" name="Rectangle 3"/>
          <p:cNvSpPr>
            <a:spLocks noGrp="1" noChangeArrowheads="1"/>
          </p:cNvSpPr>
          <p:nvPr>
            <p:ph type="title" sz="quarter"/>
          </p:nvPr>
        </p:nvSpPr>
        <p:spPr>
          <a:noFill/>
          <a:ln/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Propositional Inference: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Enumeration (Model Checking) Method</a:t>
            </a:r>
          </a:p>
        </p:txBody>
      </p:sp>
      <p:graphicFrame>
        <p:nvGraphicFramePr>
          <p:cNvPr id="514052" name="Object 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565150" y="1060450"/>
          <a:ext cx="8045450" cy="488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Bitmap Image" r:id="rId3" imgW="7342857" imgH="4458322" progId="PBrush">
                  <p:embed/>
                </p:oleObj>
              </mc:Choice>
              <mc:Fallback>
                <p:oleObj name="Bitmap Image" r:id="rId3" imgW="7342857" imgH="4458322" progId="PBrush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" y="1060450"/>
                        <a:ext cx="8045450" cy="488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4053" name="Picture 5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40125" y="2971800"/>
            <a:ext cx="803275" cy="2667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514054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572000" y="2971800"/>
          <a:ext cx="8890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Bitmap Image" r:id="rId6" imgW="838095" imgH="2514286" progId="PBrush">
                  <p:embed/>
                </p:oleObj>
              </mc:Choice>
              <mc:Fallback>
                <p:oleObj name="Bitmap Image" r:id="rId6" imgW="838095" imgH="2514286" progId="PBrush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971800"/>
                        <a:ext cx="88900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055" name="Object 7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5715000" y="2971800"/>
          <a:ext cx="909638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Bitmap Image" r:id="rId8" imgW="857143" imgH="2514286" progId="PBrush">
                  <p:embed/>
                </p:oleObj>
              </mc:Choice>
              <mc:Fallback>
                <p:oleObj name="Bitmap Image" r:id="rId8" imgW="857143" imgH="2514286" progId="PBrush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971800"/>
                        <a:ext cx="909638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056" name="Object 8"/>
          <p:cNvGraphicFramePr>
            <a:graphicFrameLocks noChangeAspect="1"/>
          </p:cNvGraphicFramePr>
          <p:nvPr/>
        </p:nvGraphicFramePr>
        <p:xfrm>
          <a:off x="6884988" y="2971800"/>
          <a:ext cx="735012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Bitmap Image" r:id="rId10" imgW="685714" imgH="2486372" progId="PBrush">
                  <p:embed/>
                </p:oleObj>
              </mc:Choice>
              <mc:Fallback>
                <p:oleObj name="Bitmap Image" r:id="rId10" imgW="685714" imgH="248637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4988" y="2971800"/>
                        <a:ext cx="735012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718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4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14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1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1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01000" cy="609600"/>
          </a:xfrm>
        </p:spPr>
        <p:txBody>
          <a:bodyPr/>
          <a:lstStyle/>
          <a:p>
            <a:r>
              <a:rPr lang="en-US" altLang="zh-CN" sz="2400" b="0">
                <a:ea typeface="宋体" panose="02010600030101010101" pitchFamily="2" charset="-122"/>
              </a:rPr>
              <a:t>Enumeration of Models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CC66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defTabSz="914400">
              <a:buFontTx/>
              <a:buNone/>
            </a:pPr>
            <a:r>
              <a:rPr lang="en-US" altLang="zh-CN">
                <a:solidFill>
                  <a:srgbClr val="339933"/>
                </a:solidFill>
                <a:latin typeface="Algerian" panose="04020705040A02060702" pitchFamily="82" charset="0"/>
                <a:ea typeface="宋体" panose="02010600030101010101" pitchFamily="2" charset="-122"/>
              </a:rPr>
              <a:t>P</a:t>
            </a:r>
            <a:r>
              <a:rPr lang="en-US" altLang="zh-CN">
                <a:ea typeface="宋体" panose="02010600030101010101" pitchFamily="2" charset="-122"/>
              </a:rPr>
              <a:t>: Set of propositional symbols in </a:t>
            </a:r>
            <a:r>
              <a:rPr lang="en-US" altLang="zh-CN">
                <a:solidFill>
                  <a:srgbClr val="993300"/>
                </a:solidFill>
                <a:ea typeface="宋体" panose="02010600030101010101" pitchFamily="2" charset="-122"/>
              </a:rPr>
              <a:t>{KB,</a:t>
            </a:r>
            <a:r>
              <a:rPr lang="en-US" altLang="zh-CN" b="0">
                <a:solidFill>
                  <a:srgbClr val="9933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>
                <a:solidFill>
                  <a:srgbClr val="9933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}</a:t>
            </a:r>
            <a:endParaRPr lang="en-US" altLang="zh-CN">
              <a:solidFill>
                <a:srgbClr val="993300"/>
              </a:solidFill>
              <a:ea typeface="宋体" panose="02010600030101010101" pitchFamily="2" charset="-122"/>
            </a:endParaRPr>
          </a:p>
          <a:p>
            <a:pPr marL="342900" indent="-342900" defTabSz="914400">
              <a:buFontTx/>
              <a:buNone/>
            </a:pPr>
            <a:r>
              <a:rPr lang="en-US" altLang="zh-CN">
                <a:solidFill>
                  <a:srgbClr val="339933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: Size of </a:t>
            </a:r>
            <a:r>
              <a:rPr lang="en-US" altLang="zh-CN">
                <a:solidFill>
                  <a:srgbClr val="339933"/>
                </a:solidFill>
                <a:latin typeface="Algerian" panose="04020705040A02060702" pitchFamily="82" charset="0"/>
                <a:ea typeface="宋体" panose="02010600030101010101" pitchFamily="2" charset="-122"/>
              </a:rPr>
              <a:t>P</a:t>
            </a:r>
          </a:p>
          <a:p>
            <a:pPr marL="342900" indent="-342900" defTabSz="914400"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 marL="342900" indent="-342900" defTabSz="914400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ENTAILS?(</a:t>
            </a:r>
            <a:r>
              <a:rPr lang="en-US" altLang="zh-CN" sz="2000">
                <a:solidFill>
                  <a:srgbClr val="993300"/>
                </a:solidFill>
                <a:ea typeface="宋体" panose="02010600030101010101" pitchFamily="2" charset="-122"/>
              </a:rPr>
              <a:t>KB,</a:t>
            </a:r>
            <a:r>
              <a:rPr lang="en-US" altLang="zh-CN" sz="2000">
                <a:solidFill>
                  <a:srgbClr val="9933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>
                <a:ea typeface="宋体" panose="02010600030101010101" pitchFamily="2" charset="-122"/>
              </a:rPr>
              <a:t>)</a:t>
            </a:r>
          </a:p>
          <a:p>
            <a:pPr marL="342900" indent="-342900" defTabSz="914400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    For each of the </a:t>
            </a:r>
            <a:r>
              <a:rPr lang="en-US" altLang="zh-CN">
                <a:solidFill>
                  <a:srgbClr val="339933"/>
                </a:solidFill>
                <a:ea typeface="宋体" panose="02010600030101010101" pitchFamily="2" charset="-122"/>
              </a:rPr>
              <a:t>2</a:t>
            </a:r>
            <a:r>
              <a:rPr lang="en-US" altLang="zh-CN" baseline="30000">
                <a:solidFill>
                  <a:srgbClr val="339933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n</a:t>
            </a:r>
            <a:r>
              <a:rPr lang="en-US" altLang="zh-CN" baseline="30000">
                <a:solidFill>
                  <a:srgbClr val="9933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models on </a:t>
            </a:r>
            <a:r>
              <a:rPr lang="en-US" altLang="zh-CN">
                <a:solidFill>
                  <a:srgbClr val="339933"/>
                </a:solidFill>
                <a:latin typeface="Algerian" panose="04020705040A02060702" pitchFamily="82" charset="0"/>
                <a:ea typeface="宋体" panose="02010600030101010101" pitchFamily="2" charset="-122"/>
              </a:rPr>
              <a:t>P</a:t>
            </a:r>
            <a:r>
              <a:rPr lang="en-US" altLang="zh-CN">
                <a:ea typeface="宋体" panose="02010600030101010101" pitchFamily="2" charset="-122"/>
              </a:rPr>
              <a:t> do</a:t>
            </a:r>
          </a:p>
          <a:p>
            <a:pPr marL="342900" indent="-342900" defTabSz="914400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     If it is a model of </a:t>
            </a:r>
            <a:r>
              <a:rPr lang="en-US" altLang="zh-CN">
                <a:solidFill>
                  <a:srgbClr val="993300"/>
                </a:solidFill>
                <a:ea typeface="宋体" panose="02010600030101010101" pitchFamily="2" charset="-122"/>
              </a:rPr>
              <a:t>{KB,</a:t>
            </a:r>
            <a:r>
              <a:rPr lang="en-US" altLang="zh-CN" b="0">
                <a:solidFill>
                  <a:srgbClr val="9933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>
                <a:solidFill>
                  <a:srgbClr val="9933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}</a:t>
            </a:r>
            <a:r>
              <a:rPr lang="en-US" altLang="zh-CN">
                <a:solidFill>
                  <a:srgbClr val="993300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then return </a:t>
            </a:r>
            <a:r>
              <a:rPr lang="en-US" altLang="zh-CN">
                <a:solidFill>
                  <a:schemeClr val="hlink"/>
                </a:solidFill>
                <a:ea typeface="宋体" panose="02010600030101010101" pitchFamily="2" charset="-122"/>
              </a:rPr>
              <a:t>no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 Return </a:t>
            </a:r>
            <a:r>
              <a:rPr lang="en-US" altLang="zh-CN">
                <a:solidFill>
                  <a:srgbClr val="D60093"/>
                </a:solidFill>
                <a:ea typeface="宋体" panose="02010600030101010101" pitchFamily="2" charset="-122"/>
              </a:rPr>
              <a:t>yes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</a:p>
          <a:p>
            <a:pPr marL="1143000" lvl="2" indent="-228600" defTabSz="914400"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06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0">
                <a:ea typeface="宋体" panose="02010600030101010101" pitchFamily="2" charset="-122"/>
              </a:rPr>
              <a:t>Satisfiability Test as CSP</a:t>
            </a: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001000" cy="4953000"/>
          </a:xfrm>
        </p:spPr>
        <p:txBody>
          <a:bodyPr/>
          <a:lstStyle/>
          <a:p>
            <a:pPr marL="342900" indent="-342900" defTabSz="914400"/>
            <a:r>
              <a:rPr lang="en-US" altLang="zh-CN">
                <a:ea typeface="宋体" panose="02010600030101010101" pitchFamily="2" charset="-122"/>
              </a:rPr>
              <a:t>Each propositional symbol is a </a:t>
            </a:r>
            <a:r>
              <a:rPr lang="en-US" altLang="zh-CN">
                <a:solidFill>
                  <a:srgbClr val="993300"/>
                </a:solidFill>
                <a:ea typeface="宋体" panose="02010600030101010101" pitchFamily="2" charset="-122"/>
              </a:rPr>
              <a:t>variable</a:t>
            </a:r>
          </a:p>
          <a:p>
            <a:pPr marL="342900" indent="-342900" defTabSz="914400"/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solidFill>
                  <a:srgbClr val="993300"/>
                </a:solidFill>
                <a:ea typeface="宋体" panose="02010600030101010101" pitchFamily="2" charset="-122"/>
              </a:rPr>
              <a:t>domain</a:t>
            </a:r>
            <a:r>
              <a:rPr lang="en-US" altLang="zh-CN">
                <a:ea typeface="宋体" panose="02010600030101010101" pitchFamily="2" charset="-122"/>
              </a:rPr>
              <a:t> of each variable is {</a:t>
            </a:r>
            <a:r>
              <a:rPr lang="en-US" altLang="zh-CN" i="1">
                <a:ea typeface="宋体" panose="02010600030101010101" pitchFamily="2" charset="-122"/>
              </a:rPr>
              <a:t>True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 i="1">
                <a:ea typeface="宋体" panose="02010600030101010101" pitchFamily="2" charset="-122"/>
              </a:rPr>
              <a:t>False</a:t>
            </a:r>
            <a:r>
              <a:rPr lang="en-US" altLang="zh-CN">
                <a:ea typeface="宋体" panose="02010600030101010101" pitchFamily="2" charset="-122"/>
              </a:rPr>
              <a:t>}</a:t>
            </a:r>
          </a:p>
          <a:p>
            <a:pPr marL="342900" indent="-342900" defTabSz="914400"/>
            <a:r>
              <a:rPr lang="en-US" altLang="zh-CN">
                <a:ea typeface="宋体" panose="02010600030101010101" pitchFamily="2" charset="-122"/>
              </a:rPr>
              <a:t>Each sentence in </a:t>
            </a:r>
            <a:r>
              <a:rPr lang="en-US" altLang="zh-CN">
                <a:solidFill>
                  <a:srgbClr val="993300"/>
                </a:solidFill>
                <a:ea typeface="宋体" panose="02010600030101010101" pitchFamily="2" charset="-122"/>
              </a:rPr>
              <a:t>{KB,</a:t>
            </a:r>
            <a:r>
              <a:rPr lang="en-US" altLang="zh-CN" b="0">
                <a:solidFill>
                  <a:srgbClr val="9933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>
                <a:solidFill>
                  <a:srgbClr val="9933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} </a:t>
            </a:r>
            <a:r>
              <a:rPr lang="en-US" altLang="zh-CN">
                <a:ea typeface="宋体" panose="02010600030101010101" pitchFamily="2" charset="-122"/>
              </a:rPr>
              <a:t>is a </a:t>
            </a:r>
            <a:r>
              <a:rPr lang="en-US" altLang="zh-CN">
                <a:solidFill>
                  <a:srgbClr val="993300"/>
                </a:solidFill>
                <a:ea typeface="宋体" panose="02010600030101010101" pitchFamily="2" charset="-122"/>
              </a:rPr>
              <a:t>constraint</a:t>
            </a:r>
            <a:r>
              <a:rPr lang="en-US" altLang="zh-CN">
                <a:ea typeface="宋体" panose="02010600030101010101" pitchFamily="2" charset="-122"/>
              </a:rPr>
              <a:t> on the value(s) taken by one or several variables </a:t>
            </a:r>
            <a:r>
              <a:rPr lang="en-US" altLang="zh-CN" sz="1600">
                <a:ea typeface="宋体" panose="02010600030101010101" pitchFamily="2" charset="-122"/>
              </a:rPr>
              <a:t>(e.g., P</a:t>
            </a:r>
            <a:r>
              <a:rPr lang="en-US" altLang="zh-CN" sz="160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1600">
                <a:ea typeface="宋体" panose="02010600030101010101" pitchFamily="2" charset="-122"/>
              </a:rPr>
              <a:t>Q requires that P and Q do not take both the value </a:t>
            </a:r>
            <a:r>
              <a:rPr lang="en-US" altLang="zh-CN" sz="1600" i="1">
                <a:ea typeface="宋体" panose="02010600030101010101" pitchFamily="2" charset="-122"/>
              </a:rPr>
              <a:t>False</a:t>
            </a:r>
            <a:r>
              <a:rPr lang="en-US" altLang="zh-CN" sz="1600">
                <a:ea typeface="宋体" panose="02010600030101010101" pitchFamily="2" charset="-122"/>
              </a:rPr>
              <a:t>)</a:t>
            </a:r>
          </a:p>
          <a:p>
            <a:pPr marL="342900" indent="-342900" defTabSz="914400"/>
            <a:r>
              <a:rPr lang="en-US" altLang="zh-CN">
                <a:ea typeface="宋体" panose="02010600030101010101" pitchFamily="2" charset="-122"/>
              </a:rPr>
              <a:t>Recursive backtracking CSP techniques and heuristics are applicable, as well as local search (with min-conflict heuristic)</a:t>
            </a:r>
          </a:p>
        </p:txBody>
      </p:sp>
    </p:spTree>
    <p:extLst>
      <p:ext uri="{BB962C8B-B14F-4D97-AF65-F5344CB8AC3E}">
        <p14:creationId xmlns:p14="http://schemas.microsoft.com/office/powerpoint/2010/main" val="357028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8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8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8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8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147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0">
                <a:ea typeface="宋体" panose="02010600030101010101" pitchFamily="2" charset="-122"/>
              </a:rPr>
              <a:t>Inference Rule</a:t>
            </a:r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An </a:t>
            </a:r>
            <a:r>
              <a:rPr lang="en-US" altLang="zh-CN">
                <a:solidFill>
                  <a:srgbClr val="993300"/>
                </a:solidFill>
                <a:ea typeface="宋体" panose="02010600030101010101" pitchFamily="2" charset="-122"/>
              </a:rPr>
              <a:t>inference rule {</a:t>
            </a:r>
            <a:r>
              <a:rPr lang="en-US" altLang="zh-CN" b="0">
                <a:solidFill>
                  <a:srgbClr val="F30F4B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</a:t>
            </a:r>
            <a:r>
              <a:rPr lang="en-US" altLang="zh-CN">
                <a:solidFill>
                  <a:srgbClr val="9933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b="0">
                <a:solidFill>
                  <a:srgbClr val="3399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</a:t>
            </a:r>
            <a:r>
              <a:rPr lang="en-US" altLang="zh-CN">
                <a:solidFill>
                  <a:srgbClr val="9933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} </a:t>
            </a:r>
            <a:r>
              <a:rPr lang="en-US" altLang="zh-CN">
                <a:solidFill>
                  <a:srgbClr val="993300"/>
                </a:solidFill>
                <a:ea typeface="宋体" panose="02010600030101010101" pitchFamily="2" charset="-122"/>
              </a:rPr>
              <a:t>   </a:t>
            </a:r>
            <a:r>
              <a:rPr lang="en-US" altLang="zh-CN" b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</a:t>
            </a:r>
            <a:r>
              <a:rPr lang="en-US" altLang="zh-CN" b="0"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consists of 2 sentence patterns </a:t>
            </a:r>
            <a:r>
              <a:rPr lang="en-US" altLang="zh-CN" b="0">
                <a:solidFill>
                  <a:srgbClr val="F30F4B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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and </a:t>
            </a:r>
            <a:r>
              <a:rPr lang="en-US" altLang="zh-CN" b="0">
                <a:solidFill>
                  <a:srgbClr val="339933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</a:t>
            </a:r>
            <a:r>
              <a:rPr lang="en-US" altLang="zh-CN">
                <a:ea typeface="宋体" panose="02010600030101010101" pitchFamily="2" charset="-122"/>
              </a:rPr>
              <a:t> called the conditions and one sentence pattern </a:t>
            </a:r>
            <a:r>
              <a:rPr lang="en-US" altLang="zh-CN" b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</a:t>
            </a:r>
            <a:r>
              <a:rPr lang="en-US" altLang="zh-CN">
                <a:ea typeface="宋体" panose="02010600030101010101" pitchFamily="2" charset="-122"/>
              </a:rPr>
              <a:t> called the conclusion</a:t>
            </a:r>
          </a:p>
          <a:p>
            <a:r>
              <a:rPr lang="en-US" altLang="zh-CN">
                <a:ea typeface="宋体" panose="02010600030101010101" pitchFamily="2" charset="-122"/>
              </a:rPr>
              <a:t> If </a:t>
            </a:r>
            <a:r>
              <a:rPr lang="en-US" altLang="zh-CN" b="0">
                <a:solidFill>
                  <a:srgbClr val="F30F4B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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and </a:t>
            </a:r>
            <a:r>
              <a:rPr lang="en-US" altLang="zh-CN" b="0">
                <a:solidFill>
                  <a:srgbClr val="339933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</a:t>
            </a:r>
            <a:r>
              <a:rPr lang="en-US" altLang="zh-CN">
                <a:ea typeface="宋体" panose="02010600030101010101" pitchFamily="2" charset="-122"/>
              </a:rPr>
              <a:t> match two sentences of KB then the corresponding </a:t>
            </a:r>
            <a:r>
              <a:rPr lang="en-US" altLang="zh-CN" b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</a:t>
            </a:r>
            <a:r>
              <a:rPr lang="en-US" altLang="zh-CN">
                <a:ea typeface="宋体" panose="02010600030101010101" pitchFamily="2" charset="-122"/>
              </a:rPr>
              <a:t> can be inferred according to the rule</a:t>
            </a:r>
          </a:p>
          <a:p>
            <a:r>
              <a:rPr lang="en-US" altLang="zh-CN">
                <a:ea typeface="宋体" panose="02010600030101010101" pitchFamily="2" charset="-122"/>
              </a:rPr>
              <a:t>Derive chains of conclusion</a:t>
            </a:r>
          </a:p>
        </p:txBody>
      </p:sp>
      <p:sp>
        <p:nvSpPr>
          <p:cNvPr id="476164" name="Text Box 4"/>
          <p:cNvSpPr txBox="1">
            <a:spLocks noChangeArrowheads="1"/>
          </p:cNvSpPr>
          <p:nvPr/>
        </p:nvSpPr>
        <p:spPr bwMode="auto">
          <a:xfrm rot="5400000">
            <a:off x="2933700" y="990600"/>
            <a:ext cx="4524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zh-CN" altLang="en-US" sz="320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</a:t>
            </a:r>
          </a:p>
        </p:txBody>
      </p:sp>
    </p:spTree>
    <p:extLst>
      <p:ext uri="{BB962C8B-B14F-4D97-AF65-F5344CB8AC3E}">
        <p14:creationId xmlns:p14="http://schemas.microsoft.com/office/powerpoint/2010/main" val="197336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0">
                <a:ea typeface="宋体" panose="02010600030101010101" pitchFamily="2" charset="-122"/>
              </a:rPr>
              <a:t>Example: Modus Ponens</a:t>
            </a:r>
          </a:p>
        </p:txBody>
      </p:sp>
      <p:grpSp>
        <p:nvGrpSpPr>
          <p:cNvPr id="477187" name="Group 1027"/>
          <p:cNvGrpSpPr>
            <a:grpSpLocks/>
          </p:cNvGrpSpPr>
          <p:nvPr/>
        </p:nvGrpSpPr>
        <p:grpSpPr bwMode="auto">
          <a:xfrm>
            <a:off x="2514600" y="1854200"/>
            <a:ext cx="3981450" cy="1620838"/>
            <a:chOff x="1584" y="1168"/>
            <a:chExt cx="2508" cy="1021"/>
          </a:xfrm>
        </p:grpSpPr>
        <p:sp>
          <p:nvSpPr>
            <p:cNvPr id="477188" name="Text Box 1028"/>
            <p:cNvSpPr txBox="1">
              <a:spLocks noChangeArrowheads="1"/>
            </p:cNvSpPr>
            <p:nvPr/>
          </p:nvSpPr>
          <p:spPr bwMode="auto">
            <a:xfrm>
              <a:off x="1584" y="1168"/>
              <a:ext cx="250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altLang="zh-CN" sz="3600" b="0">
                  <a:latin typeface="Tahoma" panose="020B0604030504040204" pitchFamily="34" charset="0"/>
                  <a:ea typeface="宋体" panose="02010600030101010101" pitchFamily="2" charset="-122"/>
                </a:rPr>
                <a:t>{ </a:t>
              </a:r>
              <a:r>
                <a:rPr lang="en-US" altLang="zh-CN" sz="3600">
                  <a:solidFill>
                    <a:srgbClr val="F30F4B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</a:t>
              </a:r>
              <a:r>
                <a:rPr lang="en-US" altLang="zh-CN" sz="3600">
                  <a:solidFill>
                    <a:srgbClr val="F30F4B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</a:t>
              </a:r>
              <a:r>
                <a:rPr lang="en-US" altLang="zh-CN" sz="3600">
                  <a:solidFill>
                    <a:srgbClr val="F30F4B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</a:t>
              </a:r>
              <a:r>
                <a:rPr lang="en-US" altLang="zh-CN" sz="3600"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, </a:t>
              </a:r>
              <a:r>
                <a:rPr lang="en-US" altLang="zh-CN" sz="3600">
                  <a:solidFill>
                    <a:srgbClr val="339933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</a:t>
              </a:r>
              <a:r>
                <a:rPr lang="en-US" altLang="zh-CN" sz="3600"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sz="3600" b="0"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}        </a:t>
              </a:r>
              <a:r>
                <a:rPr lang="en-US" altLang="zh-CN" sz="36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477189" name="Text Box 1029"/>
            <p:cNvSpPr txBox="1">
              <a:spLocks noChangeArrowheads="1"/>
            </p:cNvSpPr>
            <p:nvPr/>
          </p:nvSpPr>
          <p:spPr bwMode="auto">
            <a:xfrm>
              <a:off x="2208" y="1824"/>
              <a:ext cx="127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altLang="zh-CN" sz="3200" b="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{</a:t>
              </a:r>
              <a:r>
                <a:rPr lang="en-US" altLang="zh-CN" sz="3200">
                  <a:solidFill>
                    <a:srgbClr val="F30F4B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</a:t>
              </a:r>
              <a:r>
                <a:rPr lang="en-US" altLang="zh-CN" sz="3200" b="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, </a:t>
              </a:r>
              <a:r>
                <a:rPr lang="en-US" altLang="zh-CN" sz="3200">
                  <a:solidFill>
                    <a:srgbClr val="339933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</a:t>
              </a:r>
              <a:r>
                <a:rPr lang="en-US" altLang="zh-CN" sz="3200" b="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}</a:t>
              </a:r>
              <a:r>
                <a:rPr lang="en-US" altLang="zh-CN" sz="2400" b="0">
                  <a:latin typeface="Tahoma" panose="020B0604030504040204" pitchFamily="34" charset="0"/>
                  <a:ea typeface="宋体" panose="02010600030101010101" pitchFamily="2" charset="-122"/>
                </a:rPr>
                <a:t>     </a:t>
              </a:r>
              <a:r>
                <a:rPr lang="en-US" altLang="zh-CN" sz="320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</a:t>
              </a:r>
            </a:p>
          </p:txBody>
        </p:sp>
        <p:sp>
          <p:nvSpPr>
            <p:cNvPr id="477190" name="Line 1030"/>
            <p:cNvSpPr>
              <a:spLocks noChangeShapeType="1"/>
            </p:cNvSpPr>
            <p:nvPr/>
          </p:nvSpPr>
          <p:spPr bwMode="auto">
            <a:xfrm flipH="1" flipV="1">
              <a:off x="2208" y="1536"/>
              <a:ext cx="192" cy="336"/>
            </a:xfrm>
            <a:prstGeom prst="line">
              <a:avLst/>
            </a:prstGeom>
            <a:noFill/>
            <a:ln w="9525">
              <a:solidFill>
                <a:srgbClr val="F30F4B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7191" name="Line 1031"/>
            <p:cNvSpPr>
              <a:spLocks noChangeShapeType="1"/>
            </p:cNvSpPr>
            <p:nvPr/>
          </p:nvSpPr>
          <p:spPr bwMode="auto">
            <a:xfrm flipV="1">
              <a:off x="2736" y="1536"/>
              <a:ext cx="96" cy="384"/>
            </a:xfrm>
            <a:prstGeom prst="line">
              <a:avLst/>
            </a:prstGeom>
            <a:noFill/>
            <a:ln w="9525">
              <a:solidFill>
                <a:srgbClr val="3399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7192" name="Line 1032"/>
            <p:cNvSpPr>
              <a:spLocks noChangeShapeType="1"/>
            </p:cNvSpPr>
            <p:nvPr/>
          </p:nvSpPr>
          <p:spPr bwMode="auto">
            <a:xfrm flipV="1">
              <a:off x="3456" y="1536"/>
              <a:ext cx="432" cy="38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7193" name="Text Box 1033"/>
            <p:cNvSpPr txBox="1">
              <a:spLocks noChangeArrowheads="1"/>
            </p:cNvSpPr>
            <p:nvPr/>
          </p:nvSpPr>
          <p:spPr bwMode="auto">
            <a:xfrm rot="5400000">
              <a:off x="3361" y="1199"/>
              <a:ext cx="30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zh-CN" altLang="en-US" sz="3600">
                  <a:solidFill>
                    <a:srgbClr val="9933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</a:t>
              </a:r>
            </a:p>
          </p:txBody>
        </p:sp>
        <p:sp>
          <p:nvSpPr>
            <p:cNvPr id="477194" name="Text Box 1034"/>
            <p:cNvSpPr txBox="1">
              <a:spLocks noChangeArrowheads="1"/>
            </p:cNvSpPr>
            <p:nvPr/>
          </p:nvSpPr>
          <p:spPr bwMode="auto">
            <a:xfrm rot="5400000">
              <a:off x="3016" y="1832"/>
              <a:ext cx="28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zh-CN" altLang="en-US" sz="3200">
                  <a:solidFill>
                    <a:srgbClr val="9933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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380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CSA.TEMPLATE.pp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NCSA.TEMPLATE.p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NCSA.TEMPLATE.pp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SA.TEMPLATE.p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SA.TEMPLATE.pp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SA.TEMPLATE.pp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SA.TEMPLATE.pp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SA.TEMPLATE.pp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SA.TEMPLATE.pp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AppleShare:NCSA Presentations:PowerPoint4.0.template:NCSA.TEMPLATE.pp</Template>
  <TotalTime>18403</TotalTime>
  <Pages>1</Pages>
  <Words>1140</Words>
  <Application>Microsoft Office PowerPoint</Application>
  <PresentationFormat>Letter Paper (8.5x11 in)</PresentationFormat>
  <Paragraphs>258</Paragraphs>
  <Slides>33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宋体</vt:lpstr>
      <vt:lpstr>Algerian</vt:lpstr>
      <vt:lpstr>Arial</vt:lpstr>
      <vt:lpstr>Symbol</vt:lpstr>
      <vt:lpstr>Tahoma</vt:lpstr>
      <vt:lpstr>Times New Roman</vt:lpstr>
      <vt:lpstr>Wingdings</vt:lpstr>
      <vt:lpstr>NCSA.TEMPLATE.pp</vt:lpstr>
      <vt:lpstr>Bitmap Image</vt:lpstr>
      <vt:lpstr>PowerPoint Presentation</vt:lpstr>
      <vt:lpstr>PowerPoint Presentation</vt:lpstr>
      <vt:lpstr>Problem </vt:lpstr>
      <vt:lpstr>PowerPoint Presentation</vt:lpstr>
      <vt:lpstr>Propositional Inference: Enumeration (Model Checking) Method</vt:lpstr>
      <vt:lpstr>Enumeration of Models</vt:lpstr>
      <vt:lpstr>Satisfiability Test as CSP</vt:lpstr>
      <vt:lpstr>Inference Rule</vt:lpstr>
      <vt:lpstr>Example: Modus Ponens</vt:lpstr>
      <vt:lpstr>Example: Modus Ponens</vt:lpstr>
      <vt:lpstr>Example: Modus Ponens</vt:lpstr>
      <vt:lpstr>Example: Modus Ponens</vt:lpstr>
      <vt:lpstr>Example: Modus Ponens</vt:lpstr>
      <vt:lpstr>Example: Modus Tolens</vt:lpstr>
      <vt:lpstr>Example: Modus Tolens</vt:lpstr>
      <vt:lpstr>Example: Modus Tolens</vt:lpstr>
      <vt:lpstr>Other Examples</vt:lpstr>
      <vt:lpstr>Inference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Soundness</vt:lpstr>
      <vt:lpstr>Completeness</vt:lpstr>
      <vt:lpstr>Proof</vt:lpstr>
      <vt:lpstr>Proof</vt:lpstr>
      <vt:lpstr>PowerPoint Presentation</vt:lpstr>
      <vt:lpstr>Summary</vt:lpstr>
      <vt:lpstr>What I want you to do</vt:lpstr>
    </vt:vector>
  </TitlesOfParts>
  <Company>Computing and Information Sciences, Kansas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690 (Implementation of High-Performance Data Mining Systems) Lecture 0 of 18</dc:title>
  <dc:subject/>
  <dc:creator>yaohang@cs.odu.edu</dc:creator>
  <cp:keywords/>
  <dc:description/>
  <cp:lastModifiedBy>Dr. Li</cp:lastModifiedBy>
  <cp:revision>679</cp:revision>
  <cp:lastPrinted>1999-07-21T06:37:24Z</cp:lastPrinted>
  <dcterms:created xsi:type="dcterms:W3CDTF">1995-10-31T07:46:16Z</dcterms:created>
  <dcterms:modified xsi:type="dcterms:W3CDTF">2014-10-21T13:05:04Z</dcterms:modified>
</cp:coreProperties>
</file>