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1" r:id="rId2"/>
    <p:sldId id="325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23" r:id="rId30"/>
  </p:sldIdLst>
  <p:sldSz cx="9144000" cy="6858000" type="letter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D6900"/>
    <a:srgbClr val="8CF4EA"/>
    <a:srgbClr val="D93192"/>
    <a:srgbClr val="316501"/>
    <a:srgbClr val="F35B1B"/>
    <a:srgbClr val="800000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8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763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763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4BE78E3-2CB0-4737-98F8-CDD1DD8DEA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210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763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2238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763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2238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3DDCA8E-778F-491C-9790-3C4CC55F97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01" tIns="46852" rIns="92401" bIns="468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17663" y="1028700"/>
            <a:ext cx="3756025" cy="2816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47948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550863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098550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49413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198688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CE910-3917-4121-9EBB-EF32C6936B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6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0315-0510-49C5-BF59-6C6249EA98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83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11113"/>
            <a:ext cx="2278062" cy="6240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" y="11113"/>
            <a:ext cx="6681788" cy="6240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E8519-19A9-421A-845F-F461118DBC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14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C91D9-258A-4FF8-8572-9BDD4ADC18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0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CC8C7-2CD8-4E2B-98EE-2E95737F83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91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8" y="1060450"/>
            <a:ext cx="4478337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060450"/>
            <a:ext cx="4479925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26C3-3746-4062-BE74-5DA647D2A4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90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3BD74-D12B-417D-B213-49A23F12F1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7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D0513-0AB8-43CA-BA00-2131073D5E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24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92357-E18F-4FC4-BB4F-CF7CF7F663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0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3FAE5-DF4F-4565-A7CD-B64D78A757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88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895EF-E0E4-44B5-8530-DA9042585A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41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0AD7A22-A51B-432F-959C-4799F85443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88" y="0"/>
            <a:ext cx="9129712" cy="976313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mtClean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8" y="1060450"/>
            <a:ext cx="9110662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Level One: All Cap, Bold, Arial 18, Maroon</a:t>
            </a:r>
          </a:p>
          <a:p>
            <a:pPr lvl="1"/>
            <a:r>
              <a:rPr lang="en-US" altLang="zh-CN" smtClean="0"/>
              <a:t>Level two: initial cap, bold, arial 16, blue</a:t>
            </a:r>
          </a:p>
          <a:p>
            <a:pPr lvl="2"/>
            <a:r>
              <a:rPr lang="en-US" altLang="zh-CN" smtClean="0"/>
              <a:t>Level three: initial cap, bold, arial 16, blue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1588" y="6445250"/>
            <a:ext cx="7580312" cy="3175"/>
          </a:xfrm>
          <a:prstGeom prst="line">
            <a:avLst/>
          </a:prstGeom>
          <a:noFill/>
          <a:ln w="25400">
            <a:solidFill>
              <a:srgbClr val="00279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648200" y="6499225"/>
            <a:ext cx="4419600" cy="225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8900" tIns="42862" rIns="88900" bIns="42862">
            <a:spAutoFit/>
          </a:bodyPr>
          <a:lstStyle>
            <a:lvl1pPr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endParaRPr lang="en-US" altLang="zh-CN" sz="900" smtClean="0">
              <a:solidFill>
                <a:srgbClr val="00279F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9050" y="11113"/>
            <a:ext cx="909955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Title: Cap All Words, Bold, Arial 28, White</a:t>
            </a:r>
          </a:p>
        </p:txBody>
      </p:sp>
      <p:sp>
        <p:nvSpPr>
          <p:cNvPr id="1034" name="Rectangle 20"/>
          <p:cNvSpPr>
            <a:spLocks noChangeArrowheads="1"/>
          </p:cNvSpPr>
          <p:nvPr userDrawn="1"/>
        </p:nvSpPr>
        <p:spPr bwMode="auto">
          <a:xfrm>
            <a:off x="0" y="6516688"/>
            <a:ext cx="2197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mtClean="0">
                <a:ea typeface="宋体" panose="02010600030101010101" pitchFamily="2" charset="-122"/>
              </a:rPr>
              <a:t>Artificial Intelligence</a:t>
            </a:r>
            <a:endParaRPr lang="en-US" altLang="zh-CN" sz="1800" b="0" smtClean="0">
              <a:ea typeface="宋体" panose="02010600030101010101" pitchFamily="2" charset="-122"/>
            </a:endParaRPr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175375"/>
            <a:ext cx="6858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865188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23850" indent="-323850" algn="l" defTabSz="865188" rtl="0" eaLnBrk="0" fontAlgn="base" hangingPunct="0">
        <a:spcBef>
          <a:spcPct val="20000"/>
        </a:spcBef>
        <a:spcAft>
          <a:spcPct val="0"/>
        </a:spcAft>
        <a:buClr>
          <a:srgbClr val="790015"/>
        </a:buClr>
        <a:buChar char="•"/>
        <a:defRPr b="1" kern="1200">
          <a:solidFill>
            <a:srgbClr val="790015"/>
          </a:solidFill>
          <a:latin typeface="+mn-lt"/>
          <a:ea typeface="+mn-ea"/>
          <a:cs typeface="+mn-cs"/>
        </a:defRPr>
      </a:lvl1pPr>
      <a:lvl2pPr marL="703263" indent="-265113" algn="l" defTabSz="865188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1600" b="1" kern="1200">
          <a:solidFill>
            <a:srgbClr val="00279F"/>
          </a:solidFill>
          <a:latin typeface="+mn-lt"/>
          <a:ea typeface="+mn-ea"/>
          <a:cs typeface="+mn-cs"/>
        </a:defRPr>
      </a:lvl2pPr>
      <a:lvl3pPr marL="1084263" indent="-219075" algn="l" defTabSz="865188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1600" b="1" kern="1200">
          <a:solidFill>
            <a:srgbClr val="00279F"/>
          </a:solidFill>
          <a:latin typeface="+mn-lt"/>
          <a:ea typeface="+mn-ea"/>
          <a:cs typeface="+mn-cs"/>
        </a:defRPr>
      </a:lvl3pPr>
      <a:lvl4pPr marL="1600200" indent="-228600" algn="l" defTabSz="865188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865188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5" name="Rectangle 1041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Lecture 16</a:t>
            </a:r>
            <a:endParaRPr lang="en-US" altLang="zh-CN" sz="20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099" name="Rectangle 1043"/>
          <p:cNvSpPr>
            <a:spLocks noChangeArrowheads="1"/>
          </p:cNvSpPr>
          <p:nvPr/>
        </p:nvSpPr>
        <p:spPr bwMode="auto">
          <a:xfrm>
            <a:off x="695325" y="2667000"/>
            <a:ext cx="77533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23850" indent="-323850"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Yaohang Li</a:t>
            </a: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Department of Computer Science</a:t>
            </a: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ODU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endParaRPr lang="en-US" altLang="zh-CN" sz="1800" b="0" u="sng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Reading for </a:t>
            </a:r>
            <a:r>
              <a:rPr lang="en-US" altLang="zh-CN" sz="1800" b="0" dirty="0" smtClean="0">
                <a:ea typeface="宋体" panose="02010600030101010101" pitchFamily="2" charset="-122"/>
              </a:rPr>
              <a:t>This </a:t>
            </a:r>
            <a:r>
              <a:rPr lang="en-US" altLang="zh-CN" sz="1800" b="0" dirty="0">
                <a:ea typeface="宋体" panose="02010600030101010101" pitchFamily="2" charset="-122"/>
              </a:rPr>
              <a:t>Class:</a:t>
            </a:r>
          </a:p>
          <a:p>
            <a:pPr algn="ctr" eaLnBrk="1" hangingPunct="1"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Chapter </a:t>
            </a:r>
            <a:r>
              <a:rPr lang="en-US" altLang="zh-CN" sz="1800" b="0" dirty="0" smtClean="0">
                <a:ea typeface="宋体" panose="02010600030101010101" pitchFamily="2" charset="-122"/>
              </a:rPr>
              <a:t>7, 8, 9, </a:t>
            </a:r>
            <a:r>
              <a:rPr lang="en-US" altLang="zh-CN" sz="1800" b="0" dirty="0">
                <a:ea typeface="宋体" panose="02010600030101010101" pitchFamily="2" charset="-122"/>
              </a:rPr>
              <a:t>Russell and </a:t>
            </a:r>
            <a:r>
              <a:rPr lang="en-US" altLang="zh-CN" sz="1800" b="0" dirty="0" err="1">
                <a:ea typeface="宋体" panose="02010600030101010101" pitchFamily="2" charset="-122"/>
              </a:rPr>
              <a:t>Norvig</a:t>
            </a:r>
            <a:endParaRPr lang="en-US" altLang="zh-CN" sz="1800" b="0" dirty="0">
              <a:ea typeface="宋体" panose="02010600030101010101" pitchFamily="2" charset="-122"/>
            </a:endParaRPr>
          </a:p>
        </p:txBody>
      </p:sp>
      <p:sp>
        <p:nvSpPr>
          <p:cNvPr id="4100" name="Rectangle 1044"/>
          <p:cNvSpPr>
            <a:spLocks noChangeArrowheads="1"/>
          </p:cNvSpPr>
          <p:nvPr/>
        </p:nvSpPr>
        <p:spPr bwMode="auto">
          <a:xfrm>
            <a:off x="3132859" y="1600200"/>
            <a:ext cx="30428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Inference (Cont.)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Full Resolution Rule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648200"/>
          </a:xfrm>
        </p:spPr>
        <p:txBody>
          <a:bodyPr/>
          <a:lstStyle/>
          <a:p>
            <a:pPr marL="342900" indent="-342900" defTabSz="914400"/>
            <a:r>
              <a:rPr lang="en-US" altLang="zh-CN">
                <a:ea typeface="宋体" panose="02010600030101010101" pitchFamily="2" charset="-122"/>
              </a:rPr>
              <a:t>Given two sentences: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L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700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and  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700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4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where L</a:t>
            </a:r>
            <a:r>
              <a:rPr lang="en-US" altLang="zh-CN" sz="14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 L</a:t>
            </a:r>
            <a:r>
              <a:rPr lang="en-US" altLang="zh-CN" sz="1400">
                <a:ea typeface="宋体" panose="02010600030101010101" pitchFamily="2" charset="-122"/>
                <a:sym typeface="Symbol" panose="05050102010706020507" pitchFamily="18" charset="2"/>
              </a:rPr>
              <a:t>p,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14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 M</a:t>
            </a:r>
            <a:r>
              <a:rPr lang="en-US" altLang="zh-CN" sz="140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are all literals,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and L</a:t>
            </a:r>
            <a:r>
              <a:rPr lang="en-US" altLang="zh-CN" sz="140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and M</a:t>
            </a:r>
            <a:r>
              <a:rPr lang="en-US" altLang="zh-CN" sz="140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are complementary 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literals</a:t>
            </a:r>
          </a:p>
          <a:p>
            <a:pPr marL="342900" indent="-342900" defTabSz="914400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Infer: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</a:rPr>
              <a:t>L</a:t>
            </a:r>
            <a:r>
              <a:rPr lang="en-US" altLang="zh-CN" sz="1200">
                <a:solidFill>
                  <a:srgbClr val="9933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600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600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12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i-1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12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i+1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12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1200">
                <a:solidFill>
                  <a:srgbClr val="9933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600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600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12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j-1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12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j+1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12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br>
              <a:rPr lang="en-US" altLang="zh-CN" sz="12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2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in which only one copy of each literal is   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retained (factoring) </a:t>
            </a:r>
          </a:p>
        </p:txBody>
      </p:sp>
    </p:spTree>
    <p:extLst>
      <p:ext uri="{BB962C8B-B14F-4D97-AF65-F5344CB8AC3E}">
        <p14:creationId xmlns:p14="http://schemas.microsoft.com/office/powerpoint/2010/main" val="110452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609600"/>
          </a:xfrm>
        </p:spPr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838200" y="1295400"/>
            <a:ext cx="7720013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F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From: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</a:t>
            </a: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Engine-Starts 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Flat-Tire</a:t>
            </a: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</a:rPr>
              <a:t>	 		</a:t>
            </a:r>
            <a:r>
              <a:rPr lang="en-US" altLang="zh-CN" b="0" dirty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 dirty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0" dirty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0" dirty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Flat-Tire </a:t>
            </a:r>
            <a:r>
              <a:rPr lang="en-US" altLang="zh-CN" dirty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b="0" dirty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  <a:endParaRPr lang="en-US" altLang="zh-CN" b="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</a:rPr>
              <a:t>	Engine-Starts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Empty-Gas-Tank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 		 </a:t>
            </a:r>
            <a:r>
              <a:rPr lang="en-US" altLang="zh-CN" dirty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0" dirty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Empty-Gas-Tank </a:t>
            </a:r>
            <a:r>
              <a:rPr lang="en-US" altLang="zh-CN" dirty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b="0" dirty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Engine-Starts</a:t>
            </a:r>
            <a:endParaRPr lang="en-US" altLang="zh-CN" b="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en-US" altLang="zh-CN" b="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</a:rPr>
              <a:t>Infer: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Empty-Gas-Tank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Flat-Tire</a:t>
            </a: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</a:rPr>
              <a:t>			 </a:t>
            </a:r>
            <a:r>
              <a:rPr lang="en-US" altLang="zh-CN" dirty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0" dirty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Empty-Gas-Tank </a:t>
            </a:r>
            <a:r>
              <a:rPr lang="en-US" altLang="zh-CN" dirty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0" dirty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0" dirty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Flat-Tire </a:t>
            </a:r>
            <a:r>
              <a:rPr lang="en-US" altLang="zh-CN" dirty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b="0" dirty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</a:p>
        </p:txBody>
      </p:sp>
    </p:spTree>
    <p:extLst>
      <p:ext uri="{BB962C8B-B14F-4D97-AF65-F5344CB8AC3E}">
        <p14:creationId xmlns:p14="http://schemas.microsoft.com/office/powerpoint/2010/main" val="1894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609600"/>
          </a:xfrm>
        </p:spPr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530435" name="Text Box 3"/>
          <p:cNvSpPr txBox="1">
            <a:spLocks noChangeArrowheads="1"/>
          </p:cNvSpPr>
          <p:nvPr/>
        </p:nvSpPr>
        <p:spPr bwMode="auto">
          <a:xfrm>
            <a:off x="1143000" y="1981200"/>
            <a:ext cx="35750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F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From: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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en-US" altLang="zh-CN" sz="320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Q     </a:t>
            </a:r>
            <a:r>
              <a:rPr lang="en-US" altLang="zh-CN" b="0">
                <a:solidFill>
                  <a:srgbClr val="777777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( P  Q)</a:t>
            </a:r>
            <a:endParaRPr lang="en-US" altLang="zh-CN" b="0">
              <a:solidFill>
                <a:srgbClr val="777777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	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Q </a:t>
            </a:r>
            <a:r>
              <a:rPr lang="en-US" altLang="zh-CN" sz="3200"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     </a:t>
            </a:r>
            <a:r>
              <a:rPr lang="en-US" altLang="zh-CN" b="0">
                <a:solidFill>
                  <a:srgbClr val="777777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( Q  R)</a:t>
            </a:r>
            <a:endParaRPr lang="en-US" altLang="zh-CN" b="0">
              <a:solidFill>
                <a:srgbClr val="777777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en-US" altLang="zh-CN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Infer: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 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P </a:t>
            </a:r>
            <a:r>
              <a:rPr lang="en-US" altLang="zh-CN" sz="3200"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     </a:t>
            </a:r>
            <a:r>
              <a:rPr lang="en-US" altLang="zh-CN" b="0">
                <a:solidFill>
                  <a:srgbClr val="777777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( P  R)</a:t>
            </a:r>
          </a:p>
        </p:txBody>
      </p:sp>
    </p:spTree>
    <p:extLst>
      <p:ext uri="{BB962C8B-B14F-4D97-AF65-F5344CB8AC3E}">
        <p14:creationId xmlns:p14="http://schemas.microsoft.com/office/powerpoint/2010/main" val="16038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609600"/>
          </a:xfrm>
        </p:spPr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Not All Inferences are Useful! </a:t>
            </a:r>
          </a:p>
        </p:txBody>
      </p:sp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914400" y="1752600"/>
            <a:ext cx="561657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F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From: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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Engine-Starts </a:t>
            </a:r>
            <a:r>
              <a:rPr lang="en-US" altLang="zh-CN" sz="320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Flat-Tire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	Engine-Starts </a:t>
            </a:r>
            <a:r>
              <a:rPr lang="en-US" altLang="zh-CN" sz="3200"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Flat-Tire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en-US" altLang="zh-CN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Infer: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 Flat-Tire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Flat-Tire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</a:p>
        </p:txBody>
      </p:sp>
    </p:spTree>
    <p:extLst>
      <p:ext uri="{BB962C8B-B14F-4D97-AF65-F5344CB8AC3E}">
        <p14:creationId xmlns:p14="http://schemas.microsoft.com/office/powerpoint/2010/main" val="36094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685800"/>
          </a:xfrm>
        </p:spPr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Not All Inferences are Useful!</a:t>
            </a:r>
          </a:p>
        </p:txBody>
      </p:sp>
      <p:sp>
        <p:nvSpPr>
          <p:cNvPr id="532483" name="Text Box 3"/>
          <p:cNvSpPr txBox="1">
            <a:spLocks noChangeArrowheads="1"/>
          </p:cNvSpPr>
          <p:nvPr/>
        </p:nvSpPr>
        <p:spPr bwMode="auto">
          <a:xfrm>
            <a:off x="914400" y="1752600"/>
            <a:ext cx="67818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F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From: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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Engine-Starts </a:t>
            </a:r>
            <a:r>
              <a:rPr lang="en-US" altLang="zh-CN" sz="320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Flat-Tire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	Engine-Starts </a:t>
            </a:r>
            <a:r>
              <a:rPr lang="en-US" altLang="zh-CN" sz="3200"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Flat-Tire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en-US" altLang="zh-CN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Infer: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 </a:t>
            </a:r>
            <a:r>
              <a:rPr lang="en-US" altLang="zh-CN" b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Flat-Tire</a:t>
            </a:r>
            <a:r>
              <a:rPr lang="en-US" altLang="zh-CN" b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Flat-Tire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  <a:endParaRPr lang="en-US" altLang="zh-CN" b="0" i="1">
              <a:latin typeface="Tahoma" panose="020B060403050404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32484" name="Text Box 4"/>
          <p:cNvSpPr txBox="1">
            <a:spLocks noChangeArrowheads="1"/>
          </p:cNvSpPr>
          <p:nvPr/>
        </p:nvSpPr>
        <p:spPr bwMode="auto">
          <a:xfrm>
            <a:off x="3870325" y="5443538"/>
            <a:ext cx="143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tautology</a:t>
            </a:r>
          </a:p>
        </p:txBody>
      </p:sp>
      <p:sp>
        <p:nvSpPr>
          <p:cNvPr id="532485" name="Line 5"/>
          <p:cNvSpPr>
            <a:spLocks noChangeShapeType="1"/>
          </p:cNvSpPr>
          <p:nvPr/>
        </p:nvSpPr>
        <p:spPr bwMode="auto">
          <a:xfrm flipH="1" flipV="1">
            <a:off x="3352800" y="4876800"/>
            <a:ext cx="6096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486" name="Rectangle 6"/>
          <p:cNvSpPr>
            <a:spLocks noChangeArrowheads="1"/>
          </p:cNvSpPr>
          <p:nvPr/>
        </p:nvSpPr>
        <p:spPr bwMode="auto">
          <a:xfrm>
            <a:off x="1524000" y="4343400"/>
            <a:ext cx="29718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533400"/>
          </a:xfrm>
        </p:spPr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Not All Inferences are Useful!</a:t>
            </a:r>
          </a:p>
        </p:txBody>
      </p:sp>
      <p:sp>
        <p:nvSpPr>
          <p:cNvPr id="533507" name="Text Box 3"/>
          <p:cNvSpPr txBox="1">
            <a:spLocks noChangeArrowheads="1"/>
          </p:cNvSpPr>
          <p:nvPr/>
        </p:nvSpPr>
        <p:spPr bwMode="auto">
          <a:xfrm>
            <a:off x="914400" y="1752600"/>
            <a:ext cx="67818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F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From: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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Engine-Starts </a:t>
            </a:r>
            <a:r>
              <a:rPr lang="en-US" altLang="zh-CN" sz="320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Flat-Tire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	Engine-Starts </a:t>
            </a:r>
            <a:r>
              <a:rPr lang="en-US" altLang="zh-CN" sz="3200"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Flat-Tire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en-US" altLang="zh-CN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Infer: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 </a:t>
            </a:r>
            <a:r>
              <a:rPr lang="en-US" altLang="zh-CN" b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Flat-Tire</a:t>
            </a:r>
            <a:r>
              <a:rPr lang="en-US" altLang="zh-CN" b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Flat-Tire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 Car-OK  </a:t>
            </a:r>
            <a:r>
              <a:rPr lang="en-US" altLang="zh-CN" sz="2800">
                <a:solidFill>
                  <a:srgbClr val="3399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 </a:t>
            </a:r>
            <a:r>
              <a:rPr lang="en-US" altLang="zh-CN" b="0" i="1">
                <a:solidFill>
                  <a:srgbClr val="339933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True</a:t>
            </a:r>
          </a:p>
        </p:txBody>
      </p:sp>
      <p:sp>
        <p:nvSpPr>
          <p:cNvPr id="533508" name="Text Box 4"/>
          <p:cNvSpPr txBox="1">
            <a:spLocks noChangeArrowheads="1"/>
          </p:cNvSpPr>
          <p:nvPr/>
        </p:nvSpPr>
        <p:spPr bwMode="auto">
          <a:xfrm>
            <a:off x="3870325" y="5443538"/>
            <a:ext cx="143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tautology</a:t>
            </a:r>
          </a:p>
        </p:txBody>
      </p:sp>
      <p:sp>
        <p:nvSpPr>
          <p:cNvPr id="533509" name="Line 5"/>
          <p:cNvSpPr>
            <a:spLocks noChangeShapeType="1"/>
          </p:cNvSpPr>
          <p:nvPr/>
        </p:nvSpPr>
        <p:spPr bwMode="auto">
          <a:xfrm flipH="1" flipV="1">
            <a:off x="3352800" y="4876800"/>
            <a:ext cx="6096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510" name="Rectangle 6"/>
          <p:cNvSpPr>
            <a:spLocks noChangeArrowheads="1"/>
          </p:cNvSpPr>
          <p:nvPr/>
        </p:nvSpPr>
        <p:spPr bwMode="auto">
          <a:xfrm>
            <a:off x="1524000" y="4343400"/>
            <a:ext cx="29718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solidFill>
                  <a:srgbClr val="969696"/>
                </a:solidFill>
                <a:ea typeface="宋体" panose="02010600030101010101" pitchFamily="2" charset="-122"/>
              </a:rPr>
              <a:t>Full Resolution Rule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77200" cy="4114800"/>
          </a:xfrm>
        </p:spPr>
        <p:txBody>
          <a:bodyPr/>
          <a:lstStyle/>
          <a:p>
            <a:r>
              <a:rPr lang="zh-CN" altLang="en-US">
                <a:solidFill>
                  <a:srgbClr val="969696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69696"/>
                </a:solidFill>
                <a:ea typeface="宋体" panose="02010600030101010101" pitchFamily="2" charset="-122"/>
              </a:rPr>
              <a:t>Given two sentences:</a:t>
            </a:r>
            <a:br>
              <a:rPr lang="en-US" altLang="zh-CN">
                <a:solidFill>
                  <a:srgbClr val="969696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969696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L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700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969696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and  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700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b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endParaRPr lang="en-US" altLang="zh-CN">
              <a:solidFill>
                <a:srgbClr val="969696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>
                <a:solidFill>
                  <a:srgbClr val="96969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Infer:</a:t>
            </a:r>
            <a:br>
              <a:rPr lang="en-US" altLang="zh-CN">
                <a:solidFill>
                  <a:srgbClr val="969696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solidFill>
                  <a:srgbClr val="96969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</a:rPr>
              <a:t>L</a:t>
            </a:r>
            <a:r>
              <a:rPr lang="en-US" altLang="zh-CN" sz="1200">
                <a:solidFill>
                  <a:srgbClr val="9933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600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600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12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i-1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12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i+1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12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1200">
                <a:solidFill>
                  <a:srgbClr val="9933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600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600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12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j-1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12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j+1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12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535558" name="Group 6"/>
          <p:cNvGrpSpPr>
            <a:grpSpLocks/>
          </p:cNvGrpSpPr>
          <p:nvPr/>
        </p:nvGrpSpPr>
        <p:grpSpPr bwMode="auto">
          <a:xfrm>
            <a:off x="1600200" y="2667000"/>
            <a:ext cx="4038600" cy="1828800"/>
            <a:chOff x="2016" y="1872"/>
            <a:chExt cx="2544" cy="2016"/>
          </a:xfrm>
        </p:grpSpPr>
        <p:sp>
          <p:nvSpPr>
            <p:cNvPr id="535559" name="Line 7"/>
            <p:cNvSpPr>
              <a:spLocks noChangeShapeType="1"/>
            </p:cNvSpPr>
            <p:nvPr/>
          </p:nvSpPr>
          <p:spPr bwMode="auto">
            <a:xfrm>
              <a:off x="2016" y="1872"/>
              <a:ext cx="2256" cy="1872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5560" name="Line 8"/>
            <p:cNvSpPr>
              <a:spLocks noChangeShapeType="1"/>
            </p:cNvSpPr>
            <p:nvPr/>
          </p:nvSpPr>
          <p:spPr bwMode="auto">
            <a:xfrm>
              <a:off x="4368" y="1872"/>
              <a:ext cx="192" cy="1872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5561" name="Line 9"/>
            <p:cNvSpPr>
              <a:spLocks noChangeShapeType="1"/>
            </p:cNvSpPr>
            <p:nvPr/>
          </p:nvSpPr>
          <p:spPr bwMode="auto">
            <a:xfrm>
              <a:off x="2592" y="3504"/>
              <a:ext cx="1536" cy="384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35562" name="Rectangle 10"/>
          <p:cNvSpPr>
            <a:spLocks noChangeArrowheads="1"/>
          </p:cNvSpPr>
          <p:nvPr/>
        </p:nvSpPr>
        <p:spPr bwMode="auto">
          <a:xfrm>
            <a:off x="1600200" y="2209800"/>
            <a:ext cx="1447800" cy="30480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63" name="Rectangle 11"/>
          <p:cNvSpPr>
            <a:spLocks noChangeArrowheads="1"/>
          </p:cNvSpPr>
          <p:nvPr/>
        </p:nvSpPr>
        <p:spPr bwMode="auto">
          <a:xfrm>
            <a:off x="3810000" y="2209800"/>
            <a:ext cx="1447800" cy="30480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64" name="Rectangle 12"/>
          <p:cNvSpPr>
            <a:spLocks noChangeArrowheads="1"/>
          </p:cNvSpPr>
          <p:nvPr/>
        </p:nvSpPr>
        <p:spPr bwMode="auto">
          <a:xfrm>
            <a:off x="1219200" y="3657600"/>
            <a:ext cx="4495800" cy="30480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65" name="Text Box 13"/>
          <p:cNvSpPr txBox="1">
            <a:spLocks noChangeArrowheads="1"/>
          </p:cNvSpPr>
          <p:nvPr/>
        </p:nvSpPr>
        <p:spPr bwMode="auto">
          <a:xfrm>
            <a:off x="5029200" y="4495800"/>
            <a:ext cx="1646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36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clauses</a:t>
            </a:r>
          </a:p>
        </p:txBody>
      </p:sp>
    </p:spTree>
    <p:extLst>
      <p:ext uri="{BB962C8B-B14F-4D97-AF65-F5344CB8AC3E}">
        <p14:creationId xmlns:p14="http://schemas.microsoft.com/office/powerpoint/2010/main" val="1288052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Sentence </a:t>
            </a:r>
            <a:r>
              <a:rPr lang="en-US" altLang="zh-CN" sz="2400" b="0">
                <a:ea typeface="宋体" panose="02010600030101010101" pitchFamily="2" charset="-122"/>
                <a:sym typeface="Wingdings" panose="05000000000000000000" pitchFamily="2" charset="2"/>
              </a:rPr>
              <a:t> Clause Form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914400" y="1600200"/>
            <a:ext cx="3771900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Example: </a:t>
            </a:r>
            <a:b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	(A </a:t>
            </a:r>
            <a:r>
              <a:rPr lang="en-US" altLang="zh-CN" sz="240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B) </a:t>
            </a:r>
            <a:r>
              <a:rPr lang="en-US" altLang="zh-CN" sz="240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(C </a:t>
            </a:r>
            <a:r>
              <a:rPr lang="en-US" altLang="zh-CN" sz="240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D)</a:t>
            </a:r>
            <a:b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endParaRPr lang="en-US" altLang="zh-CN" sz="900" b="0">
              <a:solidFill>
                <a:srgbClr val="CC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02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Sentence </a:t>
            </a:r>
            <a:r>
              <a:rPr lang="en-US" altLang="zh-CN" sz="2400" b="0">
                <a:ea typeface="宋体" panose="02010600030101010101" pitchFamily="2" charset="-122"/>
                <a:sym typeface="Wingdings" panose="05000000000000000000" pitchFamily="2" charset="2"/>
              </a:rPr>
              <a:t> Clause Form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537603" name="Text Box 3"/>
          <p:cNvSpPr txBox="1">
            <a:spLocks noChangeArrowheads="1"/>
          </p:cNvSpPr>
          <p:nvPr/>
        </p:nvSpPr>
        <p:spPr bwMode="auto">
          <a:xfrm>
            <a:off x="914400" y="1600200"/>
            <a:ext cx="3871913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Example: </a:t>
            </a:r>
            <a:b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	(A </a:t>
            </a:r>
            <a:r>
              <a:rPr lang="en-US" altLang="zh-CN" sz="240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B) </a:t>
            </a:r>
            <a:r>
              <a:rPr lang="en-US" altLang="zh-CN" sz="240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(C </a:t>
            </a:r>
            <a:r>
              <a:rPr lang="en-US" altLang="zh-CN" sz="240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D)</a:t>
            </a:r>
            <a:b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endParaRPr lang="en-US" altLang="zh-CN" sz="900" b="0">
              <a:solidFill>
                <a:srgbClr val="CC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1. Eliminate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	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(A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B)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(C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D)</a:t>
            </a:r>
            <a:endParaRPr lang="en-US" altLang="zh-CN" sz="2400" b="0">
              <a:solidFill>
                <a:srgbClr val="008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41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Sentence </a:t>
            </a:r>
            <a:r>
              <a:rPr lang="en-US" altLang="zh-CN" sz="2400" b="0">
                <a:ea typeface="宋体" panose="02010600030101010101" pitchFamily="2" charset="-122"/>
                <a:sym typeface="Wingdings" panose="05000000000000000000" pitchFamily="2" charset="2"/>
              </a:rPr>
              <a:t> Clause Form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538627" name="Text Box 3"/>
          <p:cNvSpPr txBox="1">
            <a:spLocks noChangeArrowheads="1"/>
          </p:cNvSpPr>
          <p:nvPr/>
        </p:nvSpPr>
        <p:spPr bwMode="auto">
          <a:xfrm>
            <a:off x="914400" y="1600200"/>
            <a:ext cx="3871913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Example: </a:t>
            </a:r>
            <a:b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	(A </a:t>
            </a:r>
            <a:r>
              <a:rPr lang="en-US" altLang="zh-CN" sz="240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B) </a:t>
            </a:r>
            <a:r>
              <a:rPr lang="en-US" altLang="zh-CN" sz="240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(C </a:t>
            </a:r>
            <a:r>
              <a:rPr lang="en-US" altLang="zh-CN" sz="240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D)</a:t>
            </a:r>
            <a:b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endParaRPr lang="en-US" altLang="zh-CN" sz="900" b="0">
              <a:solidFill>
                <a:srgbClr val="CC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1. Eliminate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	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(A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B)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(C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D)</a:t>
            </a:r>
            <a:b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2. Reduce scope of </a:t>
            </a: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b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	(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B)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(C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D)</a:t>
            </a:r>
            <a:endParaRPr lang="en-US" altLang="zh-CN" sz="2400" b="0">
              <a:solidFill>
                <a:srgbClr val="008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7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Review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46050" y="990600"/>
            <a:ext cx="88455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5850" indent="-228600" algn="l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sz="1800" dirty="0">
                <a:solidFill>
                  <a:srgbClr val="800000"/>
                </a:solidFill>
                <a:ea typeface="宋体" panose="02010600030101010101" pitchFamily="2" charset="-122"/>
              </a:rPr>
              <a:t>Last Class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Inference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800" dirty="0" smtClean="0">
                <a:solidFill>
                  <a:srgbClr val="800000"/>
                </a:solidFill>
                <a:ea typeface="宋体" panose="02010600030101010101" pitchFamily="2" charset="-122"/>
              </a:rPr>
              <a:t>This </a:t>
            </a:r>
            <a:r>
              <a:rPr lang="en-US" altLang="zh-CN" sz="1800" dirty="0">
                <a:solidFill>
                  <a:srgbClr val="800000"/>
                </a:solidFill>
                <a:ea typeface="宋体" panose="02010600030101010101" pitchFamily="2" charset="-122"/>
              </a:rPr>
              <a:t>Class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Resolution Refutation Algorithm</a:t>
            </a:r>
          </a:p>
          <a:p>
            <a:pPr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sz="1800" dirty="0" smtClean="0">
                <a:solidFill>
                  <a:srgbClr val="800000"/>
                </a:solidFill>
                <a:ea typeface="宋体" panose="02010600030101010101" pitchFamily="2" charset="-122"/>
              </a:rPr>
              <a:t>Next </a:t>
            </a:r>
            <a:r>
              <a:rPr lang="en-US" altLang="zh-CN" sz="1800" dirty="0">
                <a:solidFill>
                  <a:srgbClr val="800000"/>
                </a:solidFill>
                <a:ea typeface="宋体" panose="02010600030101010101" pitchFamily="2" charset="-122"/>
              </a:rPr>
              <a:t>Class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First </a:t>
            </a:r>
            <a:r>
              <a:rPr lang="en-US" altLang="zh-CN" smtClean="0">
                <a:solidFill>
                  <a:srgbClr val="0000CC"/>
                </a:solidFill>
                <a:ea typeface="宋体" panose="02010600030101010101" pitchFamily="2" charset="-122"/>
              </a:rPr>
              <a:t>Order </a:t>
            </a:r>
            <a:r>
              <a:rPr lang="en-US" altLang="zh-CN" smtClean="0">
                <a:solidFill>
                  <a:srgbClr val="0000CC"/>
                </a:solidFill>
                <a:ea typeface="宋体" panose="02010600030101010101" pitchFamily="2" charset="-122"/>
              </a:rPr>
              <a:t>Logic</a:t>
            </a:r>
            <a:endParaRPr lang="en-US" altLang="zh-CN" dirty="0" smtClean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84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Sentence </a:t>
            </a:r>
            <a:r>
              <a:rPr lang="en-US" altLang="zh-CN" sz="2400" b="0">
                <a:ea typeface="宋体" panose="02010600030101010101" pitchFamily="2" charset="-122"/>
                <a:sym typeface="Wingdings" panose="05000000000000000000" pitchFamily="2" charset="2"/>
              </a:rPr>
              <a:t> Clause Form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539651" name="Text Box 3"/>
          <p:cNvSpPr txBox="1">
            <a:spLocks noChangeArrowheads="1"/>
          </p:cNvSpPr>
          <p:nvPr/>
        </p:nvSpPr>
        <p:spPr bwMode="auto">
          <a:xfrm>
            <a:off x="914400" y="1600200"/>
            <a:ext cx="5256213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Example: </a:t>
            </a:r>
            <a:b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	(A </a:t>
            </a:r>
            <a:r>
              <a:rPr lang="en-US" altLang="zh-CN" sz="240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B) </a:t>
            </a:r>
            <a:r>
              <a:rPr lang="en-US" altLang="zh-CN" sz="240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(C </a:t>
            </a:r>
            <a:r>
              <a:rPr lang="en-US" altLang="zh-CN" sz="240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D)</a:t>
            </a:r>
            <a:b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endParaRPr lang="en-US" altLang="zh-CN" sz="900" b="0">
              <a:solidFill>
                <a:srgbClr val="CC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1. Eliminate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	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(A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B)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(C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D)</a:t>
            </a:r>
            <a:b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2. Reduce scope of </a:t>
            </a: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b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	(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B)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(C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D)</a:t>
            </a:r>
            <a:b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3. Distribute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 over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b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(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(C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D))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(B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(C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D))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endParaRPr lang="en-US" altLang="zh-CN" sz="2400" b="0">
              <a:solidFill>
                <a:srgbClr val="99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zh-CN" altLang="en-US" sz="2400" b="0">
              <a:solidFill>
                <a:srgbClr val="008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74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Sentence </a:t>
            </a:r>
            <a:r>
              <a:rPr lang="en-US" altLang="zh-CN" sz="2400" b="0">
                <a:ea typeface="宋体" panose="02010600030101010101" pitchFamily="2" charset="-122"/>
                <a:sym typeface="Wingdings" panose="05000000000000000000" pitchFamily="2" charset="2"/>
              </a:rPr>
              <a:t> Clause Form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540675" name="Text Box 3"/>
          <p:cNvSpPr txBox="1">
            <a:spLocks noChangeArrowheads="1"/>
          </p:cNvSpPr>
          <p:nvPr/>
        </p:nvSpPr>
        <p:spPr bwMode="auto">
          <a:xfrm>
            <a:off x="914400" y="1600200"/>
            <a:ext cx="6584950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Example: </a:t>
            </a:r>
            <a:b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	(A </a:t>
            </a:r>
            <a:r>
              <a:rPr lang="en-US" altLang="zh-CN" sz="240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B) </a:t>
            </a:r>
            <a:r>
              <a:rPr lang="en-US" altLang="zh-CN" sz="240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(C </a:t>
            </a:r>
            <a:r>
              <a:rPr lang="en-US" altLang="zh-CN" sz="240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D)</a:t>
            </a:r>
            <a:b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endParaRPr lang="en-US" altLang="zh-CN" sz="900" b="0">
              <a:solidFill>
                <a:srgbClr val="CC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1. Eliminate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	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(A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B)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(C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D)</a:t>
            </a:r>
            <a:b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2. Reduce scope of </a:t>
            </a: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b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	(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B)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(C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D)</a:t>
            </a:r>
            <a:b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3. Distribute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 over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b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(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(C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D))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(B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(C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D))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(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C)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(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D)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(B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C)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(B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D)</a:t>
            </a:r>
          </a:p>
          <a:p>
            <a:pPr algn="l" eaLnBrk="1" hangingPunct="1">
              <a:spcBef>
                <a:spcPct val="0"/>
              </a:spcBef>
            </a:pPr>
            <a:endParaRPr lang="zh-CN" altLang="en-US" sz="2400" b="0">
              <a:solidFill>
                <a:srgbClr val="008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Sentence </a:t>
            </a:r>
            <a:r>
              <a:rPr lang="en-US" altLang="zh-CN" sz="2400" b="0">
                <a:ea typeface="宋体" panose="02010600030101010101" pitchFamily="2" charset="-122"/>
                <a:sym typeface="Wingdings" panose="05000000000000000000" pitchFamily="2" charset="2"/>
              </a:rPr>
              <a:t> Clause Form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914400" y="1600200"/>
            <a:ext cx="65849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Example: </a:t>
            </a:r>
            <a:b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	(A </a:t>
            </a:r>
            <a:r>
              <a:rPr lang="en-US" altLang="zh-CN" sz="240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B) </a:t>
            </a:r>
            <a:r>
              <a:rPr lang="en-US" altLang="zh-CN" sz="240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(C </a:t>
            </a:r>
            <a:r>
              <a:rPr lang="en-US" altLang="zh-CN" sz="240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D)</a:t>
            </a:r>
            <a:b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endParaRPr lang="en-US" altLang="zh-CN" sz="900" b="0">
              <a:solidFill>
                <a:srgbClr val="CC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1. Eliminate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	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(A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B)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(C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D)</a:t>
            </a:r>
            <a:b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2. Reduce scope of </a:t>
            </a: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b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	(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B)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(C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D)</a:t>
            </a:r>
            <a:b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3. Distribute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 over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b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(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(C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D))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(B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(C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D))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(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C)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(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D)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(B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C) </a:t>
            </a:r>
            <a:r>
              <a:rPr lang="en-US" altLang="zh-CN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(B 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D)</a:t>
            </a:r>
          </a:p>
          <a:p>
            <a:pPr algn="l" eaLnBrk="1" hangingPunct="1">
              <a:spcBef>
                <a:spcPct val="0"/>
              </a:spcBef>
            </a:pPr>
            <a:endParaRPr lang="en-US" altLang="zh-CN" sz="900" b="0">
              <a:solidFill>
                <a:srgbClr val="99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008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Set of clauses: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0080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{</a:t>
            </a:r>
            <a:r>
              <a:rPr lang="en-US" altLang="zh-CN" sz="2400" b="0">
                <a:solidFill>
                  <a:srgbClr val="008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 </a:t>
            </a:r>
            <a:r>
              <a:rPr lang="en-US" altLang="zh-CN" sz="240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008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 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0">
                <a:solidFill>
                  <a:srgbClr val="0080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0">
                <a:solidFill>
                  <a:srgbClr val="008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 </a:t>
            </a:r>
            <a:r>
              <a:rPr lang="en-US" altLang="zh-CN" sz="240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008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D , B </a:t>
            </a:r>
            <a:r>
              <a:rPr lang="en-US" altLang="zh-CN" sz="240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008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 , B </a:t>
            </a:r>
            <a:r>
              <a:rPr lang="en-US" altLang="zh-CN" sz="240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rgbClr val="008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D}</a:t>
            </a:r>
          </a:p>
        </p:txBody>
      </p:sp>
    </p:spTree>
    <p:extLst>
      <p:ext uri="{BB962C8B-B14F-4D97-AF65-F5344CB8AC3E}">
        <p14:creationId xmlns:p14="http://schemas.microsoft.com/office/powerpoint/2010/main" val="15040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Detection of Unsatisfiability</a:t>
            </a:r>
          </a:p>
        </p:txBody>
      </p:sp>
      <p:sp>
        <p:nvSpPr>
          <p:cNvPr id="542723" name="Text Box 3"/>
          <p:cNvSpPr txBox="1">
            <a:spLocks noChangeArrowheads="1"/>
          </p:cNvSpPr>
          <p:nvPr/>
        </p:nvSpPr>
        <p:spPr bwMode="auto">
          <a:xfrm>
            <a:off x="1431925" y="1989138"/>
            <a:ext cx="5002213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  <a:t>Car-OK</a:t>
            </a:r>
          </a:p>
          <a:p>
            <a:pPr eaLnBrk="1" hangingPunct="1">
              <a:buFontTx/>
              <a:buAutoNum type="arabicPeriod"/>
            </a:pP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Car-OK</a:t>
            </a:r>
          </a:p>
          <a:p>
            <a:pPr eaLnBrk="1" hangingPunct="1">
              <a:buFontTx/>
              <a:buAutoNum type="arabicPeriod"/>
            </a:pPr>
            <a:endParaRPr lang="en-US" altLang="zh-CN" sz="3200" b="0"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AutoNum type="arabicPeriod"/>
            </a:pPr>
            <a:r>
              <a:rPr lang="en-US" altLang="zh-CN" sz="3200" b="0" i="1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False</a:t>
            </a: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(empty clause { })</a:t>
            </a:r>
            <a:endParaRPr lang="en-US" altLang="zh-CN" sz="3200" b="0" i="1"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1788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0" dirty="0">
                <a:ea typeface="宋体" panose="02010600030101010101" pitchFamily="2" charset="-122"/>
              </a:rPr>
              <a:t>Resolution Refutation Algorithm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010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>
                <a:ea typeface="宋体" panose="02010600030101010101" pitchFamily="2" charset="-122"/>
              </a:rPr>
              <a:t>RESOLUTION-REFUTATION(</a:t>
            </a:r>
            <a:r>
              <a:rPr lang="en-US" altLang="zh-CN" sz="1400" dirty="0" err="1">
                <a:ea typeface="宋体" panose="02010600030101010101" pitchFamily="2" charset="-122"/>
              </a:rPr>
              <a:t>KB</a:t>
            </a:r>
            <a:r>
              <a:rPr lang="en-US" altLang="zh-CN" sz="1400" dirty="0" err="1">
                <a:latin typeface="Symbol" panose="05050102010706020507" pitchFamily="18" charset="2"/>
                <a:ea typeface="宋体" panose="02010600030101010101" pitchFamily="2" charset="-122"/>
              </a:rPr>
              <a:t>,</a:t>
            </a:r>
            <a:r>
              <a:rPr lang="en-US" altLang="zh-CN" sz="1400" b="0" dirty="0" err="1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1400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>
                <a:solidFill>
                  <a:srgbClr val="993300"/>
                </a:solidFill>
                <a:ea typeface="宋体" panose="02010600030101010101" pitchFamily="2" charset="-122"/>
              </a:rPr>
              <a:t>clauses</a:t>
            </a:r>
            <a:r>
              <a:rPr lang="en-US" altLang="zh-CN" sz="1400" dirty="0"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  <a:sym typeface="Wingdings" panose="05000000000000000000" pitchFamily="2" charset="2"/>
              </a:rPr>
              <a:t> set of clauses obtained from KB and </a:t>
            </a:r>
            <a:r>
              <a:rPr lang="en-US" altLang="zh-CN" sz="1400" dirty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400" b="0" dirty="0">
                <a:latin typeface="Symbol" panose="05050102010706020507" pitchFamily="18" charset="2"/>
                <a:ea typeface="宋体" panose="02010600030101010101" pitchFamily="2" charset="-122"/>
                <a:sym typeface="Wingdings" panose="05000000000000000000" pitchFamily="2" charset="2"/>
              </a:rPr>
              <a:t>a</a:t>
            </a:r>
            <a:endParaRPr lang="en-US" altLang="zh-CN" sz="1400" b="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>
                <a:solidFill>
                  <a:srgbClr val="008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new</a:t>
            </a:r>
            <a:r>
              <a:rPr lang="en-US" altLang="zh-CN" sz="1400" dirty="0">
                <a:ea typeface="宋体" panose="02010600030101010101" pitchFamily="2" charset="-122"/>
                <a:sym typeface="Wingdings" panose="05000000000000000000" pitchFamily="2" charset="2"/>
              </a:rPr>
              <a:t>  {}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>
                <a:ea typeface="宋体" panose="02010600030101010101" pitchFamily="2" charset="-122"/>
                <a:sym typeface="Wingdings" panose="05000000000000000000" pitchFamily="2" charset="2"/>
              </a:rPr>
              <a:t>Repeat: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>
                <a:ea typeface="宋体" panose="02010600030101010101" pitchFamily="2" charset="-122"/>
                <a:sym typeface="Wingdings" panose="05000000000000000000" pitchFamily="2" charset="2"/>
              </a:rPr>
              <a:t>	For each C, C’ in </a:t>
            </a:r>
            <a:r>
              <a:rPr lang="en-US" altLang="zh-CN" sz="1400" dirty="0">
                <a:solidFill>
                  <a:srgbClr val="9933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clauses</a:t>
            </a:r>
            <a:r>
              <a:rPr lang="en-US" altLang="zh-CN" sz="1400" dirty="0">
                <a:ea typeface="宋体" panose="02010600030101010101" pitchFamily="2" charset="-122"/>
                <a:sym typeface="Wingdings" panose="05000000000000000000" pitchFamily="2" charset="2"/>
              </a:rPr>
              <a:t> do</a:t>
            </a:r>
            <a:br>
              <a:rPr lang="en-US" altLang="zh-CN" sz="1400" dirty="0"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lang="en-US" altLang="zh-CN" sz="1400" dirty="0">
                <a:ea typeface="宋体" panose="02010600030101010101" pitchFamily="2" charset="-122"/>
                <a:sym typeface="Wingdings" panose="05000000000000000000" pitchFamily="2" charset="2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res</a:t>
            </a:r>
            <a:r>
              <a:rPr lang="en-US" altLang="zh-CN" sz="1400" dirty="0">
                <a:ea typeface="宋体" panose="02010600030101010101" pitchFamily="2" charset="-122"/>
                <a:sym typeface="Wingdings" panose="05000000000000000000" pitchFamily="2" charset="2"/>
              </a:rPr>
              <a:t>  RESOLVE(C,C’)</a:t>
            </a:r>
            <a:br>
              <a:rPr lang="en-US" altLang="zh-CN" sz="1400" dirty="0"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lang="en-US" altLang="zh-CN" sz="1400" dirty="0">
                <a:ea typeface="宋体" panose="02010600030101010101" pitchFamily="2" charset="-122"/>
                <a:sym typeface="Wingdings" panose="05000000000000000000" pitchFamily="2" charset="2"/>
              </a:rPr>
              <a:t>	If </a:t>
            </a: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res</a:t>
            </a:r>
            <a:r>
              <a:rPr lang="en-US" altLang="zh-CN" sz="1400" dirty="0">
                <a:ea typeface="宋体" panose="02010600030101010101" pitchFamily="2" charset="-122"/>
                <a:sym typeface="Wingdings" panose="05000000000000000000" pitchFamily="2" charset="2"/>
              </a:rPr>
              <a:t> contains the </a:t>
            </a:r>
            <a:r>
              <a:rPr lang="en-US" altLang="zh-CN" sz="1400" b="0" dirty="0">
                <a:solidFill>
                  <a:schemeClr val="tx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empty clause</a:t>
            </a:r>
            <a:r>
              <a:rPr lang="en-US" altLang="zh-CN" sz="1400" dirty="0">
                <a:ea typeface="宋体" panose="02010600030101010101" pitchFamily="2" charset="-122"/>
                <a:sym typeface="Wingdings" panose="05000000000000000000" pitchFamily="2" charset="2"/>
              </a:rPr>
              <a:t> then return </a:t>
            </a:r>
            <a:r>
              <a:rPr lang="en-US" altLang="zh-CN" sz="1400" dirty="0">
                <a:solidFill>
                  <a:schemeClr val="hlink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yes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>
                <a:ea typeface="宋体" panose="02010600030101010101" pitchFamily="2" charset="-122"/>
                <a:sym typeface="Wingdings" panose="05000000000000000000" pitchFamily="2" charset="2"/>
              </a:rPr>
              <a:t>		</a:t>
            </a:r>
            <a:r>
              <a:rPr lang="en-US" altLang="zh-CN" sz="1400" dirty="0">
                <a:solidFill>
                  <a:srgbClr val="008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new</a:t>
            </a:r>
            <a:r>
              <a:rPr lang="en-US" altLang="zh-CN" sz="1400" dirty="0">
                <a:ea typeface="宋体" panose="02010600030101010101" pitchFamily="2" charset="-122"/>
                <a:sym typeface="Wingdings" panose="05000000000000000000" pitchFamily="2" charset="2"/>
              </a:rPr>
              <a:t>  </a:t>
            </a:r>
            <a:r>
              <a:rPr lang="en-US" altLang="zh-CN" sz="1400" dirty="0">
                <a:solidFill>
                  <a:srgbClr val="008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new</a:t>
            </a:r>
            <a:r>
              <a:rPr lang="en-US" altLang="zh-CN" sz="1400" dirty="0">
                <a:ea typeface="宋体" panose="02010600030101010101" pitchFamily="2" charset="-122"/>
                <a:sym typeface="Wingdings" panose="05000000000000000000" pitchFamily="2" charset="2"/>
              </a:rPr>
              <a:t> U </a:t>
            </a: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res</a:t>
            </a:r>
            <a:r>
              <a:rPr lang="en-US" altLang="zh-CN" sz="1400" dirty="0">
                <a:ea typeface="宋体" panose="02010600030101010101" pitchFamily="2" charset="-122"/>
                <a:sym typeface="Wingdings" panose="05000000000000000000" pitchFamily="2" charset="2"/>
              </a:rPr>
              <a:t/>
            </a:r>
            <a:br>
              <a:rPr lang="en-US" altLang="zh-CN" sz="1400" dirty="0"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lang="en-US" altLang="zh-CN" sz="1400" dirty="0">
                <a:ea typeface="宋体" panose="02010600030101010101" pitchFamily="2" charset="-122"/>
                <a:sym typeface="Wingdings" panose="05000000000000000000" pitchFamily="2" charset="2"/>
              </a:rPr>
              <a:t>If </a:t>
            </a:r>
            <a:r>
              <a:rPr lang="en-US" altLang="zh-CN" sz="1400" dirty="0">
                <a:solidFill>
                  <a:srgbClr val="008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new</a:t>
            </a:r>
            <a:r>
              <a:rPr lang="en-US" altLang="zh-CN" sz="1400" dirty="0"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1400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1400" dirty="0"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solidFill>
                  <a:srgbClr val="9933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clauses</a:t>
            </a:r>
            <a:r>
              <a:rPr lang="en-US" altLang="zh-CN" sz="1400" dirty="0">
                <a:ea typeface="宋体" panose="02010600030101010101" pitchFamily="2" charset="-122"/>
                <a:sym typeface="Wingdings" panose="05000000000000000000" pitchFamily="2" charset="2"/>
              </a:rPr>
              <a:t> then return </a:t>
            </a:r>
            <a:r>
              <a:rPr lang="en-US" altLang="zh-CN" sz="1400" dirty="0">
                <a:solidFill>
                  <a:schemeClr val="hlink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no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>
                <a:ea typeface="宋体" panose="02010600030101010101" pitchFamily="2" charset="-122"/>
                <a:sym typeface="Wingdings" panose="05000000000000000000" pitchFamily="2" charset="2"/>
              </a:rPr>
              <a:t>	</a:t>
            </a:r>
            <a:r>
              <a:rPr lang="en-US" altLang="zh-CN" sz="1400" dirty="0">
                <a:solidFill>
                  <a:srgbClr val="9933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clauses</a:t>
            </a:r>
            <a:r>
              <a:rPr lang="en-US" altLang="zh-CN" sz="1400" dirty="0">
                <a:ea typeface="宋体" panose="02010600030101010101" pitchFamily="2" charset="-122"/>
                <a:sym typeface="Wingdings" panose="05000000000000000000" pitchFamily="2" charset="2"/>
              </a:rPr>
              <a:t>  </a:t>
            </a:r>
            <a:r>
              <a:rPr lang="en-US" altLang="zh-CN" sz="1400" dirty="0">
                <a:solidFill>
                  <a:srgbClr val="9933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clauses</a:t>
            </a:r>
            <a:r>
              <a:rPr lang="en-US" altLang="zh-CN" sz="1400" dirty="0">
                <a:ea typeface="宋体" panose="02010600030101010101" pitchFamily="2" charset="-122"/>
                <a:sym typeface="Wingdings" panose="05000000000000000000" pitchFamily="2" charset="2"/>
              </a:rPr>
              <a:t> U </a:t>
            </a:r>
            <a:r>
              <a:rPr lang="en-US" altLang="zh-CN" sz="1400" dirty="0">
                <a:solidFill>
                  <a:srgbClr val="008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2333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547843" name="Text Box 3"/>
          <p:cNvSpPr txBox="1">
            <a:spLocks noChangeArrowheads="1"/>
          </p:cNvSpPr>
          <p:nvPr/>
        </p:nvSpPr>
        <p:spPr bwMode="auto">
          <a:xfrm>
            <a:off x="914400" y="1676400"/>
            <a:ext cx="6927850" cy="367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Bulbs-OK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Headlights-Work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Starter-OK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Empty-Gas-Tank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Engine-Starts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Flat-Tire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Headlights-Work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Starter-OK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Empty-Gas-Tank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Car-OK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zh-CN" sz="18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endParaRPr lang="en-US" altLang="zh-CN" sz="20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sz="2000" b="0">
              <a:solidFill>
                <a:srgbClr val="99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33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545795" name="Text Box 3"/>
          <p:cNvSpPr txBox="1">
            <a:spLocks noChangeArrowheads="1"/>
          </p:cNvSpPr>
          <p:nvPr/>
        </p:nvSpPr>
        <p:spPr bwMode="auto">
          <a:xfrm>
            <a:off x="914400" y="1676400"/>
            <a:ext cx="7004050" cy="465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zh-CN" altLang="en-US" sz="1800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Battery-OK </a:t>
            </a:r>
            <a:r>
              <a:rPr lang="en-US" altLang="zh-CN" sz="180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Bulbs-OK </a:t>
            </a:r>
            <a:r>
              <a:rPr lang="en-US" altLang="zh-CN" sz="180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Headlights-Work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Starter-OK </a:t>
            </a:r>
            <a:r>
              <a:rPr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Empty-Gas-Tank </a:t>
            </a:r>
            <a:r>
              <a:rPr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Engine-Starts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Flat-Tire </a:t>
            </a:r>
            <a:r>
              <a:rPr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Headlights-Work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Battery-OK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Starter-OK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Empty-Gas-Tank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Car-OK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Flat-Tire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Starter-OK </a:t>
            </a:r>
            <a:r>
              <a:rPr lang="en-US" altLang="zh-CN" sz="18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Empty-Gas-Tank </a:t>
            </a:r>
            <a:r>
              <a:rPr lang="en-US" altLang="zh-CN" sz="18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Engine-Starts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(2+5)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Empty-Gas-Tank </a:t>
            </a:r>
            <a:r>
              <a:rPr lang="en-US" altLang="zh-CN" sz="18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Engine-Starts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(2+6)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Starter-OK </a:t>
            </a:r>
            <a:r>
              <a:rPr lang="en-US" altLang="zh-CN" sz="18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Engine-Starts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(2+7)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 sz="18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Flat-Tire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(3+8)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 sz="18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Car-OK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(3+9)</a:t>
            </a:r>
          </a:p>
        </p:txBody>
      </p:sp>
    </p:spTree>
    <p:extLst>
      <p:ext uri="{BB962C8B-B14F-4D97-AF65-F5344CB8AC3E}">
        <p14:creationId xmlns:p14="http://schemas.microsoft.com/office/powerpoint/2010/main" val="32465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546819" name="Text Box 3"/>
          <p:cNvSpPr txBox="1">
            <a:spLocks noChangeArrowheads="1"/>
          </p:cNvSpPr>
          <p:nvPr/>
        </p:nvSpPr>
        <p:spPr bwMode="auto">
          <a:xfrm>
            <a:off x="914400" y="1725613"/>
            <a:ext cx="43053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1400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endParaRPr lang="en-US" altLang="zh-CN" sz="1400" b="0"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1400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(5) Battery-OK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1400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(6) Starter-OK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1400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(7) </a:t>
            </a:r>
            <a:r>
              <a:rPr lang="en-US" altLang="zh-CN" sz="1400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Empty-Gas-Tank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1400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(8) </a:t>
            </a:r>
            <a:r>
              <a:rPr lang="en-US" altLang="zh-CN" sz="1400" b="0">
                <a:latin typeface="Tahoma" panose="020B0604030504040204" pitchFamily="34" charset="0"/>
                <a:ea typeface="宋体" panose="02010600030101010101" pitchFamily="2" charset="-122"/>
              </a:rPr>
              <a:t>Car-OK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1400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(9) </a:t>
            </a:r>
            <a:r>
              <a:rPr lang="en-US" altLang="zh-CN" sz="1400" b="0">
                <a:latin typeface="Tahoma" panose="020B0604030504040204" pitchFamily="34" charset="0"/>
                <a:ea typeface="宋体" panose="02010600030101010101" pitchFamily="2" charset="-122"/>
              </a:rPr>
              <a:t>Flat-Tire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1400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endParaRPr lang="en-US" altLang="zh-CN" sz="14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1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(12) </a:t>
            </a:r>
            <a:r>
              <a:rPr lang="en-US" altLang="zh-CN" sz="1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Starter-OK 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Engine-Starts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1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(13) </a:t>
            </a:r>
            <a:r>
              <a:rPr lang="en-US" altLang="zh-CN" sz="1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Flat-Tire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1400" b="0"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</a:p>
          <a:p>
            <a:pPr eaLnBrk="1" hangingPunct="1"/>
            <a:r>
              <a:rPr lang="en-US" altLang="zh-CN" sz="1400" b="0">
                <a:solidFill>
                  <a:srgbClr val="777777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… </a:t>
            </a:r>
          </a:p>
          <a:p>
            <a:pPr eaLnBrk="1" hangingPunct="1"/>
            <a:r>
              <a:rPr lang="en-US" altLang="zh-CN" sz="1400" b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(14) </a:t>
            </a:r>
            <a:r>
              <a:rPr lang="en-US" altLang="zh-CN" sz="1400" b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400" b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400" b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400" b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Starter-OK </a:t>
            </a:r>
            <a:r>
              <a:rPr lang="en-US" altLang="zh-CN" sz="1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400" b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Flat-Tire (12+13)</a:t>
            </a:r>
          </a:p>
          <a:p>
            <a:pPr eaLnBrk="1" hangingPunct="1"/>
            <a:r>
              <a:rPr lang="en-US" altLang="zh-CN" sz="1400" b="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</a:p>
          <a:p>
            <a:pPr eaLnBrk="1" hangingPunct="1"/>
            <a:r>
              <a:rPr lang="en-US" altLang="zh-CN" sz="1400" b="0">
                <a:solidFill>
                  <a:srgbClr val="D60093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(15) </a:t>
            </a:r>
            <a:r>
              <a:rPr lang="en-US" altLang="zh-CN" sz="1400" b="0">
                <a:solidFill>
                  <a:srgbClr val="D6009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Starter-OK </a:t>
            </a:r>
            <a:r>
              <a:rPr lang="en-US" altLang="zh-CN" sz="1400">
                <a:solidFill>
                  <a:srgbClr val="D60093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400" b="0">
                <a:solidFill>
                  <a:srgbClr val="D6009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Flat-Tire (5+14)</a:t>
            </a:r>
          </a:p>
          <a:p>
            <a:pPr eaLnBrk="1" hangingPunct="1"/>
            <a:r>
              <a:rPr lang="en-US" altLang="zh-CN" sz="1400" b="0">
                <a:solidFill>
                  <a:srgbClr val="D6009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</a:p>
          <a:p>
            <a:pPr eaLnBrk="1" hangingPunct="1"/>
            <a:r>
              <a:rPr lang="en-US" altLang="zh-CN" sz="1400" b="0">
                <a:solidFill>
                  <a:srgbClr val="008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(16) Flat-Tire (6+15)</a:t>
            </a:r>
          </a:p>
          <a:p>
            <a:pPr eaLnBrk="1" hangingPunct="1"/>
            <a:r>
              <a:rPr lang="en-US" altLang="zh-CN" sz="1400" b="0">
                <a:solidFill>
                  <a:srgbClr val="008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</a:p>
          <a:p>
            <a:pPr eaLnBrk="1" hangingPunct="1"/>
            <a:r>
              <a:rPr lang="en-US" altLang="zh-CN" sz="14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(17)</a:t>
            </a:r>
            <a:r>
              <a:rPr lang="en-US" altLang="zh-CN" sz="1400" b="0" i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False </a:t>
            </a:r>
            <a:r>
              <a:rPr lang="en-US" altLang="zh-CN" sz="14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(empty clause) (9+16)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zh-CN" altLang="en-US" sz="14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83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Literal</a:t>
            </a:r>
          </a:p>
          <a:p>
            <a:r>
              <a:rPr lang="en-US" altLang="zh-CN">
                <a:ea typeface="宋体" panose="02010600030101010101" pitchFamily="2" charset="-122"/>
              </a:rPr>
              <a:t>Unit Resolution Rule</a:t>
            </a:r>
          </a:p>
          <a:p>
            <a:r>
              <a:rPr lang="en-US" altLang="zh-CN">
                <a:ea typeface="宋体" panose="02010600030101010101" pitchFamily="2" charset="-122"/>
              </a:rPr>
              <a:t>Full Resolution Rule</a:t>
            </a:r>
          </a:p>
          <a:p>
            <a:r>
              <a:rPr lang="en-US" altLang="zh-CN">
                <a:ea typeface="宋体" panose="02010600030101010101" pitchFamily="2" charset="-122"/>
              </a:rPr>
              <a:t>Logical Entailment based on Full Resolution Rule</a:t>
            </a:r>
          </a:p>
        </p:txBody>
      </p:sp>
    </p:spTree>
    <p:extLst>
      <p:ext uri="{BB962C8B-B14F-4D97-AF65-F5344CB8AC3E}">
        <p14:creationId xmlns:p14="http://schemas.microsoft.com/office/powerpoint/2010/main" val="2671934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What I want you to do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Review Chapter 7, 8, 9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Work on your assignment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Work on your </a:t>
            </a:r>
            <a:r>
              <a:rPr lang="en-US" altLang="zh-CN" smtClean="0">
                <a:ea typeface="宋体" panose="02010600030101010101" pitchFamily="2" charset="-122"/>
              </a:rPr>
              <a:t>term project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Complementary Literals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8" y="1349375"/>
            <a:ext cx="9110662" cy="4133850"/>
          </a:xfrm>
        </p:spPr>
        <p:txBody>
          <a:bodyPr/>
          <a:lstStyle/>
          <a:p>
            <a:pPr marL="342900" indent="-342900" defTabSz="914400"/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literal</a:t>
            </a:r>
            <a:r>
              <a:rPr lang="en-US" altLang="zh-CN">
                <a:ea typeface="宋体" panose="02010600030101010101" pitchFamily="2" charset="-122"/>
              </a:rPr>
              <a:t> is a either an atomic sentence or the negated atomic sentence, e.g.: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             P or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pPr marL="342900" indent="-342900" defTabSz="914400"/>
            <a:r>
              <a:rPr lang="en-US" altLang="zh-CN">
                <a:ea typeface="宋体" panose="02010600030101010101" pitchFamily="2" charset="-122"/>
              </a:rPr>
              <a:t>Two literals are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complementary</a:t>
            </a:r>
            <a:r>
              <a:rPr lang="en-US" altLang="zh-CN">
                <a:ea typeface="宋体" panose="02010600030101010101" pitchFamily="2" charset="-122"/>
              </a:rPr>
              <a:t> if one is the negation of the other, e.g.: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            P and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>
                <a:ea typeface="宋体" panose="02010600030101010101" pitchFamily="2" charset="-12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249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Unit Resolution Rule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Given two sentences: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L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700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  and    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4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where L</a:t>
            </a:r>
            <a:r>
              <a:rPr lang="en-US" altLang="zh-CN" sz="140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 L</a:t>
            </a:r>
            <a:r>
              <a:rPr lang="en-US" altLang="zh-CN" sz="140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and M are all literals,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and M and L</a:t>
            </a:r>
            <a:r>
              <a:rPr lang="en-US" altLang="zh-CN" sz="140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are complementary 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literals</a:t>
            </a:r>
          </a:p>
          <a:p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Infer: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L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700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700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i-1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i+1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700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064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Examples</a:t>
            </a:r>
          </a:p>
        </p:txBody>
      </p:sp>
      <p:sp>
        <p:nvSpPr>
          <p:cNvPr id="521219" name="Text Box 3"/>
          <p:cNvSpPr txBox="1">
            <a:spLocks noChangeArrowheads="1"/>
          </p:cNvSpPr>
          <p:nvPr/>
        </p:nvSpPr>
        <p:spPr bwMode="auto">
          <a:xfrm>
            <a:off x="762000" y="1676400"/>
            <a:ext cx="4064000" cy="2414588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From:</a:t>
            </a:r>
            <a:b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Engine-Starts </a:t>
            </a:r>
            <a:r>
              <a:rPr lang="en-US" altLang="zh-CN" sz="320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</a:p>
          <a:p>
            <a:pPr eaLnBrk="1" hangingPunct="1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Engine-Starts</a:t>
            </a:r>
          </a:p>
          <a:p>
            <a:pPr eaLnBrk="1" hangingPunct="1"/>
            <a:endParaRPr lang="en-US" altLang="zh-CN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Infer:</a:t>
            </a:r>
            <a:b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Car-OK</a:t>
            </a:r>
          </a:p>
        </p:txBody>
      </p:sp>
      <p:sp>
        <p:nvSpPr>
          <p:cNvPr id="521220" name="Text Box 4"/>
          <p:cNvSpPr txBox="1">
            <a:spLocks noChangeArrowheads="1"/>
          </p:cNvSpPr>
          <p:nvPr/>
        </p:nvSpPr>
        <p:spPr bwMode="auto">
          <a:xfrm>
            <a:off x="4419600" y="3657600"/>
            <a:ext cx="4064000" cy="2414588"/>
          </a:xfrm>
          <a:prstGeom prst="rect">
            <a:avLst/>
          </a:prstGeom>
          <a:solidFill>
            <a:srgbClr val="F7EFCD"/>
          </a:solidFill>
          <a:ln w="9525">
            <a:solidFill>
              <a:srgbClr val="CC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From:</a:t>
            </a:r>
            <a:br>
              <a:rPr lang="en-US" altLang="zh-CN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Engine-Starts </a:t>
            </a:r>
            <a:r>
              <a:rPr lang="en-US" altLang="zh-CN" sz="3200">
                <a:solidFill>
                  <a:srgbClr val="99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</a:p>
          <a:p>
            <a:pPr eaLnBrk="1" hangingPunct="1"/>
            <a:r>
              <a:rPr lang="en-US" altLang="zh-CN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</a:t>
            </a:r>
            <a:r>
              <a:rPr lang="en-US" altLang="zh-CN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Car-OK</a:t>
            </a:r>
          </a:p>
          <a:p>
            <a:pPr eaLnBrk="1" hangingPunct="1"/>
            <a:endParaRPr lang="en-US" altLang="zh-CN" b="0">
              <a:solidFill>
                <a:srgbClr val="99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Infer:</a:t>
            </a:r>
            <a:br>
              <a:rPr lang="en-US" altLang="zh-CN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Engine-Starts</a:t>
            </a:r>
          </a:p>
        </p:txBody>
      </p:sp>
      <p:sp>
        <p:nvSpPr>
          <p:cNvPr id="521221" name="Text Box 5"/>
          <p:cNvSpPr txBox="1">
            <a:spLocks noChangeArrowheads="1"/>
          </p:cNvSpPr>
          <p:nvPr/>
        </p:nvSpPr>
        <p:spPr bwMode="auto">
          <a:xfrm>
            <a:off x="4876800" y="1676400"/>
            <a:ext cx="2124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Modus ponens</a:t>
            </a:r>
          </a:p>
        </p:txBody>
      </p:sp>
      <p:sp>
        <p:nvSpPr>
          <p:cNvPr id="521222" name="Text Box 6"/>
          <p:cNvSpPr txBox="1">
            <a:spLocks noChangeArrowheads="1"/>
          </p:cNvSpPr>
          <p:nvPr/>
        </p:nvSpPr>
        <p:spPr bwMode="auto">
          <a:xfrm>
            <a:off x="2362200" y="5638800"/>
            <a:ext cx="1957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Modus tolens</a:t>
            </a:r>
          </a:p>
        </p:txBody>
      </p:sp>
      <p:grpSp>
        <p:nvGrpSpPr>
          <p:cNvPr id="521223" name="Group 7"/>
          <p:cNvGrpSpPr>
            <a:grpSpLocks/>
          </p:cNvGrpSpPr>
          <p:nvPr/>
        </p:nvGrpSpPr>
        <p:grpSpPr bwMode="auto">
          <a:xfrm>
            <a:off x="4572000" y="2667000"/>
            <a:ext cx="4044950" cy="457200"/>
            <a:chOff x="2880" y="1680"/>
            <a:chExt cx="2548" cy="288"/>
          </a:xfrm>
        </p:grpSpPr>
        <p:sp>
          <p:nvSpPr>
            <p:cNvPr id="521224" name="Text Box 8"/>
            <p:cNvSpPr txBox="1">
              <a:spLocks noChangeArrowheads="1"/>
            </p:cNvSpPr>
            <p:nvPr/>
          </p:nvSpPr>
          <p:spPr bwMode="auto">
            <a:xfrm>
              <a:off x="3264" y="1680"/>
              <a:ext cx="2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rgbClr val="D6009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Engine-Starts </a:t>
              </a:r>
              <a:r>
                <a:rPr lang="en-US" altLang="zh-CN" sz="2400">
                  <a:solidFill>
                    <a:srgbClr val="D60093"/>
                  </a:solidFill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</a:t>
              </a:r>
              <a:r>
                <a:rPr lang="en-US" altLang="zh-CN" sz="2400" b="0">
                  <a:solidFill>
                    <a:srgbClr val="D6009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Car-OK</a:t>
              </a:r>
            </a:p>
          </p:txBody>
        </p:sp>
        <p:sp>
          <p:nvSpPr>
            <p:cNvPr id="521225" name="Line 9"/>
            <p:cNvSpPr>
              <a:spLocks noChangeShapeType="1"/>
            </p:cNvSpPr>
            <p:nvPr/>
          </p:nvSpPr>
          <p:spPr bwMode="auto">
            <a:xfrm>
              <a:off x="2880" y="1680"/>
              <a:ext cx="384" cy="144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035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animBg="1" autoUpdateAnimBg="0"/>
      <p:bldP spid="521220" grpId="0" animBg="1" autoUpdateAnimBg="0"/>
      <p:bldP spid="521221" grpId="0" autoUpdateAnimBg="0"/>
      <p:bldP spid="52122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Another Example</a:t>
            </a:r>
          </a:p>
        </p:txBody>
      </p:sp>
      <p:sp>
        <p:nvSpPr>
          <p:cNvPr id="522243" name="Text Box 3"/>
          <p:cNvSpPr txBox="1">
            <a:spLocks noChangeArrowheads="1"/>
          </p:cNvSpPr>
          <p:nvPr/>
        </p:nvSpPr>
        <p:spPr bwMode="auto">
          <a:xfrm>
            <a:off x="762000" y="1577975"/>
            <a:ext cx="5616575" cy="335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F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zh-CN" altLang="en-US" b="0" dirty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Engine-Starts 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Flat-Tire</a:t>
            </a: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</a:rPr>
              <a:t>Engine-Starts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</a:rPr>
              <a:t>Flat-Tire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endParaRPr lang="en-US" altLang="zh-CN" b="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</a:rPr>
              <a:t>Flat-Tire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</a:rPr>
              <a:t> Car-OK </a:t>
            </a:r>
            <a:r>
              <a:rPr lang="en-US" altLang="zh-CN" b="0" dirty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(1 + 2)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endParaRPr lang="en-US" altLang="zh-CN" b="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b="0" dirty="0">
                <a:latin typeface="Tahoma" panose="020B0604030504040204" pitchFamily="34" charset="0"/>
                <a:ea typeface="宋体" panose="02010600030101010101" pitchFamily="2" charset="-122"/>
              </a:rPr>
              <a:t>Car-OK </a:t>
            </a:r>
            <a:r>
              <a:rPr lang="en-US" altLang="zh-CN" b="0" dirty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(3 + 4)</a:t>
            </a:r>
          </a:p>
        </p:txBody>
      </p:sp>
    </p:spTree>
    <p:extLst>
      <p:ext uri="{BB962C8B-B14F-4D97-AF65-F5344CB8AC3E}">
        <p14:creationId xmlns:p14="http://schemas.microsoft.com/office/powerpoint/2010/main" val="3024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Detection of Unsatisfiability</a:t>
            </a:r>
          </a:p>
        </p:txBody>
      </p:sp>
      <p:sp>
        <p:nvSpPr>
          <p:cNvPr id="523267" name="Text Box 3"/>
          <p:cNvSpPr txBox="1">
            <a:spLocks noChangeArrowheads="1"/>
          </p:cNvSpPr>
          <p:nvPr/>
        </p:nvSpPr>
        <p:spPr bwMode="auto">
          <a:xfrm>
            <a:off x="1431925" y="1989138"/>
            <a:ext cx="5002213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  <a:t>Car-OK</a:t>
            </a:r>
          </a:p>
          <a:p>
            <a:pPr eaLnBrk="1" hangingPunct="1">
              <a:buFontTx/>
              <a:buAutoNum type="arabicPeriod"/>
            </a:pP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Car-OK</a:t>
            </a:r>
          </a:p>
          <a:p>
            <a:pPr eaLnBrk="1" hangingPunct="1">
              <a:buFontTx/>
              <a:buAutoNum type="arabicPeriod"/>
            </a:pPr>
            <a:endParaRPr lang="en-US" altLang="zh-CN" sz="3200" b="0"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AutoNum type="arabicPeriod"/>
            </a:pPr>
            <a:r>
              <a:rPr lang="en-US" altLang="zh-CN" sz="3200" b="0" i="1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False</a:t>
            </a: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(empty clause { })</a:t>
            </a:r>
            <a:endParaRPr lang="en-US" altLang="zh-CN" sz="3200" b="0" i="1"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918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Soundness of Unit Resolution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Let m be a model of: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L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700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  and    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4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where M and L</a:t>
            </a:r>
            <a:r>
              <a:rPr lang="en-US" altLang="zh-CN" sz="140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are complementary 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literals</a:t>
            </a:r>
          </a:p>
          <a:p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140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must be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False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in m, hence 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L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700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700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i-1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i+1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700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b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must be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True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668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533400"/>
          </a:xfrm>
        </p:spPr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Shortcoming of Unit Resolution</a:t>
            </a:r>
          </a:p>
        </p:txBody>
      </p:sp>
      <p:sp>
        <p:nvSpPr>
          <p:cNvPr id="527363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746760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F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From: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Engine-Starts </a:t>
            </a:r>
            <a:r>
              <a:rPr lang="en-US" altLang="zh-CN" sz="320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Flat-Tire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		</a:t>
            </a:r>
            <a:r>
              <a:rPr lang="en-US" altLang="zh-CN" b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Flat-Tire </a:t>
            </a:r>
            <a:r>
              <a:rPr lang="en-US" altLang="zh-CN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b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 sz="320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Empty-Gas-Tank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		 </a:t>
            </a:r>
            <a:r>
              <a:rPr lang="en-US" altLang="zh-CN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Empty-Gas-Tank </a:t>
            </a:r>
            <a:r>
              <a:rPr lang="en-US" altLang="zh-CN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b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Engine-Starts</a:t>
            </a:r>
            <a:endParaRPr lang="en-US" altLang="zh-CN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we can infer nothing …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… although</a:t>
            </a:r>
            <a:r>
              <a:rPr lang="en-US" altLang="zh-CN" b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rgbClr val="5F5F5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	 </a:t>
            </a:r>
            <a:r>
              <a:rPr lang="en-US" altLang="zh-CN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Empty-Gas-Tank </a:t>
            </a:r>
            <a:r>
              <a:rPr lang="en-US" altLang="zh-CN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Flat-Tire </a:t>
            </a:r>
            <a:r>
              <a:rPr lang="en-US" altLang="zh-CN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is logically entailed by the two sentences</a:t>
            </a:r>
          </a:p>
        </p:txBody>
      </p:sp>
    </p:spTree>
    <p:extLst>
      <p:ext uri="{BB962C8B-B14F-4D97-AF65-F5344CB8AC3E}">
        <p14:creationId xmlns:p14="http://schemas.microsoft.com/office/powerpoint/2010/main" val="2875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SA.TEMPLATE.pp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NCSA.TEMPLATE.p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CSA.TEMPLATE.p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SA.TEMPLATE.p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AppleShare:NCSA Presentations:PowerPoint4.0.template:NCSA.TEMPLATE.pp</Template>
  <TotalTime>17680</TotalTime>
  <Pages>1</Pages>
  <Words>483</Words>
  <Application>Microsoft Office PowerPoint</Application>
  <PresentationFormat>Letter Paper (8.5x11 in)</PresentationFormat>
  <Paragraphs>196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宋体</vt:lpstr>
      <vt:lpstr>Arial</vt:lpstr>
      <vt:lpstr>Symbol</vt:lpstr>
      <vt:lpstr>Tahoma</vt:lpstr>
      <vt:lpstr>Times New Roman</vt:lpstr>
      <vt:lpstr>Wingdings</vt:lpstr>
      <vt:lpstr>NCSA.TEMPLATE.pp</vt:lpstr>
      <vt:lpstr>PowerPoint Presentation</vt:lpstr>
      <vt:lpstr>PowerPoint Presentation</vt:lpstr>
      <vt:lpstr>Complementary Literals</vt:lpstr>
      <vt:lpstr>Unit Resolution Rule</vt:lpstr>
      <vt:lpstr>Examples</vt:lpstr>
      <vt:lpstr>Another Example</vt:lpstr>
      <vt:lpstr>Detection of Unsatisfiability</vt:lpstr>
      <vt:lpstr>Soundness of Unit Resolution</vt:lpstr>
      <vt:lpstr>Shortcoming of Unit Resolution</vt:lpstr>
      <vt:lpstr>Full Resolution Rule</vt:lpstr>
      <vt:lpstr>Example</vt:lpstr>
      <vt:lpstr>Example</vt:lpstr>
      <vt:lpstr>Not All Inferences are Useful! </vt:lpstr>
      <vt:lpstr>Not All Inferences are Useful!</vt:lpstr>
      <vt:lpstr>Not All Inferences are Useful!</vt:lpstr>
      <vt:lpstr>Full Resolution Rule</vt:lpstr>
      <vt:lpstr>Sentence  Clause Form</vt:lpstr>
      <vt:lpstr>Sentence  Clause Form</vt:lpstr>
      <vt:lpstr>Sentence  Clause Form</vt:lpstr>
      <vt:lpstr>Sentence  Clause Form</vt:lpstr>
      <vt:lpstr>Sentence  Clause Form</vt:lpstr>
      <vt:lpstr>Sentence  Clause Form</vt:lpstr>
      <vt:lpstr>Detection of Unsatisfiability</vt:lpstr>
      <vt:lpstr>Resolution Refutation Algorithm</vt:lpstr>
      <vt:lpstr>Example</vt:lpstr>
      <vt:lpstr>Example</vt:lpstr>
      <vt:lpstr>Example</vt:lpstr>
      <vt:lpstr>Summary</vt:lpstr>
      <vt:lpstr>What I want you to do</vt:lpstr>
    </vt:vector>
  </TitlesOfParts>
  <Company>Computing and Information Sciences, Kansas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690 (Implementation of High-Performance Data Mining Systems) Lecture 0 of 18</dc:title>
  <dc:subject/>
  <dc:creator>yaohang@cs.odu.edu</dc:creator>
  <cp:keywords/>
  <dc:description/>
  <cp:lastModifiedBy>Yaohang</cp:lastModifiedBy>
  <cp:revision>685</cp:revision>
  <cp:lastPrinted>1999-07-21T06:37:24Z</cp:lastPrinted>
  <dcterms:created xsi:type="dcterms:W3CDTF">1995-10-31T07:46:16Z</dcterms:created>
  <dcterms:modified xsi:type="dcterms:W3CDTF">2015-10-27T02:51:59Z</dcterms:modified>
</cp:coreProperties>
</file>