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1" r:id="rId2"/>
    <p:sldId id="386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02" r:id="rId21"/>
    <p:sldId id="323" r:id="rId22"/>
  </p:sldIdLst>
  <p:sldSz cx="9144000" cy="6858000" type="letter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6900"/>
    <a:srgbClr val="8CF4EA"/>
    <a:srgbClr val="D93192"/>
    <a:srgbClr val="316501"/>
    <a:srgbClr val="F35B1B"/>
    <a:srgbClr val="8000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14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26.wmf"/><Relationship Id="rId6" Type="http://schemas.openxmlformats.org/officeDocument/2006/relationships/image" Target="../media/image16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16.wmf"/><Relationship Id="rId5" Type="http://schemas.openxmlformats.org/officeDocument/2006/relationships/image" Target="../media/image6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BE78E3-2CB0-4737-98F8-CDD1DD8DE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210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DDCA8E-778F-491C-9790-3C4CC55F97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01" tIns="46852" rIns="92401" bIns="46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17663" y="1028700"/>
            <a:ext cx="3756025" cy="281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47948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5086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098550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4941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198688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E910-3917-4121-9EBB-EF32C6936B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6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0315-0510-49C5-BF59-6C6249EA9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8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11113"/>
            <a:ext cx="2278062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" y="11113"/>
            <a:ext cx="6681788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8519-19A9-421A-845F-F461118DBC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14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9050" y="11113"/>
            <a:ext cx="9112250" cy="6240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4E9BE33-261F-4840-95BF-494686FC51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49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C91D9-258A-4FF8-8572-9BDD4ADC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C8C7-2CD8-4E2B-98EE-2E95737F83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9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26C3-3746-4062-BE74-5DA647D2A4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9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BD74-D12B-417D-B213-49A23F12F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7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0513-0AB8-43CA-BA00-2131073D5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2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2357-E18F-4FC4-BB4F-CF7CF7F663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0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FAE5-DF4F-4565-A7CD-B64D78A757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8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95EF-E0E4-44B5-8530-DA9042585A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4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AD7A22-A51B-432F-959C-4799F85443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88" y="0"/>
            <a:ext cx="9129712" cy="976313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8" y="1060450"/>
            <a:ext cx="9110662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Level One: All Cap, Bold, Arial 18, Maroon</a:t>
            </a:r>
          </a:p>
          <a:p>
            <a:pPr lvl="1"/>
            <a:r>
              <a:rPr lang="en-US" altLang="zh-CN" smtClean="0"/>
              <a:t>Level two: initial cap, bold, arial 16, blue</a:t>
            </a:r>
          </a:p>
          <a:p>
            <a:pPr lvl="2"/>
            <a:r>
              <a:rPr lang="en-US" altLang="zh-CN" smtClean="0"/>
              <a:t>Level three: initial cap, bold, arial 16, blue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1588" y="6445250"/>
            <a:ext cx="7580312" cy="3175"/>
          </a:xfrm>
          <a:prstGeom prst="line">
            <a:avLst/>
          </a:prstGeom>
          <a:noFill/>
          <a:ln w="25400">
            <a:solidFill>
              <a:srgbClr val="0027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648200" y="6499225"/>
            <a:ext cx="4419600" cy="225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8900" tIns="42862" rIns="88900" bIns="42862">
            <a:spAutoFit/>
          </a:bodyPr>
          <a:lstStyle>
            <a:lvl1pPr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endParaRPr lang="en-US" altLang="zh-CN" sz="900" smtClean="0">
              <a:solidFill>
                <a:srgbClr val="00279F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11113"/>
            <a:ext cx="90995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Title: Cap All Words, Bold, Arial 28, White</a:t>
            </a:r>
          </a:p>
        </p:txBody>
      </p:sp>
      <p:sp>
        <p:nvSpPr>
          <p:cNvPr id="1034" name="Rectangle 20"/>
          <p:cNvSpPr>
            <a:spLocks noChangeArrowheads="1"/>
          </p:cNvSpPr>
          <p:nvPr userDrawn="1"/>
        </p:nvSpPr>
        <p:spPr bwMode="auto">
          <a:xfrm>
            <a:off x="0" y="6516688"/>
            <a:ext cx="219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ea typeface="宋体" panose="02010600030101010101" pitchFamily="2" charset="-122"/>
              </a:rPr>
              <a:t>Artificial Intelligence</a:t>
            </a:r>
            <a:endParaRPr lang="en-US" altLang="zh-CN" sz="1800" b="0" smtClean="0">
              <a:ea typeface="宋体" panose="02010600030101010101" pitchFamily="2" charset="-122"/>
            </a:endParaRPr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175375"/>
            <a:ext cx="685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865188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23850" indent="-323850" algn="l" defTabSz="865188" rtl="0" eaLnBrk="0" fontAlgn="base" hangingPunct="0">
        <a:spcBef>
          <a:spcPct val="20000"/>
        </a:spcBef>
        <a:spcAft>
          <a:spcPct val="0"/>
        </a:spcAft>
        <a:buClr>
          <a:srgbClr val="790015"/>
        </a:buClr>
        <a:buChar char="•"/>
        <a:defRPr b="1" kern="1200">
          <a:solidFill>
            <a:srgbClr val="790015"/>
          </a:solidFill>
          <a:latin typeface="+mn-lt"/>
          <a:ea typeface="+mn-ea"/>
          <a:cs typeface="+mn-cs"/>
        </a:defRPr>
      </a:lvl1pPr>
      <a:lvl2pPr marL="703263" indent="-265113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2pPr>
      <a:lvl3pPr marL="1084263" indent="-219075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3pPr>
      <a:lvl4pPr marL="1600200" indent="-228600" algn="l" defTabSz="865188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865188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9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5.wmf"/><Relationship Id="rId10" Type="http://schemas.openxmlformats.org/officeDocument/2006/relationships/image" Target="../media/image13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4.bin"/><Relationship Id="rId21" Type="http://schemas.openxmlformats.org/officeDocument/2006/relationships/image" Target="../media/image24.wmf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image" Target="../media/image25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1041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Lecture 17</a:t>
            </a: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9" name="Rectangle 1043"/>
          <p:cNvSpPr>
            <a:spLocks noChangeArrowheads="1"/>
          </p:cNvSpPr>
          <p:nvPr/>
        </p:nvSpPr>
        <p:spPr bwMode="auto">
          <a:xfrm>
            <a:off x="695325" y="2667000"/>
            <a:ext cx="7753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23850" indent="-323850"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Yaohang Li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Department of Computer Science</a:t>
            </a:r>
          </a:p>
          <a:p>
            <a:pPr algn="ctr" eaLnBrk="1" hangingPunct="1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ODU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sz="1800" b="0" u="sng" dirty="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Reading for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This </a:t>
            </a:r>
            <a:r>
              <a:rPr lang="en-US" altLang="zh-CN" sz="1800" b="0" dirty="0">
                <a:ea typeface="宋体" panose="02010600030101010101" pitchFamily="2" charset="-122"/>
              </a:rPr>
              <a:t>Class:</a:t>
            </a:r>
          </a:p>
          <a:p>
            <a:pPr algn="ctr" eaLnBrk="1" hangingPunct="1"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Chapter </a:t>
            </a:r>
            <a:r>
              <a:rPr lang="en-US" altLang="zh-CN" sz="1800" b="0" dirty="0" smtClean="0">
                <a:ea typeface="宋体" panose="02010600030101010101" pitchFamily="2" charset="-122"/>
              </a:rPr>
              <a:t>7, 8, 9, </a:t>
            </a:r>
            <a:r>
              <a:rPr lang="en-US" altLang="zh-CN" sz="1800" b="0" dirty="0">
                <a:ea typeface="宋体" panose="02010600030101010101" pitchFamily="2" charset="-122"/>
              </a:rPr>
              <a:t>Russell and </a:t>
            </a:r>
            <a:r>
              <a:rPr lang="en-US" altLang="zh-CN" sz="1800" b="0" dirty="0" err="1">
                <a:ea typeface="宋体" panose="02010600030101010101" pitchFamily="2" charset="-122"/>
              </a:rPr>
              <a:t>Norvig</a:t>
            </a:r>
            <a:endParaRPr lang="en-US" altLang="zh-CN" sz="1800" b="0" dirty="0">
              <a:ea typeface="宋体" panose="02010600030101010101" pitchFamily="2" charset="-122"/>
            </a:endParaRPr>
          </a:p>
        </p:txBody>
      </p:sp>
      <p:sp>
        <p:nvSpPr>
          <p:cNvPr id="4100" name="Rectangle 1044"/>
          <p:cNvSpPr>
            <a:spLocks noChangeArrowheads="1"/>
          </p:cNvSpPr>
          <p:nvPr/>
        </p:nvSpPr>
        <p:spPr bwMode="auto">
          <a:xfrm>
            <a:off x="3104809" y="1600200"/>
            <a:ext cx="3098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First Order Logic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Models for FOL</a:t>
            </a:r>
          </a:p>
        </p:txBody>
      </p:sp>
      <p:pic>
        <p:nvPicPr>
          <p:cNvPr id="558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3" y="2395538"/>
            <a:ext cx="4156075" cy="298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207963" y="5580063"/>
            <a:ext cx="8589962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model containing 5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objects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2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binary relations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3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unary relations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and 1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unary function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(left leg)</a:t>
            </a:r>
          </a:p>
        </p:txBody>
      </p:sp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277813" y="1008063"/>
            <a:ext cx="8353425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Models for PL are just set of truth values for the propositional symbols.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Models for FOL contain a set of objects (</a:t>
            </a:r>
            <a:r>
              <a:rPr lang="en-US" altLang="zh-CN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domain elements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and relations among them.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415925" y="3765550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Richard the Lionheart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6719888" y="3832225"/>
            <a:ext cx="2286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evil King John</a:t>
            </a:r>
          </a:p>
        </p:txBody>
      </p:sp>
    </p:spTree>
    <p:extLst>
      <p:ext uri="{BB962C8B-B14F-4D97-AF65-F5344CB8AC3E}">
        <p14:creationId xmlns:p14="http://schemas.microsoft.com/office/powerpoint/2010/main" val="3636633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Quantifiers 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b="0">
                <a:ea typeface="宋体" panose="02010600030101010101" pitchFamily="2" charset="-122"/>
              </a:rPr>
              <a:t> Universal quantification</a:t>
            </a:r>
          </a:p>
        </p:txBody>
      </p:sp>
      <p:graphicFrame>
        <p:nvGraphicFramePr>
          <p:cNvPr id="559107" name="Object 3"/>
          <p:cNvGraphicFramePr>
            <a:graphicFrameLocks noChangeAspect="1"/>
          </p:cNvGraphicFramePr>
          <p:nvPr/>
        </p:nvGraphicFramePr>
        <p:xfrm>
          <a:off x="7359650" y="466725"/>
          <a:ext cx="25717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466725"/>
                        <a:ext cx="25717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1385888" y="1681163"/>
            <a:ext cx="6921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e.g.</a:t>
            </a:r>
          </a:p>
        </p:txBody>
      </p:sp>
      <p:graphicFrame>
        <p:nvGraphicFramePr>
          <p:cNvPr id="559109" name="Object 5"/>
          <p:cNvGraphicFramePr>
            <a:graphicFrameLocks noChangeAspect="1"/>
          </p:cNvGraphicFramePr>
          <p:nvPr/>
        </p:nvGraphicFramePr>
        <p:xfrm>
          <a:off x="4543425" y="1093788"/>
          <a:ext cx="25717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1093788"/>
                        <a:ext cx="25717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10" name="Rectangle 6"/>
          <p:cNvSpPr>
            <a:spLocks noChangeArrowheads="1"/>
          </p:cNvSpPr>
          <p:nvPr/>
        </p:nvSpPr>
        <p:spPr bwMode="auto">
          <a:xfrm>
            <a:off x="4738688" y="1076325"/>
            <a:ext cx="27432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“For all …”</a:t>
            </a:r>
          </a:p>
        </p:txBody>
      </p:sp>
      <p:graphicFrame>
        <p:nvGraphicFramePr>
          <p:cNvPr id="559111" name="Object 7"/>
          <p:cNvGraphicFramePr>
            <a:graphicFrameLocks noChangeAspect="1"/>
          </p:cNvGraphicFramePr>
          <p:nvPr/>
        </p:nvGraphicFramePr>
        <p:xfrm>
          <a:off x="2051050" y="1747838"/>
          <a:ext cx="28670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6" imgW="1663560" imgH="215640" progId="Equation.3">
                  <p:embed/>
                </p:oleObj>
              </mc:Choice>
              <mc:Fallback>
                <p:oleObj name="Equation" r:id="rId6" imgW="1663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747838"/>
                        <a:ext cx="28670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12" name="Object 8"/>
          <p:cNvGraphicFramePr>
            <a:graphicFrameLocks noChangeAspect="1"/>
          </p:cNvGraphicFramePr>
          <p:nvPr/>
        </p:nvGraphicFramePr>
        <p:xfrm>
          <a:off x="623888" y="1008063"/>
          <a:ext cx="2690812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8" imgW="1562040" imgH="482400" progId="Equation.3">
                  <p:embed/>
                </p:oleObj>
              </mc:Choice>
              <mc:Fallback>
                <p:oleObj name="Equation" r:id="rId8" imgW="1562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008063"/>
                        <a:ext cx="2690812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13" name="Rectangle 9"/>
          <p:cNvSpPr>
            <a:spLocks noChangeArrowheads="1"/>
          </p:cNvSpPr>
          <p:nvPr/>
        </p:nvSpPr>
        <p:spPr bwMode="auto">
          <a:xfrm>
            <a:off x="1385888" y="1411288"/>
            <a:ext cx="5472112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says that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true for every object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59114" name="Rectangle 10"/>
          <p:cNvSpPr>
            <a:spLocks noChangeArrowheads="1"/>
          </p:cNvSpPr>
          <p:nvPr/>
        </p:nvSpPr>
        <p:spPr bwMode="auto">
          <a:xfrm>
            <a:off x="277813" y="5245100"/>
            <a:ext cx="865822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4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implication is true whenever its premise is false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14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regardless the truth of the conclusion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59115" name="Rectangle 11"/>
          <p:cNvSpPr>
            <a:spLocks noChangeArrowheads="1"/>
          </p:cNvSpPr>
          <p:nvPr/>
        </p:nvSpPr>
        <p:spPr bwMode="auto">
          <a:xfrm>
            <a:off x="277813" y="5648325"/>
            <a:ext cx="852011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4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Asserting the conclusion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 of the rule just for those objects for whom</a:t>
            </a:r>
            <a:r>
              <a:rPr lang="en-US" altLang="zh-CN" sz="14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premise is true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14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saying nothing at all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about those individuals for whom </a:t>
            </a:r>
            <a:r>
              <a:rPr lang="en-US" altLang="zh-CN" sz="14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premise is false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59117" name="Rectangle 13"/>
          <p:cNvSpPr>
            <a:spLocks noChangeArrowheads="1"/>
          </p:cNvSpPr>
          <p:nvPr/>
        </p:nvSpPr>
        <p:spPr bwMode="auto">
          <a:xfrm>
            <a:off x="457200" y="2133600"/>
            <a:ext cx="8034338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Precisely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    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true in a given model under a given interpretation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true in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all possible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extended interpretations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each specifying a domain element to which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refers.</a:t>
            </a:r>
          </a:p>
        </p:txBody>
      </p:sp>
      <p:sp>
        <p:nvSpPr>
          <p:cNvPr id="559118" name="Rectangle 14"/>
          <p:cNvSpPr>
            <a:spLocks noChangeArrowheads="1"/>
          </p:cNvSpPr>
          <p:nvPr/>
        </p:nvSpPr>
        <p:spPr bwMode="auto">
          <a:xfrm>
            <a:off x="503238" y="3041650"/>
            <a:ext cx="55403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e.g.</a:t>
            </a:r>
          </a:p>
        </p:txBody>
      </p:sp>
      <p:graphicFrame>
        <p:nvGraphicFramePr>
          <p:cNvPr id="559119" name="Object 15"/>
          <p:cNvGraphicFramePr>
            <a:graphicFrameLocks noChangeAspect="1"/>
          </p:cNvGraphicFramePr>
          <p:nvPr/>
        </p:nvGraphicFramePr>
        <p:xfrm>
          <a:off x="1447800" y="2159000"/>
          <a:ext cx="609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10" imgW="431640" imgH="215640" progId="Equation.3">
                  <p:embed/>
                </p:oleObj>
              </mc:Choice>
              <mc:Fallback>
                <p:oleObj name="Equation" r:id="rId10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59000"/>
                        <a:ext cx="609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0" name="Rectangle 16"/>
          <p:cNvSpPr>
            <a:spLocks noChangeArrowheads="1"/>
          </p:cNvSpPr>
          <p:nvPr/>
        </p:nvSpPr>
        <p:spPr bwMode="auto">
          <a:xfrm>
            <a:off x="941388" y="3086100"/>
            <a:ext cx="7620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{Richard the Lionheart, King John, Richard’s left leg, John’s left leg, the crown}</a:t>
            </a:r>
          </a:p>
        </p:txBody>
      </p:sp>
      <p:sp>
        <p:nvSpPr>
          <p:cNvPr id="559121" name="Rectangle 17"/>
          <p:cNvSpPr>
            <a:spLocks noChangeArrowheads="1"/>
          </p:cNvSpPr>
          <p:nvPr/>
        </p:nvSpPr>
        <p:spPr bwMode="auto">
          <a:xfrm>
            <a:off x="4889500" y="4754563"/>
            <a:ext cx="1455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True? | False?</a:t>
            </a:r>
          </a:p>
        </p:txBody>
      </p:sp>
      <p:sp>
        <p:nvSpPr>
          <p:cNvPr id="559122" name="Rectangle 18"/>
          <p:cNvSpPr>
            <a:spLocks noChangeArrowheads="1"/>
          </p:cNvSpPr>
          <p:nvPr/>
        </p:nvSpPr>
        <p:spPr bwMode="auto">
          <a:xfrm>
            <a:off x="941388" y="3478213"/>
            <a:ext cx="3325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4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conjunction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sz="14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instantiations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sz="14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59123" name="Object 19"/>
          <p:cNvGraphicFramePr>
            <a:graphicFrameLocks noChangeAspect="1"/>
          </p:cNvGraphicFramePr>
          <p:nvPr/>
        </p:nvGraphicFramePr>
        <p:xfrm>
          <a:off x="1011238" y="3881438"/>
          <a:ext cx="57499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12" imgW="4190760" imgH="888840" progId="Equation.3">
                  <p:embed/>
                </p:oleObj>
              </mc:Choice>
              <mc:Fallback>
                <p:oleObj name="Equation" r:id="rId12" imgW="41907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3881438"/>
                        <a:ext cx="57499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68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14" grpId="0" autoUpdateAnimBg="0"/>
      <p:bldP spid="5591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     A common mistake to avoid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23888" y="1546225"/>
            <a:ext cx="311626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Common mistake:</a:t>
            </a:r>
          </a:p>
        </p:txBody>
      </p:sp>
      <p:graphicFrame>
        <p:nvGraphicFramePr>
          <p:cNvPr id="560133" name="Object 5"/>
          <p:cNvGraphicFramePr>
            <a:graphicFrameLocks noChangeAspect="1"/>
          </p:cNvGraphicFramePr>
          <p:nvPr/>
        </p:nvGraphicFramePr>
        <p:xfrm>
          <a:off x="5181600" y="1143000"/>
          <a:ext cx="25717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143000"/>
                        <a:ext cx="25717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2424113" y="1076325"/>
            <a:ext cx="35337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the natural connective with </a:t>
            </a:r>
          </a:p>
        </p:txBody>
      </p:sp>
      <p:graphicFrame>
        <p:nvGraphicFramePr>
          <p:cNvPr id="560135" name="Object 7"/>
          <p:cNvGraphicFramePr>
            <a:graphicFrameLocks noChangeAspect="1"/>
          </p:cNvGraphicFramePr>
          <p:nvPr/>
        </p:nvGraphicFramePr>
        <p:xfrm>
          <a:off x="2424113" y="4437063"/>
          <a:ext cx="27590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5" imgW="1600200" imgH="215640" progId="Equation.3">
                  <p:embed/>
                </p:oleObj>
              </mc:Choice>
              <mc:Fallback>
                <p:oleObj name="Equation" r:id="rId5" imgW="1600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437063"/>
                        <a:ext cx="275907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36" name="Object 8"/>
          <p:cNvGraphicFramePr>
            <a:graphicFrameLocks noChangeAspect="1"/>
          </p:cNvGraphicFramePr>
          <p:nvPr/>
        </p:nvGraphicFramePr>
        <p:xfrm>
          <a:off x="2084388" y="1128713"/>
          <a:ext cx="4048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1128713"/>
                        <a:ext cx="40481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623888" y="1076325"/>
            <a:ext cx="159226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implication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5486400" y="1546225"/>
            <a:ext cx="69373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with </a:t>
            </a:r>
          </a:p>
        </p:txBody>
      </p:sp>
      <p:graphicFrame>
        <p:nvGraphicFramePr>
          <p:cNvPr id="5601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163886"/>
              </p:ext>
            </p:extLst>
          </p:nvPr>
        </p:nvGraphicFramePr>
        <p:xfrm>
          <a:off x="5119687" y="1592262"/>
          <a:ext cx="29686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9" imgW="139680" imgH="126720" progId="Equation.3">
                  <p:embed/>
                </p:oleObj>
              </mc:Choice>
              <mc:Fallback>
                <p:oleObj name="Equation" r:id="rId9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7" y="1592262"/>
                        <a:ext cx="296863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2924175" y="1546225"/>
            <a:ext cx="3186113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Using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conjunction</a:t>
            </a:r>
          </a:p>
        </p:txBody>
      </p:sp>
      <p:graphicFrame>
        <p:nvGraphicFramePr>
          <p:cNvPr id="5601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632013"/>
              </p:ext>
            </p:extLst>
          </p:nvPr>
        </p:nvGraphicFramePr>
        <p:xfrm>
          <a:off x="6180138" y="1570252"/>
          <a:ext cx="25717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1" imgW="152280" imgH="164880" progId="Equation.3">
                  <p:embed/>
                </p:oleObj>
              </mc:Choice>
              <mc:Fallback>
                <p:oleObj name="Equation" r:id="rId11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8" y="1570252"/>
                        <a:ext cx="25717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2355850" y="4840288"/>
            <a:ext cx="5610225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crown is a king and the crown is a person</a:t>
            </a:r>
          </a:p>
        </p:txBody>
      </p:sp>
      <p:sp>
        <p:nvSpPr>
          <p:cNvPr id="560143" name="Rectangle 15"/>
          <p:cNvSpPr>
            <a:spLocks noChangeArrowheads="1"/>
          </p:cNvSpPr>
          <p:nvPr/>
        </p:nvSpPr>
        <p:spPr bwMode="auto">
          <a:xfrm>
            <a:off x="2978150" y="1949450"/>
            <a:ext cx="436403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leads to a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overly strong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statement!</a:t>
            </a:r>
          </a:p>
        </p:txBody>
      </p:sp>
      <p:graphicFrame>
        <p:nvGraphicFramePr>
          <p:cNvPr id="560144" name="Object 16"/>
          <p:cNvGraphicFramePr>
            <a:graphicFrameLocks noChangeAspect="1"/>
          </p:cNvGraphicFramePr>
          <p:nvPr>
            <p:extLst/>
          </p:nvPr>
        </p:nvGraphicFramePr>
        <p:xfrm>
          <a:off x="2374900" y="3402013"/>
          <a:ext cx="304165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2" imgW="1765080" imgH="215640" progId="Equation.3">
                  <p:embed/>
                </p:oleObj>
              </mc:Choice>
              <mc:Fallback>
                <p:oleObj name="Equation" r:id="rId12" imgW="1765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402013"/>
                        <a:ext cx="304165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1385888" y="4370388"/>
            <a:ext cx="6921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e.g. </a:t>
            </a:r>
          </a:p>
        </p:txBody>
      </p:sp>
      <p:sp>
        <p:nvSpPr>
          <p:cNvPr id="560146" name="Rectangle 18"/>
          <p:cNvSpPr>
            <a:spLocks noChangeArrowheads="1"/>
          </p:cNvSpPr>
          <p:nvPr/>
        </p:nvSpPr>
        <p:spPr bwMode="auto">
          <a:xfrm>
            <a:off x="1385888" y="2420938"/>
            <a:ext cx="6921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e.g. </a:t>
            </a:r>
          </a:p>
        </p:txBody>
      </p:sp>
      <p:graphicFrame>
        <p:nvGraphicFramePr>
          <p:cNvPr id="560147" name="Object 19"/>
          <p:cNvGraphicFramePr>
            <a:graphicFrameLocks noChangeAspect="1"/>
          </p:cNvGraphicFramePr>
          <p:nvPr>
            <p:extLst/>
          </p:nvPr>
        </p:nvGraphicFramePr>
        <p:xfrm>
          <a:off x="2318437" y="2378227"/>
          <a:ext cx="31543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14" imgW="1828800" imgH="215640" progId="Equation.3">
                  <p:embed/>
                </p:oleObj>
              </mc:Choice>
              <mc:Fallback>
                <p:oleObj name="Equation" r:id="rId14" imgW="1828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437" y="2378227"/>
                        <a:ext cx="31543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48" name="Rectangle 20"/>
          <p:cNvSpPr>
            <a:spLocks noChangeArrowheads="1"/>
          </p:cNvSpPr>
          <p:nvPr/>
        </p:nvSpPr>
        <p:spPr bwMode="auto">
          <a:xfrm>
            <a:off x="2286000" y="2824163"/>
            <a:ext cx="42259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Everybody at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ODU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is smart.</a:t>
            </a:r>
          </a:p>
        </p:txBody>
      </p:sp>
      <p:sp>
        <p:nvSpPr>
          <p:cNvPr id="560149" name="Rectangle 21"/>
          <p:cNvSpPr>
            <a:spLocks noChangeArrowheads="1"/>
          </p:cNvSpPr>
          <p:nvPr/>
        </p:nvSpPr>
        <p:spPr bwMode="auto">
          <a:xfrm>
            <a:off x="2286000" y="3765550"/>
            <a:ext cx="45720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Everybody is at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ODU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and everybody is smart.</a:t>
            </a:r>
          </a:p>
        </p:txBody>
      </p:sp>
    </p:spTree>
    <p:extLst>
      <p:ext uri="{BB962C8B-B14F-4D97-AF65-F5344CB8AC3E}">
        <p14:creationId xmlns:p14="http://schemas.microsoft.com/office/powerpoint/2010/main" val="1481896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42" grpId="0" autoUpdateAnimBg="0"/>
      <p:bldP spid="560145" grpId="0" autoUpdateAnimBg="0"/>
      <p:bldP spid="560148" grpId="0" autoUpdateAnimBg="0"/>
      <p:bldP spid="56014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Quantifiers 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b="0">
                <a:ea typeface="宋体" panose="02010600030101010101" pitchFamily="2" charset="-122"/>
              </a:rPr>
              <a:t> Existential quantification</a:t>
            </a:r>
          </a:p>
        </p:txBody>
      </p:sp>
      <p:graphicFrame>
        <p:nvGraphicFramePr>
          <p:cNvPr id="561155" name="Object 3"/>
          <p:cNvGraphicFramePr>
            <a:graphicFrameLocks noChangeAspect="1"/>
          </p:cNvGraphicFramePr>
          <p:nvPr/>
        </p:nvGraphicFramePr>
        <p:xfrm>
          <a:off x="7612063" y="476250"/>
          <a:ext cx="2127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2063" y="476250"/>
                        <a:ext cx="2127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1246188" y="1855788"/>
            <a:ext cx="69373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e.g.</a:t>
            </a:r>
          </a:p>
        </p:txBody>
      </p:sp>
      <p:graphicFrame>
        <p:nvGraphicFramePr>
          <p:cNvPr id="561157" name="Object 5"/>
          <p:cNvGraphicFramePr>
            <a:graphicFrameLocks noChangeAspect="1"/>
          </p:cNvGraphicFramePr>
          <p:nvPr/>
        </p:nvGraphicFramePr>
        <p:xfrm>
          <a:off x="623888" y="1535113"/>
          <a:ext cx="34131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5" imgW="203040" imgH="164880" progId="Equation.3">
                  <p:embed/>
                </p:oleObj>
              </mc:Choice>
              <mc:Fallback>
                <p:oleObj name="Equation" r:id="rId5" imgW="203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535113"/>
                        <a:ext cx="341312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158" name="Rectangle 6"/>
          <p:cNvSpPr>
            <a:spLocks noChangeArrowheads="1"/>
          </p:cNvSpPr>
          <p:nvPr/>
        </p:nvSpPr>
        <p:spPr bwMode="auto">
          <a:xfrm>
            <a:off x="1066800" y="1501775"/>
            <a:ext cx="717708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“There exists an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such that …” or “For some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…”</a:t>
            </a:r>
          </a:p>
        </p:txBody>
      </p:sp>
      <p:graphicFrame>
        <p:nvGraphicFramePr>
          <p:cNvPr id="561159" name="Object 7"/>
          <p:cNvGraphicFramePr>
            <a:graphicFrameLocks noChangeAspect="1"/>
          </p:cNvGraphicFramePr>
          <p:nvPr/>
        </p:nvGraphicFramePr>
        <p:xfrm>
          <a:off x="1885950" y="1922463"/>
          <a:ext cx="36560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7" imgW="2120760" imgH="215640" progId="Equation.3">
                  <p:embed/>
                </p:oleObj>
              </mc:Choice>
              <mc:Fallback>
                <p:oleObj name="Equation" r:id="rId7" imgW="2120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922463"/>
                        <a:ext cx="365601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160" name="Object 8"/>
          <p:cNvGraphicFramePr>
            <a:graphicFrameLocks noChangeAspect="1"/>
          </p:cNvGraphicFramePr>
          <p:nvPr/>
        </p:nvGraphicFramePr>
        <p:xfrm>
          <a:off x="633413" y="1030288"/>
          <a:ext cx="6842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9" imgW="406080" imgH="215640" progId="Equation.3">
                  <p:embed/>
                </p:oleObj>
              </mc:Choice>
              <mc:Fallback>
                <p:oleObj name="Equation" r:id="rId9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1030288"/>
                        <a:ext cx="6842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161" name="Rectangle 9"/>
          <p:cNvSpPr>
            <a:spLocks noChangeArrowheads="1"/>
          </p:cNvSpPr>
          <p:nvPr/>
        </p:nvSpPr>
        <p:spPr bwMode="auto">
          <a:xfrm>
            <a:off x="1385888" y="1008063"/>
            <a:ext cx="477996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says that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true for at least one object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61163" name="Rectangle 11"/>
          <p:cNvSpPr>
            <a:spLocks noChangeArrowheads="1"/>
          </p:cNvSpPr>
          <p:nvPr/>
        </p:nvSpPr>
        <p:spPr bwMode="auto">
          <a:xfrm>
            <a:off x="600075" y="2420938"/>
            <a:ext cx="8035925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Precisely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    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true in a given model under a given interpretation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true in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 least one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extended interpretation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that assigns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a domain element.</a:t>
            </a:r>
          </a:p>
        </p:txBody>
      </p:sp>
      <p:sp>
        <p:nvSpPr>
          <p:cNvPr id="561164" name="Rectangle 12"/>
          <p:cNvSpPr>
            <a:spLocks noChangeArrowheads="1"/>
          </p:cNvSpPr>
          <p:nvPr/>
        </p:nvSpPr>
        <p:spPr bwMode="auto">
          <a:xfrm>
            <a:off x="646113" y="3686175"/>
            <a:ext cx="55403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e.g.</a:t>
            </a:r>
          </a:p>
        </p:txBody>
      </p:sp>
      <p:graphicFrame>
        <p:nvGraphicFramePr>
          <p:cNvPr id="561165" name="Object 13"/>
          <p:cNvGraphicFramePr>
            <a:graphicFrameLocks noChangeAspect="1"/>
          </p:cNvGraphicFramePr>
          <p:nvPr/>
        </p:nvGraphicFramePr>
        <p:xfrm>
          <a:off x="1562100" y="2438400"/>
          <a:ext cx="5651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11" imgW="406080" imgH="215640" progId="Equation.3">
                  <p:embed/>
                </p:oleObj>
              </mc:Choice>
              <mc:Fallback>
                <p:oleObj name="Equation" r:id="rId11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438400"/>
                        <a:ext cx="5651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166" name="Rectangle 14"/>
          <p:cNvSpPr>
            <a:spLocks noChangeArrowheads="1"/>
          </p:cNvSpPr>
          <p:nvPr/>
        </p:nvSpPr>
        <p:spPr bwMode="auto">
          <a:xfrm>
            <a:off x="1246188" y="4135438"/>
            <a:ext cx="3417887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(Richard’ left leg is a crown</a:t>
            </a:r>
          </a:p>
        </p:txBody>
      </p:sp>
      <p:graphicFrame>
        <p:nvGraphicFramePr>
          <p:cNvPr id="561167" name="Object 15"/>
          <p:cNvGraphicFramePr>
            <a:graphicFrameLocks noChangeAspect="1"/>
          </p:cNvGraphicFramePr>
          <p:nvPr/>
        </p:nvGraphicFramePr>
        <p:xfrm>
          <a:off x="3886200" y="4191000"/>
          <a:ext cx="2413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13" imgW="139680" imgH="126720" progId="Equation.3">
                  <p:embed/>
                </p:oleObj>
              </mc:Choice>
              <mc:Fallback>
                <p:oleObj name="Equation" r:id="rId13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91000"/>
                        <a:ext cx="241300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168" name="Rectangle 16"/>
          <p:cNvSpPr>
            <a:spLocks noChangeArrowheads="1"/>
          </p:cNvSpPr>
          <p:nvPr/>
        </p:nvSpPr>
        <p:spPr bwMode="auto">
          <a:xfrm>
            <a:off x="4133850" y="4146550"/>
            <a:ext cx="415607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Richard’ left leg is on John’s head)</a:t>
            </a:r>
          </a:p>
        </p:txBody>
      </p:sp>
      <p:graphicFrame>
        <p:nvGraphicFramePr>
          <p:cNvPr id="561169" name="Object 17"/>
          <p:cNvGraphicFramePr>
            <a:graphicFrameLocks noChangeAspect="1"/>
          </p:cNvGraphicFramePr>
          <p:nvPr/>
        </p:nvGraphicFramePr>
        <p:xfrm>
          <a:off x="4037013" y="3821113"/>
          <a:ext cx="1301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5" imgW="75960" imgH="190440" progId="Equation.3">
                  <p:embed/>
                </p:oleObj>
              </mc:Choice>
              <mc:Fallback>
                <p:oleObj name="Equation" r:id="rId15" imgW="75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3821113"/>
                        <a:ext cx="13017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170" name="Object 18"/>
          <p:cNvGraphicFramePr>
            <a:graphicFrameLocks noChangeAspect="1"/>
          </p:cNvGraphicFramePr>
          <p:nvPr/>
        </p:nvGraphicFramePr>
        <p:xfrm>
          <a:off x="4017963" y="4454525"/>
          <a:ext cx="13176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7" imgW="75960" imgH="190440" progId="Equation.3">
                  <p:embed/>
                </p:oleObj>
              </mc:Choice>
              <mc:Fallback>
                <p:oleObj name="Equation" r:id="rId17" imgW="75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4454525"/>
                        <a:ext cx="131762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171" name="Rectangle 19"/>
          <p:cNvSpPr>
            <a:spLocks noChangeArrowheads="1"/>
          </p:cNvSpPr>
          <p:nvPr/>
        </p:nvSpPr>
        <p:spPr bwMode="auto">
          <a:xfrm>
            <a:off x="1778000" y="4705350"/>
            <a:ext cx="279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(The crown is a crown</a:t>
            </a:r>
          </a:p>
        </p:txBody>
      </p:sp>
      <p:graphicFrame>
        <p:nvGraphicFramePr>
          <p:cNvPr id="561172" name="Object 20"/>
          <p:cNvGraphicFramePr>
            <a:graphicFrameLocks noChangeAspect="1"/>
          </p:cNvGraphicFramePr>
          <p:nvPr/>
        </p:nvGraphicFramePr>
        <p:xfrm>
          <a:off x="3886200" y="4724400"/>
          <a:ext cx="2413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19" imgW="139680" imgH="126720" progId="Equation.3">
                  <p:embed/>
                </p:oleObj>
              </mc:Choice>
              <mc:Fallback>
                <p:oleObj name="Equation" r:id="rId19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24400"/>
                        <a:ext cx="241300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173" name="Rectangle 21"/>
          <p:cNvSpPr>
            <a:spLocks noChangeArrowheads="1"/>
          </p:cNvSpPr>
          <p:nvPr/>
        </p:nvSpPr>
        <p:spPr bwMode="auto">
          <a:xfrm>
            <a:off x="4133850" y="4705350"/>
            <a:ext cx="4017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The crown is on John’s head)</a:t>
            </a:r>
          </a:p>
        </p:txBody>
      </p:sp>
      <p:sp>
        <p:nvSpPr>
          <p:cNvPr id="561174" name="Rectangle 22"/>
          <p:cNvSpPr>
            <a:spLocks noChangeArrowheads="1"/>
          </p:cNvSpPr>
          <p:nvPr/>
        </p:nvSpPr>
        <p:spPr bwMode="auto">
          <a:xfrm>
            <a:off x="1084263" y="3362325"/>
            <a:ext cx="3325812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4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disjunction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sz="14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instantiations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sz="14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61175" name="Object 23"/>
          <p:cNvGraphicFramePr>
            <a:graphicFrameLocks noChangeAspect="1"/>
          </p:cNvGraphicFramePr>
          <p:nvPr/>
        </p:nvGraphicFramePr>
        <p:xfrm>
          <a:off x="1066800" y="4191000"/>
          <a:ext cx="242888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20" imgW="139680" imgH="126720" progId="Equation.3">
                  <p:embed/>
                </p:oleObj>
              </mc:Choice>
              <mc:Fallback>
                <p:oleObj name="Equation" r:id="rId20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242888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176" name="Object 24"/>
          <p:cNvGraphicFramePr>
            <a:graphicFrameLocks noChangeAspect="1"/>
          </p:cNvGraphicFramePr>
          <p:nvPr/>
        </p:nvGraphicFramePr>
        <p:xfrm>
          <a:off x="1600200" y="4724400"/>
          <a:ext cx="242888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22" imgW="139680" imgH="126720" progId="Equation.3">
                  <p:embed/>
                </p:oleObj>
              </mc:Choice>
              <mc:Fallback>
                <p:oleObj name="Equation" r:id="rId22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242888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3211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     A common mistake to avoid</a:t>
            </a:r>
          </a:p>
        </p:txBody>
      </p:sp>
      <p:sp>
        <p:nvSpPr>
          <p:cNvPr id="562179" name="Rectangle 3"/>
          <p:cNvSpPr>
            <a:spLocks noChangeArrowheads="1"/>
          </p:cNvSpPr>
          <p:nvPr/>
        </p:nvSpPr>
        <p:spPr bwMode="auto">
          <a:xfrm>
            <a:off x="623888" y="1546225"/>
            <a:ext cx="311626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Common mistake: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424113" y="1076325"/>
            <a:ext cx="35337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the natural connective with </a:t>
            </a:r>
          </a:p>
        </p:txBody>
      </p:sp>
      <p:graphicFrame>
        <p:nvGraphicFramePr>
          <p:cNvPr id="562181" name="Object 5"/>
          <p:cNvGraphicFramePr>
            <a:graphicFrameLocks noChangeAspect="1"/>
          </p:cNvGraphicFramePr>
          <p:nvPr/>
        </p:nvGraphicFramePr>
        <p:xfrm>
          <a:off x="2376488" y="4437063"/>
          <a:ext cx="37893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3" imgW="2197080" imgH="215640" progId="Equation.3">
                  <p:embed/>
                </p:oleObj>
              </mc:Choice>
              <mc:Fallback>
                <p:oleObj name="Equation" r:id="rId3" imgW="2197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437063"/>
                        <a:ext cx="37893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82" name="Object 6"/>
          <p:cNvGraphicFramePr>
            <a:graphicFrameLocks noChangeAspect="1"/>
          </p:cNvGraphicFramePr>
          <p:nvPr/>
        </p:nvGraphicFramePr>
        <p:xfrm>
          <a:off x="4800600" y="1524000"/>
          <a:ext cx="4048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4048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3" name="Rectangle 7"/>
          <p:cNvSpPr>
            <a:spLocks noChangeArrowheads="1"/>
          </p:cNvSpPr>
          <p:nvPr/>
        </p:nvSpPr>
        <p:spPr bwMode="auto">
          <a:xfrm>
            <a:off x="623888" y="1076325"/>
            <a:ext cx="1592262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conjunction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2184" name="Rectangle 8"/>
          <p:cNvSpPr>
            <a:spLocks noChangeArrowheads="1"/>
          </p:cNvSpPr>
          <p:nvPr/>
        </p:nvSpPr>
        <p:spPr bwMode="auto">
          <a:xfrm>
            <a:off x="5486400" y="1546225"/>
            <a:ext cx="69373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with </a:t>
            </a:r>
          </a:p>
        </p:txBody>
      </p:sp>
      <p:graphicFrame>
        <p:nvGraphicFramePr>
          <p:cNvPr id="562185" name="Object 9"/>
          <p:cNvGraphicFramePr>
            <a:graphicFrameLocks noChangeAspect="1"/>
          </p:cNvGraphicFramePr>
          <p:nvPr/>
        </p:nvGraphicFramePr>
        <p:xfrm>
          <a:off x="2133600" y="1104900"/>
          <a:ext cx="295275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7" imgW="139680" imgH="126720" progId="Equation.3">
                  <p:embed/>
                </p:oleObj>
              </mc:Choice>
              <mc:Fallback>
                <p:oleObj name="Equation" r:id="rId7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04900"/>
                        <a:ext cx="295275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6" name="Rectangle 10"/>
          <p:cNvSpPr>
            <a:spLocks noChangeArrowheads="1"/>
          </p:cNvSpPr>
          <p:nvPr/>
        </p:nvSpPr>
        <p:spPr bwMode="auto">
          <a:xfrm>
            <a:off x="2924175" y="1546225"/>
            <a:ext cx="3186113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Using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implication</a:t>
            </a:r>
          </a:p>
        </p:txBody>
      </p:sp>
      <p:sp>
        <p:nvSpPr>
          <p:cNvPr id="562187" name="Rectangle 11"/>
          <p:cNvSpPr>
            <a:spLocks noChangeArrowheads="1"/>
          </p:cNvSpPr>
          <p:nvPr/>
        </p:nvSpPr>
        <p:spPr bwMode="auto">
          <a:xfrm>
            <a:off x="2355850" y="4840288"/>
            <a:ext cx="6096000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Richard’s left leg is a crown </a:t>
            </a:r>
            <a:b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then Richard’s left leg is on John’s head.</a:t>
            </a:r>
          </a:p>
        </p:txBody>
      </p:sp>
      <p:sp>
        <p:nvSpPr>
          <p:cNvPr id="562188" name="Rectangle 12"/>
          <p:cNvSpPr>
            <a:spLocks noChangeArrowheads="1"/>
          </p:cNvSpPr>
          <p:nvPr/>
        </p:nvSpPr>
        <p:spPr bwMode="auto">
          <a:xfrm>
            <a:off x="2978150" y="1949450"/>
            <a:ext cx="436403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leads to a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very weak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statement!</a:t>
            </a:r>
          </a:p>
        </p:txBody>
      </p:sp>
      <p:graphicFrame>
        <p:nvGraphicFramePr>
          <p:cNvPr id="562189" name="Object 13"/>
          <p:cNvGraphicFramePr>
            <a:graphicFrameLocks noChangeAspect="1"/>
          </p:cNvGraphicFramePr>
          <p:nvPr>
            <p:extLst/>
          </p:nvPr>
        </p:nvGraphicFramePr>
        <p:xfrm>
          <a:off x="2398713" y="3402013"/>
          <a:ext cx="3128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9" imgW="1815840" imgH="215640" progId="Equation.3">
                  <p:embed/>
                </p:oleObj>
              </mc:Choice>
              <mc:Fallback>
                <p:oleObj name="Equation" r:id="rId9" imgW="1815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3402013"/>
                        <a:ext cx="3128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0" name="Rectangle 14"/>
          <p:cNvSpPr>
            <a:spLocks noChangeArrowheads="1"/>
          </p:cNvSpPr>
          <p:nvPr/>
        </p:nvSpPr>
        <p:spPr bwMode="auto">
          <a:xfrm>
            <a:off x="1385888" y="4370388"/>
            <a:ext cx="6921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e.g. </a:t>
            </a:r>
          </a:p>
        </p:txBody>
      </p:sp>
      <p:sp>
        <p:nvSpPr>
          <p:cNvPr id="562191" name="Rectangle 15"/>
          <p:cNvSpPr>
            <a:spLocks noChangeArrowheads="1"/>
          </p:cNvSpPr>
          <p:nvPr/>
        </p:nvSpPr>
        <p:spPr bwMode="auto">
          <a:xfrm>
            <a:off x="1385888" y="2420938"/>
            <a:ext cx="6921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e.g. </a:t>
            </a:r>
          </a:p>
        </p:txBody>
      </p:sp>
      <p:graphicFrame>
        <p:nvGraphicFramePr>
          <p:cNvPr id="562192" name="Object 16"/>
          <p:cNvGraphicFramePr>
            <a:graphicFrameLocks noChangeAspect="1"/>
          </p:cNvGraphicFramePr>
          <p:nvPr>
            <p:extLst/>
          </p:nvPr>
        </p:nvGraphicFramePr>
        <p:xfrm>
          <a:off x="2411413" y="2487613"/>
          <a:ext cx="29972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11" imgW="1739880" imgH="215640" progId="Equation.3">
                  <p:embed/>
                </p:oleObj>
              </mc:Choice>
              <mc:Fallback>
                <p:oleObj name="Equation" r:id="rId11" imgW="1739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487613"/>
                        <a:ext cx="29972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93" name="Rectangle 17"/>
          <p:cNvSpPr>
            <a:spLocks noChangeArrowheads="1"/>
          </p:cNvSpPr>
          <p:nvPr/>
        </p:nvSpPr>
        <p:spPr bwMode="auto">
          <a:xfrm>
            <a:off x="2286000" y="2824163"/>
            <a:ext cx="42259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Somebody at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ODU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is smart.</a:t>
            </a:r>
          </a:p>
        </p:txBody>
      </p:sp>
      <p:sp>
        <p:nvSpPr>
          <p:cNvPr id="562194" name="Rectangle 18"/>
          <p:cNvSpPr>
            <a:spLocks noChangeArrowheads="1"/>
          </p:cNvSpPr>
          <p:nvPr/>
        </p:nvSpPr>
        <p:spPr bwMode="auto">
          <a:xfrm>
            <a:off x="2286000" y="3765550"/>
            <a:ext cx="47244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is true if there is anybody who is NOT at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ODU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is true if there is anybody who is smart</a:t>
            </a:r>
          </a:p>
        </p:txBody>
      </p:sp>
      <p:graphicFrame>
        <p:nvGraphicFramePr>
          <p:cNvPr id="562196" name="Object 20"/>
          <p:cNvGraphicFramePr>
            <a:graphicFrameLocks noChangeAspect="1"/>
          </p:cNvGraphicFramePr>
          <p:nvPr/>
        </p:nvGraphicFramePr>
        <p:xfrm>
          <a:off x="5118100" y="1092200"/>
          <a:ext cx="2127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13" imgW="126720" imgH="152280" progId="Equation.3">
                  <p:embed/>
                </p:oleObj>
              </mc:Choice>
              <mc:Fallback>
                <p:oleObj name="Equation" r:id="rId1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1092200"/>
                        <a:ext cx="2127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97" name="Object 21"/>
          <p:cNvGraphicFramePr>
            <a:graphicFrameLocks noChangeAspect="1"/>
          </p:cNvGraphicFramePr>
          <p:nvPr/>
        </p:nvGraphicFramePr>
        <p:xfrm>
          <a:off x="6099175" y="1612900"/>
          <a:ext cx="21431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15" imgW="126720" imgH="152280" progId="Equation.3">
                  <p:embed/>
                </p:oleObj>
              </mc:Choice>
              <mc:Fallback>
                <p:oleObj name="Equation" r:id="rId1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175" y="1612900"/>
                        <a:ext cx="21431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5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7" grpId="0" autoUpdateAnimBg="0"/>
      <p:bldP spid="562190" grpId="0" autoUpdateAnimBg="0"/>
      <p:bldP spid="562193" grpId="0" autoUpdateAnimBg="0"/>
      <p:bldP spid="56219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Connections between </a:t>
            </a:r>
            <a:r>
              <a:rPr lang="en-US" altLang="zh-CN" sz="2400" b="0">
                <a:ea typeface="宋体" panose="02010600030101010101" pitchFamily="2" charset="-122"/>
                <a:sym typeface="Symbol" panose="05050102010706020507" pitchFamily="18" charset="2"/>
              </a:rPr>
              <a:t> and </a:t>
            </a:r>
            <a:r>
              <a:rPr lang="en-US" altLang="zh-CN" sz="2400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63203" name="Rectangle 3"/>
          <p:cNvSpPr>
            <a:spLocks noChangeArrowheads="1"/>
          </p:cNvSpPr>
          <p:nvPr/>
        </p:nvSpPr>
        <p:spPr bwMode="auto">
          <a:xfrm>
            <a:off x="554038" y="1000125"/>
            <a:ext cx="73437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Quantifier </a:t>
            </a:r>
            <a:r>
              <a:rPr lang="en-US" altLang="zh-CN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duality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each can be represented using the other</a:t>
            </a:r>
          </a:p>
        </p:txBody>
      </p:sp>
      <p:graphicFrame>
        <p:nvGraphicFramePr>
          <p:cNvPr id="563204" name="Object 4"/>
          <p:cNvGraphicFramePr>
            <a:graphicFrameLocks noChangeAspect="1"/>
          </p:cNvGraphicFramePr>
          <p:nvPr/>
        </p:nvGraphicFramePr>
        <p:xfrm>
          <a:off x="733425" y="1546225"/>
          <a:ext cx="32845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1498320" imgH="215640" progId="Equation.3">
                  <p:embed/>
                </p:oleObj>
              </mc:Choice>
              <mc:Fallback>
                <p:oleObj name="Equation" r:id="rId3" imgW="1498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546225"/>
                        <a:ext cx="328453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07" name="Object 7"/>
          <p:cNvGraphicFramePr>
            <a:graphicFrameLocks noChangeAspect="1"/>
          </p:cNvGraphicFramePr>
          <p:nvPr/>
        </p:nvGraphicFramePr>
        <p:xfrm>
          <a:off x="4403725" y="1546225"/>
          <a:ext cx="37020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1688760" imgH="215640" progId="Equation.3">
                  <p:embed/>
                </p:oleObj>
              </mc:Choice>
              <mc:Fallback>
                <p:oleObj name="Equation" r:id="rId5" imgW="1688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1546225"/>
                        <a:ext cx="37020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08" name="Object 8"/>
          <p:cNvGraphicFramePr>
            <a:graphicFrameLocks noChangeAspect="1"/>
          </p:cNvGraphicFramePr>
          <p:nvPr/>
        </p:nvGraphicFramePr>
        <p:xfrm>
          <a:off x="760413" y="2084388"/>
          <a:ext cx="3089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7" imgW="1409400" imgH="215640" progId="Equation.3">
                  <p:embed/>
                </p:oleObj>
              </mc:Choice>
              <mc:Fallback>
                <p:oleObj name="Equation" r:id="rId7" imgW="1409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2084388"/>
                        <a:ext cx="3089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09" name="Object 9"/>
          <p:cNvGraphicFramePr>
            <a:graphicFrameLocks noChangeAspect="1"/>
          </p:cNvGraphicFramePr>
          <p:nvPr/>
        </p:nvGraphicFramePr>
        <p:xfrm>
          <a:off x="4370388" y="2101850"/>
          <a:ext cx="36179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9" imgW="1650960" imgH="215640" progId="Equation.3">
                  <p:embed/>
                </p:oleObj>
              </mc:Choice>
              <mc:Fallback>
                <p:oleObj name="Equation" r:id="rId9" imgW="1650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2101850"/>
                        <a:ext cx="36179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0" name="Rectangle 10"/>
          <p:cNvSpPr>
            <a:spLocks noChangeArrowheads="1"/>
          </p:cNvSpPr>
          <p:nvPr/>
        </p:nvSpPr>
        <p:spPr bwMode="auto">
          <a:xfrm>
            <a:off x="623888" y="3630613"/>
            <a:ext cx="734218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 252 De Morgan rules</a:t>
            </a:r>
          </a:p>
        </p:txBody>
      </p:sp>
      <p:sp>
        <p:nvSpPr>
          <p:cNvPr id="563211" name="Rectangle 11"/>
          <p:cNvSpPr>
            <a:spLocks noChangeArrowheads="1"/>
          </p:cNvSpPr>
          <p:nvPr/>
        </p:nvSpPr>
        <p:spPr bwMode="auto">
          <a:xfrm>
            <a:off x="554038" y="2959100"/>
            <a:ext cx="83820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really a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conjunction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over the universe of objects and     is a </a:t>
            </a: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disjunction</a:t>
            </a:r>
          </a:p>
        </p:txBody>
      </p:sp>
      <p:graphicFrame>
        <p:nvGraphicFramePr>
          <p:cNvPr id="563212" name="Object 12"/>
          <p:cNvGraphicFramePr>
            <a:graphicFrameLocks noChangeAspect="1"/>
          </p:cNvGraphicFramePr>
          <p:nvPr/>
        </p:nvGraphicFramePr>
        <p:xfrm>
          <a:off x="349250" y="2971800"/>
          <a:ext cx="2571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11" imgW="152280" imgH="164880" progId="Equation.3">
                  <p:embed/>
                </p:oleObj>
              </mc:Choice>
              <mc:Fallback>
                <p:oleObj name="Equation" r:id="rId11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2971800"/>
                        <a:ext cx="2571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13" name="Object 13"/>
          <p:cNvGraphicFramePr>
            <a:graphicFrameLocks noChangeAspect="1"/>
          </p:cNvGraphicFramePr>
          <p:nvPr/>
        </p:nvGraphicFramePr>
        <p:xfrm>
          <a:off x="5384800" y="2997200"/>
          <a:ext cx="2127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13" imgW="126720" imgH="152280" progId="Equation.3">
                  <p:embed/>
                </p:oleObj>
              </mc:Choice>
              <mc:Fallback>
                <p:oleObj name="Equation" r:id="rId1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2997200"/>
                        <a:ext cx="2127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430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ChangeArrowheads="1"/>
          </p:cNvSpPr>
          <p:nvPr/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0">
                <a:ea typeface="宋体" panose="02010600030101010101" pitchFamily="2" charset="-122"/>
              </a:rPr>
              <a:t>Using FOL 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b="0">
                <a:ea typeface="宋体" panose="02010600030101010101" pitchFamily="2" charset="-122"/>
              </a:rPr>
              <a:t> The kinship domain</a:t>
            </a:r>
          </a:p>
        </p:txBody>
      </p:sp>
      <p:sp>
        <p:nvSpPr>
          <p:cNvPr id="564227" name="Rectangle 3"/>
          <p:cNvSpPr>
            <a:spLocks noChangeArrowheads="1"/>
          </p:cNvSpPr>
          <p:nvPr/>
        </p:nvSpPr>
        <p:spPr bwMode="auto">
          <a:xfrm>
            <a:off x="554038" y="4033838"/>
            <a:ext cx="7827962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Objects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people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Unary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predicates: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Male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Female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Kinship relations represented by </a:t>
            </a:r>
            <a:r>
              <a:rPr lang="en-US" altLang="zh-CN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Binary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predicates: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Parent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Sibling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Brother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Husband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Grandparent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Functions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Mother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Father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554038" y="1143000"/>
            <a:ext cx="6373812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18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Kinship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: family relationship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Facts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Rules</a:t>
            </a: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1385888" y="1816100"/>
            <a:ext cx="6746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e.g.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1939925" y="1849438"/>
            <a:ext cx="49180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Mary is the mother of Charles</a:t>
            </a:r>
          </a:p>
        </p:txBody>
      </p:sp>
      <p:sp>
        <p:nvSpPr>
          <p:cNvPr id="564231" name="Rectangle 7"/>
          <p:cNvSpPr>
            <a:spLocks noChangeArrowheads="1"/>
          </p:cNvSpPr>
          <p:nvPr/>
        </p:nvSpPr>
        <p:spPr bwMode="auto">
          <a:xfrm>
            <a:off x="1939925" y="2219325"/>
            <a:ext cx="49180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Charles is the father of William</a:t>
            </a:r>
          </a:p>
        </p:txBody>
      </p:sp>
      <p:sp>
        <p:nvSpPr>
          <p:cNvPr id="564232" name="Rectangle 8"/>
          <p:cNvSpPr>
            <a:spLocks noChangeArrowheads="1"/>
          </p:cNvSpPr>
          <p:nvPr/>
        </p:nvSpPr>
        <p:spPr bwMode="auto">
          <a:xfrm>
            <a:off x="554038" y="3563938"/>
            <a:ext cx="49180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Using First-order Logic:</a:t>
            </a:r>
          </a:p>
        </p:txBody>
      </p:sp>
      <p:sp>
        <p:nvSpPr>
          <p:cNvPr id="564233" name="Rectangle 9"/>
          <p:cNvSpPr>
            <a:spLocks noChangeArrowheads="1"/>
          </p:cNvSpPr>
          <p:nvPr/>
        </p:nvSpPr>
        <p:spPr bwMode="auto">
          <a:xfrm>
            <a:off x="1385888" y="2992438"/>
            <a:ext cx="6746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e.g.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4234" name="Rectangle 10"/>
          <p:cNvSpPr>
            <a:spLocks noChangeArrowheads="1"/>
          </p:cNvSpPr>
          <p:nvPr/>
        </p:nvSpPr>
        <p:spPr bwMode="auto">
          <a:xfrm>
            <a:off x="1939925" y="3025775"/>
            <a:ext cx="60261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8" tIns="45709" rIns="91418" bIns="45709"/>
          <a:lstStyle>
            <a:lvl1pPr marL="514350" indent="-514350" algn="l" defTabSz="1019175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928688" indent="-419100" algn="l" defTabSz="1019175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400175" indent="-381000" algn="l" defTabSz="1019175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871663" indent="-342900" algn="l" defTabSz="10191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43150" indent="-304800" algn="l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8003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575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47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71950" indent="-304800" defTabSz="1019175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One’s grandmother is the mother of one’s parent</a:t>
            </a:r>
          </a:p>
        </p:txBody>
      </p:sp>
    </p:spTree>
    <p:extLst>
      <p:ext uri="{BB962C8B-B14F-4D97-AF65-F5344CB8AC3E}">
        <p14:creationId xmlns:p14="http://schemas.microsoft.com/office/powerpoint/2010/main" val="1864873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609600" y="2286000"/>
            <a:ext cx="8153400" cy="6096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en-US"/>
              <a:t>Predicates for the Kinship Domain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21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Male, Female</a:t>
            </a:r>
          </a:p>
          <a:p>
            <a:endParaRPr lang="en-US" altLang="en-US"/>
          </a:p>
          <a:p>
            <a:r>
              <a:rPr lang="en-US" altLang="en-US"/>
              <a:t>Parent, Sibling, Brother, Sister, Child, Daughter, Son, Spouse, Wife, Husband, Grandparent, Grandchild, Cousin, Aunt, Uncle.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31511" y="3140075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dirty="0"/>
              <a:t>Functions for the Kinship </a:t>
            </a:r>
            <a:r>
              <a:rPr lang="en-US" altLang="en-US" sz="3600" dirty="0" smtClean="0"/>
              <a:t>Domain</a:t>
            </a:r>
            <a:endParaRPr lang="en-US" altLang="en-US" sz="3600" dirty="0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68036" y="4527550"/>
            <a:ext cx="832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Mother, Father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685800" y="2362200"/>
            <a:ext cx="7262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Spouse(Bill, Hilary),   Husband(Bill, Hilary),   Husband(Hilary, Bill) 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949036" y="4908550"/>
            <a:ext cx="7696200" cy="6096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025236" y="4984750"/>
            <a:ext cx="4835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Father(Chelsea),  	 	Mother(Chelsea)   </a:t>
            </a:r>
          </a:p>
        </p:txBody>
      </p:sp>
    </p:spTree>
    <p:extLst>
      <p:ext uri="{BB962C8B-B14F-4D97-AF65-F5344CB8AC3E}">
        <p14:creationId xmlns:p14="http://schemas.microsoft.com/office/powerpoint/2010/main" val="392604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Class Exercise: FOL Expressions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One’s mother is one’s female parent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One’s husband is one’s male spouse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Male and Female are disjoint categories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Parent and child are inverse relations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grandparent is parent of one’s parent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sibling is another child of one’s parent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One can have only one mother</a:t>
            </a:r>
          </a:p>
        </p:txBody>
      </p:sp>
    </p:spTree>
    <p:extLst>
      <p:ext uri="{BB962C8B-B14F-4D97-AF65-F5344CB8AC3E}">
        <p14:creationId xmlns:p14="http://schemas.microsoft.com/office/powerpoint/2010/main" val="35874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Class Exercise: FOL Expressions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One’s mother is one’s female parent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m,c Mother(m, c) Female(m) Parent(m,c)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One’s husband is one’s male spouse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w,h Husband(w)=h Male(h) Spouse(h,w)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Male and Female are disjoint categories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x Male(x)Female(x)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Parent and child are inverse relations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p,c Parent(p,c)Child(c,p)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grandparent is parent of one’s parent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g,c Grandparent(g,c)  p Parent(g,p)Parent(p,c)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sibling is another child of one’s parent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x,y Sibling(x,y)  x=y  p Parent(p,x)Parent(p,y)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One can have only one mother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c m Mother(m,c)  x xm  Mother(x,c)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153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defTabSz="865188">
              <a:spcBef>
                <a:spcPct val="0"/>
              </a:spcBef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defTabSz="865188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Review</a:t>
            </a:r>
            <a:endParaRPr lang="en-US" altLang="en-US" sz="2000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0" y="990600"/>
            <a:ext cx="88455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5850" indent="-228600" algn="l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en-US" sz="1800" dirty="0">
                <a:solidFill>
                  <a:srgbClr val="800000"/>
                </a:solidFill>
              </a:rPr>
              <a:t>Last 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Inference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>
                <a:solidFill>
                  <a:srgbClr val="800000"/>
                </a:solidFill>
              </a:rPr>
              <a:t>Unit Resolution Rule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>
                <a:solidFill>
                  <a:srgbClr val="800000"/>
                </a:solidFill>
              </a:rPr>
              <a:t>Full Resolution Rule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>
                <a:solidFill>
                  <a:srgbClr val="800000"/>
                </a:solidFill>
              </a:rPr>
              <a:t>Propositional Logic Inference using Resolution Rule</a:t>
            </a:r>
          </a:p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en-US" sz="1800" dirty="0" smtClean="0">
                <a:solidFill>
                  <a:srgbClr val="800000"/>
                </a:solidFill>
              </a:rPr>
              <a:t>This </a:t>
            </a:r>
            <a:r>
              <a:rPr lang="en-US" altLang="en-US" sz="1800" dirty="0">
                <a:solidFill>
                  <a:srgbClr val="800000"/>
                </a:solidFill>
              </a:rPr>
              <a:t>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First Order Logic</a:t>
            </a:r>
          </a:p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en-US" sz="1800" dirty="0" smtClean="0">
                <a:solidFill>
                  <a:srgbClr val="800000"/>
                </a:solidFill>
              </a:rPr>
              <a:t>Next </a:t>
            </a:r>
            <a:r>
              <a:rPr lang="en-US" altLang="en-US" sz="1800" dirty="0">
                <a:solidFill>
                  <a:srgbClr val="800000"/>
                </a:solidFill>
              </a:rPr>
              <a:t>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solidFill>
                  <a:srgbClr val="0000CC"/>
                </a:solidFill>
              </a:rPr>
              <a:t>Fuzzy Logic</a:t>
            </a:r>
          </a:p>
        </p:txBody>
      </p:sp>
    </p:spTree>
    <p:extLst>
      <p:ext uri="{BB962C8B-B14F-4D97-AF65-F5344CB8AC3E}">
        <p14:creationId xmlns:p14="http://schemas.microsoft.com/office/powerpoint/2010/main" val="360368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First Order Logic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Language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Components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Terms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Sentence</a:t>
            </a:r>
          </a:p>
          <a:p>
            <a:r>
              <a:rPr lang="en-US" altLang="zh-CN">
                <a:ea typeface="宋体" panose="02010600030101010101" pitchFamily="2" charset="-122"/>
              </a:rPr>
              <a:t>Expressions in First Order Logic</a:t>
            </a:r>
          </a:p>
        </p:txBody>
      </p:sp>
    </p:spTree>
    <p:extLst>
      <p:ext uri="{BB962C8B-B14F-4D97-AF65-F5344CB8AC3E}">
        <p14:creationId xmlns:p14="http://schemas.microsoft.com/office/powerpoint/2010/main" val="13110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What I want you to do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Review Chapter 7, 8, 9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Work on your assignment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Work on your term </a:t>
            </a:r>
            <a:r>
              <a:rPr lang="en-US" altLang="zh-CN" dirty="0" smtClean="0">
                <a:ea typeface="宋体" panose="02010600030101010101" pitchFamily="2" charset="-122"/>
              </a:rPr>
              <a:t>project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Prepare for </a:t>
            </a:r>
            <a:r>
              <a:rPr lang="en-US" altLang="zh-CN" smtClean="0">
                <a:ea typeface="宋体" panose="02010600030101010101" pitchFamily="2" charset="-122"/>
              </a:rPr>
              <a:t>your midterm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 and Cons in Propositional Logic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Propositional Logic is declarative</a:t>
            </a:r>
          </a:p>
          <a:p>
            <a:r>
              <a:rPr lang="en-US" altLang="zh-CN">
                <a:ea typeface="宋体" panose="02010600030101010101" pitchFamily="2" charset="-122"/>
              </a:rPr>
              <a:t>Propositional Logic is compositional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Meaning of B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P is derived from meaning of B and of P</a:t>
            </a:r>
          </a:p>
          <a:p>
            <a:r>
              <a:rPr lang="en-US" altLang="zh-CN">
                <a:ea typeface="宋体" panose="02010600030101010101" pitchFamily="2" charset="-122"/>
              </a:rPr>
              <a:t>Meaning in Propositional Logic is context-independent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Unlike natural language, where meaning depends on context</a:t>
            </a:r>
          </a:p>
          <a:p>
            <a:r>
              <a:rPr lang="en-US" altLang="zh-CN">
                <a:ea typeface="宋体" panose="02010600030101010101" pitchFamily="2" charset="-122"/>
              </a:rPr>
              <a:t>Propositional Logic has very limited expressive power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Unlike natural language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Cannot express the following sentence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All students pass the midterm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Everyone who passed age 21 can drink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One student in this class got perfect score</a:t>
            </a:r>
          </a:p>
        </p:txBody>
      </p:sp>
    </p:spTree>
    <p:extLst>
      <p:ext uri="{BB962C8B-B14F-4D97-AF65-F5344CB8AC3E}">
        <p14:creationId xmlns:p14="http://schemas.microsoft.com/office/powerpoint/2010/main" val="208284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First-Order Logic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Rather Powerful Representation and Reasoning System</a:t>
            </a:r>
          </a:p>
          <a:p>
            <a:r>
              <a:rPr lang="en-US" altLang="zh-CN">
                <a:ea typeface="宋体" panose="02010600030101010101" pitchFamily="2" charset="-122"/>
              </a:rPr>
              <a:t>Very well understood and extensively studied (a couple of thousand years!)</a:t>
            </a:r>
          </a:p>
          <a:p>
            <a:r>
              <a:rPr lang="en-US" altLang="zh-CN">
                <a:ea typeface="宋体" panose="02010600030101010101" pitchFamily="2" charset="-122"/>
              </a:rPr>
              <a:t>Many Fancy Knowledge representation formalisms</a:t>
            </a:r>
          </a:p>
        </p:txBody>
      </p:sp>
    </p:spTree>
    <p:extLst>
      <p:ext uri="{BB962C8B-B14F-4D97-AF65-F5344CB8AC3E}">
        <p14:creationId xmlns:p14="http://schemas.microsoft.com/office/powerpoint/2010/main" val="234406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Ontological Commitments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world is made of objects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Things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Identities and Properties distinguish them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Nouns and noun phrases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Relations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Various relations hold among objects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Some of the relations are functional (Functions)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Verbs and verb phrases</a:t>
            </a:r>
          </a:p>
          <a:p>
            <a:r>
              <a:rPr lang="en-US" altLang="zh-CN">
                <a:ea typeface="宋体" panose="02010600030101010101" pitchFamily="2" charset="-122"/>
              </a:rPr>
              <a:t>Fact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Every fact involving objects and their relations is either true or false</a:t>
            </a:r>
          </a:p>
        </p:txBody>
      </p:sp>
    </p:spTree>
    <p:extLst>
      <p:ext uri="{BB962C8B-B14F-4D97-AF65-F5344CB8AC3E}">
        <p14:creationId xmlns:p14="http://schemas.microsoft.com/office/powerpoint/2010/main" val="61386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Language of First Order Logic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Symbols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Variables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Constant Symbols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Functional Symbols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Relational Symbols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Logical Symbols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Connectives</a:t>
            </a:r>
          </a:p>
          <a:p>
            <a:pPr lvl="3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, , , , 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Quantifier </a:t>
            </a:r>
          </a:p>
          <a:p>
            <a:pPr lvl="3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 (for all),  (there exists)</a:t>
            </a:r>
          </a:p>
          <a:p>
            <a:pPr lvl="2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Equality</a:t>
            </a:r>
          </a:p>
          <a:p>
            <a:pPr lvl="3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= (equal)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6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language of First Order Logic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Terms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variable is a term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constant symbol is a term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f is an n-ary function symbol and t1,…, tn are n terms, then f(t1, …, tn) is a term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Nothing else is a term</a:t>
            </a:r>
          </a:p>
          <a:p>
            <a:r>
              <a:rPr lang="en-US" altLang="zh-CN">
                <a:ea typeface="宋体" panose="02010600030101010101" pitchFamily="2" charset="-122"/>
              </a:rPr>
              <a:t>Sentences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True (False) is a sentence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t1, t2 are terms, t1=t2 is a sentence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p is an n-ary relation symbol and t1, …, tn are n terms, p(t1, …, tn) is a sentence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 is a sentence,  , x, x are sentences</a:t>
            </a: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If 1, 2 are sentences, 1 2, 1 2, 1 2, 1 2 are sentences</a:t>
            </a: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Nothing else is a sentence</a:t>
            </a:r>
          </a:p>
        </p:txBody>
      </p:sp>
    </p:spTree>
    <p:extLst>
      <p:ext uri="{BB962C8B-B14F-4D97-AF65-F5344CB8AC3E}">
        <p14:creationId xmlns:p14="http://schemas.microsoft.com/office/powerpoint/2010/main" val="301796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Semantics of First-Order Logic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Interprets</a:t>
            </a:r>
          </a:p>
        </p:txBody>
      </p:sp>
      <p:pic>
        <p:nvPicPr>
          <p:cNvPr id="557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66198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7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58197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30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Scope of Quantifiers</a:t>
            </a:r>
          </a:p>
        </p:txBody>
      </p:sp>
      <p:pic>
        <p:nvPicPr>
          <p:cNvPr id="565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691438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280304"/>
      </p:ext>
    </p:extLst>
  </p:cSld>
  <p:clrMapOvr>
    <a:masterClrMapping/>
  </p:clrMapOvr>
</p:sld>
</file>

<file path=ppt/theme/theme1.xml><?xml version="1.0" encoding="utf-8"?>
<a:theme xmlns:a="http://schemas.openxmlformats.org/drawingml/2006/main" name="NCSA.TEMPLATE.pp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CSA.TEMPLATE.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CSA.TEMPLATE.p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A.TEMPLATE.p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AppleShare:NCSA Presentations:PowerPoint4.0.template:NCSA.TEMPLATE.pp</Template>
  <TotalTime>17675</TotalTime>
  <Pages>1</Pages>
  <Words>1200</Words>
  <Application>Microsoft Office PowerPoint</Application>
  <PresentationFormat>Letter Paper (8.5x11 in)</PresentationFormat>
  <Paragraphs>199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宋体</vt:lpstr>
      <vt:lpstr>Arial</vt:lpstr>
      <vt:lpstr>Symbol</vt:lpstr>
      <vt:lpstr>Tahoma</vt:lpstr>
      <vt:lpstr>Times New Roman</vt:lpstr>
      <vt:lpstr>NCSA.TEMPLATE.pp</vt:lpstr>
      <vt:lpstr>Equation</vt:lpstr>
      <vt:lpstr>PowerPoint Presentation</vt:lpstr>
      <vt:lpstr>PowerPoint Presentation</vt:lpstr>
      <vt:lpstr>Pros and Cons in Propositional Logic</vt:lpstr>
      <vt:lpstr>First-Order Logic</vt:lpstr>
      <vt:lpstr>Ontological Commitments</vt:lpstr>
      <vt:lpstr>The Language of First Order Logic</vt:lpstr>
      <vt:lpstr>The language of First Order Logic</vt:lpstr>
      <vt:lpstr>Semantics of First-Order Logic</vt:lpstr>
      <vt:lpstr>Scope of Quantifiers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Predicates for the Kinship Domain</vt:lpstr>
      <vt:lpstr>In Class Exercise: FOL Expressions</vt:lpstr>
      <vt:lpstr>In Class Exercise: FOL Expressions</vt:lpstr>
      <vt:lpstr>Summary</vt:lpstr>
      <vt:lpstr>What I want you to do</vt:lpstr>
    </vt:vector>
  </TitlesOfParts>
  <Company>Computing and Information Sciences, Kansas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690 (Implementation of High-Performance Data Mining Systems) Lecture 0 of 18</dc:title>
  <dc:subject/>
  <dc:creator>yaohang@cs.odu.edu</dc:creator>
  <cp:keywords/>
  <dc:description/>
  <cp:lastModifiedBy>Yaohang</cp:lastModifiedBy>
  <cp:revision>685</cp:revision>
  <cp:lastPrinted>1999-07-21T06:37:24Z</cp:lastPrinted>
  <dcterms:created xsi:type="dcterms:W3CDTF">1995-10-31T07:46:16Z</dcterms:created>
  <dcterms:modified xsi:type="dcterms:W3CDTF">2014-10-28T02:55:23Z</dcterms:modified>
</cp:coreProperties>
</file>