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handoutMasterIdLst>
    <p:handoutMasterId r:id="rId31"/>
  </p:handoutMasterIdLst>
  <p:sldIdLst>
    <p:sldId id="291" r:id="rId2"/>
    <p:sldId id="386"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02" r:id="rId28"/>
    <p:sldId id="323" r:id="rId29"/>
  </p:sldIdLst>
  <p:sldSz cx="9144000" cy="6858000" type="letter"/>
  <p:notesSz cx="6991350" cy="9282113"/>
  <p:defaultTex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AD6900"/>
    <a:srgbClr val="8CF4EA"/>
    <a:srgbClr val="D93192"/>
    <a:srgbClr val="316501"/>
    <a:srgbClr val="F35B1B"/>
    <a:srgbClr val="800000"/>
    <a:srgbClr val="0000CC"/>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118" d="100"/>
          <a:sy n="118" d="100"/>
        </p:scale>
        <p:origin x="-1434"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9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763" y="11113"/>
            <a:ext cx="3054350" cy="436562"/>
          </a:xfrm>
          <a:prstGeom prst="rect">
            <a:avLst/>
          </a:prstGeom>
          <a:noFill/>
          <a:ln>
            <a:noFill/>
          </a:ln>
          <a:effectLst/>
          <a:extLst/>
        </p:spPr>
        <p:txBody>
          <a:bodyPr vert="horz" wrap="square" lIns="15617" tIns="0" rIns="15617" bIns="0" numCol="1" anchor="t" anchorCtr="0" compatLnSpc="1">
            <a:prstTxWarp prst="textNoShape">
              <a:avLst/>
            </a:prstTxWarp>
          </a:bodyPr>
          <a:lstStyle>
            <a:lvl1pPr defTabSz="749300">
              <a:defRPr sz="800" b="0" i="1">
                <a:latin typeface="Times New Roman" panose="02020603050405020304"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932238" y="11113"/>
            <a:ext cx="3054350" cy="436562"/>
          </a:xfrm>
          <a:prstGeom prst="rect">
            <a:avLst/>
          </a:prstGeom>
          <a:noFill/>
          <a:ln>
            <a:noFill/>
          </a:ln>
          <a:effectLst/>
          <a:extLst/>
        </p:spPr>
        <p:txBody>
          <a:bodyPr vert="horz" wrap="square" lIns="15617" tIns="0" rIns="15617" bIns="0" numCol="1" anchor="t" anchorCtr="0" compatLnSpc="1">
            <a:prstTxWarp prst="textNoShape">
              <a:avLst/>
            </a:prstTxWarp>
          </a:bodyPr>
          <a:lstStyle>
            <a:lvl1pPr algn="r" defTabSz="749300">
              <a:defRPr sz="800" b="0" i="1">
                <a:latin typeface="Times New Roman" panose="02020603050405020304"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4763" y="8834438"/>
            <a:ext cx="3054350" cy="436562"/>
          </a:xfrm>
          <a:prstGeom prst="rect">
            <a:avLst/>
          </a:prstGeom>
          <a:noFill/>
          <a:ln>
            <a:noFill/>
          </a:ln>
          <a:effectLst/>
          <a:extLst/>
        </p:spPr>
        <p:txBody>
          <a:bodyPr vert="horz" wrap="square" lIns="15617" tIns="0" rIns="15617" bIns="0" numCol="1" anchor="b" anchorCtr="0" compatLnSpc="1">
            <a:prstTxWarp prst="textNoShape">
              <a:avLst/>
            </a:prstTxWarp>
          </a:bodyPr>
          <a:lstStyle>
            <a:lvl1pPr defTabSz="749300">
              <a:defRPr sz="800" b="0" i="1">
                <a:latin typeface="Times New Roman" panose="02020603050405020304"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932238" y="8834438"/>
            <a:ext cx="3054350" cy="436562"/>
          </a:xfrm>
          <a:prstGeom prst="rect">
            <a:avLst/>
          </a:prstGeom>
          <a:noFill/>
          <a:ln>
            <a:noFill/>
          </a:ln>
          <a:effectLst/>
          <a:extLst/>
        </p:spPr>
        <p:txBody>
          <a:bodyPr vert="horz" wrap="square" lIns="15617" tIns="0" rIns="15617" bIns="0" numCol="1" anchor="b" anchorCtr="0" compatLnSpc="1">
            <a:prstTxWarp prst="textNoShape">
              <a:avLst/>
            </a:prstTxWarp>
          </a:bodyPr>
          <a:lstStyle>
            <a:lvl1pPr algn="r" defTabSz="749300">
              <a:defRPr sz="800" b="0" i="1">
                <a:latin typeface="Times New Roman" panose="02020603050405020304" pitchFamily="18" charset="0"/>
              </a:defRPr>
            </a:lvl1pPr>
          </a:lstStyle>
          <a:p>
            <a:pPr>
              <a:defRPr/>
            </a:pPr>
            <a:fld id="{34BE78E3-2CB0-4737-98F8-CDD1DD8DEA3A}" type="slidenum">
              <a:rPr lang="zh-CN" altLang="en-US"/>
              <a:pPr>
                <a:defRPr/>
              </a:pPr>
              <a:t>‹#›</a:t>
            </a:fld>
            <a:endParaRPr lang="en-US" altLang="zh-CN"/>
          </a:p>
        </p:txBody>
      </p:sp>
    </p:spTree>
    <p:extLst>
      <p:ext uri="{BB962C8B-B14F-4D97-AF65-F5344CB8AC3E}">
        <p14:creationId xmlns:p14="http://schemas.microsoft.com/office/powerpoint/2010/main" xmlns="" val="1513210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4763" y="11113"/>
            <a:ext cx="3054350" cy="436562"/>
          </a:xfrm>
          <a:prstGeom prst="rect">
            <a:avLst/>
          </a:prstGeom>
          <a:noFill/>
          <a:ln>
            <a:noFill/>
          </a:ln>
          <a:effectLst/>
          <a:extLst/>
        </p:spPr>
        <p:txBody>
          <a:bodyPr vert="horz" wrap="square" lIns="15617" tIns="0" rIns="15617" bIns="0" numCol="1" anchor="t" anchorCtr="0" compatLnSpc="1">
            <a:prstTxWarp prst="textNoShape">
              <a:avLst/>
            </a:prstTxWarp>
          </a:bodyPr>
          <a:lstStyle>
            <a:lvl1pPr defTabSz="749300">
              <a:defRPr sz="800" b="0" i="1">
                <a:latin typeface="Times New Roman" panose="02020603050405020304"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932238" y="11113"/>
            <a:ext cx="3054350" cy="436562"/>
          </a:xfrm>
          <a:prstGeom prst="rect">
            <a:avLst/>
          </a:prstGeom>
          <a:noFill/>
          <a:ln>
            <a:noFill/>
          </a:ln>
          <a:effectLst/>
          <a:extLst/>
        </p:spPr>
        <p:txBody>
          <a:bodyPr vert="horz" wrap="square" lIns="15617" tIns="0" rIns="15617" bIns="0" numCol="1" anchor="t" anchorCtr="0" compatLnSpc="1">
            <a:prstTxWarp prst="textNoShape">
              <a:avLst/>
            </a:prstTxWarp>
          </a:bodyPr>
          <a:lstStyle>
            <a:lvl1pPr algn="r" defTabSz="749300">
              <a:defRPr sz="800" b="0" i="1">
                <a:latin typeface="Times New Roman" panose="02020603050405020304" pitchFamily="18" charset="0"/>
              </a:defRPr>
            </a:lvl1pPr>
          </a:lstStyle>
          <a:p>
            <a:pPr>
              <a:defRPr/>
            </a:pPr>
            <a:endParaRPr lang="en-US" altLang="zh-CN"/>
          </a:p>
        </p:txBody>
      </p:sp>
      <p:sp>
        <p:nvSpPr>
          <p:cNvPr id="2052" name="Rectangle 4"/>
          <p:cNvSpPr>
            <a:spLocks noGrp="1" noChangeArrowheads="1"/>
          </p:cNvSpPr>
          <p:nvPr>
            <p:ph type="ftr" sz="quarter" idx="4"/>
          </p:nvPr>
        </p:nvSpPr>
        <p:spPr bwMode="auto">
          <a:xfrm>
            <a:off x="4763" y="8834438"/>
            <a:ext cx="3054350" cy="436562"/>
          </a:xfrm>
          <a:prstGeom prst="rect">
            <a:avLst/>
          </a:prstGeom>
          <a:noFill/>
          <a:ln>
            <a:noFill/>
          </a:ln>
          <a:effectLst/>
          <a:extLst/>
        </p:spPr>
        <p:txBody>
          <a:bodyPr vert="horz" wrap="square" lIns="15617" tIns="0" rIns="15617" bIns="0" numCol="1" anchor="b" anchorCtr="0" compatLnSpc="1">
            <a:prstTxWarp prst="textNoShape">
              <a:avLst/>
            </a:prstTxWarp>
          </a:bodyPr>
          <a:lstStyle>
            <a:lvl1pPr defTabSz="749300">
              <a:defRPr sz="800" b="0" i="1">
                <a:latin typeface="Times New Roman" panose="02020603050405020304" pitchFamily="18" charset="0"/>
              </a:defRPr>
            </a:lvl1pPr>
          </a:lstStyle>
          <a:p>
            <a:pPr>
              <a:defRPr/>
            </a:pPr>
            <a:endParaRPr lang="en-US" altLang="zh-CN"/>
          </a:p>
        </p:txBody>
      </p:sp>
      <p:sp>
        <p:nvSpPr>
          <p:cNvPr id="2053" name="Rectangle 5"/>
          <p:cNvSpPr>
            <a:spLocks noGrp="1" noChangeArrowheads="1"/>
          </p:cNvSpPr>
          <p:nvPr>
            <p:ph type="sldNum" sz="quarter" idx="5"/>
          </p:nvPr>
        </p:nvSpPr>
        <p:spPr bwMode="auto">
          <a:xfrm>
            <a:off x="3932238" y="8834438"/>
            <a:ext cx="3054350" cy="436562"/>
          </a:xfrm>
          <a:prstGeom prst="rect">
            <a:avLst/>
          </a:prstGeom>
          <a:noFill/>
          <a:ln>
            <a:noFill/>
          </a:ln>
          <a:effectLst/>
          <a:extLst/>
        </p:spPr>
        <p:txBody>
          <a:bodyPr vert="horz" wrap="square" lIns="15617" tIns="0" rIns="15617" bIns="0" numCol="1" anchor="b" anchorCtr="0" compatLnSpc="1">
            <a:prstTxWarp prst="textNoShape">
              <a:avLst/>
            </a:prstTxWarp>
          </a:bodyPr>
          <a:lstStyle>
            <a:lvl1pPr algn="r" defTabSz="749300">
              <a:defRPr sz="800" b="0" i="1">
                <a:latin typeface="Times New Roman" panose="02020603050405020304" pitchFamily="18" charset="0"/>
              </a:defRPr>
            </a:lvl1pPr>
          </a:lstStyle>
          <a:p>
            <a:pPr>
              <a:defRPr/>
            </a:pPr>
            <a:fld id="{23DDCA8E-778F-491C-9790-3C4CC55F9748}" type="slidenum">
              <a:rPr lang="zh-CN" altLang="en-US"/>
              <a:pPr>
                <a:defRPr/>
              </a:pPr>
              <a:t>‹#›</a:t>
            </a:fld>
            <a:endParaRPr lang="en-US" altLang="zh-CN"/>
          </a:p>
        </p:txBody>
      </p:sp>
      <p:sp>
        <p:nvSpPr>
          <p:cNvPr id="2054" name="Rectangle 6"/>
          <p:cNvSpPr>
            <a:spLocks noGrp="1" noChangeArrowheads="1"/>
          </p:cNvSpPr>
          <p:nvPr>
            <p:ph type="body" sz="quarter" idx="3"/>
          </p:nvPr>
        </p:nvSpPr>
        <p:spPr bwMode="auto">
          <a:xfrm>
            <a:off x="931863" y="4408488"/>
            <a:ext cx="5127625" cy="4176712"/>
          </a:xfrm>
          <a:prstGeom prst="rect">
            <a:avLst/>
          </a:prstGeom>
          <a:noFill/>
          <a:ln>
            <a:noFill/>
          </a:ln>
          <a:effectLst/>
          <a:extLst/>
        </p:spPr>
        <p:txBody>
          <a:bodyPr vert="horz" wrap="square" lIns="92401" tIns="46852" rIns="92401" bIns="46852"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55" name="Rectangle 7"/>
          <p:cNvSpPr>
            <a:spLocks noGrp="1" noRot="1" noChangeAspect="1" noChangeArrowheads="1" noTextEdit="1"/>
          </p:cNvSpPr>
          <p:nvPr>
            <p:ph type="sldImg" idx="2"/>
          </p:nvPr>
        </p:nvSpPr>
        <p:spPr bwMode="auto">
          <a:xfrm>
            <a:off x="1617663" y="1028700"/>
            <a:ext cx="3756025" cy="2816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847948665"/>
      </p:ext>
    </p:extLst>
  </p:cSld>
  <p:clrMap bg1="lt1" tx1="dk1" bg2="lt2" tx2="dk2" accent1="accent1" accent2="accent2" accent3="accent3" accent4="accent4" accent5="accent5" accent6="accent6" hlink="hlink" folHlink="folHlink"/>
  <p:notesStyle>
    <a:lvl1pPr algn="l" defTabSz="1098550" rtl="0" eaLnBrk="0" fontAlgn="base" hangingPunct="0">
      <a:spcBef>
        <a:spcPct val="30000"/>
      </a:spcBef>
      <a:spcAft>
        <a:spcPct val="0"/>
      </a:spcAft>
      <a:defRPr sz="1500" kern="1200">
        <a:solidFill>
          <a:schemeClr val="tx1"/>
        </a:solidFill>
        <a:latin typeface="Times New Roman" panose="02020603050405020304" pitchFamily="18" charset="0"/>
        <a:ea typeface="+mn-ea"/>
        <a:cs typeface="+mn-cs"/>
      </a:defRPr>
    </a:lvl1pPr>
    <a:lvl2pPr marL="550863" algn="l" defTabSz="1098550" rtl="0" eaLnBrk="0" fontAlgn="base" hangingPunct="0">
      <a:spcBef>
        <a:spcPct val="30000"/>
      </a:spcBef>
      <a:spcAft>
        <a:spcPct val="0"/>
      </a:spcAft>
      <a:defRPr sz="1500" kern="1200">
        <a:solidFill>
          <a:schemeClr val="tx1"/>
        </a:solidFill>
        <a:latin typeface="Times New Roman" panose="02020603050405020304" pitchFamily="18" charset="0"/>
        <a:ea typeface="+mn-ea"/>
        <a:cs typeface="+mn-cs"/>
      </a:defRPr>
    </a:lvl2pPr>
    <a:lvl3pPr marL="1098550" algn="l" defTabSz="1098550" rtl="0" eaLnBrk="0" fontAlgn="base" hangingPunct="0">
      <a:spcBef>
        <a:spcPct val="30000"/>
      </a:spcBef>
      <a:spcAft>
        <a:spcPct val="0"/>
      </a:spcAft>
      <a:defRPr sz="1500" kern="1200">
        <a:solidFill>
          <a:schemeClr val="tx1"/>
        </a:solidFill>
        <a:latin typeface="Times New Roman" panose="02020603050405020304" pitchFamily="18" charset="0"/>
        <a:ea typeface="+mn-ea"/>
        <a:cs typeface="+mn-cs"/>
      </a:defRPr>
    </a:lvl3pPr>
    <a:lvl4pPr marL="1649413" algn="l" defTabSz="1098550" rtl="0" eaLnBrk="0" fontAlgn="base" hangingPunct="0">
      <a:spcBef>
        <a:spcPct val="30000"/>
      </a:spcBef>
      <a:spcAft>
        <a:spcPct val="0"/>
      </a:spcAft>
      <a:defRPr sz="1500" kern="1200">
        <a:solidFill>
          <a:schemeClr val="tx1"/>
        </a:solidFill>
        <a:latin typeface="Times New Roman" panose="02020603050405020304" pitchFamily="18" charset="0"/>
        <a:ea typeface="+mn-ea"/>
        <a:cs typeface="+mn-cs"/>
      </a:defRPr>
    </a:lvl4pPr>
    <a:lvl5pPr marL="2198688" algn="l" defTabSz="1098550" rtl="0" eaLnBrk="0" fontAlgn="base" hangingPunct="0">
      <a:spcBef>
        <a:spcPct val="30000"/>
      </a:spcBef>
      <a:spcAft>
        <a:spcPct val="0"/>
      </a:spcAft>
      <a:defRPr sz="15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5A7CE910-3917-4121-9EBB-EF32C6936B13}" type="slidenum">
              <a:rPr lang="zh-CN" altLang="en-US"/>
              <a:pPr>
                <a:defRPr/>
              </a:pPr>
              <a:t>‹#›</a:t>
            </a:fld>
            <a:endParaRPr lang="en-US" altLang="zh-CN"/>
          </a:p>
        </p:txBody>
      </p:sp>
    </p:spTree>
    <p:extLst>
      <p:ext uri="{BB962C8B-B14F-4D97-AF65-F5344CB8AC3E}">
        <p14:creationId xmlns:p14="http://schemas.microsoft.com/office/powerpoint/2010/main" xmlns="" val="240063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036D0315-0510-49C5-BF59-6C6249EA9809}" type="slidenum">
              <a:rPr lang="zh-CN" altLang="en-US"/>
              <a:pPr>
                <a:defRPr/>
              </a:pPr>
              <a:t>‹#›</a:t>
            </a:fld>
            <a:endParaRPr lang="en-US" altLang="zh-CN"/>
          </a:p>
        </p:txBody>
      </p:sp>
    </p:spTree>
    <p:extLst>
      <p:ext uri="{BB962C8B-B14F-4D97-AF65-F5344CB8AC3E}">
        <p14:creationId xmlns:p14="http://schemas.microsoft.com/office/powerpoint/2010/main" xmlns="" val="298583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3238" y="11113"/>
            <a:ext cx="2278062" cy="6240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50" y="11113"/>
            <a:ext cx="6681788" cy="6240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312E8519-19A9-421A-845F-F461118DBCED}" type="slidenum">
              <a:rPr lang="zh-CN" altLang="en-US"/>
              <a:pPr>
                <a:defRPr/>
              </a:pPr>
              <a:t>‹#›</a:t>
            </a:fld>
            <a:endParaRPr lang="en-US" altLang="zh-CN"/>
          </a:p>
        </p:txBody>
      </p:sp>
    </p:spTree>
    <p:extLst>
      <p:ext uri="{BB962C8B-B14F-4D97-AF65-F5344CB8AC3E}">
        <p14:creationId xmlns:p14="http://schemas.microsoft.com/office/powerpoint/2010/main" xmlns="" val="110014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A18C91D9-258A-4FF8-8572-9BDD4ADC1883}" type="slidenum">
              <a:rPr lang="zh-CN" altLang="en-US"/>
              <a:pPr>
                <a:defRPr/>
              </a:pPr>
              <a:t>‹#›</a:t>
            </a:fld>
            <a:endParaRPr lang="en-US" altLang="zh-CN"/>
          </a:p>
        </p:txBody>
      </p:sp>
    </p:spTree>
    <p:extLst>
      <p:ext uri="{BB962C8B-B14F-4D97-AF65-F5344CB8AC3E}">
        <p14:creationId xmlns:p14="http://schemas.microsoft.com/office/powerpoint/2010/main" xmlns="" val="154401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BE5CC8C7-2CD8-4E2B-98EE-2E95737F8382}" type="slidenum">
              <a:rPr lang="zh-CN" altLang="en-US"/>
              <a:pPr>
                <a:defRPr/>
              </a:pPr>
              <a:t>‹#›</a:t>
            </a:fld>
            <a:endParaRPr lang="en-US" altLang="zh-CN"/>
          </a:p>
        </p:txBody>
      </p:sp>
    </p:spTree>
    <p:extLst>
      <p:ext uri="{BB962C8B-B14F-4D97-AF65-F5344CB8AC3E}">
        <p14:creationId xmlns:p14="http://schemas.microsoft.com/office/powerpoint/2010/main" xmlns="" val="382791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638" y="1060450"/>
            <a:ext cx="4478337" cy="5191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060450"/>
            <a:ext cx="4479925" cy="5191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9E3D26C3-3746-4062-BE74-5DA647D2A4E4}" type="slidenum">
              <a:rPr lang="zh-CN" altLang="en-US"/>
              <a:pPr>
                <a:defRPr/>
              </a:pPr>
              <a:t>‹#›</a:t>
            </a:fld>
            <a:endParaRPr lang="en-US" altLang="zh-CN"/>
          </a:p>
        </p:txBody>
      </p:sp>
    </p:spTree>
    <p:extLst>
      <p:ext uri="{BB962C8B-B14F-4D97-AF65-F5344CB8AC3E}">
        <p14:creationId xmlns:p14="http://schemas.microsoft.com/office/powerpoint/2010/main" xmlns="" val="193790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
          <p:cNvSpPr>
            <a:spLocks noGrp="1" noChangeArrowheads="1"/>
          </p:cNvSpPr>
          <p:nvPr>
            <p:ph type="sldNum" sz="quarter" idx="12"/>
          </p:nvPr>
        </p:nvSpPr>
        <p:spPr>
          <a:ln/>
        </p:spPr>
        <p:txBody>
          <a:bodyPr/>
          <a:lstStyle>
            <a:lvl1pPr>
              <a:defRPr/>
            </a:lvl1pPr>
          </a:lstStyle>
          <a:p>
            <a:pPr>
              <a:defRPr/>
            </a:pPr>
            <a:fld id="{A553BD74-D12B-417D-B213-49A23F12F196}" type="slidenum">
              <a:rPr lang="zh-CN" altLang="en-US"/>
              <a:pPr>
                <a:defRPr/>
              </a:pPr>
              <a:t>‹#›</a:t>
            </a:fld>
            <a:endParaRPr lang="en-US" altLang="zh-CN"/>
          </a:p>
        </p:txBody>
      </p:sp>
    </p:spTree>
    <p:extLst>
      <p:ext uri="{BB962C8B-B14F-4D97-AF65-F5344CB8AC3E}">
        <p14:creationId xmlns:p14="http://schemas.microsoft.com/office/powerpoint/2010/main" xmlns="" val="256672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2"/>
          </p:nvPr>
        </p:nvSpPr>
        <p:spPr>
          <a:ln/>
        </p:spPr>
        <p:txBody>
          <a:bodyPr/>
          <a:lstStyle>
            <a:lvl1pPr>
              <a:defRPr/>
            </a:lvl1pPr>
          </a:lstStyle>
          <a:p>
            <a:pPr>
              <a:defRPr/>
            </a:pPr>
            <a:fld id="{219D0513-0AB8-43CA-BA00-2131073D5EA8}" type="slidenum">
              <a:rPr lang="zh-CN" altLang="en-US"/>
              <a:pPr>
                <a:defRPr/>
              </a:pPr>
              <a:t>‹#›</a:t>
            </a:fld>
            <a:endParaRPr lang="en-US" altLang="zh-CN"/>
          </a:p>
        </p:txBody>
      </p:sp>
    </p:spTree>
    <p:extLst>
      <p:ext uri="{BB962C8B-B14F-4D97-AF65-F5344CB8AC3E}">
        <p14:creationId xmlns:p14="http://schemas.microsoft.com/office/powerpoint/2010/main" xmlns="" val="428424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2"/>
          </p:nvPr>
        </p:nvSpPr>
        <p:spPr>
          <a:ln/>
        </p:spPr>
        <p:txBody>
          <a:bodyPr/>
          <a:lstStyle>
            <a:lvl1pPr>
              <a:defRPr/>
            </a:lvl1pPr>
          </a:lstStyle>
          <a:p>
            <a:pPr>
              <a:defRPr/>
            </a:pPr>
            <a:fld id="{D1992357-E18F-4FC4-BB4F-CF7CF7F6631C}" type="slidenum">
              <a:rPr lang="zh-CN" altLang="en-US"/>
              <a:pPr>
                <a:defRPr/>
              </a:pPr>
              <a:t>‹#›</a:t>
            </a:fld>
            <a:endParaRPr lang="en-US" altLang="zh-CN"/>
          </a:p>
        </p:txBody>
      </p:sp>
    </p:spTree>
    <p:extLst>
      <p:ext uri="{BB962C8B-B14F-4D97-AF65-F5344CB8AC3E}">
        <p14:creationId xmlns:p14="http://schemas.microsoft.com/office/powerpoint/2010/main" xmlns="" val="19400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BD43FAE5-DF4F-4565-A7CD-B64D78A757B0}" type="slidenum">
              <a:rPr lang="zh-CN" altLang="en-US"/>
              <a:pPr>
                <a:defRPr/>
              </a:pPr>
              <a:t>‹#›</a:t>
            </a:fld>
            <a:endParaRPr lang="en-US" altLang="zh-CN"/>
          </a:p>
        </p:txBody>
      </p:sp>
    </p:spTree>
    <p:extLst>
      <p:ext uri="{BB962C8B-B14F-4D97-AF65-F5344CB8AC3E}">
        <p14:creationId xmlns:p14="http://schemas.microsoft.com/office/powerpoint/2010/main" xmlns="" val="273488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988895EF-E0E4-44B5-8530-DA9042585A77}" type="slidenum">
              <a:rPr lang="zh-CN" altLang="en-US"/>
              <a:pPr>
                <a:defRPr/>
              </a:pPr>
              <a:t>‹#›</a:t>
            </a:fld>
            <a:endParaRPr lang="en-US" altLang="zh-CN"/>
          </a:p>
        </p:txBody>
      </p:sp>
    </p:spTree>
    <p:extLst>
      <p:ext uri="{BB962C8B-B14F-4D97-AF65-F5344CB8AC3E}">
        <p14:creationId xmlns:p14="http://schemas.microsoft.com/office/powerpoint/2010/main" xmlns="" val="171241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defRPr sz="1400" b="0">
                <a:latin typeface="Times New Roman" panose="02020603050405020304" pitchFamily="18" charset="0"/>
                <a:ea typeface="宋体" panose="02010600030101010101" pitchFamily="2" charset="-122"/>
              </a:defRPr>
            </a:lvl1pPr>
          </a:lstStyle>
          <a:p>
            <a:pPr>
              <a:defRPr/>
            </a:pPr>
            <a:endParaRPr lang="en-US" altLang="zh-CN"/>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ctr">
              <a:defRPr sz="1400" b="0">
                <a:latin typeface="Times New Roman" panose="02020603050405020304" pitchFamily="18" charset="0"/>
                <a:ea typeface="宋体" panose="02010600030101010101" pitchFamily="2" charset="-122"/>
              </a:defRPr>
            </a:lvl1pPr>
          </a:lstStyle>
          <a:p>
            <a:pPr>
              <a:defRPr/>
            </a:pPr>
            <a:endParaRPr lang="en-US" altLang="zh-CN"/>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r">
              <a:defRPr sz="1400" b="0">
                <a:latin typeface="Times New Roman" panose="02020603050405020304" pitchFamily="18" charset="0"/>
                <a:ea typeface="宋体" panose="02010600030101010101" pitchFamily="2" charset="-122"/>
              </a:defRPr>
            </a:lvl1pPr>
          </a:lstStyle>
          <a:p>
            <a:pPr>
              <a:defRPr/>
            </a:pPr>
            <a:fld id="{C0AD7A22-A51B-432F-959C-4799F85443C9}" type="slidenum">
              <a:rPr lang="zh-CN" altLang="en-US"/>
              <a:pPr>
                <a:defRPr/>
              </a:pPr>
              <a:t>‹#›</a:t>
            </a:fld>
            <a:endParaRPr lang="en-US" altLang="zh-CN"/>
          </a:p>
        </p:txBody>
      </p:sp>
      <p:sp>
        <p:nvSpPr>
          <p:cNvPr id="1029" name="Rectangle 5"/>
          <p:cNvSpPr>
            <a:spLocks noChangeArrowheads="1"/>
          </p:cNvSpPr>
          <p:nvPr/>
        </p:nvSpPr>
        <p:spPr bwMode="auto">
          <a:xfrm>
            <a:off x="1588" y="0"/>
            <a:ext cx="9129712" cy="976313"/>
          </a:xfrm>
          <a:prstGeom prst="rect">
            <a:avLst/>
          </a:prstGeom>
          <a:solidFill>
            <a:srgbClr val="800080"/>
          </a:solidFill>
          <a:ln w="9525">
            <a:noFill/>
            <a:miter lim="800000"/>
            <a:headEnd/>
            <a:tailEnd/>
          </a:ln>
          <a:effec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spcBef>
                <a:spcPct val="50000"/>
              </a:spcBef>
              <a:defRPr/>
            </a:pPr>
            <a:endParaRPr lang="en-US" altLang="en-US" smtClean="0"/>
          </a:p>
        </p:txBody>
      </p:sp>
      <p:sp>
        <p:nvSpPr>
          <p:cNvPr id="1030" name="Rectangle 7"/>
          <p:cNvSpPr>
            <a:spLocks noGrp="1" noChangeArrowheads="1"/>
          </p:cNvSpPr>
          <p:nvPr>
            <p:ph type="body" idx="1"/>
          </p:nvPr>
        </p:nvSpPr>
        <p:spPr bwMode="auto">
          <a:xfrm>
            <a:off x="20638" y="1060450"/>
            <a:ext cx="9110662" cy="519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00" tIns="42862" rIns="88900" bIns="42862" numCol="1" anchor="t" anchorCtr="0" compatLnSpc="1">
            <a:prstTxWarp prst="textNoShape">
              <a:avLst/>
            </a:prstTxWarp>
          </a:bodyPr>
          <a:lstStyle/>
          <a:p>
            <a:pPr lvl="0"/>
            <a:r>
              <a:rPr lang="en-US" altLang="zh-CN" smtClean="0"/>
              <a:t>Level One: All Cap, Bold, Arial 18, Maroon</a:t>
            </a:r>
          </a:p>
          <a:p>
            <a:pPr lvl="1"/>
            <a:r>
              <a:rPr lang="en-US" altLang="zh-CN" smtClean="0"/>
              <a:t>Level two: initial cap, bold, arial 16, blue</a:t>
            </a:r>
          </a:p>
          <a:p>
            <a:pPr lvl="2"/>
            <a:r>
              <a:rPr lang="en-US" altLang="zh-CN" smtClean="0"/>
              <a:t>Level three: initial cap, bold, arial 16, blue</a:t>
            </a:r>
          </a:p>
        </p:txBody>
      </p:sp>
      <p:sp>
        <p:nvSpPr>
          <p:cNvPr id="1031" name="Line 8"/>
          <p:cNvSpPr>
            <a:spLocks noChangeShapeType="1"/>
          </p:cNvSpPr>
          <p:nvPr/>
        </p:nvSpPr>
        <p:spPr bwMode="auto">
          <a:xfrm>
            <a:off x="1588" y="6445250"/>
            <a:ext cx="7580312" cy="3175"/>
          </a:xfrm>
          <a:prstGeom prst="line">
            <a:avLst/>
          </a:prstGeom>
          <a:noFill/>
          <a:ln w="25400">
            <a:solidFill>
              <a:srgbClr val="00279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033" name="Rectangle 9"/>
          <p:cNvSpPr>
            <a:spLocks noChangeArrowheads="1"/>
          </p:cNvSpPr>
          <p:nvPr/>
        </p:nvSpPr>
        <p:spPr bwMode="auto">
          <a:xfrm>
            <a:off x="4648200" y="6499225"/>
            <a:ext cx="4419600" cy="225425"/>
          </a:xfrm>
          <a:prstGeom prst="rect">
            <a:avLst/>
          </a:prstGeom>
          <a:noFill/>
          <a:ln>
            <a:noFill/>
          </a:ln>
          <a:effectLst/>
          <a:extLst/>
        </p:spPr>
        <p:txBody>
          <a:bodyPr lIns="88900" tIns="42862" rIns="88900" bIns="42862">
            <a:spAutoFit/>
          </a:bodyPr>
          <a:lstStyle>
            <a:lvl1pPr defTabSz="865188">
              <a:defRPr sz="1600" b="1">
                <a:solidFill>
                  <a:schemeClr val="tx1"/>
                </a:solidFill>
                <a:latin typeface="Arial" panose="020B0604020202020204" pitchFamily="34" charset="0"/>
              </a:defRPr>
            </a:lvl1pPr>
            <a:lvl2pPr marL="742950" indent="-285750" defTabSz="865188">
              <a:defRPr sz="1600" b="1">
                <a:solidFill>
                  <a:schemeClr val="tx1"/>
                </a:solidFill>
                <a:latin typeface="Arial" panose="020B0604020202020204" pitchFamily="34" charset="0"/>
              </a:defRPr>
            </a:lvl2pPr>
            <a:lvl3pPr marL="1143000" indent="-228600" defTabSz="865188">
              <a:defRPr sz="1600" b="1">
                <a:solidFill>
                  <a:schemeClr val="tx1"/>
                </a:solidFill>
                <a:latin typeface="Arial" panose="020B0604020202020204" pitchFamily="34" charset="0"/>
              </a:defRPr>
            </a:lvl3pPr>
            <a:lvl4pPr marL="1600200" indent="-228600" defTabSz="865188">
              <a:defRPr sz="1600" b="1">
                <a:solidFill>
                  <a:schemeClr val="tx1"/>
                </a:solidFill>
                <a:latin typeface="Arial" panose="020B0604020202020204" pitchFamily="34" charset="0"/>
              </a:defRPr>
            </a:lvl4pPr>
            <a:lvl5pPr marL="2057400" indent="-228600" defTabSz="865188">
              <a:defRPr sz="1600" b="1">
                <a:solidFill>
                  <a:schemeClr val="tx1"/>
                </a:solidFill>
                <a:latin typeface="Arial" panose="020B0604020202020204" pitchFamily="34" charset="0"/>
              </a:defRPr>
            </a:lvl5pPr>
            <a:lvl6pPr marL="2514600" indent="-228600" defTabSz="8651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8651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8651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865188" eaLnBrk="0" fontAlgn="base" hangingPunct="0">
              <a:spcBef>
                <a:spcPct val="0"/>
              </a:spcBef>
              <a:spcAft>
                <a:spcPct val="0"/>
              </a:spcAft>
              <a:defRPr sz="1600" b="1">
                <a:solidFill>
                  <a:schemeClr val="tx1"/>
                </a:solidFill>
                <a:latin typeface="Arial" panose="020B0604020202020204" pitchFamily="34" charset="0"/>
              </a:defRPr>
            </a:lvl9pPr>
          </a:lstStyle>
          <a:p>
            <a:pPr algn="r">
              <a:defRPr/>
            </a:pPr>
            <a:endParaRPr lang="en-US" altLang="zh-CN" sz="900" smtClean="0">
              <a:solidFill>
                <a:srgbClr val="00279F"/>
              </a:solidFill>
              <a:ea typeface="宋体" panose="02010600030101010101" pitchFamily="2" charset="-122"/>
            </a:endParaRPr>
          </a:p>
        </p:txBody>
      </p:sp>
      <p:sp>
        <p:nvSpPr>
          <p:cNvPr id="2" name="Rectangle 17"/>
          <p:cNvSpPr>
            <a:spLocks noGrp="1" noChangeArrowheads="1"/>
          </p:cNvSpPr>
          <p:nvPr>
            <p:ph type="title"/>
          </p:nvPr>
        </p:nvSpPr>
        <p:spPr bwMode="auto">
          <a:xfrm>
            <a:off x="19050" y="11113"/>
            <a:ext cx="9099550" cy="93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00" tIns="42862" rIns="88900" bIns="42862" numCol="1" anchor="ctr" anchorCtr="0" compatLnSpc="1">
            <a:prstTxWarp prst="textNoShape">
              <a:avLst/>
            </a:prstTxWarp>
          </a:bodyPr>
          <a:lstStyle/>
          <a:p>
            <a:pPr lvl="0"/>
            <a:r>
              <a:rPr lang="en-US" altLang="zh-CN" smtClean="0"/>
              <a:t>Title: Cap All Words, Bold, Arial 28, White</a:t>
            </a:r>
          </a:p>
        </p:txBody>
      </p:sp>
      <p:sp>
        <p:nvSpPr>
          <p:cNvPr id="1034" name="Rectangle 20"/>
          <p:cNvSpPr>
            <a:spLocks noChangeArrowheads="1"/>
          </p:cNvSpPr>
          <p:nvPr userDrawn="1"/>
        </p:nvSpPr>
        <p:spPr bwMode="auto">
          <a:xfrm>
            <a:off x="0" y="6516688"/>
            <a:ext cx="2197100" cy="338137"/>
          </a:xfrm>
          <a:prstGeom prst="rect">
            <a:avLst/>
          </a:prstGeom>
          <a:noFill/>
          <a:ln w="9525">
            <a:noFill/>
            <a:miter lim="800000"/>
            <a:headEnd/>
            <a:tailEnd/>
          </a:ln>
          <a:effec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defRPr/>
            </a:pPr>
            <a:r>
              <a:rPr lang="en-US" altLang="zh-CN" smtClean="0">
                <a:ea typeface="宋体" panose="02010600030101010101" pitchFamily="2" charset="-122"/>
              </a:rPr>
              <a:t>Artificial Intelligence</a:t>
            </a:r>
            <a:endParaRPr lang="en-US" altLang="zh-CN" sz="1800" b="0" smtClean="0">
              <a:ea typeface="宋体" panose="02010600030101010101" pitchFamily="2" charset="-122"/>
            </a:endParaRPr>
          </a:p>
        </p:txBody>
      </p:sp>
      <p:pic>
        <p:nvPicPr>
          <p:cNvPr id="1035" name="Picture 1"/>
          <p:cNvPicPr>
            <a:picLocks noChangeAspect="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8458200" y="6175375"/>
            <a:ext cx="6858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865188" rtl="0" eaLnBrk="0" fontAlgn="base" hangingPunct="0">
        <a:spcBef>
          <a:spcPct val="0"/>
        </a:spcBef>
        <a:spcAft>
          <a:spcPct val="0"/>
        </a:spcAft>
        <a:defRPr sz="2800" b="1" kern="1200">
          <a:solidFill>
            <a:schemeClr val="bg1"/>
          </a:solidFill>
          <a:latin typeface="+mj-lt"/>
          <a:ea typeface="+mj-ea"/>
          <a:cs typeface="+mj-cs"/>
        </a:defRPr>
      </a:lvl1pPr>
      <a:lvl2pPr algn="ctr" defTabSz="865188" rtl="0" eaLnBrk="0" fontAlgn="base" hangingPunct="0">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2pPr>
      <a:lvl3pPr algn="ctr" defTabSz="865188" rtl="0" eaLnBrk="0" fontAlgn="base" hangingPunct="0">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3pPr>
      <a:lvl4pPr algn="ctr" defTabSz="865188" rtl="0" eaLnBrk="0" fontAlgn="base" hangingPunct="0">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4pPr>
      <a:lvl5pPr algn="ctr" defTabSz="865188" rtl="0" eaLnBrk="0" fontAlgn="base" hangingPunct="0">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5pPr>
      <a:lvl6pPr marL="457200" algn="ctr" defTabSz="865188" rtl="0" fontAlgn="base">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6pPr>
      <a:lvl7pPr marL="914400" algn="ctr" defTabSz="865188" rtl="0" fontAlgn="base">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7pPr>
      <a:lvl8pPr marL="1371600" algn="ctr" defTabSz="865188" rtl="0" fontAlgn="base">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8pPr>
      <a:lvl9pPr marL="1828800" algn="ctr" defTabSz="865188" rtl="0" fontAlgn="base">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9pPr>
    </p:titleStyle>
    <p:bodyStyle>
      <a:lvl1pPr marL="323850" indent="-323850" algn="l" defTabSz="865188" rtl="0" eaLnBrk="0" fontAlgn="base" hangingPunct="0">
        <a:spcBef>
          <a:spcPct val="20000"/>
        </a:spcBef>
        <a:spcAft>
          <a:spcPct val="0"/>
        </a:spcAft>
        <a:buClr>
          <a:srgbClr val="790015"/>
        </a:buClr>
        <a:buChar char="•"/>
        <a:defRPr b="1" kern="1200">
          <a:solidFill>
            <a:srgbClr val="790015"/>
          </a:solidFill>
          <a:latin typeface="+mn-lt"/>
          <a:ea typeface="+mn-ea"/>
          <a:cs typeface="+mn-cs"/>
        </a:defRPr>
      </a:lvl1pPr>
      <a:lvl2pPr marL="703263" indent="-265113" algn="l" defTabSz="865188" rtl="0" eaLnBrk="0" fontAlgn="base" hangingPunct="0">
        <a:spcBef>
          <a:spcPct val="20000"/>
        </a:spcBef>
        <a:spcAft>
          <a:spcPct val="0"/>
        </a:spcAft>
        <a:buClr>
          <a:srgbClr val="0000CC"/>
        </a:buClr>
        <a:buChar char="–"/>
        <a:defRPr sz="1600" b="1" kern="1200">
          <a:solidFill>
            <a:srgbClr val="00279F"/>
          </a:solidFill>
          <a:latin typeface="+mn-lt"/>
          <a:ea typeface="+mn-ea"/>
          <a:cs typeface="+mn-cs"/>
        </a:defRPr>
      </a:lvl2pPr>
      <a:lvl3pPr marL="1084263" indent="-219075" algn="l" defTabSz="865188" rtl="0" eaLnBrk="0" fontAlgn="base" hangingPunct="0">
        <a:spcBef>
          <a:spcPct val="20000"/>
        </a:spcBef>
        <a:spcAft>
          <a:spcPct val="0"/>
        </a:spcAft>
        <a:buClr>
          <a:srgbClr val="0000CC"/>
        </a:buClr>
        <a:buChar char="•"/>
        <a:defRPr sz="1600" b="1" kern="1200">
          <a:solidFill>
            <a:srgbClr val="00279F"/>
          </a:solidFill>
          <a:latin typeface="+mn-lt"/>
          <a:ea typeface="+mn-ea"/>
          <a:cs typeface="+mn-cs"/>
        </a:defRPr>
      </a:lvl3pPr>
      <a:lvl4pPr marL="1600200" indent="-228600" algn="l" defTabSz="865188"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defTabSz="865188"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Rectangle 1041"/>
          <p:cNvSpPr>
            <a:spLocks noChangeArrowheads="1"/>
          </p:cNvSpPr>
          <p:nvPr/>
        </p:nvSpPr>
        <p:spPr bwMode="auto">
          <a:xfrm>
            <a:off x="609600" y="76200"/>
            <a:ext cx="79248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defTabSz="865188">
              <a:spcBef>
                <a:spcPct val="20000"/>
              </a:spcBef>
              <a:buClr>
                <a:srgbClr val="790015"/>
              </a:buClr>
              <a:buChar char="•"/>
              <a:defRPr b="1">
                <a:solidFill>
                  <a:srgbClr val="790015"/>
                </a:solidFill>
                <a:latin typeface="Arial" panose="020B0604020202020204" pitchFamily="34" charset="0"/>
              </a:defRPr>
            </a:lvl1pPr>
            <a:lvl2pPr marL="703263" indent="-265113" defTabSz="865188">
              <a:spcBef>
                <a:spcPct val="20000"/>
              </a:spcBef>
              <a:buClr>
                <a:srgbClr val="0000CC"/>
              </a:buClr>
              <a:buChar char="–"/>
              <a:defRPr sz="1600" b="1">
                <a:solidFill>
                  <a:srgbClr val="00279F"/>
                </a:solidFill>
                <a:latin typeface="Arial" panose="020B0604020202020204" pitchFamily="34" charset="0"/>
              </a:defRPr>
            </a:lvl2pPr>
            <a:lvl3pPr marL="1084263" indent="-219075" defTabSz="865188">
              <a:spcBef>
                <a:spcPct val="20000"/>
              </a:spcBef>
              <a:buClr>
                <a:srgbClr val="0000CC"/>
              </a:buClr>
              <a:buChar char="•"/>
              <a:defRPr sz="1600" b="1">
                <a:solidFill>
                  <a:srgbClr val="00279F"/>
                </a:solidFill>
                <a:latin typeface="Arial" panose="020B0604020202020204" pitchFamily="34" charset="0"/>
              </a:defRPr>
            </a:lvl3pPr>
            <a:lvl4pPr marL="1600200" indent="-228600" defTabSz="865188">
              <a:spcBef>
                <a:spcPct val="20000"/>
              </a:spcBef>
              <a:buChar char="–"/>
              <a:defRPr sz="2000">
                <a:solidFill>
                  <a:schemeClr val="tx1"/>
                </a:solidFill>
                <a:latin typeface="Times New Roman" panose="02020603050405020304" pitchFamily="18" charset="0"/>
              </a:defRPr>
            </a:lvl4pPr>
            <a:lvl5pPr marL="2057400" indent="-228600" defTabSz="865188">
              <a:spcBef>
                <a:spcPct val="20000"/>
              </a:spcBef>
              <a:buChar char="•"/>
              <a:defRPr sz="2000">
                <a:solidFill>
                  <a:schemeClr val="tx1"/>
                </a:solidFill>
                <a:latin typeface="Times New Roman" panose="02020603050405020304" pitchFamily="18" charset="0"/>
              </a:defRPr>
            </a:lvl5pPr>
            <a:lvl6pPr marL="25146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defRPr/>
            </a:pPr>
            <a:r>
              <a:rPr lang="en-US" altLang="zh-CN" sz="2800" dirty="0" smtClean="0">
                <a:solidFill>
                  <a:schemeClr val="bg1"/>
                </a:solidFill>
                <a:effectLst>
                  <a:outerShdw blurRad="38100" dist="38100" dir="2700000" algn="tl">
                    <a:srgbClr val="C0C0C0"/>
                  </a:outerShdw>
                </a:effectLst>
                <a:ea typeface="宋体" panose="02010600030101010101" pitchFamily="2" charset="-122"/>
              </a:rPr>
              <a:t>Lecture 18</a:t>
            </a:r>
            <a:endParaRPr lang="en-US" altLang="zh-CN" sz="2000" dirty="0" smtClean="0">
              <a:solidFill>
                <a:schemeClr val="bg1"/>
              </a:solidFill>
              <a:effectLst>
                <a:outerShdw blurRad="38100" dist="38100" dir="2700000" algn="tl">
                  <a:srgbClr val="C0C0C0"/>
                </a:outerShdw>
              </a:effectLst>
              <a:ea typeface="宋体" panose="02010600030101010101" pitchFamily="2" charset="-122"/>
            </a:endParaRPr>
          </a:p>
        </p:txBody>
      </p:sp>
      <p:sp>
        <p:nvSpPr>
          <p:cNvPr id="4099" name="Rectangle 1043"/>
          <p:cNvSpPr>
            <a:spLocks noChangeArrowheads="1"/>
          </p:cNvSpPr>
          <p:nvPr/>
        </p:nvSpPr>
        <p:spPr bwMode="auto">
          <a:xfrm>
            <a:off x="695325" y="2667000"/>
            <a:ext cx="7753350"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lvl1pPr marL="323850" indent="-323850" defTabSz="865188">
              <a:spcBef>
                <a:spcPct val="20000"/>
              </a:spcBef>
              <a:buClr>
                <a:srgbClr val="790015"/>
              </a:buClr>
              <a:buChar char="•"/>
              <a:defRPr b="1">
                <a:solidFill>
                  <a:srgbClr val="790015"/>
                </a:solidFill>
                <a:latin typeface="Arial" panose="020B0604020202020204" pitchFamily="34" charset="0"/>
              </a:defRPr>
            </a:lvl1pPr>
            <a:lvl2pPr marL="703263" indent="-265113" defTabSz="865188">
              <a:spcBef>
                <a:spcPct val="20000"/>
              </a:spcBef>
              <a:buClr>
                <a:srgbClr val="0000CC"/>
              </a:buClr>
              <a:buChar char="–"/>
              <a:defRPr sz="1600" b="1">
                <a:solidFill>
                  <a:srgbClr val="00279F"/>
                </a:solidFill>
                <a:latin typeface="Arial" panose="020B0604020202020204" pitchFamily="34" charset="0"/>
              </a:defRPr>
            </a:lvl2pPr>
            <a:lvl3pPr marL="1084263" indent="-219075" defTabSz="865188">
              <a:spcBef>
                <a:spcPct val="20000"/>
              </a:spcBef>
              <a:buClr>
                <a:srgbClr val="0000CC"/>
              </a:buClr>
              <a:buChar char="•"/>
              <a:defRPr sz="1600" b="1">
                <a:solidFill>
                  <a:srgbClr val="00279F"/>
                </a:solidFill>
                <a:latin typeface="Arial" panose="020B0604020202020204" pitchFamily="34" charset="0"/>
              </a:defRPr>
            </a:lvl3pPr>
            <a:lvl4pPr marL="1600200" indent="-228600" defTabSz="865188">
              <a:spcBef>
                <a:spcPct val="20000"/>
              </a:spcBef>
              <a:buChar char="–"/>
              <a:defRPr sz="2000">
                <a:solidFill>
                  <a:schemeClr val="tx1"/>
                </a:solidFill>
                <a:latin typeface="Times New Roman" panose="02020603050405020304" pitchFamily="18" charset="0"/>
              </a:defRPr>
            </a:lvl4pPr>
            <a:lvl5pPr marL="2057400" indent="-228600" defTabSz="865188">
              <a:spcBef>
                <a:spcPct val="20000"/>
              </a:spcBef>
              <a:buChar char="•"/>
              <a:defRPr sz="2000">
                <a:solidFill>
                  <a:schemeClr val="tx1"/>
                </a:solidFill>
                <a:latin typeface="Times New Roman" panose="02020603050405020304" pitchFamily="18" charset="0"/>
              </a:defRPr>
            </a:lvl5pPr>
            <a:lvl6pPr marL="25146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endParaRPr lang="en-US" altLang="zh-CN" sz="2000" dirty="0">
              <a:ea typeface="宋体" panose="02010600030101010101" pitchFamily="2" charset="-122"/>
            </a:endParaRPr>
          </a:p>
          <a:p>
            <a:pPr algn="ctr" eaLnBrk="1" hangingPunct="1">
              <a:buFontTx/>
              <a:buNone/>
            </a:pPr>
            <a:r>
              <a:rPr lang="en-US" altLang="zh-CN" sz="2000" dirty="0">
                <a:ea typeface="宋体" panose="02010600030101010101" pitchFamily="2" charset="-122"/>
              </a:rPr>
              <a:t>Yaohang Li</a:t>
            </a:r>
          </a:p>
          <a:p>
            <a:pPr algn="ctr" eaLnBrk="1" hangingPunct="1">
              <a:buFontTx/>
              <a:buNone/>
            </a:pPr>
            <a:r>
              <a:rPr lang="en-US" altLang="zh-CN" sz="2000" dirty="0">
                <a:ea typeface="宋体" panose="02010600030101010101" pitchFamily="2" charset="-122"/>
              </a:rPr>
              <a:t>Department of Computer Science</a:t>
            </a:r>
          </a:p>
          <a:p>
            <a:pPr algn="ctr" eaLnBrk="1" hangingPunct="1">
              <a:buFontTx/>
              <a:buNone/>
            </a:pPr>
            <a:r>
              <a:rPr lang="en-US" altLang="zh-CN" sz="2000" dirty="0">
                <a:ea typeface="宋体" panose="02010600030101010101" pitchFamily="2" charset="-122"/>
              </a:rPr>
              <a:t>ODU</a:t>
            </a:r>
            <a:endParaRPr lang="en-US" altLang="zh-CN" sz="1800" dirty="0">
              <a:ea typeface="宋体" panose="02010600030101010101" pitchFamily="2" charset="-122"/>
            </a:endParaRPr>
          </a:p>
          <a:p>
            <a:pPr algn="ctr" eaLnBrk="1" hangingPunct="1">
              <a:buFontTx/>
              <a:buNone/>
            </a:pPr>
            <a:endParaRPr lang="en-US" altLang="zh-CN" sz="1800" b="0" u="sng" dirty="0">
              <a:ea typeface="宋体" panose="02010600030101010101" pitchFamily="2" charset="-122"/>
            </a:endParaRPr>
          </a:p>
          <a:p>
            <a:pPr algn="ctr" eaLnBrk="1" hangingPunct="1">
              <a:buFontTx/>
              <a:buNone/>
            </a:pPr>
            <a:r>
              <a:rPr lang="en-US" altLang="zh-CN" sz="1800" b="0" dirty="0">
                <a:ea typeface="宋体" panose="02010600030101010101" pitchFamily="2" charset="-122"/>
              </a:rPr>
              <a:t>Reading for </a:t>
            </a:r>
            <a:r>
              <a:rPr lang="en-US" altLang="zh-CN" sz="1800" b="0" dirty="0" smtClean="0">
                <a:ea typeface="宋体" panose="02010600030101010101" pitchFamily="2" charset="-122"/>
              </a:rPr>
              <a:t>This </a:t>
            </a:r>
            <a:r>
              <a:rPr lang="en-US" altLang="zh-CN" sz="1800" b="0" dirty="0">
                <a:ea typeface="宋体" panose="02010600030101010101" pitchFamily="2" charset="-122"/>
              </a:rPr>
              <a:t>Class:</a:t>
            </a:r>
          </a:p>
          <a:p>
            <a:pPr algn="ctr" eaLnBrk="1" hangingPunct="1">
              <a:buFontTx/>
              <a:buNone/>
            </a:pPr>
            <a:r>
              <a:rPr lang="en-US" altLang="zh-CN" sz="1800" b="0" dirty="0">
                <a:ea typeface="宋体" panose="02010600030101010101" pitchFamily="2" charset="-122"/>
              </a:rPr>
              <a:t>Chapter </a:t>
            </a:r>
            <a:r>
              <a:rPr lang="en-US" altLang="zh-CN" sz="1800" b="0" dirty="0" smtClean="0">
                <a:ea typeface="宋体" panose="02010600030101010101" pitchFamily="2" charset="-122"/>
              </a:rPr>
              <a:t>7, 8, 9, </a:t>
            </a:r>
            <a:r>
              <a:rPr lang="en-US" altLang="zh-CN" sz="1800" b="0" dirty="0">
                <a:ea typeface="宋体" panose="02010600030101010101" pitchFamily="2" charset="-122"/>
              </a:rPr>
              <a:t>Russell and </a:t>
            </a:r>
            <a:r>
              <a:rPr lang="en-US" altLang="zh-CN" sz="1800" b="0" dirty="0" err="1">
                <a:ea typeface="宋体" panose="02010600030101010101" pitchFamily="2" charset="-122"/>
              </a:rPr>
              <a:t>Norvig</a:t>
            </a:r>
            <a:endParaRPr lang="en-US" altLang="zh-CN" sz="1800" b="0" dirty="0">
              <a:ea typeface="宋体" panose="02010600030101010101" pitchFamily="2" charset="-122"/>
            </a:endParaRPr>
          </a:p>
        </p:txBody>
      </p:sp>
      <p:sp>
        <p:nvSpPr>
          <p:cNvPr id="4100" name="Rectangle 1044"/>
          <p:cNvSpPr>
            <a:spLocks noChangeArrowheads="1"/>
          </p:cNvSpPr>
          <p:nvPr/>
        </p:nvSpPr>
        <p:spPr bwMode="auto">
          <a:xfrm>
            <a:off x="3533614" y="1600200"/>
            <a:ext cx="224131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lr>
                <a:srgbClr val="790015"/>
              </a:buClr>
              <a:buChar char="•"/>
              <a:defRPr b="1">
                <a:solidFill>
                  <a:srgbClr val="790015"/>
                </a:solidFill>
                <a:latin typeface="Arial" panose="020B0604020202020204" pitchFamily="34" charset="0"/>
              </a:defRPr>
            </a:lvl1pPr>
            <a:lvl2pPr marL="742950" indent="-285750">
              <a:spcBef>
                <a:spcPct val="20000"/>
              </a:spcBef>
              <a:buClr>
                <a:srgbClr val="0000CC"/>
              </a:buClr>
              <a:buChar char="–"/>
              <a:defRPr sz="1600" b="1">
                <a:solidFill>
                  <a:srgbClr val="00279F"/>
                </a:solidFill>
                <a:latin typeface="Arial" panose="020B0604020202020204" pitchFamily="34" charset="0"/>
              </a:defRPr>
            </a:lvl2pPr>
            <a:lvl3pPr marL="1143000" indent="-228600">
              <a:spcBef>
                <a:spcPct val="20000"/>
              </a:spcBef>
              <a:buClr>
                <a:srgbClr val="0000CC"/>
              </a:buClr>
              <a:buChar char="•"/>
              <a:defRPr sz="1600" b="1">
                <a:solidFill>
                  <a:srgbClr val="00279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CN" sz="2800" dirty="0" smtClean="0">
                <a:solidFill>
                  <a:schemeClr val="tx1"/>
                </a:solidFill>
                <a:ea typeface="宋体" panose="02010600030101010101" pitchFamily="2" charset="-122"/>
              </a:rPr>
              <a:t>Fuzzy Logic</a:t>
            </a:r>
            <a:endParaRPr lang="en-US" altLang="zh-CN" sz="2800" dirty="0">
              <a:solidFill>
                <a:schemeClr val="tx1"/>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5490" name="Picture 2" descr="fuzzyse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1200" y="1219200"/>
            <a:ext cx="5257800" cy="3330575"/>
          </a:xfrm>
          <a:prstGeom prst="rect">
            <a:avLst/>
          </a:prstGeom>
          <a:noFill/>
          <a:extLst>
            <a:ext uri="{909E8E84-426E-40DD-AFC4-6F175D3DCCD1}">
              <a14:hiddenFill xmlns:a14="http://schemas.microsoft.com/office/drawing/2010/main" xmlns="">
                <a:solidFill>
                  <a:srgbClr val="FFFFFF"/>
                </a:solidFill>
              </a14:hiddenFill>
            </a:ext>
          </a:extLst>
        </p:spPr>
      </p:pic>
      <p:sp>
        <p:nvSpPr>
          <p:cNvPr id="575491" name="Rectangle 3"/>
          <p:cNvSpPr>
            <a:spLocks noGrp="1" noChangeArrowheads="1"/>
          </p:cNvSpPr>
          <p:nvPr>
            <p:ph type="title"/>
          </p:nvPr>
        </p:nvSpPr>
        <p:spPr/>
        <p:txBody>
          <a:bodyPr/>
          <a:lstStyle/>
          <a:p>
            <a:r>
              <a:rPr lang="en-GB" altLang="en-US"/>
              <a:t>Fuzzy Sets</a:t>
            </a:r>
          </a:p>
        </p:txBody>
      </p:sp>
      <p:sp>
        <p:nvSpPr>
          <p:cNvPr id="575492" name="Rectangle 4"/>
          <p:cNvSpPr>
            <a:spLocks noGrp="1" noChangeArrowheads="1"/>
          </p:cNvSpPr>
          <p:nvPr>
            <p:ph type="body" idx="1"/>
          </p:nvPr>
        </p:nvSpPr>
        <p:spPr>
          <a:xfrm>
            <a:off x="20638" y="4648200"/>
            <a:ext cx="9110662" cy="1603375"/>
          </a:xfrm>
        </p:spPr>
        <p:txBody>
          <a:bodyPr/>
          <a:lstStyle/>
          <a:p>
            <a:pPr marL="342900" indent="-342900" defTabSz="914400"/>
            <a:r>
              <a:rPr lang="en-GB" altLang="en-US"/>
              <a:t>Values belong to each set with a degree of membership</a:t>
            </a:r>
          </a:p>
          <a:p>
            <a:pPr marL="342900" indent="-342900" defTabSz="914400"/>
            <a:r>
              <a:rPr lang="en-GB" altLang="en-US"/>
              <a:t>E.g. 27.1</a:t>
            </a:r>
            <a:r>
              <a:rPr lang="en-GB" altLang="en-US">
                <a:cs typeface="Times New Roman" panose="02020603050405020304" pitchFamily="18" charset="0"/>
              </a:rPr>
              <a:t>° has membership 0.1 for ‘Warm’ and 0.6 for ‘Hot’ (0 for others)</a:t>
            </a:r>
            <a:endParaRPr lang="en-GB" altLang="en-US"/>
          </a:p>
        </p:txBody>
      </p:sp>
    </p:spTree>
    <p:extLst>
      <p:ext uri="{BB962C8B-B14F-4D97-AF65-F5344CB8AC3E}">
        <p14:creationId xmlns:p14="http://schemas.microsoft.com/office/powerpoint/2010/main" xmlns="" val="204346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514" name="Picture 2" descr="fuzzyno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1200" y="1219200"/>
            <a:ext cx="5334000" cy="3379788"/>
          </a:xfrm>
          <a:prstGeom prst="rect">
            <a:avLst/>
          </a:prstGeom>
          <a:noFill/>
          <a:extLst>
            <a:ext uri="{909E8E84-426E-40DD-AFC4-6F175D3DCCD1}">
              <a14:hiddenFill xmlns:a14="http://schemas.microsoft.com/office/drawing/2010/main" xmlns="">
                <a:solidFill>
                  <a:srgbClr val="FFFFFF"/>
                </a:solidFill>
              </a14:hiddenFill>
            </a:ext>
          </a:extLst>
        </p:spPr>
      </p:pic>
      <p:sp>
        <p:nvSpPr>
          <p:cNvPr id="576515" name="Rectangle 3"/>
          <p:cNvSpPr>
            <a:spLocks noGrp="1" noChangeArrowheads="1"/>
          </p:cNvSpPr>
          <p:nvPr>
            <p:ph type="title"/>
          </p:nvPr>
        </p:nvSpPr>
        <p:spPr/>
        <p:txBody>
          <a:bodyPr/>
          <a:lstStyle/>
          <a:p>
            <a:r>
              <a:rPr lang="en-GB" altLang="en-US"/>
              <a:t>Negation</a:t>
            </a:r>
          </a:p>
        </p:txBody>
      </p:sp>
      <p:sp>
        <p:nvSpPr>
          <p:cNvPr id="576516" name="Rectangle 4"/>
          <p:cNvSpPr>
            <a:spLocks noGrp="1" noChangeArrowheads="1"/>
          </p:cNvSpPr>
          <p:nvPr>
            <p:ph type="body" idx="1"/>
          </p:nvPr>
        </p:nvSpPr>
        <p:spPr>
          <a:xfrm>
            <a:off x="20638" y="4137025"/>
            <a:ext cx="9110662" cy="2114550"/>
          </a:xfrm>
        </p:spPr>
        <p:txBody>
          <a:bodyPr/>
          <a:lstStyle/>
          <a:p>
            <a:pPr marL="342900" indent="-342900" defTabSz="914400"/>
            <a:r>
              <a:rPr lang="en-GB" altLang="en-US"/>
              <a:t>Complement (Negation)</a:t>
            </a:r>
          </a:p>
          <a:p>
            <a:pPr marL="742950" lvl="1" indent="-285750" defTabSz="914400"/>
            <a:r>
              <a:rPr lang="en-GB" altLang="en-US"/>
              <a:t>If </a:t>
            </a:r>
            <a:r>
              <a:rPr lang="en-GB" altLang="en-US" i="1"/>
              <a:t>x</a:t>
            </a:r>
            <a:r>
              <a:rPr lang="en-GB" altLang="en-US"/>
              <a:t> belongs to set A with membership </a:t>
            </a:r>
            <a:r>
              <a:rPr lang="en-GB" altLang="en-US" i="1">
                <a:latin typeface="Symbol" panose="05050102010706020507" pitchFamily="18" charset="2"/>
              </a:rPr>
              <a:t>m</a:t>
            </a:r>
            <a:r>
              <a:rPr lang="en-GB" altLang="en-US" baseline="-16000"/>
              <a:t>A</a:t>
            </a:r>
            <a:r>
              <a:rPr lang="en-GB" altLang="en-US"/>
              <a:t>(</a:t>
            </a:r>
            <a:r>
              <a:rPr lang="en-GB" altLang="en-US" i="1"/>
              <a:t>x</a:t>
            </a:r>
            <a:r>
              <a:rPr lang="en-GB" altLang="en-US"/>
              <a:t>), then the negation of this (</a:t>
            </a:r>
            <a:r>
              <a:rPr lang="en-GB" altLang="en-US" i="1"/>
              <a:t>x</a:t>
            </a:r>
            <a:r>
              <a:rPr lang="en-GB" altLang="en-US"/>
              <a:t> does NOT belong to set A) is 1 - </a:t>
            </a:r>
            <a:r>
              <a:rPr lang="en-GB" altLang="en-US" i="1">
                <a:latin typeface="Symbol" panose="05050102010706020507" pitchFamily="18" charset="2"/>
              </a:rPr>
              <a:t>m</a:t>
            </a:r>
            <a:r>
              <a:rPr lang="en-GB" altLang="en-US" baseline="-16000"/>
              <a:t>A</a:t>
            </a:r>
            <a:r>
              <a:rPr lang="en-GB" altLang="en-US"/>
              <a:t>(</a:t>
            </a:r>
            <a:r>
              <a:rPr lang="en-GB" altLang="en-US" i="1"/>
              <a:t>x</a:t>
            </a:r>
            <a:r>
              <a:rPr lang="en-GB" altLang="en-US"/>
              <a:t>)</a:t>
            </a:r>
          </a:p>
        </p:txBody>
      </p:sp>
    </p:spTree>
    <p:extLst>
      <p:ext uri="{BB962C8B-B14F-4D97-AF65-F5344CB8AC3E}">
        <p14:creationId xmlns:p14="http://schemas.microsoft.com/office/powerpoint/2010/main" xmlns="" val="21285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7538" name="Picture 1026" descr="fuzzy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1200" y="1219200"/>
            <a:ext cx="5319713" cy="3370263"/>
          </a:xfrm>
          <a:prstGeom prst="rect">
            <a:avLst/>
          </a:prstGeom>
          <a:noFill/>
          <a:extLst>
            <a:ext uri="{909E8E84-426E-40DD-AFC4-6F175D3DCCD1}">
              <a14:hiddenFill xmlns:a14="http://schemas.microsoft.com/office/drawing/2010/main" xmlns="">
                <a:solidFill>
                  <a:srgbClr val="FFFFFF"/>
                </a:solidFill>
              </a14:hiddenFill>
            </a:ext>
          </a:extLst>
        </p:spPr>
      </p:pic>
      <p:sp>
        <p:nvSpPr>
          <p:cNvPr id="577539" name="Rectangle 1027"/>
          <p:cNvSpPr>
            <a:spLocks noGrp="1" noChangeArrowheads="1"/>
          </p:cNvSpPr>
          <p:nvPr>
            <p:ph type="title"/>
          </p:nvPr>
        </p:nvSpPr>
        <p:spPr/>
        <p:txBody>
          <a:bodyPr/>
          <a:lstStyle/>
          <a:p>
            <a:r>
              <a:rPr lang="en-GB" altLang="en-US"/>
              <a:t>Conjunction</a:t>
            </a:r>
          </a:p>
        </p:txBody>
      </p:sp>
      <p:sp>
        <p:nvSpPr>
          <p:cNvPr id="577540" name="Rectangle 1028"/>
          <p:cNvSpPr>
            <a:spLocks noGrp="1" noChangeArrowheads="1"/>
          </p:cNvSpPr>
          <p:nvPr>
            <p:ph type="body" idx="1"/>
          </p:nvPr>
        </p:nvSpPr>
        <p:spPr>
          <a:xfrm>
            <a:off x="20638" y="3848100"/>
            <a:ext cx="9110662" cy="2403475"/>
          </a:xfrm>
        </p:spPr>
        <p:txBody>
          <a:bodyPr/>
          <a:lstStyle/>
          <a:p>
            <a:pPr marL="342900" indent="-342900" defTabSz="914400"/>
            <a:r>
              <a:rPr lang="en-GB" altLang="en-US"/>
              <a:t>Intersection (minimum)</a:t>
            </a:r>
          </a:p>
          <a:p>
            <a:pPr marL="742950" lvl="1" indent="-285750" defTabSz="914400"/>
            <a:r>
              <a:rPr lang="en-GB" altLang="en-US"/>
              <a:t>If </a:t>
            </a:r>
            <a:r>
              <a:rPr lang="en-GB" altLang="en-US" i="1"/>
              <a:t>x</a:t>
            </a:r>
            <a:r>
              <a:rPr lang="en-GB" altLang="en-US"/>
              <a:t> belongs to set A with membership </a:t>
            </a:r>
            <a:r>
              <a:rPr lang="en-GB" altLang="en-US" i="1">
                <a:latin typeface="Symbol" panose="05050102010706020507" pitchFamily="18" charset="2"/>
              </a:rPr>
              <a:t>m</a:t>
            </a:r>
            <a:r>
              <a:rPr lang="en-GB" altLang="en-US" baseline="-16000"/>
              <a:t>A</a:t>
            </a:r>
            <a:r>
              <a:rPr lang="en-GB" altLang="en-US"/>
              <a:t>(</a:t>
            </a:r>
            <a:r>
              <a:rPr lang="en-GB" altLang="en-US" i="1"/>
              <a:t>x</a:t>
            </a:r>
            <a:r>
              <a:rPr lang="en-GB" altLang="en-US"/>
              <a:t>) and to set B with membership </a:t>
            </a:r>
            <a:r>
              <a:rPr lang="en-GB" altLang="en-US" i="1">
                <a:latin typeface="Symbol" panose="05050102010706020507" pitchFamily="18" charset="2"/>
              </a:rPr>
              <a:t>m</a:t>
            </a:r>
            <a:r>
              <a:rPr lang="en-GB" altLang="en-US" baseline="-16000"/>
              <a:t>B</a:t>
            </a:r>
            <a:r>
              <a:rPr lang="en-GB" altLang="en-US"/>
              <a:t>(</a:t>
            </a:r>
            <a:r>
              <a:rPr lang="en-GB" altLang="en-US" i="1"/>
              <a:t>x</a:t>
            </a:r>
            <a:r>
              <a:rPr lang="en-GB" altLang="en-US"/>
              <a:t>) then the conjuction (</a:t>
            </a:r>
            <a:r>
              <a:rPr lang="en-GB" altLang="en-US" i="1"/>
              <a:t>x</a:t>
            </a:r>
            <a:r>
              <a:rPr lang="en-GB" altLang="en-US"/>
              <a:t> belongs to set A AND set B) is min(</a:t>
            </a:r>
            <a:r>
              <a:rPr lang="en-GB" altLang="en-US" i="1">
                <a:latin typeface="Symbol" panose="05050102010706020507" pitchFamily="18" charset="2"/>
              </a:rPr>
              <a:t>m</a:t>
            </a:r>
            <a:r>
              <a:rPr lang="en-GB" altLang="en-US" baseline="-16000"/>
              <a:t>A</a:t>
            </a:r>
            <a:r>
              <a:rPr lang="en-GB" altLang="en-US"/>
              <a:t>(</a:t>
            </a:r>
            <a:r>
              <a:rPr lang="en-GB" altLang="en-US" i="1"/>
              <a:t>x</a:t>
            </a:r>
            <a:r>
              <a:rPr lang="en-GB" altLang="en-US"/>
              <a:t>), </a:t>
            </a:r>
            <a:r>
              <a:rPr lang="en-GB" altLang="en-US" i="1">
                <a:latin typeface="Symbol" panose="05050102010706020507" pitchFamily="18" charset="2"/>
              </a:rPr>
              <a:t>m</a:t>
            </a:r>
            <a:r>
              <a:rPr lang="en-GB" altLang="en-US" baseline="-16000"/>
              <a:t>B</a:t>
            </a:r>
            <a:r>
              <a:rPr lang="en-GB" altLang="en-US"/>
              <a:t>(</a:t>
            </a:r>
            <a:r>
              <a:rPr lang="en-GB" altLang="en-US" i="1"/>
              <a:t>x</a:t>
            </a:r>
            <a:r>
              <a:rPr lang="en-GB" altLang="en-US"/>
              <a:t>))</a:t>
            </a:r>
          </a:p>
        </p:txBody>
      </p:sp>
    </p:spTree>
    <p:extLst>
      <p:ext uri="{BB962C8B-B14F-4D97-AF65-F5344CB8AC3E}">
        <p14:creationId xmlns:p14="http://schemas.microsoft.com/office/powerpoint/2010/main" xmlns="" val="380088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8562" name="Picture 2" descr="fuzzyo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1200" y="1219200"/>
            <a:ext cx="5334000" cy="3378200"/>
          </a:xfrm>
          <a:prstGeom prst="rect">
            <a:avLst/>
          </a:prstGeom>
          <a:noFill/>
          <a:extLst>
            <a:ext uri="{909E8E84-426E-40DD-AFC4-6F175D3DCCD1}">
              <a14:hiddenFill xmlns:a14="http://schemas.microsoft.com/office/drawing/2010/main" xmlns="">
                <a:solidFill>
                  <a:srgbClr val="FFFFFF"/>
                </a:solidFill>
              </a14:hiddenFill>
            </a:ext>
          </a:extLst>
        </p:spPr>
      </p:pic>
      <p:sp>
        <p:nvSpPr>
          <p:cNvPr id="578563" name="Rectangle 3"/>
          <p:cNvSpPr>
            <a:spLocks noGrp="1" noChangeArrowheads="1"/>
          </p:cNvSpPr>
          <p:nvPr>
            <p:ph type="title"/>
          </p:nvPr>
        </p:nvSpPr>
        <p:spPr/>
        <p:txBody>
          <a:bodyPr/>
          <a:lstStyle/>
          <a:p>
            <a:r>
              <a:rPr lang="en-GB" altLang="en-US"/>
              <a:t>Disjunction</a:t>
            </a:r>
          </a:p>
        </p:txBody>
      </p:sp>
      <p:sp>
        <p:nvSpPr>
          <p:cNvPr id="578564" name="Rectangle 4"/>
          <p:cNvSpPr>
            <a:spLocks noGrp="1" noChangeArrowheads="1"/>
          </p:cNvSpPr>
          <p:nvPr>
            <p:ph type="body" idx="1"/>
          </p:nvPr>
        </p:nvSpPr>
        <p:spPr>
          <a:xfrm>
            <a:off x="20638" y="3944938"/>
            <a:ext cx="9110662" cy="2306637"/>
          </a:xfrm>
        </p:spPr>
        <p:txBody>
          <a:bodyPr/>
          <a:lstStyle/>
          <a:p>
            <a:pPr marL="342900" indent="-342900" defTabSz="914400"/>
            <a:r>
              <a:rPr lang="en-GB" altLang="en-US"/>
              <a:t>Union (maximum)</a:t>
            </a:r>
          </a:p>
          <a:p>
            <a:pPr marL="742950" lvl="1" indent="-285750" defTabSz="914400"/>
            <a:r>
              <a:rPr lang="en-GB" altLang="en-US"/>
              <a:t>If </a:t>
            </a:r>
            <a:r>
              <a:rPr lang="en-GB" altLang="en-US" i="1"/>
              <a:t>x</a:t>
            </a:r>
            <a:r>
              <a:rPr lang="en-GB" altLang="en-US"/>
              <a:t> belongs to set A with membership </a:t>
            </a:r>
            <a:r>
              <a:rPr lang="en-GB" altLang="en-US" i="1">
                <a:latin typeface="Symbol" panose="05050102010706020507" pitchFamily="18" charset="2"/>
              </a:rPr>
              <a:t>m</a:t>
            </a:r>
            <a:r>
              <a:rPr lang="en-GB" altLang="en-US" baseline="-16000"/>
              <a:t>A</a:t>
            </a:r>
            <a:r>
              <a:rPr lang="en-GB" altLang="en-US"/>
              <a:t>(</a:t>
            </a:r>
            <a:r>
              <a:rPr lang="en-GB" altLang="en-US" i="1"/>
              <a:t>x</a:t>
            </a:r>
            <a:r>
              <a:rPr lang="en-GB" altLang="en-US"/>
              <a:t>) and to set B with membership </a:t>
            </a:r>
            <a:r>
              <a:rPr lang="en-GB" altLang="en-US" i="1">
                <a:latin typeface="Symbol" panose="05050102010706020507" pitchFamily="18" charset="2"/>
              </a:rPr>
              <a:t>m</a:t>
            </a:r>
            <a:r>
              <a:rPr lang="en-GB" altLang="en-US" baseline="-16000"/>
              <a:t>B</a:t>
            </a:r>
            <a:r>
              <a:rPr lang="en-GB" altLang="en-US"/>
              <a:t>(</a:t>
            </a:r>
            <a:r>
              <a:rPr lang="en-GB" altLang="en-US" i="1"/>
              <a:t>x</a:t>
            </a:r>
            <a:r>
              <a:rPr lang="en-GB" altLang="en-US"/>
              <a:t>) then the disjunction (</a:t>
            </a:r>
            <a:r>
              <a:rPr lang="en-GB" altLang="en-US" i="1"/>
              <a:t>x</a:t>
            </a:r>
            <a:r>
              <a:rPr lang="en-GB" altLang="en-US"/>
              <a:t> belongs to set A OR set B) is max(</a:t>
            </a:r>
            <a:r>
              <a:rPr lang="en-GB" altLang="en-US" i="1">
                <a:latin typeface="Symbol" panose="05050102010706020507" pitchFamily="18" charset="2"/>
              </a:rPr>
              <a:t>m</a:t>
            </a:r>
            <a:r>
              <a:rPr lang="en-GB" altLang="en-US" baseline="-16000"/>
              <a:t>A</a:t>
            </a:r>
            <a:r>
              <a:rPr lang="en-GB" altLang="en-US"/>
              <a:t>(</a:t>
            </a:r>
            <a:r>
              <a:rPr lang="en-GB" altLang="en-US" i="1"/>
              <a:t>x</a:t>
            </a:r>
            <a:r>
              <a:rPr lang="en-GB" altLang="en-US"/>
              <a:t>), </a:t>
            </a:r>
            <a:r>
              <a:rPr lang="en-GB" altLang="en-US" i="1">
                <a:latin typeface="Symbol" panose="05050102010706020507" pitchFamily="18" charset="2"/>
              </a:rPr>
              <a:t>m</a:t>
            </a:r>
            <a:r>
              <a:rPr lang="en-GB" altLang="en-US" baseline="-16000"/>
              <a:t>B</a:t>
            </a:r>
            <a:r>
              <a:rPr lang="en-GB" altLang="en-US"/>
              <a:t>(</a:t>
            </a:r>
            <a:r>
              <a:rPr lang="en-GB" altLang="en-US" i="1"/>
              <a:t>x</a:t>
            </a:r>
            <a:r>
              <a:rPr lang="en-GB" altLang="en-US"/>
              <a:t>))</a:t>
            </a:r>
          </a:p>
        </p:txBody>
      </p:sp>
    </p:spTree>
    <p:extLst>
      <p:ext uri="{BB962C8B-B14F-4D97-AF65-F5344CB8AC3E}">
        <p14:creationId xmlns:p14="http://schemas.microsoft.com/office/powerpoint/2010/main" xmlns="" val="823713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1026"/>
          <p:cNvSpPr>
            <a:spLocks noGrp="1" noChangeArrowheads="1"/>
          </p:cNvSpPr>
          <p:nvPr>
            <p:ph type="title"/>
          </p:nvPr>
        </p:nvSpPr>
        <p:spPr/>
        <p:txBody>
          <a:bodyPr/>
          <a:lstStyle/>
          <a:p>
            <a:r>
              <a:rPr lang="en-GB" altLang="en-US"/>
              <a:t>Other Operators &amp; Rules</a:t>
            </a:r>
          </a:p>
        </p:txBody>
      </p:sp>
      <p:sp>
        <p:nvSpPr>
          <p:cNvPr id="579587" name="Rectangle 1027"/>
          <p:cNvSpPr>
            <a:spLocks noGrp="1" noChangeArrowheads="1"/>
          </p:cNvSpPr>
          <p:nvPr>
            <p:ph type="body" idx="1"/>
          </p:nvPr>
        </p:nvSpPr>
        <p:spPr/>
        <p:txBody>
          <a:bodyPr/>
          <a:lstStyle/>
          <a:p>
            <a:r>
              <a:rPr lang="en-GB" altLang="en-US"/>
              <a:t>Fuzzy logic is an extension of conventional logic</a:t>
            </a:r>
          </a:p>
          <a:p>
            <a:r>
              <a:rPr lang="en-GB" altLang="en-US"/>
              <a:t>{NOT, AND, OR} form a complete set of operators </a:t>
            </a:r>
          </a:p>
          <a:p>
            <a:pPr lvl="1"/>
            <a:r>
              <a:rPr lang="en-GB" altLang="en-US"/>
              <a:t>so we can define </a:t>
            </a:r>
            <a:r>
              <a:rPr lang="en-GB" altLang="en-US" i="1"/>
              <a:t>all</a:t>
            </a:r>
            <a:r>
              <a:rPr lang="en-GB" altLang="en-US"/>
              <a:t> the other logical operators</a:t>
            </a:r>
          </a:p>
          <a:p>
            <a:r>
              <a:rPr lang="en-GB" altLang="en-US"/>
              <a:t>The following ‘rules’ apply</a:t>
            </a:r>
          </a:p>
          <a:p>
            <a:pPr lvl="1"/>
            <a:r>
              <a:rPr lang="en-GB" altLang="en-US"/>
              <a:t>Commutativity</a:t>
            </a:r>
          </a:p>
          <a:p>
            <a:pPr lvl="1"/>
            <a:r>
              <a:rPr lang="en-GB" altLang="en-US"/>
              <a:t>Associativity</a:t>
            </a:r>
          </a:p>
          <a:p>
            <a:pPr lvl="1"/>
            <a:r>
              <a:rPr lang="en-GB" altLang="en-US"/>
              <a:t>De Morgan’s Laws</a:t>
            </a:r>
          </a:p>
        </p:txBody>
      </p:sp>
    </p:spTree>
    <p:extLst>
      <p:ext uri="{BB962C8B-B14F-4D97-AF65-F5344CB8AC3E}">
        <p14:creationId xmlns:p14="http://schemas.microsoft.com/office/powerpoint/2010/main" xmlns="" val="320154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ChangeArrowheads="1"/>
          </p:cNvSpPr>
          <p:nvPr/>
        </p:nvSpPr>
        <p:spPr bwMode="auto">
          <a:xfrm>
            <a:off x="685800" y="228600"/>
            <a:ext cx="77724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4400" b="0">
                <a:solidFill>
                  <a:schemeClr val="tx2"/>
                </a:solidFill>
                <a:ea typeface="宋体" panose="02010600030101010101" pitchFamily="2" charset="-122"/>
              </a:rPr>
              <a:t>Example</a:t>
            </a:r>
          </a:p>
        </p:txBody>
      </p:sp>
      <p:sp>
        <p:nvSpPr>
          <p:cNvPr id="592899"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en-US" altLang="zh-CN" sz="3200" b="0">
                <a:ea typeface="宋体" panose="02010600030101010101" pitchFamily="2" charset="-122"/>
              </a:rPr>
              <a:t>Fuzzy sets : young, middle aged and old</a:t>
            </a:r>
          </a:p>
          <a:p>
            <a:pPr eaLnBrk="1" hangingPunct="1">
              <a:spcBef>
                <a:spcPct val="20000"/>
              </a:spcBef>
              <a:buFontTx/>
              <a:buChar char="•"/>
            </a:pPr>
            <a:endParaRPr lang="zh-CN" altLang="en-US" sz="3200" b="0">
              <a:ea typeface="宋体" panose="02010600030101010101" pitchFamily="2" charset="-122"/>
            </a:endParaRPr>
          </a:p>
        </p:txBody>
      </p:sp>
      <p:sp>
        <p:nvSpPr>
          <p:cNvPr id="592900" name="Line 4"/>
          <p:cNvSpPr>
            <a:spLocks noChangeShapeType="1"/>
          </p:cNvSpPr>
          <p:nvPr/>
        </p:nvSpPr>
        <p:spPr bwMode="auto">
          <a:xfrm>
            <a:off x="1463675" y="3540125"/>
            <a:ext cx="0" cy="1676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01" name="Line 5"/>
          <p:cNvSpPr>
            <a:spLocks noChangeShapeType="1"/>
          </p:cNvSpPr>
          <p:nvPr/>
        </p:nvSpPr>
        <p:spPr bwMode="auto">
          <a:xfrm>
            <a:off x="1463675" y="5216525"/>
            <a:ext cx="6400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02" name="Line 6"/>
          <p:cNvSpPr>
            <a:spLocks noChangeShapeType="1"/>
          </p:cNvSpPr>
          <p:nvPr/>
        </p:nvSpPr>
        <p:spPr bwMode="auto">
          <a:xfrm>
            <a:off x="4191000" y="3886200"/>
            <a:ext cx="685800" cy="13716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03" name="Line 7"/>
          <p:cNvSpPr>
            <a:spLocks noChangeShapeType="1"/>
          </p:cNvSpPr>
          <p:nvPr/>
        </p:nvSpPr>
        <p:spPr bwMode="auto">
          <a:xfrm flipV="1">
            <a:off x="2667000" y="3810000"/>
            <a:ext cx="609600" cy="1371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04" name="Line 8"/>
          <p:cNvSpPr>
            <a:spLocks noChangeShapeType="1"/>
          </p:cNvSpPr>
          <p:nvPr/>
        </p:nvSpPr>
        <p:spPr bwMode="auto">
          <a:xfrm>
            <a:off x="3276600" y="3810000"/>
            <a:ext cx="1006475" cy="349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05" name="Line 9"/>
          <p:cNvSpPr>
            <a:spLocks noChangeShapeType="1"/>
          </p:cNvSpPr>
          <p:nvPr/>
        </p:nvSpPr>
        <p:spPr bwMode="auto">
          <a:xfrm>
            <a:off x="4283075" y="3844925"/>
            <a:ext cx="685800" cy="1371600"/>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06" name="Line 10"/>
          <p:cNvSpPr>
            <a:spLocks noChangeShapeType="1"/>
          </p:cNvSpPr>
          <p:nvPr/>
        </p:nvSpPr>
        <p:spPr bwMode="auto">
          <a:xfrm flipV="1">
            <a:off x="2743200" y="3810000"/>
            <a:ext cx="609600" cy="13716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07" name="Line 11"/>
          <p:cNvSpPr>
            <a:spLocks noChangeShapeType="1"/>
          </p:cNvSpPr>
          <p:nvPr/>
        </p:nvSpPr>
        <p:spPr bwMode="auto">
          <a:xfrm>
            <a:off x="6019800" y="3886200"/>
            <a:ext cx="0" cy="13716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08" name="Text Box 12"/>
          <p:cNvSpPr txBox="1">
            <a:spLocks noChangeArrowheads="1"/>
          </p:cNvSpPr>
          <p:nvPr/>
        </p:nvSpPr>
        <p:spPr bwMode="auto">
          <a:xfrm>
            <a:off x="1447800" y="2895600"/>
            <a:ext cx="1547813"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solidFill>
                  <a:srgbClr val="FF0066"/>
                </a:solidFill>
                <a:latin typeface="Times New Roman" panose="02020603050405020304" pitchFamily="18" charset="0"/>
                <a:ea typeface="宋体" panose="02010600030101010101" pitchFamily="2" charset="-122"/>
              </a:rPr>
              <a:t>Not</a:t>
            </a:r>
            <a:r>
              <a:rPr lang="en-US" altLang="zh-CN" sz="2400" b="0">
                <a:solidFill>
                  <a:srgbClr val="0000FF"/>
                </a:solidFill>
                <a:latin typeface="Times New Roman" panose="02020603050405020304" pitchFamily="18" charset="0"/>
                <a:ea typeface="宋体" panose="02010600030101010101" pitchFamily="2" charset="-122"/>
              </a:rPr>
              <a:t> Young</a:t>
            </a:r>
          </a:p>
          <a:p>
            <a:pPr algn="l" eaLnBrk="1" hangingPunct="1">
              <a:spcBef>
                <a:spcPct val="0"/>
              </a:spcBef>
            </a:pPr>
            <a:r>
              <a:rPr lang="en-US" altLang="zh-CN" sz="2400" b="0">
                <a:solidFill>
                  <a:srgbClr val="0000FF"/>
                </a:solidFill>
                <a:latin typeface="Times New Roman" panose="02020603050405020304" pitchFamily="18" charset="0"/>
                <a:ea typeface="宋体" panose="02010600030101010101" pitchFamily="2" charset="-122"/>
              </a:rPr>
              <a:t>    A1</a:t>
            </a:r>
          </a:p>
        </p:txBody>
      </p:sp>
      <p:sp>
        <p:nvSpPr>
          <p:cNvPr id="592909" name="Text Box 13"/>
          <p:cNvSpPr txBox="1">
            <a:spLocks noChangeArrowheads="1"/>
          </p:cNvSpPr>
          <p:nvPr/>
        </p:nvSpPr>
        <p:spPr bwMode="auto">
          <a:xfrm>
            <a:off x="3352800" y="2590800"/>
            <a:ext cx="69215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solidFill>
                  <a:srgbClr val="0000FF"/>
                </a:solidFill>
                <a:latin typeface="Times New Roman" panose="02020603050405020304" pitchFamily="18" charset="0"/>
                <a:ea typeface="宋体" panose="02010600030101010101" pitchFamily="2" charset="-122"/>
              </a:rPr>
              <a:t>Mid</a:t>
            </a:r>
          </a:p>
          <a:p>
            <a:pPr algn="l" eaLnBrk="1" hangingPunct="1">
              <a:spcBef>
                <a:spcPct val="0"/>
              </a:spcBef>
            </a:pPr>
            <a:r>
              <a:rPr lang="en-US" altLang="zh-CN" sz="2400" b="0">
                <a:solidFill>
                  <a:srgbClr val="0000FF"/>
                </a:solidFill>
                <a:latin typeface="Times New Roman" panose="02020603050405020304" pitchFamily="18" charset="0"/>
                <a:ea typeface="宋体" panose="02010600030101010101" pitchFamily="2" charset="-122"/>
              </a:rPr>
              <a:t>Age</a:t>
            </a:r>
          </a:p>
          <a:p>
            <a:pPr algn="l" eaLnBrk="1" hangingPunct="1">
              <a:spcBef>
                <a:spcPct val="0"/>
              </a:spcBef>
            </a:pPr>
            <a:r>
              <a:rPr lang="en-US" altLang="zh-CN" sz="2400" b="0">
                <a:solidFill>
                  <a:srgbClr val="0000FF"/>
                </a:solidFill>
                <a:latin typeface="Times New Roman" panose="02020603050405020304" pitchFamily="18" charset="0"/>
                <a:ea typeface="宋体" panose="02010600030101010101" pitchFamily="2" charset="-122"/>
              </a:rPr>
              <a:t> A2</a:t>
            </a:r>
          </a:p>
        </p:txBody>
      </p:sp>
      <p:sp>
        <p:nvSpPr>
          <p:cNvPr id="592910" name="Text Box 14"/>
          <p:cNvSpPr txBox="1">
            <a:spLocks noChangeArrowheads="1"/>
          </p:cNvSpPr>
          <p:nvPr/>
        </p:nvSpPr>
        <p:spPr bwMode="auto">
          <a:xfrm>
            <a:off x="4800600" y="2895600"/>
            <a:ext cx="117475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solidFill>
                  <a:srgbClr val="FF0066"/>
                </a:solidFill>
                <a:latin typeface="Times New Roman" panose="02020603050405020304" pitchFamily="18" charset="0"/>
                <a:ea typeface="宋体" panose="02010600030101010101" pitchFamily="2" charset="-122"/>
              </a:rPr>
              <a:t>Not</a:t>
            </a:r>
            <a:r>
              <a:rPr lang="en-US" altLang="zh-CN" sz="2400" b="0">
                <a:solidFill>
                  <a:srgbClr val="0000FF"/>
                </a:solidFill>
                <a:latin typeface="Times New Roman" panose="02020603050405020304" pitchFamily="18" charset="0"/>
                <a:ea typeface="宋体" panose="02010600030101010101" pitchFamily="2" charset="-122"/>
              </a:rPr>
              <a:t> Old</a:t>
            </a:r>
          </a:p>
          <a:p>
            <a:pPr algn="l" eaLnBrk="1" hangingPunct="1">
              <a:spcBef>
                <a:spcPct val="0"/>
              </a:spcBef>
            </a:pPr>
            <a:r>
              <a:rPr lang="en-US" altLang="zh-CN" sz="2400" b="0">
                <a:solidFill>
                  <a:srgbClr val="0000FF"/>
                </a:solidFill>
                <a:latin typeface="Times New Roman" panose="02020603050405020304" pitchFamily="18" charset="0"/>
                <a:ea typeface="宋体" panose="02010600030101010101" pitchFamily="2" charset="-122"/>
              </a:rPr>
              <a:t> A3</a:t>
            </a:r>
          </a:p>
        </p:txBody>
      </p:sp>
      <p:sp>
        <p:nvSpPr>
          <p:cNvPr id="592911" name="Text Box 15"/>
          <p:cNvSpPr txBox="1">
            <a:spLocks noChangeArrowheads="1"/>
          </p:cNvSpPr>
          <p:nvPr/>
        </p:nvSpPr>
        <p:spPr bwMode="auto">
          <a:xfrm>
            <a:off x="7146925" y="4841875"/>
            <a:ext cx="692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latin typeface="Times New Roman" panose="02020603050405020304" pitchFamily="18" charset="0"/>
                <a:ea typeface="宋体" panose="02010600030101010101" pitchFamily="2" charset="-122"/>
              </a:rPr>
              <a:t>Age</a:t>
            </a:r>
          </a:p>
        </p:txBody>
      </p:sp>
      <p:sp>
        <p:nvSpPr>
          <p:cNvPr id="592912" name="Text Box 16"/>
          <p:cNvSpPr txBox="1">
            <a:spLocks noChangeArrowheads="1"/>
          </p:cNvSpPr>
          <p:nvPr/>
        </p:nvSpPr>
        <p:spPr bwMode="auto">
          <a:xfrm>
            <a:off x="685800" y="3810000"/>
            <a:ext cx="3968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0"/>
              </a:spcBef>
            </a:pPr>
            <a:endParaRPr lang="zh-CN" altLang="en-US" sz="2000" b="0">
              <a:latin typeface="Times New Roman" panose="02020603050405020304" pitchFamily="18" charset="0"/>
              <a:ea typeface="宋体" panose="02010600030101010101" pitchFamily="2" charset="-122"/>
            </a:endParaRPr>
          </a:p>
        </p:txBody>
      </p:sp>
      <p:sp>
        <p:nvSpPr>
          <p:cNvPr id="592913" name="Text Box 17"/>
          <p:cNvSpPr txBox="1">
            <a:spLocks noChangeArrowheads="1"/>
          </p:cNvSpPr>
          <p:nvPr/>
        </p:nvSpPr>
        <p:spPr bwMode="auto">
          <a:xfrm rot="-5367326">
            <a:off x="204787" y="4062413"/>
            <a:ext cx="1724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latin typeface="Times New Roman" panose="02020603050405020304" pitchFamily="18" charset="0"/>
                <a:ea typeface="宋体" panose="02010600030101010101" pitchFamily="2" charset="-122"/>
              </a:rPr>
              <a:t>Membership</a:t>
            </a:r>
          </a:p>
        </p:txBody>
      </p:sp>
      <p:sp>
        <p:nvSpPr>
          <p:cNvPr id="592914" name="Text Box 18"/>
          <p:cNvSpPr txBox="1">
            <a:spLocks noChangeArrowheads="1"/>
          </p:cNvSpPr>
          <p:nvPr/>
        </p:nvSpPr>
        <p:spPr bwMode="auto">
          <a:xfrm>
            <a:off x="1355725" y="5146675"/>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latin typeface="Times New Roman" panose="02020603050405020304" pitchFamily="18" charset="0"/>
                <a:ea typeface="宋体" panose="02010600030101010101" pitchFamily="2" charset="-122"/>
              </a:rPr>
              <a:t>0</a:t>
            </a:r>
          </a:p>
        </p:txBody>
      </p:sp>
      <p:sp>
        <p:nvSpPr>
          <p:cNvPr id="592915" name="Text Box 19"/>
          <p:cNvSpPr txBox="1">
            <a:spLocks noChangeArrowheads="1"/>
          </p:cNvSpPr>
          <p:nvPr/>
        </p:nvSpPr>
        <p:spPr bwMode="auto">
          <a:xfrm>
            <a:off x="5791200" y="5181600"/>
            <a:ext cx="488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latin typeface="Times New Roman" panose="02020603050405020304" pitchFamily="18" charset="0"/>
                <a:ea typeface="宋体" panose="02010600030101010101" pitchFamily="2" charset="-122"/>
              </a:rPr>
              <a:t>80</a:t>
            </a:r>
          </a:p>
        </p:txBody>
      </p:sp>
      <p:sp>
        <p:nvSpPr>
          <p:cNvPr id="592916" name="Line 20"/>
          <p:cNvSpPr>
            <a:spLocks noChangeShapeType="1"/>
          </p:cNvSpPr>
          <p:nvPr/>
        </p:nvSpPr>
        <p:spPr bwMode="auto">
          <a:xfrm flipH="1">
            <a:off x="1447800" y="5181600"/>
            <a:ext cx="11430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17" name="Line 21"/>
          <p:cNvSpPr>
            <a:spLocks noChangeShapeType="1"/>
          </p:cNvSpPr>
          <p:nvPr/>
        </p:nvSpPr>
        <p:spPr bwMode="auto">
          <a:xfrm flipH="1">
            <a:off x="4876800" y="5181600"/>
            <a:ext cx="1143000" cy="0"/>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18" name="Text Box 22"/>
          <p:cNvSpPr txBox="1">
            <a:spLocks noChangeArrowheads="1"/>
          </p:cNvSpPr>
          <p:nvPr/>
        </p:nvSpPr>
        <p:spPr bwMode="auto">
          <a:xfrm>
            <a:off x="3108325" y="5146675"/>
            <a:ext cx="488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latin typeface="Times New Roman" panose="02020603050405020304" pitchFamily="18" charset="0"/>
                <a:ea typeface="宋体" panose="02010600030101010101" pitchFamily="2" charset="-122"/>
              </a:rPr>
              <a:t>35</a:t>
            </a:r>
          </a:p>
        </p:txBody>
      </p:sp>
      <p:sp>
        <p:nvSpPr>
          <p:cNvPr id="592919" name="Text Box 23"/>
          <p:cNvSpPr txBox="1">
            <a:spLocks noChangeArrowheads="1"/>
          </p:cNvSpPr>
          <p:nvPr/>
        </p:nvSpPr>
        <p:spPr bwMode="auto">
          <a:xfrm>
            <a:off x="2422525" y="5146675"/>
            <a:ext cx="488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latin typeface="Times New Roman" panose="02020603050405020304" pitchFamily="18" charset="0"/>
                <a:ea typeface="宋体" panose="02010600030101010101" pitchFamily="2" charset="-122"/>
              </a:rPr>
              <a:t>20</a:t>
            </a:r>
          </a:p>
        </p:txBody>
      </p:sp>
      <p:sp>
        <p:nvSpPr>
          <p:cNvPr id="592920" name="Text Box 24"/>
          <p:cNvSpPr txBox="1">
            <a:spLocks noChangeArrowheads="1"/>
          </p:cNvSpPr>
          <p:nvPr/>
        </p:nvSpPr>
        <p:spPr bwMode="auto">
          <a:xfrm>
            <a:off x="4860925" y="5146675"/>
            <a:ext cx="488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latin typeface="Times New Roman" panose="02020603050405020304" pitchFamily="18" charset="0"/>
                <a:ea typeface="宋体" panose="02010600030101010101" pitchFamily="2" charset="-122"/>
              </a:rPr>
              <a:t>60</a:t>
            </a:r>
          </a:p>
        </p:txBody>
      </p:sp>
      <p:sp>
        <p:nvSpPr>
          <p:cNvPr id="592921" name="Text Box 25"/>
          <p:cNvSpPr txBox="1">
            <a:spLocks noChangeArrowheads="1"/>
          </p:cNvSpPr>
          <p:nvPr/>
        </p:nvSpPr>
        <p:spPr bwMode="auto">
          <a:xfrm>
            <a:off x="4098925" y="5222875"/>
            <a:ext cx="488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a:latin typeface="Times New Roman" panose="02020603050405020304" pitchFamily="18" charset="0"/>
                <a:ea typeface="宋体" panose="02010600030101010101" pitchFamily="2" charset="-122"/>
              </a:rPr>
              <a:t>45</a:t>
            </a:r>
          </a:p>
        </p:txBody>
      </p:sp>
      <p:sp>
        <p:nvSpPr>
          <p:cNvPr id="592922" name="Line 26"/>
          <p:cNvSpPr>
            <a:spLocks noChangeShapeType="1"/>
          </p:cNvSpPr>
          <p:nvPr/>
        </p:nvSpPr>
        <p:spPr bwMode="auto">
          <a:xfrm>
            <a:off x="3276600" y="3810000"/>
            <a:ext cx="2743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23" name="Line 27"/>
          <p:cNvSpPr>
            <a:spLocks noChangeShapeType="1"/>
          </p:cNvSpPr>
          <p:nvPr/>
        </p:nvSpPr>
        <p:spPr bwMode="auto">
          <a:xfrm>
            <a:off x="1447800" y="3886200"/>
            <a:ext cx="2819400" cy="0"/>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24" name="Line 28"/>
          <p:cNvSpPr>
            <a:spLocks noChangeShapeType="1"/>
          </p:cNvSpPr>
          <p:nvPr/>
        </p:nvSpPr>
        <p:spPr bwMode="auto">
          <a:xfrm>
            <a:off x="1905000" y="335280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25" name="Line 29"/>
          <p:cNvSpPr>
            <a:spLocks noChangeShapeType="1"/>
          </p:cNvSpPr>
          <p:nvPr/>
        </p:nvSpPr>
        <p:spPr bwMode="auto">
          <a:xfrm>
            <a:off x="5029200" y="3352800"/>
            <a:ext cx="30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26" name="Text Box 30"/>
          <p:cNvSpPr txBox="1">
            <a:spLocks noChangeArrowheads="1"/>
          </p:cNvSpPr>
          <p:nvPr/>
        </p:nvSpPr>
        <p:spPr bwMode="auto">
          <a:xfrm>
            <a:off x="1660525" y="6054725"/>
            <a:ext cx="20193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zh-CN" sz="2400" b="0" i="1">
                <a:latin typeface="Times New Roman" panose="02020603050405020304" pitchFamily="18" charset="0"/>
                <a:ea typeface="宋体" panose="02010600030101010101" pitchFamily="2" charset="-122"/>
              </a:rPr>
              <a:t>A2 = A1 </a:t>
            </a:r>
            <a:r>
              <a:rPr lang="en-US" altLang="zh-CN" sz="2400" b="0" i="1">
                <a:latin typeface="Times New Roman" panose="02020603050405020304" pitchFamily="18" charset="0"/>
                <a:ea typeface="宋体" panose="02010600030101010101" pitchFamily="2" charset="-122"/>
                <a:sym typeface="Symbol" panose="05050102010706020507" pitchFamily="18" charset="2"/>
              </a:rPr>
              <a:t></a:t>
            </a:r>
            <a:r>
              <a:rPr lang="en-US" altLang="zh-CN" sz="2400" b="0" i="1">
                <a:latin typeface="Times New Roman" panose="02020603050405020304" pitchFamily="18" charset="0"/>
                <a:ea typeface="宋体" panose="02010600030101010101" pitchFamily="2" charset="-122"/>
              </a:rPr>
              <a:t>  A3</a:t>
            </a:r>
          </a:p>
        </p:txBody>
      </p:sp>
      <p:sp>
        <p:nvSpPr>
          <p:cNvPr id="592927" name="Line 31"/>
          <p:cNvSpPr>
            <a:spLocks noChangeShapeType="1"/>
          </p:cNvSpPr>
          <p:nvPr/>
        </p:nvSpPr>
        <p:spPr bwMode="auto">
          <a:xfrm>
            <a:off x="2514600" y="6172200"/>
            <a:ext cx="30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2928" name="Line 32"/>
          <p:cNvSpPr>
            <a:spLocks noChangeShapeType="1"/>
          </p:cNvSpPr>
          <p:nvPr/>
        </p:nvSpPr>
        <p:spPr bwMode="auto">
          <a:xfrm>
            <a:off x="3352800" y="617220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883923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ltLang="zh-CN">
                <a:ea typeface="宋体" panose="02010600030101010101" pitchFamily="2" charset="-122"/>
              </a:rPr>
              <a:t>Truth Table</a:t>
            </a:r>
          </a:p>
        </p:txBody>
      </p:sp>
      <p:sp>
        <p:nvSpPr>
          <p:cNvPr id="586755" name="Rectangle 3"/>
          <p:cNvSpPr>
            <a:spLocks noGrp="1" noChangeArrowheads="1"/>
          </p:cNvSpPr>
          <p:nvPr>
            <p:ph type="body" idx="1"/>
          </p:nvPr>
        </p:nvSpPr>
        <p:spPr>
          <a:xfrm>
            <a:off x="20638" y="1060450"/>
            <a:ext cx="9110662" cy="844550"/>
          </a:xfrm>
        </p:spPr>
        <p:txBody>
          <a:bodyPr/>
          <a:lstStyle/>
          <a:p>
            <a:pPr>
              <a:lnSpc>
                <a:spcPct val="90000"/>
              </a:lnSpc>
            </a:pPr>
            <a:r>
              <a:rPr lang="en-US" altLang="zh-CN" sz="1600">
                <a:ea typeface="宋体" panose="02010600030101010101" pitchFamily="2" charset="-122"/>
              </a:rPr>
              <a:t>Conventional Logic</a:t>
            </a:r>
          </a:p>
          <a:p>
            <a:pPr>
              <a:lnSpc>
                <a:spcPct val="90000"/>
              </a:lnSpc>
            </a:pPr>
            <a:endParaRPr lang="en-US" altLang="zh-CN" sz="1600">
              <a:ea typeface="宋体" panose="02010600030101010101" pitchFamily="2" charset="-122"/>
            </a:endParaRPr>
          </a:p>
          <a:p>
            <a:pPr>
              <a:lnSpc>
                <a:spcPct val="90000"/>
              </a:lnSpc>
            </a:pPr>
            <a:endParaRPr lang="en-US" altLang="zh-CN" sz="1600">
              <a:ea typeface="宋体" panose="02010600030101010101" pitchFamily="2" charset="-122"/>
            </a:endParaRPr>
          </a:p>
          <a:p>
            <a:pPr>
              <a:lnSpc>
                <a:spcPct val="90000"/>
              </a:lnSpc>
            </a:pPr>
            <a:endParaRPr lang="en-US" altLang="zh-CN" sz="1600">
              <a:ea typeface="宋体" panose="02010600030101010101" pitchFamily="2" charset="-122"/>
            </a:endParaRPr>
          </a:p>
          <a:p>
            <a:pPr>
              <a:lnSpc>
                <a:spcPct val="90000"/>
              </a:lnSpc>
            </a:pPr>
            <a:endParaRPr lang="en-US" altLang="zh-CN" sz="1600">
              <a:ea typeface="宋体" panose="02010600030101010101" pitchFamily="2" charset="-122"/>
            </a:endParaRPr>
          </a:p>
          <a:p>
            <a:pPr>
              <a:lnSpc>
                <a:spcPct val="90000"/>
              </a:lnSpc>
            </a:pPr>
            <a:endParaRPr lang="en-US" altLang="zh-CN" sz="1600">
              <a:ea typeface="宋体" panose="02010600030101010101" pitchFamily="2" charset="-122"/>
            </a:endParaRPr>
          </a:p>
          <a:p>
            <a:pPr>
              <a:lnSpc>
                <a:spcPct val="90000"/>
              </a:lnSpc>
            </a:pPr>
            <a:endParaRPr lang="en-US" altLang="zh-CN" sz="1600">
              <a:ea typeface="宋体" panose="02010600030101010101" pitchFamily="2" charset="-122"/>
            </a:endParaRPr>
          </a:p>
          <a:p>
            <a:pPr>
              <a:lnSpc>
                <a:spcPct val="90000"/>
              </a:lnSpc>
            </a:pPr>
            <a:endParaRPr lang="en-US" altLang="zh-CN" sz="1600">
              <a:ea typeface="宋体" panose="02010600030101010101" pitchFamily="2" charset="-122"/>
            </a:endParaRPr>
          </a:p>
          <a:p>
            <a:pPr>
              <a:lnSpc>
                <a:spcPct val="90000"/>
              </a:lnSpc>
            </a:pPr>
            <a:endParaRPr lang="en-US" altLang="zh-CN" sz="1600">
              <a:ea typeface="宋体" panose="02010600030101010101" pitchFamily="2" charset="-122"/>
            </a:endParaRPr>
          </a:p>
          <a:p>
            <a:pPr>
              <a:lnSpc>
                <a:spcPct val="90000"/>
              </a:lnSpc>
            </a:pPr>
            <a:r>
              <a:rPr lang="en-US" altLang="zh-CN" sz="1600">
                <a:ea typeface="宋体" panose="02010600030101010101" pitchFamily="2" charset="-122"/>
              </a:rPr>
              <a:t>Fuzzy Logic</a:t>
            </a:r>
          </a:p>
        </p:txBody>
      </p:sp>
      <p:graphicFrame>
        <p:nvGraphicFramePr>
          <p:cNvPr id="586886" name="Group 134"/>
          <p:cNvGraphicFramePr>
            <a:graphicFrameLocks noGrp="1"/>
          </p:cNvGraphicFramePr>
          <p:nvPr/>
        </p:nvGraphicFramePr>
        <p:xfrm>
          <a:off x="457200" y="1447800"/>
          <a:ext cx="7162800" cy="1753553"/>
        </p:xfrm>
        <a:graphic>
          <a:graphicData uri="http://schemas.openxmlformats.org/drawingml/2006/table">
            <a:tbl>
              <a:tblPr/>
              <a:tblGrid>
                <a:gridCol w="385763"/>
                <a:gridCol w="307975"/>
                <a:gridCol w="923925"/>
                <a:gridCol w="1695450"/>
                <a:gridCol w="1695450"/>
                <a:gridCol w="2154237"/>
              </a:tblGrid>
              <a:tr h="381000">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zh-CN" altLang="en-US"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P=1-P</a:t>
                      </a:r>
                      <a:endPar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P</a:t>
                      </a: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Q=Min(P, Q)</a:t>
                      </a:r>
                      <a:endPar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PQ=Max(P,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P</a:t>
                      </a: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Q=Min(1,1-P+Q)</a:t>
                      </a:r>
                      <a:endPar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6883" name="Group 131"/>
          <p:cNvGraphicFramePr>
            <a:graphicFrameLocks noGrp="1"/>
          </p:cNvGraphicFramePr>
          <p:nvPr/>
        </p:nvGraphicFramePr>
        <p:xfrm>
          <a:off x="457200" y="3886200"/>
          <a:ext cx="7391400" cy="1753553"/>
        </p:xfrm>
        <a:graphic>
          <a:graphicData uri="http://schemas.openxmlformats.org/drawingml/2006/table">
            <a:tbl>
              <a:tblPr/>
              <a:tblGrid>
                <a:gridCol w="533400"/>
                <a:gridCol w="533400"/>
                <a:gridCol w="914400"/>
                <a:gridCol w="1676400"/>
                <a:gridCol w="1676400"/>
                <a:gridCol w="2057400"/>
              </a:tblGrid>
              <a:tr h="381000">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zh-CN" altLang="en-US"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P=1-P</a:t>
                      </a:r>
                      <a:endPar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P</a:t>
                      </a: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Q=Min(P, Q)</a:t>
                      </a:r>
                      <a:endPar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PQ=Max(P,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P</a:t>
                      </a: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sym typeface="Symbol" panose="05050102010706020507" pitchFamily="18" charset="2"/>
                        </a:rPr>
                        <a:t>Q=Min(1,1-P+Q)</a:t>
                      </a:r>
                      <a:endPar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65188">
                        <a:spcBef>
                          <a:spcPct val="20000"/>
                        </a:spcBef>
                        <a:buClr>
                          <a:srgbClr val="790015"/>
                        </a:buClr>
                        <a:defRPr sz="1600" b="1">
                          <a:solidFill>
                            <a:srgbClr val="790015"/>
                          </a:solidFill>
                          <a:latin typeface="Arial" panose="020B0604020202020204" pitchFamily="34" charset="0"/>
                        </a:defRPr>
                      </a:lvl1pPr>
                      <a:lvl2pPr marL="438150" algn="l" defTabSz="865188">
                        <a:spcBef>
                          <a:spcPct val="20000"/>
                        </a:spcBef>
                        <a:buClr>
                          <a:srgbClr val="0000CC"/>
                        </a:buClr>
                        <a:defRPr sz="1400" b="1">
                          <a:solidFill>
                            <a:srgbClr val="00279F"/>
                          </a:solidFill>
                          <a:latin typeface="Arial" panose="020B0604020202020204" pitchFamily="34" charset="0"/>
                        </a:defRPr>
                      </a:lvl2pPr>
                      <a:lvl3pPr marL="865188" algn="l" defTabSz="865188">
                        <a:spcBef>
                          <a:spcPct val="20000"/>
                        </a:spcBef>
                        <a:buClr>
                          <a:srgbClr val="0000CC"/>
                        </a:buClr>
                        <a:defRPr sz="1400" b="1">
                          <a:solidFill>
                            <a:srgbClr val="00279F"/>
                          </a:solidFill>
                          <a:latin typeface="Arial" panose="020B0604020202020204" pitchFamily="34" charset="0"/>
                        </a:defRPr>
                      </a:lvl3pPr>
                      <a:lvl4pPr algn="l" defTabSz="865188">
                        <a:spcBef>
                          <a:spcPct val="20000"/>
                        </a:spcBef>
                        <a:defRPr>
                          <a:solidFill>
                            <a:schemeClr val="tx1"/>
                          </a:solidFill>
                          <a:latin typeface="Times New Roman" panose="02020603050405020304" pitchFamily="18" charset="0"/>
                        </a:defRPr>
                      </a:lvl4pPr>
                      <a:lvl5pPr algn="l" defTabSz="865188">
                        <a:spcBef>
                          <a:spcPct val="20000"/>
                        </a:spcBef>
                        <a:defRPr>
                          <a:solidFill>
                            <a:schemeClr val="tx1"/>
                          </a:solidFill>
                          <a:latin typeface="Times New Roman" panose="02020603050405020304" pitchFamily="18" charset="0"/>
                        </a:defRPr>
                      </a:lvl5pPr>
                      <a:lvl6pPr defTabSz="865188" fontAlgn="base">
                        <a:spcBef>
                          <a:spcPct val="20000"/>
                        </a:spcBef>
                        <a:spcAft>
                          <a:spcPct val="0"/>
                        </a:spcAft>
                        <a:defRPr>
                          <a:solidFill>
                            <a:schemeClr val="tx1"/>
                          </a:solidFill>
                          <a:latin typeface="Times New Roman" panose="02020603050405020304" pitchFamily="18" charset="0"/>
                        </a:defRPr>
                      </a:lvl6pPr>
                      <a:lvl7pPr defTabSz="865188" fontAlgn="base">
                        <a:spcBef>
                          <a:spcPct val="20000"/>
                        </a:spcBef>
                        <a:spcAft>
                          <a:spcPct val="0"/>
                        </a:spcAft>
                        <a:defRPr>
                          <a:solidFill>
                            <a:schemeClr val="tx1"/>
                          </a:solidFill>
                          <a:latin typeface="Times New Roman" panose="02020603050405020304" pitchFamily="18" charset="0"/>
                        </a:defRPr>
                      </a:lvl7pPr>
                      <a:lvl8pPr defTabSz="865188" fontAlgn="base">
                        <a:spcBef>
                          <a:spcPct val="20000"/>
                        </a:spcBef>
                        <a:spcAft>
                          <a:spcPct val="0"/>
                        </a:spcAft>
                        <a:defRPr>
                          <a:solidFill>
                            <a:schemeClr val="tx1"/>
                          </a:solidFill>
                          <a:latin typeface="Times New Roman" panose="02020603050405020304" pitchFamily="18" charset="0"/>
                        </a:defRPr>
                      </a:lvl8pPr>
                      <a:lvl9pPr defTabSz="865188" fontAlgn="base">
                        <a:spcBef>
                          <a:spcPct val="20000"/>
                        </a:spcBef>
                        <a:spcAft>
                          <a:spcPct val="0"/>
                        </a:spcAft>
                        <a:defRPr>
                          <a:solidFill>
                            <a:schemeClr val="tx1"/>
                          </a:solidFill>
                          <a:latin typeface="Times New Roman" panose="02020603050405020304" pitchFamily="18" charset="0"/>
                        </a:defRPr>
                      </a:lvl9pPr>
                    </a:lstStyle>
                    <a:p>
                      <a:pPr marL="0" marR="0" lvl="0" indent="0" algn="l" defTabSz="865188" rtl="0" eaLnBrk="1" fontAlgn="base" latinLnBrk="0" hangingPunct="1">
                        <a:lnSpc>
                          <a:spcPct val="100000"/>
                        </a:lnSpc>
                        <a:spcBef>
                          <a:spcPct val="20000"/>
                        </a:spcBef>
                        <a:spcAft>
                          <a:spcPct val="0"/>
                        </a:spcAft>
                        <a:buClr>
                          <a:srgbClr val="790015"/>
                        </a:buClr>
                        <a:buSzTx/>
                        <a:buFontTx/>
                        <a:buNone/>
                        <a:tabLst/>
                      </a:pPr>
                      <a:r>
                        <a:rPr kumimoji="0" lang="en-US" altLang="zh-CN" sz="1600" b="1" i="0" u="none" strike="noStrike" cap="none" normalizeH="0" baseline="0" smtClean="0">
                          <a:ln>
                            <a:noFill/>
                          </a:ln>
                          <a:solidFill>
                            <a:srgbClr val="790015"/>
                          </a:solidFill>
                          <a:effectLst/>
                          <a:latin typeface="Arial" panose="020B060402020202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20983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ltLang="zh-CN">
                <a:ea typeface="宋体" panose="02010600030101010101" pitchFamily="2" charset="-122"/>
              </a:rPr>
              <a:t>Fuzzy Logic in Intelligent Control System</a:t>
            </a:r>
          </a:p>
        </p:txBody>
      </p:sp>
      <p:sp>
        <p:nvSpPr>
          <p:cNvPr id="588803" name="Rectangle 3"/>
          <p:cNvSpPr>
            <a:spLocks noGrp="1" noChangeArrowheads="1"/>
          </p:cNvSpPr>
          <p:nvPr>
            <p:ph type="body" idx="1"/>
          </p:nvPr>
        </p:nvSpPr>
        <p:spPr>
          <a:xfrm>
            <a:off x="20638" y="1060450"/>
            <a:ext cx="9110662" cy="3435350"/>
          </a:xfrm>
        </p:spPr>
        <p:txBody>
          <a:bodyPr/>
          <a:lstStyle/>
          <a:p>
            <a:pPr>
              <a:lnSpc>
                <a:spcPct val="90000"/>
              </a:lnSpc>
            </a:pPr>
            <a:r>
              <a:rPr lang="en-US" altLang="zh-CN" i="1">
                <a:solidFill>
                  <a:srgbClr val="000066"/>
                </a:solidFill>
                <a:ea typeface="宋体" panose="02010600030101010101" pitchFamily="2" charset="-122"/>
              </a:rPr>
              <a:t>Fuzzification</a:t>
            </a:r>
          </a:p>
          <a:p>
            <a:pPr lvl="1">
              <a:lnSpc>
                <a:spcPct val="90000"/>
              </a:lnSpc>
            </a:pPr>
            <a:r>
              <a:rPr lang="en-US" altLang="zh-CN">
                <a:solidFill>
                  <a:srgbClr val="000066"/>
                </a:solidFill>
                <a:ea typeface="宋体" panose="02010600030101010101" pitchFamily="2" charset="-122"/>
              </a:rPr>
              <a:t>Crisp input values are transformed into fuzzy sets to be able to use them for computing the truth-values of the premise of each rule in the rule base.</a:t>
            </a:r>
            <a:r>
              <a:rPr lang="en-US" altLang="zh-CN">
                <a:ea typeface="宋体" panose="02010600030101010101" pitchFamily="2" charset="-122"/>
              </a:rPr>
              <a:t> </a:t>
            </a:r>
          </a:p>
          <a:p>
            <a:pPr>
              <a:lnSpc>
                <a:spcPct val="90000"/>
              </a:lnSpc>
            </a:pPr>
            <a:r>
              <a:rPr lang="en-US" altLang="zh-CN" i="1">
                <a:solidFill>
                  <a:srgbClr val="000066"/>
                </a:solidFill>
                <a:ea typeface="宋体" panose="02010600030101010101" pitchFamily="2" charset="-122"/>
              </a:rPr>
              <a:t>Inference</a:t>
            </a:r>
          </a:p>
          <a:p>
            <a:pPr lvl="1">
              <a:lnSpc>
                <a:spcPct val="90000"/>
              </a:lnSpc>
            </a:pPr>
            <a:r>
              <a:rPr lang="en-US" altLang="zh-CN">
                <a:solidFill>
                  <a:srgbClr val="000066"/>
                </a:solidFill>
                <a:ea typeface="宋体" panose="02010600030101010101" pitchFamily="2" charset="-122"/>
              </a:rPr>
              <a:t>The truth-value for the premise of each logic rule is computed and applied to the conclusion part of each rule. This results in one fuzzy set to be assigned to each output variable for each rule.</a:t>
            </a:r>
            <a:r>
              <a:rPr lang="en-US" altLang="zh-CN">
                <a:ea typeface="宋体" panose="02010600030101010101" pitchFamily="2" charset="-122"/>
              </a:rPr>
              <a:t> </a:t>
            </a:r>
          </a:p>
          <a:p>
            <a:pPr>
              <a:lnSpc>
                <a:spcPct val="90000"/>
              </a:lnSpc>
            </a:pPr>
            <a:r>
              <a:rPr lang="en-US" altLang="zh-CN" i="1">
                <a:solidFill>
                  <a:srgbClr val="000066"/>
                </a:solidFill>
                <a:ea typeface="宋体" panose="02010600030101010101" pitchFamily="2" charset="-122"/>
              </a:rPr>
              <a:t>Composition</a:t>
            </a:r>
          </a:p>
          <a:p>
            <a:pPr lvl="1">
              <a:lnSpc>
                <a:spcPct val="90000"/>
              </a:lnSpc>
            </a:pPr>
            <a:r>
              <a:rPr lang="en-US" altLang="zh-CN">
                <a:solidFill>
                  <a:srgbClr val="000066"/>
                </a:solidFill>
                <a:ea typeface="宋体" panose="02010600030101010101" pitchFamily="2" charset="-122"/>
              </a:rPr>
              <a:t>All of the fuzzy sets assigned to each output variable are combined together to form a single fuzzy set for each output variable.</a:t>
            </a:r>
            <a:r>
              <a:rPr lang="en-US" altLang="zh-CN">
                <a:ea typeface="宋体" panose="02010600030101010101" pitchFamily="2" charset="-122"/>
              </a:rPr>
              <a:t> </a:t>
            </a:r>
          </a:p>
          <a:p>
            <a:pPr>
              <a:lnSpc>
                <a:spcPct val="90000"/>
              </a:lnSpc>
            </a:pPr>
            <a:r>
              <a:rPr lang="en-US" altLang="zh-CN" i="1">
                <a:solidFill>
                  <a:srgbClr val="000066"/>
                </a:solidFill>
                <a:ea typeface="宋体" panose="02010600030101010101" pitchFamily="2" charset="-122"/>
              </a:rPr>
              <a:t>Defuzzification</a:t>
            </a:r>
          </a:p>
          <a:p>
            <a:pPr lvl="1">
              <a:lnSpc>
                <a:spcPct val="90000"/>
              </a:lnSpc>
            </a:pPr>
            <a:r>
              <a:rPr lang="en-US" altLang="zh-CN">
                <a:solidFill>
                  <a:srgbClr val="000066"/>
                </a:solidFill>
                <a:ea typeface="宋体" panose="02010600030101010101" pitchFamily="2" charset="-122"/>
              </a:rPr>
              <a:t>The single fuzzy sets are converted back to crisp values.</a:t>
            </a:r>
            <a:r>
              <a:rPr lang="en-US" altLang="zh-CN">
                <a:ea typeface="宋体" panose="02010600030101010101" pitchFamily="2" charset="-122"/>
              </a:rPr>
              <a:t> </a:t>
            </a:r>
          </a:p>
        </p:txBody>
      </p:sp>
      <p:sp>
        <p:nvSpPr>
          <p:cNvPr id="588914" name="Rectangle 114"/>
          <p:cNvSpPr>
            <a:spLocks noChangeArrowheads="1"/>
          </p:cNvSpPr>
          <p:nvPr/>
        </p:nvSpPr>
        <p:spPr bwMode="auto">
          <a:xfrm>
            <a:off x="3175" y="2243138"/>
            <a:ext cx="9144000"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0"/>
              </a:spcBef>
            </a:pPr>
            <a:endParaRPr lang="zh-CN" altLang="en-US" sz="2400" b="0">
              <a:latin typeface="Times New Roman" panose="02020603050405020304" pitchFamily="18" charset="0"/>
              <a:ea typeface="宋体" panose="02010600030101010101" pitchFamily="2" charset="-122"/>
            </a:endParaRPr>
          </a:p>
          <a:p>
            <a:pPr algn="l">
              <a:spcBef>
                <a:spcPct val="0"/>
              </a:spcBef>
            </a:pPr>
            <a:endParaRPr lang="zh-CN" altLang="en-US" sz="2400" b="0">
              <a:latin typeface="Times New Roman" panose="02020603050405020304" pitchFamily="18" charset="0"/>
              <a:ea typeface="宋体" panose="02010600030101010101" pitchFamily="2" charset="-122"/>
            </a:endParaRPr>
          </a:p>
        </p:txBody>
      </p:sp>
      <p:sp>
        <p:nvSpPr>
          <p:cNvPr id="589023" name="Rectangle 223"/>
          <p:cNvSpPr>
            <a:spLocks noChangeArrowheads="1"/>
          </p:cNvSpPr>
          <p:nvPr/>
        </p:nvSpPr>
        <p:spPr bwMode="auto">
          <a:xfrm>
            <a:off x="3175" y="3990975"/>
            <a:ext cx="9144000" cy="625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0"/>
              </a:spcBef>
              <a:buFontTx/>
              <a:buChar char="•"/>
            </a:pPr>
            <a:endParaRPr lang="zh-CN" altLang="en-US" sz="1100" b="0">
              <a:ea typeface="宋体" panose="02010600030101010101" pitchFamily="2" charset="-122"/>
            </a:endParaRPr>
          </a:p>
          <a:p>
            <a:pPr algn="l">
              <a:spcBef>
                <a:spcPct val="0"/>
              </a:spcBef>
            </a:pPr>
            <a:endParaRPr lang="zh-CN" altLang="en-US" sz="2400" b="0">
              <a:latin typeface="Times New Roman" panose="02020603050405020304" pitchFamily="18" charset="0"/>
              <a:ea typeface="宋体" panose="02010600030101010101" pitchFamily="2" charset="-122"/>
            </a:endParaRPr>
          </a:p>
        </p:txBody>
      </p:sp>
      <p:pic>
        <p:nvPicPr>
          <p:cNvPr id="589025" name="Picture 225" descr="fuzcontrolsyste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4724400"/>
            <a:ext cx="7451725" cy="13255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901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US" altLang="zh-CN">
                <a:ea typeface="宋体" panose="02010600030101010101" pitchFamily="2" charset="-122"/>
              </a:rPr>
              <a:t>Fuzzification</a:t>
            </a:r>
          </a:p>
        </p:txBody>
      </p:sp>
      <p:pic>
        <p:nvPicPr>
          <p:cNvPr id="589827" name="Picture 3" descr="fuzzyse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8800" y="2209800"/>
            <a:ext cx="5257800" cy="3330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728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GB" altLang="en-US"/>
              <a:t>Fuzzy Rules</a:t>
            </a:r>
          </a:p>
        </p:txBody>
      </p:sp>
      <p:sp>
        <p:nvSpPr>
          <p:cNvPr id="580611" name="Rectangle 3"/>
          <p:cNvSpPr>
            <a:spLocks noGrp="1" noChangeArrowheads="1"/>
          </p:cNvSpPr>
          <p:nvPr>
            <p:ph type="body" idx="1"/>
          </p:nvPr>
        </p:nvSpPr>
        <p:spPr/>
        <p:txBody>
          <a:bodyPr/>
          <a:lstStyle/>
          <a:p>
            <a:r>
              <a:rPr lang="en-GB" altLang="en-US"/>
              <a:t>An AC Controller</a:t>
            </a:r>
          </a:p>
          <a:p>
            <a:pPr lvl="1"/>
            <a:r>
              <a:rPr lang="en-GB" altLang="en-US"/>
              <a:t>If HOT then DECREASE A LOT</a:t>
            </a:r>
          </a:p>
          <a:p>
            <a:pPr lvl="1"/>
            <a:r>
              <a:rPr lang="en-GB" altLang="en-US"/>
              <a:t>If WARM then DECREASE A LITTLE</a:t>
            </a:r>
          </a:p>
          <a:p>
            <a:pPr lvl="1"/>
            <a:r>
              <a:rPr lang="en-GB" altLang="en-US"/>
              <a:t>If COOL then INCREASE A LITTLE</a:t>
            </a:r>
          </a:p>
          <a:p>
            <a:pPr lvl="1"/>
            <a:r>
              <a:rPr lang="en-GB" altLang="en-US"/>
              <a:t>If COLD then INCREASE A LOT</a:t>
            </a:r>
          </a:p>
          <a:p>
            <a:r>
              <a:rPr lang="en-GB" altLang="en-US"/>
              <a:t>Note: the outputs are also represented as fuzzy sets</a:t>
            </a:r>
          </a:p>
        </p:txBody>
      </p:sp>
    </p:spTree>
    <p:extLst>
      <p:ext uri="{BB962C8B-B14F-4D97-AF65-F5344CB8AC3E}">
        <p14:creationId xmlns:p14="http://schemas.microsoft.com/office/powerpoint/2010/main" xmlns="" val="335922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609600" y="76200"/>
            <a:ext cx="79248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defTabSz="865188">
              <a:spcBef>
                <a:spcPct val="0"/>
              </a:spcBef>
              <a:defRPr sz="2800" b="1">
                <a:solidFill>
                  <a:schemeClr val="bg1"/>
                </a:solidFill>
                <a:effectLst>
                  <a:outerShdw blurRad="38100" dist="38100" dir="2700000" algn="tl">
                    <a:srgbClr val="C0C0C0"/>
                  </a:outerShdw>
                </a:effectLst>
                <a:latin typeface="Arial" panose="020B0604020202020204" pitchFamily="34" charset="0"/>
              </a:defRPr>
            </a:lvl1pPr>
            <a:lvl2pPr defTabSz="865188">
              <a:spcBef>
                <a:spcPct val="0"/>
              </a:spcBef>
              <a:defRPr sz="2800" b="1">
                <a:solidFill>
                  <a:schemeClr val="bg1"/>
                </a:solidFill>
                <a:effectLst>
                  <a:outerShdw blurRad="38100" dist="38100" dir="2700000" algn="tl">
                    <a:srgbClr val="C0C0C0"/>
                  </a:outerShdw>
                </a:effectLst>
                <a:latin typeface="Arial" panose="020B0604020202020204" pitchFamily="34" charset="0"/>
              </a:defRPr>
            </a:lvl2pPr>
            <a:lvl3pPr defTabSz="865188">
              <a:spcBef>
                <a:spcPct val="0"/>
              </a:spcBef>
              <a:defRPr sz="2800" b="1">
                <a:solidFill>
                  <a:schemeClr val="bg1"/>
                </a:solidFill>
                <a:effectLst>
                  <a:outerShdw blurRad="38100" dist="38100" dir="2700000" algn="tl">
                    <a:srgbClr val="C0C0C0"/>
                  </a:outerShdw>
                </a:effectLst>
                <a:latin typeface="Arial" panose="020B0604020202020204" pitchFamily="34" charset="0"/>
              </a:defRPr>
            </a:lvl3pPr>
            <a:lvl4pPr defTabSz="865188">
              <a:spcBef>
                <a:spcPct val="0"/>
              </a:spcBef>
              <a:defRPr sz="2800" b="1">
                <a:solidFill>
                  <a:schemeClr val="bg1"/>
                </a:solidFill>
                <a:effectLst>
                  <a:outerShdw blurRad="38100" dist="38100" dir="2700000" algn="tl">
                    <a:srgbClr val="C0C0C0"/>
                  </a:outerShdw>
                </a:effectLst>
                <a:latin typeface="Arial" panose="020B0604020202020204" pitchFamily="34" charset="0"/>
              </a:defRPr>
            </a:lvl4pPr>
            <a:lvl5pPr defTabSz="865188">
              <a:spcBef>
                <a:spcPct val="0"/>
              </a:spcBef>
              <a:defRPr sz="2800" b="1">
                <a:solidFill>
                  <a:schemeClr val="bg1"/>
                </a:solidFill>
                <a:effectLst>
                  <a:outerShdw blurRad="38100" dist="38100" dir="2700000" algn="tl">
                    <a:srgbClr val="C0C0C0"/>
                  </a:outerShdw>
                </a:effectLst>
                <a:latin typeface="Arial" panose="020B0604020202020204" pitchFamily="34" charset="0"/>
              </a:defRPr>
            </a:lvl5pPr>
            <a:lvl6pPr marL="457200" algn="ctr" defTabSz="865188" fontAlgn="base">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6pPr>
            <a:lvl7pPr marL="914400" algn="ctr" defTabSz="865188" fontAlgn="base">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7pPr>
            <a:lvl8pPr marL="1371600" algn="ctr" defTabSz="865188" fontAlgn="base">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8pPr>
            <a:lvl9pPr marL="1828800" algn="ctr" defTabSz="865188" fontAlgn="base">
              <a:spcBef>
                <a:spcPct val="0"/>
              </a:spcBef>
              <a:spcAft>
                <a:spcPct val="0"/>
              </a:spcAft>
              <a:defRPr sz="2800" b="1">
                <a:solidFill>
                  <a:schemeClr val="bg1"/>
                </a:solidFill>
                <a:effectLst>
                  <a:outerShdw blurRad="38100" dist="38100" dir="2700000" algn="tl">
                    <a:srgbClr val="C0C0C0"/>
                  </a:outerShdw>
                </a:effectLst>
                <a:latin typeface="Arial" panose="020B0604020202020204" pitchFamily="34" charset="0"/>
              </a:defRPr>
            </a:lvl9pPr>
          </a:lstStyle>
          <a:p>
            <a:pPr eaLnBrk="1" hangingPunct="1"/>
            <a:r>
              <a:rPr lang="en-US" altLang="en-US"/>
              <a:t>Review</a:t>
            </a:r>
            <a:endParaRPr lang="en-US" altLang="en-US" sz="2000"/>
          </a:p>
        </p:txBody>
      </p:sp>
      <p:sp>
        <p:nvSpPr>
          <p:cNvPr id="104451" name="Rectangle 3"/>
          <p:cNvSpPr>
            <a:spLocks noChangeArrowheads="1"/>
          </p:cNvSpPr>
          <p:nvPr/>
        </p:nvSpPr>
        <p:spPr bwMode="auto">
          <a:xfrm>
            <a:off x="0" y="990600"/>
            <a:ext cx="8845550" cy="5410200"/>
          </a:xfrm>
          <a:prstGeom prst="rect">
            <a:avLst/>
          </a:prstGeom>
          <a:noFill/>
          <a:ln>
            <a:noFill/>
          </a:ln>
          <a:effectLst/>
          <a:extLst>
            <a:ext uri="{909E8E84-426E-40DD-AFC4-6F175D3DCCD1}">
              <a14:hiddenFill xmlns:a14="http://schemas.microsoft.com/office/drawing/2010/main" xmlns="">
                <a:solidFill>
                  <a:srgbClr val="CC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rgbClr val="790015"/>
              </a:buClr>
              <a:buChar char="•"/>
              <a:defRPr b="1">
                <a:solidFill>
                  <a:srgbClr val="790015"/>
                </a:solidFill>
                <a:latin typeface="Arial" panose="020B0604020202020204" pitchFamily="34" charset="0"/>
              </a:defRPr>
            </a:lvl1pPr>
            <a:lvl2pPr marL="742950" indent="-285750" algn="l">
              <a:spcBef>
                <a:spcPct val="20000"/>
              </a:spcBef>
              <a:buClr>
                <a:srgbClr val="0000CC"/>
              </a:buClr>
              <a:buChar char="–"/>
              <a:defRPr sz="1600" b="1">
                <a:solidFill>
                  <a:srgbClr val="00279F"/>
                </a:solidFill>
                <a:latin typeface="Arial" panose="020B0604020202020204" pitchFamily="34" charset="0"/>
              </a:defRPr>
            </a:lvl2pPr>
            <a:lvl3pPr marL="1085850" indent="-228600" algn="l">
              <a:spcBef>
                <a:spcPct val="20000"/>
              </a:spcBef>
              <a:buClr>
                <a:srgbClr val="0000CC"/>
              </a:buClr>
              <a:buChar char="•"/>
              <a:defRPr sz="1600" b="1">
                <a:solidFill>
                  <a:srgbClr val="00279F"/>
                </a:solidFill>
                <a:latin typeface="Arial" panose="020B0604020202020204" pitchFamily="34"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buClr>
                <a:srgbClr val="800000"/>
              </a:buClr>
            </a:pPr>
            <a:r>
              <a:rPr lang="en-US" altLang="en-US" sz="1800" dirty="0">
                <a:solidFill>
                  <a:srgbClr val="800000"/>
                </a:solidFill>
              </a:rPr>
              <a:t>Last Class</a:t>
            </a:r>
          </a:p>
          <a:p>
            <a:pPr lvl="1" eaLnBrk="1" hangingPunct="1">
              <a:lnSpc>
                <a:spcPct val="110000"/>
              </a:lnSpc>
            </a:pPr>
            <a:r>
              <a:rPr lang="en-US" altLang="en-US" dirty="0" smtClean="0"/>
              <a:t>First Order Logic</a:t>
            </a:r>
            <a:endParaRPr lang="en-US" altLang="en-US" dirty="0">
              <a:solidFill>
                <a:srgbClr val="800000"/>
              </a:solidFill>
            </a:endParaRPr>
          </a:p>
          <a:p>
            <a:pPr eaLnBrk="1" hangingPunct="1">
              <a:lnSpc>
                <a:spcPct val="110000"/>
              </a:lnSpc>
              <a:buClr>
                <a:srgbClr val="800000"/>
              </a:buClr>
            </a:pPr>
            <a:r>
              <a:rPr lang="en-US" altLang="en-US" sz="1800" dirty="0" smtClean="0">
                <a:solidFill>
                  <a:srgbClr val="800000"/>
                </a:solidFill>
              </a:rPr>
              <a:t>This </a:t>
            </a:r>
            <a:r>
              <a:rPr lang="en-US" altLang="en-US" sz="1800" dirty="0">
                <a:solidFill>
                  <a:srgbClr val="800000"/>
                </a:solidFill>
              </a:rPr>
              <a:t>Class</a:t>
            </a:r>
          </a:p>
          <a:p>
            <a:pPr lvl="1" eaLnBrk="1" hangingPunct="1">
              <a:lnSpc>
                <a:spcPct val="110000"/>
              </a:lnSpc>
            </a:pPr>
            <a:r>
              <a:rPr lang="en-US" altLang="en-US" dirty="0" smtClean="0"/>
              <a:t>Fuzzy Logic</a:t>
            </a:r>
            <a:endParaRPr lang="en-US" altLang="en-US" dirty="0"/>
          </a:p>
          <a:p>
            <a:pPr eaLnBrk="1" hangingPunct="1">
              <a:lnSpc>
                <a:spcPct val="110000"/>
              </a:lnSpc>
              <a:buClr>
                <a:srgbClr val="800000"/>
              </a:buClr>
            </a:pPr>
            <a:r>
              <a:rPr lang="en-US" altLang="en-US" sz="1800" dirty="0" smtClean="0">
                <a:solidFill>
                  <a:srgbClr val="800000"/>
                </a:solidFill>
              </a:rPr>
              <a:t>Next </a:t>
            </a:r>
            <a:r>
              <a:rPr lang="en-US" altLang="en-US" sz="1800" dirty="0">
                <a:solidFill>
                  <a:srgbClr val="800000"/>
                </a:solidFill>
              </a:rPr>
              <a:t>Class</a:t>
            </a:r>
          </a:p>
          <a:p>
            <a:pPr lvl="1" eaLnBrk="1" hangingPunct="1">
              <a:lnSpc>
                <a:spcPct val="110000"/>
              </a:lnSpc>
            </a:pPr>
            <a:r>
              <a:rPr lang="en-US" altLang="en-US" smtClean="0">
                <a:solidFill>
                  <a:srgbClr val="0000CC"/>
                </a:solidFill>
              </a:rPr>
              <a:t>Swarm Intelligence</a:t>
            </a:r>
            <a:endParaRPr lang="en-US" altLang="en-US" dirty="0">
              <a:solidFill>
                <a:srgbClr val="0000CC"/>
              </a:solidFill>
            </a:endParaRPr>
          </a:p>
        </p:txBody>
      </p:sp>
    </p:spTree>
    <p:extLst>
      <p:ext uri="{BB962C8B-B14F-4D97-AF65-F5344CB8AC3E}">
        <p14:creationId xmlns:p14="http://schemas.microsoft.com/office/powerpoint/2010/main" xmlns="" val="360368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1634" name="Picture 2" descr="fuzzyoutpu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1200" y="1143000"/>
            <a:ext cx="5638800" cy="3571875"/>
          </a:xfrm>
          <a:prstGeom prst="rect">
            <a:avLst/>
          </a:prstGeom>
          <a:noFill/>
          <a:extLst>
            <a:ext uri="{909E8E84-426E-40DD-AFC4-6F175D3DCCD1}">
              <a14:hiddenFill xmlns:a14="http://schemas.microsoft.com/office/drawing/2010/main" xmlns="">
                <a:solidFill>
                  <a:srgbClr val="FFFFFF"/>
                </a:solidFill>
              </a14:hiddenFill>
            </a:ext>
          </a:extLst>
        </p:spPr>
      </p:pic>
      <p:sp>
        <p:nvSpPr>
          <p:cNvPr id="581635" name="Rectangle 3"/>
          <p:cNvSpPr>
            <a:spLocks noGrp="1" noChangeArrowheads="1"/>
          </p:cNvSpPr>
          <p:nvPr>
            <p:ph type="title"/>
          </p:nvPr>
        </p:nvSpPr>
        <p:spPr>
          <a:xfrm>
            <a:off x="609600" y="0"/>
            <a:ext cx="7772400" cy="838200"/>
          </a:xfrm>
        </p:spPr>
        <p:txBody>
          <a:bodyPr/>
          <a:lstStyle/>
          <a:p>
            <a:r>
              <a:rPr lang="en-GB" altLang="en-US"/>
              <a:t>Fuzzy Outputs</a:t>
            </a:r>
          </a:p>
        </p:txBody>
      </p:sp>
      <p:sp>
        <p:nvSpPr>
          <p:cNvPr id="581636" name="Rectangle 4"/>
          <p:cNvSpPr>
            <a:spLocks noGrp="1" noChangeArrowheads="1"/>
          </p:cNvSpPr>
          <p:nvPr>
            <p:ph type="body" idx="1"/>
          </p:nvPr>
        </p:nvSpPr>
        <p:spPr>
          <a:xfrm>
            <a:off x="20638" y="4419600"/>
            <a:ext cx="9110662" cy="1831975"/>
          </a:xfrm>
        </p:spPr>
        <p:txBody>
          <a:bodyPr/>
          <a:lstStyle/>
          <a:p>
            <a:pPr marL="342900" indent="-342900" defTabSz="914400"/>
            <a:r>
              <a:rPr lang="en-GB" altLang="en-US"/>
              <a:t>We still need to arrive at an actual ‘answer’</a:t>
            </a:r>
          </a:p>
          <a:p>
            <a:pPr marL="342900" indent="-342900" defTabSz="914400"/>
            <a:r>
              <a:rPr lang="en-GB" altLang="en-US"/>
              <a:t>e.g. For a given temperature, how much should the controller setting be changed?</a:t>
            </a:r>
          </a:p>
          <a:p>
            <a:pPr marL="342900" indent="-342900" defTabSz="914400"/>
            <a:r>
              <a:rPr lang="en-GB" altLang="en-US"/>
              <a:t>So we need a process of ‘defuzzification’</a:t>
            </a:r>
          </a:p>
        </p:txBody>
      </p:sp>
    </p:spTree>
    <p:extLst>
      <p:ext uri="{BB962C8B-B14F-4D97-AF65-F5344CB8AC3E}">
        <p14:creationId xmlns:p14="http://schemas.microsoft.com/office/powerpoint/2010/main" xmlns="" val="362403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GB" altLang="en-US"/>
              <a:t>Fuzzy Logic Example</a:t>
            </a:r>
          </a:p>
        </p:txBody>
      </p:sp>
      <p:sp>
        <p:nvSpPr>
          <p:cNvPr id="582659" name="Rectangle 3"/>
          <p:cNvSpPr>
            <a:spLocks noGrp="1" noChangeArrowheads="1"/>
          </p:cNvSpPr>
          <p:nvPr>
            <p:ph type="body" idx="1"/>
          </p:nvPr>
        </p:nvSpPr>
        <p:spPr/>
        <p:txBody>
          <a:bodyPr/>
          <a:lstStyle/>
          <a:p>
            <a:pPr marL="342900" indent="-342900" defTabSz="914400"/>
            <a:r>
              <a:rPr lang="en-GB" altLang="en-US"/>
              <a:t>e.g. a temperature of 27.1</a:t>
            </a:r>
            <a:r>
              <a:rPr lang="en-GB" altLang="en-US">
                <a:cs typeface="Times New Roman" panose="02020603050405020304" pitchFamily="18" charset="0"/>
              </a:rPr>
              <a:t>° is sensed</a:t>
            </a:r>
            <a:endParaRPr lang="en-GB" altLang="en-US"/>
          </a:p>
          <a:p>
            <a:pPr marL="342900" indent="-342900" defTabSz="914400"/>
            <a:r>
              <a:rPr lang="en-GB" altLang="en-US"/>
              <a:t>27.1</a:t>
            </a:r>
            <a:r>
              <a:rPr lang="en-GB" altLang="en-US">
                <a:cs typeface="Times New Roman" panose="02020603050405020304" pitchFamily="18" charset="0"/>
              </a:rPr>
              <a:t>° had fuzzy membership values 0.1 for WARM and 0.6 for HOT</a:t>
            </a:r>
          </a:p>
          <a:p>
            <a:pPr marL="342900" indent="-342900" defTabSz="914400"/>
            <a:r>
              <a:rPr lang="en-GB" altLang="en-US">
                <a:cs typeface="Times New Roman" panose="02020603050405020304" pitchFamily="18" charset="0"/>
              </a:rPr>
              <a:t>‘If WARM then DECREASE A LITTLE’</a:t>
            </a:r>
          </a:p>
          <a:p>
            <a:pPr marL="742950" lvl="1" indent="-285750" defTabSz="914400"/>
            <a:r>
              <a:rPr lang="en-GB" altLang="en-US"/>
              <a:t>Membership 0.1 for output INCREASE A LITTLE</a:t>
            </a:r>
          </a:p>
          <a:p>
            <a:pPr marL="342900" indent="-342900" defTabSz="914400"/>
            <a:r>
              <a:rPr lang="en-GB" altLang="en-US"/>
              <a:t>‘If HOT then DECREASE A LOT’</a:t>
            </a:r>
          </a:p>
          <a:p>
            <a:pPr marL="742950" lvl="1" indent="-285750" defTabSz="914400"/>
            <a:r>
              <a:rPr lang="en-GB" altLang="en-US"/>
              <a:t>Membership 0.6 for output DECREASE A LOT</a:t>
            </a:r>
          </a:p>
          <a:p>
            <a:pPr marL="342900" indent="-342900" defTabSz="914400"/>
            <a:r>
              <a:rPr lang="en-GB" altLang="en-US"/>
              <a:t>Other outputs (INCREASE A LITTLE, INCREASE A LOT) have membership 0</a:t>
            </a:r>
          </a:p>
        </p:txBody>
      </p:sp>
    </p:spTree>
    <p:extLst>
      <p:ext uri="{BB962C8B-B14F-4D97-AF65-F5344CB8AC3E}">
        <p14:creationId xmlns:p14="http://schemas.microsoft.com/office/powerpoint/2010/main" xmlns="" val="379401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82" name="Picture 2" descr="fuzzyoutput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33600" y="1219200"/>
            <a:ext cx="5395913" cy="3417888"/>
          </a:xfrm>
          <a:prstGeom prst="rect">
            <a:avLst/>
          </a:prstGeom>
          <a:noFill/>
          <a:extLst>
            <a:ext uri="{909E8E84-426E-40DD-AFC4-6F175D3DCCD1}">
              <a14:hiddenFill xmlns:a14="http://schemas.microsoft.com/office/drawing/2010/main" xmlns="">
                <a:solidFill>
                  <a:srgbClr val="FFFFFF"/>
                </a:solidFill>
              </a14:hiddenFill>
            </a:ext>
          </a:extLst>
        </p:spPr>
      </p:pic>
      <p:sp>
        <p:nvSpPr>
          <p:cNvPr id="583683" name="Rectangle 3"/>
          <p:cNvSpPr>
            <a:spLocks noGrp="1" noChangeArrowheads="1"/>
          </p:cNvSpPr>
          <p:nvPr>
            <p:ph type="title"/>
          </p:nvPr>
        </p:nvSpPr>
        <p:spPr/>
        <p:txBody>
          <a:bodyPr/>
          <a:lstStyle/>
          <a:p>
            <a:r>
              <a:rPr lang="en-GB" altLang="en-US"/>
              <a:t>Fuzzy Logic Example (2)</a:t>
            </a:r>
          </a:p>
        </p:txBody>
      </p:sp>
      <p:sp>
        <p:nvSpPr>
          <p:cNvPr id="583684" name="Rectangle 4"/>
          <p:cNvSpPr>
            <a:spLocks noGrp="1" noChangeArrowheads="1"/>
          </p:cNvSpPr>
          <p:nvPr>
            <p:ph type="body" idx="1"/>
          </p:nvPr>
        </p:nvSpPr>
        <p:spPr>
          <a:xfrm>
            <a:off x="20638" y="4953000"/>
            <a:ext cx="9110662" cy="1298575"/>
          </a:xfrm>
        </p:spPr>
        <p:txBody>
          <a:bodyPr/>
          <a:lstStyle/>
          <a:p>
            <a:pPr marL="342900" indent="-342900" defTabSz="914400"/>
            <a:r>
              <a:rPr lang="en-GB" altLang="en-US"/>
              <a:t>We now need to use this fuzzy information to find the actual value by which the controller setting needs to be changed…</a:t>
            </a:r>
          </a:p>
        </p:txBody>
      </p:sp>
    </p:spTree>
    <p:extLst>
      <p:ext uri="{BB962C8B-B14F-4D97-AF65-F5344CB8AC3E}">
        <p14:creationId xmlns:p14="http://schemas.microsoft.com/office/powerpoint/2010/main" xmlns="" val="44700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GB" altLang="en-US"/>
              <a:t>Defuzzification</a:t>
            </a:r>
          </a:p>
        </p:txBody>
      </p:sp>
      <p:sp>
        <p:nvSpPr>
          <p:cNvPr id="584707" name="Rectangle 3"/>
          <p:cNvSpPr>
            <a:spLocks noGrp="1" noChangeArrowheads="1"/>
          </p:cNvSpPr>
          <p:nvPr>
            <p:ph type="body" idx="1"/>
          </p:nvPr>
        </p:nvSpPr>
        <p:spPr>
          <a:xfrm>
            <a:off x="20638" y="4521200"/>
            <a:ext cx="9110662" cy="1730375"/>
          </a:xfrm>
        </p:spPr>
        <p:txBody>
          <a:bodyPr/>
          <a:lstStyle/>
          <a:p>
            <a:pPr marL="342900" indent="-342900" defTabSz="914400"/>
            <a:r>
              <a:rPr lang="en-GB" altLang="en-US"/>
              <a:t>Find the Centre of Gravity</a:t>
            </a:r>
          </a:p>
          <a:p>
            <a:pPr marL="342900" indent="-342900" defTabSz="914400"/>
            <a:r>
              <a:rPr lang="en-GB" altLang="en-US"/>
              <a:t>Other methods of defuzzification are possible (e.g. use the mean maximum value)</a:t>
            </a:r>
          </a:p>
        </p:txBody>
      </p:sp>
      <p:pic>
        <p:nvPicPr>
          <p:cNvPr id="584708" name="Picture 4" descr="centreofgravit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29400" y="2057400"/>
            <a:ext cx="2057400" cy="2695575"/>
          </a:xfrm>
          <a:prstGeom prst="rect">
            <a:avLst/>
          </a:prstGeom>
          <a:noFill/>
          <a:extLst>
            <a:ext uri="{909E8E84-426E-40DD-AFC4-6F175D3DCCD1}">
              <a14:hiddenFill xmlns:a14="http://schemas.microsoft.com/office/drawing/2010/main" xmlns="">
                <a:solidFill>
                  <a:srgbClr val="FFFFFF"/>
                </a:solidFill>
              </a14:hiddenFill>
            </a:ext>
          </a:extLst>
        </p:spPr>
      </p:pic>
      <p:pic>
        <p:nvPicPr>
          <p:cNvPr id="584709" name="Picture 5" descr="fuzzy_Co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95400" y="1676400"/>
            <a:ext cx="4638675" cy="2933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1291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ltLang="zh-CN">
                <a:ea typeface="宋体" panose="02010600030101010101" pitchFamily="2" charset="-122"/>
              </a:rPr>
              <a:t>Composition</a:t>
            </a:r>
          </a:p>
        </p:txBody>
      </p:sp>
      <p:graphicFrame>
        <p:nvGraphicFramePr>
          <p:cNvPr id="593924" name="Object 4"/>
          <p:cNvGraphicFramePr>
            <a:graphicFrameLocks noChangeAspect="1"/>
          </p:cNvGraphicFramePr>
          <p:nvPr/>
        </p:nvGraphicFramePr>
        <p:xfrm>
          <a:off x="1828800" y="3048000"/>
          <a:ext cx="5353050" cy="3000375"/>
        </p:xfrm>
        <a:graphic>
          <a:graphicData uri="http://schemas.openxmlformats.org/presentationml/2006/ole">
            <p:oleObj spid="_x0000_s6149" name="Bitmap Image" r:id="rId3" imgW="5353797" imgH="3000000" progId="PBrush">
              <p:embed/>
            </p:oleObj>
          </a:graphicData>
        </a:graphic>
      </p:graphicFrame>
      <p:sp>
        <p:nvSpPr>
          <p:cNvPr id="593925" name="Rectangle 5"/>
          <p:cNvSpPr>
            <a:spLocks noChangeArrowheads="1"/>
          </p:cNvSpPr>
          <p:nvPr/>
        </p:nvSpPr>
        <p:spPr bwMode="auto">
          <a:xfrm>
            <a:off x="0" y="762000"/>
            <a:ext cx="9144000" cy="25876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0"/>
              </a:spcBef>
            </a:pPr>
            <a:endParaRPr lang="zh-CN" altLang="en-US" sz="2400" b="0">
              <a:latin typeface="Times New Roman" panose="02020603050405020304" pitchFamily="18" charset="0"/>
              <a:ea typeface="宋体" panose="02010600030101010101" pitchFamily="2" charset="-122"/>
            </a:endParaRPr>
          </a:p>
          <a:p>
            <a:pPr algn="l">
              <a:spcBef>
                <a:spcPct val="0"/>
              </a:spcBef>
            </a:pPr>
            <a:r>
              <a:rPr lang="en-US" altLang="zh-CN" sz="2400" b="0">
                <a:solidFill>
                  <a:srgbClr val="000066"/>
                </a:solidFill>
                <a:ea typeface="宋体" panose="02010600030101010101" pitchFamily="2" charset="-122"/>
              </a:rPr>
              <a:t>Under composition, all of the fuzzy sets assigned to the conclusion part of the rules under inference, are combined together to form a single fuzzy subset for every term in the term set of the output variable.</a:t>
            </a:r>
            <a:r>
              <a:rPr lang="en-US" altLang="zh-CN" sz="2100" b="0">
                <a:ea typeface="宋体" panose="02010600030101010101" pitchFamily="2" charset="-122"/>
              </a:rPr>
              <a:t> </a:t>
            </a:r>
          </a:p>
          <a:p>
            <a:pPr algn="l">
              <a:spcBef>
                <a:spcPct val="0"/>
              </a:spcBef>
            </a:pPr>
            <a:endParaRPr lang="zh-CN" altLang="en-US" sz="44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756505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GB" altLang="en-US"/>
              <a:t>Extensions to Fuzzy Sets</a:t>
            </a:r>
          </a:p>
        </p:txBody>
      </p:sp>
      <p:sp>
        <p:nvSpPr>
          <p:cNvPr id="585731" name="Rectangle 3"/>
          <p:cNvSpPr>
            <a:spLocks noGrp="1" noChangeArrowheads="1"/>
          </p:cNvSpPr>
          <p:nvPr>
            <p:ph type="body" idx="1"/>
          </p:nvPr>
        </p:nvSpPr>
        <p:spPr/>
        <p:txBody>
          <a:bodyPr/>
          <a:lstStyle/>
          <a:p>
            <a:r>
              <a:rPr lang="en-GB" altLang="en-US"/>
              <a:t>Concepts such as VERY, SLIGHTLY, etc can be modelled</a:t>
            </a:r>
          </a:p>
          <a:p>
            <a:r>
              <a:rPr lang="en-GB" altLang="en-US"/>
              <a:t>e.g if </a:t>
            </a:r>
            <a:r>
              <a:rPr lang="en-GB" altLang="en-US" i="1"/>
              <a:t>x</a:t>
            </a:r>
            <a:r>
              <a:rPr lang="en-GB" altLang="en-US"/>
              <a:t> has membership </a:t>
            </a:r>
            <a:r>
              <a:rPr lang="en-GB" altLang="en-US">
                <a:latin typeface="Symbol" panose="05050102010706020507" pitchFamily="18" charset="2"/>
              </a:rPr>
              <a:t>m</a:t>
            </a:r>
            <a:r>
              <a:rPr lang="en-GB" altLang="en-US"/>
              <a:t>(</a:t>
            </a:r>
            <a:r>
              <a:rPr lang="en-GB" altLang="en-US" i="1"/>
              <a:t>x</a:t>
            </a:r>
            <a:r>
              <a:rPr lang="en-GB" altLang="en-US"/>
              <a:t>) for HOT, it could have membership (</a:t>
            </a:r>
            <a:r>
              <a:rPr lang="en-GB" altLang="en-US">
                <a:latin typeface="Symbol" panose="05050102010706020507" pitchFamily="18" charset="2"/>
              </a:rPr>
              <a:t>m</a:t>
            </a:r>
            <a:r>
              <a:rPr lang="en-GB" altLang="en-US"/>
              <a:t>(</a:t>
            </a:r>
            <a:r>
              <a:rPr lang="en-GB" altLang="en-US" i="1"/>
              <a:t>x</a:t>
            </a:r>
            <a:r>
              <a:rPr lang="en-GB" altLang="en-US"/>
              <a:t>))</a:t>
            </a:r>
            <a:r>
              <a:rPr lang="en-GB" altLang="en-US" baseline="30000"/>
              <a:t>2</a:t>
            </a:r>
            <a:r>
              <a:rPr lang="en-GB" altLang="en-US"/>
              <a:t> for VERY HOT, or </a:t>
            </a:r>
            <a:r>
              <a:rPr lang="en-GB" altLang="en-US">
                <a:cs typeface="Times New Roman" panose="02020603050405020304" pitchFamily="18" charset="0"/>
              </a:rPr>
              <a:t>√(</a:t>
            </a:r>
            <a:r>
              <a:rPr lang="en-GB" altLang="en-US">
                <a:latin typeface="Symbol" panose="05050102010706020507" pitchFamily="18" charset="2"/>
              </a:rPr>
              <a:t>m</a:t>
            </a:r>
            <a:r>
              <a:rPr lang="en-GB" altLang="en-US"/>
              <a:t>(</a:t>
            </a:r>
            <a:r>
              <a:rPr lang="en-GB" altLang="en-US" i="1"/>
              <a:t>x</a:t>
            </a:r>
            <a:r>
              <a:rPr lang="en-GB" altLang="en-US"/>
              <a:t>)) for FAIRLY HOT</a:t>
            </a:r>
          </a:p>
          <a:p>
            <a:r>
              <a:rPr lang="en-GB" altLang="en-US"/>
              <a:t>Such functions are sometimes known as ‘hedges’</a:t>
            </a:r>
          </a:p>
        </p:txBody>
      </p:sp>
      <p:pic>
        <p:nvPicPr>
          <p:cNvPr id="585733" name="Picture 5" descr="[Graphics:HTMLFiles/hedges_6.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33600" y="2895600"/>
            <a:ext cx="4572000" cy="2825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72110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zh-CN">
                <a:ea typeface="宋体" panose="02010600030101010101" pitchFamily="2" charset="-122"/>
              </a:rPr>
              <a:t>Summary</a:t>
            </a:r>
          </a:p>
        </p:txBody>
      </p:sp>
      <p:sp>
        <p:nvSpPr>
          <p:cNvPr id="509955" name="Rectangle 3"/>
          <p:cNvSpPr>
            <a:spLocks noGrp="1" noChangeArrowheads="1"/>
          </p:cNvSpPr>
          <p:nvPr>
            <p:ph type="body" idx="1"/>
          </p:nvPr>
        </p:nvSpPr>
        <p:spPr/>
        <p:txBody>
          <a:bodyPr/>
          <a:lstStyle/>
          <a:p>
            <a:r>
              <a:rPr lang="en-US" altLang="zh-CN" dirty="0">
                <a:ea typeface="宋体" panose="02010600030101010101" pitchFamily="2" charset="-122"/>
              </a:rPr>
              <a:t>Literal</a:t>
            </a:r>
          </a:p>
          <a:p>
            <a:r>
              <a:rPr lang="en-US" altLang="zh-CN" dirty="0">
                <a:ea typeface="宋体" panose="02010600030101010101" pitchFamily="2" charset="-122"/>
              </a:rPr>
              <a:t>Unit Resolution Rule</a:t>
            </a:r>
          </a:p>
          <a:p>
            <a:r>
              <a:rPr lang="en-US" altLang="zh-CN" dirty="0">
                <a:ea typeface="宋体" panose="02010600030101010101" pitchFamily="2" charset="-122"/>
              </a:rPr>
              <a:t>Full Resolution Rule</a:t>
            </a:r>
          </a:p>
          <a:p>
            <a:r>
              <a:rPr lang="en-US" altLang="zh-CN" dirty="0">
                <a:ea typeface="宋体" panose="02010600030101010101" pitchFamily="2" charset="-122"/>
              </a:rPr>
              <a:t>Logical Entailment based on Full Resolution </a:t>
            </a:r>
            <a:r>
              <a:rPr lang="en-US" altLang="zh-CN" dirty="0" smtClean="0">
                <a:ea typeface="宋体" panose="02010600030101010101" pitchFamily="2" charset="-122"/>
              </a:rPr>
              <a:t>Rule</a:t>
            </a:r>
          </a:p>
          <a:p>
            <a:r>
              <a:rPr lang="en-US" altLang="zh-CN" dirty="0" smtClean="0">
                <a:ea typeface="宋体" panose="02010600030101010101" pitchFamily="2" charset="-122"/>
              </a:rPr>
              <a:t>First Order Logic</a:t>
            </a:r>
          </a:p>
          <a:p>
            <a:r>
              <a:rPr lang="en-US" altLang="zh-CN" dirty="0">
                <a:ea typeface="宋体" panose="02010600030101010101" pitchFamily="2" charset="-122"/>
              </a:rPr>
              <a:t>Fuzzy Logic</a:t>
            </a:r>
          </a:p>
          <a:p>
            <a:pPr lvl="1"/>
            <a:r>
              <a:rPr lang="en-US" altLang="zh-CN" dirty="0">
                <a:ea typeface="宋体" panose="02010600030101010101" pitchFamily="2" charset="-122"/>
              </a:rPr>
              <a:t>Fuzzy Logic vs. Conventional Logic</a:t>
            </a:r>
          </a:p>
          <a:p>
            <a:pPr lvl="1"/>
            <a:r>
              <a:rPr lang="en-US" altLang="zh-CN" dirty="0">
                <a:ea typeface="宋体" panose="02010600030101010101" pitchFamily="2" charset="-122"/>
              </a:rPr>
              <a:t>Fuzzy Set</a:t>
            </a:r>
          </a:p>
          <a:p>
            <a:pPr lvl="2"/>
            <a:r>
              <a:rPr lang="en-US" altLang="zh-CN" dirty="0">
                <a:ea typeface="宋体" panose="02010600030101010101" pitchFamily="2" charset="-122"/>
              </a:rPr>
              <a:t>Membership Function</a:t>
            </a:r>
          </a:p>
          <a:p>
            <a:pPr lvl="2"/>
            <a:r>
              <a:rPr lang="en-US" altLang="zh-CN" dirty="0">
                <a:ea typeface="宋体" panose="02010600030101010101" pitchFamily="2" charset="-122"/>
              </a:rPr>
              <a:t>Negation</a:t>
            </a:r>
          </a:p>
          <a:p>
            <a:pPr lvl="2"/>
            <a:r>
              <a:rPr lang="en-US" altLang="zh-CN" dirty="0">
                <a:ea typeface="宋体" panose="02010600030101010101" pitchFamily="2" charset="-122"/>
              </a:rPr>
              <a:t>Conjunction</a:t>
            </a:r>
          </a:p>
          <a:p>
            <a:pPr lvl="2"/>
            <a:r>
              <a:rPr lang="en-US" altLang="zh-CN" dirty="0">
                <a:ea typeface="宋体" panose="02010600030101010101" pitchFamily="2" charset="-122"/>
              </a:rPr>
              <a:t>Disjunction</a:t>
            </a:r>
          </a:p>
          <a:p>
            <a:r>
              <a:rPr lang="en-US" altLang="zh-CN" dirty="0">
                <a:ea typeface="宋体" panose="02010600030101010101" pitchFamily="2" charset="-122"/>
              </a:rPr>
              <a:t>Apply Fuzzy Logic to AI Control System</a:t>
            </a:r>
          </a:p>
          <a:p>
            <a:pPr lvl="1"/>
            <a:r>
              <a:rPr lang="en-US" altLang="zh-CN" dirty="0" err="1">
                <a:ea typeface="宋体" panose="02010600030101010101" pitchFamily="2" charset="-122"/>
              </a:rPr>
              <a:t>Fuzzification</a:t>
            </a:r>
            <a:endParaRPr lang="en-US" altLang="zh-CN" dirty="0">
              <a:ea typeface="宋体" panose="02010600030101010101" pitchFamily="2" charset="-122"/>
            </a:endParaRPr>
          </a:p>
          <a:p>
            <a:pPr lvl="1"/>
            <a:r>
              <a:rPr lang="en-US" altLang="zh-CN" dirty="0">
                <a:ea typeface="宋体" panose="02010600030101010101" pitchFamily="2" charset="-122"/>
              </a:rPr>
              <a:t>Fuzzy rules</a:t>
            </a:r>
          </a:p>
          <a:p>
            <a:pPr lvl="1"/>
            <a:r>
              <a:rPr lang="en-US" altLang="zh-CN" dirty="0">
                <a:ea typeface="宋体" panose="02010600030101010101" pitchFamily="2" charset="-122"/>
              </a:rPr>
              <a:t>Composition</a:t>
            </a:r>
          </a:p>
          <a:p>
            <a:pPr lvl="1"/>
            <a:r>
              <a:rPr lang="en-US" altLang="zh-CN" dirty="0" err="1">
                <a:ea typeface="宋体" panose="02010600030101010101" pitchFamily="2" charset="-122"/>
              </a:rPr>
              <a:t>Defuzzification</a:t>
            </a:r>
            <a:endParaRPr lang="en-US" altLang="zh-CN" dirty="0">
              <a:ea typeface="宋体" panose="02010600030101010101" pitchFamily="2" charset="-122"/>
            </a:endParaRPr>
          </a:p>
          <a:p>
            <a:endParaRPr lang="en-US" altLang="zh-CN" dirty="0" smtClean="0">
              <a:ea typeface="宋体" panose="02010600030101010101" pitchFamily="2" charset="-122"/>
            </a:endParaRPr>
          </a:p>
          <a:p>
            <a:endParaRPr lang="en-US" altLang="zh-CN" dirty="0">
              <a:ea typeface="宋体" panose="02010600030101010101" pitchFamily="2" charset="-122"/>
            </a:endParaRPr>
          </a:p>
        </p:txBody>
      </p:sp>
    </p:spTree>
    <p:extLst>
      <p:ext uri="{BB962C8B-B14F-4D97-AF65-F5344CB8AC3E}">
        <p14:creationId xmlns:p14="http://schemas.microsoft.com/office/powerpoint/2010/main" xmlns="" val="1035179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ltLang="zh-CN">
                <a:ea typeface="宋体" panose="02010600030101010101" pitchFamily="2" charset="-122"/>
              </a:rPr>
              <a:t>Summary</a:t>
            </a:r>
          </a:p>
        </p:txBody>
      </p:sp>
      <p:sp>
        <p:nvSpPr>
          <p:cNvPr id="455683" name="Rectangle 3"/>
          <p:cNvSpPr>
            <a:spLocks noGrp="1" noChangeArrowheads="1"/>
          </p:cNvSpPr>
          <p:nvPr>
            <p:ph type="body" idx="1"/>
          </p:nvPr>
        </p:nvSpPr>
        <p:spPr/>
        <p:txBody>
          <a:bodyPr/>
          <a:lstStyle/>
          <a:p>
            <a:r>
              <a:rPr lang="en-US" altLang="zh-CN">
                <a:ea typeface="宋体" panose="02010600030101010101" pitchFamily="2" charset="-122"/>
              </a:rPr>
              <a:t>First Order Logic</a:t>
            </a:r>
          </a:p>
          <a:p>
            <a:pPr lvl="1"/>
            <a:r>
              <a:rPr lang="en-US" altLang="zh-CN">
                <a:ea typeface="宋体" panose="02010600030101010101" pitchFamily="2" charset="-122"/>
              </a:rPr>
              <a:t>Language</a:t>
            </a:r>
          </a:p>
          <a:p>
            <a:pPr lvl="2"/>
            <a:r>
              <a:rPr lang="en-US" altLang="zh-CN">
                <a:ea typeface="宋体" panose="02010600030101010101" pitchFamily="2" charset="-122"/>
              </a:rPr>
              <a:t>Components</a:t>
            </a:r>
          </a:p>
          <a:p>
            <a:pPr lvl="2"/>
            <a:r>
              <a:rPr lang="en-US" altLang="zh-CN">
                <a:ea typeface="宋体" panose="02010600030101010101" pitchFamily="2" charset="-122"/>
              </a:rPr>
              <a:t>Terms</a:t>
            </a:r>
          </a:p>
          <a:p>
            <a:pPr lvl="2"/>
            <a:r>
              <a:rPr lang="en-US" altLang="zh-CN">
                <a:ea typeface="宋体" panose="02010600030101010101" pitchFamily="2" charset="-122"/>
              </a:rPr>
              <a:t>Sentence</a:t>
            </a:r>
          </a:p>
          <a:p>
            <a:r>
              <a:rPr lang="en-US" altLang="zh-CN">
                <a:ea typeface="宋体" panose="02010600030101010101" pitchFamily="2" charset="-122"/>
              </a:rPr>
              <a:t>Expressions in First Order Logic</a:t>
            </a:r>
          </a:p>
        </p:txBody>
      </p:sp>
    </p:spTree>
    <p:extLst>
      <p:ext uri="{BB962C8B-B14F-4D97-AF65-F5344CB8AC3E}">
        <p14:creationId xmlns:p14="http://schemas.microsoft.com/office/powerpoint/2010/main" xmlns="" val="1311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ea typeface="宋体" panose="02010600030101010101" pitchFamily="2" charset="-122"/>
              </a:rPr>
              <a:t>What I want you to do</a:t>
            </a:r>
          </a:p>
        </p:txBody>
      </p:sp>
      <p:sp>
        <p:nvSpPr>
          <p:cNvPr id="22531" name="Rectangle 3"/>
          <p:cNvSpPr>
            <a:spLocks noGrp="1" noChangeArrowheads="1"/>
          </p:cNvSpPr>
          <p:nvPr>
            <p:ph type="body" idx="1"/>
          </p:nvPr>
        </p:nvSpPr>
        <p:spPr/>
        <p:txBody>
          <a:bodyPr/>
          <a:lstStyle/>
          <a:p>
            <a:r>
              <a:rPr lang="en-US" altLang="zh-CN" dirty="0" smtClean="0">
                <a:ea typeface="宋体" panose="02010600030101010101" pitchFamily="2" charset="-122"/>
              </a:rPr>
              <a:t>Review Chapter 7, 8, 9</a:t>
            </a:r>
          </a:p>
          <a:p>
            <a:r>
              <a:rPr lang="en-US" altLang="zh-CN" dirty="0" smtClean="0">
                <a:ea typeface="宋体" panose="02010600030101010101" pitchFamily="2" charset="-122"/>
              </a:rPr>
              <a:t>Work on your assignment</a:t>
            </a:r>
          </a:p>
          <a:p>
            <a:r>
              <a:rPr lang="en-US" altLang="zh-CN" dirty="0" smtClean="0">
                <a:ea typeface="宋体" panose="02010600030101010101" pitchFamily="2" charset="-122"/>
              </a:rPr>
              <a:t>Work on your term project</a:t>
            </a:r>
          </a:p>
          <a:p>
            <a:r>
              <a:rPr lang="en-US" altLang="zh-CN" dirty="0" smtClean="0">
                <a:ea typeface="宋体" panose="02010600030101010101" pitchFamily="2" charset="-122"/>
              </a:rPr>
              <a:t>Be well prepared for </a:t>
            </a:r>
            <a:r>
              <a:rPr lang="en-US" altLang="zh-CN" smtClean="0">
                <a:ea typeface="宋体" panose="02010600030101010101" pitchFamily="2" charset="-122"/>
              </a:rPr>
              <a:t>your midterm</a:t>
            </a:r>
            <a:endParaRPr lang="en-US" altLang="zh-CN" dirty="0" smtClean="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altLang="zh-CN">
                <a:ea typeface="宋体" panose="02010600030101010101" pitchFamily="2" charset="-122"/>
              </a:rPr>
              <a:t>Fuzzy Logic vs. Traditional Logic</a:t>
            </a:r>
          </a:p>
        </p:txBody>
      </p:sp>
      <p:sp>
        <p:nvSpPr>
          <p:cNvPr id="570371" name="Rectangle 3"/>
          <p:cNvSpPr>
            <a:spLocks noGrp="1" noChangeArrowheads="1"/>
          </p:cNvSpPr>
          <p:nvPr>
            <p:ph type="body" idx="1"/>
          </p:nvPr>
        </p:nvSpPr>
        <p:spPr/>
        <p:txBody>
          <a:bodyPr/>
          <a:lstStyle/>
          <a:p>
            <a:r>
              <a:rPr lang="en-US" altLang="zh-CN">
                <a:ea typeface="宋体" panose="02010600030101010101" pitchFamily="2" charset="-122"/>
              </a:rPr>
              <a:t>Traditional Logic</a:t>
            </a:r>
          </a:p>
          <a:p>
            <a:pPr lvl="1"/>
            <a:r>
              <a:rPr lang="en-US" altLang="zh-CN">
                <a:ea typeface="宋体" panose="02010600030101010101" pitchFamily="2" charset="-122"/>
              </a:rPr>
              <a:t>Boolean (Binary)</a:t>
            </a:r>
          </a:p>
          <a:p>
            <a:pPr lvl="2"/>
            <a:r>
              <a:rPr lang="en-US" altLang="zh-CN">
                <a:ea typeface="宋体" panose="02010600030101010101" pitchFamily="2" charset="-122"/>
              </a:rPr>
              <a:t>Either True or False</a:t>
            </a:r>
          </a:p>
          <a:p>
            <a:r>
              <a:rPr lang="en-US" altLang="zh-CN">
                <a:ea typeface="宋体" panose="02010600030101010101" pitchFamily="2" charset="-122"/>
              </a:rPr>
              <a:t>Traditional Logic is Limited</a:t>
            </a:r>
          </a:p>
          <a:p>
            <a:pPr lvl="1"/>
            <a:r>
              <a:rPr lang="en-US" altLang="zh-CN">
                <a:ea typeface="宋体" panose="02010600030101010101" pitchFamily="2" charset="-122"/>
              </a:rPr>
              <a:t>The real world is not all True and False</a:t>
            </a:r>
          </a:p>
          <a:p>
            <a:pPr lvl="1"/>
            <a:r>
              <a:rPr lang="en-US" altLang="zh-CN">
                <a:ea typeface="宋体" panose="02010600030101010101" pitchFamily="2" charset="-122"/>
              </a:rPr>
              <a:t>Linguistic terms</a:t>
            </a:r>
          </a:p>
          <a:p>
            <a:pPr lvl="2"/>
            <a:r>
              <a:rPr lang="en-US" altLang="zh-CN">
                <a:ea typeface="宋体" panose="02010600030101010101" pitchFamily="2" charset="-122"/>
              </a:rPr>
              <a:t>“Tall”</a:t>
            </a:r>
          </a:p>
          <a:p>
            <a:pPr lvl="2"/>
            <a:r>
              <a:rPr lang="en-US" altLang="zh-CN">
                <a:ea typeface="宋体" panose="02010600030101010101" pitchFamily="2" charset="-122"/>
              </a:rPr>
              <a:t>“Fast”</a:t>
            </a:r>
          </a:p>
          <a:p>
            <a:pPr lvl="2"/>
            <a:r>
              <a:rPr lang="en-US" altLang="zh-CN">
                <a:ea typeface="宋体" panose="02010600030101010101" pitchFamily="2" charset="-122"/>
              </a:rPr>
              <a:t>“Large”</a:t>
            </a:r>
          </a:p>
          <a:p>
            <a:pPr lvl="1"/>
            <a:r>
              <a:rPr lang="en-US" altLang="zh-CN">
                <a:ea typeface="宋体" panose="02010600030101010101" pitchFamily="2" charset="-122"/>
              </a:rPr>
              <a:t>Fuzzy qualifier</a:t>
            </a:r>
          </a:p>
          <a:p>
            <a:pPr lvl="2"/>
            <a:r>
              <a:rPr lang="en-US" altLang="zh-CN">
                <a:ea typeface="宋体" panose="02010600030101010101" pitchFamily="2" charset="-122"/>
              </a:rPr>
              <a:t>“Very”</a:t>
            </a:r>
          </a:p>
          <a:p>
            <a:pPr lvl="2"/>
            <a:r>
              <a:rPr lang="en-US" altLang="zh-CN">
                <a:ea typeface="宋体" panose="02010600030101010101" pitchFamily="2" charset="-122"/>
              </a:rPr>
              <a:t>“More or less”</a:t>
            </a:r>
          </a:p>
          <a:p>
            <a:pPr lvl="2"/>
            <a:r>
              <a:rPr lang="en-US" altLang="zh-CN">
                <a:ea typeface="宋体" panose="02010600030101010101" pitchFamily="2" charset="-122"/>
              </a:rPr>
              <a:t>“Slightly”</a:t>
            </a:r>
          </a:p>
          <a:p>
            <a:r>
              <a:rPr lang="en-US" altLang="zh-CN">
                <a:ea typeface="宋体" panose="02010600030101010101" pitchFamily="2" charset="-122"/>
              </a:rPr>
              <a:t>We need a representation that provides for approximate reasoning and fuzzy terminology</a:t>
            </a:r>
          </a:p>
        </p:txBody>
      </p:sp>
      <p:pic>
        <p:nvPicPr>
          <p:cNvPr id="570375" name="Picture 7" descr="tall_pe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2800" y="2743200"/>
            <a:ext cx="5638800" cy="1965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987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altLang="zh-CN">
                <a:ea typeface="宋体" panose="02010600030101010101" pitchFamily="2" charset="-122"/>
              </a:rPr>
              <a:t>A Little History of Fuzzy Logic</a:t>
            </a:r>
          </a:p>
        </p:txBody>
      </p:sp>
      <p:sp>
        <p:nvSpPr>
          <p:cNvPr id="572419" name="Rectangle 3"/>
          <p:cNvSpPr>
            <a:spLocks noGrp="1" noChangeArrowheads="1"/>
          </p:cNvSpPr>
          <p:nvPr>
            <p:ph type="body" idx="1"/>
          </p:nvPr>
        </p:nvSpPr>
        <p:spPr/>
        <p:txBody>
          <a:bodyPr/>
          <a:lstStyle/>
          <a:p>
            <a:r>
              <a:rPr lang="en-US" altLang="zh-CN">
                <a:ea typeface="宋体" panose="02010600030101010101" pitchFamily="2" charset="-122"/>
              </a:rPr>
              <a:t>Aristotle and Plato</a:t>
            </a:r>
          </a:p>
          <a:p>
            <a:pPr lvl="1"/>
            <a:r>
              <a:rPr lang="en-US" altLang="zh-CN">
                <a:ea typeface="宋体" panose="02010600030101010101" pitchFamily="2" charset="-122"/>
              </a:rPr>
              <a:t>Aristotle</a:t>
            </a:r>
          </a:p>
          <a:p>
            <a:pPr lvl="2"/>
            <a:r>
              <a:rPr lang="en-US" altLang="zh-CN">
                <a:ea typeface="宋体" panose="02010600030101010101" pitchFamily="2" charset="-122"/>
              </a:rPr>
              <a:t>“Law of the Excluded Middle”</a:t>
            </a:r>
          </a:p>
          <a:p>
            <a:pPr lvl="2"/>
            <a:r>
              <a:rPr lang="en-US" altLang="zh-CN">
                <a:ea typeface="宋体" panose="02010600030101010101" pitchFamily="2" charset="-122"/>
              </a:rPr>
              <a:t>Every proposition must be either True or False</a:t>
            </a:r>
          </a:p>
          <a:p>
            <a:pPr lvl="1"/>
            <a:r>
              <a:rPr lang="en-US" altLang="zh-CN">
                <a:ea typeface="宋体" panose="02010600030101010101" pitchFamily="2" charset="-122"/>
              </a:rPr>
              <a:t>Plato</a:t>
            </a:r>
          </a:p>
          <a:p>
            <a:pPr lvl="2"/>
            <a:r>
              <a:rPr lang="en-US" altLang="zh-CN">
                <a:ea typeface="宋体" panose="02010600030101010101" pitchFamily="2" charset="-122"/>
              </a:rPr>
              <a:t>Allowed for a third region where opposites “tumbled about”</a:t>
            </a:r>
          </a:p>
          <a:p>
            <a:r>
              <a:rPr lang="en-US" altLang="zh-CN">
                <a:ea typeface="宋体" panose="02010600030101010101" pitchFamily="2" charset="-122"/>
              </a:rPr>
              <a:t>Early 20</a:t>
            </a:r>
            <a:r>
              <a:rPr lang="en-US" altLang="zh-CN" baseline="30000">
                <a:ea typeface="宋体" panose="02010600030101010101" pitchFamily="2" charset="-122"/>
              </a:rPr>
              <a:t>th</a:t>
            </a:r>
            <a:r>
              <a:rPr lang="en-US" altLang="zh-CN">
                <a:ea typeface="宋体" panose="02010600030101010101" pitchFamily="2" charset="-122"/>
              </a:rPr>
              <a:t> Century</a:t>
            </a:r>
          </a:p>
          <a:p>
            <a:pPr lvl="1"/>
            <a:r>
              <a:rPr lang="en-US" altLang="zh-CN">
                <a:ea typeface="宋体" panose="02010600030101010101" pitchFamily="2" charset="-122"/>
              </a:rPr>
              <a:t>Lukasiewicz proposed 3-valued logic (0, 1, 2) as an alternative to (F, T)</a:t>
            </a:r>
          </a:p>
          <a:p>
            <a:r>
              <a:rPr lang="en-US" altLang="zh-CN">
                <a:ea typeface="宋体" panose="02010600030101010101" pitchFamily="2" charset="-122"/>
              </a:rPr>
              <a:t>In 1960’s Lotfi A. Zadeh Ph.D., University of California, Berkeley, published an obscure paper on fuzzy sets</a:t>
            </a:r>
          </a:p>
          <a:p>
            <a:pPr lvl="1"/>
            <a:r>
              <a:rPr lang="en-US" altLang="zh-CN">
                <a:ea typeface="宋体" panose="02010600030101010101" pitchFamily="2" charset="-122"/>
              </a:rPr>
              <a:t>Unconventional theory for approximate information and uncertainty when generating complex solutions</a:t>
            </a:r>
          </a:p>
          <a:p>
            <a:r>
              <a:rPr lang="en-US" altLang="zh-CN">
                <a:ea typeface="宋体" panose="02010600030101010101" pitchFamily="2" charset="-122"/>
              </a:rPr>
              <a:t>In 80’s and 90’s, fuzzy logic was widely adopted in intelligent control system</a:t>
            </a:r>
          </a:p>
        </p:txBody>
      </p:sp>
    </p:spTree>
    <p:extLst>
      <p:ext uri="{BB962C8B-B14F-4D97-AF65-F5344CB8AC3E}">
        <p14:creationId xmlns:p14="http://schemas.microsoft.com/office/powerpoint/2010/main" xmlns="" val="321632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ltLang="zh-CN">
                <a:ea typeface="宋体" panose="02010600030101010101" pitchFamily="2" charset="-122"/>
              </a:rPr>
              <a:t>Understanding Fuzzy Logic</a:t>
            </a:r>
          </a:p>
        </p:txBody>
      </p:sp>
      <p:sp>
        <p:nvSpPr>
          <p:cNvPr id="569347" name="Rectangle 3"/>
          <p:cNvSpPr>
            <a:spLocks noGrp="1" noChangeArrowheads="1"/>
          </p:cNvSpPr>
          <p:nvPr>
            <p:ph type="body" idx="1"/>
          </p:nvPr>
        </p:nvSpPr>
        <p:spPr/>
        <p:txBody>
          <a:bodyPr/>
          <a:lstStyle/>
          <a:p>
            <a:pPr>
              <a:lnSpc>
                <a:spcPct val="140000"/>
              </a:lnSpc>
            </a:pPr>
            <a:r>
              <a:rPr lang="en-US" altLang="zh-CN">
                <a:ea typeface="宋体" panose="02010600030101010101" pitchFamily="2" charset="-122"/>
              </a:rPr>
              <a:t>Fuzzy Logic is a method of logic that allows the computer to express and process statements that are ambiguous</a:t>
            </a:r>
          </a:p>
          <a:p>
            <a:pPr lvl="1">
              <a:lnSpc>
                <a:spcPct val="140000"/>
              </a:lnSpc>
            </a:pPr>
            <a:r>
              <a:rPr lang="en-US" altLang="zh-CN">
                <a:ea typeface="宋体" panose="02010600030101010101" pitchFamily="2" charset="-122"/>
              </a:rPr>
              <a:t>Degree of truth</a:t>
            </a:r>
          </a:p>
          <a:p>
            <a:pPr>
              <a:lnSpc>
                <a:spcPct val="140000"/>
              </a:lnSpc>
            </a:pPr>
            <a:r>
              <a:rPr lang="en-US" altLang="zh-CN">
                <a:ea typeface="宋体" panose="02010600030101010101" pitchFamily="2" charset="-122"/>
              </a:rPr>
              <a:t>The computer understands only two possible states, either on, represented by the number 1, or off, represented by the number 0</a:t>
            </a:r>
          </a:p>
          <a:p>
            <a:pPr>
              <a:lnSpc>
                <a:spcPct val="140000"/>
              </a:lnSpc>
            </a:pPr>
            <a:r>
              <a:rPr lang="en-US" altLang="zh-CN">
                <a:ea typeface="宋体" panose="02010600030101010101" pitchFamily="2" charset="-122"/>
              </a:rPr>
              <a:t>Fuzzy logic systems have been successfully implemented in many devices that use embedded computers</a:t>
            </a:r>
          </a:p>
          <a:p>
            <a:pPr lvl="1">
              <a:lnSpc>
                <a:spcPct val="140000"/>
              </a:lnSpc>
            </a:pPr>
            <a:r>
              <a:rPr lang="en-US" altLang="zh-CN">
                <a:ea typeface="宋体" panose="02010600030101010101" pitchFamily="2" charset="-122"/>
              </a:rPr>
              <a:t>Found in control system</a:t>
            </a:r>
          </a:p>
          <a:p>
            <a:pPr lvl="1">
              <a:lnSpc>
                <a:spcPct val="140000"/>
              </a:lnSpc>
            </a:pPr>
            <a:r>
              <a:rPr lang="en-US" altLang="zh-CN">
                <a:ea typeface="宋体" panose="02010600030101010101" pitchFamily="2" charset="-122"/>
              </a:rPr>
              <a:t>Found in appliance</a:t>
            </a:r>
          </a:p>
          <a:p>
            <a:pPr lvl="2">
              <a:lnSpc>
                <a:spcPct val="140000"/>
              </a:lnSpc>
            </a:pPr>
            <a:r>
              <a:rPr lang="en-US" altLang="zh-CN">
                <a:ea typeface="宋体" panose="02010600030101010101" pitchFamily="2" charset="-122"/>
              </a:rPr>
              <a:t>Washing machines</a:t>
            </a:r>
          </a:p>
          <a:p>
            <a:pPr lvl="2">
              <a:lnSpc>
                <a:spcPct val="140000"/>
              </a:lnSpc>
            </a:pPr>
            <a:r>
              <a:rPr lang="en-US" altLang="zh-CN">
                <a:ea typeface="宋体" panose="02010600030101010101" pitchFamily="2" charset="-122"/>
              </a:rPr>
              <a:t>Refrigerator</a:t>
            </a:r>
          </a:p>
        </p:txBody>
      </p:sp>
    </p:spTree>
    <p:extLst>
      <p:ext uri="{BB962C8B-B14F-4D97-AF65-F5344CB8AC3E}">
        <p14:creationId xmlns:p14="http://schemas.microsoft.com/office/powerpoint/2010/main" xmlns="" val="40060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GB" altLang="en-US"/>
              <a:t>What is Fuzzy Logic?</a:t>
            </a:r>
          </a:p>
        </p:txBody>
      </p:sp>
      <p:sp>
        <p:nvSpPr>
          <p:cNvPr id="573443" name="Rectangle 3"/>
          <p:cNvSpPr>
            <a:spLocks noGrp="1" noChangeArrowheads="1"/>
          </p:cNvSpPr>
          <p:nvPr>
            <p:ph type="body" idx="1"/>
          </p:nvPr>
        </p:nvSpPr>
        <p:spPr/>
        <p:txBody>
          <a:bodyPr/>
          <a:lstStyle/>
          <a:p>
            <a:pPr marL="342900" indent="-342900" defTabSz="914400"/>
            <a:r>
              <a:rPr lang="en-GB" altLang="en-US"/>
              <a:t>An extension of conventional (Boolean) logic that deals with concepts of ‘partial truth’</a:t>
            </a:r>
          </a:p>
          <a:p>
            <a:pPr marL="342900" indent="-342900" defTabSz="914400"/>
            <a:r>
              <a:rPr lang="en-GB" altLang="en-US"/>
              <a:t>More like human reasoning</a:t>
            </a:r>
          </a:p>
          <a:p>
            <a:pPr marL="742950" lvl="1" indent="-285750" defTabSz="914400"/>
            <a:r>
              <a:rPr lang="en-GB" altLang="en-US"/>
              <a:t>approximate reasoning vs. exact reasoning</a:t>
            </a:r>
          </a:p>
          <a:p>
            <a:pPr marL="342900" indent="-342900" defTabSz="914400"/>
            <a:r>
              <a:rPr lang="en-GB" altLang="en-US"/>
              <a:t>Uses continuous values in the range [0, 1]</a:t>
            </a:r>
          </a:p>
          <a:p>
            <a:pPr marL="342900" indent="-342900" defTabSz="914400"/>
            <a:r>
              <a:rPr lang="en-GB" altLang="en-US"/>
              <a:t>Using set theory:</a:t>
            </a:r>
          </a:p>
          <a:p>
            <a:pPr marL="742950" lvl="1" indent="-285750" defTabSz="914400"/>
            <a:r>
              <a:rPr lang="en-GB" altLang="en-US"/>
              <a:t>Conventional: a value is either in the set or not</a:t>
            </a:r>
          </a:p>
          <a:p>
            <a:pPr marL="1143000" lvl="2" indent="-228600" defTabSz="914400"/>
            <a:r>
              <a:rPr lang="en-GB" altLang="en-US"/>
              <a:t>these are ‘crisp’ sets</a:t>
            </a:r>
          </a:p>
          <a:p>
            <a:pPr marL="742950" lvl="1" indent="-285750" defTabSz="914400"/>
            <a:r>
              <a:rPr lang="en-GB" altLang="en-US"/>
              <a:t>Fuzzy: a value has a ‘degree of membership’ between 0 and 1 for any set</a:t>
            </a:r>
          </a:p>
        </p:txBody>
      </p:sp>
    </p:spTree>
    <p:extLst>
      <p:ext uri="{BB962C8B-B14F-4D97-AF65-F5344CB8AC3E}">
        <p14:creationId xmlns:p14="http://schemas.microsoft.com/office/powerpoint/2010/main" xmlns="" val="101902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zh-CN">
                <a:ea typeface="宋体" panose="02010600030101010101" pitchFamily="2" charset="-122"/>
              </a:rPr>
              <a:t>Membership Function of A Fuzzy Set</a:t>
            </a:r>
          </a:p>
        </p:txBody>
      </p:sp>
      <p:sp>
        <p:nvSpPr>
          <p:cNvPr id="591875" name="Rectangle 3"/>
          <p:cNvSpPr>
            <a:spLocks noGrp="1" noChangeArrowheads="1"/>
          </p:cNvSpPr>
          <p:nvPr>
            <p:ph type="body" idx="1"/>
          </p:nvPr>
        </p:nvSpPr>
        <p:spPr/>
        <p:txBody>
          <a:bodyPr/>
          <a:lstStyle/>
          <a:p>
            <a:pPr>
              <a:lnSpc>
                <a:spcPct val="130000"/>
              </a:lnSpc>
            </a:pPr>
            <a:r>
              <a:rPr lang="en-US" altLang="zh-CN">
                <a:ea typeface="宋体" panose="02010600030101010101" pitchFamily="2" charset="-122"/>
                <a:cs typeface="Arial" panose="020B0604020202020204" pitchFamily="34" charset="0"/>
              </a:rPr>
              <a:t>Fuzzy sets describe vague concepts (fast runner, hot weather, weekend days). </a:t>
            </a:r>
          </a:p>
          <a:p>
            <a:pPr>
              <a:lnSpc>
                <a:spcPct val="130000"/>
              </a:lnSpc>
            </a:pPr>
            <a:r>
              <a:rPr lang="en-US" altLang="zh-CN">
                <a:ea typeface="宋体" panose="02010600030101010101" pitchFamily="2" charset="-122"/>
                <a:cs typeface="Arial" panose="020B0604020202020204" pitchFamily="34" charset="0"/>
              </a:rPr>
              <a:t>A fuzzy set admits the possibility of partial membership in it. (Friday is sort of a weekend day, the weather is rather hot). </a:t>
            </a:r>
          </a:p>
          <a:p>
            <a:pPr>
              <a:lnSpc>
                <a:spcPct val="130000"/>
              </a:lnSpc>
            </a:pPr>
            <a:r>
              <a:rPr lang="en-US" altLang="zh-CN">
                <a:ea typeface="宋体" panose="02010600030101010101" pitchFamily="2" charset="-122"/>
                <a:cs typeface="Arial" panose="020B0604020202020204" pitchFamily="34" charset="0"/>
              </a:rPr>
              <a:t>The degree an object belongs to a fuzzy set is denoted by a membership value between 0 and 1. (Friday is a weekend day to the degree 0.8). </a:t>
            </a:r>
          </a:p>
          <a:p>
            <a:pPr>
              <a:lnSpc>
                <a:spcPct val="130000"/>
              </a:lnSpc>
            </a:pPr>
            <a:r>
              <a:rPr lang="en-US" altLang="zh-CN">
                <a:ea typeface="宋体" panose="02010600030101010101" pitchFamily="2" charset="-122"/>
                <a:cs typeface="Arial" panose="020B0604020202020204" pitchFamily="34" charset="0"/>
              </a:rPr>
              <a:t>A membership function associated with a given fuzzy set maps an input value to its appropriate membership value. </a:t>
            </a:r>
          </a:p>
        </p:txBody>
      </p:sp>
    </p:spTree>
    <p:extLst>
      <p:ext uri="{BB962C8B-B14F-4D97-AF65-F5344CB8AC3E}">
        <p14:creationId xmlns:p14="http://schemas.microsoft.com/office/powerpoint/2010/main" xmlns="" val="131975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ltLang="zh-CN">
                <a:ea typeface="宋体" panose="02010600030101010101" pitchFamily="2" charset="-122"/>
              </a:rPr>
              <a:t>Example of Membership Function</a:t>
            </a:r>
          </a:p>
        </p:txBody>
      </p:sp>
      <p:pic>
        <p:nvPicPr>
          <p:cNvPr id="590852" name="Picture 4" descr="fuzzy_t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990600"/>
            <a:ext cx="6781800" cy="5349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4910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466" name="Picture 2" descr="crispse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1200" y="1219200"/>
            <a:ext cx="5243513" cy="3321050"/>
          </a:xfrm>
          <a:prstGeom prst="rect">
            <a:avLst/>
          </a:prstGeom>
          <a:noFill/>
          <a:extLst>
            <a:ext uri="{909E8E84-426E-40DD-AFC4-6F175D3DCCD1}">
              <a14:hiddenFill xmlns:a14="http://schemas.microsoft.com/office/drawing/2010/main" xmlns="">
                <a:solidFill>
                  <a:srgbClr val="FFFFFF"/>
                </a:solidFill>
              </a14:hiddenFill>
            </a:ext>
          </a:extLst>
        </p:spPr>
      </p:pic>
      <p:sp>
        <p:nvSpPr>
          <p:cNvPr id="574467" name="Rectangle 3"/>
          <p:cNvSpPr>
            <a:spLocks noGrp="1" noChangeArrowheads="1"/>
          </p:cNvSpPr>
          <p:nvPr>
            <p:ph type="title"/>
          </p:nvPr>
        </p:nvSpPr>
        <p:spPr/>
        <p:txBody>
          <a:bodyPr/>
          <a:lstStyle/>
          <a:p>
            <a:r>
              <a:rPr lang="en-GB" altLang="en-US"/>
              <a:t>Crisp Sets</a:t>
            </a:r>
          </a:p>
        </p:txBody>
      </p:sp>
      <p:sp>
        <p:nvSpPr>
          <p:cNvPr id="574468" name="Rectangle 4"/>
          <p:cNvSpPr>
            <a:spLocks noGrp="1" noChangeArrowheads="1"/>
          </p:cNvSpPr>
          <p:nvPr>
            <p:ph type="body" idx="1"/>
          </p:nvPr>
        </p:nvSpPr>
        <p:spPr>
          <a:xfrm>
            <a:off x="20638" y="4572000"/>
            <a:ext cx="9021762" cy="1679575"/>
          </a:xfrm>
        </p:spPr>
        <p:txBody>
          <a:bodyPr/>
          <a:lstStyle/>
          <a:p>
            <a:pPr marL="342900" indent="-342900" defTabSz="914400"/>
            <a:r>
              <a:rPr lang="en-GB" altLang="en-US"/>
              <a:t>Any value is strictly within one of the sets</a:t>
            </a:r>
          </a:p>
          <a:p>
            <a:pPr marL="342900" indent="-342900" defTabSz="914400"/>
            <a:r>
              <a:rPr lang="en-GB" altLang="en-US"/>
              <a:t>e.g. 12.9</a:t>
            </a:r>
            <a:r>
              <a:rPr lang="en-GB" altLang="en-US">
                <a:cs typeface="Times New Roman" panose="02020603050405020304" pitchFamily="18" charset="0"/>
              </a:rPr>
              <a:t>° has membership 1 for ‘Cool’ and 0 for all other sets</a:t>
            </a:r>
          </a:p>
          <a:p>
            <a:pPr marL="342900" indent="-342900" defTabSz="914400"/>
            <a:r>
              <a:rPr lang="en-GB" altLang="en-US">
                <a:cs typeface="Times New Roman" panose="02020603050405020304" pitchFamily="18" charset="0"/>
              </a:rPr>
              <a:t>IF (5 &lt; </a:t>
            </a:r>
            <a:r>
              <a:rPr lang="en-GB" altLang="en-US" i="1">
                <a:cs typeface="Times New Roman" panose="02020603050405020304" pitchFamily="18" charset="0"/>
              </a:rPr>
              <a:t>x</a:t>
            </a:r>
            <a:r>
              <a:rPr lang="en-GB" altLang="en-US">
                <a:cs typeface="Times New Roman" panose="02020603050405020304" pitchFamily="18" charset="0"/>
              </a:rPr>
              <a:t> </a:t>
            </a:r>
            <a:r>
              <a:rPr lang="en-GB" altLang="en-US">
                <a:cs typeface="Times New Roman" panose="02020603050405020304" pitchFamily="18" charset="0"/>
                <a:sym typeface="Symbol" panose="05050102010706020507" pitchFamily="18" charset="2"/>
              </a:rPr>
              <a:t> 15) THEN …</a:t>
            </a:r>
            <a:endParaRPr lang="en-GB" altLang="en-US"/>
          </a:p>
        </p:txBody>
      </p:sp>
    </p:spTree>
    <p:extLst>
      <p:ext uri="{BB962C8B-B14F-4D97-AF65-F5344CB8AC3E}">
        <p14:creationId xmlns:p14="http://schemas.microsoft.com/office/powerpoint/2010/main" xmlns="" val="1638707685"/>
      </p:ext>
    </p:extLst>
  </p:cSld>
  <p:clrMapOvr>
    <a:masterClrMapping/>
  </p:clrMapOvr>
</p:sld>
</file>

<file path=ppt/theme/theme1.xml><?xml version="1.0" encoding="utf-8"?>
<a:theme xmlns:a="http://schemas.openxmlformats.org/drawingml/2006/main" name="NCSA.TEMPLATE.pp">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NCSA.TEMPLATE.p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6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6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NCSA.TEMPLATE.p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SA.TEMPLATE.p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NCSA.TEMPLATE.pp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SA.TEMPLATE.pp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SA.TEMPLATE.pp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SA.TEMPLATE.pp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NCSA.TEMPLATE.pp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AppleShare:NCSA Presentations:PowerPoint4.0.template:NCSA.TEMPLATE.pp</Template>
  <TotalTime>17814</TotalTime>
  <Pages>1</Pages>
  <Words>1321</Words>
  <Application>Microsoft Office PowerPoint</Application>
  <PresentationFormat>Letter Paper (8.5x11 in)</PresentationFormat>
  <Paragraphs>251</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NCSA.TEMPLATE.pp</vt:lpstr>
      <vt:lpstr>Bitmap Image</vt:lpstr>
      <vt:lpstr>Slide 1</vt:lpstr>
      <vt:lpstr>Slide 2</vt:lpstr>
      <vt:lpstr>Fuzzy Logic vs. Traditional Logic</vt:lpstr>
      <vt:lpstr>A Little History of Fuzzy Logic</vt:lpstr>
      <vt:lpstr>Understanding Fuzzy Logic</vt:lpstr>
      <vt:lpstr>What is Fuzzy Logic?</vt:lpstr>
      <vt:lpstr>Membership Function of A Fuzzy Set</vt:lpstr>
      <vt:lpstr>Example of Membership Function</vt:lpstr>
      <vt:lpstr>Crisp Sets</vt:lpstr>
      <vt:lpstr>Fuzzy Sets</vt:lpstr>
      <vt:lpstr>Negation</vt:lpstr>
      <vt:lpstr>Conjunction</vt:lpstr>
      <vt:lpstr>Disjunction</vt:lpstr>
      <vt:lpstr>Other Operators &amp; Rules</vt:lpstr>
      <vt:lpstr>Slide 15</vt:lpstr>
      <vt:lpstr>Truth Table</vt:lpstr>
      <vt:lpstr>Fuzzy Logic in Intelligent Control System</vt:lpstr>
      <vt:lpstr>Fuzzification</vt:lpstr>
      <vt:lpstr>Fuzzy Rules</vt:lpstr>
      <vt:lpstr>Fuzzy Outputs</vt:lpstr>
      <vt:lpstr>Fuzzy Logic Example</vt:lpstr>
      <vt:lpstr>Fuzzy Logic Example (2)</vt:lpstr>
      <vt:lpstr>Defuzzification</vt:lpstr>
      <vt:lpstr>Composition</vt:lpstr>
      <vt:lpstr>Extensions to Fuzzy Sets</vt:lpstr>
      <vt:lpstr>Summary</vt:lpstr>
      <vt:lpstr>Summary</vt:lpstr>
      <vt:lpstr>What I want you to do</vt:lpstr>
    </vt:vector>
  </TitlesOfParts>
  <Company>Computing and Information Sciences, Kansas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690 (Implementation of High-Performance Data Mining Systems) Lecture 0 of 18</dc:title>
  <dc:subject/>
  <dc:creator>yaohang@cs.odu.edu</dc:creator>
  <cp:keywords/>
  <dc:description/>
  <cp:lastModifiedBy>Yaohang Li</cp:lastModifiedBy>
  <cp:revision>686</cp:revision>
  <cp:lastPrinted>1999-07-21T06:37:24Z</cp:lastPrinted>
  <dcterms:created xsi:type="dcterms:W3CDTF">1995-10-31T07:46:16Z</dcterms:created>
  <dcterms:modified xsi:type="dcterms:W3CDTF">2015-11-03T14:00:06Z</dcterms:modified>
</cp:coreProperties>
</file>