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91" r:id="rId2"/>
    <p:sldId id="486" r:id="rId3"/>
    <p:sldId id="516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25" r:id="rId13"/>
    <p:sldId id="526" r:id="rId14"/>
    <p:sldId id="527" r:id="rId15"/>
    <p:sldId id="515" r:id="rId16"/>
    <p:sldId id="323" r:id="rId17"/>
  </p:sldIdLst>
  <p:sldSz cx="9144000" cy="6858000" type="letter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AD6900"/>
    <a:srgbClr val="8CF4EA"/>
    <a:srgbClr val="D93192"/>
    <a:srgbClr val="316501"/>
    <a:srgbClr val="F35B1B"/>
    <a:srgbClr val="800000"/>
    <a:srgbClr val="0000CC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135" d="100"/>
          <a:sy n="135" d="100"/>
        </p:scale>
        <p:origin x="-92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763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2238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763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2238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4BE78E3-2CB0-4737-98F8-CDD1DD8DEA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13210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763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2238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763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2238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3DDCA8E-778F-491C-9790-3C4CC55F97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7625" cy="417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01" tIns="46852" rIns="92401" bIns="468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17663" y="1028700"/>
            <a:ext cx="3756025" cy="2816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="" xmlns:p14="http://schemas.microsoft.com/office/powerpoint/2010/main" val="8479486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550863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1098550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649413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2198688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CE910-3917-4121-9EBB-EF32C6936B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40063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D0315-0510-49C5-BF59-6C6249EA98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98583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3238" y="11113"/>
            <a:ext cx="2278062" cy="6240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" y="11113"/>
            <a:ext cx="6681788" cy="6240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E8519-19A9-421A-845F-F461118DBC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10014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C91D9-258A-4FF8-8572-9BDD4ADC18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4401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CC8C7-2CD8-4E2B-98EE-2E95737F83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82791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38" y="1060450"/>
            <a:ext cx="4478337" cy="5191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060450"/>
            <a:ext cx="4479925" cy="5191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D26C3-3746-4062-BE74-5DA647D2A4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93790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3BD74-D12B-417D-B213-49A23F12F1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5667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D0513-0AB8-43CA-BA00-2131073D5E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8424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92357-E18F-4FC4-BB4F-CF7CF7F663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9400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3FAE5-DF4F-4565-A7CD-B64D78A757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73488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895EF-E0E4-44B5-8530-DA9042585A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1241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0AD7A22-A51B-432F-959C-4799F85443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88" y="0"/>
            <a:ext cx="9129712" cy="976313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mtClean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638" y="1060450"/>
            <a:ext cx="9110662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00" tIns="42862" rIns="88900" bIns="428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Level One: All Cap, Bold, Arial 18, Maroon</a:t>
            </a:r>
          </a:p>
          <a:p>
            <a:pPr lvl="1"/>
            <a:r>
              <a:rPr lang="en-US" altLang="zh-CN" smtClean="0"/>
              <a:t>Level two: initial cap, bold, arial 16, blue</a:t>
            </a:r>
          </a:p>
          <a:p>
            <a:pPr lvl="2"/>
            <a:r>
              <a:rPr lang="en-US" altLang="zh-CN" smtClean="0"/>
              <a:t>Level three: initial cap, bold, arial 16, blue</a:t>
            </a: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1588" y="6445250"/>
            <a:ext cx="7580312" cy="3175"/>
          </a:xfrm>
          <a:prstGeom prst="line">
            <a:avLst/>
          </a:prstGeom>
          <a:noFill/>
          <a:ln w="25400">
            <a:solidFill>
              <a:srgbClr val="00279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4648200" y="6499225"/>
            <a:ext cx="4419600" cy="225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8900" tIns="42862" rIns="88900" bIns="42862">
            <a:spAutoFit/>
          </a:bodyPr>
          <a:lstStyle>
            <a:lvl1pPr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endParaRPr lang="en-US" altLang="zh-CN" sz="900" smtClean="0">
              <a:solidFill>
                <a:srgbClr val="00279F"/>
              </a:solidFill>
              <a:ea typeface="宋体" panose="02010600030101010101" pitchFamily="2" charset="-122"/>
            </a:endParaRPr>
          </a:p>
        </p:txBody>
      </p:sp>
      <p:sp>
        <p:nvSpPr>
          <p:cNvPr id="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9050" y="11113"/>
            <a:ext cx="909955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00" tIns="42862" rIns="88900" bIns="4286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Title: Cap All Words, Bold, Arial 28, White</a:t>
            </a:r>
          </a:p>
        </p:txBody>
      </p:sp>
      <p:sp>
        <p:nvSpPr>
          <p:cNvPr id="1034" name="Rectangle 20"/>
          <p:cNvSpPr>
            <a:spLocks noChangeArrowheads="1"/>
          </p:cNvSpPr>
          <p:nvPr userDrawn="1"/>
        </p:nvSpPr>
        <p:spPr bwMode="auto">
          <a:xfrm>
            <a:off x="0" y="6516688"/>
            <a:ext cx="21971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smtClean="0">
                <a:ea typeface="宋体" panose="02010600030101010101" pitchFamily="2" charset="-122"/>
              </a:rPr>
              <a:t>Artificial Intelligence</a:t>
            </a:r>
            <a:endParaRPr lang="en-US" altLang="zh-CN" sz="1800" b="0" smtClean="0">
              <a:ea typeface="宋体" panose="02010600030101010101" pitchFamily="2" charset="-122"/>
            </a:endParaRPr>
          </a:p>
        </p:txBody>
      </p:sp>
      <p:pic>
        <p:nvPicPr>
          <p:cNvPr id="1035" name="Picture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175375"/>
            <a:ext cx="6858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865188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323850" indent="-323850" algn="l" defTabSz="865188" rtl="0" eaLnBrk="0" fontAlgn="base" hangingPunct="0">
        <a:spcBef>
          <a:spcPct val="20000"/>
        </a:spcBef>
        <a:spcAft>
          <a:spcPct val="0"/>
        </a:spcAft>
        <a:buClr>
          <a:srgbClr val="790015"/>
        </a:buClr>
        <a:buChar char="•"/>
        <a:defRPr b="1" kern="1200">
          <a:solidFill>
            <a:srgbClr val="790015"/>
          </a:solidFill>
          <a:latin typeface="+mn-lt"/>
          <a:ea typeface="+mn-ea"/>
          <a:cs typeface="+mn-cs"/>
        </a:defRPr>
      </a:lvl1pPr>
      <a:lvl2pPr marL="703263" indent="-265113" algn="l" defTabSz="865188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–"/>
        <a:defRPr sz="1600" b="1" kern="1200">
          <a:solidFill>
            <a:srgbClr val="00279F"/>
          </a:solidFill>
          <a:latin typeface="+mn-lt"/>
          <a:ea typeface="+mn-ea"/>
          <a:cs typeface="+mn-cs"/>
        </a:defRPr>
      </a:lvl2pPr>
      <a:lvl3pPr marL="1084263" indent="-219075" algn="l" defTabSz="865188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•"/>
        <a:defRPr sz="1600" b="1" kern="1200">
          <a:solidFill>
            <a:srgbClr val="00279F"/>
          </a:solidFill>
          <a:latin typeface="+mn-lt"/>
          <a:ea typeface="+mn-ea"/>
          <a:cs typeface="+mn-cs"/>
        </a:defRPr>
      </a:lvl3pPr>
      <a:lvl4pPr marL="1600200" indent="-228600" algn="l" defTabSz="865188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865188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Breast+Cancer+Wisconsin+(Original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5" name="Rectangle 1041"/>
          <p:cNvSpPr>
            <a:spLocks noChangeArrowheads="1"/>
          </p:cNvSpPr>
          <p:nvPr/>
        </p:nvSpPr>
        <p:spPr bwMode="auto">
          <a:xfrm>
            <a:off x="609600" y="76200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865188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03263" indent="-265113" defTabSz="865188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084263" indent="-219075" defTabSz="865188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 defTabSz="8651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51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Lecture 21</a:t>
            </a:r>
            <a:endParaRPr lang="en-US" altLang="zh-CN" sz="2000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099" name="Rectangle 1043"/>
          <p:cNvSpPr>
            <a:spLocks noChangeArrowheads="1"/>
          </p:cNvSpPr>
          <p:nvPr/>
        </p:nvSpPr>
        <p:spPr bwMode="auto">
          <a:xfrm>
            <a:off x="695325" y="2667000"/>
            <a:ext cx="77533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23850" indent="-323850" defTabSz="865188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03263" indent="-265113" defTabSz="865188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084263" indent="-219075" defTabSz="865188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 defTabSz="8651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51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algn="ctr" eaLnBrk="1" hangingPunct="1"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Yaohang Li</a:t>
            </a:r>
          </a:p>
          <a:p>
            <a:pPr algn="ctr" eaLnBrk="1" hangingPunct="1"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Department of Computer Science</a:t>
            </a:r>
          </a:p>
          <a:p>
            <a:pPr algn="ctr" eaLnBrk="1" hangingPunct="1"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ODU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algn="ctr" eaLnBrk="1" hangingPunct="1">
              <a:buFontTx/>
              <a:buNone/>
            </a:pPr>
            <a:endParaRPr lang="en-US" altLang="zh-CN" sz="1800" b="0" u="sng" dirty="0">
              <a:ea typeface="宋体" panose="02010600030101010101" pitchFamily="2" charset="-122"/>
            </a:endParaRPr>
          </a:p>
          <a:p>
            <a:pPr algn="ctr" eaLnBrk="1" hangingPunct="1"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Reading for </a:t>
            </a:r>
            <a:r>
              <a:rPr lang="en-US" altLang="zh-CN" sz="1800" b="0" dirty="0" smtClean="0">
                <a:ea typeface="宋体" panose="02010600030101010101" pitchFamily="2" charset="-122"/>
              </a:rPr>
              <a:t>This </a:t>
            </a:r>
            <a:r>
              <a:rPr lang="en-US" altLang="zh-CN" sz="1800" b="0" dirty="0">
                <a:ea typeface="宋体" panose="02010600030101010101" pitchFamily="2" charset="-122"/>
              </a:rPr>
              <a:t>Class:</a:t>
            </a:r>
          </a:p>
          <a:p>
            <a:pPr algn="ctr" eaLnBrk="1" hangingPunct="1">
              <a:buFontTx/>
              <a:buNone/>
            </a:pPr>
            <a:r>
              <a:rPr lang="en-US" altLang="zh-CN" sz="1800" b="0" dirty="0" smtClean="0">
                <a:ea typeface="宋体" panose="02010600030101010101" pitchFamily="2" charset="-122"/>
              </a:rPr>
              <a:t>Chapter 18.7</a:t>
            </a:r>
            <a:endParaRPr lang="en-US" altLang="zh-CN" sz="1800" b="0" dirty="0">
              <a:ea typeface="宋体" panose="02010600030101010101" pitchFamily="2" charset="-122"/>
            </a:endParaRPr>
          </a:p>
        </p:txBody>
      </p:sp>
      <p:sp>
        <p:nvSpPr>
          <p:cNvPr id="4100" name="Rectangle 1044"/>
          <p:cNvSpPr>
            <a:spLocks noChangeArrowheads="1"/>
          </p:cNvSpPr>
          <p:nvPr/>
        </p:nvSpPr>
        <p:spPr bwMode="auto">
          <a:xfrm>
            <a:off x="1825632" y="1600200"/>
            <a:ext cx="56573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Pattern Recognition with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Matlab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Neural Network</a:t>
            </a:r>
            <a:endParaRPr lang="en-US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000276"/>
            <a:ext cx="7162800" cy="540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Network</a:t>
            </a:r>
            <a:endParaRPr 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8239" y="1066800"/>
            <a:ext cx="6938961" cy="5261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143000"/>
            <a:ext cx="2971800" cy="4837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True Positives</a:t>
            </a:r>
          </a:p>
          <a:p>
            <a:pPr lvl="1"/>
            <a:r>
              <a:rPr lang="en-US" dirty="0" smtClean="0"/>
              <a:t>With hit</a:t>
            </a:r>
          </a:p>
          <a:p>
            <a:r>
              <a:rPr lang="en-US" dirty="0" smtClean="0"/>
              <a:t>True Negatives</a:t>
            </a:r>
          </a:p>
          <a:p>
            <a:pPr lvl="1"/>
            <a:r>
              <a:rPr lang="en-US" dirty="0" smtClean="0"/>
              <a:t>With correct rejection</a:t>
            </a:r>
          </a:p>
          <a:p>
            <a:r>
              <a:rPr lang="en-US" dirty="0" smtClean="0"/>
              <a:t>False Positives</a:t>
            </a:r>
          </a:p>
          <a:p>
            <a:pPr lvl="1"/>
            <a:r>
              <a:rPr lang="en-US" dirty="0" smtClean="0"/>
              <a:t>With false alarm</a:t>
            </a:r>
          </a:p>
          <a:p>
            <a:r>
              <a:rPr lang="en-US" dirty="0" smtClean="0"/>
              <a:t>False Negatives</a:t>
            </a:r>
          </a:p>
          <a:p>
            <a:pPr lvl="1"/>
            <a:r>
              <a:rPr lang="en-US" dirty="0" smtClean="0"/>
              <a:t>With miss</a:t>
            </a:r>
            <a:endParaRPr 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371600"/>
            <a:ext cx="4277218" cy="457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Confusion Matrix</a:t>
            </a:r>
            <a:endParaRPr lang="en-US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463095"/>
            <a:ext cx="8839200" cy="432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495800" y="6519446"/>
            <a:ext cx="1176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Wiki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4556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 smtClean="0"/>
              <a:t>Pattern Recognition</a:t>
            </a:r>
          </a:p>
          <a:p>
            <a:pPr>
              <a:lnSpc>
                <a:spcPct val="150000"/>
              </a:lnSpc>
            </a:pPr>
            <a:r>
              <a:rPr lang="en-US" altLang="en-US" sz="2400" dirty="0" err="1" smtClean="0"/>
              <a:t>Matlab</a:t>
            </a:r>
            <a:r>
              <a:rPr lang="en-US" altLang="en-US" sz="2400" dirty="0" smtClean="0"/>
              <a:t> Neural Network Toolbox</a:t>
            </a:r>
          </a:p>
          <a:p>
            <a:pPr>
              <a:lnSpc>
                <a:spcPct val="150000"/>
              </a:lnSpc>
            </a:pPr>
            <a:r>
              <a:rPr lang="en-US" altLang="en-US" sz="2400" smtClean="0"/>
              <a:t>Confusion Matrix</a:t>
            </a:r>
            <a:endParaRPr lang="en-US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854390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What I want you to do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Work on your assignment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Work on your </a:t>
            </a:r>
            <a:r>
              <a:rPr lang="en-US" altLang="zh-CN" smtClean="0">
                <a:ea typeface="宋体" panose="02010600030101010101" pitchFamily="2" charset="-122"/>
              </a:rPr>
              <a:t>term project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609600" y="76200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Review</a:t>
            </a:r>
            <a:endParaRPr lang="en-US" altLang="en-US" sz="2000"/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0" y="990600"/>
            <a:ext cx="884555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085850" indent="-228600" algn="l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800000"/>
              </a:buClr>
            </a:pPr>
            <a:r>
              <a:rPr lang="en-US" altLang="en-US" sz="1800" dirty="0">
                <a:solidFill>
                  <a:srgbClr val="800000"/>
                </a:solidFill>
              </a:rPr>
              <a:t>Last Class</a:t>
            </a:r>
          </a:p>
          <a:p>
            <a:pPr lvl="1" eaLnBrk="1" hangingPunct="1"/>
            <a:r>
              <a:rPr lang="en-US" altLang="en-US" dirty="0"/>
              <a:t>Learning agents</a:t>
            </a:r>
          </a:p>
          <a:p>
            <a:pPr lvl="2" eaLnBrk="1" hangingPunct="1"/>
            <a:r>
              <a:rPr lang="en-US" altLang="en-US" dirty="0"/>
              <a:t>Performance elements</a:t>
            </a:r>
          </a:p>
          <a:p>
            <a:pPr lvl="2" eaLnBrk="1" hangingPunct="1"/>
            <a:r>
              <a:rPr lang="en-US" altLang="en-US" dirty="0"/>
              <a:t>Learning elements</a:t>
            </a:r>
          </a:p>
          <a:p>
            <a:pPr lvl="1" eaLnBrk="1" hangingPunct="1"/>
            <a:r>
              <a:rPr lang="en-US" altLang="en-US" dirty="0"/>
              <a:t>Learning</a:t>
            </a:r>
          </a:p>
          <a:p>
            <a:pPr lvl="2" eaLnBrk="1" hangingPunct="1"/>
            <a:r>
              <a:rPr lang="en-US" altLang="en-US" dirty="0"/>
              <a:t>Supervised Learning</a:t>
            </a:r>
          </a:p>
          <a:p>
            <a:pPr lvl="2" eaLnBrk="1" hangingPunct="1"/>
            <a:r>
              <a:rPr lang="en-US" altLang="en-US" dirty="0"/>
              <a:t>Reinforced Learning</a:t>
            </a:r>
          </a:p>
          <a:p>
            <a:pPr lvl="2" eaLnBrk="1" hangingPunct="1"/>
            <a:r>
              <a:rPr lang="en-US" altLang="en-US" dirty="0"/>
              <a:t>Unsupervised Learning</a:t>
            </a:r>
          </a:p>
          <a:p>
            <a:pPr lvl="1" eaLnBrk="1" hangingPunct="1"/>
            <a:r>
              <a:rPr lang="en-US" altLang="en-US" dirty="0"/>
              <a:t>Inductive Learning</a:t>
            </a:r>
          </a:p>
          <a:p>
            <a:pPr lvl="2" eaLnBrk="1" hangingPunct="1"/>
            <a:r>
              <a:rPr lang="en-US" altLang="en-US" dirty="0"/>
              <a:t>Ockham’s razor</a:t>
            </a:r>
          </a:p>
          <a:p>
            <a:pPr lvl="1" eaLnBrk="1" hangingPunct="1"/>
            <a:r>
              <a:rPr lang="en-US" altLang="en-US" dirty="0"/>
              <a:t>Learning Algorithms</a:t>
            </a:r>
          </a:p>
          <a:p>
            <a:pPr lvl="2" eaLnBrk="1" hangingPunct="1"/>
            <a:r>
              <a:rPr lang="en-US" altLang="en-US" dirty="0"/>
              <a:t>Learning Decision Tree</a:t>
            </a:r>
          </a:p>
          <a:p>
            <a:pPr lvl="1" eaLnBrk="1" hangingPunct="1"/>
            <a:r>
              <a:rPr lang="en-US" altLang="en-US" dirty="0"/>
              <a:t>Performance Measure</a:t>
            </a:r>
          </a:p>
          <a:p>
            <a:pPr eaLnBrk="1" hangingPunct="1">
              <a:buClr>
                <a:srgbClr val="800000"/>
              </a:buClr>
            </a:pPr>
            <a:r>
              <a:rPr lang="en-US" altLang="en-US" sz="1800" dirty="0">
                <a:solidFill>
                  <a:srgbClr val="800000"/>
                </a:solidFill>
              </a:rPr>
              <a:t>This Class</a:t>
            </a:r>
          </a:p>
          <a:p>
            <a:pPr lvl="1" eaLnBrk="1" hangingPunct="1">
              <a:buClr>
                <a:srgbClr val="800000"/>
              </a:buClr>
            </a:pPr>
            <a:r>
              <a:rPr lang="en-US" altLang="en-US" dirty="0" smtClean="0"/>
              <a:t>Pattern Recognition with </a:t>
            </a:r>
            <a:r>
              <a:rPr lang="en-US" altLang="en-US" dirty="0" err="1" smtClean="0"/>
              <a:t>Matlab</a:t>
            </a:r>
            <a:endParaRPr lang="en-US" altLang="en-US" dirty="0"/>
          </a:p>
          <a:p>
            <a:pPr eaLnBrk="1" hangingPunct="1">
              <a:buClr>
                <a:srgbClr val="800000"/>
              </a:buClr>
            </a:pPr>
            <a:r>
              <a:rPr lang="en-US" altLang="en-US" sz="1800" dirty="0">
                <a:solidFill>
                  <a:srgbClr val="800000"/>
                </a:solidFill>
              </a:rPr>
              <a:t>Next Class</a:t>
            </a:r>
            <a:endParaRPr lang="en-US" altLang="en-US" sz="1800" dirty="0">
              <a:solidFill>
                <a:srgbClr val="0000CC"/>
              </a:solidFill>
            </a:endParaRPr>
          </a:p>
          <a:p>
            <a:pPr lvl="1" eaLnBrk="1" hangingPunct="1">
              <a:buClr>
                <a:srgbClr val="800000"/>
              </a:buClr>
            </a:pPr>
            <a:r>
              <a:rPr lang="en-US" altLang="en-US" dirty="0" smtClean="0"/>
              <a:t>Learning using Neural Network</a:t>
            </a:r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60761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Neural Network Training Example</a:t>
            </a:r>
            <a:endParaRPr lang="en-US" altLang="en-US" dirty="0"/>
          </a:p>
        </p:txBody>
      </p:sp>
      <p:sp>
        <p:nvSpPr>
          <p:cNvPr id="45568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vert="horz" wrap="square" lIns="88900" tIns="42862" rIns="88900" bIns="4286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 smtClean="0">
                <a:solidFill>
                  <a:srgbClr val="C00000"/>
                </a:solidFill>
              </a:rPr>
              <a:t>Breast Cancer Diagnose</a:t>
            </a:r>
            <a:endParaRPr lang="en-US" altLang="en-US" sz="2400" dirty="0" smtClean="0">
              <a:solidFill>
                <a:srgbClr val="C00000"/>
              </a:solidFill>
              <a:hlinkClick r:id="rId2"/>
            </a:endParaRPr>
          </a:p>
          <a:p>
            <a:pPr lvl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accent1"/>
                </a:solidFill>
                <a:hlinkClick r:id="rId2"/>
              </a:rPr>
              <a:t>https://archive.ics.uci.edu/ml/datasets/Breast+Cancer+Wisconsin+%28Original%29</a:t>
            </a:r>
            <a:endParaRPr lang="en-US" altLang="en-US" sz="2400" dirty="0" smtClean="0">
              <a:solidFill>
                <a:schemeClr val="accent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accent1"/>
                </a:solidFill>
              </a:rPr>
              <a:t>Diagnosis applied to breast cytology</a:t>
            </a:r>
          </a:p>
          <a:p>
            <a:pPr lvl="1">
              <a:lnSpc>
                <a:spcPct val="150000"/>
              </a:lnSpc>
            </a:pPr>
            <a:endParaRPr lang="en-US" altLang="en-US" sz="24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85439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38" y="1066800"/>
            <a:ext cx="6303962" cy="518477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1. Sample code number: id number </a:t>
            </a:r>
            <a:br>
              <a:rPr lang="en-US" dirty="0" smtClean="0"/>
            </a:br>
            <a:r>
              <a:rPr lang="en-US" dirty="0" smtClean="0"/>
              <a:t>2. Clump Thickness: 1 - 10 </a:t>
            </a:r>
            <a:br>
              <a:rPr lang="en-US" dirty="0" smtClean="0"/>
            </a:br>
            <a:r>
              <a:rPr lang="en-US" dirty="0" smtClean="0"/>
              <a:t>3. Uniformity of Cell Size: 1 - 10 </a:t>
            </a:r>
            <a:br>
              <a:rPr lang="en-US" dirty="0" smtClean="0"/>
            </a:br>
            <a:r>
              <a:rPr lang="en-US" dirty="0" smtClean="0"/>
              <a:t>4. Uniformity of Cell Shape: 1 - 10 </a:t>
            </a:r>
            <a:br>
              <a:rPr lang="en-US" dirty="0" smtClean="0"/>
            </a:br>
            <a:r>
              <a:rPr lang="en-US" dirty="0" smtClean="0"/>
              <a:t>5. Marginal Adhesion: 1 - 10 </a:t>
            </a:r>
            <a:br>
              <a:rPr lang="en-US" dirty="0" smtClean="0"/>
            </a:br>
            <a:r>
              <a:rPr lang="en-US" dirty="0" smtClean="0"/>
              <a:t>6. Single Epithelial Cell Size: 1 - 10 </a:t>
            </a:r>
            <a:br>
              <a:rPr lang="en-US" dirty="0" smtClean="0"/>
            </a:br>
            <a:r>
              <a:rPr lang="en-US" dirty="0" smtClean="0"/>
              <a:t>7. Bare Nuclei: 1 - 10 </a:t>
            </a:r>
            <a:br>
              <a:rPr lang="en-US" dirty="0" smtClean="0"/>
            </a:br>
            <a:r>
              <a:rPr lang="en-US" dirty="0" smtClean="0"/>
              <a:t>8. Bland Chromatin: 1 - 10 </a:t>
            </a:r>
            <a:br>
              <a:rPr lang="en-US" dirty="0" smtClean="0"/>
            </a:br>
            <a:r>
              <a:rPr lang="en-US" dirty="0" smtClean="0"/>
              <a:t>9. Normal Nucleoli: 1 - 10 </a:t>
            </a:r>
            <a:br>
              <a:rPr lang="en-US" dirty="0" smtClean="0"/>
            </a:br>
            <a:r>
              <a:rPr lang="en-US" dirty="0" smtClean="0"/>
              <a:t>10. Mitoses: 1 - 10 </a:t>
            </a:r>
            <a:br>
              <a:rPr lang="en-US" dirty="0" smtClean="0"/>
            </a:br>
            <a:r>
              <a:rPr lang="en-US" dirty="0" smtClean="0"/>
              <a:t>11. Class: (2 for benign, 4 for malignant)</a:t>
            </a:r>
            <a:endParaRPr 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1066800"/>
            <a:ext cx="2219888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38" y="1060450"/>
            <a:ext cx="4551362" cy="5191125"/>
          </a:xfrm>
        </p:spPr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47812"/>
            <a:ext cx="3646276" cy="439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419600" y="1066800"/>
            <a:ext cx="4551362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00" tIns="42862" rIns="88900" bIns="42862" numCol="1" anchor="t" anchorCtr="0" compatLnSpc="1">
            <a:prstTxWarp prst="textNoShape">
              <a:avLst/>
            </a:prstTxWarp>
          </a:bodyPr>
          <a:lstStyle/>
          <a:p>
            <a:pPr marL="323850" marR="0" lvl="0" indent="-323850" algn="l" defTabSz="865188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0015"/>
              </a:buClr>
              <a:buSzTx/>
              <a:buFontTx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9001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Target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9001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524000"/>
            <a:ext cx="78105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Neural Network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Matlab</a:t>
            </a:r>
            <a:r>
              <a:rPr lang="en-US" dirty="0" smtClean="0"/>
              <a:t> Neural Network Toolkit</a:t>
            </a:r>
          </a:p>
          <a:p>
            <a:pPr lvl="1"/>
            <a:r>
              <a:rPr lang="en-US" dirty="0" err="1" smtClean="0"/>
              <a:t>nnstart</a:t>
            </a:r>
            <a:endParaRPr 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133600"/>
            <a:ext cx="54483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Recognition Tool</a:t>
            </a:r>
            <a:endParaRPr 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7763" y="1066800"/>
            <a:ext cx="7005637" cy="5292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Data</a:t>
            </a:r>
            <a:endParaRPr lang="en-US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069744"/>
            <a:ext cx="7086600" cy="5331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and Test Data</a:t>
            </a:r>
            <a:endParaRPr lang="en-US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275" y="1066800"/>
            <a:ext cx="6943725" cy="525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CSA.TEMPLATE.pp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NCSA.TEMPLATE.p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NCSA.TEMPLATE.p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SA.TEMPLATE.p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AppleShare:NCSA Presentations:PowerPoint4.0.template:NCSA.TEMPLATE.pp</Template>
  <TotalTime>18019</TotalTime>
  <Pages>1</Pages>
  <Words>155</Words>
  <Application>Microsoft Office PowerPoint</Application>
  <PresentationFormat>Letter Paper (8.5x11 in)</PresentationFormat>
  <Paragraphs>63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NCSA.TEMPLATE.pp</vt:lpstr>
      <vt:lpstr>Slide 1</vt:lpstr>
      <vt:lpstr>Slide 2</vt:lpstr>
      <vt:lpstr>Neural Network Training Example</vt:lpstr>
      <vt:lpstr>Original Data</vt:lpstr>
      <vt:lpstr>Encoding</vt:lpstr>
      <vt:lpstr>Matlab Neural Network Toolkit</vt:lpstr>
      <vt:lpstr>Pattern Recognition Tool</vt:lpstr>
      <vt:lpstr>Select Data</vt:lpstr>
      <vt:lpstr>Validation and Test Data</vt:lpstr>
      <vt:lpstr>Setup Neural Network</vt:lpstr>
      <vt:lpstr>Train Network</vt:lpstr>
      <vt:lpstr>Training</vt:lpstr>
      <vt:lpstr>Confusion Matrix</vt:lpstr>
      <vt:lpstr>Understanding Confusion Matrix</vt:lpstr>
      <vt:lpstr>Summary</vt:lpstr>
      <vt:lpstr>What I want you to do</vt:lpstr>
    </vt:vector>
  </TitlesOfParts>
  <Company>Computing and Information Sciences, Kansas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690 (Implementation of High-Performance Data Mining Systems) Lecture 0 of 18</dc:title>
  <dc:subject/>
  <dc:creator>yaohang@cs.odu.edu</dc:creator>
  <cp:keywords/>
  <dc:description/>
  <cp:lastModifiedBy>Yaohang Li</cp:lastModifiedBy>
  <cp:revision>710</cp:revision>
  <cp:lastPrinted>1999-07-21T06:37:24Z</cp:lastPrinted>
  <dcterms:created xsi:type="dcterms:W3CDTF">1995-10-31T07:46:16Z</dcterms:created>
  <dcterms:modified xsi:type="dcterms:W3CDTF">2014-11-10T20:50:04Z</dcterms:modified>
</cp:coreProperties>
</file>