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486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323" r:id="rId32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9ADD2-E4E8-4BDA-BE92-70D2C9A285E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6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35088" y="815975"/>
            <a:ext cx="4322762" cy="32416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409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A81A5-C049-43CD-BC60-101ED1722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623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CAF244-76BB-4271-9864-01A2DFDA1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5094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638" y="1060450"/>
            <a:ext cx="9110662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F61071-6483-42C1-87AF-151F9BEA0E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0764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1F12C4-CB17-4EF0-AA5E-3114DB3C3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8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22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 smtClean="0">
                <a:ea typeface="宋体" panose="02010600030101010101" pitchFamily="2" charset="-122"/>
              </a:rPr>
              <a:t>Not in the Book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2474841" y="1600200"/>
            <a:ext cx="4358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Artificial Neural Network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Neuron Diagram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5168900"/>
            <a:ext cx="8915400" cy="927100"/>
          </a:xfrm>
        </p:spPr>
        <p:txBody>
          <a:bodyPr/>
          <a:lstStyle/>
          <a:p>
            <a:r>
              <a:rPr lang="en-US" altLang="en-US" sz="1600"/>
              <a:t>weighted inputs are summed up by the </a:t>
            </a:r>
            <a:r>
              <a:rPr lang="en-US" altLang="en-US" sz="1600" i="1"/>
              <a:t>input function</a:t>
            </a:r>
            <a:endParaRPr lang="en-US" altLang="en-US" sz="1600"/>
          </a:p>
          <a:p>
            <a:r>
              <a:rPr lang="en-US" altLang="en-US" sz="1600"/>
              <a:t>the (nonlinear) </a:t>
            </a:r>
            <a:r>
              <a:rPr lang="en-US" altLang="en-US" sz="1600" i="1"/>
              <a:t>activation function</a:t>
            </a:r>
            <a:r>
              <a:rPr lang="en-US" altLang="en-US" sz="1600"/>
              <a:t> calculates the activation value, which determines the output</a:t>
            </a:r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174625" y="1330325"/>
          <a:ext cx="8969375" cy="3841750"/>
        </p:xfrm>
        <a:graphic>
          <a:graphicData uri="http://schemas.openxmlformats.org/presentationml/2006/ole">
            <p:oleObj spid="_x0000_s12290" name="Bitmap Image" r:id="rId3" imgW="5114286" imgH="2190476" progId="PBrush">
              <p:embed/>
            </p:oleObj>
          </a:graphicData>
        </a:graphic>
      </p:graphicFrame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7604125" y="4935538"/>
            <a:ext cx="1539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000" b="0">
                <a:solidFill>
                  <a:schemeClr val="bg2"/>
                </a:solidFill>
              </a:rPr>
              <a:t>[Russell &amp; Norvig, 1995]</a:t>
            </a:r>
          </a:p>
        </p:txBody>
      </p:sp>
    </p:spTree>
    <p:extLst>
      <p:ext uri="{BB962C8B-B14F-4D97-AF65-F5344CB8AC3E}">
        <p14:creationId xmlns="" xmlns:p14="http://schemas.microsoft.com/office/powerpoint/2010/main" val="42769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3400" y="4191000"/>
            <a:ext cx="662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tabLst>
                <a:tab pos="952500" algn="l"/>
              </a:tabLst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tabLst>
                <a:tab pos="952500" algn="l"/>
              </a:tabLst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CC"/>
              </a:buClr>
              <a:buChar char="•"/>
              <a:tabLst>
                <a:tab pos="952500" algn="l"/>
              </a:tabLst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952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 sz="1800" b="0"/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228600" y="1371600"/>
          <a:ext cx="8763000" cy="3048000"/>
        </p:xfrm>
        <a:graphic>
          <a:graphicData uri="http://schemas.openxmlformats.org/presentationml/2006/ole">
            <p:oleObj spid="_x0000_s13314" name="Bitmap Image" r:id="rId3" imgW="6990476" imgH="3057143" progId="PBrush">
              <p:embed/>
            </p:oleObj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Activation Functions</a:t>
            </a:r>
          </a:p>
        </p:txBody>
      </p:sp>
      <p:sp>
        <p:nvSpPr>
          <p:cNvPr id="85914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638" y="4719638"/>
            <a:ext cx="9110662" cy="1531937"/>
          </a:xfrm>
        </p:spPr>
        <p:txBody>
          <a:bodyPr/>
          <a:lstStyle/>
          <a:p>
            <a:r>
              <a:rPr lang="en-US" altLang="en-US" sz="1600" b="0"/>
              <a:t>Step</a:t>
            </a:r>
            <a:r>
              <a:rPr lang="en-US" altLang="en-US" sz="1600" b="0" baseline="-25000"/>
              <a:t>t</a:t>
            </a:r>
            <a:r>
              <a:rPr lang="en-US" altLang="en-US" sz="1600" b="0"/>
              <a:t>(x)		=	1 	if x &gt;= t, else 0</a:t>
            </a:r>
          </a:p>
          <a:p>
            <a:r>
              <a:rPr lang="en-US" altLang="en-US" sz="1600" b="0"/>
              <a:t>Sign(x)		=	+1 	if x &gt;= 0, else –1</a:t>
            </a:r>
          </a:p>
          <a:p>
            <a:r>
              <a:rPr lang="en-US" altLang="en-US" sz="1600" b="0"/>
              <a:t>Sigmoid(x)	=	1/(1+e</a:t>
            </a:r>
            <a:r>
              <a:rPr lang="en-US" altLang="en-US" sz="1600" b="0" baseline="30000"/>
              <a:t>-x</a:t>
            </a:r>
            <a:r>
              <a:rPr lang="en-US" altLang="en-US" sz="1600" b="0"/>
              <a:t>)</a:t>
            </a: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7467600" y="4251325"/>
            <a:ext cx="1539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000" b="0">
                <a:solidFill>
                  <a:schemeClr val="bg2"/>
                </a:solidFill>
              </a:rPr>
              <a:t>[Russell &amp; Norvig, 1995]</a:t>
            </a:r>
          </a:p>
        </p:txBody>
      </p:sp>
    </p:spTree>
    <p:extLst>
      <p:ext uri="{BB962C8B-B14F-4D97-AF65-F5344CB8AC3E}">
        <p14:creationId xmlns="" xmlns:p14="http://schemas.microsoft.com/office/powerpoint/2010/main" val="370811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Networks and Logic Gates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356100"/>
            <a:ext cx="9067800" cy="1739900"/>
          </a:xfrm>
        </p:spPr>
        <p:txBody>
          <a:bodyPr/>
          <a:lstStyle/>
          <a:p>
            <a:r>
              <a:rPr lang="en-US" altLang="en-US" sz="1600"/>
              <a:t>simple neurons with can act as logic gates</a:t>
            </a:r>
          </a:p>
          <a:p>
            <a:pPr lvl="1"/>
            <a:r>
              <a:rPr lang="en-US" altLang="en-US" sz="1400"/>
              <a:t>appropriate choice of activation function, threshold, and weights </a:t>
            </a:r>
          </a:p>
          <a:p>
            <a:pPr lvl="2"/>
            <a:r>
              <a:rPr lang="en-US" altLang="en-US" sz="1500"/>
              <a:t>step function as activation function</a:t>
            </a:r>
          </a:p>
        </p:txBody>
      </p:sp>
      <p:grpSp>
        <p:nvGrpSpPr>
          <p:cNvPr id="860164" name="Group 4"/>
          <p:cNvGrpSpPr>
            <a:grpSpLocks/>
          </p:cNvGrpSpPr>
          <p:nvPr/>
        </p:nvGrpSpPr>
        <p:grpSpPr bwMode="auto">
          <a:xfrm>
            <a:off x="0" y="1524000"/>
            <a:ext cx="9182100" cy="2508250"/>
            <a:chOff x="0" y="960"/>
            <a:chExt cx="5784" cy="1580"/>
          </a:xfrm>
        </p:grpSpPr>
        <p:graphicFrame>
          <p:nvGraphicFramePr>
            <p:cNvPr id="860165" name="Object 5"/>
            <p:cNvGraphicFramePr>
              <a:graphicFrameLocks noChangeAspect="1"/>
            </p:cNvGraphicFramePr>
            <p:nvPr/>
          </p:nvGraphicFramePr>
          <p:xfrm>
            <a:off x="0" y="960"/>
            <a:ext cx="5760" cy="1548"/>
          </p:xfrm>
          <a:graphic>
            <a:graphicData uri="http://schemas.openxmlformats.org/presentationml/2006/ole">
              <p:oleObj spid="_x0000_s14338" name="Bitmap Image" r:id="rId3" imgW="5315692" imgH="1428949" progId="PBrush">
                <p:embed/>
              </p:oleObj>
            </a:graphicData>
          </a:graphic>
        </p:graphicFrame>
        <p:sp>
          <p:nvSpPr>
            <p:cNvPr id="860166" name="Text Box 6"/>
            <p:cNvSpPr txBox="1">
              <a:spLocks noChangeArrowheads="1"/>
            </p:cNvSpPr>
            <p:nvPr/>
          </p:nvSpPr>
          <p:spPr bwMode="auto">
            <a:xfrm>
              <a:off x="4814" y="2386"/>
              <a:ext cx="97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000" b="0">
                  <a:solidFill>
                    <a:schemeClr val="bg2"/>
                  </a:solidFill>
                </a:rPr>
                <a:t>[Russell &amp; Norvig, 1995]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7872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Structures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principle, networks can be arbitrarily connected</a:t>
            </a:r>
          </a:p>
          <a:p>
            <a:pPr lvl="1"/>
            <a:r>
              <a:rPr lang="en-US" altLang="en-US"/>
              <a:t>occasionally done to represent specific structures</a:t>
            </a:r>
          </a:p>
          <a:p>
            <a:pPr lvl="2"/>
            <a:r>
              <a:rPr lang="en-US" altLang="en-US"/>
              <a:t>semantic networks</a:t>
            </a:r>
          </a:p>
          <a:p>
            <a:pPr lvl="2"/>
            <a:r>
              <a:rPr lang="en-US" altLang="en-US"/>
              <a:t>logical sentences</a:t>
            </a:r>
          </a:p>
          <a:p>
            <a:pPr lvl="1"/>
            <a:r>
              <a:rPr lang="en-US" altLang="en-US"/>
              <a:t>makes learning rather difficult</a:t>
            </a:r>
          </a:p>
          <a:p>
            <a:r>
              <a:rPr lang="en-US" altLang="en-US"/>
              <a:t>layered structures</a:t>
            </a:r>
          </a:p>
          <a:p>
            <a:pPr lvl="1"/>
            <a:r>
              <a:rPr lang="en-US" altLang="en-US"/>
              <a:t>networks are arranged into layers</a:t>
            </a:r>
          </a:p>
          <a:p>
            <a:pPr lvl="1"/>
            <a:r>
              <a:rPr lang="en-US" altLang="en-US"/>
              <a:t>interconnections mostly between two layers</a:t>
            </a:r>
          </a:p>
          <a:p>
            <a:pPr lvl="1"/>
            <a:r>
              <a:rPr lang="en-US" altLang="en-US"/>
              <a:t>some networks may have feedback connections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5431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7620000" cy="1587500"/>
          </a:xfrm>
        </p:spPr>
        <p:txBody>
          <a:bodyPr/>
          <a:lstStyle/>
          <a:p>
            <a:r>
              <a:rPr lang="en-US" altLang="en-US" sz="1400"/>
              <a:t>single layer, feed-forward network</a:t>
            </a:r>
          </a:p>
          <a:p>
            <a:r>
              <a:rPr lang="en-US" altLang="en-US" sz="1400"/>
              <a:t>historically one of the first types of neural networks</a:t>
            </a:r>
          </a:p>
          <a:p>
            <a:pPr lvl="1"/>
            <a:r>
              <a:rPr lang="en-US" altLang="en-US" sz="1200"/>
              <a:t>late 1950s</a:t>
            </a:r>
          </a:p>
          <a:p>
            <a:r>
              <a:rPr lang="en-US" altLang="en-US" sz="1400"/>
              <a:t>the output is calculated as a  step function applied to the weighted sum of inputs</a:t>
            </a:r>
          </a:p>
          <a:p>
            <a:r>
              <a:rPr lang="en-US" altLang="en-US" sz="1400"/>
              <a:t>capable of learning simple functions</a:t>
            </a:r>
          </a:p>
          <a:p>
            <a:pPr lvl="1"/>
            <a:r>
              <a:rPr lang="en-US" altLang="en-US" sz="1200"/>
              <a:t>linearly separable</a:t>
            </a:r>
          </a:p>
        </p:txBody>
      </p:sp>
      <p:pic>
        <p:nvPicPr>
          <p:cNvPr id="86221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104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9481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234" name="Group 2"/>
          <p:cNvGrpSpPr>
            <a:grpSpLocks/>
          </p:cNvGrpSpPr>
          <p:nvPr/>
        </p:nvGrpSpPr>
        <p:grpSpPr bwMode="auto">
          <a:xfrm>
            <a:off x="292100" y="1193800"/>
            <a:ext cx="7877175" cy="3698875"/>
            <a:chOff x="184" y="752"/>
            <a:chExt cx="4962" cy="2330"/>
          </a:xfrm>
          <a:solidFill>
            <a:schemeClr val="bg1"/>
          </a:solidFill>
        </p:grpSpPr>
        <p:sp>
          <p:nvSpPr>
            <p:cNvPr id="863235" name="Rectangle 3"/>
            <p:cNvSpPr>
              <a:spLocks noChangeArrowheads="1"/>
            </p:cNvSpPr>
            <p:nvPr/>
          </p:nvSpPr>
          <p:spPr bwMode="auto">
            <a:xfrm>
              <a:off x="184" y="752"/>
              <a:ext cx="4960" cy="23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236" name="Text Box 4"/>
            <p:cNvSpPr txBox="1">
              <a:spLocks noChangeArrowheads="1"/>
            </p:cNvSpPr>
            <p:nvPr/>
          </p:nvSpPr>
          <p:spPr bwMode="auto">
            <a:xfrm>
              <a:off x="4176" y="2928"/>
              <a:ext cx="970" cy="1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000" b="0">
                  <a:solidFill>
                    <a:schemeClr val="bg2"/>
                  </a:solidFill>
                </a:rPr>
                <a:t>[Russell &amp; Norvig, 1995]</a:t>
              </a:r>
            </a:p>
          </p:txBody>
        </p:sp>
      </p:grpSp>
      <p:sp>
        <p:nvSpPr>
          <p:cNvPr id="863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Perceptrons and Linear Separability</a:t>
            </a:r>
          </a:p>
        </p:txBody>
      </p:sp>
      <p:sp>
        <p:nvSpPr>
          <p:cNvPr id="8632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42888" y="4903788"/>
            <a:ext cx="8888412" cy="1347787"/>
          </a:xfrm>
        </p:spPr>
        <p:txBody>
          <a:bodyPr/>
          <a:lstStyle/>
          <a:p>
            <a:r>
              <a:rPr lang="en-US" altLang="en-US" sz="1600"/>
              <a:t>perceptrons can deal with linearly separable functions</a:t>
            </a:r>
          </a:p>
          <a:p>
            <a:r>
              <a:rPr lang="en-US" altLang="en-US" sz="1600"/>
              <a:t>some simple functions are </a:t>
            </a:r>
            <a:r>
              <a:rPr lang="en-US" altLang="en-US" sz="1600" i="1"/>
              <a:t>not</a:t>
            </a:r>
            <a:r>
              <a:rPr lang="en-US" altLang="en-US" sz="1600"/>
              <a:t> linearly separable</a:t>
            </a:r>
          </a:p>
          <a:p>
            <a:pPr lvl="1"/>
            <a:r>
              <a:rPr lang="en-US" altLang="en-US" sz="1400"/>
              <a:t>XOR function</a:t>
            </a:r>
          </a:p>
        </p:txBody>
      </p:sp>
      <p:sp>
        <p:nvSpPr>
          <p:cNvPr id="863239" name="Text Box 7"/>
          <p:cNvSpPr txBox="1">
            <a:spLocks noChangeArrowheads="1"/>
          </p:cNvSpPr>
          <p:nvPr/>
        </p:nvSpPr>
        <p:spPr bwMode="auto">
          <a:xfrm>
            <a:off x="533400" y="387350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0,0</a:t>
            </a:r>
          </a:p>
        </p:txBody>
      </p:sp>
      <p:sp>
        <p:nvSpPr>
          <p:cNvPr id="863240" name="Line 8"/>
          <p:cNvSpPr>
            <a:spLocks noChangeShapeType="1"/>
          </p:cNvSpPr>
          <p:nvPr/>
        </p:nvSpPr>
        <p:spPr bwMode="auto">
          <a:xfrm>
            <a:off x="1204913" y="1889125"/>
            <a:ext cx="0" cy="204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41" name="Line 9"/>
          <p:cNvSpPr>
            <a:spLocks noChangeShapeType="1"/>
          </p:cNvSpPr>
          <p:nvPr/>
        </p:nvSpPr>
        <p:spPr bwMode="auto">
          <a:xfrm rot="5400000">
            <a:off x="2173288" y="2992438"/>
            <a:ext cx="1587" cy="193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42" name="Text Box 10"/>
          <p:cNvSpPr txBox="1">
            <a:spLocks noChangeArrowheads="1"/>
          </p:cNvSpPr>
          <p:nvPr/>
        </p:nvSpPr>
        <p:spPr bwMode="auto">
          <a:xfrm>
            <a:off x="593725" y="182880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0,1</a:t>
            </a:r>
          </a:p>
        </p:txBody>
      </p:sp>
      <p:sp>
        <p:nvSpPr>
          <p:cNvPr id="863243" name="Text Box 11"/>
          <p:cNvSpPr txBox="1">
            <a:spLocks noChangeArrowheads="1"/>
          </p:cNvSpPr>
          <p:nvPr/>
        </p:nvSpPr>
        <p:spPr bwMode="auto">
          <a:xfrm>
            <a:off x="3082925" y="3873500"/>
            <a:ext cx="731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1,0</a:t>
            </a:r>
          </a:p>
        </p:txBody>
      </p:sp>
      <p:sp>
        <p:nvSpPr>
          <p:cNvPr id="863244" name="Text Box 12"/>
          <p:cNvSpPr txBox="1">
            <a:spLocks noChangeArrowheads="1"/>
          </p:cNvSpPr>
          <p:nvPr/>
        </p:nvSpPr>
        <p:spPr bwMode="auto">
          <a:xfrm>
            <a:off x="3059113" y="1828800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1,1</a:t>
            </a:r>
          </a:p>
        </p:txBody>
      </p:sp>
      <p:sp>
        <p:nvSpPr>
          <p:cNvPr id="863245" name="Oval 13"/>
          <p:cNvSpPr>
            <a:spLocks noChangeArrowheads="1"/>
          </p:cNvSpPr>
          <p:nvPr/>
        </p:nvSpPr>
        <p:spPr bwMode="auto">
          <a:xfrm>
            <a:off x="1114425" y="1868488"/>
            <a:ext cx="142875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46" name="Oval 14"/>
          <p:cNvSpPr>
            <a:spLocks noChangeArrowheads="1"/>
          </p:cNvSpPr>
          <p:nvPr/>
        </p:nvSpPr>
        <p:spPr bwMode="auto">
          <a:xfrm>
            <a:off x="3105150" y="1868488"/>
            <a:ext cx="141288" cy="1508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47" name="Oval 15"/>
          <p:cNvSpPr>
            <a:spLocks noChangeArrowheads="1"/>
          </p:cNvSpPr>
          <p:nvPr/>
        </p:nvSpPr>
        <p:spPr bwMode="auto">
          <a:xfrm>
            <a:off x="3106738" y="3873500"/>
            <a:ext cx="141287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48" name="Oval 16"/>
          <p:cNvSpPr>
            <a:spLocks noChangeArrowheads="1"/>
          </p:cNvSpPr>
          <p:nvPr/>
        </p:nvSpPr>
        <p:spPr bwMode="auto">
          <a:xfrm>
            <a:off x="1114425" y="3873500"/>
            <a:ext cx="142875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4902200" y="3873500"/>
            <a:ext cx="731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0,0</a:t>
            </a:r>
          </a:p>
        </p:txBody>
      </p:sp>
      <p:sp>
        <p:nvSpPr>
          <p:cNvPr id="863250" name="Line 18"/>
          <p:cNvSpPr>
            <a:spLocks noChangeShapeType="1"/>
          </p:cNvSpPr>
          <p:nvPr/>
        </p:nvSpPr>
        <p:spPr bwMode="auto">
          <a:xfrm>
            <a:off x="5486400" y="1981200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1" name="Line 19"/>
          <p:cNvSpPr>
            <a:spLocks noChangeShapeType="1"/>
          </p:cNvSpPr>
          <p:nvPr/>
        </p:nvSpPr>
        <p:spPr bwMode="auto">
          <a:xfrm rot="5400000">
            <a:off x="6553200" y="2895600"/>
            <a:ext cx="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2" name="Text Box 20"/>
          <p:cNvSpPr txBox="1">
            <a:spLocks noChangeArrowheads="1"/>
          </p:cNvSpPr>
          <p:nvPr/>
        </p:nvSpPr>
        <p:spPr bwMode="auto">
          <a:xfrm>
            <a:off x="4932363" y="1830388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0,1</a:t>
            </a:r>
          </a:p>
        </p:txBody>
      </p:sp>
      <p:sp>
        <p:nvSpPr>
          <p:cNvPr id="863253" name="Text Box 21"/>
          <p:cNvSpPr txBox="1">
            <a:spLocks noChangeArrowheads="1"/>
          </p:cNvSpPr>
          <p:nvPr/>
        </p:nvSpPr>
        <p:spPr bwMode="auto">
          <a:xfrm>
            <a:off x="7499350" y="384175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1,0</a:t>
            </a:r>
          </a:p>
        </p:txBody>
      </p:sp>
      <p:sp>
        <p:nvSpPr>
          <p:cNvPr id="863254" name="Text Box 22"/>
          <p:cNvSpPr txBox="1">
            <a:spLocks noChangeArrowheads="1"/>
          </p:cNvSpPr>
          <p:nvPr/>
        </p:nvSpPr>
        <p:spPr bwMode="auto">
          <a:xfrm>
            <a:off x="7499350" y="1828800"/>
            <a:ext cx="7302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000" b="0">
                <a:solidFill>
                  <a:schemeClr val="bg1"/>
                </a:solidFill>
                <a:latin typeface="Times" panose="02020603050405020304" pitchFamily="18" charset="0"/>
              </a:rPr>
              <a:t>1,1</a:t>
            </a:r>
          </a:p>
        </p:txBody>
      </p:sp>
      <p:sp>
        <p:nvSpPr>
          <p:cNvPr id="863255" name="Oval 23"/>
          <p:cNvSpPr>
            <a:spLocks noChangeArrowheads="1"/>
          </p:cNvSpPr>
          <p:nvPr/>
        </p:nvSpPr>
        <p:spPr bwMode="auto">
          <a:xfrm>
            <a:off x="5432425" y="1868488"/>
            <a:ext cx="141288" cy="1508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56" name="Oval 24"/>
          <p:cNvSpPr>
            <a:spLocks noChangeArrowheads="1"/>
          </p:cNvSpPr>
          <p:nvPr/>
        </p:nvSpPr>
        <p:spPr bwMode="auto">
          <a:xfrm>
            <a:off x="7556500" y="1868488"/>
            <a:ext cx="142875" cy="15081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57" name="Oval 25"/>
          <p:cNvSpPr>
            <a:spLocks noChangeArrowheads="1"/>
          </p:cNvSpPr>
          <p:nvPr/>
        </p:nvSpPr>
        <p:spPr bwMode="auto">
          <a:xfrm>
            <a:off x="7556500" y="3873500"/>
            <a:ext cx="142875" cy="1492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58" name="Oval 26"/>
          <p:cNvSpPr>
            <a:spLocks noChangeArrowheads="1"/>
          </p:cNvSpPr>
          <p:nvPr/>
        </p:nvSpPr>
        <p:spPr bwMode="auto">
          <a:xfrm>
            <a:off x="5432425" y="3873500"/>
            <a:ext cx="141288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3259" name="Text Box 27"/>
          <p:cNvSpPr txBox="1">
            <a:spLocks noChangeArrowheads="1"/>
          </p:cNvSpPr>
          <p:nvPr/>
        </p:nvSpPr>
        <p:spPr bwMode="auto">
          <a:xfrm>
            <a:off x="1547813" y="4173538"/>
            <a:ext cx="14462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latin typeface="Times" panose="02020603050405020304" pitchFamily="18" charset="0"/>
              </a:rPr>
              <a:t>AND</a:t>
            </a:r>
          </a:p>
        </p:txBody>
      </p:sp>
      <p:sp>
        <p:nvSpPr>
          <p:cNvPr id="863260" name="Text Box 28"/>
          <p:cNvSpPr txBox="1">
            <a:spLocks noChangeArrowheads="1"/>
          </p:cNvSpPr>
          <p:nvPr/>
        </p:nvSpPr>
        <p:spPr bwMode="auto">
          <a:xfrm>
            <a:off x="5916613" y="4235450"/>
            <a:ext cx="14462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latin typeface="Times" panose="02020603050405020304" pitchFamily="18" charset="0"/>
              </a:rPr>
              <a:t>XOR</a:t>
            </a:r>
          </a:p>
        </p:txBody>
      </p:sp>
      <p:sp>
        <p:nvSpPr>
          <p:cNvPr id="863261" name="Line 29"/>
          <p:cNvSpPr>
            <a:spLocks noChangeShapeType="1"/>
          </p:cNvSpPr>
          <p:nvPr/>
        </p:nvSpPr>
        <p:spPr bwMode="auto">
          <a:xfrm>
            <a:off x="1295400" y="1219200"/>
            <a:ext cx="2784475" cy="27828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536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Perceptrons and Linear Separability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867400"/>
            <a:ext cx="9067800" cy="990600"/>
          </a:xfrm>
        </p:spPr>
        <p:txBody>
          <a:bodyPr/>
          <a:lstStyle/>
          <a:p>
            <a:pPr marL="285750" indent="-285750" defTabSz="914400"/>
            <a:r>
              <a:rPr lang="en-US" altLang="en-US" sz="1600"/>
              <a:t>linear separability can be extended to more than two dimensions</a:t>
            </a:r>
          </a:p>
          <a:p>
            <a:pPr marL="285750" indent="-285750" defTabSz="914400"/>
            <a:r>
              <a:rPr lang="en-US" altLang="en-US" sz="1600"/>
              <a:t>more difficult to visualize</a:t>
            </a:r>
          </a:p>
        </p:txBody>
      </p:sp>
      <p:grpSp>
        <p:nvGrpSpPr>
          <p:cNvPr id="864260" name="Group 4"/>
          <p:cNvGrpSpPr>
            <a:grpSpLocks/>
          </p:cNvGrpSpPr>
          <p:nvPr/>
        </p:nvGrpSpPr>
        <p:grpSpPr bwMode="auto">
          <a:xfrm>
            <a:off x="76200" y="1143000"/>
            <a:ext cx="8991600" cy="4724400"/>
            <a:chOff x="48" y="720"/>
            <a:chExt cx="5664" cy="2976"/>
          </a:xfrm>
        </p:grpSpPr>
        <p:graphicFrame>
          <p:nvGraphicFramePr>
            <p:cNvPr id="864261" name="Object 5"/>
            <p:cNvGraphicFramePr>
              <a:graphicFrameLocks noChangeAspect="1"/>
            </p:cNvGraphicFramePr>
            <p:nvPr/>
          </p:nvGraphicFramePr>
          <p:xfrm>
            <a:off x="48" y="720"/>
            <a:ext cx="5616" cy="2942"/>
          </p:xfrm>
          <a:graphic>
            <a:graphicData uri="http://schemas.openxmlformats.org/presentationml/2006/ole">
              <p:oleObj spid="_x0000_s15362" name="Bitmap Image" r:id="rId3" imgW="6219048" imgH="3258005" progId="PBrush">
                <p:embed/>
              </p:oleObj>
            </a:graphicData>
          </a:graphic>
        </p:graphicFrame>
        <p:sp>
          <p:nvSpPr>
            <p:cNvPr id="864262" name="Text Box 6"/>
            <p:cNvSpPr txBox="1">
              <a:spLocks noChangeArrowheads="1"/>
            </p:cNvSpPr>
            <p:nvPr/>
          </p:nvSpPr>
          <p:spPr bwMode="auto">
            <a:xfrm>
              <a:off x="4742" y="3542"/>
              <a:ext cx="97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000" b="0">
                  <a:solidFill>
                    <a:schemeClr val="bg2"/>
                  </a:solidFill>
                </a:rPr>
                <a:t>[Russell &amp; Norvig, 1995]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7598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Perceptrons and Learning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724400" cy="4648200"/>
          </a:xfrm>
        </p:spPr>
        <p:txBody>
          <a:bodyPr/>
          <a:lstStyle/>
          <a:p>
            <a:r>
              <a:rPr lang="en-US" altLang="en-US"/>
              <a:t>perceptrons can learn from examples through a simple learning rule</a:t>
            </a:r>
          </a:p>
          <a:p>
            <a:pPr lvl="1"/>
            <a:r>
              <a:rPr lang="en-US" altLang="en-US"/>
              <a:t>calculate the error of a unit </a:t>
            </a:r>
            <a:r>
              <a:rPr lang="en-US" altLang="en-US" i="1"/>
              <a:t>Err</a:t>
            </a:r>
            <a:r>
              <a:rPr lang="en-US" altLang="en-US" i="1" baseline="-25000"/>
              <a:t>i</a:t>
            </a:r>
            <a:r>
              <a:rPr lang="en-US" altLang="en-US"/>
              <a:t> as the difference between the correct output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and the calculated output </a:t>
            </a:r>
            <a:r>
              <a:rPr lang="en-US" altLang="en-US" i="1"/>
              <a:t>O</a:t>
            </a:r>
            <a:r>
              <a:rPr lang="en-US" altLang="en-US" i="1" baseline="-25000"/>
              <a:t>i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 </a:t>
            </a:r>
            <a:r>
              <a:rPr lang="en-US" altLang="en-US" i="1"/>
              <a:t>Err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- O</a:t>
            </a:r>
            <a:r>
              <a:rPr lang="en-US" altLang="en-US" i="1" baseline="-25000"/>
              <a:t>i</a:t>
            </a:r>
          </a:p>
          <a:p>
            <a:pPr lvl="1"/>
            <a:r>
              <a:rPr lang="en-US" altLang="en-US"/>
              <a:t>adjust the weight </a:t>
            </a:r>
            <a:r>
              <a:rPr lang="en-US" altLang="en-US" i="1"/>
              <a:t>W</a:t>
            </a:r>
            <a:r>
              <a:rPr lang="en-US" altLang="en-US" i="1" baseline="-25000"/>
              <a:t>j</a:t>
            </a:r>
            <a:r>
              <a:rPr lang="en-US" altLang="en-US"/>
              <a:t> of the input </a:t>
            </a:r>
            <a:r>
              <a:rPr lang="en-US" altLang="en-US" i="1"/>
              <a:t>I</a:t>
            </a:r>
            <a:r>
              <a:rPr lang="en-US" altLang="en-US" i="1" baseline="-25000"/>
              <a:t>j</a:t>
            </a:r>
            <a:r>
              <a:rPr lang="en-US" altLang="en-US"/>
              <a:t> such that the error decreases</a:t>
            </a:r>
            <a:br>
              <a:rPr lang="en-US" altLang="en-US"/>
            </a:br>
            <a:r>
              <a:rPr lang="en-US" altLang="en-US"/>
              <a:t>	 </a:t>
            </a:r>
            <a:r>
              <a:rPr lang="en-US" altLang="en-US" i="1"/>
              <a:t>W</a:t>
            </a:r>
            <a:r>
              <a:rPr lang="en-US" altLang="en-US" i="1" baseline="-25000"/>
              <a:t>ij</a:t>
            </a:r>
            <a:r>
              <a:rPr lang="en-US" altLang="en-US"/>
              <a:t> := </a:t>
            </a:r>
            <a:r>
              <a:rPr lang="en-US" altLang="en-US" i="1"/>
              <a:t>W</a:t>
            </a:r>
            <a:r>
              <a:rPr lang="en-US" altLang="en-US" i="1" baseline="-25000"/>
              <a:t>ij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 *</a:t>
            </a:r>
            <a:r>
              <a:rPr lang="en-US" altLang="en-US" i="1"/>
              <a:t>I</a:t>
            </a:r>
            <a:r>
              <a:rPr lang="en-US" altLang="en-US" i="1" baseline="-25000"/>
              <a:t>ij</a:t>
            </a:r>
            <a:r>
              <a:rPr lang="en-US" altLang="en-US" i="1"/>
              <a:t> * Err</a:t>
            </a:r>
            <a:r>
              <a:rPr lang="en-US" altLang="en-US" i="1" baseline="-25000"/>
              <a:t>ij</a:t>
            </a:r>
            <a:endParaRPr lang="en-US" altLang="en-US"/>
          </a:p>
          <a:p>
            <a:pPr lvl="2"/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 is the learning rate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this is a gradient descent search through the weight space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lead to great enthusiasm in the late 50s and early 60s until Minsky &amp; Papert in 69 analyzed the class of representable functions and found the linear separability problem</a:t>
            </a:r>
          </a:p>
        </p:txBody>
      </p:sp>
      <p:pic>
        <p:nvPicPr>
          <p:cNvPr id="8652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5337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275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Generic Neural Network Learning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8" y="1230313"/>
            <a:ext cx="9110662" cy="5021262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basic framework for learning in neural networks</a:t>
            </a:r>
            <a:endParaRPr lang="en-US" altLang="en-US" sz="1600" i="1">
              <a:latin typeface="Avant Garde" charset="0"/>
            </a:endParaRP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457200" y="2362200"/>
            <a:ext cx="8229600" cy="2225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chemeClr val="bg2"/>
                </a:solidFill>
              </a:rPr>
              <a:t>function</a:t>
            </a:r>
            <a:r>
              <a:rPr lang="en-US" altLang="en-US" sz="2000" b="0" dirty="0">
                <a:solidFill>
                  <a:schemeClr val="bg2"/>
                </a:solidFill>
              </a:rPr>
              <a:t> NEURAL-NETWORK-LEARNING(</a:t>
            </a:r>
            <a:r>
              <a:rPr lang="en-US" altLang="en-US" sz="2000" b="0" i="1" dirty="0">
                <a:solidFill>
                  <a:schemeClr val="bg2"/>
                </a:solidFill>
              </a:rPr>
              <a:t>examples</a:t>
            </a:r>
            <a:r>
              <a:rPr lang="en-US" altLang="en-US" sz="2000" b="0" dirty="0">
                <a:solidFill>
                  <a:schemeClr val="bg2"/>
                </a:solidFill>
              </a:rPr>
              <a:t>) </a:t>
            </a:r>
            <a:r>
              <a:rPr lang="en-US" altLang="en-US" sz="2000" dirty="0">
                <a:solidFill>
                  <a:schemeClr val="bg2"/>
                </a:solidFill>
              </a:rPr>
              <a:t>returns</a:t>
            </a:r>
            <a:r>
              <a:rPr lang="en-US" altLang="en-US" sz="2000" b="0" dirty="0">
                <a:solidFill>
                  <a:schemeClr val="bg2"/>
                </a:solidFill>
              </a:rPr>
              <a:t> </a:t>
            </a:r>
            <a:r>
              <a:rPr lang="en-US" altLang="en-US" sz="2000" b="0" i="1" dirty="0">
                <a:solidFill>
                  <a:schemeClr val="bg2"/>
                </a:solidFill>
              </a:rPr>
              <a:t>network</a:t>
            </a:r>
          </a:p>
          <a:p>
            <a:pPr algn="l">
              <a:spcBef>
                <a:spcPct val="0"/>
              </a:spcBef>
            </a:pPr>
            <a:r>
              <a:rPr lang="en-US" altLang="en-US" sz="2000" b="0" i="1" dirty="0">
                <a:solidFill>
                  <a:schemeClr val="bg2"/>
                </a:solidFill>
              </a:rPr>
              <a:t>  network  := </a:t>
            </a:r>
            <a:r>
              <a:rPr lang="en-US" altLang="en-US" sz="2000" b="0" dirty="0">
                <a:solidFill>
                  <a:schemeClr val="bg2"/>
                </a:solidFill>
              </a:rPr>
              <a:t>a network with randomly assigned weights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chemeClr val="bg2"/>
                </a:solidFill>
              </a:rPr>
              <a:t>  for each </a:t>
            </a:r>
            <a:r>
              <a:rPr lang="en-US" altLang="en-US" sz="2000" b="0" i="1" dirty="0">
                <a:solidFill>
                  <a:schemeClr val="bg2"/>
                </a:solidFill>
              </a:rPr>
              <a:t>e</a:t>
            </a:r>
            <a:r>
              <a:rPr lang="en-US" altLang="en-US" sz="2000" dirty="0">
                <a:solidFill>
                  <a:schemeClr val="bg2"/>
                </a:solidFill>
              </a:rPr>
              <a:t> in </a:t>
            </a:r>
            <a:r>
              <a:rPr lang="en-US" altLang="en-US" sz="2000" b="0" i="1" dirty="0">
                <a:solidFill>
                  <a:schemeClr val="bg2"/>
                </a:solidFill>
              </a:rPr>
              <a:t>examples</a:t>
            </a:r>
            <a:r>
              <a:rPr lang="en-US" altLang="en-US" sz="2000" dirty="0">
                <a:solidFill>
                  <a:schemeClr val="bg2"/>
                </a:solidFill>
              </a:rPr>
              <a:t> do</a:t>
            </a:r>
          </a:p>
          <a:p>
            <a:pPr algn="l">
              <a:spcBef>
                <a:spcPct val="0"/>
              </a:spcBef>
            </a:pPr>
            <a:r>
              <a:rPr lang="en-US" altLang="en-US" sz="2000" b="0" dirty="0">
                <a:solidFill>
                  <a:schemeClr val="bg2"/>
                </a:solidFill>
              </a:rPr>
              <a:t>       </a:t>
            </a:r>
            <a:r>
              <a:rPr lang="en-US" altLang="en-US" sz="2000" b="0" i="1" dirty="0">
                <a:solidFill>
                  <a:schemeClr val="bg2"/>
                </a:solidFill>
              </a:rPr>
              <a:t>O</a:t>
            </a:r>
            <a:r>
              <a:rPr lang="en-US" altLang="en-US" sz="2000" b="0" dirty="0">
                <a:solidFill>
                  <a:schemeClr val="bg2"/>
                </a:solidFill>
              </a:rPr>
              <a:t>	:= NEURAL-NETWORK-OUTPUT(</a:t>
            </a:r>
            <a:r>
              <a:rPr lang="en-US" altLang="en-US" sz="2000" b="0" i="1" dirty="0" err="1">
                <a:solidFill>
                  <a:schemeClr val="bg2"/>
                </a:solidFill>
              </a:rPr>
              <a:t>network,e</a:t>
            </a:r>
            <a:r>
              <a:rPr lang="en-US" altLang="en-US" sz="2000" b="0" dirty="0">
                <a:solidFill>
                  <a:schemeClr val="bg2"/>
                </a:solidFill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sz="2000" b="0" dirty="0">
                <a:solidFill>
                  <a:schemeClr val="bg2"/>
                </a:solidFill>
              </a:rPr>
              <a:t>       </a:t>
            </a:r>
            <a:r>
              <a:rPr lang="en-US" altLang="en-US" sz="2000" b="0" i="1" dirty="0">
                <a:solidFill>
                  <a:schemeClr val="bg2"/>
                </a:solidFill>
              </a:rPr>
              <a:t>T	:= </a:t>
            </a:r>
            <a:r>
              <a:rPr lang="en-US" altLang="en-US" sz="2000" b="0" dirty="0">
                <a:solidFill>
                  <a:schemeClr val="bg2"/>
                </a:solidFill>
              </a:rPr>
              <a:t>observed output values from </a:t>
            </a:r>
            <a:r>
              <a:rPr lang="en-US" altLang="en-US" sz="2000" b="0" i="1" dirty="0">
                <a:solidFill>
                  <a:schemeClr val="bg2"/>
                </a:solidFill>
              </a:rPr>
              <a:t>e</a:t>
            </a:r>
            <a:endParaRPr lang="en-US" altLang="en-US" sz="2000" b="0" dirty="0">
              <a:solidFill>
                <a:schemeClr val="bg2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2000" b="0" dirty="0">
                <a:solidFill>
                  <a:schemeClr val="bg2"/>
                </a:solidFill>
              </a:rPr>
              <a:t>       update the weights in </a:t>
            </a:r>
            <a:r>
              <a:rPr lang="en-US" altLang="en-US" sz="2000" b="0" i="1" dirty="0">
                <a:solidFill>
                  <a:schemeClr val="bg2"/>
                </a:solidFill>
              </a:rPr>
              <a:t>network</a:t>
            </a:r>
            <a:r>
              <a:rPr lang="en-US" altLang="en-US" sz="2000" b="0" dirty="0">
                <a:solidFill>
                  <a:schemeClr val="bg2"/>
                </a:solidFill>
              </a:rPr>
              <a:t> based on </a:t>
            </a:r>
            <a:r>
              <a:rPr lang="en-US" altLang="en-US" sz="2000" b="0" i="1" dirty="0">
                <a:solidFill>
                  <a:schemeClr val="bg2"/>
                </a:solidFill>
              </a:rPr>
              <a:t>e, O, </a:t>
            </a:r>
            <a:r>
              <a:rPr lang="en-US" altLang="en-US" sz="2000" b="0" dirty="0">
                <a:solidFill>
                  <a:schemeClr val="bg2"/>
                </a:solidFill>
              </a:rPr>
              <a:t> and </a:t>
            </a:r>
            <a:r>
              <a:rPr lang="en-US" altLang="en-US" sz="2000" b="0" i="1" dirty="0">
                <a:solidFill>
                  <a:schemeClr val="bg2"/>
                </a:solidFill>
              </a:rPr>
              <a:t>T</a:t>
            </a:r>
            <a:endParaRPr lang="en-US" altLang="en-US" sz="2000" b="0" dirty="0">
              <a:solidFill>
                <a:schemeClr val="bg2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chemeClr val="bg2"/>
                </a:solidFill>
              </a:rPr>
              <a:t>return</a:t>
            </a:r>
            <a:r>
              <a:rPr lang="en-US" altLang="en-US" sz="2000" b="0" dirty="0">
                <a:solidFill>
                  <a:schemeClr val="bg2"/>
                </a:solidFill>
              </a:rPr>
              <a:t> </a:t>
            </a:r>
            <a:r>
              <a:rPr lang="en-US" altLang="en-US" sz="2000" b="0" i="1" dirty="0">
                <a:solidFill>
                  <a:schemeClr val="bg2"/>
                </a:solidFill>
              </a:rPr>
              <a:t>network</a:t>
            </a:r>
            <a:r>
              <a:rPr lang="en-US" altLang="en-US" sz="2000" b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66309" name="Rectangle 5"/>
          <p:cNvSpPr>
            <a:spLocks noChangeArrowheads="1"/>
          </p:cNvSpPr>
          <p:nvPr/>
        </p:nvSpPr>
        <p:spPr bwMode="auto">
          <a:xfrm>
            <a:off x="914400" y="5208588"/>
            <a:ext cx="6205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 b="0"/>
              <a:t>adjust the weights until the predicted output values </a:t>
            </a:r>
            <a:r>
              <a:rPr lang="en-US" altLang="en-US" sz="2000" b="0" i="1"/>
              <a:t>O</a:t>
            </a:r>
            <a:r>
              <a:rPr lang="en-US" altLang="en-US" sz="2000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sz="2000" b="0"/>
              <a:t>and the observed values </a:t>
            </a:r>
            <a:r>
              <a:rPr lang="en-US" altLang="en-US" sz="2000" b="0" i="1"/>
              <a:t>T</a:t>
            </a:r>
            <a:r>
              <a:rPr lang="en-US" altLang="en-US" sz="2000" b="0"/>
              <a:t>  agree</a:t>
            </a:r>
          </a:p>
          <a:p>
            <a:pPr algn="l">
              <a:spcBef>
                <a:spcPct val="0"/>
              </a:spcBef>
            </a:pPr>
            <a:endParaRPr lang="en-US" altLang="en-US" sz="2000" b="0"/>
          </a:p>
        </p:txBody>
      </p:sp>
    </p:spTree>
    <p:extLst>
      <p:ext uri="{BB962C8B-B14F-4D97-AF65-F5344CB8AC3E}">
        <p14:creationId xmlns="" xmlns:p14="http://schemas.microsoft.com/office/powerpoint/2010/main" val="381584537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Multi-Layer Networks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research in the more complex networks with more than one layer was very limited until the 1980s</a:t>
            </a:r>
          </a:p>
          <a:p>
            <a:pPr lvl="1"/>
            <a:r>
              <a:rPr lang="en-US" altLang="en-US"/>
              <a:t>learning in such networks is much more complicated</a:t>
            </a:r>
          </a:p>
          <a:p>
            <a:pPr lvl="1"/>
            <a:r>
              <a:rPr lang="en-US" altLang="en-US"/>
              <a:t>the problem is to assign the blame for an error to the respective units and their weights in a constructive way</a:t>
            </a:r>
          </a:p>
          <a:p>
            <a:r>
              <a:rPr lang="en-US" altLang="en-US"/>
              <a:t>the back-propagation learning algorithm can be used to facilitate learning in multi-layer networks</a:t>
            </a:r>
          </a:p>
        </p:txBody>
      </p:sp>
    </p:spTree>
    <p:extLst>
      <p:ext uri="{BB962C8B-B14F-4D97-AF65-F5344CB8AC3E}">
        <p14:creationId xmlns="" xmlns:p14="http://schemas.microsoft.com/office/powerpoint/2010/main" val="187924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Review</a:t>
            </a:r>
            <a:endParaRPr lang="en-US" altLang="en-US" sz="200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Last Class</a:t>
            </a:r>
          </a:p>
          <a:p>
            <a:pPr lvl="1" eaLnBrk="1" hangingPunct="1"/>
            <a:r>
              <a:rPr lang="en-US" altLang="en-US" dirty="0" smtClean="0"/>
              <a:t>Pattern Recognition</a:t>
            </a:r>
          </a:p>
          <a:p>
            <a:pPr lvl="1" eaLnBrk="1" hangingPunct="1"/>
            <a:r>
              <a:rPr lang="en-US" altLang="en-US" dirty="0" err="1" smtClean="0"/>
              <a:t>Matlab</a:t>
            </a:r>
            <a:r>
              <a:rPr lang="en-US" altLang="en-US" dirty="0" smtClean="0"/>
              <a:t> Neural Network Toolbox</a:t>
            </a:r>
          </a:p>
          <a:p>
            <a:pPr lvl="1" eaLnBrk="1" hangingPunct="1"/>
            <a:r>
              <a:rPr lang="en-US" altLang="en-US" dirty="0" smtClean="0"/>
              <a:t>Confusion Matrix</a:t>
            </a:r>
            <a:endParaRPr lang="en-US" altLang="en-US" dirty="0"/>
          </a:p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This Class</a:t>
            </a:r>
          </a:p>
          <a:p>
            <a:pPr lvl="1" eaLnBrk="1" hangingPunct="1">
              <a:buClr>
                <a:srgbClr val="800000"/>
              </a:buClr>
            </a:pPr>
            <a:r>
              <a:rPr lang="en-US" altLang="en-US" dirty="0" smtClean="0"/>
              <a:t>Learning </a:t>
            </a:r>
            <a:r>
              <a:rPr lang="en-US" altLang="en-US" dirty="0"/>
              <a:t>using Neural Network</a:t>
            </a:r>
          </a:p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Next Class</a:t>
            </a:r>
            <a:endParaRPr lang="en-US" altLang="en-US" sz="1800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0000CC"/>
                </a:solidFill>
              </a:rPr>
              <a:t>Uncertainty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61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/>
        </p:nvSpPr>
        <p:spPr bwMode="auto">
          <a:xfrm>
            <a:off x="0" y="1447800"/>
            <a:ext cx="47244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Multi-Layer Network</a:t>
            </a:r>
          </a:p>
        </p:txBody>
      </p:sp>
      <p:sp>
        <p:nvSpPr>
          <p:cNvPr id="869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060450"/>
            <a:ext cx="4476750" cy="5191125"/>
          </a:xfrm>
        </p:spPr>
        <p:txBody>
          <a:bodyPr/>
          <a:lstStyle/>
          <a:p>
            <a:r>
              <a:rPr lang="en-US" altLang="en-US" sz="1600"/>
              <a:t>two-layer network </a:t>
            </a:r>
          </a:p>
          <a:p>
            <a:pPr lvl="1"/>
            <a:r>
              <a:rPr lang="en-US" altLang="en-US" sz="1400"/>
              <a:t>input units </a:t>
            </a:r>
            <a:r>
              <a:rPr lang="en-US" altLang="en-US" sz="1400" i="1"/>
              <a:t>I</a:t>
            </a:r>
            <a:r>
              <a:rPr lang="en-US" altLang="en-US" sz="1400" i="1" baseline="-25000"/>
              <a:t>k</a:t>
            </a:r>
            <a:endParaRPr lang="en-US" altLang="en-US" sz="1400"/>
          </a:p>
          <a:p>
            <a:pPr lvl="2"/>
            <a:r>
              <a:rPr lang="en-US" altLang="en-US" sz="1500"/>
              <a:t>usually not counted as a separate layer</a:t>
            </a:r>
          </a:p>
          <a:p>
            <a:pPr lvl="1"/>
            <a:r>
              <a:rPr lang="en-US" altLang="en-US" sz="1400"/>
              <a:t>hidden units </a:t>
            </a:r>
            <a:r>
              <a:rPr lang="en-US" altLang="en-US" sz="1400" i="1"/>
              <a:t>a</a:t>
            </a:r>
            <a:r>
              <a:rPr lang="en-US" altLang="en-US" sz="1400" i="1" baseline="-25000"/>
              <a:t>j</a:t>
            </a:r>
            <a:endParaRPr lang="en-US" altLang="en-US" sz="1400"/>
          </a:p>
          <a:p>
            <a:pPr lvl="1"/>
            <a:r>
              <a:rPr lang="en-US" altLang="en-US" sz="1400"/>
              <a:t>output units </a:t>
            </a:r>
            <a:r>
              <a:rPr lang="en-US" altLang="en-US" sz="1400" i="1"/>
              <a:t>O</a:t>
            </a:r>
            <a:r>
              <a:rPr lang="en-US" altLang="en-US" sz="1400" i="1" baseline="-25000"/>
              <a:t>i</a:t>
            </a:r>
            <a:endParaRPr lang="en-US" altLang="en-US" sz="1400"/>
          </a:p>
          <a:p>
            <a:r>
              <a:rPr lang="en-US" altLang="en-US" sz="1600"/>
              <a:t>usually all nodes of one layer have weighted connections to all nodes of the next layer</a:t>
            </a:r>
          </a:p>
        </p:txBody>
      </p:sp>
      <p:sp>
        <p:nvSpPr>
          <p:cNvPr id="869381" name="Oval 5"/>
          <p:cNvSpPr>
            <a:spLocks noChangeArrowheads="1"/>
          </p:cNvSpPr>
          <p:nvPr/>
        </p:nvSpPr>
        <p:spPr bwMode="auto">
          <a:xfrm>
            <a:off x="1905000" y="1828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9382" name="AutoShape 6"/>
          <p:cNvCxnSpPr>
            <a:cxnSpLocks noChangeShapeType="1"/>
            <a:stCxn id="869428" idx="0"/>
            <a:endCxn id="869387" idx="4"/>
          </p:cNvCxnSpPr>
          <p:nvPr/>
        </p:nvCxnSpPr>
        <p:spPr bwMode="auto">
          <a:xfrm flipV="1">
            <a:off x="342900" y="3657600"/>
            <a:ext cx="800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83" name="AutoShape 7"/>
          <p:cNvCxnSpPr>
            <a:cxnSpLocks noChangeShapeType="1"/>
            <a:stCxn id="869387" idx="0"/>
            <a:endCxn id="869381" idx="4"/>
          </p:cNvCxnSpPr>
          <p:nvPr/>
        </p:nvCxnSpPr>
        <p:spPr bwMode="auto">
          <a:xfrm flipV="1">
            <a:off x="1143000" y="2133600"/>
            <a:ext cx="9144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84" name="AutoShape 8"/>
          <p:cNvCxnSpPr>
            <a:cxnSpLocks noChangeShapeType="1"/>
            <a:stCxn id="869388" idx="0"/>
            <a:endCxn id="869381" idx="4"/>
          </p:cNvCxnSpPr>
          <p:nvPr/>
        </p:nvCxnSpPr>
        <p:spPr bwMode="auto">
          <a:xfrm flipV="1">
            <a:off x="1752600" y="2133600"/>
            <a:ext cx="3048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85" name="AutoShape 9"/>
          <p:cNvCxnSpPr>
            <a:cxnSpLocks noChangeShapeType="1"/>
            <a:stCxn id="869389" idx="0"/>
            <a:endCxn id="869381" idx="4"/>
          </p:cNvCxnSpPr>
          <p:nvPr/>
        </p:nvCxnSpPr>
        <p:spPr bwMode="auto">
          <a:xfrm flipH="1" flipV="1">
            <a:off x="2057400" y="2133600"/>
            <a:ext cx="3048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9386" name="Group 10"/>
          <p:cNvGrpSpPr>
            <a:grpSpLocks/>
          </p:cNvGrpSpPr>
          <p:nvPr/>
        </p:nvGrpSpPr>
        <p:grpSpPr bwMode="auto">
          <a:xfrm>
            <a:off x="990600" y="3352800"/>
            <a:ext cx="2133600" cy="304800"/>
            <a:chOff x="528" y="2112"/>
            <a:chExt cx="1344" cy="192"/>
          </a:xfrm>
          <a:solidFill>
            <a:schemeClr val="accent2"/>
          </a:solidFill>
        </p:grpSpPr>
        <p:sp>
          <p:nvSpPr>
            <p:cNvPr id="869387" name="Oval 11"/>
            <p:cNvSpPr>
              <a:spLocks noChangeArrowheads="1"/>
            </p:cNvSpPr>
            <p:nvPr/>
          </p:nvSpPr>
          <p:spPr bwMode="auto">
            <a:xfrm>
              <a:off x="528" y="2112"/>
              <a:ext cx="192" cy="192"/>
            </a:xfrm>
            <a:prstGeom prst="ellips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388" name="Oval 12"/>
            <p:cNvSpPr>
              <a:spLocks noChangeArrowheads="1"/>
            </p:cNvSpPr>
            <p:nvPr/>
          </p:nvSpPr>
          <p:spPr bwMode="auto">
            <a:xfrm>
              <a:off x="912" y="2112"/>
              <a:ext cx="192" cy="192"/>
            </a:xfrm>
            <a:prstGeom prst="ellips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389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192" cy="192"/>
            </a:xfrm>
            <a:prstGeom prst="ellips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390" name="Oval 14"/>
            <p:cNvSpPr>
              <a:spLocks noChangeArrowheads="1"/>
            </p:cNvSpPr>
            <p:nvPr/>
          </p:nvSpPr>
          <p:spPr bwMode="auto">
            <a:xfrm>
              <a:off x="1680" y="2112"/>
              <a:ext cx="192" cy="192"/>
            </a:xfrm>
            <a:prstGeom prst="ellips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69391" name="AutoShape 15"/>
          <p:cNvCxnSpPr>
            <a:cxnSpLocks noChangeShapeType="1"/>
            <a:stCxn id="869390" idx="0"/>
            <a:endCxn id="869381" idx="4"/>
          </p:cNvCxnSpPr>
          <p:nvPr/>
        </p:nvCxnSpPr>
        <p:spPr bwMode="auto">
          <a:xfrm flipH="1" flipV="1">
            <a:off x="2057400" y="2133600"/>
            <a:ext cx="9144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2" name="AutoShape 16"/>
          <p:cNvCxnSpPr>
            <a:cxnSpLocks noChangeShapeType="1"/>
            <a:stCxn id="869428" idx="0"/>
            <a:endCxn id="869388" idx="4"/>
          </p:cNvCxnSpPr>
          <p:nvPr/>
        </p:nvCxnSpPr>
        <p:spPr bwMode="auto">
          <a:xfrm flipV="1">
            <a:off x="342900" y="3657600"/>
            <a:ext cx="1409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3" name="AutoShape 17"/>
          <p:cNvCxnSpPr>
            <a:cxnSpLocks noChangeShapeType="1"/>
            <a:stCxn id="869428" idx="0"/>
            <a:endCxn id="869389" idx="4"/>
          </p:cNvCxnSpPr>
          <p:nvPr/>
        </p:nvCxnSpPr>
        <p:spPr bwMode="auto">
          <a:xfrm flipV="1">
            <a:off x="342900" y="3657600"/>
            <a:ext cx="2019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4" name="AutoShape 18"/>
          <p:cNvCxnSpPr>
            <a:cxnSpLocks noChangeShapeType="1"/>
            <a:stCxn id="869428" idx="0"/>
            <a:endCxn id="869390" idx="4"/>
          </p:cNvCxnSpPr>
          <p:nvPr/>
        </p:nvCxnSpPr>
        <p:spPr bwMode="auto">
          <a:xfrm flipV="1">
            <a:off x="342900" y="3657600"/>
            <a:ext cx="2628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5" name="AutoShape 19"/>
          <p:cNvCxnSpPr>
            <a:cxnSpLocks noChangeShapeType="1"/>
            <a:stCxn id="869429" idx="0"/>
            <a:endCxn id="869387" idx="4"/>
          </p:cNvCxnSpPr>
          <p:nvPr/>
        </p:nvCxnSpPr>
        <p:spPr bwMode="auto">
          <a:xfrm flipV="1">
            <a:off x="723900" y="3657600"/>
            <a:ext cx="419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6" name="AutoShape 20"/>
          <p:cNvCxnSpPr>
            <a:cxnSpLocks noChangeShapeType="1"/>
            <a:stCxn id="869429" idx="0"/>
            <a:endCxn id="869388" idx="4"/>
          </p:cNvCxnSpPr>
          <p:nvPr/>
        </p:nvCxnSpPr>
        <p:spPr bwMode="auto">
          <a:xfrm flipV="1">
            <a:off x="723900" y="3657600"/>
            <a:ext cx="1028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7" name="AutoShape 21"/>
          <p:cNvCxnSpPr>
            <a:cxnSpLocks noChangeShapeType="1"/>
            <a:stCxn id="869429" idx="0"/>
            <a:endCxn id="869389" idx="4"/>
          </p:cNvCxnSpPr>
          <p:nvPr/>
        </p:nvCxnSpPr>
        <p:spPr bwMode="auto">
          <a:xfrm flipV="1">
            <a:off x="723900" y="3657600"/>
            <a:ext cx="1638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8" name="AutoShape 22"/>
          <p:cNvCxnSpPr>
            <a:cxnSpLocks noChangeShapeType="1"/>
            <a:stCxn id="869429" idx="0"/>
            <a:endCxn id="869390" idx="4"/>
          </p:cNvCxnSpPr>
          <p:nvPr/>
        </p:nvCxnSpPr>
        <p:spPr bwMode="auto">
          <a:xfrm flipV="1">
            <a:off x="723900" y="3657600"/>
            <a:ext cx="2247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399" name="AutoShape 23"/>
          <p:cNvCxnSpPr>
            <a:cxnSpLocks noChangeShapeType="1"/>
            <a:stCxn id="869430" idx="0"/>
            <a:endCxn id="869387" idx="4"/>
          </p:cNvCxnSpPr>
          <p:nvPr/>
        </p:nvCxnSpPr>
        <p:spPr bwMode="auto">
          <a:xfrm flipV="1">
            <a:off x="1104900" y="3657600"/>
            <a:ext cx="38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0" name="AutoShape 24"/>
          <p:cNvCxnSpPr>
            <a:cxnSpLocks noChangeShapeType="1"/>
            <a:stCxn id="869430" idx="0"/>
            <a:endCxn id="869388" idx="4"/>
          </p:cNvCxnSpPr>
          <p:nvPr/>
        </p:nvCxnSpPr>
        <p:spPr bwMode="auto">
          <a:xfrm flipV="1">
            <a:off x="1104900" y="3657600"/>
            <a:ext cx="647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1" name="AutoShape 25"/>
          <p:cNvCxnSpPr>
            <a:cxnSpLocks noChangeShapeType="1"/>
            <a:stCxn id="869430" idx="0"/>
            <a:endCxn id="869389" idx="4"/>
          </p:cNvCxnSpPr>
          <p:nvPr/>
        </p:nvCxnSpPr>
        <p:spPr bwMode="auto">
          <a:xfrm flipV="1">
            <a:off x="11049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2" name="AutoShape 26"/>
          <p:cNvCxnSpPr>
            <a:cxnSpLocks noChangeShapeType="1"/>
            <a:stCxn id="869430" idx="0"/>
            <a:endCxn id="869389" idx="4"/>
          </p:cNvCxnSpPr>
          <p:nvPr/>
        </p:nvCxnSpPr>
        <p:spPr bwMode="auto">
          <a:xfrm flipV="1">
            <a:off x="11049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3" name="AutoShape 27"/>
          <p:cNvCxnSpPr>
            <a:cxnSpLocks noChangeShapeType="1"/>
            <a:stCxn id="869431" idx="0"/>
            <a:endCxn id="869387" idx="4"/>
          </p:cNvCxnSpPr>
          <p:nvPr/>
        </p:nvCxnSpPr>
        <p:spPr bwMode="auto">
          <a:xfrm flipH="1" flipV="1">
            <a:off x="1143000" y="3657600"/>
            <a:ext cx="342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4" name="AutoShape 28"/>
          <p:cNvCxnSpPr>
            <a:cxnSpLocks noChangeShapeType="1"/>
            <a:stCxn id="869431" idx="0"/>
            <a:endCxn id="869388" idx="4"/>
          </p:cNvCxnSpPr>
          <p:nvPr/>
        </p:nvCxnSpPr>
        <p:spPr bwMode="auto">
          <a:xfrm flipV="1">
            <a:off x="1485900" y="3657600"/>
            <a:ext cx="266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5" name="AutoShape 29"/>
          <p:cNvCxnSpPr>
            <a:cxnSpLocks noChangeShapeType="1"/>
            <a:stCxn id="869431" idx="0"/>
            <a:endCxn id="869389" idx="4"/>
          </p:cNvCxnSpPr>
          <p:nvPr/>
        </p:nvCxnSpPr>
        <p:spPr bwMode="auto">
          <a:xfrm flipV="1">
            <a:off x="1485900" y="3657600"/>
            <a:ext cx="876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6" name="AutoShape 30"/>
          <p:cNvCxnSpPr>
            <a:cxnSpLocks noChangeShapeType="1"/>
            <a:stCxn id="869431" idx="0"/>
            <a:endCxn id="869390" idx="4"/>
          </p:cNvCxnSpPr>
          <p:nvPr/>
        </p:nvCxnSpPr>
        <p:spPr bwMode="auto">
          <a:xfrm flipV="1">
            <a:off x="1485900" y="3657600"/>
            <a:ext cx="1485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7" name="AutoShape 31"/>
          <p:cNvCxnSpPr>
            <a:cxnSpLocks noChangeShapeType="1"/>
            <a:stCxn id="869432" idx="0"/>
            <a:endCxn id="869387" idx="4"/>
          </p:cNvCxnSpPr>
          <p:nvPr/>
        </p:nvCxnSpPr>
        <p:spPr bwMode="auto">
          <a:xfrm flipH="1" flipV="1">
            <a:off x="1143000" y="3657600"/>
            <a:ext cx="723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8" name="AutoShape 32"/>
          <p:cNvCxnSpPr>
            <a:cxnSpLocks noChangeShapeType="1"/>
            <a:stCxn id="869432" idx="0"/>
            <a:endCxn id="869388" idx="4"/>
          </p:cNvCxnSpPr>
          <p:nvPr/>
        </p:nvCxnSpPr>
        <p:spPr bwMode="auto">
          <a:xfrm flipH="1" flipV="1">
            <a:off x="1752600" y="3657600"/>
            <a:ext cx="114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09" name="AutoShape 33"/>
          <p:cNvCxnSpPr>
            <a:cxnSpLocks noChangeShapeType="1"/>
            <a:stCxn id="869432" idx="0"/>
            <a:endCxn id="869389" idx="4"/>
          </p:cNvCxnSpPr>
          <p:nvPr/>
        </p:nvCxnSpPr>
        <p:spPr bwMode="auto">
          <a:xfrm flipV="1">
            <a:off x="1866900" y="3657600"/>
            <a:ext cx="495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0" name="AutoShape 34"/>
          <p:cNvCxnSpPr>
            <a:cxnSpLocks noChangeShapeType="1"/>
            <a:stCxn id="869432" idx="0"/>
            <a:endCxn id="869390" idx="4"/>
          </p:cNvCxnSpPr>
          <p:nvPr/>
        </p:nvCxnSpPr>
        <p:spPr bwMode="auto">
          <a:xfrm flipV="1">
            <a:off x="1866900" y="3657600"/>
            <a:ext cx="1104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1" name="AutoShape 35"/>
          <p:cNvCxnSpPr>
            <a:cxnSpLocks noChangeShapeType="1"/>
            <a:stCxn id="869433" idx="0"/>
            <a:endCxn id="869387" idx="4"/>
          </p:cNvCxnSpPr>
          <p:nvPr/>
        </p:nvCxnSpPr>
        <p:spPr bwMode="auto">
          <a:xfrm flipH="1" flipV="1">
            <a:off x="1143000" y="3657600"/>
            <a:ext cx="1104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2" name="AutoShape 36"/>
          <p:cNvCxnSpPr>
            <a:cxnSpLocks noChangeShapeType="1"/>
            <a:stCxn id="869433" idx="0"/>
            <a:endCxn id="869388" idx="4"/>
          </p:cNvCxnSpPr>
          <p:nvPr/>
        </p:nvCxnSpPr>
        <p:spPr bwMode="auto">
          <a:xfrm flipH="1" flipV="1">
            <a:off x="1752600" y="3657600"/>
            <a:ext cx="495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3" name="AutoShape 37"/>
          <p:cNvCxnSpPr>
            <a:cxnSpLocks noChangeShapeType="1"/>
            <a:stCxn id="869433" idx="0"/>
            <a:endCxn id="869389" idx="4"/>
          </p:cNvCxnSpPr>
          <p:nvPr/>
        </p:nvCxnSpPr>
        <p:spPr bwMode="auto">
          <a:xfrm flipV="1">
            <a:off x="2247900" y="3657600"/>
            <a:ext cx="114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4" name="AutoShape 38"/>
          <p:cNvCxnSpPr>
            <a:cxnSpLocks noChangeShapeType="1"/>
            <a:stCxn id="869433" idx="0"/>
            <a:endCxn id="869390" idx="4"/>
          </p:cNvCxnSpPr>
          <p:nvPr/>
        </p:nvCxnSpPr>
        <p:spPr bwMode="auto">
          <a:xfrm flipV="1">
            <a:off x="2247900" y="3657600"/>
            <a:ext cx="723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5" name="AutoShape 39"/>
          <p:cNvCxnSpPr>
            <a:cxnSpLocks noChangeShapeType="1"/>
            <a:stCxn id="869434" idx="0"/>
            <a:endCxn id="869387" idx="4"/>
          </p:cNvCxnSpPr>
          <p:nvPr/>
        </p:nvCxnSpPr>
        <p:spPr bwMode="auto">
          <a:xfrm flipH="1" flipV="1">
            <a:off x="1143000" y="3657600"/>
            <a:ext cx="1485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6" name="AutoShape 40"/>
          <p:cNvCxnSpPr>
            <a:cxnSpLocks noChangeShapeType="1"/>
            <a:stCxn id="869434" idx="0"/>
            <a:endCxn id="869388" idx="4"/>
          </p:cNvCxnSpPr>
          <p:nvPr/>
        </p:nvCxnSpPr>
        <p:spPr bwMode="auto">
          <a:xfrm flipH="1" flipV="1">
            <a:off x="1752600" y="3657600"/>
            <a:ext cx="876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7" name="AutoShape 41"/>
          <p:cNvCxnSpPr>
            <a:cxnSpLocks noChangeShapeType="1"/>
            <a:stCxn id="869434" idx="0"/>
            <a:endCxn id="869389" idx="4"/>
          </p:cNvCxnSpPr>
          <p:nvPr/>
        </p:nvCxnSpPr>
        <p:spPr bwMode="auto">
          <a:xfrm flipH="1" flipV="1">
            <a:off x="2362200" y="3657600"/>
            <a:ext cx="266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8" name="AutoShape 42"/>
          <p:cNvCxnSpPr>
            <a:cxnSpLocks noChangeShapeType="1"/>
            <a:stCxn id="869434" idx="0"/>
            <a:endCxn id="869390" idx="4"/>
          </p:cNvCxnSpPr>
          <p:nvPr/>
        </p:nvCxnSpPr>
        <p:spPr bwMode="auto">
          <a:xfrm flipV="1">
            <a:off x="2628900" y="3657600"/>
            <a:ext cx="342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19" name="AutoShape 43"/>
          <p:cNvCxnSpPr>
            <a:cxnSpLocks noChangeShapeType="1"/>
            <a:stCxn id="869435" idx="0"/>
            <a:endCxn id="869387" idx="4"/>
          </p:cNvCxnSpPr>
          <p:nvPr/>
        </p:nvCxnSpPr>
        <p:spPr bwMode="auto">
          <a:xfrm flipH="1" flipV="1">
            <a:off x="1143000" y="3657600"/>
            <a:ext cx="1866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0" name="AutoShape 44"/>
          <p:cNvCxnSpPr>
            <a:cxnSpLocks noChangeShapeType="1"/>
            <a:stCxn id="869435" idx="0"/>
            <a:endCxn id="869388" idx="4"/>
          </p:cNvCxnSpPr>
          <p:nvPr/>
        </p:nvCxnSpPr>
        <p:spPr bwMode="auto">
          <a:xfrm flipH="1" flipV="1">
            <a:off x="17526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1" name="AutoShape 45"/>
          <p:cNvCxnSpPr>
            <a:cxnSpLocks noChangeShapeType="1"/>
            <a:stCxn id="869435" idx="0"/>
            <a:endCxn id="869389" idx="4"/>
          </p:cNvCxnSpPr>
          <p:nvPr/>
        </p:nvCxnSpPr>
        <p:spPr bwMode="auto">
          <a:xfrm flipH="1" flipV="1">
            <a:off x="2362200" y="3657600"/>
            <a:ext cx="647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2" name="AutoShape 46"/>
          <p:cNvCxnSpPr>
            <a:cxnSpLocks noChangeShapeType="1"/>
            <a:stCxn id="869435" idx="0"/>
            <a:endCxn id="869390" idx="4"/>
          </p:cNvCxnSpPr>
          <p:nvPr/>
        </p:nvCxnSpPr>
        <p:spPr bwMode="auto">
          <a:xfrm flipH="1" flipV="1">
            <a:off x="2971800" y="3657600"/>
            <a:ext cx="38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3" name="AutoShape 47"/>
          <p:cNvCxnSpPr>
            <a:cxnSpLocks noChangeShapeType="1"/>
            <a:stCxn id="869436" idx="0"/>
            <a:endCxn id="869387" idx="4"/>
          </p:cNvCxnSpPr>
          <p:nvPr/>
        </p:nvCxnSpPr>
        <p:spPr bwMode="auto">
          <a:xfrm flipH="1" flipV="1">
            <a:off x="1143000" y="3657600"/>
            <a:ext cx="2247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4" name="AutoShape 48"/>
          <p:cNvCxnSpPr>
            <a:cxnSpLocks noChangeShapeType="1"/>
            <a:stCxn id="869436" idx="0"/>
            <a:endCxn id="869388" idx="4"/>
          </p:cNvCxnSpPr>
          <p:nvPr/>
        </p:nvCxnSpPr>
        <p:spPr bwMode="auto">
          <a:xfrm flipH="1" flipV="1">
            <a:off x="1752600" y="3657600"/>
            <a:ext cx="1638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5" name="AutoShape 49"/>
          <p:cNvCxnSpPr>
            <a:cxnSpLocks noChangeShapeType="1"/>
            <a:stCxn id="869436" idx="0"/>
            <a:endCxn id="869389" idx="4"/>
          </p:cNvCxnSpPr>
          <p:nvPr/>
        </p:nvCxnSpPr>
        <p:spPr bwMode="auto">
          <a:xfrm flipH="1" flipV="1">
            <a:off x="2362200" y="3657600"/>
            <a:ext cx="1028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26" name="AutoShape 50"/>
          <p:cNvCxnSpPr>
            <a:cxnSpLocks noChangeShapeType="1"/>
            <a:stCxn id="869436" idx="0"/>
            <a:endCxn id="869390" idx="4"/>
          </p:cNvCxnSpPr>
          <p:nvPr/>
        </p:nvCxnSpPr>
        <p:spPr bwMode="auto">
          <a:xfrm flipH="1" flipV="1">
            <a:off x="2971800" y="3657600"/>
            <a:ext cx="419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9427" name="Group 51"/>
          <p:cNvGrpSpPr>
            <a:grpSpLocks/>
          </p:cNvGrpSpPr>
          <p:nvPr/>
        </p:nvGrpSpPr>
        <p:grpSpPr bwMode="auto">
          <a:xfrm>
            <a:off x="228600" y="4876800"/>
            <a:ext cx="3657600" cy="228600"/>
            <a:chOff x="144" y="3072"/>
            <a:chExt cx="2304" cy="144"/>
          </a:xfrm>
        </p:grpSpPr>
        <p:sp>
          <p:nvSpPr>
            <p:cNvPr id="869428" name="Rectangle 52"/>
            <p:cNvSpPr>
              <a:spLocks noChangeArrowheads="1"/>
            </p:cNvSpPr>
            <p:nvPr/>
          </p:nvSpPr>
          <p:spPr bwMode="auto">
            <a:xfrm>
              <a:off x="14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29" name="Rectangle 53"/>
            <p:cNvSpPr>
              <a:spLocks noChangeArrowheads="1"/>
            </p:cNvSpPr>
            <p:nvPr/>
          </p:nvSpPr>
          <p:spPr bwMode="auto">
            <a:xfrm>
              <a:off x="38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0" name="Rectangle 54"/>
            <p:cNvSpPr>
              <a:spLocks noChangeArrowheads="1"/>
            </p:cNvSpPr>
            <p:nvPr/>
          </p:nvSpPr>
          <p:spPr bwMode="auto">
            <a:xfrm>
              <a:off x="62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1" name="Rectangle 55"/>
            <p:cNvSpPr>
              <a:spLocks noChangeArrowheads="1"/>
            </p:cNvSpPr>
            <p:nvPr/>
          </p:nvSpPr>
          <p:spPr bwMode="auto">
            <a:xfrm>
              <a:off x="86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2" name="Rectangle 56"/>
            <p:cNvSpPr>
              <a:spLocks noChangeArrowheads="1"/>
            </p:cNvSpPr>
            <p:nvPr/>
          </p:nvSpPr>
          <p:spPr bwMode="auto">
            <a:xfrm>
              <a:off x="110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3" name="Rectangle 57"/>
            <p:cNvSpPr>
              <a:spLocks noChangeArrowheads="1"/>
            </p:cNvSpPr>
            <p:nvPr/>
          </p:nvSpPr>
          <p:spPr bwMode="auto">
            <a:xfrm>
              <a:off x="134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4" name="Rectangle 58"/>
            <p:cNvSpPr>
              <a:spLocks noChangeArrowheads="1"/>
            </p:cNvSpPr>
            <p:nvPr/>
          </p:nvSpPr>
          <p:spPr bwMode="auto">
            <a:xfrm>
              <a:off x="158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5" name="Rectangle 59"/>
            <p:cNvSpPr>
              <a:spLocks noChangeArrowheads="1"/>
            </p:cNvSpPr>
            <p:nvPr/>
          </p:nvSpPr>
          <p:spPr bwMode="auto">
            <a:xfrm>
              <a:off x="182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6" name="Rectangle 60"/>
            <p:cNvSpPr>
              <a:spLocks noChangeArrowheads="1"/>
            </p:cNvSpPr>
            <p:nvPr/>
          </p:nvSpPr>
          <p:spPr bwMode="auto">
            <a:xfrm>
              <a:off x="206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437" name="Rectangle 61"/>
            <p:cNvSpPr>
              <a:spLocks noChangeArrowheads="1"/>
            </p:cNvSpPr>
            <p:nvPr/>
          </p:nvSpPr>
          <p:spPr bwMode="auto">
            <a:xfrm>
              <a:off x="230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69438" name="AutoShape 62"/>
          <p:cNvCxnSpPr>
            <a:cxnSpLocks noChangeShapeType="1"/>
            <a:stCxn id="869437" idx="0"/>
            <a:endCxn id="869387" idx="4"/>
          </p:cNvCxnSpPr>
          <p:nvPr/>
        </p:nvCxnSpPr>
        <p:spPr bwMode="auto">
          <a:xfrm flipH="1" flipV="1">
            <a:off x="1143000" y="3657600"/>
            <a:ext cx="2628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39" name="AutoShape 63"/>
          <p:cNvCxnSpPr>
            <a:cxnSpLocks noChangeShapeType="1"/>
            <a:stCxn id="869437" idx="0"/>
            <a:endCxn id="869388" idx="4"/>
          </p:cNvCxnSpPr>
          <p:nvPr/>
        </p:nvCxnSpPr>
        <p:spPr bwMode="auto">
          <a:xfrm flipH="1" flipV="1">
            <a:off x="1752600" y="3657600"/>
            <a:ext cx="2019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40" name="AutoShape 64"/>
          <p:cNvCxnSpPr>
            <a:cxnSpLocks noChangeShapeType="1"/>
            <a:stCxn id="869437" idx="0"/>
            <a:endCxn id="869389" idx="4"/>
          </p:cNvCxnSpPr>
          <p:nvPr/>
        </p:nvCxnSpPr>
        <p:spPr bwMode="auto">
          <a:xfrm flipH="1" flipV="1">
            <a:off x="2362200" y="3657600"/>
            <a:ext cx="1409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9441" name="AutoShape 65"/>
          <p:cNvCxnSpPr>
            <a:cxnSpLocks noChangeShapeType="1"/>
            <a:stCxn id="869437" idx="0"/>
            <a:endCxn id="869390" idx="4"/>
          </p:cNvCxnSpPr>
          <p:nvPr/>
        </p:nvCxnSpPr>
        <p:spPr bwMode="auto">
          <a:xfrm flipH="1" flipV="1">
            <a:off x="2971800" y="3657600"/>
            <a:ext cx="800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9442" name="Rectangle 66"/>
          <p:cNvSpPr>
            <a:spLocks noChangeArrowheads="1"/>
          </p:cNvSpPr>
          <p:nvPr/>
        </p:nvSpPr>
        <p:spPr bwMode="auto">
          <a:xfrm>
            <a:off x="4081463" y="47244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b="0" i="1">
                <a:solidFill>
                  <a:schemeClr val="bg2"/>
                </a:solidFill>
                <a:latin typeface="Times" panose="02020603050405020304" pitchFamily="18" charset="0"/>
              </a:rPr>
              <a:t>I</a:t>
            </a:r>
            <a:r>
              <a:rPr lang="en-US" altLang="en-US" sz="2400" b="0" i="1" baseline="-25000">
                <a:solidFill>
                  <a:schemeClr val="bg2"/>
                </a:solidFill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869443" name="Rectangle 67"/>
          <p:cNvSpPr>
            <a:spLocks noChangeArrowheads="1"/>
          </p:cNvSpPr>
          <p:nvPr/>
        </p:nvSpPr>
        <p:spPr bwMode="auto">
          <a:xfrm>
            <a:off x="4073525" y="32385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b="0" i="1">
                <a:solidFill>
                  <a:schemeClr val="bg2"/>
                </a:solidFill>
                <a:latin typeface="Times" panose="02020603050405020304" pitchFamily="18" charset="0"/>
              </a:rPr>
              <a:t>a</a:t>
            </a:r>
            <a:r>
              <a:rPr lang="en-US" altLang="en-US" sz="2400" b="0" i="1" baseline="-25000">
                <a:solidFill>
                  <a:schemeClr val="bg2"/>
                </a:solidFill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869444" name="Rectangle 68"/>
          <p:cNvSpPr>
            <a:spLocks noChangeArrowheads="1"/>
          </p:cNvSpPr>
          <p:nvPr/>
        </p:nvSpPr>
        <p:spPr bwMode="auto">
          <a:xfrm>
            <a:off x="4038600" y="17526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b="0" i="1">
                <a:solidFill>
                  <a:schemeClr val="bg2"/>
                </a:solidFill>
                <a:latin typeface="Times" panose="02020603050405020304" pitchFamily="18" charset="0"/>
              </a:rPr>
              <a:t>O</a:t>
            </a:r>
            <a:r>
              <a:rPr lang="en-US" altLang="en-US" sz="2400" b="0" i="1" baseline="-25000">
                <a:solidFill>
                  <a:schemeClr val="bg2"/>
                </a:solidFill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869445" name="Rectangle 69"/>
          <p:cNvSpPr>
            <a:spLocks noChangeArrowheads="1"/>
          </p:cNvSpPr>
          <p:nvPr/>
        </p:nvSpPr>
        <p:spPr bwMode="auto">
          <a:xfrm>
            <a:off x="3994150" y="24955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b="0" i="1">
                <a:solidFill>
                  <a:schemeClr val="bg2"/>
                </a:solidFill>
                <a:latin typeface="Times" panose="02020603050405020304" pitchFamily="18" charset="0"/>
              </a:rPr>
              <a:t>W</a:t>
            </a:r>
            <a:r>
              <a:rPr lang="en-US" altLang="en-US" sz="2400" b="0" i="1" baseline="-25000">
                <a:solidFill>
                  <a:schemeClr val="bg2"/>
                </a:solidFill>
                <a:latin typeface="Times" panose="02020603050405020304" pitchFamily="18" charset="0"/>
              </a:rPr>
              <a:t>ji</a:t>
            </a:r>
          </a:p>
        </p:txBody>
      </p:sp>
      <p:sp>
        <p:nvSpPr>
          <p:cNvPr id="869446" name="Rectangle 70"/>
          <p:cNvSpPr>
            <a:spLocks noChangeArrowheads="1"/>
          </p:cNvSpPr>
          <p:nvPr/>
        </p:nvSpPr>
        <p:spPr bwMode="auto">
          <a:xfrm>
            <a:off x="3976688" y="3981450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400" b="0" i="1">
                <a:solidFill>
                  <a:schemeClr val="bg2"/>
                </a:solidFill>
                <a:latin typeface="Times" panose="02020603050405020304" pitchFamily="18" charset="0"/>
              </a:rPr>
              <a:t>W</a:t>
            </a:r>
            <a:r>
              <a:rPr lang="en-US" altLang="en-US" sz="2400" b="0" i="1" baseline="-25000">
                <a:solidFill>
                  <a:schemeClr val="bg2"/>
                </a:solidFill>
                <a:latin typeface="Times" panose="02020603050405020304" pitchFamily="18" charset="0"/>
              </a:rPr>
              <a:t>kj</a:t>
            </a:r>
          </a:p>
        </p:txBody>
      </p:sp>
    </p:spTree>
    <p:extLst>
      <p:ext uri="{BB962C8B-B14F-4D97-AF65-F5344CB8AC3E}">
        <p14:creationId xmlns="" xmlns:p14="http://schemas.microsoft.com/office/powerpoint/2010/main" val="7768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Back-Propagation Algorithm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assigns blame to individual units in the respective layers</a:t>
            </a:r>
          </a:p>
          <a:p>
            <a:pPr lvl="1"/>
            <a:r>
              <a:rPr lang="en-US" altLang="en-US"/>
              <a:t>essentially based on the connection strength</a:t>
            </a:r>
          </a:p>
          <a:p>
            <a:pPr lvl="1"/>
            <a:r>
              <a:rPr lang="en-US" altLang="en-US"/>
              <a:t>proceeds from the output layer to the hidden layer(s)</a:t>
            </a:r>
          </a:p>
          <a:p>
            <a:pPr lvl="1"/>
            <a:r>
              <a:rPr lang="en-US" altLang="en-US"/>
              <a:t>updates the weights of the units leading to the layer</a:t>
            </a:r>
          </a:p>
          <a:p>
            <a:r>
              <a:rPr lang="en-US" altLang="en-US"/>
              <a:t>essentially performs gradient-descent search on the error surface</a:t>
            </a:r>
          </a:p>
          <a:p>
            <a:pPr lvl="1"/>
            <a:r>
              <a:rPr lang="en-US" altLang="en-US"/>
              <a:t>relatively simple since it relies only on local information from directly connected units</a:t>
            </a:r>
          </a:p>
          <a:p>
            <a:pPr lvl="1"/>
            <a:r>
              <a:rPr lang="en-US" altLang="en-US"/>
              <a:t>has convergence and efficiency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369734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 of Multi-Layer Neural Networks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4648200"/>
          </a:xfrm>
        </p:spPr>
        <p:txBody>
          <a:bodyPr/>
          <a:lstStyle/>
          <a:p>
            <a:r>
              <a:rPr lang="en-US" altLang="en-US"/>
              <a:t>expressiveness</a:t>
            </a:r>
          </a:p>
          <a:p>
            <a:pPr lvl="1"/>
            <a:r>
              <a:rPr lang="en-US" altLang="en-US"/>
              <a:t>weaker than predicate logic</a:t>
            </a:r>
          </a:p>
          <a:p>
            <a:pPr lvl="1"/>
            <a:r>
              <a:rPr lang="en-US" altLang="en-US"/>
              <a:t>good for continuous inputs and outputs</a:t>
            </a:r>
          </a:p>
          <a:p>
            <a:r>
              <a:rPr lang="en-US" altLang="en-US"/>
              <a:t>computational efficiency</a:t>
            </a:r>
          </a:p>
          <a:p>
            <a:pPr lvl="1"/>
            <a:r>
              <a:rPr lang="en-US" altLang="en-US"/>
              <a:t>training time can be exponential in the number of inputs</a:t>
            </a:r>
          </a:p>
          <a:p>
            <a:pPr lvl="1"/>
            <a:r>
              <a:rPr lang="en-US" altLang="en-US"/>
              <a:t>depends critically on parameters like the learning rate</a:t>
            </a:r>
          </a:p>
          <a:p>
            <a:pPr lvl="1"/>
            <a:r>
              <a:rPr lang="en-US" altLang="en-US"/>
              <a:t>local minima are problematic</a:t>
            </a:r>
          </a:p>
          <a:p>
            <a:pPr lvl="2"/>
            <a:r>
              <a:rPr lang="en-US" altLang="en-US"/>
              <a:t>can be overcome by simulated annealing, at additional cost</a:t>
            </a:r>
          </a:p>
          <a:p>
            <a:r>
              <a:rPr lang="en-US" altLang="en-US"/>
              <a:t>generalization</a:t>
            </a:r>
          </a:p>
          <a:p>
            <a:pPr lvl="1"/>
            <a:r>
              <a:rPr lang="en-US" altLang="en-US"/>
              <a:t>works reasonably well for some functions (classes of problems)</a:t>
            </a:r>
          </a:p>
          <a:p>
            <a:pPr lvl="2"/>
            <a:r>
              <a:rPr lang="en-US" altLang="en-US"/>
              <a:t>no formal characterization of these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3573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 of Multi-Layer Neural Networks (cont.)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sensitivity to noise</a:t>
            </a:r>
          </a:p>
          <a:p>
            <a:pPr lvl="1"/>
            <a:r>
              <a:rPr lang="en-US" altLang="en-US"/>
              <a:t>very tolerant</a:t>
            </a:r>
          </a:p>
          <a:p>
            <a:pPr lvl="1"/>
            <a:r>
              <a:rPr lang="en-US" altLang="en-US"/>
              <a:t>they perform nonlinear regression</a:t>
            </a:r>
          </a:p>
          <a:p>
            <a:r>
              <a:rPr lang="en-US" altLang="en-US"/>
              <a:t>transparency</a:t>
            </a:r>
          </a:p>
          <a:p>
            <a:pPr lvl="1"/>
            <a:r>
              <a:rPr lang="en-US" altLang="en-US"/>
              <a:t>neural networks are essentially black boxes</a:t>
            </a:r>
          </a:p>
          <a:p>
            <a:pPr lvl="1"/>
            <a:r>
              <a:rPr lang="en-US" altLang="en-US"/>
              <a:t>there is no explanation or trace for a particular answer</a:t>
            </a:r>
          </a:p>
          <a:p>
            <a:pPr lvl="1"/>
            <a:r>
              <a:rPr lang="en-US" altLang="en-US"/>
              <a:t>tools for the analysis of networks are very limited</a:t>
            </a:r>
          </a:p>
          <a:p>
            <a:pPr lvl="1"/>
            <a:r>
              <a:rPr lang="en-US" altLang="en-US"/>
              <a:t>some limited methods to extract rules from networks</a:t>
            </a:r>
          </a:p>
          <a:p>
            <a:r>
              <a:rPr lang="en-US" altLang="en-US"/>
              <a:t>prior knowledge</a:t>
            </a:r>
          </a:p>
          <a:p>
            <a:pPr lvl="1"/>
            <a:r>
              <a:rPr lang="en-US" altLang="en-US"/>
              <a:t>very difficult to integrate since the internal representation of the networks is not easily accessible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425239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domains and tasks where neural networks are successfully used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handwriting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series prediction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weather, financial forecasting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categorization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sorting of items (fruit, characters, phonemes, …)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Process Modeling and Control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Creating a neural network model for a physical plant then using that model to determine the best control settings for the plant.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Machine Diagnostics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Detect when a machine has failed so that the system can automatically shut down the machine when this occurs.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Target Recognition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Military application which uses video and/or infrared image data to determine if an enemy target is present.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Medical Diagnosis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Assisting doctors with their diagnosis by analyzing the reported symptoms and/or image data such as MRIs or X-rays. 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Quality Control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Attaching a camera or sensor to the end of a production process to automatically inspect for defects.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Intelligent Searching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An internet search engine that provides the most relevant content and banner ads based on the users' past behavior. </a:t>
            </a:r>
          </a:p>
          <a:p>
            <a:pPr lvl="1">
              <a:lnSpc>
                <a:spcPct val="80000"/>
              </a:lnSpc>
            </a:pPr>
            <a:r>
              <a:rPr lang="en-US" altLang="en-US" sz="1400"/>
              <a:t>Fraud Detection</a:t>
            </a:r>
          </a:p>
          <a:p>
            <a:pPr lvl="2">
              <a:lnSpc>
                <a:spcPct val="80000"/>
              </a:lnSpc>
            </a:pPr>
            <a:r>
              <a:rPr lang="en-US" altLang="en-US" sz="1400"/>
              <a:t>Detect fraudulent credit card transactions and automatically decline the charge. </a:t>
            </a:r>
          </a:p>
        </p:txBody>
      </p:sp>
    </p:spTree>
    <p:extLst>
      <p:ext uri="{BB962C8B-B14F-4D97-AF65-F5344CB8AC3E}">
        <p14:creationId xmlns="" xmlns:p14="http://schemas.microsoft.com/office/powerpoint/2010/main" val="427418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Optical Character Recognition</a:t>
            </a:r>
          </a:p>
        </p:txBody>
      </p:sp>
      <p:pic>
        <p:nvPicPr>
          <p:cNvPr id="875524" name="Picture 4" descr="http://www.nd.com/neurosolutions/products/images/OCRDiagram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15200" cy="4229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3161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 and Business Applications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69300" cy="5191125"/>
          </a:xfrm>
        </p:spPr>
        <p:txBody>
          <a:bodyPr/>
          <a:lstStyle/>
          <a:p>
            <a:pPr algn="just"/>
            <a:r>
              <a:rPr lang="en-US" altLang="en-US">
                <a:cs typeface="Times New Roman" panose="02020603050405020304" pitchFamily="18" charset="0"/>
              </a:rPr>
              <a:t>Differentiate between prospective buyers and non-buyers, drastically reducing the amount of money previously wasted pursuing non-buyers.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Distinguish between single-time buyers and multiple-time buyers so that you can market to them accordingly or use what you learn to find ways of converting single-time buyers to multiple-time buyers.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Identify people who are likely to lapse from a program so that you can use what you learn to offer them special incentive to stay.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Identify potential new markets and quickly respond to changes in the current market by being able to spot new trend.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Launch new products and services more effectively.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Identify cross-sell and up-sell opportunities.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Detect whether an event such as fraud has occurred.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Providing greater certainty in assessing risk and predicting customer behavior, which is useful for decision making.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Risk Estimation of Investment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Forecasting Currency Exchange rates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760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Decision Tree in Data Mining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313372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76547" name="Picture 3" descr="aigraph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629400" cy="4348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3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Order Logic in Data Mining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31765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78595" name="Picture 3" descr="aigraph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086600" cy="471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656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 in Data Mining</a:t>
            </a:r>
          </a:p>
        </p:txBody>
      </p:sp>
      <p:graphicFrame>
        <p:nvGraphicFramePr>
          <p:cNvPr id="879619" name="Object 3"/>
          <p:cNvGraphicFramePr>
            <a:graphicFrameLocks noChangeAspect="1"/>
          </p:cNvGraphicFramePr>
          <p:nvPr/>
        </p:nvGraphicFramePr>
        <p:xfrm>
          <a:off x="1463675" y="1476375"/>
          <a:ext cx="6308725" cy="4449763"/>
        </p:xfrm>
        <a:graphic>
          <a:graphicData uri="http://schemas.openxmlformats.org/presentationml/2006/ole">
            <p:oleObj spid="_x0000_s16386" name="Picture" r:id="rId3" imgW="2926080" imgH="2173224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049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Decision-Tree Learning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Large-Scale Information</a:t>
            </a:r>
          </a:p>
          <a:p>
            <a:pPr lvl="1"/>
            <a:r>
              <a:rPr lang="en-US" altLang="en-US"/>
              <a:t>A big decision tree</a:t>
            </a:r>
          </a:p>
          <a:p>
            <a:pPr lvl="2"/>
            <a:r>
              <a:rPr lang="en-US" altLang="en-US"/>
              <a:t>Not efficient</a:t>
            </a:r>
          </a:p>
          <a:p>
            <a:r>
              <a:rPr lang="en-US" altLang="en-US"/>
              <a:t>Contradictory information</a:t>
            </a:r>
          </a:p>
          <a:p>
            <a:pPr lvl="1"/>
            <a:r>
              <a:rPr lang="en-US" altLang="en-US"/>
              <a:t>Fail to build a decision tree</a:t>
            </a:r>
          </a:p>
          <a:p>
            <a:pPr lvl="1"/>
            <a:r>
              <a:rPr lang="en-US" altLang="en-US"/>
              <a:t>Decision tree is not robust to contradictory or erroneous information</a:t>
            </a:r>
          </a:p>
          <a:p>
            <a:pPr lvl="1"/>
            <a:r>
              <a:rPr lang="en-US" altLang="en-US"/>
              <a:t>Hard to handle noisy information</a:t>
            </a:r>
          </a:p>
          <a:p>
            <a:r>
              <a:rPr lang="en-US" altLang="en-US"/>
              <a:t>Missing Information</a:t>
            </a:r>
          </a:p>
          <a:p>
            <a:pPr lvl="1"/>
            <a:r>
              <a:rPr lang="en-US" altLang="en-US"/>
              <a:t>Not all the attributed values are known in some given examples</a:t>
            </a:r>
          </a:p>
          <a:p>
            <a:pPr lvl="1"/>
            <a:r>
              <a:rPr lang="en-US" altLang="en-US"/>
              <a:t>Hard to classify</a:t>
            </a:r>
          </a:p>
          <a:p>
            <a:r>
              <a:rPr lang="en-US" altLang="en-US"/>
              <a:t>Adaptability</a:t>
            </a:r>
          </a:p>
          <a:p>
            <a:pPr lvl="1"/>
            <a:r>
              <a:rPr lang="en-US" altLang="en-US"/>
              <a:t>Learning Decision Tree may not be useful in a changing environment</a:t>
            </a:r>
          </a:p>
          <a:p>
            <a:r>
              <a:rPr lang="en-US" altLang="en-US"/>
              <a:t>Real Time Response</a:t>
            </a:r>
          </a:p>
          <a:p>
            <a:pPr lvl="1"/>
            <a:r>
              <a:rPr lang="en-US" altLang="en-US"/>
              <a:t>If the decision tree is large, response time may be long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240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Disadvantages of traditional learning methods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Neural Network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Fundamental Network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Advantages of Neural Network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Neural Network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5439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smtClean="0">
                <a:ea typeface="宋体" panose="02010600030101010101" pitchFamily="2" charset="-122"/>
              </a:rPr>
              <a:t>term project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  <a:p>
            <a:pPr lvl="1"/>
            <a:r>
              <a:rPr lang="en-US" altLang="en-US"/>
              <a:t>Artificial System</a:t>
            </a:r>
          </a:p>
          <a:p>
            <a:pPr lvl="2"/>
            <a:r>
              <a:rPr lang="en-US" altLang="en-US"/>
              <a:t>Perform intelligent tasks</a:t>
            </a:r>
          </a:p>
          <a:p>
            <a:pPr lvl="2"/>
            <a:r>
              <a:rPr lang="en-US" altLang="en-US"/>
              <a:t>Similar to functions of a human brain</a:t>
            </a:r>
          </a:p>
          <a:p>
            <a:pPr lvl="1"/>
            <a:r>
              <a:rPr lang="en-US" altLang="en-US"/>
              <a:t>complex networks of simple computing elements</a:t>
            </a:r>
          </a:p>
          <a:p>
            <a:r>
              <a:rPr lang="en-US" altLang="en-US"/>
              <a:t>capable of learning from examples</a:t>
            </a:r>
          </a:p>
          <a:p>
            <a:pPr lvl="1"/>
            <a:r>
              <a:rPr lang="en-US" altLang="en-US"/>
              <a:t>with appropriate learning methods</a:t>
            </a:r>
          </a:p>
          <a:p>
            <a:r>
              <a:rPr lang="en-US" altLang="en-US"/>
              <a:t>collection of simple elements performs high-level operations</a:t>
            </a:r>
          </a:p>
          <a:p>
            <a:pPr lvl="1"/>
            <a:r>
              <a:rPr lang="en-US" altLang="en-US"/>
              <a:t>thought</a:t>
            </a:r>
          </a:p>
          <a:p>
            <a:pPr lvl="1"/>
            <a:r>
              <a:rPr lang="en-US" altLang="en-US"/>
              <a:t>reasoning</a:t>
            </a:r>
          </a:p>
          <a:p>
            <a:pPr lvl="1"/>
            <a:r>
              <a:rPr lang="en-US" altLang="en-US"/>
              <a:t>consciousness</a:t>
            </a:r>
            <a:endParaRPr lang="en-US" altLang="en-US" i="1"/>
          </a:p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838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Neural Network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Robustness</a:t>
            </a:r>
          </a:p>
          <a:p>
            <a:pPr lvl="1"/>
            <a:r>
              <a:rPr lang="en-US" altLang="en-US"/>
              <a:t>Noisy Data</a:t>
            </a:r>
          </a:p>
          <a:p>
            <a:pPr lvl="1"/>
            <a:r>
              <a:rPr lang="en-US" altLang="en-US"/>
              <a:t>Conflicting Information </a:t>
            </a:r>
          </a:p>
          <a:p>
            <a:r>
              <a:rPr lang="en-US" altLang="en-US"/>
              <a:t>Adaptability</a:t>
            </a:r>
          </a:p>
          <a:p>
            <a:pPr lvl="1"/>
            <a:r>
              <a:rPr lang="en-US" altLang="en-US"/>
              <a:t>Handling Wide Palette of Environment</a:t>
            </a:r>
          </a:p>
          <a:p>
            <a:pPr lvl="2"/>
            <a:r>
              <a:rPr lang="en-US" altLang="en-US"/>
              <a:t>Unknown</a:t>
            </a:r>
          </a:p>
          <a:p>
            <a:pPr lvl="2"/>
            <a:r>
              <a:rPr lang="en-US" altLang="en-US"/>
              <a:t>Complex</a:t>
            </a:r>
          </a:p>
          <a:p>
            <a:pPr lvl="2"/>
            <a:r>
              <a:rPr lang="en-US" altLang="en-US"/>
              <a:t>Dynamical</a:t>
            </a:r>
          </a:p>
          <a:p>
            <a:r>
              <a:rPr lang="en-US" altLang="en-US"/>
              <a:t>Real-time response</a:t>
            </a:r>
          </a:p>
          <a:p>
            <a:pPr lvl="1"/>
            <a:r>
              <a:rPr lang="en-US" altLang="en-US"/>
              <a:t>Inherently parallel</a:t>
            </a:r>
          </a:p>
        </p:txBody>
      </p:sp>
    </p:spTree>
    <p:extLst>
      <p:ext uri="{BB962C8B-B14F-4D97-AF65-F5344CB8AC3E}">
        <p14:creationId xmlns="" xmlns:p14="http://schemas.microsoft.com/office/powerpoint/2010/main" val="26939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Motion planning with Artificial Intelligence techniques?  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8" y="1060450"/>
            <a:ext cx="9110662" cy="996950"/>
          </a:xfrm>
        </p:spPr>
        <p:txBody>
          <a:bodyPr/>
          <a:lstStyle/>
          <a:p>
            <a:r>
              <a:rPr lang="en-US" altLang="en-US" sz="2400"/>
              <a:t>Neural navigation systems are based on the way humans react to their environment:</a:t>
            </a:r>
          </a:p>
        </p:txBody>
      </p:sp>
      <p:graphicFrame>
        <p:nvGraphicFramePr>
          <p:cNvPr id="881691" name="Group 27"/>
          <p:cNvGraphicFramePr>
            <a:graphicFrameLocks noGrp="1"/>
          </p:cNvGraphicFramePr>
          <p:nvPr>
            <p:ph sz="half" idx="2"/>
          </p:nvPr>
        </p:nvGraphicFramePr>
        <p:xfrm>
          <a:off x="442913" y="2444750"/>
          <a:ext cx="7845425" cy="2940051"/>
        </p:xfrm>
        <a:graphic>
          <a:graphicData uri="http://schemas.openxmlformats.org/drawingml/2006/table">
            <a:tbl>
              <a:tblPr/>
              <a:tblGrid>
                <a:gridCol w="3922712"/>
                <a:gridCol w="3922713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Humans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Neural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Experience from observation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Training from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Autonomous decisions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Generalization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Continuous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Actions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</a:rPr>
                        <a:t>Network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05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Networks and the Brain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060450"/>
            <a:ext cx="4254500" cy="5191125"/>
          </a:xfrm>
        </p:spPr>
        <p:txBody>
          <a:bodyPr/>
          <a:lstStyle/>
          <a:p>
            <a:r>
              <a:rPr lang="en-US" altLang="en-US" i="1"/>
              <a:t>brain</a:t>
            </a:r>
            <a:endParaRPr lang="en-US" altLang="en-US"/>
          </a:p>
          <a:p>
            <a:pPr lvl="1"/>
            <a:r>
              <a:rPr lang="en-US" altLang="en-US"/>
              <a:t>set of interconnected modules</a:t>
            </a:r>
          </a:p>
          <a:p>
            <a:pPr lvl="1"/>
            <a:r>
              <a:rPr lang="en-US" altLang="en-US"/>
              <a:t>performs information processing operations at various levels</a:t>
            </a:r>
          </a:p>
          <a:p>
            <a:pPr lvl="2"/>
            <a:r>
              <a:rPr lang="en-US" altLang="en-US" sz="1700"/>
              <a:t>sensory input analysis</a:t>
            </a:r>
          </a:p>
          <a:p>
            <a:pPr lvl="2"/>
            <a:r>
              <a:rPr lang="en-US" altLang="en-US" sz="1700"/>
              <a:t>memory storage and retrieval</a:t>
            </a:r>
          </a:p>
          <a:p>
            <a:pPr lvl="2"/>
            <a:r>
              <a:rPr lang="en-US" altLang="en-US" sz="1700"/>
              <a:t>reasoning</a:t>
            </a:r>
          </a:p>
          <a:p>
            <a:pPr lvl="2"/>
            <a:r>
              <a:rPr lang="en-US" altLang="en-US" sz="1700"/>
              <a:t>feelings</a:t>
            </a:r>
          </a:p>
          <a:p>
            <a:pPr lvl="2"/>
            <a:r>
              <a:rPr lang="en-US" altLang="en-US" sz="1700"/>
              <a:t>consciousness</a:t>
            </a:r>
          </a:p>
          <a:p>
            <a:r>
              <a:rPr lang="en-US" altLang="en-US" i="1"/>
              <a:t>neurons</a:t>
            </a:r>
            <a:endParaRPr lang="en-US" altLang="en-US"/>
          </a:p>
          <a:p>
            <a:pPr lvl="1"/>
            <a:r>
              <a:rPr lang="en-US" altLang="en-US"/>
              <a:t>basic computational elements</a:t>
            </a:r>
          </a:p>
          <a:p>
            <a:pPr lvl="1"/>
            <a:r>
              <a:rPr lang="en-US" altLang="en-US"/>
              <a:t>heavily interconnected with other neurons</a:t>
            </a:r>
          </a:p>
        </p:txBody>
      </p:sp>
      <p:pic>
        <p:nvPicPr>
          <p:cNvPr id="855044" name="Picture 4" descr="C:\My Documents\Graham\brain01.bmp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05000"/>
            <a:ext cx="4476750" cy="3241675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2895600" y="5148734"/>
            <a:ext cx="1539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000" b="0" dirty="0"/>
              <a:t>[Russell &amp; </a:t>
            </a:r>
            <a:r>
              <a:rPr lang="en-US" altLang="en-US" sz="1000" b="0" dirty="0" err="1"/>
              <a:t>Norvig</a:t>
            </a:r>
            <a:r>
              <a:rPr lang="en-US" altLang="en-US" sz="1000" b="0" dirty="0"/>
              <a:t>, 1995]</a:t>
            </a:r>
          </a:p>
        </p:txBody>
      </p:sp>
    </p:spTree>
    <p:extLst>
      <p:ext uri="{BB962C8B-B14F-4D97-AF65-F5344CB8AC3E}">
        <p14:creationId xmlns="" xmlns:p14="http://schemas.microsoft.com/office/powerpoint/2010/main" val="182096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Neuron Diagram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80200" y="1092200"/>
            <a:ext cx="2463800" cy="4648200"/>
          </a:xfrm>
        </p:spPr>
        <p:txBody>
          <a:bodyPr/>
          <a:lstStyle/>
          <a:p>
            <a:pPr marL="285750" indent="-285750" defTabSz="914400"/>
            <a:r>
              <a:rPr lang="en-US" altLang="en-US" sz="1600"/>
              <a:t>soma</a:t>
            </a:r>
          </a:p>
          <a:p>
            <a:pPr marL="685800" lvl="1" indent="-285750" defTabSz="914400"/>
            <a:r>
              <a:rPr lang="en-US" altLang="en-US" sz="1400"/>
              <a:t>cell body</a:t>
            </a:r>
          </a:p>
          <a:p>
            <a:pPr marL="285750" indent="-285750" defTabSz="914400"/>
            <a:r>
              <a:rPr lang="en-US" altLang="en-US" sz="1600"/>
              <a:t>dendrites</a:t>
            </a:r>
          </a:p>
          <a:p>
            <a:pPr marL="685800" lvl="1" indent="-285750" defTabSz="914400"/>
            <a:r>
              <a:rPr lang="en-US" altLang="en-US" sz="1400"/>
              <a:t>incoming branches</a:t>
            </a:r>
          </a:p>
          <a:p>
            <a:pPr marL="285750" indent="-285750" defTabSz="914400"/>
            <a:r>
              <a:rPr lang="en-US" altLang="en-US" sz="1600"/>
              <a:t>axon</a:t>
            </a:r>
          </a:p>
          <a:p>
            <a:pPr marL="685800" lvl="1" indent="-285750" defTabSz="914400"/>
            <a:r>
              <a:rPr lang="en-US" altLang="en-US" sz="1400"/>
              <a:t>outgoing branch</a:t>
            </a:r>
          </a:p>
          <a:p>
            <a:pPr marL="285750" indent="-285750" defTabSz="914400"/>
            <a:r>
              <a:rPr lang="en-US" altLang="en-US" sz="1600"/>
              <a:t>synapse</a:t>
            </a:r>
          </a:p>
          <a:p>
            <a:pPr marL="685800" lvl="1" indent="-285750" defTabSz="914400"/>
            <a:r>
              <a:rPr lang="en-US" altLang="en-US" sz="1400"/>
              <a:t>junction between a dendrite and an axon from another neuron</a:t>
            </a:r>
          </a:p>
        </p:txBody>
      </p:sp>
      <p:graphicFrame>
        <p:nvGraphicFramePr>
          <p:cNvPr id="856068" name="Object 4"/>
          <p:cNvGraphicFramePr>
            <a:graphicFrameLocks noChangeAspect="1"/>
          </p:cNvGraphicFramePr>
          <p:nvPr>
            <p:ph type="clipArt" sz="half" idx="1"/>
            <p:extLst>
              <p:ext uri="{D42A27DB-BD31-4B8C-83A1-F6EECF244321}">
                <p14:modId xmlns="" xmlns:p14="http://schemas.microsoft.com/office/powerpoint/2010/main" val="3724047306"/>
              </p:ext>
            </p:extLst>
          </p:nvPr>
        </p:nvGraphicFramePr>
        <p:xfrm>
          <a:off x="25400" y="1208088"/>
          <a:ext cx="6946900" cy="4503737"/>
        </p:xfrm>
        <a:graphic>
          <a:graphicData uri="http://schemas.openxmlformats.org/presentationml/2006/ole">
            <p:oleObj spid="_x0000_s10242" name="Bitmap Image" r:id="rId3" imgW="6373115" imgH="4133333" progId="PBrush">
              <p:embed/>
            </p:oleObj>
          </a:graphicData>
        </a:graphic>
      </p:graphicFrame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5419725" y="5468938"/>
            <a:ext cx="1539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000" b="0">
                <a:solidFill>
                  <a:schemeClr val="bg2"/>
                </a:solidFill>
              </a:rPr>
              <a:t>[Russell &amp; Norvig, 1995]</a:t>
            </a:r>
          </a:p>
        </p:txBody>
      </p:sp>
    </p:spTree>
    <p:extLst>
      <p:ext uri="{BB962C8B-B14F-4D97-AF65-F5344CB8AC3E}">
        <p14:creationId xmlns="" xmlns:p14="http://schemas.microsoft.com/office/powerpoint/2010/main" val="3129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vs. Brain</a:t>
            </a:r>
          </a:p>
        </p:txBody>
      </p:sp>
      <p:graphicFrame>
        <p:nvGraphicFramePr>
          <p:cNvPr id="857091" name="Object 3"/>
          <p:cNvGraphicFramePr>
            <a:graphicFrameLocks noChangeAspect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851317669"/>
              </p:ext>
            </p:extLst>
          </p:nvPr>
        </p:nvGraphicFramePr>
        <p:xfrm>
          <a:off x="827088" y="1262063"/>
          <a:ext cx="7637462" cy="4583112"/>
        </p:xfrm>
        <a:graphic>
          <a:graphicData uri="http://schemas.openxmlformats.org/presentationml/2006/ole">
            <p:oleObj spid="_x0000_s11266" name="Document" r:id="rId3" imgW="8985504" imgH="5391912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00057"/>
      </p:ext>
    </p:extLst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18017</TotalTime>
  <Pages>1</Pages>
  <Words>1284</Words>
  <Application>Microsoft Office PowerPoint</Application>
  <PresentationFormat>Letter Paper (8.5x11 in)</PresentationFormat>
  <Paragraphs>253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NCSA.TEMPLATE.pp</vt:lpstr>
      <vt:lpstr>Bitmap Image</vt:lpstr>
      <vt:lpstr>Document</vt:lpstr>
      <vt:lpstr>Picture</vt:lpstr>
      <vt:lpstr>Slide 1</vt:lpstr>
      <vt:lpstr>Slide 2</vt:lpstr>
      <vt:lpstr>Disadvantages of Decision-Tree Learning</vt:lpstr>
      <vt:lpstr>Neural Networks</vt:lpstr>
      <vt:lpstr>Advantages of Neural Network</vt:lpstr>
      <vt:lpstr>Motion planning with Artificial Intelligence techniques?  </vt:lpstr>
      <vt:lpstr>Neural Networks and the Brain</vt:lpstr>
      <vt:lpstr>Neuron Diagram</vt:lpstr>
      <vt:lpstr>Computer vs. Brain</vt:lpstr>
      <vt:lpstr>Artificial Neuron Diagram</vt:lpstr>
      <vt:lpstr>Common Activation Functions</vt:lpstr>
      <vt:lpstr>Neural Networks and Logic Gates</vt:lpstr>
      <vt:lpstr>Network Structures</vt:lpstr>
      <vt:lpstr>Perceptrons</vt:lpstr>
      <vt:lpstr>Perceptrons and Linear Separability</vt:lpstr>
      <vt:lpstr>Perceptrons and Linear Separability</vt:lpstr>
      <vt:lpstr>Perceptrons and Learning</vt:lpstr>
      <vt:lpstr>Generic Neural Network Learning</vt:lpstr>
      <vt:lpstr>Multi-Layer Networks</vt:lpstr>
      <vt:lpstr>Diagram Multi-Layer Network</vt:lpstr>
      <vt:lpstr>Back-Propagation Algorithm</vt:lpstr>
      <vt:lpstr>Capabilities of Multi-Layer Neural Networks</vt:lpstr>
      <vt:lpstr>Capabilities of Multi-Layer Neural Networks (cont.)</vt:lpstr>
      <vt:lpstr>Applications</vt:lpstr>
      <vt:lpstr>Optical Character Recognition</vt:lpstr>
      <vt:lpstr>Neural Network and Business Applications</vt:lpstr>
      <vt:lpstr>Learning Decision Tree in Data Mining</vt:lpstr>
      <vt:lpstr>First Order Logic in Data Mining</vt:lpstr>
      <vt:lpstr>Neural Network in Data Mining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 Li</cp:lastModifiedBy>
  <cp:revision>712</cp:revision>
  <cp:lastPrinted>1999-07-21T06:37:24Z</cp:lastPrinted>
  <dcterms:created xsi:type="dcterms:W3CDTF">1995-10-31T07:46:16Z</dcterms:created>
  <dcterms:modified xsi:type="dcterms:W3CDTF">2014-11-10T20:52:00Z</dcterms:modified>
</cp:coreProperties>
</file>