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91" r:id="rId2"/>
    <p:sldId id="324" r:id="rId3"/>
    <p:sldId id="389" r:id="rId4"/>
    <p:sldId id="390" r:id="rId5"/>
    <p:sldId id="391" r:id="rId6"/>
    <p:sldId id="392" r:id="rId7"/>
    <p:sldId id="393" r:id="rId8"/>
    <p:sldId id="394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322" r:id="rId19"/>
    <p:sldId id="323" r:id="rId20"/>
  </p:sldIdLst>
  <p:sldSz cx="9144000" cy="6858000" type="letter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AD6900"/>
    <a:srgbClr val="8CF4EA"/>
    <a:srgbClr val="D93192"/>
    <a:srgbClr val="316501"/>
    <a:srgbClr val="F35B1B"/>
    <a:srgbClr val="800000"/>
    <a:srgbClr val="0000CC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35" d="100"/>
          <a:sy n="135" d="100"/>
        </p:scale>
        <p:origin x="-924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4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4BE78E3-2CB0-4737-98F8-CDD1DD8DEA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13210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763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2238" y="11113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t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763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2238" y="8834438"/>
            <a:ext cx="3054350" cy="43656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5617" tIns="0" rIns="15617" bIns="0" numCol="1" anchor="b" anchorCtr="0" compatLnSpc="1">
            <a:prstTxWarp prst="textNoShape">
              <a:avLst/>
            </a:prstTxWarp>
          </a:bodyPr>
          <a:lstStyle>
            <a:lvl1pPr algn="r" defTabSz="749300">
              <a:defRPr sz="800" b="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3DDCA8E-778F-491C-9790-3C4CC55F97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8488"/>
            <a:ext cx="5127625" cy="41767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01" tIns="46852" rIns="92401" bIns="468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17663" y="1028700"/>
            <a:ext cx="3756025" cy="281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xmlns="" val="8479486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55086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098550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49413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198688" algn="l" defTabSz="1098550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CE910-3917-4121-9EBB-EF32C6936B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0063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0315-0510-49C5-BF59-6C6249EA98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985838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3238" y="11113"/>
            <a:ext cx="2278062" cy="6240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" y="11113"/>
            <a:ext cx="6681788" cy="6240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E8519-19A9-421A-845F-F461118DBCE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10014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C91D9-258A-4FF8-8572-9BDD4ADC18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5440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CC8C7-2CD8-4E2B-98EE-2E95737F838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2791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8" y="1060450"/>
            <a:ext cx="4478337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060450"/>
            <a:ext cx="4479925" cy="5191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D26C3-3746-4062-BE74-5DA647D2A4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3790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3BD74-D12B-417D-B213-49A23F12F19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5667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513-0AB8-43CA-BA00-2131073D5E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4284245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992357-E18F-4FC4-BB4F-CF7CF7F663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94009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43FAE5-DF4F-4565-A7CD-B64D78A757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73488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895EF-E0E4-44B5-8530-DA9042585A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1241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0AD7A22-A51B-432F-959C-4799F8544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588" y="0"/>
            <a:ext cx="9129712" cy="976313"/>
          </a:xfrm>
          <a:prstGeom prst="rect">
            <a:avLst/>
          </a:prstGeom>
          <a:solidFill>
            <a:srgbClr val="8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en-US" smtClean="0"/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638" y="1060450"/>
            <a:ext cx="9110662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Level One: All Cap, Bold, Arial 18, Maroon</a:t>
            </a:r>
          </a:p>
          <a:p>
            <a:pPr lvl="1"/>
            <a:r>
              <a:rPr lang="en-US" altLang="zh-CN" smtClean="0"/>
              <a:t>Level two: initial cap, bold, arial 16, blue</a:t>
            </a:r>
          </a:p>
          <a:p>
            <a:pPr lvl="2"/>
            <a:r>
              <a:rPr lang="en-US" altLang="zh-CN" smtClean="0"/>
              <a:t>Level three: initial cap, bold, arial 16, blue</a:t>
            </a:r>
          </a:p>
        </p:txBody>
      </p:sp>
      <p:sp>
        <p:nvSpPr>
          <p:cNvPr id="1031" name="Line 8"/>
          <p:cNvSpPr>
            <a:spLocks noChangeShapeType="1"/>
          </p:cNvSpPr>
          <p:nvPr/>
        </p:nvSpPr>
        <p:spPr bwMode="auto">
          <a:xfrm>
            <a:off x="1588" y="6445250"/>
            <a:ext cx="7580312" cy="3175"/>
          </a:xfrm>
          <a:prstGeom prst="line">
            <a:avLst/>
          </a:prstGeom>
          <a:noFill/>
          <a:ln w="25400">
            <a:solidFill>
              <a:srgbClr val="00279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648200" y="6499225"/>
            <a:ext cx="4419600" cy="2254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88900" tIns="42862" rIns="88900" bIns="42862">
            <a:spAutoFit/>
          </a:bodyPr>
          <a:lstStyle>
            <a:lvl1pPr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65188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65188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endParaRPr lang="en-US" altLang="zh-CN" sz="900" smtClean="0">
              <a:solidFill>
                <a:srgbClr val="00279F"/>
              </a:solidFill>
              <a:ea typeface="宋体" panose="02010600030101010101" pitchFamily="2" charset="-122"/>
            </a:endParaRPr>
          </a:p>
        </p:txBody>
      </p:sp>
      <p:sp>
        <p:nvSpPr>
          <p:cNvPr id="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9050" y="11113"/>
            <a:ext cx="90995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900" tIns="42862" rIns="88900" bIns="4286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Title: Cap All Words, Bold, Arial 28, White</a:t>
            </a:r>
          </a:p>
        </p:txBody>
      </p:sp>
      <p:sp>
        <p:nvSpPr>
          <p:cNvPr id="1034" name="Rectangle 20"/>
          <p:cNvSpPr>
            <a:spLocks noChangeArrowheads="1"/>
          </p:cNvSpPr>
          <p:nvPr userDrawn="1"/>
        </p:nvSpPr>
        <p:spPr bwMode="auto">
          <a:xfrm>
            <a:off x="0" y="6516688"/>
            <a:ext cx="21971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mtClean="0">
                <a:ea typeface="宋体" panose="02010600030101010101" pitchFamily="2" charset="-122"/>
              </a:rPr>
              <a:t>Artificial Intelligence</a:t>
            </a:r>
            <a:endParaRPr lang="en-US" altLang="zh-CN" sz="1800" b="0" smtClean="0">
              <a:ea typeface="宋体" panose="02010600030101010101" pitchFamily="2" charset="-122"/>
            </a:endParaRPr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58200" y="6175375"/>
            <a:ext cx="6858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865188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defTabSz="865188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defTabSz="865188" rtl="0" fontAlgn="base">
        <a:spcBef>
          <a:spcPct val="0"/>
        </a:spcBef>
        <a:spcAft>
          <a:spcPct val="0"/>
        </a:spcAft>
        <a:defRPr sz="2800" b="1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23850" indent="-323850" algn="l" defTabSz="865188" rtl="0" eaLnBrk="0" fontAlgn="base" hangingPunct="0">
        <a:spcBef>
          <a:spcPct val="20000"/>
        </a:spcBef>
        <a:spcAft>
          <a:spcPct val="0"/>
        </a:spcAft>
        <a:buClr>
          <a:srgbClr val="790015"/>
        </a:buClr>
        <a:buChar char="•"/>
        <a:defRPr b="1" kern="1200">
          <a:solidFill>
            <a:srgbClr val="790015"/>
          </a:solidFill>
          <a:latin typeface="+mn-lt"/>
          <a:ea typeface="+mn-ea"/>
          <a:cs typeface="+mn-cs"/>
        </a:defRPr>
      </a:lvl1pPr>
      <a:lvl2pPr marL="703263" indent="-265113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–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2pPr>
      <a:lvl3pPr marL="1084263" indent="-219075" algn="l" defTabSz="865188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1600" b="1" kern="1200">
          <a:solidFill>
            <a:srgbClr val="00279F"/>
          </a:solidFill>
          <a:latin typeface="+mn-lt"/>
          <a:ea typeface="+mn-ea"/>
          <a:cs typeface="+mn-cs"/>
        </a:defRPr>
      </a:lvl3pPr>
      <a:lvl4pPr marL="1600200" indent="-228600" algn="l" defTabSz="865188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865188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5" name="Rectangle 1041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Lecture </a:t>
            </a:r>
            <a:r>
              <a:rPr lang="en-US" altLang="zh-CN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7</a:t>
            </a:r>
            <a:endParaRPr lang="en-US" altLang="zh-CN" sz="2000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4099" name="Rectangle 1043"/>
          <p:cNvSpPr>
            <a:spLocks noChangeArrowheads="1"/>
          </p:cNvSpPr>
          <p:nvPr/>
        </p:nvSpPr>
        <p:spPr bwMode="auto">
          <a:xfrm>
            <a:off x="695325" y="2667000"/>
            <a:ext cx="77533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23850" indent="-323850"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FontTx/>
              <a:buNone/>
            </a:pPr>
            <a:endParaRPr lang="en-US" altLang="zh-CN" sz="200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Yaohang Li</a:t>
            </a:r>
          </a:p>
          <a:p>
            <a:pPr algn="ctr"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Department of Computer Science</a:t>
            </a:r>
          </a:p>
          <a:p>
            <a:pPr algn="ctr" eaLnBrk="1" hangingPunct="1"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ODU</a:t>
            </a:r>
            <a:endParaRPr lang="en-US" altLang="zh-CN" sz="1800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endParaRPr lang="en-US" altLang="zh-CN" sz="1800" b="0" u="sng">
              <a:ea typeface="宋体" panose="02010600030101010101" pitchFamily="2" charset="-122"/>
            </a:endParaRPr>
          </a:p>
          <a:p>
            <a:pPr algn="ctr" eaLnBrk="1" hangingPunct="1"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Reading for Next Class:</a:t>
            </a:r>
          </a:p>
          <a:p>
            <a:pPr algn="ctr" eaLnBrk="1" hangingPunct="1">
              <a:buFontTx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Chapter 3, Russell and Norvig</a:t>
            </a:r>
          </a:p>
        </p:txBody>
      </p:sp>
      <p:sp>
        <p:nvSpPr>
          <p:cNvPr id="4100" name="Rectangle 1044"/>
          <p:cNvSpPr>
            <a:spLocks noChangeArrowheads="1"/>
          </p:cNvSpPr>
          <p:nvPr/>
        </p:nvSpPr>
        <p:spPr bwMode="auto">
          <a:xfrm>
            <a:off x="2828830" y="1295400"/>
            <a:ext cx="34863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dirty="0" smtClean="0">
                <a:solidFill>
                  <a:schemeClr val="tx1"/>
                </a:solidFill>
                <a:ea typeface="宋体" panose="02010600030101010101" pitchFamily="2" charset="-122"/>
              </a:rPr>
              <a:t>Genetic </a:t>
            </a:r>
            <a:r>
              <a:rPr lang="en-US" altLang="zh-CN" sz="2800" dirty="0">
                <a:solidFill>
                  <a:schemeClr val="tx1"/>
                </a:solidFill>
                <a:ea typeface="宋体" panose="02010600030101010101" pitchFamily="2" charset="-122"/>
              </a:rPr>
              <a:t>Algorithms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8807450" cy="511175"/>
          </a:xfrm>
        </p:spPr>
        <p:txBody>
          <a:bodyPr/>
          <a:lstStyle/>
          <a:p>
            <a:r>
              <a:rPr lang="en-US" altLang="en-US" sz="3600"/>
              <a:t>Example (selection1)</a:t>
            </a: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1">
              <a:spcBef>
                <a:spcPct val="50000"/>
              </a:spcBef>
            </a:pP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0949" name="Text Box 5"/>
          <p:cNvSpPr txBox="1">
            <a:spLocks noChangeArrowheads="1"/>
          </p:cNvSpPr>
          <p:nvPr/>
        </p:nvSpPr>
        <p:spPr bwMode="auto">
          <a:xfrm>
            <a:off x="152400" y="1143000"/>
            <a:ext cx="868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Next we apply fitness proportionate selection with the roulette wheel method: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>
            <a:off x="5943600" y="3505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1" name="Text Box 7"/>
          <p:cNvSpPr txBox="1">
            <a:spLocks noChangeArrowheads="1"/>
          </p:cNvSpPr>
          <p:nvPr/>
        </p:nvSpPr>
        <p:spPr bwMode="auto">
          <a:xfrm>
            <a:off x="5562600" y="36576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endParaRPr kumimoji="1" lang="en-US" altLang="en-US">
              <a:latin typeface="Times New Roman" panose="02020603050405020304" pitchFamily="18" charset="0"/>
            </a:endParaRPr>
          </a:p>
        </p:txBody>
      </p:sp>
      <p:sp>
        <p:nvSpPr>
          <p:cNvPr id="210952" name="Oval 8"/>
          <p:cNvSpPr>
            <a:spLocks noChangeArrowheads="1"/>
          </p:cNvSpPr>
          <p:nvPr/>
        </p:nvSpPr>
        <p:spPr bwMode="auto">
          <a:xfrm>
            <a:off x="4800600" y="3505200"/>
            <a:ext cx="2362200" cy="2438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0" hangingPunct="0"/>
            <a:endParaRPr kumimoji="1" lang="en-US" altLang="en-US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0953" name="Line 9"/>
          <p:cNvSpPr>
            <a:spLocks noChangeShapeType="1"/>
          </p:cNvSpPr>
          <p:nvPr/>
        </p:nvSpPr>
        <p:spPr bwMode="auto">
          <a:xfrm flipV="1">
            <a:off x="5943600" y="3581400"/>
            <a:ext cx="457200" cy="1066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4" name="Line 10"/>
          <p:cNvSpPr>
            <a:spLocks noChangeShapeType="1"/>
          </p:cNvSpPr>
          <p:nvPr/>
        </p:nvSpPr>
        <p:spPr bwMode="auto">
          <a:xfrm flipV="1">
            <a:off x="5943600" y="3962400"/>
            <a:ext cx="990600" cy="685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5" name="Line 11"/>
          <p:cNvSpPr>
            <a:spLocks noChangeShapeType="1"/>
          </p:cNvSpPr>
          <p:nvPr/>
        </p:nvSpPr>
        <p:spPr bwMode="auto">
          <a:xfrm>
            <a:off x="5943600" y="4648200"/>
            <a:ext cx="685800" cy="1066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H="1" flipV="1">
            <a:off x="5257800" y="3810000"/>
            <a:ext cx="685800" cy="838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63246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10958" name="Text Box 14"/>
          <p:cNvSpPr txBox="1">
            <a:spLocks noChangeArrowheads="1"/>
          </p:cNvSpPr>
          <p:nvPr/>
        </p:nvSpPr>
        <p:spPr bwMode="auto">
          <a:xfrm>
            <a:off x="5715000" y="3657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10959" name="Text Box 15"/>
          <p:cNvSpPr txBox="1">
            <a:spLocks noChangeArrowheads="1"/>
          </p:cNvSpPr>
          <p:nvPr/>
        </p:nvSpPr>
        <p:spPr bwMode="auto">
          <a:xfrm>
            <a:off x="5257800" y="3962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10960" name="Text Box 16"/>
          <p:cNvSpPr txBox="1">
            <a:spLocks noChangeArrowheads="1"/>
          </p:cNvSpPr>
          <p:nvPr/>
        </p:nvSpPr>
        <p:spPr bwMode="auto">
          <a:xfrm>
            <a:off x="6553200" y="457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10961" name="Line 17"/>
          <p:cNvSpPr>
            <a:spLocks noChangeShapeType="1"/>
          </p:cNvSpPr>
          <p:nvPr/>
        </p:nvSpPr>
        <p:spPr bwMode="auto">
          <a:xfrm flipH="1">
            <a:off x="6705600" y="3886200"/>
            <a:ext cx="838200" cy="533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62" name="Text Box 18"/>
          <p:cNvSpPr txBox="1">
            <a:spLocks noChangeArrowheads="1"/>
          </p:cNvSpPr>
          <p:nvPr/>
        </p:nvSpPr>
        <p:spPr bwMode="auto">
          <a:xfrm>
            <a:off x="7543800" y="3654425"/>
            <a:ext cx="13716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en-US" sz="1600">
                <a:latin typeface="Times New Roman" panose="02020603050405020304" pitchFamily="18" charset="0"/>
              </a:rPr>
              <a:t>Area is Proportional to fitness value</a:t>
            </a:r>
          </a:p>
        </p:txBody>
      </p:sp>
      <p:grpSp>
        <p:nvGrpSpPr>
          <p:cNvPr id="210963" name="Group 19"/>
          <p:cNvGrpSpPr>
            <a:grpSpLocks/>
          </p:cNvGrpSpPr>
          <p:nvPr/>
        </p:nvGrpSpPr>
        <p:grpSpPr bwMode="auto">
          <a:xfrm>
            <a:off x="4495800" y="2209800"/>
            <a:ext cx="3810000" cy="1004888"/>
            <a:chOff x="288" y="1776"/>
            <a:chExt cx="2400" cy="633"/>
          </a:xfrm>
        </p:grpSpPr>
        <p:sp>
          <p:nvSpPr>
            <p:cNvPr id="210964" name="Text Box 20"/>
            <p:cNvSpPr txBox="1">
              <a:spLocks noChangeArrowheads="1"/>
            </p:cNvSpPr>
            <p:nvPr/>
          </p:nvSpPr>
          <p:spPr bwMode="auto">
            <a:xfrm>
              <a:off x="288" y="1776"/>
              <a:ext cx="2400" cy="633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Individual </a:t>
              </a:r>
              <a:r>
                <a:rPr lang="en-US" altLang="en-US" i="1" dirty="0" err="1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will have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</a:t>
              </a:r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en-US" dirty="0">
                  <a:solidFill>
                    <a:schemeClr val="bg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 to be chosen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210965" name="Object 21"/>
            <p:cNvGraphicFramePr>
              <a:graphicFrameLocks noChangeAspect="1"/>
            </p:cNvGraphicFramePr>
            <p:nvPr/>
          </p:nvGraphicFramePr>
          <p:xfrm>
            <a:off x="2112" y="1872"/>
            <a:ext cx="320" cy="336"/>
          </p:xfrm>
          <a:graphic>
            <a:graphicData uri="http://schemas.openxmlformats.org/presentationml/2006/ole">
              <p:oleObj spid="_x0000_s40972" name="Equation" r:id="rId3" imgW="507780" imgH="533169" progId="Equation.3">
                <p:embed/>
              </p:oleObj>
            </a:graphicData>
          </a:graphic>
        </p:graphicFrame>
      </p:grpSp>
      <p:sp>
        <p:nvSpPr>
          <p:cNvPr id="210966" name="Line 22"/>
          <p:cNvSpPr>
            <a:spLocks noChangeShapeType="1"/>
          </p:cNvSpPr>
          <p:nvPr/>
        </p:nvSpPr>
        <p:spPr bwMode="auto">
          <a:xfrm flipH="1">
            <a:off x="5562600" y="4648200"/>
            <a:ext cx="381000" cy="11430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67" name="Rectangle 23"/>
          <p:cNvSpPr>
            <a:spLocks noChangeArrowheads="1"/>
          </p:cNvSpPr>
          <p:nvPr/>
        </p:nvSpPr>
        <p:spPr bwMode="auto">
          <a:xfrm>
            <a:off x="5867400" y="5334000"/>
            <a:ext cx="304800" cy="228600"/>
          </a:xfrm>
          <a:prstGeom prst="rect">
            <a:avLst/>
          </a:prstGeom>
          <a:solidFill>
            <a:srgbClr val="FFFF66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rtl="1"/>
            <a:r>
              <a:rPr lang="en-US" altLang="en-US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0968" name="Line 24"/>
          <p:cNvSpPr>
            <a:spLocks noChangeShapeType="1"/>
          </p:cNvSpPr>
          <p:nvPr/>
        </p:nvSpPr>
        <p:spPr bwMode="auto">
          <a:xfrm flipH="1" flipV="1">
            <a:off x="4953000" y="4114800"/>
            <a:ext cx="990600" cy="533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0969" name="Text Box 25"/>
          <p:cNvSpPr txBox="1">
            <a:spLocks noChangeArrowheads="1"/>
          </p:cNvSpPr>
          <p:nvPr/>
        </p:nvSpPr>
        <p:spPr bwMode="auto">
          <a:xfrm>
            <a:off x="381000" y="34290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152400" y="3200400"/>
            <a:ext cx="44958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We repeat the extraction as many times as the number of individuals we need to have the same parent population size      (6 in our case)</a:t>
            </a:r>
          </a:p>
        </p:txBody>
      </p:sp>
    </p:spTree>
    <p:extLst>
      <p:ext uri="{BB962C8B-B14F-4D97-AF65-F5344CB8AC3E}">
        <p14:creationId xmlns:p14="http://schemas.microsoft.com/office/powerpoint/2010/main" xmlns="" val="353316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6675"/>
            <a:ext cx="9144000" cy="512763"/>
          </a:xfrm>
        </p:spPr>
        <p:txBody>
          <a:bodyPr/>
          <a:lstStyle/>
          <a:p>
            <a:r>
              <a:rPr lang="en-US" altLang="en-US" sz="3600"/>
              <a:t>Example (selection2)</a:t>
            </a:r>
          </a:p>
        </p:txBody>
      </p:sp>
      <p:sp>
        <p:nvSpPr>
          <p:cNvPr id="211971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7848600" cy="487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Suppose that, after performing selection, we get the following population: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 = 1111010101	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 = 1110110101	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 = 1110111101	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 = 0111000101 	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 = 0100010011 	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 = 1110111101 	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spcBef>
                <a:spcPct val="50000"/>
              </a:spcBef>
            </a:pP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6498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34938"/>
            <a:ext cx="7526338" cy="787400"/>
          </a:xfrm>
        </p:spPr>
        <p:txBody>
          <a:bodyPr/>
          <a:lstStyle/>
          <a:p>
            <a:r>
              <a:rPr lang="en-US" altLang="en-US" sz="5400"/>
              <a:t>Example (crossover1)</a:t>
            </a:r>
          </a:p>
        </p:txBody>
      </p:sp>
      <p:sp>
        <p:nvSpPr>
          <p:cNvPr id="212995" name="Text Box 3"/>
          <p:cNvSpPr txBox="1">
            <a:spLocks noChangeArrowheads="1"/>
          </p:cNvSpPr>
          <p:nvPr/>
        </p:nvSpPr>
        <p:spPr bwMode="auto">
          <a:xfrm>
            <a:off x="685800" y="1609725"/>
            <a:ext cx="7848600" cy="414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Next we mate strings for crossover. For each couple we decide according to crossover probability (for instance 0.6) whether to actually perform crossover or not</a:t>
            </a:r>
          </a:p>
          <a:p>
            <a:pPr algn="l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Suppose that we decide to actually perform crossover only for couples (</a:t>
            </a:r>
            <a:r>
              <a:rPr lang="en-US" altLang="en-US" sz="2800" dirty="0">
                <a:cs typeface="Arial" panose="020B0604020202020204" pitchFamily="34" charset="0"/>
              </a:rPr>
              <a:t>s1`, s2`) and (s5`, s6`). 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each couple, we randomly extract a crossover point, for instance 2 for the first and 5 for the second</a:t>
            </a:r>
          </a:p>
        </p:txBody>
      </p:sp>
    </p:spTree>
    <p:extLst>
      <p:ext uri="{BB962C8B-B14F-4D97-AF65-F5344CB8AC3E}">
        <p14:creationId xmlns:p14="http://schemas.microsoft.com/office/powerpoint/2010/main" xmlns="" val="329950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5913"/>
            <a:ext cx="9144000" cy="511175"/>
          </a:xfrm>
        </p:spPr>
        <p:txBody>
          <a:bodyPr/>
          <a:lstStyle/>
          <a:p>
            <a:r>
              <a:rPr lang="en-US" altLang="en-US" sz="3600"/>
              <a:t>Example (crossover2)</a:t>
            </a:r>
          </a:p>
        </p:txBody>
      </p:sp>
      <p:grpSp>
        <p:nvGrpSpPr>
          <p:cNvPr id="214019" name="Group 3"/>
          <p:cNvGrpSpPr>
            <a:grpSpLocks/>
          </p:cNvGrpSpPr>
          <p:nvPr/>
        </p:nvGrpSpPr>
        <p:grpSpPr bwMode="auto">
          <a:xfrm>
            <a:off x="609600" y="1765300"/>
            <a:ext cx="7156450" cy="2547938"/>
            <a:chOff x="384" y="1056"/>
            <a:chExt cx="4508" cy="1605"/>
          </a:xfrm>
        </p:grpSpPr>
        <p:sp>
          <p:nvSpPr>
            <p:cNvPr id="214020" name="Text Box 4"/>
            <p:cNvSpPr txBox="1">
              <a:spLocks noChangeArrowheads="1"/>
            </p:cNvSpPr>
            <p:nvPr/>
          </p:nvSpPr>
          <p:spPr bwMode="auto">
            <a:xfrm>
              <a:off x="432" y="1392"/>
              <a:ext cx="216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 = 11</a:t>
              </a:r>
              <a:r>
                <a:rPr lang="en-US" altLang="en-US" dirty="0">
                  <a:solidFill>
                    <a:srgbClr val="FF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11010101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 = 11</a:t>
              </a:r>
              <a:r>
                <a:rPr lang="en-US" altLang="en-US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10110101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4021" name="Text Box 5"/>
            <p:cNvSpPr txBox="1">
              <a:spLocks noChangeArrowheads="1"/>
            </p:cNvSpPr>
            <p:nvPr/>
          </p:nvSpPr>
          <p:spPr bwMode="auto">
            <a:xfrm>
              <a:off x="2544" y="1392"/>
              <a:ext cx="225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 = 01000</a:t>
              </a:r>
              <a:r>
                <a:rPr lang="en-US" altLang="en-US" dirty="0">
                  <a:solidFill>
                    <a:srgbClr val="FF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10011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 = 11101</a:t>
              </a:r>
              <a:r>
                <a:rPr lang="en-US" altLang="en-US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11101</a:t>
              </a:r>
            </a:p>
          </p:txBody>
        </p:sp>
        <p:sp>
          <p:nvSpPr>
            <p:cNvPr id="214022" name="Text Box 6"/>
            <p:cNvSpPr txBox="1">
              <a:spLocks noChangeArrowheads="1"/>
            </p:cNvSpPr>
            <p:nvPr/>
          </p:nvSpPr>
          <p:spPr bwMode="auto">
            <a:xfrm>
              <a:off x="432" y="1056"/>
              <a:ext cx="15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rtl="1">
                <a:spcBef>
                  <a:spcPct val="50000"/>
                </a:spcBef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14023" name="Text Box 7"/>
            <p:cNvSpPr txBox="1">
              <a:spLocks noChangeArrowheads="1"/>
            </p:cNvSpPr>
            <p:nvPr/>
          </p:nvSpPr>
          <p:spPr bwMode="auto">
            <a:xfrm>
              <a:off x="384" y="1056"/>
              <a:ext cx="201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Before crossover:</a:t>
              </a:r>
            </a:p>
          </p:txBody>
        </p:sp>
        <p:sp>
          <p:nvSpPr>
            <p:cNvPr id="214024" name="Text Box 8"/>
            <p:cNvSpPr txBox="1">
              <a:spLocks noChangeArrowheads="1"/>
            </p:cNvSpPr>
            <p:nvPr/>
          </p:nvSpPr>
          <p:spPr bwMode="auto">
            <a:xfrm>
              <a:off x="384" y="2064"/>
              <a:ext cx="18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After crossover:</a:t>
              </a:r>
            </a:p>
          </p:txBody>
        </p:sp>
        <p:sp>
          <p:nvSpPr>
            <p:cNvPr id="214025" name="Text Box 9"/>
            <p:cNvSpPr txBox="1">
              <a:spLocks noChangeArrowheads="1"/>
            </p:cNvSpPr>
            <p:nvPr/>
          </p:nvSpPr>
          <p:spPr bwMode="auto">
            <a:xfrm>
              <a:off x="384" y="2448"/>
              <a:ext cx="220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`` = 11</a:t>
              </a:r>
              <a:r>
                <a:rPr lang="en-US" altLang="en-US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10110101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`` = 11</a:t>
              </a:r>
              <a:r>
                <a:rPr lang="en-US" altLang="en-US" dirty="0">
                  <a:solidFill>
                    <a:srgbClr val="FF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11010101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14026" name="Text Box 10"/>
            <p:cNvSpPr txBox="1">
              <a:spLocks noChangeArrowheads="1"/>
            </p:cNvSpPr>
            <p:nvPr/>
          </p:nvSpPr>
          <p:spPr bwMode="auto">
            <a:xfrm>
              <a:off x="2448" y="2448"/>
              <a:ext cx="24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`` = 01000</a:t>
              </a:r>
              <a:r>
                <a:rPr lang="en-US" altLang="en-US" dirty="0">
                  <a:solidFill>
                    <a:schemeClr val="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11101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`` = 11101</a:t>
              </a:r>
              <a:r>
                <a:rPr lang="en-US" altLang="en-US" dirty="0">
                  <a:solidFill>
                    <a:srgbClr val="FFFF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45292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641350"/>
          </a:xfrm>
        </p:spPr>
        <p:txBody>
          <a:bodyPr/>
          <a:lstStyle/>
          <a:p>
            <a:r>
              <a:rPr lang="en-US" altLang="en-US" sz="4000" dirty="0"/>
              <a:t>Example (mutation1)</a:t>
            </a:r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457200" y="1090613"/>
            <a:ext cx="8305800" cy="502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final step is to apply random mutation: for each bit that we are to copy to the new population we allow a small probability of error (for instance 0.1)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Before applying mutation: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 = 11101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0101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 = 1111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 = 11101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 = 0111000101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 = 0100011101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 = 11101100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340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65088"/>
            <a:ext cx="9124950" cy="773112"/>
          </a:xfrm>
        </p:spPr>
        <p:txBody>
          <a:bodyPr/>
          <a:lstStyle/>
          <a:p>
            <a:r>
              <a:rPr lang="en-US" altLang="en-US" sz="4400" dirty="0"/>
              <a:t>Example (mutation2)</a:t>
            </a:r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609600" y="1600200"/>
            <a:ext cx="79248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After applying mutation: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= 11101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0101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) = 6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= 1111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) = 7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= 11101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) = 8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= 0111000101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) = 5 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= 0100011101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) = 5 	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= 11101100</a:t>
            </a:r>
            <a:r>
              <a:rPr lang="en-US" altLang="en-US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``` ) = 6 	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720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315913"/>
            <a:ext cx="7705725" cy="511175"/>
          </a:xfrm>
        </p:spPr>
        <p:txBody>
          <a:bodyPr/>
          <a:lstStyle/>
          <a:p>
            <a:r>
              <a:rPr lang="en-US" altLang="en-US" sz="4400" dirty="0"/>
              <a:t>Example (end)</a:t>
            </a:r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7491413" cy="2655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 one generation, the total population fitness changed from 34 to 37, thus improved by ~9%</a:t>
            </a:r>
          </a:p>
          <a:p>
            <a:pPr algn="l">
              <a:spcBef>
                <a:spcPct val="50000"/>
              </a:spcBef>
            </a:pP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At this point, we go through the same process all over again, until a stopping criterion is met</a:t>
            </a:r>
          </a:p>
        </p:txBody>
      </p:sp>
    </p:spTree>
    <p:extLst>
      <p:ext uri="{BB962C8B-B14F-4D97-AF65-F5344CB8AC3E}">
        <p14:creationId xmlns:p14="http://schemas.microsoft.com/office/powerpoint/2010/main" xmlns="" val="332422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" y="19050"/>
            <a:ext cx="9124950" cy="742950"/>
          </a:xfrm>
        </p:spPr>
        <p:txBody>
          <a:bodyPr/>
          <a:lstStyle/>
          <a:p>
            <a:r>
              <a:rPr lang="en-US" altLang="en-US" sz="4400"/>
              <a:t>Components of a GA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5138" y="1266825"/>
            <a:ext cx="8053387" cy="402431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          </a:t>
            </a:r>
            <a:r>
              <a:rPr lang="en-US" altLang="en-US"/>
              <a:t>A problem definition as input, and</a:t>
            </a:r>
          </a:p>
          <a:p>
            <a:pPr>
              <a:buFontTx/>
              <a:buNone/>
            </a:pPr>
            <a:endParaRPr lang="en-US" altLang="en-US" sz="1800"/>
          </a:p>
          <a:p>
            <a:r>
              <a:rPr lang="en-US" altLang="en-US"/>
              <a:t>Encoding principles          (gene, chromosome)</a:t>
            </a:r>
          </a:p>
          <a:p>
            <a:r>
              <a:rPr lang="en-US" altLang="en-US"/>
              <a:t>Initialization procedure                       (creation)</a:t>
            </a:r>
          </a:p>
          <a:p>
            <a:r>
              <a:rPr lang="en-US" altLang="en-US"/>
              <a:t>Selection of parents                    (reproduction)</a:t>
            </a:r>
          </a:p>
          <a:p>
            <a:r>
              <a:rPr lang="en-US" altLang="en-US"/>
              <a:t>Genetic operators     </a:t>
            </a:r>
            <a:r>
              <a:rPr lang="en-US" altLang="zh-CN">
                <a:ea typeface="宋体" panose="02010600030101010101" pitchFamily="2" charset="-122"/>
              </a:rPr>
              <a:t>       </a:t>
            </a:r>
            <a:r>
              <a:rPr lang="en-US" altLang="en-US"/>
              <a:t>(mutation, </a:t>
            </a:r>
            <a:r>
              <a:rPr lang="en-US" altLang="zh-CN">
                <a:ea typeface="宋体" panose="02010600030101010101" pitchFamily="2" charset="-122"/>
              </a:rPr>
              <a:t>crossover</a:t>
            </a:r>
            <a:r>
              <a:rPr lang="en-US" altLang="en-US"/>
              <a:t>)</a:t>
            </a:r>
          </a:p>
          <a:p>
            <a:r>
              <a:rPr lang="en-US" altLang="en-US"/>
              <a:t>Evaluation function     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en-US"/>
              <a:t>(</a:t>
            </a:r>
            <a:r>
              <a:rPr lang="en-US" altLang="zh-CN">
                <a:ea typeface="宋体" panose="02010600030101010101" pitchFamily="2" charset="-122"/>
              </a:rPr>
              <a:t>fitness to </a:t>
            </a:r>
            <a:r>
              <a:rPr lang="en-US" altLang="en-US"/>
              <a:t>environment)</a:t>
            </a:r>
          </a:p>
          <a:p>
            <a:r>
              <a:rPr lang="en-US" altLang="en-US"/>
              <a:t>Termination condition</a:t>
            </a:r>
          </a:p>
        </p:txBody>
      </p:sp>
    </p:spTree>
    <p:extLst>
      <p:ext uri="{BB962C8B-B14F-4D97-AF65-F5344CB8AC3E}">
        <p14:creationId xmlns:p14="http://schemas.microsoft.com/office/powerpoint/2010/main" xmlns="" val="150356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Summary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Genetic Algorithm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Crossover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Mutation</a:t>
            </a:r>
          </a:p>
          <a:p>
            <a:pPr lvl="1"/>
            <a:r>
              <a:rPr lang="en-US" altLang="en-US" dirty="0" smtClean="0">
                <a:ea typeface="宋体" panose="02010600030101010101" pitchFamily="2" charset="-122"/>
              </a:rPr>
              <a:t>Application in MAXONE Problem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What I want you to do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Review </a:t>
            </a:r>
            <a:r>
              <a:rPr lang="en-US" altLang="zh-CN" smtClean="0">
                <a:ea typeface="宋体" panose="02010600030101010101" pitchFamily="2" charset="-122"/>
              </a:rPr>
              <a:t>Chapter 3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Organize your project team</a:t>
            </a:r>
          </a:p>
          <a:p>
            <a:pPr marL="0" indent="0"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609600" y="76200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defTabSz="865188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03263" indent="-265113" defTabSz="865188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4263" indent="-219075" defTabSz="865188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 defTabSz="865188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65188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651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280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rPr>
              <a:t>Review</a:t>
            </a:r>
            <a:endParaRPr lang="en-US" altLang="zh-CN" sz="200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46050" y="990600"/>
            <a:ext cx="88455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790015"/>
              </a:buClr>
              <a:buChar char="•"/>
              <a:defRPr b="1">
                <a:solidFill>
                  <a:srgbClr val="790015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–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2pPr>
            <a:lvl3pPr marL="1085850" indent="-228600">
              <a:spcBef>
                <a:spcPct val="20000"/>
              </a:spcBef>
              <a:buClr>
                <a:srgbClr val="0000CC"/>
              </a:buClr>
              <a:buChar char="•"/>
              <a:defRPr sz="1600" b="1">
                <a:solidFill>
                  <a:srgbClr val="00279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>
                <a:solidFill>
                  <a:srgbClr val="800000"/>
                </a:solidFill>
                <a:ea typeface="宋体" panose="02010600030101010101" pitchFamily="2" charset="-122"/>
              </a:rPr>
              <a:t>Last Class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Evolutionary Computing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Darwinian Evolution</a:t>
            </a:r>
          </a:p>
          <a:p>
            <a:pPr lvl="2" eaLnBrk="1" hangingPunct="1"/>
            <a:r>
              <a:rPr lang="en-US" altLang="zh-CN">
                <a:ea typeface="宋体" panose="02010600030101010101" pitchFamily="2" charset="-122"/>
              </a:rPr>
              <a:t>Biological Background</a:t>
            </a:r>
          </a:p>
          <a:p>
            <a:pPr eaLnBrk="1" hangingPunct="1"/>
            <a:r>
              <a:rPr lang="en-US" altLang="zh-CN" sz="1800">
                <a:solidFill>
                  <a:srgbClr val="800000"/>
                </a:solidFill>
                <a:ea typeface="宋体" panose="02010600030101010101" pitchFamily="2" charset="-122"/>
              </a:rPr>
              <a:t>This Class</a:t>
            </a:r>
            <a:endParaRPr lang="en-US" altLang="zh-CN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Introduction to Genetic Algorithm</a:t>
            </a:r>
          </a:p>
          <a:p>
            <a:pPr eaLnBrk="1" hangingPunct="1">
              <a:lnSpc>
                <a:spcPct val="110000"/>
              </a:lnSpc>
              <a:buClr>
                <a:srgbClr val="800000"/>
              </a:buClr>
            </a:pPr>
            <a:r>
              <a:rPr lang="en-US" altLang="zh-CN" sz="1800">
                <a:solidFill>
                  <a:srgbClr val="800000"/>
                </a:solidFill>
                <a:ea typeface="宋体" panose="02010600030101010101" pitchFamily="2" charset="-122"/>
              </a:rPr>
              <a:t>Next Class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zh-CN">
                <a:solidFill>
                  <a:srgbClr val="0000CC"/>
                </a:solidFill>
                <a:ea typeface="宋体" panose="02010600030101010101" pitchFamily="2" charset="-122"/>
              </a:rPr>
              <a:t>More on Genetic Algorithm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Genetic Algorithms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788" y="1119188"/>
            <a:ext cx="8674100" cy="473075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Genetic Algorithms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A class of probabilistic optimization algorithms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Inspired by the biological evolution process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Uses concepts of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ea typeface="宋体" panose="02010600030101010101" pitchFamily="2" charset="-122"/>
              </a:rPr>
              <a:t>Natural Selection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400" dirty="0">
                <a:ea typeface="宋体" panose="02010600030101010101" pitchFamily="2" charset="-122"/>
              </a:rPr>
              <a:t> and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2400" dirty="0">
                <a:ea typeface="宋体" panose="02010600030101010101" pitchFamily="2" charset="-122"/>
              </a:rPr>
              <a:t>Genetic Inheritance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lang="en-US" altLang="zh-CN" sz="2400" dirty="0">
                <a:ea typeface="宋体" panose="02010600030101010101" pitchFamily="2" charset="-122"/>
              </a:rPr>
              <a:t> (Darwin 1859)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Originally developed by John Holland (1975)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Features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Not too fast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Particularly well suited for hard local search problems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Widely used in business, science, and engineering</a:t>
            </a:r>
          </a:p>
        </p:txBody>
      </p:sp>
    </p:spTree>
    <p:extLst>
      <p:ext uri="{BB962C8B-B14F-4D97-AF65-F5344CB8AC3E}">
        <p14:creationId xmlns:p14="http://schemas.microsoft.com/office/powerpoint/2010/main" xmlns="" val="7306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69925"/>
          </a:xfrm>
        </p:spPr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>Basic Idea of Genetic Algorithms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738" y="1142999"/>
            <a:ext cx="8674100" cy="44862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Basic Idea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Mimic biologic systems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Based on Darwin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’</a:t>
            </a:r>
            <a:r>
              <a:rPr lang="en-US" altLang="zh-CN" sz="1800" dirty="0">
                <a:ea typeface="宋体" panose="02010600030101010101" pitchFamily="2" charset="-122"/>
              </a:rPr>
              <a:t>s Theory of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en-US" altLang="zh-CN" sz="1800" dirty="0">
                <a:ea typeface="宋体" panose="02010600030101010101" pitchFamily="2" charset="-122"/>
              </a:rPr>
              <a:t>Evolution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A genetic algorithm </a:t>
            </a:r>
            <a:r>
              <a:rPr lang="en-US" altLang="zh-CN" sz="1800" dirty="0" smtClean="0">
                <a:ea typeface="宋体" panose="02010600030101010101" pitchFamily="2" charset="-122"/>
              </a:rPr>
              <a:t>maintains a </a:t>
            </a:r>
            <a:r>
              <a:rPr lang="en-US" altLang="zh-CN" sz="1800" dirty="0">
                <a:ea typeface="宋体" panose="02010600030101010101" pitchFamily="2" charset="-122"/>
              </a:rPr>
              <a:t>population of candidate solutions for the problem at hand, and makes it evolve by iteratively applying a set of stochastic operators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Basic Algorithm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Starting with a subset of n randomly chosen solutions from the search space. This is the </a:t>
            </a:r>
            <a:r>
              <a:rPr lang="en-US" altLang="zh-CN" sz="1800" dirty="0" smtClean="0">
                <a:ea typeface="宋体" panose="02010600030101010101" pitchFamily="2" charset="-122"/>
              </a:rPr>
              <a:t>initial population.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This population is used to produce a next generation of individuals by reproduction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Individuals with a higher fitness have more chance to reproduce (i.e. natural selection)</a:t>
            </a:r>
          </a:p>
        </p:txBody>
      </p:sp>
    </p:spTree>
    <p:extLst>
      <p:ext uri="{BB962C8B-B14F-4D97-AF65-F5344CB8AC3E}">
        <p14:creationId xmlns:p14="http://schemas.microsoft.com/office/powerpoint/2010/main" xmlns="" val="133088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42950"/>
          </a:xfrm>
        </p:spPr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Terminology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0539" y="1016289"/>
            <a:ext cx="7635875" cy="5079711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200" b="1" i="1" u="sng" dirty="0"/>
              <a:t>Selection</a:t>
            </a:r>
            <a:r>
              <a:rPr lang="en-US" altLang="en-US" sz="3200" dirty="0"/>
              <a:t>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en-US" sz="2800" dirty="0"/>
              <a:t>replicates the most successful solutions found in a population at a rate proportional to their relative quality </a:t>
            </a:r>
          </a:p>
          <a:p>
            <a:r>
              <a:rPr lang="en-US" altLang="en-US" sz="3200" b="1" i="1" u="sng" dirty="0" smtClean="0"/>
              <a:t>Recombination (crossover)</a:t>
            </a:r>
            <a:r>
              <a:rPr lang="en-US" altLang="en-US" sz="3200" dirty="0" smtClean="0"/>
              <a:t>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en-US" sz="2800" dirty="0"/>
              <a:t>decomposes two distinct solutions and then randomly mixes their parts to form novel solutions</a:t>
            </a:r>
          </a:p>
          <a:p>
            <a:r>
              <a:rPr lang="en-US" altLang="en-US" sz="3200" b="1" i="1" u="sng" dirty="0"/>
              <a:t>Mutation</a:t>
            </a:r>
            <a:r>
              <a:rPr lang="en-US" altLang="en-US" sz="3200" dirty="0"/>
              <a:t> 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lvl="1"/>
            <a:r>
              <a:rPr lang="en-US" altLang="en-US" sz="2800" dirty="0"/>
              <a:t>randomly perturbs a candidate solution</a:t>
            </a:r>
          </a:p>
          <a:p>
            <a:endParaRPr lang="en-US" altLang="en-US" sz="2800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81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762000" y="142945"/>
            <a:ext cx="77724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4400">
                <a:solidFill>
                  <a:srgbClr val="990000"/>
                </a:solidFill>
                <a:latin typeface="Helvetica" panose="020B0604020202020204" pitchFamily="34" charset="0"/>
              </a:defRPr>
            </a:lvl1pPr>
            <a:lvl2pPr>
              <a:defRPr sz="4400">
                <a:solidFill>
                  <a:srgbClr val="990000"/>
                </a:solidFill>
                <a:latin typeface="Helvetica" panose="020B0604020202020204" pitchFamily="34" charset="0"/>
              </a:defRPr>
            </a:lvl2pPr>
            <a:lvl3pPr>
              <a:defRPr sz="4400">
                <a:solidFill>
                  <a:srgbClr val="990000"/>
                </a:solidFill>
                <a:latin typeface="Helvetica" panose="020B0604020202020204" pitchFamily="34" charset="0"/>
              </a:defRPr>
            </a:lvl3pPr>
            <a:lvl4pPr>
              <a:defRPr sz="4400">
                <a:solidFill>
                  <a:srgbClr val="990000"/>
                </a:solidFill>
                <a:latin typeface="Helvetica" panose="020B0604020202020204" pitchFamily="34" charset="0"/>
              </a:defRPr>
            </a:lvl4pPr>
            <a:lvl5pPr>
              <a:defRPr sz="4400">
                <a:solidFill>
                  <a:srgbClr val="990000"/>
                </a:solidFill>
                <a:latin typeface="Helvetica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Helvetica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Helvetica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Helvetica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00"/>
                </a:solidFill>
                <a:latin typeface="Helvetica" panose="020B0604020202020204" pitchFamily="34" charset="0"/>
              </a:defRPr>
            </a:lvl9pPr>
          </a:lstStyle>
          <a:p>
            <a:pPr algn="ctr" defTabSz="865188"/>
            <a:r>
              <a:rPr lang="en-US" altLang="en-US" sz="400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  <a:cs typeface="+mj-cs"/>
              </a:rPr>
              <a:t>The Evolutionary Cycle</a:t>
            </a:r>
          </a:p>
        </p:txBody>
      </p:sp>
      <p:sp>
        <p:nvSpPr>
          <p:cNvPr id="206851" name="AutoShape 3"/>
          <p:cNvSpPr>
            <a:spLocks noChangeArrowheads="1"/>
          </p:cNvSpPr>
          <p:nvPr/>
        </p:nvSpPr>
        <p:spPr bwMode="auto">
          <a:xfrm>
            <a:off x="1670050" y="1919288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l" eaLnBrk="0" hangingPunct="0"/>
            <a:r>
              <a:rPr lang="en-US" altLang="en-US" sz="2800">
                <a:latin typeface="Arial" panose="020B0604020202020204" pitchFamily="34" charset="0"/>
              </a:rPr>
              <a:t>selection</a:t>
            </a:r>
          </a:p>
        </p:txBody>
      </p:sp>
      <p:sp>
        <p:nvSpPr>
          <p:cNvPr id="206852" name="AutoShape 4"/>
          <p:cNvSpPr>
            <a:spLocks noChangeArrowheads="1"/>
          </p:cNvSpPr>
          <p:nvPr/>
        </p:nvSpPr>
        <p:spPr bwMode="auto">
          <a:xfrm>
            <a:off x="1670050" y="3367088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l" eaLnBrk="0" hangingPunct="0"/>
            <a:r>
              <a:rPr lang="en-US" altLang="en-US" sz="2800">
                <a:latin typeface="Arial" panose="020B0604020202020204" pitchFamily="34" charset="0"/>
              </a:rPr>
              <a:t>population</a:t>
            </a:r>
          </a:p>
        </p:txBody>
      </p:sp>
      <p:sp>
        <p:nvSpPr>
          <p:cNvPr id="206853" name="AutoShape 5"/>
          <p:cNvSpPr>
            <a:spLocks noChangeArrowheads="1"/>
          </p:cNvSpPr>
          <p:nvPr/>
        </p:nvSpPr>
        <p:spPr bwMode="auto">
          <a:xfrm>
            <a:off x="6394450" y="3352800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l" eaLnBrk="0" hangingPunct="0"/>
            <a:r>
              <a:rPr lang="en-US" altLang="en-US" sz="2800">
                <a:latin typeface="Arial" panose="020B0604020202020204" pitchFamily="34" charset="0"/>
              </a:rPr>
              <a:t>evaluation</a:t>
            </a:r>
          </a:p>
        </p:txBody>
      </p:sp>
      <p:sp>
        <p:nvSpPr>
          <p:cNvPr id="206854" name="AutoShape 6"/>
          <p:cNvSpPr>
            <a:spLocks noChangeArrowheads="1"/>
          </p:cNvSpPr>
          <p:nvPr/>
        </p:nvSpPr>
        <p:spPr bwMode="auto">
          <a:xfrm>
            <a:off x="6394450" y="1919288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l" eaLnBrk="0" hangingPunct="0"/>
            <a:r>
              <a:rPr lang="en-US" altLang="en-US" sz="2800">
                <a:latin typeface="Arial" panose="020B0604020202020204" pitchFamily="34" charset="0"/>
              </a:rPr>
              <a:t>modification</a:t>
            </a:r>
          </a:p>
        </p:txBody>
      </p:sp>
      <p:sp>
        <p:nvSpPr>
          <p:cNvPr id="206855" name="AutoShape 7"/>
          <p:cNvSpPr>
            <a:spLocks noChangeArrowheads="1"/>
          </p:cNvSpPr>
          <p:nvPr/>
        </p:nvSpPr>
        <p:spPr bwMode="auto">
          <a:xfrm>
            <a:off x="6400800" y="5113338"/>
            <a:ext cx="2273300" cy="596900"/>
          </a:xfrm>
          <a:prstGeom prst="octagon">
            <a:avLst>
              <a:gd name="adj" fmla="val 29282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6" name="Line 8"/>
          <p:cNvSpPr>
            <a:spLocks noChangeShapeType="1"/>
          </p:cNvSpPr>
          <p:nvPr/>
        </p:nvSpPr>
        <p:spPr bwMode="auto">
          <a:xfrm>
            <a:off x="3956050" y="2217738"/>
            <a:ext cx="242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2654300" y="2528888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7537450" y="3970338"/>
            <a:ext cx="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9" name="Rectangle 11"/>
          <p:cNvSpPr>
            <a:spLocks noChangeArrowheads="1"/>
          </p:cNvSpPr>
          <p:nvPr/>
        </p:nvSpPr>
        <p:spPr bwMode="auto">
          <a:xfrm>
            <a:off x="6837363" y="5199063"/>
            <a:ext cx="13303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sz="2800">
                <a:latin typeface="Arial" panose="020B0604020202020204" pitchFamily="34" charset="0"/>
              </a:rPr>
              <a:t>discard</a:t>
            </a: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 flipH="1">
            <a:off x="3943350" y="3665538"/>
            <a:ext cx="2451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7531100" y="2528888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7620000" y="4122738"/>
            <a:ext cx="12827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i="1">
                <a:latin typeface="Times New Roman" panose="02020603050405020304" pitchFamily="18" charset="0"/>
              </a:rPr>
              <a:t> deleted </a:t>
            </a:r>
          </a:p>
          <a:p>
            <a:pPr algn="l" eaLnBrk="0" hangingPunct="0"/>
            <a:r>
              <a:rPr lang="en-US" altLang="en-US" i="1">
                <a:latin typeface="Times New Roman" panose="02020603050405020304" pitchFamily="18" charset="0"/>
              </a:rPr>
              <a:t>members</a:t>
            </a:r>
          </a:p>
        </p:txBody>
      </p:sp>
      <p:sp>
        <p:nvSpPr>
          <p:cNvPr id="206863" name="Rectangle 15"/>
          <p:cNvSpPr>
            <a:spLocks noChangeArrowheads="1"/>
          </p:cNvSpPr>
          <p:nvPr/>
        </p:nvSpPr>
        <p:spPr bwMode="auto">
          <a:xfrm>
            <a:off x="4565650" y="1746250"/>
            <a:ext cx="1095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i="1">
                <a:latin typeface="Times New Roman" panose="02020603050405020304" pitchFamily="18" charset="0"/>
              </a:rPr>
              <a:t>parents</a:t>
            </a:r>
          </a:p>
        </p:txBody>
      </p:sp>
      <p:sp>
        <p:nvSpPr>
          <p:cNvPr id="206864" name="Rectangle 16"/>
          <p:cNvSpPr>
            <a:spLocks noChangeArrowheads="1"/>
          </p:cNvSpPr>
          <p:nvPr/>
        </p:nvSpPr>
        <p:spPr bwMode="auto">
          <a:xfrm>
            <a:off x="7604125" y="2508250"/>
            <a:ext cx="1281113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i="1">
                <a:latin typeface="Times New Roman" panose="02020603050405020304" pitchFamily="18" charset="0"/>
              </a:rPr>
              <a:t>modified</a:t>
            </a:r>
          </a:p>
          <a:p>
            <a:pPr algn="l" eaLnBrk="0" hangingPunct="0"/>
            <a:r>
              <a:rPr lang="en-US" altLang="en-US" i="1">
                <a:latin typeface="Times New Roman" panose="02020603050405020304" pitchFamily="18" charset="0"/>
              </a:rPr>
              <a:t>offspring</a:t>
            </a:r>
          </a:p>
        </p:txBody>
      </p:sp>
      <p:sp>
        <p:nvSpPr>
          <p:cNvPr id="206865" name="Rectangle 17"/>
          <p:cNvSpPr>
            <a:spLocks noChangeArrowheads="1"/>
          </p:cNvSpPr>
          <p:nvPr/>
        </p:nvSpPr>
        <p:spPr bwMode="auto">
          <a:xfrm>
            <a:off x="3860800" y="3727450"/>
            <a:ext cx="25400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altLang="en-US" i="1">
                <a:latin typeface="Times New Roman" panose="02020603050405020304" pitchFamily="18" charset="0"/>
              </a:rPr>
              <a:t>evaluated offspring</a:t>
            </a:r>
          </a:p>
        </p:txBody>
      </p:sp>
      <p:sp>
        <p:nvSpPr>
          <p:cNvPr id="206866" name="Line 18"/>
          <p:cNvSpPr>
            <a:spLocks noChangeShapeType="1"/>
          </p:cNvSpPr>
          <p:nvPr/>
        </p:nvSpPr>
        <p:spPr bwMode="auto">
          <a:xfrm flipH="1">
            <a:off x="304800" y="3665538"/>
            <a:ext cx="137795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67" name="Text Box 19"/>
          <p:cNvSpPr txBox="1">
            <a:spLocks noChangeArrowheads="1"/>
          </p:cNvSpPr>
          <p:nvPr/>
        </p:nvSpPr>
        <p:spPr bwMode="auto">
          <a:xfrm>
            <a:off x="152400" y="3284538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rtl="1"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initiate &amp;</a:t>
            </a:r>
          </a:p>
        </p:txBody>
      </p:sp>
      <p:sp>
        <p:nvSpPr>
          <p:cNvPr id="206868" name="Text Box 20"/>
          <p:cNvSpPr txBox="1">
            <a:spLocks noChangeArrowheads="1"/>
          </p:cNvSpPr>
          <p:nvPr/>
        </p:nvSpPr>
        <p:spPr bwMode="auto">
          <a:xfrm>
            <a:off x="152400" y="366553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1"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 evaluate</a:t>
            </a:r>
          </a:p>
        </p:txBody>
      </p:sp>
    </p:spTree>
    <p:extLst>
      <p:ext uri="{BB962C8B-B14F-4D97-AF65-F5344CB8AC3E}">
        <p14:creationId xmlns:p14="http://schemas.microsoft.com/office/powerpoint/2010/main" xmlns="" val="176202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en-US" sz="3200"/>
              <a:t>Example:</a:t>
            </a:r>
            <a:br>
              <a:rPr lang="en-US" altLang="en-US" sz="3200"/>
            </a:br>
            <a:r>
              <a:rPr lang="en-US" altLang="en-US" sz="3200"/>
              <a:t>the MAXONE problem	</a:t>
            </a:r>
            <a:endParaRPr lang="en-US" altLang="en-US" sz="3200" b="1" i="1">
              <a:solidFill>
                <a:schemeClr val="accent1"/>
              </a:solidFill>
            </a:endParaRPr>
          </a:p>
        </p:txBody>
      </p:sp>
      <p:sp>
        <p:nvSpPr>
          <p:cNvPr id="207875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Suppose we want to maximize the number of ones in a string of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binary digits</a:t>
            </a:r>
          </a:p>
        </p:txBody>
      </p:sp>
      <p:sp>
        <p:nvSpPr>
          <p:cNvPr id="207876" name="Text Box 4"/>
          <p:cNvSpPr txBox="1">
            <a:spLocks noChangeArrowheads="1"/>
          </p:cNvSpPr>
          <p:nvPr/>
        </p:nvSpPr>
        <p:spPr bwMode="auto">
          <a:xfrm>
            <a:off x="685800" y="2362200"/>
            <a:ext cx="708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a trivial problem?</a:t>
            </a: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685800" y="3200400"/>
            <a:ext cx="7848600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It may seem so because we know the answer in advance</a:t>
            </a:r>
          </a:p>
          <a:p>
            <a:pPr algn="l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However, we can think of it as maximizing the number of correct answers, each encoded by 1, to </a:t>
            </a:r>
            <a:r>
              <a:rPr lang="en-US" altLang="en-US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 yes/no difficult questions</a:t>
            </a:r>
          </a:p>
        </p:txBody>
      </p:sp>
    </p:spTree>
    <p:extLst>
      <p:ext uri="{BB962C8B-B14F-4D97-AF65-F5344CB8AC3E}">
        <p14:creationId xmlns:p14="http://schemas.microsoft.com/office/powerpoint/2010/main" xmlns="" val="258065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autoUpdateAnimBg="0"/>
      <p:bldP spid="207876" grpId="0" autoUpdateAnimBg="0"/>
      <p:bldP spid="20787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15913"/>
            <a:ext cx="8047038" cy="511175"/>
          </a:xfrm>
        </p:spPr>
        <p:txBody>
          <a:bodyPr/>
          <a:lstStyle/>
          <a:p>
            <a:r>
              <a:rPr lang="en-US" altLang="en-US" sz="4800"/>
              <a:t>Example (cont)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77913"/>
            <a:ext cx="8674100" cy="4730750"/>
          </a:xfrm>
        </p:spPr>
        <p:txBody>
          <a:bodyPr/>
          <a:lstStyle/>
          <a:p>
            <a:r>
              <a:rPr lang="en-US" altLang="en-US" sz="3600" dirty="0"/>
              <a:t>An individual is encoded (naturally) as a string of </a:t>
            </a:r>
            <a:r>
              <a:rPr lang="en-US" altLang="en-US" sz="3600" i="1" dirty="0">
                <a:cs typeface="Times New Roman" panose="02020603050405020304" pitchFamily="18" charset="0"/>
              </a:rPr>
              <a:t>l</a:t>
            </a:r>
            <a:r>
              <a:rPr lang="en-US" altLang="en-US" sz="3600" dirty="0"/>
              <a:t> binary digits</a:t>
            </a:r>
          </a:p>
          <a:p>
            <a:r>
              <a:rPr lang="en-US" altLang="en-US" sz="3600" dirty="0"/>
              <a:t>The fitness </a:t>
            </a:r>
            <a:r>
              <a:rPr lang="en-US" altLang="en-US" sz="3600" i="1" dirty="0">
                <a:cs typeface="Times New Roman" panose="02020603050405020304" pitchFamily="18" charset="0"/>
              </a:rPr>
              <a:t>f</a:t>
            </a:r>
            <a:r>
              <a:rPr lang="en-US" altLang="en-US" sz="3600" dirty="0"/>
              <a:t> of a candidate solution to the MAXONE problem is the number of ones in its genetic code</a:t>
            </a:r>
          </a:p>
          <a:p>
            <a:r>
              <a:rPr lang="en-US" altLang="en-US" sz="3600" dirty="0"/>
              <a:t>We start with a population of </a:t>
            </a:r>
            <a:r>
              <a:rPr lang="en-US" altLang="en-US" sz="3600" i="1" dirty="0"/>
              <a:t>n</a:t>
            </a:r>
            <a:r>
              <a:rPr lang="en-US" altLang="en-US" sz="3600" dirty="0"/>
              <a:t> random strings. Suppose that </a:t>
            </a:r>
            <a:r>
              <a:rPr lang="en-US" altLang="en-US" sz="3600" i="1" dirty="0">
                <a:cs typeface="Times New Roman" panose="02020603050405020304" pitchFamily="18" charset="0"/>
              </a:rPr>
              <a:t>l</a:t>
            </a:r>
            <a:r>
              <a:rPr lang="en-US" altLang="en-US" sz="3600" dirty="0"/>
              <a:t> = 10 and </a:t>
            </a:r>
            <a:r>
              <a:rPr lang="en-US" altLang="en-US" sz="3600" i="1" dirty="0"/>
              <a:t>n</a:t>
            </a:r>
            <a:r>
              <a:rPr lang="en-US" altLang="en-US" sz="3600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xmlns="" val="36012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5413"/>
            <a:ext cx="9144000" cy="511175"/>
          </a:xfrm>
        </p:spPr>
        <p:txBody>
          <a:bodyPr/>
          <a:lstStyle/>
          <a:p>
            <a:r>
              <a:rPr lang="en-US" altLang="en-US" sz="5400"/>
              <a:t>Example (initialization)</a:t>
            </a:r>
          </a:p>
        </p:txBody>
      </p:sp>
      <p:sp>
        <p:nvSpPr>
          <p:cNvPr id="209923" name="Text Box 3"/>
          <p:cNvSpPr txBox="1">
            <a:spLocks noChangeArrowheads="1"/>
          </p:cNvSpPr>
          <p:nvPr/>
        </p:nvSpPr>
        <p:spPr bwMode="auto">
          <a:xfrm>
            <a:off x="762000" y="1557338"/>
            <a:ext cx="7772400" cy="477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We toss a fair coin 60 times and get the following initial population: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1111010101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= 7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0111000101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= 5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1110110101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= 7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0100010011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= 4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1110111101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= 8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= 0100110000	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</a:p>
          <a:p>
            <a:pPr algn="l">
              <a:spcBef>
                <a:spcPct val="50000"/>
              </a:spcBef>
            </a:pPr>
            <a:r>
              <a:rPr lang="en-US" alt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="" val="20256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CSA.TEMPLATE.pp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NCSA.TEMPLATE.p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NCSA.TEMPLATE.pp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CSA.TEMPLATE.pp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CSA.TEMPLATE.pp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AppleShare:NCSA Presentations:PowerPoint4.0.template:NCSA.TEMPLATE.pp</Template>
  <TotalTime>8154</TotalTime>
  <Pages>1</Pages>
  <Words>757</Words>
  <Application>Microsoft Office PowerPoint</Application>
  <PresentationFormat>Letter Paper (8.5x11 in)</PresentationFormat>
  <Paragraphs>143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NCSA.TEMPLATE.pp</vt:lpstr>
      <vt:lpstr>Equation</vt:lpstr>
      <vt:lpstr>Slide 1</vt:lpstr>
      <vt:lpstr>Slide 2</vt:lpstr>
      <vt:lpstr>Genetic Algorithms</vt:lpstr>
      <vt:lpstr>Basic Idea of Genetic Algorithms</vt:lpstr>
      <vt:lpstr>Terminology</vt:lpstr>
      <vt:lpstr>Slide 6</vt:lpstr>
      <vt:lpstr>Example: the MAXONE problem </vt:lpstr>
      <vt:lpstr>Example (cont)</vt:lpstr>
      <vt:lpstr>Example (initialization)</vt:lpstr>
      <vt:lpstr>Example (selection1)</vt:lpstr>
      <vt:lpstr>Example (selection2)</vt:lpstr>
      <vt:lpstr>Example (crossover1)</vt:lpstr>
      <vt:lpstr>Example (crossover2)</vt:lpstr>
      <vt:lpstr>Example (mutation1)</vt:lpstr>
      <vt:lpstr>Example (mutation2)</vt:lpstr>
      <vt:lpstr>Example (end)</vt:lpstr>
      <vt:lpstr>Components of a GA</vt:lpstr>
      <vt:lpstr>Summary</vt:lpstr>
      <vt:lpstr>What I want you to do</vt:lpstr>
    </vt:vector>
  </TitlesOfParts>
  <Company>Computing and Information Sciences, Kansas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690 (Implementation of High-Performance Data Mining Systems) Lecture 0 of 18</dc:title>
  <dc:subject/>
  <dc:creator>William H. Hsu</dc:creator>
  <cp:keywords/>
  <dc:description/>
  <cp:lastModifiedBy>Yaohang Li</cp:lastModifiedBy>
  <cp:revision>647</cp:revision>
  <cp:lastPrinted>1999-07-21T06:37:24Z</cp:lastPrinted>
  <dcterms:created xsi:type="dcterms:W3CDTF">1995-10-31T07:46:16Z</dcterms:created>
  <dcterms:modified xsi:type="dcterms:W3CDTF">2014-09-18T13:24:11Z</dcterms:modified>
</cp:coreProperties>
</file>