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91" r:id="rId2"/>
    <p:sldId id="324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2" r:id="rId25"/>
    <p:sldId id="363" r:id="rId26"/>
    <p:sldId id="361" r:id="rId27"/>
    <p:sldId id="364" r:id="rId28"/>
    <p:sldId id="365" r:id="rId29"/>
    <p:sldId id="367" r:id="rId30"/>
    <p:sldId id="366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8" r:id="rId51"/>
    <p:sldId id="387" r:id="rId52"/>
    <p:sldId id="322" r:id="rId53"/>
    <p:sldId id="323" r:id="rId54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7" Type="http://schemas.openxmlformats.org/officeDocument/2006/relationships/slide" Target="slides/slide17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50" y="1600200"/>
            <a:ext cx="86741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950" y="4041775"/>
            <a:ext cx="86741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73375" y="6437313"/>
            <a:ext cx="3284538" cy="2841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COMP690: Fundamentals of Natural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78663" y="6413500"/>
            <a:ext cx="1905000" cy="2952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9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Excel_97-2003_Worksheet1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Excel_97-2003_Worksheet2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Excel_97-2003_Worksheet3.xls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Excel_97-2003_Worksheet4.xls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Excel_97-2003_Worksheet5.xls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Excel_97-2003_Worksheet6.xls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uDsKPzw_wo&amp;feature=player_embedded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1.icsi.berkeley.edu/~storn/co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ODU</a:t>
            </a:r>
            <a:endParaRPr lang="en-US" altLang="zh-CN" sz="180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Reading for Next 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Chapter 3, Russell and Norvig</a:t>
            </a: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1600200" y="1490990"/>
            <a:ext cx="6182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Applications of Genetic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152400"/>
            <a:ext cx="8796337" cy="685800"/>
          </a:xfrm>
        </p:spPr>
        <p:txBody>
          <a:bodyPr/>
          <a:lstStyle/>
          <a:p>
            <a:r>
              <a:rPr lang="en-GB" altLang="en-US" sz="3600" dirty="0"/>
              <a:t>Scramble mutation for permutations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Pick a subset of genes at random</a:t>
            </a:r>
          </a:p>
          <a:p>
            <a:r>
              <a:rPr lang="en-GB" altLang="en-US" dirty="0"/>
              <a:t>Randomly rearrange the alleles in those positions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>
              <a:buFontTx/>
              <a:buNone/>
            </a:pPr>
            <a:r>
              <a:rPr lang="en-GB" altLang="en-US" dirty="0"/>
              <a:t>(note subset does not have to be contiguous)</a:t>
            </a:r>
          </a:p>
          <a:p>
            <a:pPr>
              <a:buFontTx/>
              <a:buNone/>
            </a:pPr>
            <a:endParaRPr lang="en-GB" altLang="en-US" dirty="0"/>
          </a:p>
        </p:txBody>
      </p:sp>
      <p:pic>
        <p:nvPicPr>
          <p:cNvPr id="25600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857625"/>
            <a:ext cx="8010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61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120775"/>
            <a:ext cx="8001000" cy="4800600"/>
          </a:xfrm>
        </p:spPr>
        <p:txBody>
          <a:bodyPr/>
          <a:lstStyle/>
          <a:p>
            <a:r>
              <a:rPr lang="en-GB" altLang="en-US" sz="2400"/>
              <a:t>“</a:t>
            </a:r>
            <a:r>
              <a:rPr lang="en-US" altLang="en-US"/>
              <a:t>N</a:t>
            </a:r>
            <a:r>
              <a:rPr lang="en-GB" altLang="en-US"/>
              <a:t>ormal” crossover operators will often lead to inadmissible solutions</a:t>
            </a:r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endParaRPr lang="en-GB" altLang="en-US" sz="2400"/>
          </a:p>
          <a:p>
            <a:r>
              <a:rPr lang="en-US" altLang="en-US"/>
              <a:t>M</a:t>
            </a:r>
            <a:r>
              <a:rPr lang="en-GB" altLang="en-US"/>
              <a:t>any specialised operators have been devised which focus on  combining order or adjacency information from the two parents</a:t>
            </a:r>
            <a:endParaRPr lang="en-GB" altLang="en-US" sz="2400">
              <a:solidFill>
                <a:schemeClr val="hlink"/>
              </a:solidFill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200025"/>
            <a:ext cx="8515350" cy="685800"/>
          </a:xfrm>
          <a:noFill/>
          <a:ln/>
        </p:spPr>
        <p:txBody>
          <a:bodyPr/>
          <a:lstStyle/>
          <a:p>
            <a:r>
              <a:rPr lang="en-GB" altLang="en-US" sz="3600"/>
              <a:t>Crossover operators for permutations</a:t>
            </a:r>
            <a:endParaRPr lang="en-US" altLang="en-US" sz="3600"/>
          </a:p>
        </p:txBody>
      </p:sp>
      <p:grpSp>
        <p:nvGrpSpPr>
          <p:cNvPr id="257028" name="Group 4"/>
          <p:cNvGrpSpPr>
            <a:grpSpLocks/>
          </p:cNvGrpSpPr>
          <p:nvPr/>
        </p:nvGrpSpPr>
        <p:grpSpPr bwMode="auto">
          <a:xfrm>
            <a:off x="1957388" y="2378075"/>
            <a:ext cx="4778375" cy="1524000"/>
            <a:chOff x="1296" y="3216"/>
            <a:chExt cx="3010" cy="960"/>
          </a:xfrm>
        </p:grpSpPr>
        <p:sp>
          <p:nvSpPr>
            <p:cNvPr id="257029" name="Text Box 5"/>
            <p:cNvSpPr txBox="1">
              <a:spLocks noChangeArrowheads="1"/>
            </p:cNvSpPr>
            <p:nvPr/>
          </p:nvSpPr>
          <p:spPr bwMode="auto">
            <a:xfrm>
              <a:off x="129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altLang="en-US">
                  <a:latin typeface="Times New Roman" panose="02020603050405020304" pitchFamily="18" charset="0"/>
                </a:rPr>
                <a:t>1 2 3 4 5</a:t>
              </a:r>
            </a:p>
          </p:txBody>
        </p:sp>
        <p:sp>
          <p:nvSpPr>
            <p:cNvPr id="257030" name="Text Box 6"/>
            <p:cNvSpPr txBox="1">
              <a:spLocks noChangeArrowheads="1"/>
            </p:cNvSpPr>
            <p:nvPr/>
          </p:nvSpPr>
          <p:spPr bwMode="auto">
            <a:xfrm>
              <a:off x="1296" y="3696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altLang="en-US">
                  <a:latin typeface="Times New Roman" panose="02020603050405020304" pitchFamily="18" charset="0"/>
                </a:rPr>
                <a:t>5 4 3 2 1</a:t>
              </a:r>
            </a:p>
          </p:txBody>
        </p:sp>
        <p:sp>
          <p:nvSpPr>
            <p:cNvPr id="257031" name="Text Box 7"/>
            <p:cNvSpPr txBox="1">
              <a:spLocks noChangeArrowheads="1"/>
            </p:cNvSpPr>
            <p:nvPr/>
          </p:nvSpPr>
          <p:spPr bwMode="auto">
            <a:xfrm>
              <a:off x="345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altLang="en-US">
                  <a:latin typeface="Times New Roman" panose="02020603050405020304" pitchFamily="18" charset="0"/>
                </a:rPr>
                <a:t>1 2 3 2 1</a:t>
              </a:r>
            </a:p>
          </p:txBody>
        </p:sp>
        <p:sp>
          <p:nvSpPr>
            <p:cNvPr id="257032" name="Text Box 8"/>
            <p:cNvSpPr txBox="1">
              <a:spLocks noChangeArrowheads="1"/>
            </p:cNvSpPr>
            <p:nvPr/>
          </p:nvSpPr>
          <p:spPr bwMode="auto">
            <a:xfrm>
              <a:off x="3456" y="3744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altLang="en-US">
                  <a:latin typeface="Times New Roman" panose="02020603050405020304" pitchFamily="18" charset="0"/>
                </a:rPr>
                <a:t>5 4 3 4 5</a:t>
              </a:r>
            </a:p>
          </p:txBody>
        </p:sp>
        <p:sp>
          <p:nvSpPr>
            <p:cNvPr id="257033" name="Line 9"/>
            <p:cNvSpPr>
              <a:spLocks noChangeShapeType="1"/>
            </p:cNvSpPr>
            <p:nvPr/>
          </p:nvSpPr>
          <p:spPr bwMode="auto">
            <a:xfrm>
              <a:off x="1620" y="3216"/>
              <a:ext cx="0" cy="96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034" name="Line 10"/>
            <p:cNvSpPr>
              <a:spLocks noChangeShapeType="1"/>
            </p:cNvSpPr>
            <p:nvPr/>
          </p:nvSpPr>
          <p:spPr bwMode="auto">
            <a:xfrm>
              <a:off x="2400" y="3696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02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15900"/>
            <a:ext cx="7772400" cy="696913"/>
          </a:xfrm>
        </p:spPr>
        <p:txBody>
          <a:bodyPr/>
          <a:lstStyle/>
          <a:p>
            <a:r>
              <a:rPr lang="en-US" altLang="en-US" sz="4000"/>
              <a:t>Order 1 crossover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06475"/>
            <a:ext cx="8763000" cy="4800600"/>
          </a:xfrm>
        </p:spPr>
        <p:txBody>
          <a:bodyPr/>
          <a:lstStyle/>
          <a:p>
            <a:r>
              <a:rPr lang="en-GB" altLang="en-US" sz="2800" dirty="0"/>
              <a:t>Idea is to preserve relative order that elements occur</a:t>
            </a:r>
          </a:p>
          <a:p>
            <a:r>
              <a:rPr lang="en-GB" altLang="en-US" sz="2800" dirty="0"/>
              <a:t>Informal procedure:</a:t>
            </a:r>
          </a:p>
          <a:p>
            <a:pPr lvl="1">
              <a:buFontTx/>
              <a:buNone/>
            </a:pPr>
            <a:r>
              <a:rPr lang="en-GB" altLang="en-US" sz="1800" dirty="0"/>
              <a:t>1. Choose an arbitrary part from the first parent</a:t>
            </a:r>
          </a:p>
          <a:p>
            <a:pPr lvl="1">
              <a:buFontTx/>
              <a:buNone/>
            </a:pPr>
            <a:r>
              <a:rPr lang="en-GB" altLang="en-US" sz="1800" dirty="0"/>
              <a:t>2. Copy this part to the first child</a:t>
            </a:r>
          </a:p>
          <a:p>
            <a:pPr lvl="1">
              <a:buFontTx/>
              <a:buNone/>
            </a:pPr>
            <a:r>
              <a:rPr lang="en-GB" altLang="en-US" sz="1800" dirty="0"/>
              <a:t>3. Copy the numbers that are not in the first part, to the first child:</a:t>
            </a:r>
          </a:p>
          <a:p>
            <a:pPr lvl="2"/>
            <a:r>
              <a:rPr lang="en-GB" altLang="en-US" sz="2000" dirty="0"/>
              <a:t>starting right from cut point of the copied part, </a:t>
            </a:r>
          </a:p>
          <a:p>
            <a:pPr lvl="2"/>
            <a:r>
              <a:rPr lang="en-GB" altLang="en-US" sz="2000" dirty="0"/>
              <a:t>using the </a:t>
            </a:r>
            <a:r>
              <a:rPr lang="en-GB" altLang="en-US" sz="2000" b="1" dirty="0"/>
              <a:t>order</a:t>
            </a:r>
            <a:r>
              <a:rPr lang="en-GB" altLang="en-US" sz="2000" dirty="0"/>
              <a:t> of the second parent </a:t>
            </a:r>
          </a:p>
          <a:p>
            <a:pPr lvl="2"/>
            <a:r>
              <a:rPr lang="en-GB" altLang="en-US" sz="2000" dirty="0"/>
              <a:t>and wrapping around at the end</a:t>
            </a:r>
          </a:p>
          <a:p>
            <a:pPr lvl="1">
              <a:buFontTx/>
              <a:buNone/>
            </a:pPr>
            <a:r>
              <a:rPr lang="en-GB" altLang="en-US" sz="1800" dirty="0"/>
              <a:t>4. Analogous for the second child, with parent roles reversed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27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1 crossover example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306513"/>
            <a:ext cx="8674100" cy="4730750"/>
          </a:xfrm>
        </p:spPr>
        <p:txBody>
          <a:bodyPr/>
          <a:lstStyle/>
          <a:p>
            <a:r>
              <a:rPr lang="en-GB" altLang="en-US" sz="2400" dirty="0"/>
              <a:t>Copy randomly selected set from first parent</a:t>
            </a:r>
          </a:p>
          <a:p>
            <a:endParaRPr lang="en-GB" altLang="en-US" sz="2400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sz="2400" dirty="0" smtClean="0"/>
          </a:p>
          <a:p>
            <a:r>
              <a:rPr lang="en-GB" altLang="en-US" sz="2400" dirty="0" smtClean="0"/>
              <a:t>Copy </a:t>
            </a:r>
            <a:r>
              <a:rPr lang="en-GB" altLang="en-US" sz="2400" dirty="0"/>
              <a:t>rest from second parent in order 1,9,3,8,2</a:t>
            </a: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868488"/>
            <a:ext cx="72771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4383088"/>
            <a:ext cx="72580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42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1488" y="1014413"/>
            <a:ext cx="8305800" cy="4953000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GB" altLang="en-US" sz="2000"/>
              <a:t>Informal procedure for parents P1 and P2:</a:t>
            </a:r>
            <a:endParaRPr lang="en-GB" altLang="en-US" sz="2000" b="1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GB" altLang="en-US" sz="2000"/>
              <a:t>Choose random segment and copy it from P1 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GB" altLang="en-US" sz="2000"/>
              <a:t>Starting from the first crossover point look for elements in that segment of P2 that have not been copied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GB" altLang="en-US" sz="2000"/>
              <a:t>For each of these </a:t>
            </a:r>
            <a:r>
              <a:rPr lang="en-GB" altLang="en-US" sz="2000" i="1"/>
              <a:t>i</a:t>
            </a:r>
            <a:r>
              <a:rPr lang="en-GB" altLang="en-US" sz="2000"/>
              <a:t> look in the offspring to see what element </a:t>
            </a:r>
            <a:r>
              <a:rPr lang="en-GB" altLang="en-US" sz="2000" i="1"/>
              <a:t>j</a:t>
            </a:r>
            <a:r>
              <a:rPr lang="en-GB" altLang="en-US" sz="2000"/>
              <a:t> has been copied in its place from P1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GB" altLang="en-US" sz="2000"/>
              <a:t>Place </a:t>
            </a:r>
            <a:r>
              <a:rPr lang="en-GB" altLang="en-US" sz="2000" i="1"/>
              <a:t>i</a:t>
            </a:r>
            <a:r>
              <a:rPr lang="en-GB" altLang="en-US" sz="2000"/>
              <a:t> into the position occupied </a:t>
            </a:r>
            <a:r>
              <a:rPr lang="en-GB" altLang="en-US" sz="2000" i="1"/>
              <a:t>j</a:t>
            </a:r>
            <a:r>
              <a:rPr lang="en-GB" altLang="en-US" sz="2000"/>
              <a:t> in P2, since we know that we will not be putting </a:t>
            </a:r>
            <a:r>
              <a:rPr lang="en-GB" altLang="en-US" sz="2000" i="1"/>
              <a:t>j</a:t>
            </a:r>
            <a:r>
              <a:rPr lang="en-GB" altLang="en-US" sz="2000"/>
              <a:t> there (as is already in offspring)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GB" altLang="en-US" sz="2000"/>
              <a:t>If the place occupied by </a:t>
            </a:r>
            <a:r>
              <a:rPr lang="en-GB" altLang="en-US" sz="2000" i="1"/>
              <a:t>j</a:t>
            </a:r>
            <a:r>
              <a:rPr lang="en-GB" altLang="en-US" sz="2000"/>
              <a:t> in P2 has already been filled in the offspring </a:t>
            </a:r>
            <a:r>
              <a:rPr lang="en-GB" altLang="en-US" sz="2000" i="1"/>
              <a:t>k</a:t>
            </a:r>
            <a:r>
              <a:rPr lang="en-GB" altLang="en-US" sz="2000"/>
              <a:t>, put </a:t>
            </a:r>
            <a:r>
              <a:rPr lang="en-GB" altLang="en-US" sz="2000" i="1"/>
              <a:t>i</a:t>
            </a:r>
            <a:r>
              <a:rPr lang="en-GB" altLang="en-US" sz="2000"/>
              <a:t> in the position occupied by </a:t>
            </a:r>
            <a:r>
              <a:rPr lang="en-GB" altLang="en-US" sz="2000" i="1"/>
              <a:t>k</a:t>
            </a:r>
            <a:r>
              <a:rPr lang="en-GB" altLang="en-US" sz="2000"/>
              <a:t> in P2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GB" altLang="en-US" sz="2000"/>
              <a:t>Having dealt with the elements from the crossover segment, the rest of the offspring can be filled from P2. </a:t>
            </a:r>
            <a:endParaRPr lang="en-US" altLang="en-US" sz="2000"/>
          </a:p>
          <a:p>
            <a:pPr marL="457200" indent="-457200">
              <a:buFontTx/>
              <a:buNone/>
            </a:pPr>
            <a:r>
              <a:rPr lang="en-GB" altLang="en-US" sz="2000"/>
              <a:t>Second child is created analogously</a:t>
            </a:r>
            <a:endParaRPr lang="en-US" altLang="en-US" sz="200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87350" y="134938"/>
            <a:ext cx="8180388" cy="685800"/>
          </a:xfrm>
          <a:noFill/>
          <a:ln/>
        </p:spPr>
        <p:txBody>
          <a:bodyPr/>
          <a:lstStyle/>
          <a:p>
            <a:r>
              <a:rPr lang="en-US" altLang="en-US" sz="3600" dirty="0"/>
              <a:t>Partially Mapped Crossover (PMX)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388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6150"/>
          </a:xfrm>
        </p:spPr>
        <p:txBody>
          <a:bodyPr/>
          <a:lstStyle/>
          <a:p>
            <a:r>
              <a:rPr lang="en-US" altLang="en-US"/>
              <a:t>PMX  example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814513"/>
            <a:ext cx="8001000" cy="4800600"/>
          </a:xfrm>
        </p:spPr>
        <p:txBody>
          <a:bodyPr/>
          <a:lstStyle/>
          <a:p>
            <a:r>
              <a:rPr lang="en-GB" altLang="en-US" sz="2000"/>
              <a:t>Step 1</a:t>
            </a:r>
          </a:p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r>
              <a:rPr lang="en-GB" altLang="en-US" sz="2000"/>
              <a:t>Step 2</a:t>
            </a:r>
          </a:p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r>
              <a:rPr lang="en-GB" altLang="en-US" sz="2000"/>
              <a:t>Step 3</a:t>
            </a: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2135188" y="1452563"/>
            <a:ext cx="6524625" cy="4648200"/>
            <a:chOff x="1392" y="1296"/>
            <a:chExt cx="4110" cy="2928"/>
          </a:xfrm>
        </p:grpSpPr>
        <p:pic>
          <p:nvPicPr>
            <p:cNvPr id="26112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296"/>
              <a:ext cx="409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11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256"/>
              <a:ext cx="4110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112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360"/>
              <a:ext cx="411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1128" name="Line 8"/>
            <p:cNvSpPr>
              <a:spLocks noChangeShapeType="1"/>
            </p:cNvSpPr>
            <p:nvPr/>
          </p:nvSpPr>
          <p:spPr bwMode="auto">
            <a:xfrm flipV="1">
              <a:off x="1968" y="2400"/>
              <a:ext cx="0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1129" name="Line 9"/>
            <p:cNvSpPr>
              <a:spLocks noChangeShapeType="1"/>
            </p:cNvSpPr>
            <p:nvPr/>
          </p:nvSpPr>
          <p:spPr bwMode="auto">
            <a:xfrm>
              <a:off x="1968" y="2400"/>
              <a:ext cx="768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1130" name="Line 10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1131" name="Line 11"/>
            <p:cNvSpPr>
              <a:spLocks noChangeShapeType="1"/>
            </p:cNvSpPr>
            <p:nvPr/>
          </p:nvSpPr>
          <p:spPr bwMode="auto">
            <a:xfrm>
              <a:off x="2112" y="2400"/>
              <a:ext cx="288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1132" name="Line 12"/>
            <p:cNvSpPr>
              <a:spLocks noChangeShapeType="1"/>
            </p:cNvSpPr>
            <p:nvPr/>
          </p:nvSpPr>
          <p:spPr bwMode="auto">
            <a:xfrm flipV="1">
              <a:off x="2400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1133" name="Line 13"/>
            <p:cNvSpPr>
              <a:spLocks noChangeShapeType="1"/>
            </p:cNvSpPr>
            <p:nvPr/>
          </p:nvSpPr>
          <p:spPr bwMode="auto">
            <a:xfrm flipH="1">
              <a:off x="1824" y="2400"/>
              <a:ext cx="576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3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128588"/>
            <a:ext cx="7772400" cy="685800"/>
          </a:xfrm>
        </p:spPr>
        <p:txBody>
          <a:bodyPr/>
          <a:lstStyle/>
          <a:p>
            <a:r>
              <a:rPr lang="en-GB" altLang="en-US"/>
              <a:t>Cycle crossover</a:t>
            </a:r>
            <a:endParaRPr lang="en-US" alt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066800"/>
            <a:ext cx="8763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 b="1" dirty="0"/>
              <a:t>Basic idea</a:t>
            </a:r>
            <a:r>
              <a:rPr lang="en-GB" altLang="en-US" sz="2400" dirty="0"/>
              <a:t>: </a:t>
            </a:r>
          </a:p>
          <a:p>
            <a:pPr>
              <a:buFontTx/>
              <a:buNone/>
            </a:pPr>
            <a:r>
              <a:rPr lang="en-GB" altLang="en-US" sz="2400" dirty="0"/>
              <a:t>Each allele comes from one parent </a:t>
            </a:r>
            <a:r>
              <a:rPr lang="en-GB" altLang="en-US" sz="2400" i="1" dirty="0"/>
              <a:t>together with its position</a:t>
            </a:r>
            <a:r>
              <a:rPr lang="en-GB" altLang="en-US" sz="2400" dirty="0"/>
              <a:t>.</a:t>
            </a:r>
          </a:p>
          <a:p>
            <a:pPr>
              <a:buFontTx/>
              <a:buNone/>
            </a:pPr>
            <a:r>
              <a:rPr lang="en-GB" altLang="en-US" dirty="0"/>
              <a:t>Informal procedure:</a:t>
            </a:r>
            <a:endParaRPr lang="en-GB" altLang="en-US" sz="2400" dirty="0"/>
          </a:p>
          <a:p>
            <a:pPr>
              <a:buFontTx/>
              <a:buNone/>
            </a:pPr>
            <a:r>
              <a:rPr lang="en-GB" altLang="en-US" sz="2400" dirty="0"/>
              <a:t>1. Make a cycle of alleles from P1 in the following way. </a:t>
            </a:r>
          </a:p>
          <a:p>
            <a:pPr lvl="1">
              <a:buFontTx/>
              <a:buNone/>
            </a:pPr>
            <a:r>
              <a:rPr lang="en-GB" altLang="en-US" sz="2000" dirty="0"/>
              <a:t>(a) Start with the first allele of P1. </a:t>
            </a:r>
          </a:p>
          <a:p>
            <a:pPr lvl="1">
              <a:buFontTx/>
              <a:buNone/>
            </a:pPr>
            <a:r>
              <a:rPr lang="en-GB" altLang="en-US" sz="2000" dirty="0"/>
              <a:t>(b) Look at the allele at the </a:t>
            </a:r>
            <a:r>
              <a:rPr lang="en-GB" altLang="en-US" sz="2000" i="1" dirty="0"/>
              <a:t>same position</a:t>
            </a:r>
            <a:r>
              <a:rPr lang="en-GB" altLang="en-US" sz="2000" dirty="0"/>
              <a:t> in P2.</a:t>
            </a:r>
          </a:p>
          <a:p>
            <a:pPr lvl="1">
              <a:buFontTx/>
              <a:buNone/>
            </a:pPr>
            <a:r>
              <a:rPr lang="en-GB" altLang="en-US" sz="2000" dirty="0"/>
              <a:t>(c) Go to the position with the </a:t>
            </a:r>
            <a:r>
              <a:rPr lang="en-GB" altLang="en-US" sz="2000" i="1" dirty="0"/>
              <a:t>same allele</a:t>
            </a:r>
            <a:r>
              <a:rPr lang="en-GB" altLang="en-US" sz="2000" dirty="0"/>
              <a:t> in P1. </a:t>
            </a:r>
          </a:p>
          <a:p>
            <a:pPr lvl="1">
              <a:buFontTx/>
              <a:buNone/>
            </a:pPr>
            <a:r>
              <a:rPr lang="en-GB" altLang="en-US" sz="2000" dirty="0"/>
              <a:t>(d) Add this allele to the cycle.</a:t>
            </a:r>
          </a:p>
          <a:p>
            <a:pPr lvl="1">
              <a:buFontTx/>
              <a:buNone/>
            </a:pPr>
            <a:r>
              <a:rPr lang="en-GB" altLang="en-US" sz="2000" dirty="0"/>
              <a:t>(e) Repeat step b through d until you arrive at the first allele of P1.</a:t>
            </a:r>
          </a:p>
          <a:p>
            <a:pPr>
              <a:buFontTx/>
              <a:buNone/>
            </a:pPr>
            <a:r>
              <a:rPr lang="en-GB" altLang="en-US" sz="2400" dirty="0"/>
              <a:t>2. Put the alleles of the cycle in the first child on the positions they have in the first parent.</a:t>
            </a:r>
          </a:p>
          <a:p>
            <a:pPr>
              <a:buFontTx/>
              <a:buNone/>
            </a:pPr>
            <a:r>
              <a:rPr lang="en-GB" altLang="en-US" sz="2400" dirty="0"/>
              <a:t>3. Take next cycle from second parent</a:t>
            </a:r>
          </a:p>
        </p:txBody>
      </p:sp>
    </p:spTree>
    <p:extLst>
      <p:ext uri="{BB962C8B-B14F-4D97-AF65-F5344CB8AC3E}">
        <p14:creationId xmlns:p14="http://schemas.microsoft.com/office/powerpoint/2010/main" val="398710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Cycle crossover example</a:t>
            </a:r>
            <a:endParaRPr lang="en-US" alt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4724400"/>
          </a:xfrm>
        </p:spPr>
        <p:txBody>
          <a:bodyPr/>
          <a:lstStyle/>
          <a:p>
            <a:r>
              <a:rPr lang="en-GB" altLang="en-US" sz="2400"/>
              <a:t>Step 1: identify cycles</a:t>
            </a:r>
          </a:p>
          <a:p>
            <a:endParaRPr lang="en-GB" altLang="en-US" sz="2400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 sz="2400"/>
              <a:t>Step 2: copy alternate cycles into offspring</a:t>
            </a:r>
          </a:p>
        </p:txBody>
      </p:sp>
      <p:grpSp>
        <p:nvGrpSpPr>
          <p:cNvPr id="263172" name="Group 4"/>
          <p:cNvGrpSpPr>
            <a:grpSpLocks/>
          </p:cNvGrpSpPr>
          <p:nvPr/>
        </p:nvGrpSpPr>
        <p:grpSpPr bwMode="auto">
          <a:xfrm>
            <a:off x="796925" y="1828800"/>
            <a:ext cx="6962775" cy="3509963"/>
            <a:chOff x="687" y="1737"/>
            <a:chExt cx="4386" cy="2211"/>
          </a:xfrm>
        </p:grpSpPr>
        <p:pic>
          <p:nvPicPr>
            <p:cNvPr id="26317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" y="1737"/>
              <a:ext cx="4386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317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120"/>
              <a:ext cx="414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3175" name="Rectangle 7"/>
            <p:cNvSpPr>
              <a:spLocks noChangeArrowheads="1"/>
            </p:cNvSpPr>
            <p:nvPr/>
          </p:nvSpPr>
          <p:spPr bwMode="auto">
            <a:xfrm>
              <a:off x="4412" y="1762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6" name="Rectangle 8"/>
            <p:cNvSpPr>
              <a:spLocks noChangeArrowheads="1"/>
            </p:cNvSpPr>
            <p:nvPr/>
          </p:nvSpPr>
          <p:spPr bwMode="auto">
            <a:xfrm>
              <a:off x="4410" y="2378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1556" y="3146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4236" y="3142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9" name="Rectangle 11"/>
            <p:cNvSpPr>
              <a:spLocks noChangeArrowheads="1"/>
            </p:cNvSpPr>
            <p:nvPr/>
          </p:nvSpPr>
          <p:spPr bwMode="auto">
            <a:xfrm>
              <a:off x="1556" y="377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0" name="Rectangle 12"/>
            <p:cNvSpPr>
              <a:spLocks noChangeArrowheads="1"/>
            </p:cNvSpPr>
            <p:nvPr/>
          </p:nvSpPr>
          <p:spPr bwMode="auto">
            <a:xfrm>
              <a:off x="4236" y="377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46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TSP Example: 30 Cities</a:t>
            </a:r>
          </a:p>
        </p:txBody>
      </p:sp>
      <p:graphicFrame>
        <p:nvGraphicFramePr>
          <p:cNvPr id="23347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974725" y="1117600"/>
          <a:ext cx="6946900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Chart" r:id="rId4" imgW="6067425" imgH="3209985" progId="Excel.Chart.8">
                  <p:embed/>
                </p:oleObj>
              </mc:Choice>
              <mc:Fallback>
                <p:oleObj name="Chart" r:id="rId4" imgW="6067425" imgH="3209985" progId="Excel.Chart.8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17600"/>
                        <a:ext cx="6946900" cy="485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74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at 3</a:t>
            </a:r>
            <a:r>
              <a:rPr lang="en-US" altLang="en-US" baseline="30000" dirty="0"/>
              <a:t>rd</a:t>
            </a:r>
            <a:r>
              <a:rPr lang="en-US" altLang="en-US" dirty="0"/>
              <a:t> generation</a:t>
            </a:r>
            <a:br>
              <a:rPr lang="en-US" altLang="en-US" dirty="0"/>
            </a:br>
            <a:r>
              <a:rPr lang="en-US" altLang="en-US" dirty="0"/>
              <a:t>(Distance=941)</a:t>
            </a:r>
          </a:p>
        </p:txBody>
      </p:sp>
      <p:graphicFrame>
        <p:nvGraphicFramePr>
          <p:cNvPr id="23552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933450" y="1663700"/>
          <a:ext cx="7046913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Chart" r:id="rId4" imgW="8372296" imgH="4810185" progId="Excel.Chart.8">
                  <p:embed/>
                </p:oleObj>
              </mc:Choice>
              <mc:Fallback>
                <p:oleObj name="Chart" r:id="rId4" imgW="8372296" imgH="4810185" progId="Excel.Chart.8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663700"/>
                        <a:ext cx="7046913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84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Review</a:t>
            </a:r>
            <a:endParaRPr lang="en-US" altLang="zh-CN" sz="200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Introduction to Genetic Algorithm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This Class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More on Genetic Algorithm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Travelling Salesman Problem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Differential Evolution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Assignment 2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Next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Constraint </a:t>
            </a: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Satisfaction Problem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Solution at 5</a:t>
            </a:r>
            <a:r>
              <a:rPr lang="en-US" altLang="en-US" sz="3200" baseline="30000" dirty="0"/>
              <a:t>th</a:t>
            </a:r>
            <a:r>
              <a:rPr lang="en-US" altLang="en-US" sz="3200" dirty="0"/>
              <a:t> generation</a:t>
            </a:r>
            <a:br>
              <a:rPr lang="en-US" altLang="en-US" sz="3200" dirty="0"/>
            </a:br>
            <a:r>
              <a:rPr lang="en-US" altLang="en-US" sz="3200" dirty="0"/>
              <a:t>(Distance=800)</a:t>
            </a:r>
          </a:p>
        </p:txBody>
      </p:sp>
      <p:graphicFrame>
        <p:nvGraphicFramePr>
          <p:cNvPr id="238606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28725" y="1401763"/>
          <a:ext cx="6797675" cy="46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Chart" r:id="rId4" imgW="6057840" imgH="3247906" progId="Excel.Chart.8">
                  <p:embed/>
                </p:oleObj>
              </mc:Choice>
              <mc:Fallback>
                <p:oleObj name="Chart" r:id="rId4" imgW="6057840" imgH="3247906" progId="Excel.Chart.8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401763"/>
                        <a:ext cx="6797675" cy="469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77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Solution at 10</a:t>
            </a:r>
            <a:r>
              <a:rPr lang="en-US" altLang="en-US" sz="3200" baseline="30000" dirty="0"/>
              <a:t>th</a:t>
            </a:r>
            <a:r>
              <a:rPr lang="en-US" altLang="en-US" sz="3200" dirty="0"/>
              <a:t> generation</a:t>
            </a:r>
            <a:br>
              <a:rPr lang="en-US" altLang="en-US" sz="3200" dirty="0"/>
            </a:br>
            <a:r>
              <a:rPr lang="en-US" altLang="en-US" sz="3200" dirty="0"/>
              <a:t>(Distance=652)</a:t>
            </a:r>
          </a:p>
        </p:txBody>
      </p:sp>
      <p:graphicFrame>
        <p:nvGraphicFramePr>
          <p:cNvPr id="245773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1122363" y="1371600"/>
          <a:ext cx="716597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Chart" r:id="rId4" imgW="6019919" imgH="3314581" progId="Excel.Chart.8">
                  <p:embed/>
                </p:oleObj>
              </mc:Choice>
              <mc:Fallback>
                <p:oleObj name="Chart" r:id="rId4" imgW="6019919" imgH="3314581" progId="Excel.Chart.8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371600"/>
                        <a:ext cx="7165975" cy="481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63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Solution at 1,000 Generations</a:t>
            </a:r>
            <a:br>
              <a:rPr lang="en-US" altLang="en-US" sz="3200" dirty="0" smtClean="0"/>
            </a:br>
            <a:r>
              <a:rPr lang="en-US" altLang="en-US" sz="3200" dirty="0" smtClean="0"/>
              <a:t>(Distance=420)</a:t>
            </a:r>
            <a:endParaRPr lang="en-US" altLang="en-US" sz="3200" dirty="0"/>
          </a:p>
        </p:txBody>
      </p:sp>
      <p:graphicFrame>
        <p:nvGraphicFramePr>
          <p:cNvPr id="2478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33488" y="1249363"/>
          <a:ext cx="666115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Chart" r:id="rId4" imgW="4276785" imgH="3257490" progId="Excel.Chart.8">
                  <p:embed/>
                </p:oleObj>
              </mc:Choice>
              <mc:Fallback>
                <p:oleObj name="Chart" r:id="rId4" imgW="4276785" imgH="3257490" progId="Excel.Chart.8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249363"/>
                        <a:ext cx="666115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29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Overview</a:t>
            </a:r>
          </a:p>
        </p:txBody>
      </p:sp>
      <p:graphicFrame>
        <p:nvGraphicFramePr>
          <p:cNvPr id="2375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50900" y="1535113"/>
          <a:ext cx="7388225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Chart" r:id="rId4" imgW="4848106" imgH="2914531" progId="Excel.Chart.8">
                  <p:embed/>
                </p:oleObj>
              </mc:Choice>
              <mc:Fallback>
                <p:oleObj name="Chart" r:id="rId4" imgW="4848106" imgH="2914531" progId="Excel.Chart.8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535113"/>
                        <a:ext cx="7388225" cy="444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54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104775"/>
            <a:ext cx="7772400" cy="571500"/>
          </a:xfrm>
        </p:spPr>
        <p:txBody>
          <a:bodyPr/>
          <a:lstStyle/>
          <a:p>
            <a:r>
              <a:rPr lang="en-US" altLang="en-US"/>
              <a:t>Real valued problems</a:t>
            </a:r>
            <a:endParaRPr lang="en-GB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9375"/>
            <a:ext cx="8686800" cy="4827588"/>
          </a:xfrm>
        </p:spPr>
        <p:txBody>
          <a:bodyPr/>
          <a:lstStyle/>
          <a:p>
            <a:r>
              <a:rPr lang="en-US" altLang="en-US" sz="2400" dirty="0"/>
              <a:t>Many problems occur as real valued problems, e.g. continuous parameter optimization </a:t>
            </a:r>
            <a:r>
              <a:rPr lang="en-US" altLang="en-US" sz="2400" i="1" dirty="0"/>
              <a:t>f : </a:t>
            </a:r>
            <a:r>
              <a:rPr lang="en-GB" altLang="en-US" sz="2400" i="1" dirty="0">
                <a:sym typeface="Symbol" panose="05050102010706020507" pitchFamily="18" charset="2"/>
              </a:rPr>
              <a:t></a:t>
            </a:r>
            <a:r>
              <a:rPr lang="en-US" altLang="en-US" sz="2400" i="1" dirty="0">
                <a:sym typeface="Bookshelf Symbol 5" pitchFamily="2" charset="2"/>
              </a:rPr>
              <a:t> </a:t>
            </a:r>
            <a:r>
              <a:rPr lang="en-US" altLang="en-US" sz="2400" i="1" baseline="30000" dirty="0">
                <a:sym typeface="Bookshelf Symbol 5" pitchFamily="2" charset="2"/>
              </a:rPr>
              <a:t>n</a:t>
            </a:r>
            <a:r>
              <a:rPr lang="en-GB" altLang="en-US" sz="2400" i="1" dirty="0">
                <a:sym typeface="Bookshelf Symbol 5" pitchFamily="2" charset="2"/>
              </a:rPr>
              <a:t> </a:t>
            </a:r>
            <a:r>
              <a:rPr lang="en-US" altLang="en-US" sz="2400" i="1" dirty="0">
                <a:sym typeface="Wingdings" panose="05000000000000000000" pitchFamily="2" charset="2"/>
              </a:rPr>
              <a:t> </a:t>
            </a:r>
            <a:r>
              <a:rPr lang="en-GB" altLang="en-US" sz="2400" i="1" dirty="0">
                <a:sym typeface="Symbol" panose="05050102010706020507" pitchFamily="18" charset="2"/>
              </a:rPr>
              <a:t></a:t>
            </a:r>
            <a:endParaRPr lang="en-US" altLang="en-US" sz="2400" i="1" dirty="0"/>
          </a:p>
          <a:p>
            <a:r>
              <a:rPr lang="en-US" altLang="en-US" sz="2400" dirty="0"/>
              <a:t>Illustration: Ackley’s function (often used in EC)</a:t>
            </a:r>
          </a:p>
          <a:p>
            <a:pPr>
              <a:buFontTx/>
              <a:buNone/>
            </a:pPr>
            <a:endParaRPr lang="en-GB" altLang="en-US" sz="2400" dirty="0"/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 t="1559" b="92"/>
          <a:stretch>
            <a:fillRect/>
          </a:stretch>
        </p:blipFill>
        <p:spPr bwMode="auto">
          <a:xfrm>
            <a:off x="5321300" y="3328988"/>
            <a:ext cx="3154363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5221" name="Group 5"/>
          <p:cNvGrpSpPr>
            <a:grpSpLocks/>
          </p:cNvGrpSpPr>
          <p:nvPr/>
        </p:nvGrpSpPr>
        <p:grpSpPr bwMode="auto">
          <a:xfrm>
            <a:off x="863600" y="3562350"/>
            <a:ext cx="3581400" cy="1995488"/>
            <a:chOff x="3504" y="1920"/>
            <a:chExt cx="2256" cy="1257"/>
          </a:xfrm>
        </p:grpSpPr>
        <p:pic>
          <p:nvPicPr>
            <p:cNvPr id="26522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36"/>
            <a:stretch>
              <a:fillRect/>
            </a:stretch>
          </p:blipFill>
          <p:spPr bwMode="auto">
            <a:xfrm>
              <a:off x="3504" y="1920"/>
              <a:ext cx="2160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522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448"/>
              <a:ext cx="216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5224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024"/>
              <a:ext cx="182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92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Formation of the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Global Optimization in Real Space</a:t>
            </a:r>
          </a:p>
          <a:p>
            <a:pPr marL="0" indent="0">
              <a:buNone/>
            </a:pPr>
            <a:endParaRPr lang="en-US" sz="2800" dirty="0" smtClean="0"/>
          </a:p>
          <a:p>
            <a:pPr marL="379413" lvl="1" indent="0">
              <a:buNone/>
            </a:pPr>
            <a:r>
              <a:rPr lang="en-US" sz="2600" b="0" dirty="0" smtClean="0"/>
              <a:t>For an objective function f : X  </a:t>
            </a:r>
            <a:r>
              <a:rPr lang="en-US" sz="2600" b="0" dirty="0" smtClean="0">
                <a:sym typeface="Symbol" panose="05050102010706020507" pitchFamily="18" charset="2"/>
              </a:rPr>
              <a:t></a:t>
            </a:r>
            <a:r>
              <a:rPr lang="en-US" sz="2600" b="0" dirty="0" smtClean="0"/>
              <a:t> R</a:t>
            </a:r>
            <a:r>
              <a:rPr lang="en-US" sz="2600" b="0" baseline="30000" dirty="0" smtClean="0"/>
              <a:t>D</a:t>
            </a:r>
            <a:r>
              <a:rPr lang="en-US" sz="2600" b="0" dirty="0" smtClean="0"/>
              <a:t> </a:t>
            </a:r>
            <a:r>
              <a:rPr lang="en-US" sz="2600" b="0" dirty="0" smtClean="0">
                <a:sym typeface="Wingdings" panose="05000000000000000000" pitchFamily="2" charset="2"/>
              </a:rPr>
              <a:t> R, </a:t>
            </a:r>
            <a:r>
              <a:rPr lang="en-US" sz="2600" b="0" dirty="0" smtClean="0"/>
              <a:t>the optimization problem is to find</a:t>
            </a:r>
          </a:p>
          <a:p>
            <a:pPr marL="379413" lvl="1" indent="0">
              <a:buNone/>
            </a:pPr>
            <a:r>
              <a:rPr lang="en-US" sz="2600" b="0" dirty="0" smtClean="0"/>
              <a:t>	x*</a:t>
            </a:r>
            <a:r>
              <a:rPr lang="en-US" sz="2600" b="0" dirty="0" smtClean="0">
                <a:sym typeface="Symbol" panose="05050102010706020507" pitchFamily="18" charset="2"/>
              </a:rPr>
              <a:t>X </a:t>
            </a:r>
          </a:p>
          <a:p>
            <a:pPr marL="379413" lvl="1" indent="0">
              <a:buNone/>
            </a:pPr>
            <a:r>
              <a:rPr lang="en-US" sz="2600" b="0" dirty="0" smtClean="0">
                <a:sym typeface="Symbol" panose="05050102010706020507" pitchFamily="18" charset="2"/>
              </a:rPr>
              <a:t>such that f(x*)  f(x) for all x X </a:t>
            </a:r>
            <a:endParaRPr lang="en-US" sz="2600" b="0" dirty="0" smtClean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0542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Stochastic, population-based optimization algorithm</a:t>
            </a:r>
          </a:p>
          <a:p>
            <a:r>
              <a:rPr lang="en-US" dirty="0" smtClean="0"/>
              <a:t>Introduced by </a:t>
            </a:r>
            <a:r>
              <a:rPr lang="en-US" dirty="0" err="1" smtClean="0"/>
              <a:t>Storn</a:t>
            </a:r>
            <a:r>
              <a:rPr lang="en-US" dirty="0" smtClean="0"/>
              <a:t> and Price in 1996</a:t>
            </a:r>
          </a:p>
          <a:p>
            <a:r>
              <a:rPr lang="en-US" dirty="0" smtClean="0"/>
              <a:t>Optimization for functions with real valued parameters</a:t>
            </a:r>
          </a:p>
          <a:p>
            <a:r>
              <a:rPr lang="en-US" dirty="0" smtClean="0"/>
              <a:t>Popularly used in fields such as engineering, statistics, and finance</a:t>
            </a:r>
          </a:p>
          <a:p>
            <a:r>
              <a:rPr lang="en-US" dirty="0" smtClean="0"/>
              <a:t>The objective function can be</a:t>
            </a:r>
          </a:p>
          <a:p>
            <a:pPr lvl="1"/>
            <a:r>
              <a:rPr lang="en-US" dirty="0" smtClean="0"/>
              <a:t>Non-differentiable</a:t>
            </a:r>
          </a:p>
          <a:p>
            <a:pPr lvl="1"/>
            <a:r>
              <a:rPr lang="en-US" dirty="0" smtClean="0"/>
              <a:t>Non-continuous</a:t>
            </a:r>
          </a:p>
          <a:p>
            <a:pPr lvl="1"/>
            <a:r>
              <a:rPr lang="en-US" dirty="0" smtClean="0"/>
              <a:t>Non-linear</a:t>
            </a:r>
          </a:p>
          <a:p>
            <a:pPr lvl="1"/>
            <a:r>
              <a:rPr lang="en-US" dirty="0" smtClean="0"/>
              <a:t>Noisy</a:t>
            </a:r>
          </a:p>
          <a:p>
            <a:pPr lvl="1"/>
            <a:r>
              <a:rPr lang="en-US" dirty="0" smtClean="0"/>
              <a:t>Flat</a:t>
            </a:r>
          </a:p>
          <a:p>
            <a:pPr lvl="1"/>
            <a:r>
              <a:rPr lang="en-US" dirty="0" smtClean="0"/>
              <a:t>Multi-dimensional</a:t>
            </a:r>
          </a:p>
          <a:p>
            <a:pPr lvl="1"/>
            <a:r>
              <a:rPr lang="en-US" dirty="0" smtClean="0"/>
              <a:t>Multiple local minima</a:t>
            </a:r>
          </a:p>
          <a:p>
            <a:pPr lvl="1"/>
            <a:r>
              <a:rPr lang="en-US" dirty="0" smtClean="0"/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3691577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Evolution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094" y="2209800"/>
            <a:ext cx="8327461" cy="21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33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Evolution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Parameters</a:t>
            </a:r>
          </a:p>
          <a:p>
            <a:pPr lvl="1"/>
            <a:r>
              <a:rPr lang="en-US" sz="2000" dirty="0" smtClean="0"/>
              <a:t>Np: population size</a:t>
            </a:r>
          </a:p>
          <a:p>
            <a:pPr lvl="2"/>
            <a:r>
              <a:rPr lang="en-US" sz="2000" dirty="0" smtClean="0"/>
              <a:t>Recommended for 10 times of the number of parameters (dimensions)</a:t>
            </a:r>
          </a:p>
          <a:p>
            <a:pPr lvl="1"/>
            <a:r>
              <a:rPr lang="en-US" sz="2000" dirty="0" err="1" smtClean="0"/>
              <a:t>Nc</a:t>
            </a:r>
            <a:r>
              <a:rPr lang="en-US" sz="2000" dirty="0" smtClean="0"/>
              <a:t>: number of cycles</a:t>
            </a:r>
          </a:p>
          <a:p>
            <a:pPr lvl="1"/>
            <a:r>
              <a:rPr lang="en-US" sz="2000" dirty="0" smtClean="0"/>
              <a:t>CR: crossover and recombination probability [0, 1)</a:t>
            </a:r>
          </a:p>
          <a:p>
            <a:pPr lvl="2"/>
            <a:r>
              <a:rPr lang="en-US" sz="2000" dirty="0" smtClean="0"/>
              <a:t>Higher value – faster convergence</a:t>
            </a:r>
          </a:p>
          <a:p>
            <a:pPr lvl="2"/>
            <a:r>
              <a:rPr lang="en-US" sz="2000" dirty="0" smtClean="0"/>
              <a:t>Lower value – better convergence</a:t>
            </a:r>
          </a:p>
          <a:p>
            <a:pPr lvl="1"/>
            <a:r>
              <a:rPr lang="en-US" sz="2000" dirty="0" smtClean="0"/>
              <a:t>F: differential weight [0, 2]</a:t>
            </a:r>
          </a:p>
          <a:p>
            <a:pPr lvl="2"/>
            <a:r>
              <a:rPr lang="en-US" sz="2000" dirty="0" smtClean="0"/>
              <a:t>Recommended F=0.8</a:t>
            </a:r>
          </a:p>
          <a:p>
            <a:pPr lvl="2"/>
            <a:r>
              <a:rPr lang="en-US" sz="2000" dirty="0" smtClean="0"/>
              <a:t>Recent study shows that F as a random number of [0.5, 1] improves convergence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3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Evolution Pseudo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38" y="1060450"/>
                <a:ext cx="9110662" cy="54927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Initialize parameters np, </a:t>
                </a:r>
                <a:r>
                  <a:rPr lang="en-US" dirty="0" err="1" smtClean="0"/>
                  <a:t>nc</a:t>
                </a:r>
                <a:r>
                  <a:rPr lang="en-US" dirty="0" smtClean="0"/>
                  <a:t>, F, and CR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Initialize population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, j = 1, …, d,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1, …, np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k = 1 to </a:t>
                </a:r>
                <a:r>
                  <a:rPr lang="en-US" dirty="0" err="1" smtClean="0"/>
                  <a:t>nc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F</a:t>
                </a:r>
                <a:r>
                  <a:rPr lang="en-US" dirty="0" smtClean="0"/>
                  <a:t>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1 to np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Generate integer random numbers r0, r1, r2</a:t>
                </a:r>
                <a:r>
                  <a:rPr lang="en-US" b="0" dirty="0" smtClean="0">
                    <a:sym typeface="Symbol" panose="05050102010706020507" pitchFamily="18" charset="2"/>
                  </a:rPr>
                  <a:t>{1, …, np} while r0 ≠ r1 		≠ r2 ≠ </a:t>
                </a:r>
                <a:r>
                  <a:rPr lang="en-US" b="0" dirty="0" err="1" smtClean="0">
                    <a:sym typeface="Symbol" panose="05050102010706020507" pitchFamily="18" charset="2"/>
                  </a:rPr>
                  <a:t>i</a:t>
                </a:r>
                <a:endParaRPr lang="en-US" b="0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b="0" dirty="0">
                    <a:sym typeface="Symbol" panose="05050102010706020507" pitchFamily="18" charset="2"/>
                  </a:rPr>
                  <a:t>	</a:t>
                </a:r>
                <a:r>
                  <a:rPr lang="en-US" b="0" dirty="0" smtClean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Compute </a:t>
                </a:r>
                <a:r>
                  <a:rPr lang="en-US" dirty="0">
                    <a:sym typeface="Symbol" panose="05050102010706020507" pitchFamily="18" charset="2"/>
                  </a:rPr>
                  <a:t>the mutant </a:t>
                </a:r>
                <a:r>
                  <a:rPr lang="en-US" dirty="0" smtClean="0">
                    <a:sym typeface="Symbol" panose="05050102010706020507" pitchFamily="18" charset="2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For j = 1 to 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generate a uniform random number u from [0, 1)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if u &lt; CR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else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𝒋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𝒋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End for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b="1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𝑼</m:t>
                    </m:r>
                  </m:oMath>
                </a14:m>
                <a:r>
                  <a:rPr lang="en-US" i="1" dirty="0" smtClean="0"/>
                  <a:t> else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e>
                        </m:d>
                      </m:sup>
                    </m:sSubSup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dirty="0" smtClean="0"/>
                  <a:t>End for</a:t>
                </a:r>
              </a:p>
              <a:p>
                <a:pPr marL="0" indent="0">
                  <a:buNone/>
                </a:pPr>
                <a:r>
                  <a:rPr lang="en-US" dirty="0" smtClean="0"/>
                  <a:t>End for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38" y="1060450"/>
                <a:ext cx="9110662" cy="5492750"/>
              </a:xfrm>
              <a:blipFill rotWithShape="0">
                <a:blip r:embed="rId2" cstate="print"/>
                <a:stretch>
                  <a:fillRect l="-602" t="-666" r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99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 dirty="0"/>
              <a:t>A Simple Example</a:t>
            </a:r>
          </a:p>
        </p:txBody>
      </p:sp>
      <p:pic>
        <p:nvPicPr>
          <p:cNvPr id="264195" name="Picture 3"/>
          <p:cNvPicPr>
            <a:picLocks noGrp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538" y="1844675"/>
            <a:ext cx="7399337" cy="23653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4648200"/>
            <a:ext cx="8686800" cy="1219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algn="ctr">
              <a:buFontTx/>
              <a:buNone/>
            </a:pPr>
            <a:r>
              <a:rPr lang="en-US" altLang="en-US" sz="2400" i="1">
                <a:solidFill>
                  <a:schemeClr val="tx2"/>
                </a:solidFill>
              </a:rPr>
              <a:t>“</a:t>
            </a:r>
            <a:r>
              <a:rPr lang="en-US" altLang="en-US" sz="2200" i="1">
                <a:solidFill>
                  <a:schemeClr val="tx2"/>
                </a:solidFill>
              </a:rPr>
              <a:t>The Gene is by far the most sophisticated program around.”</a:t>
            </a:r>
            <a:r>
              <a:rPr lang="en-US" altLang="en-US" sz="2000" i="1">
                <a:solidFill>
                  <a:schemeClr val="tx2"/>
                </a:solidFill>
              </a:rPr>
              <a:t/>
            </a:r>
            <a:br>
              <a:rPr lang="en-US" altLang="en-US" sz="2000" i="1">
                <a:solidFill>
                  <a:schemeClr val="tx2"/>
                </a:solidFill>
              </a:rPr>
            </a:br>
            <a:r>
              <a:rPr lang="en-US" altLang="en-US" sz="700" i="1">
                <a:solidFill>
                  <a:schemeClr val="tx2"/>
                </a:solidFill>
              </a:rPr>
              <a:t/>
            </a:r>
            <a:br>
              <a:rPr lang="en-US" altLang="en-US" sz="700" i="1">
                <a:solidFill>
                  <a:schemeClr val="tx2"/>
                </a:solidFill>
              </a:rPr>
            </a:br>
            <a:endParaRPr lang="en-US" altLang="en-US" sz="700" i="1">
              <a:solidFill>
                <a:schemeClr val="tx2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sz="1400" i="1">
                <a:solidFill>
                  <a:schemeClr val="tx2"/>
                </a:solidFill>
              </a:rPr>
              <a:t>- </a:t>
            </a:r>
            <a:r>
              <a:rPr lang="en-US" altLang="en-US" sz="1400">
                <a:solidFill>
                  <a:schemeClr val="tx2"/>
                </a:solidFill>
              </a:rPr>
              <a:t>Bill Gates, </a:t>
            </a:r>
            <a:r>
              <a:rPr lang="en-US" altLang="en-US" sz="1400" i="1">
                <a:solidFill>
                  <a:schemeClr val="tx2"/>
                </a:solidFill>
              </a:rPr>
              <a:t>Business Week</a:t>
            </a:r>
            <a:r>
              <a:rPr lang="en-US" altLang="en-US" sz="1400">
                <a:solidFill>
                  <a:schemeClr val="tx2"/>
                </a:solidFill>
              </a:rPr>
              <a:t>, June 27, 1994</a:t>
            </a:r>
          </a:p>
        </p:txBody>
      </p:sp>
    </p:spTree>
    <p:extLst>
      <p:ext uri="{BB962C8B-B14F-4D97-AF65-F5344CB8AC3E}">
        <p14:creationId xmlns:p14="http://schemas.microsoft.com/office/powerpoint/2010/main" val="4338398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274762" cy="387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25527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2228850"/>
            <a:ext cx="2581275" cy="26098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38800" y="1447800"/>
            <a:ext cx="1884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>
            <a:lvl1pPr marL="323850" indent="-323850" algn="l" defTabSz="865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0015"/>
              </a:buClr>
              <a:buChar char="•"/>
              <a:defRPr b="1" kern="1200">
                <a:solidFill>
                  <a:srgbClr val="790015"/>
                </a:solidFill>
                <a:latin typeface="+mn-lt"/>
                <a:ea typeface="+mn-ea"/>
                <a:cs typeface="+mn-cs"/>
              </a:defRPr>
            </a:lvl1pPr>
            <a:lvl2pPr marL="703263" indent="-265113" algn="l" defTabSz="865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–"/>
              <a:defRPr sz="1600" b="1" kern="1200">
                <a:solidFill>
                  <a:srgbClr val="00279F"/>
                </a:solidFill>
                <a:latin typeface="+mn-lt"/>
                <a:ea typeface="+mn-ea"/>
                <a:cs typeface="+mn-cs"/>
              </a:defRPr>
            </a:lvl2pPr>
            <a:lvl3pPr marL="1084263" indent="-219075" algn="l" defTabSz="865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sz="1600" b="1" kern="1200">
                <a:solidFill>
                  <a:srgbClr val="00279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8651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8651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smtClean="0"/>
              <a:t>Recombination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910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Ackley’s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382" y="1981200"/>
            <a:ext cx="4007573" cy="302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6735" y="2110680"/>
            <a:ext cx="3972465" cy="29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5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232851"/>
            <a:ext cx="6040441" cy="48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0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8604" y="1213771"/>
            <a:ext cx="6040441" cy="48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5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262519"/>
            <a:ext cx="6192721" cy="47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85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2539" y="1287839"/>
            <a:ext cx="5938921" cy="48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7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Mutant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2539" y="1219200"/>
            <a:ext cx="5938921" cy="47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32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New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119" y="1338719"/>
            <a:ext cx="5989681" cy="47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6399" y="1275119"/>
            <a:ext cx="6091201" cy="48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61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274999"/>
            <a:ext cx="6091201" cy="48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2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en-US"/>
              <a:t>The Traveling Salesman Problem: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/>
              <a:t>Find a tour of a given set of cities so that </a:t>
            </a:r>
          </a:p>
          <a:p>
            <a:pPr lvl="1"/>
            <a:r>
              <a:rPr lang="en-US" altLang="en-US"/>
              <a:t>each city is visited only once</a:t>
            </a:r>
          </a:p>
          <a:p>
            <a:pPr lvl="1"/>
            <a:r>
              <a:rPr lang="en-US" altLang="en-US"/>
              <a:t>the total distance traveled is minimized</a:t>
            </a:r>
          </a:p>
          <a:p>
            <a:endParaRPr lang="en-US" altLang="en-US"/>
          </a:p>
          <a:p>
            <a:r>
              <a:rPr lang="en-US" altLang="en-US"/>
              <a:t>Finding a solution is NP-hard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endParaRPr lang="en-US" altLang="en-US" sz="1200"/>
          </a:p>
        </p:txBody>
      </p:sp>
      <p:pic>
        <p:nvPicPr>
          <p:cNvPr id="40962" name="Picture 2" descr="https://upload.wikimedia.org/wikipedia/commons/c/c4/TSP_Deutschland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9200"/>
            <a:ext cx="31242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https://www.wired.com/images_blogs/wiredscience/2013/01/tsp_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466147"/>
            <a:ext cx="4610100" cy="289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104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6508" y="1239212"/>
            <a:ext cx="5938921" cy="48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48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6399" y="1148039"/>
            <a:ext cx="6091201" cy="48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159" y="1249799"/>
            <a:ext cx="5989681" cy="47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45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4988" y="1194692"/>
            <a:ext cx="6141961" cy="49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27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1888" y="1302812"/>
            <a:ext cx="5888161" cy="47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7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New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159" y="1224239"/>
            <a:ext cx="5989681" cy="48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Recombination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1128" y="1220132"/>
            <a:ext cx="5989681" cy="48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7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0368" y="1239212"/>
            <a:ext cx="6091201" cy="48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2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0368" y="1264652"/>
            <a:ext cx="6091201" cy="47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52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5748" y="1232852"/>
            <a:ext cx="6040441" cy="48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Representation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1322388"/>
            <a:ext cx="6642100" cy="47307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en-US"/>
              <a:t>Representation is an ordered list of city</a:t>
            </a:r>
          </a:p>
          <a:p>
            <a:pPr>
              <a:buFontTx/>
              <a:buNone/>
            </a:pPr>
            <a:r>
              <a:rPr lang="en-US" altLang="en-US"/>
              <a:t>numbers known as an </a:t>
            </a:r>
            <a:r>
              <a:rPr lang="en-US" altLang="en-US" i="1"/>
              <a:t>order-based</a:t>
            </a:r>
            <a:r>
              <a:rPr lang="en-US" altLang="en-US"/>
              <a:t> GA.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2000"/>
              <a:t>1) London     3) Dunedin        5) Beijing     7) Tokyo</a:t>
            </a:r>
          </a:p>
          <a:p>
            <a:pPr>
              <a:buFontTx/>
              <a:buNone/>
            </a:pPr>
            <a:r>
              <a:rPr lang="en-US" altLang="en-US" sz="2000"/>
              <a:t>2) Venice      4) Singapore     6) Phoenix   8) Victoria</a:t>
            </a:r>
            <a:endParaRPr lang="en-US" altLang="en-US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000"/>
              <a:t>CityList1</a:t>
            </a:r>
            <a:r>
              <a:rPr lang="en-US" altLang="en-US"/>
              <a:t>     </a:t>
            </a:r>
            <a:r>
              <a:rPr lang="en-US" altLang="en-US" sz="2400"/>
              <a:t>(3   5   7   2   1   6   4   8)</a:t>
            </a:r>
            <a:endParaRPr lang="en-US" altLang="en-US"/>
          </a:p>
          <a:p>
            <a:pPr>
              <a:buFontTx/>
              <a:buNone/>
            </a:pPr>
            <a:r>
              <a:rPr lang="en-US" altLang="en-US" sz="2000"/>
              <a:t>CityList2</a:t>
            </a:r>
            <a:r>
              <a:rPr lang="en-US" altLang="en-US"/>
              <a:t>     </a:t>
            </a:r>
            <a:r>
              <a:rPr lang="en-US" altLang="en-US" sz="2400"/>
              <a:t>(2   5   7   6   8   1   3   4)</a:t>
            </a:r>
          </a:p>
        </p:txBody>
      </p:sp>
    </p:spTree>
    <p:extLst>
      <p:ext uri="{BB962C8B-B14F-4D97-AF65-F5344CB8AC3E}">
        <p14:creationId xmlns:p14="http://schemas.microsoft.com/office/powerpoint/2010/main" val="145503094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DE in </a:t>
            </a:r>
            <a:r>
              <a:rPr lang="en-US" smtClean="0"/>
              <a:t>Peaks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www.youtube.com/watch?v=quDsKPzw_wo&amp;feature=player_embedded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Differential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proof of convergence for DE</a:t>
            </a:r>
          </a:p>
          <a:p>
            <a:r>
              <a:rPr lang="en-US" dirty="0" smtClean="0"/>
              <a:t>However, DE has shown better convergence than Genetic Algorithm, Simulated Annealing, Controlled Random Search, and Evolutionary Programming</a:t>
            </a:r>
          </a:p>
        </p:txBody>
      </p:sp>
    </p:spTree>
    <p:extLst>
      <p:ext uri="{BB962C8B-B14F-4D97-AF65-F5344CB8AC3E}">
        <p14:creationId xmlns:p14="http://schemas.microsoft.com/office/powerpoint/2010/main" val="3602206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Genetic Algorithm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Crossover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Mutation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Application in Traveling Salesman Problem</a:t>
            </a:r>
          </a:p>
          <a:p>
            <a:r>
              <a:rPr lang="en-US" altLang="en-US" dirty="0" smtClean="0">
                <a:ea typeface="宋体" panose="02010600030101010101" pitchFamily="2" charset="-122"/>
              </a:rPr>
              <a:t>Differential Evolution for </a:t>
            </a:r>
            <a:r>
              <a:rPr lang="en-US" altLang="en-US" smtClean="0">
                <a:ea typeface="宋体" panose="02010600030101010101" pitchFamily="2" charset="-122"/>
              </a:rPr>
              <a:t>Real Parameters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Chapter 3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Organize your project team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Website for DE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http://www1.icsi.berkeley.edu/~storn/code.html</a:t>
            </a:r>
            <a:endParaRPr lang="en-US" dirty="0" smtClean="0"/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019" y="228600"/>
            <a:ext cx="8462962" cy="617538"/>
          </a:xfrm>
        </p:spPr>
        <p:txBody>
          <a:bodyPr/>
          <a:lstStyle/>
          <a:p>
            <a:r>
              <a:rPr lang="en-GB" altLang="en-US" sz="3600" dirty="0"/>
              <a:t>Mutation operators for permutations</a:t>
            </a:r>
            <a:endParaRPr lang="en-US" altLang="en-US" sz="3600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209675"/>
            <a:ext cx="8001000" cy="4724400"/>
          </a:xfrm>
        </p:spPr>
        <p:txBody>
          <a:bodyPr/>
          <a:lstStyle/>
          <a:p>
            <a:r>
              <a:rPr lang="en-GB" altLang="en-US"/>
              <a:t>Normal mutation operators lead to inadmissible solutions</a:t>
            </a:r>
          </a:p>
          <a:p>
            <a:pPr lvl="1"/>
            <a:r>
              <a:rPr lang="en-GB" altLang="en-US"/>
              <a:t>e.g. bit-wise mutation : let gene </a:t>
            </a:r>
            <a:r>
              <a:rPr lang="en-GB" altLang="en-US" i="1"/>
              <a:t>i </a:t>
            </a:r>
            <a:r>
              <a:rPr lang="en-GB" altLang="en-US"/>
              <a:t> have value </a:t>
            </a:r>
            <a:r>
              <a:rPr lang="en-GB" altLang="en-US" i="1"/>
              <a:t>j</a:t>
            </a:r>
          </a:p>
          <a:p>
            <a:pPr lvl="1"/>
            <a:r>
              <a:rPr lang="en-GB" altLang="en-US"/>
              <a:t>changing to some other value </a:t>
            </a:r>
            <a:r>
              <a:rPr lang="en-GB" altLang="en-US" i="1"/>
              <a:t>k  </a:t>
            </a:r>
            <a:r>
              <a:rPr lang="en-GB" altLang="en-US"/>
              <a:t>would mean that</a:t>
            </a:r>
            <a:r>
              <a:rPr lang="en-GB" altLang="en-US" i="1"/>
              <a:t> k </a:t>
            </a:r>
            <a:r>
              <a:rPr lang="en-GB" altLang="en-US"/>
              <a:t>occurred twice and</a:t>
            </a:r>
            <a:r>
              <a:rPr lang="en-GB" altLang="en-US" i="1"/>
              <a:t> j </a:t>
            </a:r>
            <a:r>
              <a:rPr lang="en-GB" altLang="en-US"/>
              <a:t>no longer occurred </a:t>
            </a:r>
          </a:p>
          <a:p>
            <a:r>
              <a:rPr lang="en-GB" altLang="en-US"/>
              <a:t>Therefore must change at least two values</a:t>
            </a:r>
          </a:p>
          <a:p>
            <a:r>
              <a:rPr lang="en-GB" altLang="en-US"/>
              <a:t>Mutation parameter now reflects the probability that some operator is applied once to the whole string, rather than individually in each position</a:t>
            </a:r>
          </a:p>
        </p:txBody>
      </p:sp>
    </p:spTree>
    <p:extLst>
      <p:ext uri="{BB962C8B-B14F-4D97-AF65-F5344CB8AC3E}">
        <p14:creationId xmlns:p14="http://schemas.microsoft.com/office/powerpoint/2010/main" val="23183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Insert Mutation for permutations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Pick two allele values at random</a:t>
            </a:r>
          </a:p>
          <a:p>
            <a:r>
              <a:rPr lang="en-GB" altLang="en-US"/>
              <a:t>Move the second to follow the first,  shifting the rest along to accommodate</a:t>
            </a:r>
          </a:p>
          <a:p>
            <a:r>
              <a:rPr lang="en-GB" altLang="en-US"/>
              <a:t>Note that this preserves most of the order and the adjacency information</a:t>
            </a:r>
          </a:p>
          <a:p>
            <a:endParaRPr lang="en-GB" altLang="en-US"/>
          </a:p>
        </p:txBody>
      </p:sp>
      <p:pic>
        <p:nvPicPr>
          <p:cNvPr id="2529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0749"/>
            <a:ext cx="8001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19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Swap mutation for permutations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Pick two alleles at random and swap their positions</a:t>
            </a:r>
          </a:p>
          <a:p>
            <a:r>
              <a:rPr lang="en-GB" altLang="en-US"/>
              <a:t>Preserves most of adjacency information (4 links broken), disrupts order more</a:t>
            </a:r>
          </a:p>
          <a:p>
            <a:pPr>
              <a:buFontTx/>
              <a:buNone/>
            </a:pPr>
            <a:endParaRPr lang="en-GB" altLang="en-US"/>
          </a:p>
        </p:txBody>
      </p:sp>
      <p:pic>
        <p:nvPicPr>
          <p:cNvPr id="2539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8" y="3395086"/>
            <a:ext cx="80486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78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31775"/>
            <a:ext cx="8305800" cy="685800"/>
          </a:xfrm>
        </p:spPr>
        <p:txBody>
          <a:bodyPr/>
          <a:lstStyle/>
          <a:p>
            <a:r>
              <a:rPr lang="en-GB" altLang="en-US" sz="3600" dirty="0"/>
              <a:t>Inversion mutation for permutations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Pick two alleles at random and then invert the substring between them.</a:t>
            </a:r>
          </a:p>
          <a:p>
            <a:r>
              <a:rPr lang="en-GB" altLang="en-US"/>
              <a:t>Preserves most adjacency information (only breaks two links) but disruptive of order information</a:t>
            </a:r>
          </a:p>
        </p:txBody>
      </p:sp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9" y="3435350"/>
            <a:ext cx="79629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259371"/>
      </p:ext>
    </p:extLst>
  </p:cSld>
  <p:clrMapOvr>
    <a:masterClrMapping/>
  </p:clrMapOvr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8355</TotalTime>
  <Pages>1</Pages>
  <Words>1147</Words>
  <Application>Microsoft Office PowerPoint</Application>
  <PresentationFormat>Letter Paper (8.5x11 in)</PresentationFormat>
  <Paragraphs>226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Bookshelf Symbol 5</vt:lpstr>
      <vt:lpstr>宋体</vt:lpstr>
      <vt:lpstr>Arial</vt:lpstr>
      <vt:lpstr>Cambria Math</vt:lpstr>
      <vt:lpstr>Symbol</vt:lpstr>
      <vt:lpstr>Times New Roman</vt:lpstr>
      <vt:lpstr>Wingdings</vt:lpstr>
      <vt:lpstr>NCSA.TEMPLATE.pp</vt:lpstr>
      <vt:lpstr>Chart</vt:lpstr>
      <vt:lpstr>PowerPoint Presentation</vt:lpstr>
      <vt:lpstr>PowerPoint Presentation</vt:lpstr>
      <vt:lpstr>A Simple Example</vt:lpstr>
      <vt:lpstr>A Simple Example</vt:lpstr>
      <vt:lpstr>Representation</vt:lpstr>
      <vt:lpstr>Mutation operators for permutations</vt:lpstr>
      <vt:lpstr>Insert Mutation for permutations</vt:lpstr>
      <vt:lpstr>Swap mutation for permutations</vt:lpstr>
      <vt:lpstr>Inversion mutation for permutations</vt:lpstr>
      <vt:lpstr>Scramble mutation for permutations</vt:lpstr>
      <vt:lpstr>Crossover operators for permutations</vt:lpstr>
      <vt:lpstr>Order 1 crossover</vt:lpstr>
      <vt:lpstr>Order 1 crossover example</vt:lpstr>
      <vt:lpstr>Partially Mapped Crossover (PMX)</vt:lpstr>
      <vt:lpstr>PMX  example</vt:lpstr>
      <vt:lpstr>Cycle crossover</vt:lpstr>
      <vt:lpstr>Cycle crossover example</vt:lpstr>
      <vt:lpstr>TSP Example: 30 Cities</vt:lpstr>
      <vt:lpstr>Solution at 3rd generation (Distance=941)</vt:lpstr>
      <vt:lpstr>Solution at 5th generation (Distance=800)</vt:lpstr>
      <vt:lpstr>Solution at 10th generation (Distance=652)</vt:lpstr>
      <vt:lpstr>Solution at 1,000 Generations (Distance=420)</vt:lpstr>
      <vt:lpstr>Performance Overview</vt:lpstr>
      <vt:lpstr>Real valued problems</vt:lpstr>
      <vt:lpstr>Formation of the problem</vt:lpstr>
      <vt:lpstr>Differential Evolution</vt:lpstr>
      <vt:lpstr>Differential Evolution Algorithm</vt:lpstr>
      <vt:lpstr>Differential Evolution Parameters</vt:lpstr>
      <vt:lpstr>Differential Evolution Pseudo Code</vt:lpstr>
      <vt:lpstr>Mutation</vt:lpstr>
      <vt:lpstr>Ackley’s function</vt:lpstr>
      <vt:lpstr>Initialization</vt:lpstr>
      <vt:lpstr>Mutation</vt:lpstr>
      <vt:lpstr>Mutation</vt:lpstr>
      <vt:lpstr>Mutation</vt:lpstr>
      <vt:lpstr>Mutant Vector</vt:lpstr>
      <vt:lpstr>Generation of New Vector</vt:lpstr>
      <vt:lpstr>Recombination</vt:lpstr>
      <vt:lpstr>Selection</vt:lpstr>
      <vt:lpstr>Selection</vt:lpstr>
      <vt:lpstr>Mutation</vt:lpstr>
      <vt:lpstr>Mutation</vt:lpstr>
      <vt:lpstr>Mutation</vt:lpstr>
      <vt:lpstr>Mutation</vt:lpstr>
      <vt:lpstr>Generation of New Vector</vt:lpstr>
      <vt:lpstr>Recombination</vt:lpstr>
      <vt:lpstr>Selection</vt:lpstr>
      <vt:lpstr>Selection</vt:lpstr>
      <vt:lpstr>Second Generation</vt:lpstr>
      <vt:lpstr>Behavior of DE in Peaks Function</vt:lpstr>
      <vt:lpstr>Analysis of Differential Evolution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William H. Hsu</dc:creator>
  <cp:keywords/>
  <dc:description/>
  <cp:lastModifiedBy>User</cp:lastModifiedBy>
  <cp:revision>650</cp:revision>
  <cp:lastPrinted>1999-07-21T06:37:24Z</cp:lastPrinted>
  <dcterms:created xsi:type="dcterms:W3CDTF">1995-10-31T07:46:16Z</dcterms:created>
  <dcterms:modified xsi:type="dcterms:W3CDTF">2016-09-24T21:02:40Z</dcterms:modified>
</cp:coreProperties>
</file>