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91" r:id="rId2"/>
    <p:sldId id="325" r:id="rId3"/>
    <p:sldId id="376" r:id="rId4"/>
    <p:sldId id="377" r:id="rId5"/>
    <p:sldId id="378" r:id="rId6"/>
    <p:sldId id="379" r:id="rId7"/>
    <p:sldId id="344" r:id="rId8"/>
    <p:sldId id="345" r:id="rId9"/>
    <p:sldId id="342" r:id="rId10"/>
    <p:sldId id="343" r:id="rId11"/>
    <p:sldId id="373" r:id="rId12"/>
    <p:sldId id="371" r:id="rId13"/>
    <p:sldId id="372" r:id="rId14"/>
    <p:sldId id="348" r:id="rId15"/>
    <p:sldId id="349" r:id="rId16"/>
    <p:sldId id="370" r:id="rId17"/>
    <p:sldId id="375" r:id="rId18"/>
    <p:sldId id="374" r:id="rId19"/>
    <p:sldId id="351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323" r:id="rId46"/>
  </p:sldIdLst>
  <p:sldSz cx="9144000" cy="6858000" type="letter"/>
  <p:notesSz cx="7077075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2" d="100"/>
          <a:sy n="92" d="100"/>
        </p:scale>
        <p:origin x="13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821" y="11237"/>
            <a:ext cx="3091801" cy="4414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798" tIns="0" rIns="15798" bIns="0" numCol="1" anchor="t" anchorCtr="0" compatLnSpc="1">
            <a:prstTxWarp prst="textNoShape">
              <a:avLst/>
            </a:prstTxWarp>
          </a:bodyPr>
          <a:lstStyle>
            <a:lvl1pPr defTabSz="757992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0454" y="11237"/>
            <a:ext cx="3091801" cy="4414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798" tIns="0" rIns="15798" bIns="0" numCol="1" anchor="t" anchorCtr="0" compatLnSpc="1">
            <a:prstTxWarp prst="textNoShape">
              <a:avLst/>
            </a:prstTxWarp>
          </a:bodyPr>
          <a:lstStyle>
            <a:lvl1pPr algn="r" defTabSz="757992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21" y="8932648"/>
            <a:ext cx="3091801" cy="4414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798" tIns="0" rIns="15798" bIns="0" numCol="1" anchor="b" anchorCtr="0" compatLnSpc="1">
            <a:prstTxWarp prst="textNoShape">
              <a:avLst/>
            </a:prstTxWarp>
          </a:bodyPr>
          <a:lstStyle>
            <a:lvl1pPr defTabSz="757992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0454" y="8932648"/>
            <a:ext cx="3091801" cy="4414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798" tIns="0" rIns="15798" bIns="0" numCol="1" anchor="b" anchorCtr="0" compatLnSpc="1">
            <a:prstTxWarp prst="textNoShape">
              <a:avLst/>
            </a:prstTxWarp>
          </a:bodyPr>
          <a:lstStyle>
            <a:lvl1pPr algn="r" defTabSz="757992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821" y="11237"/>
            <a:ext cx="3091801" cy="4414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798" tIns="0" rIns="15798" bIns="0" numCol="1" anchor="t" anchorCtr="0" compatLnSpc="1">
            <a:prstTxWarp prst="textNoShape">
              <a:avLst/>
            </a:prstTxWarp>
          </a:bodyPr>
          <a:lstStyle>
            <a:lvl1pPr defTabSz="757992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0454" y="11237"/>
            <a:ext cx="3091801" cy="4414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798" tIns="0" rIns="15798" bIns="0" numCol="1" anchor="t" anchorCtr="0" compatLnSpc="1">
            <a:prstTxWarp prst="textNoShape">
              <a:avLst/>
            </a:prstTxWarp>
          </a:bodyPr>
          <a:lstStyle>
            <a:lvl1pPr algn="r" defTabSz="757992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821" y="8932648"/>
            <a:ext cx="3091801" cy="4414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798" tIns="0" rIns="15798" bIns="0" numCol="1" anchor="b" anchorCtr="0" compatLnSpc="1">
            <a:prstTxWarp prst="textNoShape">
              <a:avLst/>
            </a:prstTxWarp>
          </a:bodyPr>
          <a:lstStyle>
            <a:lvl1pPr defTabSz="757992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0454" y="8932648"/>
            <a:ext cx="3091801" cy="4414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798" tIns="0" rIns="15798" bIns="0" numCol="1" anchor="b" anchorCtr="0" compatLnSpc="1">
            <a:prstTxWarp prst="textNoShape">
              <a:avLst/>
            </a:prstTxWarp>
          </a:bodyPr>
          <a:lstStyle>
            <a:lvl1pPr algn="r" defTabSz="757992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3290" y="4457496"/>
            <a:ext cx="5190498" cy="42231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473" tIns="47395" rIns="93473" bIns="47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39888" y="1039813"/>
            <a:ext cx="3797300" cy="2847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28EE-BC18-4D77-91E1-6420F7F7168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93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9C80B-8658-4BE6-A9B7-B7C848AFF24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6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E73D8-5562-4F12-8825-B263014B3D8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50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8BC9-E316-4892-9E48-B8D407396BB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064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0A7AF-9483-4281-A199-1E2A4312BC7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04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BF26C-9494-4174-91CF-8A6BB2006B8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296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5F0C9-4661-4F78-B93F-EBF83DD183C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92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6C126-36D2-4C44-BC72-68103B87883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50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2862B-B8D9-4ED5-BF26-96AA6560F18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776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01E23-53FA-4A64-A176-E163E2F96B4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2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5D8FCF-FFF0-42D3-8848-82DA6A44DB3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39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54A69-E599-4861-8C3E-5909938D7DA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760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0BF8C-194B-4C59-921F-416A49AED66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92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93DB5-5CB5-4FB2-A4C4-3FA532F78AA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098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FA74B-A1A1-47E6-B8BF-5FA649DBA02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5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BADCC-951A-40B4-80D8-4099FBA5088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612" y="4391685"/>
            <a:ext cx="5090866" cy="416054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90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A9200-CDD8-4F1E-BD62-93A324B19D3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612" y="4391685"/>
            <a:ext cx="5090866" cy="416054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1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8A504-1643-48E2-98DA-16C3A343A6E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612" y="4391685"/>
            <a:ext cx="5090866" cy="416054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81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718A9-7603-4FC5-A52C-AB8601F0ADB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6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7919-F4B1-46EB-AA96-698DC14042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50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8BFDD-729E-41F6-9F3F-BA979320A0A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0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F02FA-7E9D-482A-8526-20C00713A00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27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7338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1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733800"/>
            <a:ext cx="7848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9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Chapter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6, </a:t>
            </a:r>
            <a:r>
              <a:rPr lang="en-US" altLang="zh-CN" sz="1800" b="0" dirty="0">
                <a:ea typeface="宋体" panose="02010600030101010101" pitchFamily="2" charset="-122"/>
              </a:rPr>
              <a:t>Russell and </a:t>
            </a:r>
            <a:r>
              <a:rPr lang="en-US" altLang="zh-CN" sz="1800" b="0" dirty="0" err="1">
                <a:ea typeface="宋体" panose="02010600030101010101" pitchFamily="2" charset="-122"/>
              </a:rPr>
              <a:t>Norvig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1828800" y="1490990"/>
            <a:ext cx="5657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Constraint Satisfaction Problem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Example: Map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Color assignments </a:t>
            </a:r>
            <a:r>
              <a:rPr lang="en-US" altLang="en-US" dirty="0"/>
              <a:t>satisfying all constraints, e.g.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 </a:t>
            </a:r>
            <a:r>
              <a:rPr lang="en-US" altLang="en-US" dirty="0" smtClean="0"/>
              <a:t>	</a:t>
            </a:r>
            <a:r>
              <a:rPr lang="en-US" altLang="en-US" i="1" dirty="0" smtClean="0"/>
              <a:t>{</a:t>
            </a:r>
            <a:r>
              <a:rPr lang="en-US" altLang="en-US" i="1" dirty="0"/>
              <a:t>WA=red</a:t>
            </a:r>
            <a:r>
              <a:rPr lang="en-US" altLang="en-US" i="1" dirty="0" smtClean="0"/>
              <a:t>, NT=green, Q=red, NSW=green, V=red, SA=blue, T=green</a:t>
            </a:r>
            <a:r>
              <a:rPr lang="en-US" altLang="en-US" i="1" dirty="0"/>
              <a:t>}</a:t>
            </a:r>
          </a:p>
          <a:p>
            <a:pPr lvl="1"/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0960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Example: Task Scheduling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838200" y="3275013"/>
            <a:ext cx="52260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T1 must be done during T3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T2 must be achieved before T1 starts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T2 must overlap with T3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T4 must start after T1 is complete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4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 Are the constraints compatible?</a:t>
            </a:r>
          </a:p>
          <a:p>
            <a:pPr algn="l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 Allocate a time slot to each task</a:t>
            </a:r>
          </a:p>
        </p:txBody>
      </p:sp>
    </p:spTree>
    <p:extLst>
      <p:ext uri="{BB962C8B-B14F-4D97-AF65-F5344CB8AC3E}">
        <p14:creationId xmlns:p14="http://schemas.microsoft.com/office/powerpoint/2010/main" val="33046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Example: Street Puzzle</a:t>
            </a:r>
          </a:p>
        </p:txBody>
      </p:sp>
      <p:grpSp>
        <p:nvGrpSpPr>
          <p:cNvPr id="291843" name="Group 3"/>
          <p:cNvGrpSpPr>
            <a:grpSpLocks/>
          </p:cNvGrpSpPr>
          <p:nvPr/>
        </p:nvGrpSpPr>
        <p:grpSpPr bwMode="auto">
          <a:xfrm>
            <a:off x="1524000" y="2209800"/>
            <a:ext cx="6096000" cy="693738"/>
            <a:chOff x="960" y="1129"/>
            <a:chExt cx="1728" cy="215"/>
          </a:xfrm>
        </p:grpSpPr>
        <p:sp>
          <p:nvSpPr>
            <p:cNvPr id="291844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5" name="Rectangle 5"/>
            <p:cNvSpPr>
              <a:spLocks noChangeArrowheads="1"/>
            </p:cNvSpPr>
            <p:nvPr/>
          </p:nvSpPr>
          <p:spPr bwMode="auto">
            <a:xfrm>
              <a:off x="13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1728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7" name="Rectangle 7"/>
            <p:cNvSpPr>
              <a:spLocks noChangeArrowheads="1"/>
            </p:cNvSpPr>
            <p:nvPr/>
          </p:nvSpPr>
          <p:spPr bwMode="auto">
            <a:xfrm>
              <a:off x="2112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8" name="Rectangle 8"/>
            <p:cNvSpPr>
              <a:spLocks noChangeArrowheads="1"/>
            </p:cNvSpPr>
            <p:nvPr/>
          </p:nvSpPr>
          <p:spPr bwMode="auto">
            <a:xfrm>
              <a:off x="2496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849" name="Text Box 9"/>
            <p:cNvSpPr txBox="1">
              <a:spLocks noChangeArrowheads="1"/>
            </p:cNvSpPr>
            <p:nvPr/>
          </p:nvSpPr>
          <p:spPr bwMode="auto">
            <a:xfrm>
              <a:off x="968" y="1136"/>
              <a:ext cx="91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1850" name="Text Box 10"/>
            <p:cNvSpPr txBox="1">
              <a:spLocks noChangeArrowheads="1"/>
            </p:cNvSpPr>
            <p:nvPr/>
          </p:nvSpPr>
          <p:spPr bwMode="auto">
            <a:xfrm>
              <a:off x="1328" y="1129"/>
              <a:ext cx="91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1851" name="Text Box 11"/>
            <p:cNvSpPr txBox="1">
              <a:spLocks noChangeArrowheads="1"/>
            </p:cNvSpPr>
            <p:nvPr/>
          </p:nvSpPr>
          <p:spPr bwMode="auto">
            <a:xfrm>
              <a:off x="1710" y="1134"/>
              <a:ext cx="92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2107" y="1134"/>
              <a:ext cx="91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492" y="1139"/>
              <a:ext cx="91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000" b="0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838200" y="3810000"/>
            <a:ext cx="75660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Ni = {English, Spaniard, Japanese, Italian, Norwegian}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Ci </a:t>
            </a:r>
            <a:r>
              <a:rPr lang="en-US" altLang="zh-CN" sz="8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= {Red, Green, White, Yellow, Blue}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Di = {Tea, Coffee, Milk, Fruit-juice, Water}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Ji 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= {Painter, Sculptor, Diplomat, Violinist, Doctor}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Ai = {Dog, Snails, Fox, Horse, Zebra}</a:t>
            </a:r>
          </a:p>
        </p:txBody>
      </p:sp>
    </p:spTree>
    <p:extLst>
      <p:ext uri="{BB962C8B-B14F-4D97-AF65-F5344CB8AC3E}">
        <p14:creationId xmlns:p14="http://schemas.microsoft.com/office/powerpoint/2010/main" val="25258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Example: Street Puzzle</a:t>
            </a:r>
          </a:p>
        </p:txBody>
      </p:sp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838200" y="1219200"/>
            <a:ext cx="3352800" cy="360363"/>
            <a:chOff x="960" y="1152"/>
            <a:chExt cx="1728" cy="240"/>
          </a:xfrm>
        </p:grpSpPr>
        <p:sp>
          <p:nvSpPr>
            <p:cNvPr id="292868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69" name="Rectangle 5"/>
            <p:cNvSpPr>
              <a:spLocks noChangeArrowheads="1"/>
            </p:cNvSpPr>
            <p:nvPr/>
          </p:nvSpPr>
          <p:spPr bwMode="auto">
            <a:xfrm>
              <a:off x="13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0" name="Rectangle 6"/>
            <p:cNvSpPr>
              <a:spLocks noChangeArrowheads="1"/>
            </p:cNvSpPr>
            <p:nvPr/>
          </p:nvSpPr>
          <p:spPr bwMode="auto">
            <a:xfrm>
              <a:off x="1728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1" name="Rectangle 7"/>
            <p:cNvSpPr>
              <a:spLocks noChangeArrowheads="1"/>
            </p:cNvSpPr>
            <p:nvPr/>
          </p:nvSpPr>
          <p:spPr bwMode="auto">
            <a:xfrm>
              <a:off x="2112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2" name="Rectangle 8"/>
            <p:cNvSpPr>
              <a:spLocks noChangeArrowheads="1"/>
            </p:cNvSpPr>
            <p:nvPr/>
          </p:nvSpPr>
          <p:spPr bwMode="auto">
            <a:xfrm>
              <a:off x="2496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968" y="1187"/>
              <a:ext cx="153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2874" name="Text Box 10"/>
            <p:cNvSpPr txBox="1">
              <a:spLocks noChangeArrowheads="1"/>
            </p:cNvSpPr>
            <p:nvPr/>
          </p:nvSpPr>
          <p:spPr bwMode="auto">
            <a:xfrm>
              <a:off x="1328" y="1179"/>
              <a:ext cx="153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2875" name="Text Box 11"/>
            <p:cNvSpPr txBox="1">
              <a:spLocks noChangeArrowheads="1"/>
            </p:cNvSpPr>
            <p:nvPr/>
          </p:nvSpPr>
          <p:spPr bwMode="auto">
            <a:xfrm>
              <a:off x="1710" y="1185"/>
              <a:ext cx="153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92876" name="Text Box 12"/>
            <p:cNvSpPr txBox="1">
              <a:spLocks noChangeArrowheads="1"/>
            </p:cNvSpPr>
            <p:nvPr/>
          </p:nvSpPr>
          <p:spPr bwMode="auto">
            <a:xfrm>
              <a:off x="2107" y="1185"/>
              <a:ext cx="153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92877" name="Text Box 13"/>
            <p:cNvSpPr txBox="1">
              <a:spLocks noChangeArrowheads="1"/>
            </p:cNvSpPr>
            <p:nvPr/>
          </p:nvSpPr>
          <p:spPr bwMode="auto">
            <a:xfrm>
              <a:off x="2492" y="1189"/>
              <a:ext cx="153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400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685800" y="1600200"/>
            <a:ext cx="51244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Ni = {English, Spaniard, Japanese, Italian, Norwegian}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Ci  = {Red, Green, White, Yellow, Blue}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Di = {Tea, Coffee, Milk, Fruit-juice, Water}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Ji    = {Painter, Sculptor, Diplomat, Violinist, Doctor}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Ai = {Dog, Snails, Fox, Horse, Zebra}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838200" y="2743200"/>
            <a:ext cx="53911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Englishman lives in the Red house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Spaniard has a Dog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Japanese is a Painter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Italian drinks Tea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Norwegian lives in the first house on the left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owner of the Green house drinks Coffee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Green house is on the right of the White house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Sculptor breeds Snails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Diplomat lives in the Yellow house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owner of the middle house drinks Milk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Norwegian lives next door to the Blue house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dirty="0" smtClean="0">
                <a:latin typeface="Tahoma" panose="020B0604030504040204" pitchFamily="34" charset="0"/>
                <a:ea typeface="宋体" panose="02010600030101010101" pitchFamily="2" charset="-122"/>
              </a:rPr>
              <a:t>Violinist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drinks Fruit juice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Fox is in the house next to the Doctor’s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The Horse is next to the Diplomat’s</a:t>
            </a:r>
          </a:p>
        </p:txBody>
      </p:sp>
      <p:sp>
        <p:nvSpPr>
          <p:cNvPr id="292880" name="Text Box 16"/>
          <p:cNvSpPr txBox="1">
            <a:spLocks noChangeArrowheads="1"/>
          </p:cNvSpPr>
          <p:nvPr/>
        </p:nvSpPr>
        <p:spPr bwMode="auto">
          <a:xfrm>
            <a:off x="5562600" y="2895600"/>
            <a:ext cx="3132138" cy="83185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Who owns the Zebra?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3399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Who drinks Water?</a:t>
            </a:r>
          </a:p>
        </p:txBody>
      </p:sp>
    </p:spTree>
    <p:extLst>
      <p:ext uri="{BB962C8B-B14F-4D97-AF65-F5344CB8AC3E}">
        <p14:creationId xmlns:p14="http://schemas.microsoft.com/office/powerpoint/2010/main" val="38954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Varieties of CSPs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Discrete variables</a:t>
            </a:r>
          </a:p>
          <a:p>
            <a:endParaRPr lang="en-US" altLang="en-US" dirty="0"/>
          </a:p>
          <a:p>
            <a:pPr lvl="1"/>
            <a:r>
              <a:rPr lang="en-US" altLang="en-US" sz="1700" dirty="0"/>
              <a:t>Finite domains; size </a:t>
            </a:r>
            <a:r>
              <a:rPr lang="en-US" altLang="en-US" sz="1700" i="1" dirty="0"/>
              <a:t>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</a:t>
            </a:r>
            <a:r>
              <a:rPr lang="en-US" altLang="en-US" sz="1700" i="1" dirty="0"/>
              <a:t>O(</a:t>
            </a:r>
            <a:r>
              <a:rPr lang="en-US" altLang="en-US" sz="1700" i="1" dirty="0" err="1"/>
              <a:t>d</a:t>
            </a:r>
            <a:r>
              <a:rPr lang="en-US" altLang="en-US" sz="1700" i="1" baseline="30000" dirty="0" err="1"/>
              <a:t>n</a:t>
            </a:r>
            <a:r>
              <a:rPr lang="en-US" altLang="en-US" sz="1700" i="1" dirty="0"/>
              <a:t>)</a:t>
            </a:r>
            <a:r>
              <a:rPr lang="en-US" altLang="en-US" sz="1700" dirty="0"/>
              <a:t> complete assignments.</a:t>
            </a:r>
          </a:p>
          <a:p>
            <a:pPr lvl="2"/>
            <a:r>
              <a:rPr lang="en-US" altLang="en-US" dirty="0"/>
              <a:t>E.g. Boolean CSPs: Boolean </a:t>
            </a:r>
            <a:r>
              <a:rPr lang="en-US" altLang="en-US" dirty="0" err="1"/>
              <a:t>satisfiability</a:t>
            </a:r>
            <a:r>
              <a:rPr lang="en-US" altLang="en-US" dirty="0"/>
              <a:t> (NP-complete).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sz="1700" dirty="0"/>
              <a:t>Infinite domains (integers, strings, etc.)</a:t>
            </a:r>
          </a:p>
          <a:p>
            <a:pPr lvl="2"/>
            <a:r>
              <a:rPr lang="en-US" altLang="en-US" dirty="0"/>
              <a:t>E.g. job scheduling, variables are start/end days for each job</a:t>
            </a:r>
          </a:p>
          <a:p>
            <a:pPr lvl="2"/>
            <a:r>
              <a:rPr lang="en-US" altLang="en-US" dirty="0"/>
              <a:t>Need a constraint language </a:t>
            </a:r>
            <a:r>
              <a:rPr lang="en-US" altLang="en-US" dirty="0" err="1"/>
              <a:t>e.g</a:t>
            </a:r>
            <a:r>
              <a:rPr lang="en-US" altLang="en-US" dirty="0"/>
              <a:t> </a:t>
            </a:r>
            <a:r>
              <a:rPr lang="en-US" altLang="en-US" i="1" dirty="0"/>
              <a:t>StartJob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+5 ≤ StartJob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.</a:t>
            </a:r>
          </a:p>
          <a:p>
            <a:pPr lvl="2"/>
            <a:r>
              <a:rPr lang="en-US" altLang="en-US" dirty="0"/>
              <a:t>Infinitely many solutions</a:t>
            </a:r>
          </a:p>
          <a:p>
            <a:pPr lvl="2"/>
            <a:r>
              <a:rPr lang="en-US" altLang="en-US" dirty="0"/>
              <a:t>Linear constraints: solvable</a:t>
            </a:r>
          </a:p>
          <a:p>
            <a:pPr lvl="2"/>
            <a:r>
              <a:rPr lang="en-US" altLang="en-US" dirty="0"/>
              <a:t>Nonlinear: no general algorithm</a:t>
            </a:r>
          </a:p>
          <a:p>
            <a:pPr lvl="2">
              <a:buFontTx/>
              <a:buNone/>
            </a:pPr>
            <a:r>
              <a:rPr lang="en-US" altLang="en-US" dirty="0"/>
              <a:t> </a:t>
            </a:r>
          </a:p>
          <a:p>
            <a:r>
              <a:rPr lang="en-US" altLang="en-US" dirty="0"/>
              <a:t>Continuous variables</a:t>
            </a:r>
          </a:p>
          <a:p>
            <a:pPr lvl="1"/>
            <a:r>
              <a:rPr lang="en-US" altLang="en-US" sz="1500" dirty="0"/>
              <a:t>e.g. building an airline schedule or class schedule.</a:t>
            </a:r>
          </a:p>
          <a:p>
            <a:pPr lvl="1"/>
            <a:r>
              <a:rPr lang="en-US" altLang="en-US" sz="1500" dirty="0"/>
              <a:t>Linear constraints solvable in polynomial time by LP methods.</a:t>
            </a:r>
          </a:p>
        </p:txBody>
      </p:sp>
    </p:spTree>
    <p:extLst>
      <p:ext uri="{BB962C8B-B14F-4D97-AF65-F5344CB8AC3E}">
        <p14:creationId xmlns:p14="http://schemas.microsoft.com/office/powerpoint/2010/main" val="130065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Varieties of constraints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Unary constraints involve a single variable.</a:t>
            </a:r>
          </a:p>
          <a:p>
            <a:pPr lvl="1"/>
            <a:r>
              <a:rPr lang="en-US" altLang="en-US"/>
              <a:t>e.g. </a:t>
            </a:r>
            <a:r>
              <a:rPr lang="en-US" altLang="en-US" i="1"/>
              <a:t>SA </a:t>
            </a:r>
            <a:r>
              <a:rPr lang="en-US" altLang="en-US" i="1">
                <a:sym typeface="Symbol" panose="05050102010706020507" pitchFamily="18" charset="2"/>
              </a:rPr>
              <a:t></a:t>
            </a:r>
            <a:r>
              <a:rPr lang="en-US" altLang="en-US" i="1"/>
              <a:t> green</a:t>
            </a:r>
          </a:p>
          <a:p>
            <a:pPr lvl="1"/>
            <a:endParaRPr lang="en-US" altLang="en-US"/>
          </a:p>
          <a:p>
            <a:r>
              <a:rPr lang="en-US" altLang="en-US"/>
              <a:t>Binary constraints involve pairs of variables.</a:t>
            </a:r>
          </a:p>
          <a:p>
            <a:pPr lvl="1"/>
            <a:r>
              <a:rPr lang="en-US" altLang="en-US"/>
              <a:t>e.g. </a:t>
            </a:r>
            <a:r>
              <a:rPr lang="en-US" altLang="en-US" i="1"/>
              <a:t>SA </a:t>
            </a:r>
            <a:r>
              <a:rPr lang="en-US" altLang="en-US" sz="2100" i="1">
                <a:sym typeface="Symbol" panose="05050102010706020507" pitchFamily="18" charset="2"/>
              </a:rPr>
              <a:t> </a:t>
            </a:r>
            <a:r>
              <a:rPr lang="en-US" altLang="en-US" i="1"/>
              <a:t>WA</a:t>
            </a:r>
          </a:p>
          <a:p>
            <a:pPr lvl="1"/>
            <a:endParaRPr lang="en-US" altLang="en-US" i="1"/>
          </a:p>
          <a:p>
            <a:r>
              <a:rPr lang="en-US" altLang="en-US"/>
              <a:t>Higher-order constraints involve 3 or more variables.</a:t>
            </a:r>
          </a:p>
          <a:p>
            <a:pPr lvl="1"/>
            <a:r>
              <a:rPr lang="en-US" altLang="en-US"/>
              <a:t>Professors A, B,and C cannot be on a committee together</a:t>
            </a:r>
          </a:p>
          <a:p>
            <a:pPr lvl="1"/>
            <a:r>
              <a:rPr lang="en-US" altLang="en-US"/>
              <a:t>Can always be represented by multiple binary constraints</a:t>
            </a:r>
          </a:p>
          <a:p>
            <a:pPr lvl="1"/>
            <a:endParaRPr lang="en-US" altLang="en-US"/>
          </a:p>
          <a:p>
            <a:r>
              <a:rPr lang="en-US" altLang="en-US"/>
              <a:t>Preference (soft constraints) </a:t>
            </a:r>
          </a:p>
          <a:p>
            <a:pPr lvl="1"/>
            <a:r>
              <a:rPr lang="en-US" altLang="en-US"/>
              <a:t>e.g. </a:t>
            </a:r>
            <a:r>
              <a:rPr lang="en-US" altLang="en-US" i="1"/>
              <a:t>red</a:t>
            </a:r>
            <a:r>
              <a:rPr lang="en-US" altLang="en-US"/>
              <a:t> is better than </a:t>
            </a:r>
            <a:r>
              <a:rPr lang="en-US" altLang="en-US" i="1"/>
              <a:t>green</a:t>
            </a:r>
            <a:r>
              <a:rPr lang="en-US" altLang="en-US"/>
              <a:t> often can be represented by a cost for each variable assignment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  <a:p>
            <a:pPr lvl="1"/>
            <a:r>
              <a:rPr lang="en-US" altLang="en-US"/>
              <a:t>combination of optimization with CSPs</a:t>
            </a:r>
          </a:p>
        </p:txBody>
      </p:sp>
    </p:spTree>
    <p:extLst>
      <p:ext uri="{BB962C8B-B14F-4D97-AF65-F5344CB8AC3E}">
        <p14:creationId xmlns:p14="http://schemas.microsoft.com/office/powerpoint/2010/main" val="5072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Commutativity of CSP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5692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The order in which values are assigned</a:t>
            </a:r>
          </a:p>
          <a:p>
            <a:pPr eaLnBrk="1" hangingPunct="1"/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to variables is irrelevant to the final </a:t>
            </a:r>
          </a:p>
          <a:p>
            <a:pPr eaLnBrk="1" hangingPunct="1"/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</a:rPr>
              <a:t>assignment, hence:</a:t>
            </a:r>
          </a:p>
          <a:p>
            <a:pPr eaLnBrk="1" hangingPunct="1"/>
            <a:endParaRPr lang="en-US" altLang="zh-CN" sz="32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Generate successors of a node by 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considering assignments for only one 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variable</a:t>
            </a:r>
            <a:b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endParaRPr lang="en-US" altLang="zh-CN" sz="3200" b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zh-CN" sz="32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Do not store the path to node</a:t>
            </a:r>
          </a:p>
        </p:txBody>
      </p:sp>
    </p:spTree>
    <p:extLst>
      <p:ext uri="{BB962C8B-B14F-4D97-AF65-F5344CB8AC3E}">
        <p14:creationId xmlns:p14="http://schemas.microsoft.com/office/powerpoint/2010/main" val="33015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Constraint Graph (aka </a:t>
            </a:r>
            <a:r>
              <a:rPr lang="en-US" sz="2400" dirty="0" err="1" smtClean="0"/>
              <a:t>Hypergraph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Represent relations among constraints</a:t>
            </a:r>
          </a:p>
          <a:p>
            <a:pPr lvl="1"/>
            <a:r>
              <a:rPr lang="en-US" sz="2000" dirty="0" smtClean="0"/>
              <a:t>Vertices</a:t>
            </a:r>
          </a:p>
          <a:p>
            <a:pPr lvl="2"/>
            <a:r>
              <a:rPr lang="en-US" sz="2000" dirty="0" smtClean="0"/>
              <a:t>Variables</a:t>
            </a:r>
          </a:p>
          <a:p>
            <a:pPr lvl="1"/>
            <a:r>
              <a:rPr lang="en-US" sz="2000" dirty="0" smtClean="0"/>
              <a:t>Edges</a:t>
            </a:r>
          </a:p>
          <a:p>
            <a:pPr lvl="2"/>
            <a:r>
              <a:rPr lang="en-US" sz="2000" dirty="0" smtClean="0"/>
              <a:t>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503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graph</a:t>
            </a:r>
          </a:p>
          <a:p>
            <a:pPr lvl="1"/>
            <a:r>
              <a:rPr lang="en-US" dirty="0" smtClean="0"/>
              <a:t>Nodes are variables</a:t>
            </a:r>
          </a:p>
          <a:p>
            <a:pPr lvl="1"/>
            <a:r>
              <a:rPr lang="en-US" dirty="0" smtClean="0"/>
              <a:t>Arcs are binary constraints</a:t>
            </a:r>
          </a:p>
          <a:p>
            <a:r>
              <a:rPr lang="en-US" dirty="0" smtClean="0"/>
              <a:t>Graph can be used to simply search</a:t>
            </a:r>
          </a:p>
          <a:p>
            <a:pPr lvl="1"/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85193"/>
            <a:ext cx="3429000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03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5876926"/>
            <a:ext cx="662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NT, WA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SA, NT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SA, NT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Q, SA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Q, SA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NSW, SA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V,Q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NSW, NSW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9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CSP Example: Cryptharithmetic puzzle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142340" name="Group 4"/>
          <p:cNvGrpSpPr>
            <a:grpSpLocks/>
          </p:cNvGrpSpPr>
          <p:nvPr/>
        </p:nvGrpSpPr>
        <p:grpSpPr bwMode="auto">
          <a:xfrm>
            <a:off x="838200" y="1143000"/>
            <a:ext cx="7010400" cy="4648200"/>
            <a:chOff x="1152" y="1296"/>
            <a:chExt cx="5040" cy="3750"/>
          </a:xfrm>
        </p:grpSpPr>
        <p:pic>
          <p:nvPicPr>
            <p:cNvPr id="1423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3870"/>
              <a:ext cx="5040" cy="1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34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296"/>
              <a:ext cx="5040" cy="3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934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Review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Local Search</a:t>
            </a:r>
          </a:p>
          <a:p>
            <a:pPr lvl="2"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Simulated Annealing</a:t>
            </a:r>
          </a:p>
          <a:p>
            <a:pPr lvl="2"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Genetic Algorithms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This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Constraint Satisfaction Problems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 dirty="0">
                <a:solidFill>
                  <a:srgbClr val="800000"/>
                </a:solidFill>
                <a:ea typeface="宋体" panose="02010600030101010101" pitchFamily="2" charset="-122"/>
              </a:rPr>
              <a:t>Next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Adversarial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Search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8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/>
              <a:t>CSP as a standard search problem</a:t>
            </a:r>
            <a:endParaRPr lang="en-US" altLang="en-US" sz="24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Solution is found at depth </a:t>
            </a:r>
            <a:r>
              <a:rPr lang="en-US" altLang="en-US" sz="1600" i="1"/>
              <a:t>n</a:t>
            </a:r>
            <a:r>
              <a:rPr lang="en-US" altLang="en-US" sz="1600"/>
              <a:t> (if there are </a:t>
            </a:r>
            <a:r>
              <a:rPr lang="en-US" altLang="en-US" sz="1600" i="1"/>
              <a:t>n</a:t>
            </a:r>
            <a:r>
              <a:rPr lang="en-US" altLang="en-US" sz="1600"/>
              <a:t> variables).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/>
              <a:t>Consider using BFS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Branching factor </a:t>
            </a:r>
            <a:r>
              <a:rPr lang="en-US" altLang="en-US" sz="1400" i="1"/>
              <a:t>b</a:t>
            </a:r>
            <a:r>
              <a:rPr lang="en-US" altLang="en-US" sz="1400"/>
              <a:t> at the top level is </a:t>
            </a:r>
            <a:r>
              <a:rPr lang="en-US" altLang="en-US" sz="1400" i="1"/>
              <a:t>nd</a:t>
            </a:r>
            <a:r>
              <a:rPr lang="en-US" altLang="en-US" sz="1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At next level is (n-1)d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….</a:t>
            </a:r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1600"/>
              <a:t>end up with </a:t>
            </a:r>
            <a:r>
              <a:rPr lang="en-US" altLang="en-US" sz="1600" i="1"/>
              <a:t>n!d</a:t>
            </a:r>
            <a:r>
              <a:rPr lang="en-US" altLang="en-US" sz="1600" i="1" baseline="30000"/>
              <a:t>n</a:t>
            </a:r>
            <a:r>
              <a:rPr lang="en-US" altLang="en-US" sz="1600"/>
              <a:t> leaves even though there are only </a:t>
            </a:r>
            <a:r>
              <a:rPr lang="en-US" altLang="en-US" sz="1600" i="1"/>
              <a:t>d</a:t>
            </a:r>
            <a:r>
              <a:rPr lang="en-US" altLang="en-US" sz="1600" i="1" baseline="30000"/>
              <a:t>n</a:t>
            </a:r>
            <a:r>
              <a:rPr lang="en-US" altLang="en-US" sz="1600"/>
              <a:t> complete assignments!</a:t>
            </a:r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2648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search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Similar to Depth-first search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Chooses values for one variable at a time and backtracks when a variable has no legal values left to assign.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Uninformed algorithm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/>
              <a:t>No good general </a:t>
            </a:r>
            <a:r>
              <a:rPr lang="en-US" altLang="en-US" sz="1400" dirty="0" smtClean="0"/>
              <a:t>performance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050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search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1400" b="1"/>
              <a:t>function</a:t>
            </a:r>
            <a:r>
              <a:rPr lang="en-US" altLang="en-US" sz="1400"/>
              <a:t> BACKTRACKING-SEARCH(</a:t>
            </a:r>
            <a:r>
              <a:rPr lang="en-US" altLang="en-US" sz="1400" i="1"/>
              <a:t>csp</a:t>
            </a:r>
            <a:r>
              <a:rPr lang="en-US" altLang="en-US" sz="1400"/>
              <a:t>) </a:t>
            </a:r>
            <a:r>
              <a:rPr lang="en-US" altLang="en-US" sz="1400" b="1"/>
              <a:t>return</a:t>
            </a:r>
            <a:r>
              <a:rPr lang="en-US" altLang="en-US" sz="1400"/>
              <a:t> a solution or failure</a:t>
            </a:r>
          </a:p>
          <a:p>
            <a:pPr>
              <a:buFontTx/>
              <a:buNone/>
            </a:pPr>
            <a:r>
              <a:rPr lang="en-US" altLang="en-US" sz="1400"/>
              <a:t>	</a:t>
            </a:r>
            <a:r>
              <a:rPr lang="en-US" altLang="en-US" sz="1400" b="1"/>
              <a:t>return</a:t>
            </a:r>
            <a:r>
              <a:rPr lang="en-US" altLang="en-US" sz="1400"/>
              <a:t> RECURSIVE-BACKTRACKING(</a:t>
            </a:r>
            <a:r>
              <a:rPr lang="en-US" altLang="en-US" sz="1400" i="1"/>
              <a:t>{} , csp</a:t>
            </a:r>
            <a:r>
              <a:rPr lang="en-US" altLang="en-US" sz="1400"/>
              <a:t>)</a:t>
            </a:r>
          </a:p>
          <a:p>
            <a:pPr>
              <a:buFontTx/>
              <a:buNone/>
            </a:pPr>
            <a:endParaRPr lang="en-US" altLang="en-US" sz="1400"/>
          </a:p>
          <a:p>
            <a:pPr>
              <a:buFontTx/>
              <a:buNone/>
            </a:pPr>
            <a:r>
              <a:rPr lang="en-US" altLang="en-US" sz="1400" b="1"/>
              <a:t>function</a:t>
            </a:r>
            <a:r>
              <a:rPr lang="en-US" altLang="en-US" sz="1400"/>
              <a:t> RECURSIVE-BACKTRACKING(</a:t>
            </a:r>
            <a:r>
              <a:rPr lang="en-US" altLang="en-US" sz="1400" i="1"/>
              <a:t>assignment, csp</a:t>
            </a:r>
            <a:r>
              <a:rPr lang="en-US" altLang="en-US" sz="1400"/>
              <a:t>) </a:t>
            </a:r>
            <a:r>
              <a:rPr lang="en-US" altLang="en-US" sz="1400" b="1"/>
              <a:t>return</a:t>
            </a:r>
            <a:r>
              <a:rPr lang="en-US" altLang="en-US" sz="1400"/>
              <a:t> a solution or failure</a:t>
            </a:r>
          </a:p>
          <a:p>
            <a:pPr>
              <a:buFontTx/>
              <a:buNone/>
            </a:pPr>
            <a:r>
              <a:rPr lang="en-US" altLang="en-US" sz="1400"/>
              <a:t>	</a:t>
            </a:r>
            <a:r>
              <a:rPr lang="en-US" altLang="en-US" sz="1400" b="1"/>
              <a:t>if</a:t>
            </a:r>
            <a:r>
              <a:rPr lang="en-US" altLang="en-US" sz="1400"/>
              <a:t> </a:t>
            </a:r>
            <a:r>
              <a:rPr lang="en-US" altLang="en-US" sz="1400" i="1"/>
              <a:t>assignment</a:t>
            </a:r>
            <a:r>
              <a:rPr lang="en-US" altLang="en-US" sz="1400"/>
              <a:t> is complete </a:t>
            </a:r>
            <a:r>
              <a:rPr lang="en-US" altLang="en-US" sz="1400" b="1"/>
              <a:t>then return </a:t>
            </a:r>
            <a:r>
              <a:rPr lang="en-US" altLang="en-US" sz="1400" i="1"/>
              <a:t>assignment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</a:t>
            </a:r>
            <a:r>
              <a:rPr lang="en-US" altLang="en-US" sz="1400" i="1"/>
              <a:t>var</a:t>
            </a:r>
            <a:r>
              <a:rPr lang="en-US" altLang="en-US" sz="1400"/>
              <a:t> </a:t>
            </a:r>
            <a:r>
              <a:rPr lang="en-US" altLang="en-US" sz="1400">
                <a:sym typeface="Symbol" panose="05050102010706020507" pitchFamily="18" charset="2"/>
              </a:rPr>
              <a:t> </a:t>
            </a:r>
            <a:r>
              <a:rPr lang="en-US" altLang="en-US" sz="1400"/>
              <a:t>SELECT-UNASSIGNED-VARIABLE(VARIABLES[</a:t>
            </a:r>
            <a:r>
              <a:rPr lang="en-US" altLang="en-US" sz="1400" i="1"/>
              <a:t>csp</a:t>
            </a:r>
            <a:r>
              <a:rPr lang="en-US" altLang="en-US" sz="1400"/>
              <a:t>],</a:t>
            </a:r>
            <a:r>
              <a:rPr lang="en-US" altLang="en-US" sz="1400" i="1"/>
              <a:t>assignment</a:t>
            </a:r>
            <a:r>
              <a:rPr lang="en-US" altLang="en-US" sz="1400"/>
              <a:t>,</a:t>
            </a:r>
            <a:r>
              <a:rPr lang="en-US" altLang="en-US" sz="1400" i="1"/>
              <a:t>csp</a:t>
            </a:r>
            <a:r>
              <a:rPr lang="en-US" altLang="en-US" sz="1400"/>
              <a:t>)</a:t>
            </a:r>
          </a:p>
          <a:p>
            <a:pPr>
              <a:buFontTx/>
              <a:buNone/>
            </a:pPr>
            <a:r>
              <a:rPr lang="en-US" altLang="en-US" sz="1400"/>
              <a:t>	</a:t>
            </a:r>
            <a:r>
              <a:rPr lang="en-US" altLang="en-US" sz="1400" b="1"/>
              <a:t>for each </a:t>
            </a:r>
            <a:r>
              <a:rPr lang="en-US" altLang="en-US" sz="1400" i="1"/>
              <a:t>value </a:t>
            </a:r>
            <a:r>
              <a:rPr lang="en-US" altLang="en-US" sz="1400" b="1"/>
              <a:t>in </a:t>
            </a:r>
            <a:r>
              <a:rPr lang="en-US" altLang="en-US" sz="1400"/>
              <a:t>ORDER-DOMAIN-VALUES(</a:t>
            </a:r>
            <a:r>
              <a:rPr lang="en-US" altLang="en-US" sz="1400" i="1"/>
              <a:t>var, assignment, csp</a:t>
            </a:r>
            <a:r>
              <a:rPr lang="en-US" altLang="en-US" sz="1400"/>
              <a:t>)</a:t>
            </a:r>
            <a:r>
              <a:rPr lang="en-US" altLang="en-US" sz="1400" i="1"/>
              <a:t> </a:t>
            </a:r>
            <a:r>
              <a:rPr lang="en-US" altLang="en-US" sz="1400" b="1"/>
              <a:t>do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	</a:t>
            </a:r>
            <a:r>
              <a:rPr lang="en-US" altLang="en-US" sz="1400" b="1"/>
              <a:t>if</a:t>
            </a:r>
            <a:r>
              <a:rPr lang="en-US" altLang="en-US" sz="1400"/>
              <a:t> </a:t>
            </a:r>
            <a:r>
              <a:rPr lang="en-US" altLang="en-US" sz="1400" i="1"/>
              <a:t>value</a:t>
            </a:r>
            <a:r>
              <a:rPr lang="en-US" altLang="en-US" sz="1400"/>
              <a:t> is consistent with </a:t>
            </a:r>
            <a:r>
              <a:rPr lang="en-US" altLang="en-US" sz="1400" i="1"/>
              <a:t>assignment</a:t>
            </a:r>
            <a:r>
              <a:rPr lang="en-US" altLang="en-US" sz="1400"/>
              <a:t> according to CONSTRAINTS[</a:t>
            </a:r>
            <a:r>
              <a:rPr lang="en-US" altLang="en-US" sz="1400" i="1"/>
              <a:t>csp</a:t>
            </a:r>
            <a:r>
              <a:rPr lang="en-US" altLang="en-US" sz="1400"/>
              <a:t>] </a:t>
            </a:r>
            <a:r>
              <a:rPr lang="en-US" altLang="en-US" sz="1400" b="1"/>
              <a:t>then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		add </a:t>
            </a:r>
            <a:r>
              <a:rPr lang="en-US" altLang="en-US" sz="1400" i="1"/>
              <a:t>{var=value}</a:t>
            </a:r>
            <a:r>
              <a:rPr lang="en-US" altLang="en-US" sz="1400"/>
              <a:t> to assignment </a:t>
            </a:r>
          </a:p>
          <a:p>
            <a:pPr>
              <a:buFontTx/>
              <a:buNone/>
            </a:pPr>
            <a:r>
              <a:rPr lang="en-US" altLang="en-US" sz="1400"/>
              <a:t>			</a:t>
            </a:r>
            <a:r>
              <a:rPr lang="en-US" altLang="en-US" sz="1400" i="1"/>
              <a:t>result</a:t>
            </a:r>
            <a:r>
              <a:rPr lang="en-US" altLang="en-US" sz="1400"/>
              <a:t> </a:t>
            </a:r>
            <a:r>
              <a:rPr lang="en-US" altLang="en-US" sz="1400">
                <a:sym typeface="Symbol" panose="05050102010706020507" pitchFamily="18" charset="2"/>
              </a:rPr>
              <a:t> </a:t>
            </a:r>
            <a:r>
              <a:rPr lang="en-US" altLang="en-US" sz="1400"/>
              <a:t>RRECURSIVE-BACTRACKING(</a:t>
            </a:r>
            <a:r>
              <a:rPr lang="en-US" altLang="en-US" sz="1400" i="1"/>
              <a:t>assignment, csp</a:t>
            </a:r>
            <a:r>
              <a:rPr lang="en-US" altLang="en-US" sz="1400"/>
              <a:t>)</a:t>
            </a:r>
          </a:p>
          <a:p>
            <a:pPr>
              <a:buFontTx/>
              <a:buNone/>
            </a:pPr>
            <a:r>
              <a:rPr lang="en-US" altLang="en-US" sz="1400"/>
              <a:t>			</a:t>
            </a:r>
            <a:r>
              <a:rPr lang="en-US" altLang="en-US" sz="1400" b="1"/>
              <a:t>if</a:t>
            </a:r>
            <a:r>
              <a:rPr lang="en-US" altLang="en-US" sz="1400" i="1"/>
              <a:t> result </a:t>
            </a:r>
            <a:r>
              <a:rPr lang="en-US" altLang="en-US" sz="1400" i="1">
                <a:sym typeface="Symbol" panose="05050102010706020507" pitchFamily="18" charset="2"/>
              </a:rPr>
              <a:t> f</a:t>
            </a:r>
            <a:r>
              <a:rPr lang="en-US" altLang="en-US" sz="1400" i="1"/>
              <a:t>ailure  </a:t>
            </a:r>
            <a:r>
              <a:rPr lang="en-US" altLang="en-US" sz="1400" b="1"/>
              <a:t>then return</a:t>
            </a:r>
            <a:r>
              <a:rPr lang="en-US" altLang="en-US" sz="1400" i="1"/>
              <a:t> result</a:t>
            </a:r>
          </a:p>
          <a:p>
            <a:pPr>
              <a:buFontTx/>
              <a:buNone/>
            </a:pPr>
            <a:r>
              <a:rPr lang="en-US" altLang="en-US" sz="1400"/>
              <a:t>			remove </a:t>
            </a:r>
            <a:r>
              <a:rPr lang="en-US" altLang="en-US" sz="1400" i="1"/>
              <a:t>{var=value}</a:t>
            </a:r>
            <a:r>
              <a:rPr lang="en-US" altLang="en-US" sz="1400"/>
              <a:t> from </a:t>
            </a:r>
            <a:r>
              <a:rPr lang="en-US" altLang="en-US" sz="1400" i="1"/>
              <a:t>assignment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return </a:t>
            </a:r>
            <a:r>
              <a:rPr lang="en-US" altLang="en-US" sz="1400" i="1"/>
              <a:t>failure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357774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2259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2260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2261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2262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3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4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5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6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7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8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69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0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1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2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3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4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5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76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2277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78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79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0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1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2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3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4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5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6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7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8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89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2290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2291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2292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2293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2294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grpSp>
        <p:nvGrpSpPr>
          <p:cNvPr id="352295" name="Group 39"/>
          <p:cNvGrpSpPr>
            <a:grpSpLocks/>
          </p:cNvGrpSpPr>
          <p:nvPr/>
        </p:nvGrpSpPr>
        <p:grpSpPr bwMode="auto">
          <a:xfrm>
            <a:off x="914400" y="1828800"/>
            <a:ext cx="4572000" cy="4548188"/>
            <a:chOff x="576" y="1152"/>
            <a:chExt cx="2880" cy="2865"/>
          </a:xfrm>
        </p:grpSpPr>
        <p:sp>
          <p:nvSpPr>
            <p:cNvPr id="352296" name="Oval 40"/>
            <p:cNvSpPr>
              <a:spLocks noChangeArrowheads="1"/>
            </p:cNvSpPr>
            <p:nvPr/>
          </p:nvSpPr>
          <p:spPr bwMode="auto">
            <a:xfrm>
              <a:off x="3264" y="115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97" name="Text Box 41"/>
            <p:cNvSpPr txBox="1">
              <a:spLocks noChangeArrowheads="1"/>
            </p:cNvSpPr>
            <p:nvPr/>
          </p:nvSpPr>
          <p:spPr bwMode="auto">
            <a:xfrm>
              <a:off x="576" y="3729"/>
              <a:ext cx="1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rgbClr val="CC66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Assignment = 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0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3283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3284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3285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3286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7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8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9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0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1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2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3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4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5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6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7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8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99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0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3301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2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3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4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5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6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7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8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09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0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1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2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3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4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3315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3316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3317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3318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3319" name="Oval 39"/>
          <p:cNvSpPr>
            <a:spLocks noChangeArrowheads="1"/>
          </p:cNvSpPr>
          <p:nvPr/>
        </p:nvSpPr>
        <p:spPr bwMode="auto">
          <a:xfrm>
            <a:off x="3505200" y="2743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397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{(var1=v11)}</a:t>
            </a:r>
          </a:p>
        </p:txBody>
      </p:sp>
    </p:spTree>
    <p:extLst>
      <p:ext uri="{BB962C8B-B14F-4D97-AF65-F5344CB8AC3E}">
        <p14:creationId xmlns:p14="http://schemas.microsoft.com/office/powerpoint/2010/main" val="28143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4307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4308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4309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4310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1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2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3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4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5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6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7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8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19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0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1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2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3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324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4325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6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7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8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9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0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1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2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3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4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5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6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7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38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4339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4340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4341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4342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559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{(var1=v11),(var2=v21)}</a:t>
            </a:r>
          </a:p>
        </p:txBody>
      </p:sp>
    </p:spTree>
    <p:extLst>
      <p:ext uri="{BB962C8B-B14F-4D97-AF65-F5344CB8AC3E}">
        <p14:creationId xmlns:p14="http://schemas.microsoft.com/office/powerpoint/2010/main" val="3369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5331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5332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5333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5334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5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6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7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8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39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0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1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2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3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4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5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6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7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348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5349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0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1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2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3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4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5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6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7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8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59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60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61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5362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5363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5364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5365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5366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2209800" y="5181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{(var1=v11),(var2=v21),(var3=v31)}</a:t>
            </a:r>
          </a:p>
        </p:txBody>
      </p:sp>
    </p:spTree>
    <p:extLst>
      <p:ext uri="{BB962C8B-B14F-4D97-AF65-F5344CB8AC3E}">
        <p14:creationId xmlns:p14="http://schemas.microsoft.com/office/powerpoint/2010/main" val="24490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6355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6356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6357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6358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59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0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1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2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3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4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5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6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7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8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69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70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71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372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6373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4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5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6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7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8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79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0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1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2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3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4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5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86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6387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6388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6389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6390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6391" name="Oval 39"/>
          <p:cNvSpPr>
            <a:spLocks noChangeArrowheads="1"/>
          </p:cNvSpPr>
          <p:nvPr/>
        </p:nvSpPr>
        <p:spPr bwMode="auto">
          <a:xfrm>
            <a:off x="2895600" y="5181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92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{(var1=v11),(var2=v21),(var3=v32)}</a:t>
            </a:r>
          </a:p>
        </p:txBody>
      </p:sp>
    </p:spTree>
    <p:extLst>
      <p:ext uri="{BB962C8B-B14F-4D97-AF65-F5344CB8AC3E}">
        <p14:creationId xmlns:p14="http://schemas.microsoft.com/office/powerpoint/2010/main" val="4025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7380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7381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7382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3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4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5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6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7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8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89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0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1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2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3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4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5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396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7397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398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399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0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1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2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3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4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5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6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7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8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09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7410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7411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7413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7415" name="Oval 39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559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{(var1=v11),(var2=v22)}</a:t>
            </a:r>
          </a:p>
        </p:txBody>
      </p:sp>
    </p:spTree>
    <p:extLst>
      <p:ext uri="{BB962C8B-B14F-4D97-AF65-F5344CB8AC3E}">
        <p14:creationId xmlns:p14="http://schemas.microsoft.com/office/powerpoint/2010/main" val="13763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b="0">
                <a:ea typeface="宋体" panose="02010600030101010101" pitchFamily="2" charset="-122"/>
                <a:sym typeface="Wingdings" panose="05000000000000000000" pitchFamily="2" charset="2"/>
              </a:rPr>
              <a:t>Backtracking Search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58403" name="Group 3"/>
          <p:cNvGrpSpPr>
            <a:grpSpLocks/>
          </p:cNvGrpSpPr>
          <p:nvPr/>
        </p:nvGrpSpPr>
        <p:grpSpPr bwMode="auto">
          <a:xfrm>
            <a:off x="685800" y="1752600"/>
            <a:ext cx="7696200" cy="3733800"/>
            <a:chOff x="432" y="1104"/>
            <a:chExt cx="4848" cy="2352"/>
          </a:xfrm>
        </p:grpSpPr>
        <p:grpSp>
          <p:nvGrpSpPr>
            <p:cNvPr id="358404" name="Group 4"/>
            <p:cNvGrpSpPr>
              <a:grpSpLocks/>
            </p:cNvGrpSpPr>
            <p:nvPr/>
          </p:nvGrpSpPr>
          <p:grpSpPr bwMode="auto">
            <a:xfrm>
              <a:off x="1392" y="1152"/>
              <a:ext cx="3888" cy="2304"/>
              <a:chOff x="720" y="1152"/>
              <a:chExt cx="3888" cy="2304"/>
            </a:xfrm>
          </p:grpSpPr>
          <p:grpSp>
            <p:nvGrpSpPr>
              <p:cNvPr id="358405" name="Group 5"/>
              <p:cNvGrpSpPr>
                <a:grpSpLocks/>
              </p:cNvGrpSpPr>
              <p:nvPr/>
            </p:nvGrpSpPr>
            <p:grpSpPr bwMode="auto">
              <a:xfrm>
                <a:off x="720" y="1152"/>
                <a:ext cx="3888" cy="2304"/>
                <a:chOff x="720" y="1152"/>
                <a:chExt cx="3888" cy="2304"/>
              </a:xfrm>
            </p:grpSpPr>
            <p:sp>
              <p:nvSpPr>
                <p:cNvPr id="358406" name="Oval 6"/>
                <p:cNvSpPr>
                  <a:spLocks noChangeArrowheads="1"/>
                </p:cNvSpPr>
                <p:nvPr/>
              </p:nvSpPr>
              <p:spPr bwMode="auto">
                <a:xfrm>
                  <a:off x="2592" y="115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07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08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09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0" name="Oval 10"/>
                <p:cNvSpPr>
                  <a:spLocks noChangeArrowheads="1"/>
                </p:cNvSpPr>
                <p:nvPr/>
              </p:nvSpPr>
              <p:spPr bwMode="auto">
                <a:xfrm>
                  <a:off x="960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1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2" name="Oval 12"/>
                <p:cNvSpPr>
                  <a:spLocks noChangeArrowheads="1"/>
                </p:cNvSpPr>
                <p:nvPr/>
              </p:nvSpPr>
              <p:spPr bwMode="auto">
                <a:xfrm>
                  <a:off x="4224" y="24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3" name="Oval 13"/>
                <p:cNvSpPr>
                  <a:spLocks noChangeArrowheads="1"/>
                </p:cNvSpPr>
                <p:nvPr/>
              </p:nvSpPr>
              <p:spPr bwMode="auto">
                <a:xfrm>
                  <a:off x="19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4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5" name="Oval 15"/>
                <p:cNvSpPr>
                  <a:spLocks noChangeArrowheads="1"/>
                </p:cNvSpPr>
                <p:nvPr/>
              </p:nvSpPr>
              <p:spPr bwMode="auto">
                <a:xfrm>
                  <a:off x="72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6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7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8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19" name="Oval 1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420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32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421" name="Line 21"/>
              <p:cNvSpPr>
                <a:spLocks noChangeShapeType="1"/>
              </p:cNvSpPr>
              <p:nvPr/>
            </p:nvSpPr>
            <p:spPr bwMode="auto">
              <a:xfrm flipH="1">
                <a:off x="1632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2" name="Line 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3" name="Line 23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4" name="Line 2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5" name="Line 25"/>
              <p:cNvSpPr>
                <a:spLocks noChangeShapeType="1"/>
              </p:cNvSpPr>
              <p:nvPr/>
            </p:nvSpPr>
            <p:spPr bwMode="auto">
              <a:xfrm flipH="1">
                <a:off x="816" y="2688"/>
                <a:ext cx="24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6" name="Line 26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7" name="Line 27"/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8" name="Line 28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29" name="Line 29"/>
              <p:cNvSpPr>
                <a:spLocks noChangeShapeType="1"/>
              </p:cNvSpPr>
              <p:nvPr/>
            </p:nvSpPr>
            <p:spPr bwMode="auto">
              <a:xfrm flipH="1">
                <a:off x="3168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0" name="Line 30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1" name="Line 31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2" name="Line 32"/>
              <p:cNvSpPr>
                <a:spLocks noChangeShapeType="1"/>
              </p:cNvSpPr>
              <p:nvPr/>
            </p:nvSpPr>
            <p:spPr bwMode="auto">
              <a:xfrm>
                <a:off x="316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3" name="Line 33"/>
              <p:cNvSpPr>
                <a:spLocks noChangeShapeType="1"/>
              </p:cNvSpPr>
              <p:nvPr/>
            </p:nvSpPr>
            <p:spPr bwMode="auto">
              <a:xfrm flipH="1">
                <a:off x="4128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434" name="Line 34"/>
              <p:cNvSpPr>
                <a:spLocks noChangeShapeType="1"/>
              </p:cNvSpPr>
              <p:nvPr/>
            </p:nvSpPr>
            <p:spPr bwMode="auto">
              <a:xfrm>
                <a:off x="4320" y="2688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435" name="Text Box 35"/>
            <p:cNvSpPr txBox="1">
              <a:spLocks noChangeArrowheads="1"/>
            </p:cNvSpPr>
            <p:nvPr/>
          </p:nvSpPr>
          <p:spPr bwMode="auto">
            <a:xfrm>
              <a:off x="432" y="1104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empty assignment</a:t>
              </a:r>
            </a:p>
          </p:txBody>
        </p:sp>
        <p:sp>
          <p:nvSpPr>
            <p:cNvPr id="358436" name="Text Box 36"/>
            <p:cNvSpPr txBox="1">
              <a:spLocks noChangeArrowheads="1"/>
            </p:cNvSpPr>
            <p:nvPr/>
          </p:nvSpPr>
          <p:spPr bwMode="auto">
            <a:xfrm>
              <a:off x="432" y="1680"/>
              <a:ext cx="8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st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8437" name="Text Box 37"/>
            <p:cNvSpPr txBox="1">
              <a:spLocks noChangeArrowheads="1"/>
            </p:cNvSpPr>
            <p:nvPr/>
          </p:nvSpPr>
          <p:spPr bwMode="auto">
            <a:xfrm>
              <a:off x="432" y="2448"/>
              <a:ext cx="8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nd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  <p:sp>
          <p:nvSpPr>
            <p:cNvPr id="358438" name="Text Box 38"/>
            <p:cNvSpPr txBox="1">
              <a:spLocks noChangeArrowheads="1"/>
            </p:cNvSpPr>
            <p:nvPr/>
          </p:nvSpPr>
          <p:spPr bwMode="auto">
            <a:xfrm>
              <a:off x="432" y="3216"/>
              <a:ext cx="8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1800" b="0" baseline="30000">
                  <a:latin typeface="Tahoma" panose="020B0604030504040204" pitchFamily="34" charset="0"/>
                  <a:ea typeface="宋体" panose="02010600030101010101" pitchFamily="2" charset="-122"/>
                </a:rPr>
                <a:t>rd</a:t>
              </a:r>
              <a:r>
                <a:rPr lang="en-US" altLang="zh-CN" sz="1800" b="0">
                  <a:latin typeface="Tahoma" panose="020B0604030504040204" pitchFamily="34" charset="0"/>
                  <a:ea typeface="宋体" panose="02010600030101010101" pitchFamily="2" charset="-122"/>
                </a:rPr>
                <a:t> variable</a:t>
              </a:r>
            </a:p>
          </p:txBody>
        </p:sp>
      </p:grpSp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14800" y="5181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0" name="Text Box 40"/>
          <p:cNvSpPr txBox="1">
            <a:spLocks noChangeArrowheads="1"/>
          </p:cNvSpPr>
          <p:nvPr/>
        </p:nvSpPr>
        <p:spPr bwMode="auto">
          <a:xfrm>
            <a:off x="914400" y="5919788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Assignment = {(var1=v11),(var2=v22),(var3=v31)}</a:t>
            </a:r>
          </a:p>
        </p:txBody>
      </p:sp>
    </p:spTree>
    <p:extLst>
      <p:ext uri="{BB962C8B-B14F-4D97-AF65-F5344CB8AC3E}">
        <p14:creationId xmlns:p14="http://schemas.microsoft.com/office/powerpoint/2010/main" val="11226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Intro Example: 8-Queens</a:t>
            </a:r>
          </a:p>
        </p:txBody>
      </p:sp>
      <p:grpSp>
        <p:nvGrpSpPr>
          <p:cNvPr id="282627" name="Group 3"/>
          <p:cNvGrpSpPr>
            <a:grpSpLocks/>
          </p:cNvGrpSpPr>
          <p:nvPr/>
        </p:nvGrpSpPr>
        <p:grpSpPr bwMode="auto">
          <a:xfrm>
            <a:off x="3048000" y="1905000"/>
            <a:ext cx="2438400" cy="2438400"/>
            <a:chOff x="960" y="1344"/>
            <a:chExt cx="1536" cy="1536"/>
          </a:xfrm>
        </p:grpSpPr>
        <p:sp>
          <p:nvSpPr>
            <p:cNvPr id="282628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29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0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1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2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3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4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5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6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7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8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9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0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1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2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3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6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7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8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9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0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1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2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3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4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5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6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7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8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59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60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2661" name="AutoShape 37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62" name="Text Box 38"/>
          <p:cNvSpPr txBox="1">
            <a:spLocks noChangeArrowheads="1"/>
          </p:cNvSpPr>
          <p:nvPr/>
        </p:nvSpPr>
        <p:spPr bwMode="auto">
          <a:xfrm>
            <a:off x="1219200" y="4724400"/>
            <a:ext cx="64547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 b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Purely generate-and-test</a:t>
            </a:r>
          </a:p>
          <a:p>
            <a:pPr algn="l"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 The “search” tree is only used to enumerate </a:t>
            </a:r>
            <a:b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   all possible </a:t>
            </a:r>
            <a:r>
              <a:rPr lang="en-US" altLang="zh-CN" sz="2800" b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64</a:t>
            </a:r>
            <a:r>
              <a:rPr lang="en-US" altLang="zh-CN" sz="2800" b="0" baseline="3000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8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 combinations</a:t>
            </a:r>
          </a:p>
        </p:txBody>
      </p:sp>
    </p:spTree>
    <p:extLst>
      <p:ext uri="{BB962C8B-B14F-4D97-AF65-F5344CB8AC3E}">
        <p14:creationId xmlns:p14="http://schemas.microsoft.com/office/powerpoint/2010/main" val="5103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95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123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19200"/>
            <a:ext cx="5715000" cy="30241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205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338" y="1143000"/>
            <a:ext cx="5445125" cy="5029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1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41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3288" y="1143000"/>
            <a:ext cx="4721225" cy="5029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121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/>
              <a:t>Improving CSP efficiency</a:t>
            </a: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Previous improvements on uninformed search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/>
              <a:t>introduce heuristics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 CSPS, general-purpose methods can give large gains in speed, e.g.,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Which variable should be assigned next?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what order should its values be tried?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we detect inevitable failure early?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we take advantage of problem structure?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Note: CSPs are somewhat generic in their formulation, and so the heuristics are more general compared to methods in Chapter 4</a:t>
            </a:r>
          </a:p>
        </p:txBody>
      </p:sp>
    </p:spTree>
    <p:extLst>
      <p:ext uri="{BB962C8B-B14F-4D97-AF65-F5344CB8AC3E}">
        <p14:creationId xmlns:p14="http://schemas.microsoft.com/office/powerpoint/2010/main" val="2791186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609600" y="2438400"/>
            <a:ext cx="7543800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search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9110662" cy="51911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1400" b="1" dirty="0"/>
              <a:t>function</a:t>
            </a:r>
            <a:r>
              <a:rPr lang="en-US" altLang="en-US" sz="1400" dirty="0"/>
              <a:t> BACKTRACKING-SEARCH(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return</a:t>
            </a:r>
            <a:r>
              <a:rPr lang="en-US" altLang="en-US" sz="1400" dirty="0"/>
              <a:t> a solution or failure</a:t>
            </a:r>
          </a:p>
          <a:p>
            <a:pPr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b="1" dirty="0"/>
              <a:t>return</a:t>
            </a:r>
            <a:r>
              <a:rPr lang="en-US" altLang="en-US" sz="1400" dirty="0"/>
              <a:t> RECURSIVE-BACKTRACKING(</a:t>
            </a:r>
            <a:r>
              <a:rPr lang="en-US" altLang="en-US" sz="1400" i="1" dirty="0"/>
              <a:t>{} , 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</a:t>
            </a:r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b="1" dirty="0"/>
              <a:t>function</a:t>
            </a:r>
            <a:r>
              <a:rPr lang="en-US" altLang="en-US" sz="1400" dirty="0"/>
              <a:t> RECURSIVE-BACKTRACKING(</a:t>
            </a:r>
            <a:r>
              <a:rPr lang="en-US" altLang="en-US" sz="1400" i="1" dirty="0"/>
              <a:t>assignment, 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return</a:t>
            </a:r>
            <a:r>
              <a:rPr lang="en-US" altLang="en-US" sz="1400" dirty="0"/>
              <a:t> a solution or failure</a:t>
            </a:r>
          </a:p>
          <a:p>
            <a:pPr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b="1" dirty="0"/>
              <a:t>if</a:t>
            </a:r>
            <a:r>
              <a:rPr lang="en-US" altLang="en-US" sz="1400" dirty="0"/>
              <a:t> </a:t>
            </a:r>
            <a:r>
              <a:rPr lang="en-US" altLang="en-US" sz="1400" i="1" dirty="0"/>
              <a:t>assignment</a:t>
            </a:r>
            <a:r>
              <a:rPr lang="en-US" altLang="en-US" sz="1400" dirty="0"/>
              <a:t> is complete </a:t>
            </a:r>
            <a:r>
              <a:rPr lang="en-US" altLang="en-US" sz="1400" b="1" dirty="0"/>
              <a:t>then return </a:t>
            </a:r>
            <a:r>
              <a:rPr lang="en-US" altLang="en-US" sz="1400" i="1" dirty="0"/>
              <a:t>assignment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i="1" dirty="0" err="1"/>
              <a:t>var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SELECT-UNASSIGNED-VARIABLE(VARIABLES[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],</a:t>
            </a:r>
            <a:r>
              <a:rPr lang="en-US" altLang="en-US" sz="1400" i="1" dirty="0" err="1"/>
              <a:t>assignment</a:t>
            </a:r>
            <a:r>
              <a:rPr lang="en-US" altLang="en-US" sz="1400" dirty="0" err="1"/>
              <a:t>,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</a:t>
            </a:r>
          </a:p>
          <a:p>
            <a:pPr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b="1" dirty="0"/>
              <a:t>for each </a:t>
            </a:r>
            <a:r>
              <a:rPr lang="en-US" altLang="en-US" sz="1400" i="1" dirty="0"/>
              <a:t>value </a:t>
            </a:r>
            <a:r>
              <a:rPr lang="en-US" altLang="en-US" sz="1400" b="1" dirty="0"/>
              <a:t>in </a:t>
            </a:r>
            <a:r>
              <a:rPr lang="en-US" altLang="en-US" sz="1400" dirty="0"/>
              <a:t>ORDER-DOMAIN-VALUES(</a:t>
            </a:r>
            <a:r>
              <a:rPr lang="en-US" altLang="en-US" sz="1400" i="1" dirty="0" err="1"/>
              <a:t>var</a:t>
            </a:r>
            <a:r>
              <a:rPr lang="en-US" altLang="en-US" sz="1400" i="1" dirty="0"/>
              <a:t>, assignment, 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</a:t>
            </a:r>
            <a:r>
              <a:rPr lang="en-US" altLang="en-US" sz="1400" i="1" dirty="0"/>
              <a:t> </a:t>
            </a:r>
            <a:r>
              <a:rPr lang="en-US" altLang="en-US" sz="1400" b="1" dirty="0"/>
              <a:t>do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		</a:t>
            </a:r>
            <a:r>
              <a:rPr lang="en-US" altLang="en-US" sz="1400" b="1" dirty="0"/>
              <a:t>if</a:t>
            </a:r>
            <a:r>
              <a:rPr lang="en-US" altLang="en-US" sz="1400" dirty="0"/>
              <a:t> </a:t>
            </a:r>
            <a:r>
              <a:rPr lang="en-US" altLang="en-US" sz="1400" i="1" dirty="0"/>
              <a:t>value</a:t>
            </a:r>
            <a:r>
              <a:rPr lang="en-US" altLang="en-US" sz="1400" dirty="0"/>
              <a:t> is consistent with </a:t>
            </a:r>
            <a:r>
              <a:rPr lang="en-US" altLang="en-US" sz="1400" i="1" dirty="0"/>
              <a:t>assignment</a:t>
            </a:r>
            <a:r>
              <a:rPr lang="en-US" altLang="en-US" sz="1400" dirty="0"/>
              <a:t> according to CONSTRAINTS[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] </a:t>
            </a:r>
            <a:r>
              <a:rPr lang="en-US" altLang="en-US" sz="1400" b="1" dirty="0"/>
              <a:t>then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			add </a:t>
            </a:r>
            <a:r>
              <a:rPr lang="en-US" altLang="en-US" sz="1400" i="1" dirty="0"/>
              <a:t>{</a:t>
            </a:r>
            <a:r>
              <a:rPr lang="en-US" altLang="en-US" sz="1400" i="1" dirty="0" err="1"/>
              <a:t>var</a:t>
            </a:r>
            <a:r>
              <a:rPr lang="en-US" altLang="en-US" sz="1400" i="1" dirty="0"/>
              <a:t>=value}</a:t>
            </a:r>
            <a:r>
              <a:rPr lang="en-US" altLang="en-US" sz="1400" dirty="0"/>
              <a:t> to assignment </a:t>
            </a:r>
          </a:p>
          <a:p>
            <a:pPr>
              <a:buFontTx/>
              <a:buNone/>
            </a:pPr>
            <a:r>
              <a:rPr lang="en-US" altLang="en-US" sz="1400" dirty="0"/>
              <a:t>			</a:t>
            </a:r>
            <a:r>
              <a:rPr lang="en-US" altLang="en-US" sz="1400" i="1" dirty="0"/>
              <a:t>result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RRECURSIVE-BACTRACKING(</a:t>
            </a:r>
            <a:r>
              <a:rPr lang="en-US" altLang="en-US" sz="1400" i="1" dirty="0"/>
              <a:t>assignment, </a:t>
            </a:r>
            <a:r>
              <a:rPr lang="en-US" altLang="en-US" sz="1400" i="1" dirty="0" err="1"/>
              <a:t>csp</a:t>
            </a:r>
            <a:r>
              <a:rPr lang="en-US" altLang="en-US" sz="1400" dirty="0"/>
              <a:t>)</a:t>
            </a:r>
          </a:p>
          <a:p>
            <a:pPr>
              <a:buFontTx/>
              <a:buNone/>
            </a:pPr>
            <a:r>
              <a:rPr lang="en-US" altLang="en-US" sz="1400" dirty="0"/>
              <a:t>			</a:t>
            </a:r>
            <a:r>
              <a:rPr lang="en-US" altLang="en-US" sz="1400" b="1" dirty="0"/>
              <a:t>if</a:t>
            </a:r>
            <a:r>
              <a:rPr lang="en-US" altLang="en-US" sz="1400" i="1" dirty="0"/>
              <a:t> result </a:t>
            </a:r>
            <a:r>
              <a:rPr lang="en-US" altLang="en-US" sz="1400" i="1" dirty="0">
                <a:sym typeface="Symbol" panose="05050102010706020507" pitchFamily="18" charset="2"/>
              </a:rPr>
              <a:t> f</a:t>
            </a:r>
            <a:r>
              <a:rPr lang="en-US" altLang="en-US" sz="1400" i="1" dirty="0"/>
              <a:t>ailure  </a:t>
            </a:r>
            <a:r>
              <a:rPr lang="en-US" altLang="en-US" sz="1400" b="1" dirty="0"/>
              <a:t>then return</a:t>
            </a:r>
            <a:r>
              <a:rPr lang="en-US" altLang="en-US" sz="1400" i="1" dirty="0"/>
              <a:t> result</a:t>
            </a:r>
          </a:p>
          <a:p>
            <a:pPr>
              <a:buFontTx/>
              <a:buNone/>
            </a:pPr>
            <a:r>
              <a:rPr lang="en-US" altLang="en-US" sz="1400" dirty="0"/>
              <a:t>			remove </a:t>
            </a:r>
            <a:r>
              <a:rPr lang="en-US" altLang="en-US" sz="1400" i="1" dirty="0"/>
              <a:t>{</a:t>
            </a:r>
            <a:r>
              <a:rPr lang="en-US" altLang="en-US" sz="1400" i="1" dirty="0" err="1"/>
              <a:t>var</a:t>
            </a:r>
            <a:r>
              <a:rPr lang="en-US" altLang="en-US" sz="1400" i="1" dirty="0"/>
              <a:t>=value}</a:t>
            </a:r>
            <a:r>
              <a:rPr lang="en-US" altLang="en-US" sz="1400" dirty="0"/>
              <a:t> from </a:t>
            </a:r>
            <a:r>
              <a:rPr lang="en-US" altLang="en-US" sz="1400" i="1" dirty="0"/>
              <a:t>assignment</a:t>
            </a:r>
            <a:endParaRPr lang="en-US" altLang="en-US" sz="1400" dirty="0"/>
          </a:p>
          <a:p>
            <a:pPr>
              <a:buFontTx/>
              <a:buNone/>
            </a:pPr>
            <a:r>
              <a:rPr lang="en-US" altLang="en-US" sz="1400" dirty="0"/>
              <a:t>	return </a:t>
            </a:r>
            <a:r>
              <a:rPr lang="en-US" altLang="en-US" sz="1400" i="1" dirty="0"/>
              <a:t>failure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06779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remaining values (MRV)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756025"/>
            <a:ext cx="7848600" cy="24161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800"/>
              <a:t>	</a:t>
            </a:r>
            <a:r>
              <a:rPr lang="en-US" altLang="en-US" sz="1400" i="1"/>
              <a:t>var</a:t>
            </a:r>
            <a:r>
              <a:rPr lang="en-US" altLang="en-US" sz="1400"/>
              <a:t> </a:t>
            </a:r>
            <a:r>
              <a:rPr lang="en-US" altLang="en-US" sz="1400">
                <a:sym typeface="Symbol" panose="05050102010706020507" pitchFamily="18" charset="2"/>
              </a:rPr>
              <a:t> </a:t>
            </a:r>
            <a:r>
              <a:rPr lang="en-US" altLang="en-US" sz="1400"/>
              <a:t>SELECT-UNASSIGNED-VARIABLE(VARIABLES[</a:t>
            </a:r>
            <a:r>
              <a:rPr lang="en-US" altLang="en-US" sz="1400" i="1"/>
              <a:t>csp</a:t>
            </a:r>
            <a:r>
              <a:rPr lang="en-US" altLang="en-US" sz="1400"/>
              <a:t>],</a:t>
            </a:r>
            <a:r>
              <a:rPr lang="en-US" altLang="en-US" sz="1400" i="1"/>
              <a:t>assignment</a:t>
            </a:r>
            <a:r>
              <a:rPr lang="en-US" altLang="en-US" sz="1400"/>
              <a:t>,</a:t>
            </a:r>
            <a:r>
              <a:rPr lang="en-US" altLang="en-US" sz="1400" i="1"/>
              <a:t>csp</a:t>
            </a:r>
            <a:r>
              <a:rPr lang="en-US" altLang="en-US" sz="1400"/>
              <a:t>)</a:t>
            </a: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1600"/>
              <a:t>A.k.a. most constrained variable heuristic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 i="1"/>
              <a:t>Heuristic Rule</a:t>
            </a:r>
            <a:r>
              <a:rPr lang="en-US" altLang="en-US" sz="1600"/>
              <a:t>: choose variable with the fewest legal moves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e.g., will immediately detect failure if X has no legal values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/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65238"/>
            <a:ext cx="7848600" cy="2171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Degree heuristic for the initial variable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581400"/>
            <a:ext cx="7848600" cy="2416175"/>
          </a:xfrm>
        </p:spPr>
        <p:txBody>
          <a:bodyPr/>
          <a:lstStyle/>
          <a:p>
            <a:r>
              <a:rPr lang="en-US" altLang="en-US" sz="1600" i="1"/>
              <a:t>Heuristic Rule</a:t>
            </a:r>
            <a:r>
              <a:rPr lang="en-US" altLang="en-US" sz="1600"/>
              <a:t>: select variable that is involved in the largest number of constraints on other unassigned variables.</a:t>
            </a:r>
          </a:p>
          <a:p>
            <a:endParaRPr lang="en-US" altLang="en-US" sz="1600"/>
          </a:p>
          <a:p>
            <a:r>
              <a:rPr lang="en-US" altLang="en-US" sz="1600"/>
              <a:t>Degree heuristic can be useful as a tie breaker.</a:t>
            </a:r>
          </a:p>
          <a:p>
            <a:endParaRPr lang="en-US" altLang="en-US" sz="1600"/>
          </a:p>
          <a:p>
            <a:r>
              <a:rPr lang="en-US" altLang="en-US" sz="1600" i="1"/>
              <a:t>In what order should a variable’s values be tried?</a:t>
            </a:r>
          </a:p>
        </p:txBody>
      </p:sp>
      <p:pic>
        <p:nvPicPr>
          <p:cNvPr id="4813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43025"/>
            <a:ext cx="7848600" cy="2012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28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constraining value for value-ordering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756025"/>
            <a:ext cx="7848600" cy="2416175"/>
          </a:xfrm>
        </p:spPr>
        <p:txBody>
          <a:bodyPr/>
          <a:lstStyle/>
          <a:p>
            <a:r>
              <a:rPr lang="en-US" altLang="en-US" sz="1600"/>
              <a:t>Least constraining value heuristic</a:t>
            </a:r>
          </a:p>
          <a:p>
            <a:endParaRPr lang="en-US" altLang="en-US" sz="1600"/>
          </a:p>
          <a:p>
            <a:r>
              <a:rPr lang="en-US" altLang="en-US" sz="1600"/>
              <a:t>Heuristic Rule: given a variable choose the least constraining value</a:t>
            </a:r>
          </a:p>
          <a:p>
            <a:pPr lvl="1"/>
            <a:r>
              <a:rPr lang="en-US" altLang="en-US" sz="1400"/>
              <a:t> leaves the maximum flexibility for subsequent variable assignments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 i="1"/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55725"/>
            <a:ext cx="7848600" cy="1987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694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pic>
        <p:nvPicPr>
          <p:cNvPr id="522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39875"/>
            <a:ext cx="4648200" cy="14017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Can we detect inevitable failure early?</a:t>
            </a:r>
          </a:p>
          <a:p>
            <a:pPr lvl="1">
              <a:lnSpc>
                <a:spcPct val="90000"/>
              </a:lnSpc>
            </a:pPr>
            <a:r>
              <a:rPr lang="en-US" altLang="en-US" sz="1400" i="1"/>
              <a:t>And avoid it later?</a:t>
            </a:r>
          </a:p>
          <a:p>
            <a:pPr lvl="1">
              <a:lnSpc>
                <a:spcPct val="90000"/>
              </a:lnSpc>
            </a:pPr>
            <a:endParaRPr lang="en-US" altLang="en-US" sz="1400" i="1"/>
          </a:p>
          <a:p>
            <a:pPr>
              <a:lnSpc>
                <a:spcPct val="90000"/>
              </a:lnSpc>
            </a:pPr>
            <a:r>
              <a:rPr lang="en-US" altLang="en-US" sz="1600" i="1"/>
              <a:t>Forward checking idea: </a:t>
            </a:r>
            <a:r>
              <a:rPr lang="en-US" altLang="en-US" sz="1600"/>
              <a:t>keep track of remaining legal values for unassigned variables.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/>
              <a:t>Terminate search when any variable has no legal values.</a:t>
            </a:r>
            <a:endParaRPr lang="en-US" altLang="en-US" sz="1600" i="1"/>
          </a:p>
        </p:txBody>
      </p:sp>
      <p:pic>
        <p:nvPicPr>
          <p:cNvPr id="5222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0" y="11430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1001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Intro Example: 8-Queens</a:t>
            </a:r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3048000" y="2438400"/>
            <a:ext cx="2438400" cy="2438400"/>
            <a:chOff x="960" y="1344"/>
            <a:chExt cx="1536" cy="1536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1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2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3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4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5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6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7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8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9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0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1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2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3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4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5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6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7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8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9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80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81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82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83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84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85" name="AutoShape 37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86" name="AutoShape 38"/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87" name="Text Box 39"/>
          <p:cNvSpPr txBox="1">
            <a:spLocks noChangeArrowheads="1"/>
          </p:cNvSpPr>
          <p:nvPr/>
        </p:nvSpPr>
        <p:spPr bwMode="auto">
          <a:xfrm>
            <a:off x="1508125" y="5138738"/>
            <a:ext cx="6015038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Another form of generate-and-test, with no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redundancies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 “only” </a:t>
            </a:r>
            <a:r>
              <a:rPr lang="en-US" altLang="zh-CN" sz="2800" b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r>
              <a:rPr lang="en-US" altLang="zh-CN" sz="2800" b="0" baseline="3000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8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combinations</a:t>
            </a:r>
          </a:p>
        </p:txBody>
      </p:sp>
    </p:spTree>
    <p:extLst>
      <p:ext uri="{BB962C8B-B14F-4D97-AF65-F5344CB8AC3E}">
        <p14:creationId xmlns:p14="http://schemas.microsoft.com/office/powerpoint/2010/main" val="15822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84313"/>
            <a:ext cx="4572000" cy="15144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4275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en-US" sz="1400"/>
              <a:t>Assign</a:t>
            </a:r>
            <a:r>
              <a:rPr lang="en-US" altLang="en-US" sz="1400" i="1"/>
              <a:t> {WA=red}</a:t>
            </a:r>
          </a:p>
          <a:p>
            <a:endParaRPr lang="en-US" altLang="en-US" sz="1400" i="1"/>
          </a:p>
          <a:p>
            <a:r>
              <a:rPr lang="en-US" altLang="en-US" sz="1400"/>
              <a:t>Effects on other variables connected by constraints to WA</a:t>
            </a:r>
          </a:p>
          <a:p>
            <a:pPr lvl="1"/>
            <a:r>
              <a:rPr lang="en-US" altLang="en-US" sz="1200" i="1"/>
              <a:t>NT can no longer be red</a:t>
            </a:r>
          </a:p>
          <a:p>
            <a:pPr lvl="1"/>
            <a:r>
              <a:rPr lang="en-US" altLang="en-US" sz="1200" i="1"/>
              <a:t>SA can no longer be red</a:t>
            </a:r>
          </a:p>
        </p:txBody>
      </p:sp>
      <p:pic>
        <p:nvPicPr>
          <p:cNvPr id="54277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0" y="11430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60622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92238"/>
            <a:ext cx="4495800" cy="16954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en-US" sz="1400"/>
              <a:t>Assign</a:t>
            </a:r>
            <a:r>
              <a:rPr lang="en-US" altLang="en-US" sz="1400" i="1"/>
              <a:t> {Q=green}</a:t>
            </a:r>
          </a:p>
          <a:p>
            <a:endParaRPr lang="en-US" altLang="en-US" sz="1400" i="1"/>
          </a:p>
          <a:p>
            <a:r>
              <a:rPr lang="en-US" altLang="en-US" sz="1400"/>
              <a:t>Effects on other variables connected by constraints with WA</a:t>
            </a:r>
          </a:p>
          <a:p>
            <a:pPr lvl="1"/>
            <a:r>
              <a:rPr lang="en-US" altLang="en-US" sz="1200" i="1"/>
              <a:t>NT can no longer be green</a:t>
            </a:r>
          </a:p>
          <a:p>
            <a:pPr lvl="1"/>
            <a:r>
              <a:rPr lang="en-US" altLang="en-US" sz="1200" i="1"/>
              <a:t>NSW can no longer be green</a:t>
            </a:r>
          </a:p>
          <a:p>
            <a:pPr lvl="1"/>
            <a:r>
              <a:rPr lang="en-US" altLang="en-US" sz="1200" i="1"/>
              <a:t>SA can no longer be green</a:t>
            </a:r>
          </a:p>
          <a:p>
            <a:pPr lvl="1"/>
            <a:endParaRPr lang="en-US" altLang="en-US" sz="1200" i="1"/>
          </a:p>
          <a:p>
            <a:r>
              <a:rPr lang="en-US" altLang="en-US" sz="1400" i="1"/>
              <a:t>MRV heuristic</a:t>
            </a:r>
            <a:r>
              <a:rPr lang="en-US" altLang="en-US" sz="1400"/>
              <a:t> would automatically select NT or SA next </a:t>
            </a:r>
          </a:p>
          <a:p>
            <a:pPr lvl="1">
              <a:buFontTx/>
              <a:buNone/>
            </a:pPr>
            <a:endParaRPr lang="en-US" altLang="en-US" sz="1200"/>
          </a:p>
        </p:txBody>
      </p:sp>
      <p:pic>
        <p:nvPicPr>
          <p:cNvPr id="5632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0" y="11430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47822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pic>
        <p:nvPicPr>
          <p:cNvPr id="583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47800"/>
            <a:ext cx="4419600" cy="19923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en-US" sz="1400"/>
              <a:t>If </a:t>
            </a:r>
            <a:r>
              <a:rPr lang="en-US" altLang="en-US" sz="1400" i="1"/>
              <a:t>V</a:t>
            </a:r>
            <a:r>
              <a:rPr lang="en-US" altLang="en-US" sz="1400"/>
              <a:t> is assigned</a:t>
            </a:r>
            <a:r>
              <a:rPr lang="en-US" altLang="en-US" sz="1400" i="1"/>
              <a:t> blue</a:t>
            </a:r>
          </a:p>
          <a:p>
            <a:endParaRPr lang="en-US" altLang="en-US" sz="1400" i="1"/>
          </a:p>
          <a:p>
            <a:r>
              <a:rPr lang="en-US" altLang="en-US" sz="1400"/>
              <a:t>Effects on other variables connected by constraints with WA</a:t>
            </a:r>
            <a:endParaRPr lang="en-US" altLang="en-US" sz="1600" i="1"/>
          </a:p>
          <a:p>
            <a:pPr lvl="1"/>
            <a:r>
              <a:rPr lang="en-US" altLang="en-US" sz="1400" i="1"/>
              <a:t>NSW can no longer be blue</a:t>
            </a:r>
          </a:p>
          <a:p>
            <a:pPr lvl="1"/>
            <a:r>
              <a:rPr lang="en-US" altLang="en-US" sz="1400" i="1"/>
              <a:t>SA is empty</a:t>
            </a:r>
          </a:p>
          <a:p>
            <a:pPr lvl="1"/>
            <a:endParaRPr lang="en-US" altLang="en-US" sz="1400" i="1"/>
          </a:p>
          <a:p>
            <a:r>
              <a:rPr lang="en-US" altLang="en-US" sz="1400"/>
              <a:t>FC has detected that partial assignment is </a:t>
            </a:r>
            <a:r>
              <a:rPr lang="en-US" altLang="en-US" sz="1400" i="1"/>
              <a:t>inconsistent</a:t>
            </a:r>
            <a:r>
              <a:rPr lang="en-US" altLang="en-US" sz="1400"/>
              <a:t> with the constraints and backtracking can occur.</a:t>
            </a:r>
          </a:p>
        </p:txBody>
      </p:sp>
      <p:pic>
        <p:nvPicPr>
          <p:cNvPr id="5837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0" y="1143000"/>
            <a:ext cx="2843213" cy="24384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229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CSP algorithms on different problems</a:t>
            </a:r>
          </a:p>
        </p:txBody>
      </p:sp>
      <p:pic>
        <p:nvPicPr>
          <p:cNvPr id="2119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371600"/>
            <a:ext cx="8839200" cy="2482850"/>
          </a:xfrm>
        </p:spPr>
      </p:pic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533400" y="4343400"/>
            <a:ext cx="784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33400" y="4287838"/>
            <a:ext cx="70834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Verdana" panose="020B0604030504040204" pitchFamily="34" charset="0"/>
              </a:rPr>
              <a:t>Median number of consistency checks over 5 runs to solve problem</a:t>
            </a:r>
          </a:p>
          <a:p>
            <a:endParaRPr lang="en-US" altLang="en-US" sz="1600">
              <a:latin typeface="Verdana" panose="020B0604030504040204" pitchFamily="34" charset="0"/>
            </a:endParaRPr>
          </a:p>
          <a:p>
            <a:r>
              <a:rPr lang="en-US" altLang="en-US" sz="1600">
                <a:latin typeface="Verdana" panose="020B0604030504040204" pitchFamily="34" charset="0"/>
              </a:rPr>
              <a:t>Parentheses -&gt; no solution found</a:t>
            </a:r>
          </a:p>
          <a:p>
            <a:endParaRPr lang="en-US" altLang="en-US" sz="1600">
              <a:latin typeface="Verdana" panose="020B0604030504040204" pitchFamily="34" charset="0"/>
            </a:endParaRPr>
          </a:p>
          <a:p>
            <a:r>
              <a:rPr lang="en-US" altLang="en-US" sz="1600">
                <a:latin typeface="Verdana" panose="020B0604030504040204" pitchFamily="34" charset="0"/>
              </a:rPr>
              <a:t>USA: 4 coloring</a:t>
            </a:r>
          </a:p>
          <a:p>
            <a:r>
              <a:rPr lang="en-US" altLang="en-US" sz="1600">
                <a:latin typeface="Verdana" panose="020B0604030504040204" pitchFamily="34" charset="0"/>
              </a:rPr>
              <a:t>n-queens: n = 2 to 50</a:t>
            </a:r>
          </a:p>
          <a:p>
            <a:r>
              <a:rPr lang="en-US" altLang="en-US" sz="1600">
                <a:latin typeface="Verdana" panose="020B0604030504040204" pitchFamily="34" charset="0"/>
              </a:rPr>
              <a:t>Zebra: see exercise 5.13</a:t>
            </a:r>
          </a:p>
        </p:txBody>
      </p:sp>
    </p:spTree>
    <p:extLst>
      <p:ext uri="{BB962C8B-B14F-4D97-AF65-F5344CB8AC3E}">
        <p14:creationId xmlns:p14="http://schemas.microsoft.com/office/powerpoint/2010/main" val="706019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Constraint Satisfaction Problem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Backtracking </a:t>
            </a:r>
            <a:r>
              <a:rPr lang="en-US" altLang="zh-CN" dirty="0" smtClean="0">
                <a:ea typeface="宋体" panose="02010600030101010101" pitchFamily="2" charset="-122"/>
              </a:rPr>
              <a:t>Algorithm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Minimum remaining values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Degree heuristics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Least constraining values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Forward checking</a:t>
            </a:r>
          </a:p>
        </p:txBody>
      </p:sp>
    </p:spTree>
    <p:extLst>
      <p:ext uri="{BB962C8B-B14F-4D97-AF65-F5344CB8AC3E}">
        <p14:creationId xmlns:p14="http://schemas.microsoft.com/office/powerpoint/2010/main" val="3430867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Chapter 6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</a:t>
            </a:r>
            <a:r>
              <a:rPr lang="en-US" altLang="zh-CN" dirty="0" smtClean="0">
                <a:ea typeface="宋体" panose="02010600030101010101" pitchFamily="2" charset="-122"/>
              </a:rPr>
              <a:t>assignment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Get </a:t>
            </a:r>
            <a:r>
              <a:rPr lang="en-US" altLang="zh-CN" dirty="0" smtClean="0">
                <a:ea typeface="宋体" panose="02010600030101010101" pitchFamily="2" charset="-122"/>
              </a:rPr>
              <a:t>your </a:t>
            </a:r>
            <a:r>
              <a:rPr lang="en-US" altLang="zh-CN" smtClean="0">
                <a:ea typeface="宋体" panose="02010600030101010101" pitchFamily="2" charset="-122"/>
              </a:rPr>
              <a:t>project proposal ready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Intro Example: 8-Queens</a:t>
            </a:r>
          </a:p>
        </p:txBody>
      </p:sp>
      <p:grpSp>
        <p:nvGrpSpPr>
          <p:cNvPr id="284675" name="Group 3"/>
          <p:cNvGrpSpPr>
            <a:grpSpLocks/>
          </p:cNvGrpSpPr>
          <p:nvPr/>
        </p:nvGrpSpPr>
        <p:grpSpPr bwMode="auto">
          <a:xfrm>
            <a:off x="3048000" y="2438400"/>
            <a:ext cx="2438400" cy="2438400"/>
            <a:chOff x="960" y="1344"/>
            <a:chExt cx="1536" cy="1536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2304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1728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0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1" name="Rectangle 9"/>
            <p:cNvSpPr>
              <a:spLocks noChangeArrowheads="1"/>
            </p:cNvSpPr>
            <p:nvPr/>
          </p:nvSpPr>
          <p:spPr bwMode="auto">
            <a:xfrm>
              <a:off x="230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2112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1536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6" name="Rectangle 14"/>
            <p:cNvSpPr>
              <a:spLocks noChangeArrowheads="1"/>
            </p:cNvSpPr>
            <p:nvPr/>
          </p:nvSpPr>
          <p:spPr bwMode="auto">
            <a:xfrm>
              <a:off x="134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1152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960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1152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0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1" name="Rectangle 19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Rectangle 20"/>
            <p:cNvSpPr>
              <a:spLocks noChangeArrowheads="1"/>
            </p:cNvSpPr>
            <p:nvPr/>
          </p:nvSpPr>
          <p:spPr bwMode="auto">
            <a:xfrm>
              <a:off x="1344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Rectangle 21"/>
            <p:cNvSpPr>
              <a:spLocks noChangeArrowheads="1"/>
            </p:cNvSpPr>
            <p:nvPr/>
          </p:nvSpPr>
          <p:spPr bwMode="auto">
            <a:xfrm>
              <a:off x="1536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4" name="Rectangle 22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5" name="Rectangle 23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6" name="Rectangle 24"/>
            <p:cNvSpPr>
              <a:spLocks noChangeArrowheads="1"/>
            </p:cNvSpPr>
            <p:nvPr/>
          </p:nvSpPr>
          <p:spPr bwMode="auto">
            <a:xfrm>
              <a:off x="960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7" name="Rectangle 25"/>
            <p:cNvSpPr>
              <a:spLocks noChangeArrowheads="1"/>
            </p:cNvSpPr>
            <p:nvPr/>
          </p:nvSpPr>
          <p:spPr bwMode="auto">
            <a:xfrm>
              <a:off x="1536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8" name="Rectangle 26"/>
            <p:cNvSpPr>
              <a:spLocks noChangeArrowheads="1"/>
            </p:cNvSpPr>
            <p:nvPr/>
          </p:nvSpPr>
          <p:spPr bwMode="auto">
            <a:xfrm>
              <a:off x="1152" y="134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9" name="Rectangle 27"/>
            <p:cNvSpPr>
              <a:spLocks noChangeArrowheads="1"/>
            </p:cNvSpPr>
            <p:nvPr/>
          </p:nvSpPr>
          <p:spPr bwMode="auto">
            <a:xfrm>
              <a:off x="1344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0" name="Rectangle 28"/>
            <p:cNvSpPr>
              <a:spLocks noChangeArrowheads="1"/>
            </p:cNvSpPr>
            <p:nvPr/>
          </p:nvSpPr>
          <p:spPr bwMode="auto">
            <a:xfrm>
              <a:off x="960" y="153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1" name="Rectangle 29"/>
            <p:cNvSpPr>
              <a:spLocks noChangeArrowheads="1"/>
            </p:cNvSpPr>
            <p:nvPr/>
          </p:nvSpPr>
          <p:spPr bwMode="auto">
            <a:xfrm>
              <a:off x="1152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2" name="Rectangle 30"/>
            <p:cNvSpPr>
              <a:spLocks noChangeArrowheads="1"/>
            </p:cNvSpPr>
            <p:nvPr/>
          </p:nvSpPr>
          <p:spPr bwMode="auto">
            <a:xfrm>
              <a:off x="96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3" name="Rectangle 31"/>
            <p:cNvSpPr>
              <a:spLocks noChangeArrowheads="1"/>
            </p:cNvSpPr>
            <p:nvPr/>
          </p:nvSpPr>
          <p:spPr bwMode="auto">
            <a:xfrm>
              <a:off x="2304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4" name="Rectangle 32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5" name="Rectangle 33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6" name="Rectangle 34"/>
            <p:cNvSpPr>
              <a:spLocks noChangeArrowheads="1"/>
            </p:cNvSpPr>
            <p:nvPr/>
          </p:nvSpPr>
          <p:spPr bwMode="auto">
            <a:xfrm>
              <a:off x="2112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7" name="Rectangle 35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8" name="Rectangle 36"/>
            <p:cNvSpPr>
              <a:spLocks noChangeArrowheads="1"/>
            </p:cNvSpPr>
            <p:nvPr/>
          </p:nvSpPr>
          <p:spPr bwMode="auto">
            <a:xfrm>
              <a:off x="1728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709" name="AutoShape 37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10" name="AutoShape 38"/>
          <p:cNvSpPr>
            <a:spLocks noChangeArrowheads="1"/>
          </p:cNvSpPr>
          <p:nvPr/>
        </p:nvSpPr>
        <p:spPr bwMode="auto">
          <a:xfrm>
            <a:off x="3352800" y="3048000"/>
            <a:ext cx="304800" cy="304800"/>
          </a:xfrm>
          <a:prstGeom prst="star4">
            <a:avLst>
              <a:gd name="adj" fmla="val 12500"/>
            </a:avLst>
          </a:prstGeom>
          <a:solidFill>
            <a:srgbClr val="F81706"/>
          </a:solidFill>
          <a:ln w="952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4711" name="Group 39"/>
          <p:cNvGrpSpPr>
            <a:grpSpLocks/>
          </p:cNvGrpSpPr>
          <p:nvPr/>
        </p:nvGrpSpPr>
        <p:grpSpPr bwMode="auto">
          <a:xfrm>
            <a:off x="3048000" y="2438400"/>
            <a:ext cx="2438400" cy="2438400"/>
            <a:chOff x="1920" y="1536"/>
            <a:chExt cx="1536" cy="1536"/>
          </a:xfrm>
        </p:grpSpPr>
        <p:sp>
          <p:nvSpPr>
            <p:cNvPr id="284712" name="Oval 40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3" name="Oval 41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4" name="Oval 42"/>
            <p:cNvSpPr>
              <a:spLocks noChangeArrowheads="1"/>
            </p:cNvSpPr>
            <p:nvPr/>
          </p:nvSpPr>
          <p:spPr bwMode="auto">
            <a:xfrm>
              <a:off x="1920" y="268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5" name="Oval 43"/>
            <p:cNvSpPr>
              <a:spLocks noChangeArrowheads="1"/>
            </p:cNvSpPr>
            <p:nvPr/>
          </p:nvSpPr>
          <p:spPr bwMode="auto">
            <a:xfrm>
              <a:off x="1920" y="249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6" name="Oval 44"/>
            <p:cNvSpPr>
              <a:spLocks noChangeArrowheads="1"/>
            </p:cNvSpPr>
            <p:nvPr/>
          </p:nvSpPr>
          <p:spPr bwMode="auto">
            <a:xfrm>
              <a:off x="1920" y="21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7" name="Oval 4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8" name="Oval 46"/>
            <p:cNvSpPr>
              <a:spLocks noChangeArrowheads="1"/>
            </p:cNvSpPr>
            <p:nvPr/>
          </p:nvSpPr>
          <p:spPr bwMode="auto">
            <a:xfrm>
              <a:off x="1920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19" name="Oval 47"/>
            <p:cNvSpPr>
              <a:spLocks noChangeArrowheads="1"/>
            </p:cNvSpPr>
            <p:nvPr/>
          </p:nvSpPr>
          <p:spPr bwMode="auto">
            <a:xfrm>
              <a:off x="1920" y="153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0" name="Oval 48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1" name="Oval 49"/>
            <p:cNvSpPr>
              <a:spLocks noChangeArrowheads="1"/>
            </p:cNvSpPr>
            <p:nvPr/>
          </p:nvSpPr>
          <p:spPr bwMode="auto">
            <a:xfrm>
              <a:off x="2304" y="268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2" name="Oval 50"/>
            <p:cNvSpPr>
              <a:spLocks noChangeArrowheads="1"/>
            </p:cNvSpPr>
            <p:nvPr/>
          </p:nvSpPr>
          <p:spPr bwMode="auto">
            <a:xfrm>
              <a:off x="2496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3" name="Oval 51"/>
            <p:cNvSpPr>
              <a:spLocks noChangeArrowheads="1"/>
            </p:cNvSpPr>
            <p:nvPr/>
          </p:nvSpPr>
          <p:spPr bwMode="auto">
            <a:xfrm>
              <a:off x="2304" y="192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4" name="Oval 52"/>
            <p:cNvSpPr>
              <a:spLocks noChangeArrowheads="1"/>
            </p:cNvSpPr>
            <p:nvPr/>
          </p:nvSpPr>
          <p:spPr bwMode="auto">
            <a:xfrm>
              <a:off x="2112" y="21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5" name="Oval 53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6" name="Oval 54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7" name="Oval 55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8" name="Oval 56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29" name="Oval 57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30" name="Oval 58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31" name="Oval 59"/>
            <p:cNvSpPr>
              <a:spLocks noChangeArrowheads="1"/>
            </p:cNvSpPr>
            <p:nvPr/>
          </p:nvSpPr>
          <p:spPr bwMode="auto">
            <a:xfrm>
              <a:off x="2112" y="249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32" name="Oval 60"/>
            <p:cNvSpPr>
              <a:spLocks noChangeArrowheads="1"/>
            </p:cNvSpPr>
            <p:nvPr/>
          </p:nvSpPr>
          <p:spPr bwMode="auto">
            <a:xfrm>
              <a:off x="2688" y="153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4733" name="Group 61"/>
          <p:cNvGrpSpPr>
            <a:grpSpLocks/>
          </p:cNvGrpSpPr>
          <p:nvPr/>
        </p:nvGrpSpPr>
        <p:grpSpPr bwMode="auto">
          <a:xfrm>
            <a:off x="3352800" y="2438400"/>
            <a:ext cx="2133600" cy="2438400"/>
            <a:chOff x="2112" y="1536"/>
            <a:chExt cx="1344" cy="1536"/>
          </a:xfrm>
        </p:grpSpPr>
        <p:grpSp>
          <p:nvGrpSpPr>
            <p:cNvPr id="284734" name="Group 62"/>
            <p:cNvGrpSpPr>
              <a:grpSpLocks/>
            </p:cNvGrpSpPr>
            <p:nvPr/>
          </p:nvGrpSpPr>
          <p:grpSpPr bwMode="auto">
            <a:xfrm>
              <a:off x="2112" y="1536"/>
              <a:ext cx="1152" cy="1536"/>
              <a:chOff x="2112" y="1536"/>
              <a:chExt cx="1152" cy="1536"/>
            </a:xfrm>
          </p:grpSpPr>
          <p:sp>
            <p:nvSpPr>
              <p:cNvPr id="284735" name="Oval 63"/>
              <p:cNvSpPr>
                <a:spLocks noChangeArrowheads="1"/>
              </p:cNvSpPr>
              <p:nvPr/>
            </p:nvSpPr>
            <p:spPr bwMode="auto">
              <a:xfrm>
                <a:off x="3072" y="2880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36" name="Oval 64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37" name="Oval 65"/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38" name="Oval 66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39" name="Oval 67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40" name="Oval 68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41" name="Oval 69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42" name="Oval 70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43" name="Oval 71"/>
              <p:cNvSpPr>
                <a:spLocks noChangeArrowheads="1"/>
              </p:cNvSpPr>
              <p:nvPr/>
            </p:nvSpPr>
            <p:spPr bwMode="auto">
              <a:xfrm>
                <a:off x="2112" y="2880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744" name="Oval 72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4745" name="Oval 73"/>
            <p:cNvSpPr>
              <a:spLocks noChangeArrowheads="1"/>
            </p:cNvSpPr>
            <p:nvPr/>
          </p:nvSpPr>
          <p:spPr bwMode="auto">
            <a:xfrm>
              <a:off x="2496" y="192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46" name="Oval 74"/>
            <p:cNvSpPr>
              <a:spLocks noChangeArrowheads="1"/>
            </p:cNvSpPr>
            <p:nvPr/>
          </p:nvSpPr>
          <p:spPr bwMode="auto">
            <a:xfrm>
              <a:off x="2688" y="192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47" name="Oval 75"/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48" name="Oval 76"/>
            <p:cNvSpPr>
              <a:spLocks noChangeArrowheads="1"/>
            </p:cNvSpPr>
            <p:nvPr/>
          </p:nvSpPr>
          <p:spPr bwMode="auto">
            <a:xfrm>
              <a:off x="3072" y="192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49" name="Oval 77"/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0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09" grpId="0" animBg="1"/>
      <p:bldP spid="2847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>
                <a:ea typeface="宋体" panose="02010600030101010101" pitchFamily="2" charset="-122"/>
              </a:rPr>
              <a:t>What is Needed?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 just a successor function and goal test</a:t>
            </a:r>
          </a:p>
          <a:p>
            <a:r>
              <a:rPr lang="en-US" altLang="zh-CN">
                <a:ea typeface="宋体" panose="02010600030101010101" pitchFamily="2" charset="-122"/>
              </a:rPr>
              <a:t>But also a means to </a:t>
            </a:r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propagate the constraints</a:t>
            </a:r>
            <a:r>
              <a:rPr lang="en-US" altLang="zh-CN">
                <a:ea typeface="宋体" panose="02010600030101010101" pitchFamily="2" charset="-122"/>
              </a:rPr>
              <a:t> imposed by one queen on the others and an early </a:t>
            </a:r>
            <a:r>
              <a:rPr lang="en-US" altLang="zh-CN">
                <a:solidFill>
                  <a:srgbClr val="CC6600"/>
                </a:solidFill>
                <a:ea typeface="宋体" panose="02010600030101010101" pitchFamily="2" charset="-122"/>
              </a:rPr>
              <a:t>failure test</a:t>
            </a:r>
          </a:p>
          <a:p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Explicit representation of constraints and constraint manipulation algorithms</a:t>
            </a:r>
            <a:endParaRPr lang="en-US" altLang="zh-CN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0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 Satisfaction Problems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What is a CSP?</a:t>
            </a:r>
          </a:p>
          <a:p>
            <a:pPr lvl="1">
              <a:lnSpc>
                <a:spcPct val="90000"/>
              </a:lnSpc>
            </a:pPr>
            <a:r>
              <a:rPr lang="en-US" altLang="en-US" sz="1500"/>
              <a:t>Finite set of variables </a:t>
            </a:r>
            <a:r>
              <a:rPr lang="en-US" altLang="en-US" sz="1500" i="1"/>
              <a:t>V</a:t>
            </a:r>
            <a:r>
              <a:rPr lang="en-US" altLang="en-US" sz="1500" i="1" baseline="-25000"/>
              <a:t>1</a:t>
            </a:r>
            <a:r>
              <a:rPr lang="en-US" altLang="en-US" sz="1500" i="1"/>
              <a:t>, V</a:t>
            </a:r>
            <a:r>
              <a:rPr lang="en-US" altLang="en-US" sz="1500" i="1" baseline="-25000"/>
              <a:t>2</a:t>
            </a:r>
            <a:r>
              <a:rPr lang="en-US" altLang="en-US" sz="1500" i="1"/>
              <a:t>, …, V</a:t>
            </a:r>
            <a:r>
              <a:rPr lang="en-US" altLang="en-US" sz="1500" i="1" baseline="-25000"/>
              <a:t>n</a:t>
            </a:r>
          </a:p>
          <a:p>
            <a:pPr lvl="2">
              <a:lnSpc>
                <a:spcPct val="90000"/>
              </a:lnSpc>
            </a:pPr>
            <a:r>
              <a:rPr lang="en-US" altLang="en-US" sz="1500"/>
              <a:t>Nonempty domain of possible values for each variable </a:t>
            </a:r>
            <a:br>
              <a:rPr lang="en-US" altLang="en-US" sz="1500"/>
            </a:br>
            <a:r>
              <a:rPr lang="en-US" altLang="en-US" sz="1500" i="1"/>
              <a:t>D</a:t>
            </a:r>
            <a:r>
              <a:rPr lang="en-US" altLang="en-US" sz="1500" i="1" baseline="-25000"/>
              <a:t>V1</a:t>
            </a:r>
            <a:r>
              <a:rPr lang="en-US" altLang="en-US" sz="1500" i="1"/>
              <a:t>, D</a:t>
            </a:r>
            <a:r>
              <a:rPr lang="en-US" altLang="en-US" sz="1500" i="1" baseline="-25000"/>
              <a:t>V2</a:t>
            </a:r>
            <a:r>
              <a:rPr lang="en-US" altLang="en-US" sz="1500" i="1"/>
              <a:t>, … D</a:t>
            </a:r>
            <a:r>
              <a:rPr lang="en-US" altLang="en-US" sz="1500" i="1" baseline="-25000"/>
              <a:t>Vn</a:t>
            </a:r>
            <a:endParaRPr lang="en-US" altLang="en-US" sz="1500" baseline="-250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500" i="1" baseline="-25000"/>
          </a:p>
          <a:p>
            <a:pPr lvl="1">
              <a:lnSpc>
                <a:spcPct val="90000"/>
              </a:lnSpc>
            </a:pPr>
            <a:r>
              <a:rPr lang="en-US" altLang="en-US" sz="1500"/>
              <a:t>Finite set of constraints </a:t>
            </a:r>
            <a:r>
              <a:rPr lang="en-US" altLang="en-US" sz="1500" i="1"/>
              <a:t>C</a:t>
            </a:r>
            <a:r>
              <a:rPr lang="en-US" altLang="en-US" sz="1500" i="1" baseline="-25000"/>
              <a:t>1</a:t>
            </a:r>
            <a:r>
              <a:rPr lang="en-US" altLang="en-US" sz="1500" i="1"/>
              <a:t>, C</a:t>
            </a:r>
            <a:r>
              <a:rPr lang="en-US" altLang="en-US" sz="1500" i="1" baseline="-25000"/>
              <a:t>2</a:t>
            </a:r>
            <a:r>
              <a:rPr lang="en-US" altLang="en-US" sz="1500" i="1"/>
              <a:t>, …, C</a:t>
            </a:r>
            <a:r>
              <a:rPr lang="en-US" altLang="en-US" sz="1500" i="1" baseline="-25000"/>
              <a:t>m</a:t>
            </a:r>
            <a:endParaRPr lang="en-US" altLang="en-US" sz="1500"/>
          </a:p>
          <a:p>
            <a:pPr lvl="2">
              <a:lnSpc>
                <a:spcPct val="90000"/>
              </a:lnSpc>
            </a:pPr>
            <a:r>
              <a:rPr lang="en-US" altLang="en-US" sz="1500"/>
              <a:t>Each constraint </a:t>
            </a:r>
            <a:r>
              <a:rPr lang="en-US" altLang="en-US" sz="1500" i="1"/>
              <a:t>C</a:t>
            </a:r>
            <a:r>
              <a:rPr lang="en-US" altLang="en-US" sz="1500" i="1" baseline="-25000"/>
              <a:t>i</a:t>
            </a:r>
            <a:r>
              <a:rPr lang="en-US" altLang="en-US" sz="1500"/>
              <a:t> limits the values that variables can take, </a:t>
            </a:r>
          </a:p>
          <a:p>
            <a:pPr lvl="3">
              <a:lnSpc>
                <a:spcPct val="90000"/>
              </a:lnSpc>
            </a:pPr>
            <a:r>
              <a:rPr lang="en-US" altLang="en-US" sz="1500"/>
              <a:t>e.g., </a:t>
            </a:r>
            <a:r>
              <a:rPr lang="en-US" altLang="en-US" sz="1500" i="1"/>
              <a:t>V</a:t>
            </a:r>
            <a:r>
              <a:rPr lang="en-US" altLang="en-US" sz="1500" i="1" baseline="-25000"/>
              <a:t>1 </a:t>
            </a:r>
            <a:r>
              <a:rPr lang="en-US" altLang="en-US" sz="1500" i="1"/>
              <a:t>≠ V</a:t>
            </a:r>
            <a:r>
              <a:rPr lang="en-US" altLang="en-US" sz="1500" i="1" baseline="-25000"/>
              <a:t>2</a:t>
            </a:r>
          </a:p>
          <a:p>
            <a:pPr lvl="1">
              <a:lnSpc>
                <a:spcPct val="90000"/>
              </a:lnSpc>
            </a:pPr>
            <a:endParaRPr lang="en-US" altLang="en-US" sz="1500"/>
          </a:p>
          <a:p>
            <a:pPr>
              <a:lnSpc>
                <a:spcPct val="90000"/>
              </a:lnSpc>
            </a:pPr>
            <a:r>
              <a:rPr lang="en-US" altLang="en-US" sz="1600"/>
              <a:t>A </a:t>
            </a:r>
            <a:r>
              <a:rPr lang="en-US" altLang="en-US" sz="1600" i="1"/>
              <a:t>state</a:t>
            </a:r>
            <a:r>
              <a:rPr lang="en-US" altLang="en-US" sz="1600"/>
              <a:t> is defined as an </a:t>
            </a:r>
            <a:r>
              <a:rPr lang="en-US" altLang="en-US" sz="1600" i="1"/>
              <a:t>assignment</a:t>
            </a:r>
            <a:r>
              <a:rPr lang="en-US" altLang="en-US" sz="1600"/>
              <a:t> of values to some or all variables.</a:t>
            </a:r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 sz="1600" i="1"/>
              <a:t>Consistent assignment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400"/>
              <a:t>assignment does not violate the constraints</a:t>
            </a:r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>
              <a:lnSpc>
                <a:spcPct val="90000"/>
              </a:lnSpc>
            </a:pPr>
            <a:r>
              <a:rPr lang="en-US" altLang="en-US" sz="1600"/>
              <a:t>CSP benefits</a:t>
            </a:r>
          </a:p>
          <a:p>
            <a:pPr lvl="1">
              <a:lnSpc>
                <a:spcPct val="90000"/>
              </a:lnSpc>
            </a:pPr>
            <a:r>
              <a:rPr lang="en-US" altLang="en-US" sz="1500"/>
              <a:t>Standard representation pattern</a:t>
            </a:r>
          </a:p>
          <a:p>
            <a:pPr lvl="1">
              <a:lnSpc>
                <a:spcPct val="90000"/>
              </a:lnSpc>
            </a:pPr>
            <a:r>
              <a:rPr lang="en-US" altLang="en-US" sz="1500"/>
              <a:t>Generic goal and successor functions</a:t>
            </a:r>
          </a:p>
          <a:p>
            <a:pPr lvl="1">
              <a:lnSpc>
                <a:spcPct val="90000"/>
              </a:lnSpc>
            </a:pPr>
            <a:r>
              <a:rPr lang="en-US" altLang="en-US" sz="1500"/>
              <a:t>Generic heuristics (no domain specific expertise).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38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CSPs (continued)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dirty="0" smtClean="0"/>
              <a:t>Completeness</a:t>
            </a:r>
          </a:p>
          <a:p>
            <a:pPr lvl="1"/>
            <a:r>
              <a:rPr lang="en-US" altLang="en-US" sz="1400" dirty="0" smtClean="0"/>
              <a:t>An </a:t>
            </a:r>
            <a:r>
              <a:rPr lang="en-US" altLang="en-US" sz="1400" dirty="0"/>
              <a:t>assignment is </a:t>
            </a:r>
            <a:r>
              <a:rPr lang="en-US" altLang="en-US" sz="1400" i="1" dirty="0"/>
              <a:t>complete</a:t>
            </a:r>
            <a:r>
              <a:rPr lang="en-US" altLang="en-US" sz="1400" dirty="0"/>
              <a:t> when every variable is mentioned. </a:t>
            </a:r>
            <a:endParaRPr lang="en-US" altLang="en-US" sz="1600" dirty="0"/>
          </a:p>
          <a:p>
            <a:pPr lvl="1"/>
            <a:r>
              <a:rPr lang="en-US" altLang="en-US" sz="1400" dirty="0"/>
              <a:t>A </a:t>
            </a:r>
            <a:r>
              <a:rPr lang="en-US" altLang="en-US" sz="1400" i="1" dirty="0"/>
              <a:t>solution</a:t>
            </a:r>
            <a:r>
              <a:rPr lang="en-US" altLang="en-US" sz="1400" dirty="0"/>
              <a:t> to a CSP is a complete assignment that satisfies all constraints.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Some CSPs require a solution that maximizes an </a:t>
            </a:r>
            <a:r>
              <a:rPr lang="en-US" altLang="en-US" sz="1600" i="1" dirty="0"/>
              <a:t>objective function</a:t>
            </a:r>
            <a:r>
              <a:rPr lang="en-US" altLang="en-US" sz="1600" dirty="0"/>
              <a:t>. </a:t>
            </a:r>
          </a:p>
          <a:p>
            <a:endParaRPr lang="en-US" altLang="en-US" sz="1600" dirty="0"/>
          </a:p>
          <a:p>
            <a:r>
              <a:rPr lang="en-US" altLang="en-US" sz="1600" dirty="0"/>
              <a:t>Examples of Applications: </a:t>
            </a:r>
          </a:p>
          <a:p>
            <a:pPr lvl="1"/>
            <a:r>
              <a:rPr lang="en-US" altLang="en-US" sz="1400" dirty="0"/>
              <a:t>Scheduling the time of observations on the Hubble Space Telescope</a:t>
            </a:r>
          </a:p>
          <a:p>
            <a:pPr lvl="1"/>
            <a:r>
              <a:rPr lang="en-US" altLang="en-US" sz="1400" dirty="0"/>
              <a:t>Airline schedules </a:t>
            </a:r>
          </a:p>
          <a:p>
            <a:pPr lvl="1"/>
            <a:r>
              <a:rPr lang="en-US" altLang="en-US" sz="1400" dirty="0"/>
              <a:t>Cryptography</a:t>
            </a:r>
          </a:p>
          <a:p>
            <a:pPr lvl="1"/>
            <a:r>
              <a:rPr lang="en-US" altLang="en-US" sz="1400" dirty="0"/>
              <a:t>Computer vision -&gt; image </a:t>
            </a:r>
            <a:r>
              <a:rPr lang="en-US" altLang="en-US" sz="1400" dirty="0" smtClean="0"/>
              <a:t>interpretation</a:t>
            </a:r>
            <a:endParaRPr lang="en-US" altLang="en-US" sz="1400" dirty="0"/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830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Example: Map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00"/>
            <a:ext cx="8521700" cy="2136775"/>
          </a:xfrm>
        </p:spPr>
        <p:txBody>
          <a:bodyPr/>
          <a:lstStyle/>
          <a:p>
            <a:r>
              <a:rPr lang="en-US" altLang="en-US" dirty="0"/>
              <a:t>Variables: </a:t>
            </a:r>
            <a:r>
              <a:rPr lang="en-US" altLang="en-US" i="1" dirty="0"/>
              <a:t>WA, NT, Q, NSW, V, SA, T</a:t>
            </a:r>
          </a:p>
          <a:p>
            <a:r>
              <a:rPr lang="en-US" altLang="en-US" dirty="0"/>
              <a:t>Domains: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={red</a:t>
            </a:r>
            <a:r>
              <a:rPr lang="en-US" altLang="en-US" i="1" dirty="0" smtClean="0"/>
              <a:t>, green, blue</a:t>
            </a:r>
            <a:r>
              <a:rPr lang="en-US" altLang="en-US" i="1" dirty="0"/>
              <a:t>}</a:t>
            </a:r>
            <a:endParaRPr lang="en-US" altLang="en-US" dirty="0"/>
          </a:p>
          <a:p>
            <a:r>
              <a:rPr lang="en-US" altLang="en-US" dirty="0"/>
              <a:t>Constraints</a:t>
            </a:r>
            <a:r>
              <a:rPr lang="en-US" altLang="en-US" dirty="0" smtClean="0"/>
              <a:t>: adjacent </a:t>
            </a:r>
            <a:r>
              <a:rPr lang="en-US" altLang="en-US" dirty="0"/>
              <a:t>regions must have different colors.</a:t>
            </a:r>
          </a:p>
          <a:p>
            <a:pPr lvl="2"/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NT, WA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SA, NT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SA, NT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Q, SA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Q, SA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NSW, SA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V,Q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NSW, NSW</a:t>
            </a:r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0" dirty="0" smtClean="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endParaRPr lang="en-US" alt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03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018500"/>
      </p:ext>
    </p:extLst>
  </p:cSld>
  <p:clrMapOvr>
    <a:masterClrMapping/>
  </p:clrMapOvr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15601</TotalTime>
  <Pages>1</Pages>
  <Words>1513</Words>
  <Application>Microsoft Office PowerPoint</Application>
  <PresentationFormat>Letter Paper (8.5x11 in)</PresentationFormat>
  <Paragraphs>358</Paragraphs>
  <Slides>45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宋体</vt:lpstr>
      <vt:lpstr>Arial</vt:lpstr>
      <vt:lpstr>Symbol</vt:lpstr>
      <vt:lpstr>Tahoma</vt:lpstr>
      <vt:lpstr>Times New Roman</vt:lpstr>
      <vt:lpstr>Verdana</vt:lpstr>
      <vt:lpstr>Wingdings</vt:lpstr>
      <vt:lpstr>NCSA.TEMPLATE.pp</vt:lpstr>
      <vt:lpstr>PowerPoint Presentation</vt:lpstr>
      <vt:lpstr>PowerPoint Presentation</vt:lpstr>
      <vt:lpstr>Intro Example: 8-Queens</vt:lpstr>
      <vt:lpstr>Intro Example: 8-Queens</vt:lpstr>
      <vt:lpstr>Intro Example: 8-Queens</vt:lpstr>
      <vt:lpstr>What is Needed?</vt:lpstr>
      <vt:lpstr>Constraint Satisfaction Problems</vt:lpstr>
      <vt:lpstr>CSPs (continued)</vt:lpstr>
      <vt:lpstr>CSP Example: Map Coloring</vt:lpstr>
      <vt:lpstr>CSP Example: Map Coloring</vt:lpstr>
      <vt:lpstr>Example: Task Scheduling</vt:lpstr>
      <vt:lpstr>Example: Street Puzzle</vt:lpstr>
      <vt:lpstr>Example: Street Puzzle</vt:lpstr>
      <vt:lpstr>Varieties of CSPs</vt:lpstr>
      <vt:lpstr>Varieties of constraints</vt:lpstr>
      <vt:lpstr>Commutativity of CSP</vt:lpstr>
      <vt:lpstr>Constraint Graph</vt:lpstr>
      <vt:lpstr>Constraint Graph</vt:lpstr>
      <vt:lpstr>CSP Example: Cryptharithmetic puzzle</vt:lpstr>
      <vt:lpstr>CSP as a standard search problem</vt:lpstr>
      <vt:lpstr>Backtracking search</vt:lpstr>
      <vt:lpstr>Backtracking search</vt:lpstr>
      <vt:lpstr> Backtracking Search</vt:lpstr>
      <vt:lpstr> Backtracking Search</vt:lpstr>
      <vt:lpstr> Backtracking Search</vt:lpstr>
      <vt:lpstr> Backtracking Search</vt:lpstr>
      <vt:lpstr> Backtracking Search</vt:lpstr>
      <vt:lpstr> Backtracking Search</vt:lpstr>
      <vt:lpstr> Backtracking Search</vt:lpstr>
      <vt:lpstr>Backtracking example</vt:lpstr>
      <vt:lpstr>Backtracking example</vt:lpstr>
      <vt:lpstr>Backtracking example</vt:lpstr>
      <vt:lpstr>Backtracking example</vt:lpstr>
      <vt:lpstr>Improving CSP efficiency</vt:lpstr>
      <vt:lpstr>Backtracking search</vt:lpstr>
      <vt:lpstr>Minimum remaining values (MRV)</vt:lpstr>
      <vt:lpstr>Degree heuristic for the initial variable</vt:lpstr>
      <vt:lpstr>Least constraining value for value-ordering</vt:lpstr>
      <vt:lpstr>Forward checking</vt:lpstr>
      <vt:lpstr>Forward checking</vt:lpstr>
      <vt:lpstr>Forward checking</vt:lpstr>
      <vt:lpstr>Forward checking</vt:lpstr>
      <vt:lpstr>Comparison of CSP algorithms on different problems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Dr. Li</cp:lastModifiedBy>
  <cp:revision>662</cp:revision>
  <cp:lastPrinted>2014-09-26T00:52:35Z</cp:lastPrinted>
  <dcterms:created xsi:type="dcterms:W3CDTF">1995-10-31T07:46:16Z</dcterms:created>
  <dcterms:modified xsi:type="dcterms:W3CDTF">2014-10-02T03:31:06Z</dcterms:modified>
</cp:coreProperties>
</file>