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68"/>
  </p:notesMasterIdLst>
  <p:sldIdLst>
    <p:sldId id="267" r:id="rId2"/>
    <p:sldId id="268" r:id="rId3"/>
    <p:sldId id="360" r:id="rId4"/>
    <p:sldId id="358" r:id="rId5"/>
    <p:sldId id="359" r:id="rId6"/>
    <p:sldId id="364" r:id="rId7"/>
    <p:sldId id="361" r:id="rId8"/>
    <p:sldId id="362" r:id="rId9"/>
    <p:sldId id="363" r:id="rId10"/>
    <p:sldId id="365" r:id="rId11"/>
    <p:sldId id="366" r:id="rId12"/>
    <p:sldId id="368" r:id="rId13"/>
    <p:sldId id="369" r:id="rId14"/>
    <p:sldId id="367" r:id="rId15"/>
    <p:sldId id="370" r:id="rId16"/>
    <p:sldId id="371" r:id="rId17"/>
    <p:sldId id="372" r:id="rId18"/>
    <p:sldId id="373" r:id="rId19"/>
    <p:sldId id="375" r:id="rId20"/>
    <p:sldId id="377" r:id="rId21"/>
    <p:sldId id="378" r:id="rId22"/>
    <p:sldId id="379" r:id="rId23"/>
    <p:sldId id="380" r:id="rId24"/>
    <p:sldId id="381" r:id="rId25"/>
    <p:sldId id="382" r:id="rId26"/>
    <p:sldId id="383" r:id="rId27"/>
    <p:sldId id="397" r:id="rId28"/>
    <p:sldId id="384" r:id="rId29"/>
    <p:sldId id="385" r:id="rId30"/>
    <p:sldId id="386" r:id="rId31"/>
    <p:sldId id="387" r:id="rId32"/>
    <p:sldId id="388" r:id="rId33"/>
    <p:sldId id="389" r:id="rId34"/>
    <p:sldId id="390" r:id="rId35"/>
    <p:sldId id="391" r:id="rId36"/>
    <p:sldId id="392" r:id="rId37"/>
    <p:sldId id="394" r:id="rId38"/>
    <p:sldId id="395" r:id="rId39"/>
    <p:sldId id="396" r:id="rId40"/>
    <p:sldId id="400" r:id="rId41"/>
    <p:sldId id="401" r:id="rId42"/>
    <p:sldId id="402" r:id="rId43"/>
    <p:sldId id="403" r:id="rId44"/>
    <p:sldId id="405" r:id="rId45"/>
    <p:sldId id="404" r:id="rId46"/>
    <p:sldId id="406" r:id="rId47"/>
    <p:sldId id="398" r:id="rId48"/>
    <p:sldId id="421" r:id="rId49"/>
    <p:sldId id="407" r:id="rId50"/>
    <p:sldId id="408" r:id="rId51"/>
    <p:sldId id="409" r:id="rId52"/>
    <p:sldId id="410" r:id="rId53"/>
    <p:sldId id="415" r:id="rId54"/>
    <p:sldId id="412" r:id="rId55"/>
    <p:sldId id="414" r:id="rId56"/>
    <p:sldId id="413" r:id="rId57"/>
    <p:sldId id="416" r:id="rId58"/>
    <p:sldId id="417" r:id="rId59"/>
    <p:sldId id="426" r:id="rId60"/>
    <p:sldId id="419" r:id="rId61"/>
    <p:sldId id="418" r:id="rId62"/>
    <p:sldId id="422" r:id="rId63"/>
    <p:sldId id="420" r:id="rId64"/>
    <p:sldId id="423" r:id="rId65"/>
    <p:sldId id="424" r:id="rId66"/>
    <p:sldId id="425" r:id="rId67"/>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5pPr>
    <a:lvl6pPr marL="2286000" algn="l" defTabSz="914400" rtl="0" eaLnBrk="1" latinLnBrk="0" hangingPunct="1">
      <a:defRPr kern="1200">
        <a:solidFill>
          <a:schemeClr val="tx1"/>
        </a:solidFill>
        <a:latin typeface="Verdana" pitchFamily="34" charset="0"/>
        <a:ea typeface="ＭＳ Ｐゴシック" pitchFamily="34" charset="-128"/>
        <a:cs typeface="+mn-cs"/>
      </a:defRPr>
    </a:lvl6pPr>
    <a:lvl7pPr marL="2743200" algn="l" defTabSz="914400" rtl="0" eaLnBrk="1" latinLnBrk="0" hangingPunct="1">
      <a:defRPr kern="1200">
        <a:solidFill>
          <a:schemeClr val="tx1"/>
        </a:solidFill>
        <a:latin typeface="Verdana" pitchFamily="34" charset="0"/>
        <a:ea typeface="ＭＳ Ｐゴシック" pitchFamily="34" charset="-128"/>
        <a:cs typeface="+mn-cs"/>
      </a:defRPr>
    </a:lvl7pPr>
    <a:lvl8pPr marL="3200400" algn="l" defTabSz="914400" rtl="0" eaLnBrk="1" latinLnBrk="0" hangingPunct="1">
      <a:defRPr kern="1200">
        <a:solidFill>
          <a:schemeClr val="tx1"/>
        </a:solidFill>
        <a:latin typeface="Verdana" pitchFamily="34" charset="0"/>
        <a:ea typeface="ＭＳ Ｐゴシック" pitchFamily="34" charset="-128"/>
        <a:cs typeface="+mn-cs"/>
      </a:defRPr>
    </a:lvl8pPr>
    <a:lvl9pPr marL="3657600" algn="l" defTabSz="914400" rtl="0" eaLnBrk="1" latinLnBrk="0" hangingPunct="1">
      <a:defRPr kern="1200">
        <a:solidFill>
          <a:schemeClr val="tx1"/>
        </a:solidFill>
        <a:latin typeface="Verdana"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789">
          <p15:clr>
            <a:srgbClr val="A4A3A4"/>
          </p15:clr>
        </p15:guide>
        <p15:guide id="2" pos="4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4" autoAdjust="0"/>
    <p:restoredTop sz="85790" autoAdjust="0"/>
  </p:normalViewPr>
  <p:slideViewPr>
    <p:cSldViewPr snapToGrid="0">
      <p:cViewPr varScale="1">
        <p:scale>
          <a:sx n="98" d="100"/>
          <a:sy n="98" d="100"/>
        </p:scale>
        <p:origin x="2076" y="72"/>
      </p:cViewPr>
      <p:guideLst>
        <p:guide orient="horz" pos="789"/>
        <p:guide pos="484"/>
      </p:guideLst>
    </p:cSldViewPr>
  </p:slideViewPr>
  <p:outlineViewPr>
    <p:cViewPr>
      <p:scale>
        <a:sx n="33" d="100"/>
        <a:sy n="33" d="100"/>
      </p:scale>
      <p:origin x="0" y="2379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829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46" tIns="46223" rIns="92446" bIns="46223" numCol="1" anchor="t" anchorCtr="0" compatLnSpc="1">
            <a:prstTxWarp prst="textNoShape">
              <a:avLst/>
            </a:prstTxWarp>
          </a:bodyPr>
          <a:lstStyle>
            <a:lvl1pPr defTabSz="923925" eaLnBrk="1" hangingPunct="1">
              <a:defRPr sz="1200">
                <a:latin typeface="Times New Roman" pitchFamily="18" charset="0"/>
                <a:ea typeface="ＭＳ Ｐゴシック" charset="-128"/>
              </a:defRPr>
            </a:lvl1pPr>
          </a:lstStyle>
          <a:p>
            <a:pPr>
              <a:defRPr/>
            </a:pPr>
            <a:endParaRPr lang="en-US"/>
          </a:p>
        </p:txBody>
      </p:sp>
      <p:sp>
        <p:nvSpPr>
          <p:cNvPr id="50179" name="Rectangle 3"/>
          <p:cNvSpPr>
            <a:spLocks noGrp="1" noChangeArrowheads="1"/>
          </p:cNvSpPr>
          <p:nvPr>
            <p:ph type="dt" idx="1"/>
          </p:nvPr>
        </p:nvSpPr>
        <p:spPr bwMode="auto">
          <a:xfrm>
            <a:off x="3897313" y="0"/>
            <a:ext cx="29829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46" tIns="46223" rIns="92446" bIns="46223" numCol="1" anchor="t" anchorCtr="0" compatLnSpc="1">
            <a:prstTxWarp prst="textNoShape">
              <a:avLst/>
            </a:prstTxWarp>
          </a:bodyPr>
          <a:lstStyle>
            <a:lvl1pPr algn="r" defTabSz="923925" eaLnBrk="1" hangingPunct="1">
              <a:defRPr sz="1200">
                <a:latin typeface="Times New Roman" pitchFamily="18" charset="0"/>
                <a:ea typeface="ＭＳ Ｐゴシック" charset="-128"/>
              </a:defRPr>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1" name="Rectangle 5"/>
          <p:cNvSpPr>
            <a:spLocks noGrp="1" noChangeArrowheads="1"/>
          </p:cNvSpPr>
          <p:nvPr>
            <p:ph type="body" sz="quarter" idx="3"/>
          </p:nvPr>
        </p:nvSpPr>
        <p:spPr bwMode="auto">
          <a:xfrm>
            <a:off x="688975" y="4416425"/>
            <a:ext cx="550545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46" tIns="46223" rIns="92446" bIns="462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0182" name="Rectangle 6"/>
          <p:cNvSpPr>
            <a:spLocks noGrp="1" noChangeArrowheads="1"/>
          </p:cNvSpPr>
          <p:nvPr>
            <p:ph type="ftr" sz="quarter" idx="4"/>
          </p:nvPr>
        </p:nvSpPr>
        <p:spPr bwMode="auto">
          <a:xfrm>
            <a:off x="0" y="8829675"/>
            <a:ext cx="29829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46" tIns="46223" rIns="92446" bIns="46223" numCol="1" anchor="b" anchorCtr="0" compatLnSpc="1">
            <a:prstTxWarp prst="textNoShape">
              <a:avLst/>
            </a:prstTxWarp>
          </a:bodyPr>
          <a:lstStyle>
            <a:lvl1pPr defTabSz="923925" eaLnBrk="1" hangingPunct="1">
              <a:defRPr sz="1200">
                <a:latin typeface="Times New Roman" pitchFamily="18" charset="0"/>
                <a:ea typeface="ＭＳ Ｐゴシック" charset="-128"/>
              </a:defRPr>
            </a:lvl1pPr>
          </a:lstStyle>
          <a:p>
            <a:pPr>
              <a:defRPr/>
            </a:pPr>
            <a:endParaRPr lang="en-US"/>
          </a:p>
        </p:txBody>
      </p:sp>
      <p:sp>
        <p:nvSpPr>
          <p:cNvPr id="50183" name="Rectangle 7"/>
          <p:cNvSpPr>
            <a:spLocks noGrp="1" noChangeArrowheads="1"/>
          </p:cNvSpPr>
          <p:nvPr>
            <p:ph type="sldNum" sz="quarter" idx="5"/>
          </p:nvPr>
        </p:nvSpPr>
        <p:spPr bwMode="auto">
          <a:xfrm>
            <a:off x="3897313" y="8829675"/>
            <a:ext cx="29829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46" tIns="46223" rIns="92446" bIns="46223" numCol="1" anchor="b" anchorCtr="0" compatLnSpc="1">
            <a:prstTxWarp prst="textNoShape">
              <a:avLst/>
            </a:prstTxWarp>
          </a:bodyPr>
          <a:lstStyle>
            <a:lvl1pPr algn="r" defTabSz="923925" eaLnBrk="1" hangingPunct="1">
              <a:defRPr sz="1200">
                <a:latin typeface="Times New Roman" pitchFamily="18" charset="0"/>
                <a:ea typeface="ＭＳ Ｐゴシック" charset="-128"/>
              </a:defRPr>
            </a:lvl1pPr>
          </a:lstStyle>
          <a:p>
            <a:pPr>
              <a:defRPr/>
            </a:pPr>
            <a:fld id="{4BB53545-9CE3-4C90-9539-CE0AF429DCD6}" type="slidenum">
              <a:rPr lang="en-US"/>
              <a:pPr>
                <a:defRPr/>
              </a:pPr>
              <a:t>‹#›</a:t>
            </a:fld>
            <a:endParaRPr lang="en-US"/>
          </a:p>
        </p:txBody>
      </p:sp>
    </p:spTree>
    <p:extLst>
      <p:ext uri="{BB962C8B-B14F-4D97-AF65-F5344CB8AC3E}">
        <p14:creationId xmlns:p14="http://schemas.microsoft.com/office/powerpoint/2010/main" val="21010969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r>
              <a:rPr lang="en-US">
                <a:latin typeface="Times New Roman" pitchFamily="18" charset="0"/>
                <a:ea typeface="ＭＳ Ｐゴシック" pitchFamily="34" charset="-128"/>
              </a:rPr>
              <a:t>-A=-1-a+1</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 name="Text Box 8"/>
          <p:cNvSpPr txBox="1">
            <a:spLocks noChangeArrowheads="1"/>
          </p:cNvSpPr>
          <p:nvPr userDrawn="1"/>
        </p:nvSpPr>
        <p:spPr bwMode="auto">
          <a:xfrm>
            <a:off x="830263" y="4679950"/>
            <a:ext cx="1606550" cy="276225"/>
          </a:xfrm>
          <a:prstGeom prst="rect">
            <a:avLst/>
          </a:prstGeom>
          <a:noFill/>
          <a:ln w="9525">
            <a:noFill/>
            <a:miter lim="800000"/>
            <a:headEnd/>
            <a:tailEnd/>
          </a:ln>
          <a:effectLst/>
        </p:spPr>
        <p:txBody>
          <a:bodyPr>
            <a:spAutoFit/>
          </a:bodyPr>
          <a:lstStyle>
            <a:lvl1pPr>
              <a:defRPr sz="2400">
                <a:solidFill>
                  <a:schemeClr val="tx1"/>
                </a:solidFill>
                <a:latin typeface="Verdana" pitchFamily="34" charset="0"/>
                <a:ea typeface="ＭＳ Ｐゴシック" charset="-128"/>
              </a:defRPr>
            </a:lvl1pPr>
            <a:lvl2pPr marL="37931725" indent="-37474525">
              <a:defRPr sz="2400">
                <a:solidFill>
                  <a:schemeClr val="tx1"/>
                </a:solidFill>
                <a:latin typeface="Verdana" pitchFamily="34" charset="0"/>
                <a:ea typeface="ＭＳ Ｐゴシック" charset="-128"/>
              </a:defRPr>
            </a:lvl2pPr>
            <a:lvl3pPr>
              <a:defRPr sz="2400">
                <a:solidFill>
                  <a:schemeClr val="tx1"/>
                </a:solidFill>
                <a:latin typeface="Verdana" pitchFamily="34" charset="0"/>
                <a:ea typeface="ＭＳ Ｐゴシック" charset="-128"/>
              </a:defRPr>
            </a:lvl3pPr>
            <a:lvl4pPr>
              <a:defRPr sz="2400">
                <a:solidFill>
                  <a:schemeClr val="tx1"/>
                </a:solidFill>
                <a:latin typeface="Verdana" pitchFamily="34" charset="0"/>
                <a:ea typeface="ＭＳ Ｐゴシック" charset="-128"/>
              </a:defRPr>
            </a:lvl4pPr>
            <a:lvl5pPr>
              <a:defRPr sz="2400">
                <a:solidFill>
                  <a:schemeClr val="tx1"/>
                </a:solidFill>
                <a:latin typeface="Verdana" pitchFamily="34" charset="0"/>
                <a:ea typeface="ＭＳ Ｐゴシック" charset="-128"/>
              </a:defRPr>
            </a:lvl5pPr>
            <a:lvl6pPr marL="457200" eaLnBrk="0" fontAlgn="base" hangingPunct="0">
              <a:spcBef>
                <a:spcPct val="0"/>
              </a:spcBef>
              <a:spcAft>
                <a:spcPct val="0"/>
              </a:spcAft>
              <a:defRPr sz="2400">
                <a:solidFill>
                  <a:schemeClr val="tx1"/>
                </a:solidFill>
                <a:latin typeface="Verdana" pitchFamily="34" charset="0"/>
                <a:ea typeface="ＭＳ Ｐゴシック" charset="-128"/>
              </a:defRPr>
            </a:lvl6pPr>
            <a:lvl7pPr marL="914400" eaLnBrk="0" fontAlgn="base" hangingPunct="0">
              <a:spcBef>
                <a:spcPct val="0"/>
              </a:spcBef>
              <a:spcAft>
                <a:spcPct val="0"/>
              </a:spcAft>
              <a:defRPr sz="2400">
                <a:solidFill>
                  <a:schemeClr val="tx1"/>
                </a:solidFill>
                <a:latin typeface="Verdana" pitchFamily="34" charset="0"/>
                <a:ea typeface="ＭＳ Ｐゴシック" charset="-128"/>
              </a:defRPr>
            </a:lvl7pPr>
            <a:lvl8pPr marL="1371600" eaLnBrk="0" fontAlgn="base" hangingPunct="0">
              <a:spcBef>
                <a:spcPct val="0"/>
              </a:spcBef>
              <a:spcAft>
                <a:spcPct val="0"/>
              </a:spcAft>
              <a:defRPr sz="2400">
                <a:solidFill>
                  <a:schemeClr val="tx1"/>
                </a:solidFill>
                <a:latin typeface="Verdana" pitchFamily="34" charset="0"/>
                <a:ea typeface="ＭＳ Ｐゴシック" charset="-128"/>
              </a:defRPr>
            </a:lvl8pPr>
            <a:lvl9pPr marL="1828800" eaLnBrk="0" fontAlgn="base" hangingPunct="0">
              <a:spcBef>
                <a:spcPct val="0"/>
              </a:spcBef>
              <a:spcAft>
                <a:spcPct val="0"/>
              </a:spcAft>
              <a:defRPr sz="2400">
                <a:solidFill>
                  <a:schemeClr val="tx1"/>
                </a:solidFill>
                <a:latin typeface="Verdana" pitchFamily="34" charset="0"/>
                <a:ea typeface="ＭＳ Ｐゴシック" charset="-128"/>
              </a:defRPr>
            </a:lvl9pPr>
          </a:lstStyle>
          <a:p>
            <a:pPr>
              <a:spcBef>
                <a:spcPct val="50000"/>
              </a:spcBef>
              <a:defRPr/>
            </a:pPr>
            <a:r>
              <a:rPr lang="en-US" sz="1200" b="1" dirty="0" err="1">
                <a:solidFill>
                  <a:srgbClr val="336699"/>
                </a:solidFill>
                <a:latin typeface="Helvetica" pitchFamily="34" charset="0"/>
              </a:rPr>
              <a:t>Nguyễn</a:t>
            </a:r>
            <a:r>
              <a:rPr lang="en-US" sz="1200" b="1" dirty="0">
                <a:solidFill>
                  <a:srgbClr val="336699"/>
                </a:solidFill>
                <a:latin typeface="Helvetica" pitchFamily="34" charset="0"/>
              </a:rPr>
              <a:t> </a:t>
            </a:r>
            <a:r>
              <a:rPr lang="en-US" sz="1200" b="1" dirty="0" err="1">
                <a:solidFill>
                  <a:srgbClr val="336699"/>
                </a:solidFill>
                <a:latin typeface="Helvetica" pitchFamily="34" charset="0"/>
              </a:rPr>
              <a:t>Hồng</a:t>
            </a:r>
            <a:r>
              <a:rPr lang="en-US" sz="1200" b="1" dirty="0">
                <a:solidFill>
                  <a:srgbClr val="336699"/>
                </a:solidFill>
                <a:latin typeface="Helvetica" pitchFamily="34" charset="0"/>
              </a:rPr>
              <a:t> </a:t>
            </a:r>
            <a:r>
              <a:rPr lang="en-US" sz="1200" b="1" dirty="0" err="1">
                <a:solidFill>
                  <a:srgbClr val="336699"/>
                </a:solidFill>
                <a:latin typeface="Helvetica" pitchFamily="34" charset="0"/>
              </a:rPr>
              <a:t>Vũ</a:t>
            </a:r>
            <a:endParaRPr lang="en-US" sz="1200" b="1" dirty="0">
              <a:solidFill>
                <a:srgbClr val="336699"/>
              </a:solidFill>
              <a:latin typeface="Helvetica" pitchFamily="34" charset="0"/>
            </a:endParaRPr>
          </a:p>
        </p:txBody>
      </p:sp>
      <p:sp>
        <p:nvSpPr>
          <p:cNvPr id="8" name="Text Box 8"/>
          <p:cNvSpPr txBox="1">
            <a:spLocks noChangeArrowheads="1"/>
          </p:cNvSpPr>
          <p:nvPr userDrawn="1"/>
        </p:nvSpPr>
        <p:spPr bwMode="auto">
          <a:xfrm>
            <a:off x="830263" y="5080000"/>
            <a:ext cx="4618037" cy="276225"/>
          </a:xfrm>
          <a:prstGeom prst="rect">
            <a:avLst/>
          </a:prstGeom>
          <a:noFill/>
          <a:ln w="9525">
            <a:noFill/>
            <a:miter lim="800000"/>
            <a:headEnd/>
            <a:tailEnd/>
          </a:ln>
          <a:effectLst/>
        </p:spPr>
        <p:txBody>
          <a:bodyPr>
            <a:spAutoFit/>
          </a:bodyPr>
          <a:lstStyle>
            <a:lvl1pPr>
              <a:defRPr sz="2400">
                <a:solidFill>
                  <a:schemeClr val="tx1"/>
                </a:solidFill>
                <a:latin typeface="Verdana" pitchFamily="34" charset="0"/>
                <a:ea typeface="ＭＳ Ｐゴシック" charset="-128"/>
              </a:defRPr>
            </a:lvl1pPr>
            <a:lvl2pPr marL="37931725" indent="-37474525">
              <a:defRPr sz="2400">
                <a:solidFill>
                  <a:schemeClr val="tx1"/>
                </a:solidFill>
                <a:latin typeface="Verdana" pitchFamily="34" charset="0"/>
                <a:ea typeface="ＭＳ Ｐゴシック" charset="-128"/>
              </a:defRPr>
            </a:lvl2pPr>
            <a:lvl3pPr>
              <a:defRPr sz="2400">
                <a:solidFill>
                  <a:schemeClr val="tx1"/>
                </a:solidFill>
                <a:latin typeface="Verdana" pitchFamily="34" charset="0"/>
                <a:ea typeface="ＭＳ Ｐゴシック" charset="-128"/>
              </a:defRPr>
            </a:lvl3pPr>
            <a:lvl4pPr>
              <a:defRPr sz="2400">
                <a:solidFill>
                  <a:schemeClr val="tx1"/>
                </a:solidFill>
                <a:latin typeface="Verdana" pitchFamily="34" charset="0"/>
                <a:ea typeface="ＭＳ Ｐゴシック" charset="-128"/>
              </a:defRPr>
            </a:lvl4pPr>
            <a:lvl5pPr>
              <a:defRPr sz="2400">
                <a:solidFill>
                  <a:schemeClr val="tx1"/>
                </a:solidFill>
                <a:latin typeface="Verdana" pitchFamily="34" charset="0"/>
                <a:ea typeface="ＭＳ Ｐゴシック" charset="-128"/>
              </a:defRPr>
            </a:lvl5pPr>
            <a:lvl6pPr marL="457200" eaLnBrk="0" fontAlgn="base" hangingPunct="0">
              <a:spcBef>
                <a:spcPct val="0"/>
              </a:spcBef>
              <a:spcAft>
                <a:spcPct val="0"/>
              </a:spcAft>
              <a:defRPr sz="2400">
                <a:solidFill>
                  <a:schemeClr val="tx1"/>
                </a:solidFill>
                <a:latin typeface="Verdana" pitchFamily="34" charset="0"/>
                <a:ea typeface="ＭＳ Ｐゴシック" charset="-128"/>
              </a:defRPr>
            </a:lvl6pPr>
            <a:lvl7pPr marL="914400" eaLnBrk="0" fontAlgn="base" hangingPunct="0">
              <a:spcBef>
                <a:spcPct val="0"/>
              </a:spcBef>
              <a:spcAft>
                <a:spcPct val="0"/>
              </a:spcAft>
              <a:defRPr sz="2400">
                <a:solidFill>
                  <a:schemeClr val="tx1"/>
                </a:solidFill>
                <a:latin typeface="Verdana" pitchFamily="34" charset="0"/>
                <a:ea typeface="ＭＳ Ｐゴシック" charset="-128"/>
              </a:defRPr>
            </a:lvl7pPr>
            <a:lvl8pPr marL="1371600" eaLnBrk="0" fontAlgn="base" hangingPunct="0">
              <a:spcBef>
                <a:spcPct val="0"/>
              </a:spcBef>
              <a:spcAft>
                <a:spcPct val="0"/>
              </a:spcAft>
              <a:defRPr sz="2400">
                <a:solidFill>
                  <a:schemeClr val="tx1"/>
                </a:solidFill>
                <a:latin typeface="Verdana" pitchFamily="34" charset="0"/>
                <a:ea typeface="ＭＳ Ｐゴシック" charset="-128"/>
              </a:defRPr>
            </a:lvl8pPr>
            <a:lvl9pPr marL="1828800" eaLnBrk="0" fontAlgn="base" hangingPunct="0">
              <a:spcBef>
                <a:spcPct val="0"/>
              </a:spcBef>
              <a:spcAft>
                <a:spcPct val="0"/>
              </a:spcAft>
              <a:defRPr sz="2400">
                <a:solidFill>
                  <a:schemeClr val="tx1"/>
                </a:solidFill>
                <a:latin typeface="Verdana" pitchFamily="34" charset="0"/>
                <a:ea typeface="ＭＳ Ｐゴシック" charset="-128"/>
              </a:defRPr>
            </a:lvl9pPr>
          </a:lstStyle>
          <a:p>
            <a:pPr>
              <a:spcBef>
                <a:spcPct val="50000"/>
              </a:spcBef>
              <a:defRPr/>
            </a:pPr>
            <a:r>
              <a:rPr lang="en-US" sz="1200" b="1" dirty="0" err="1">
                <a:solidFill>
                  <a:srgbClr val="336699"/>
                </a:solidFill>
                <a:latin typeface="Helvetica" pitchFamily="34" charset="0"/>
              </a:rPr>
              <a:t>Trường</a:t>
            </a:r>
            <a:r>
              <a:rPr lang="en-US" sz="1200" b="1" dirty="0">
                <a:solidFill>
                  <a:srgbClr val="336699"/>
                </a:solidFill>
                <a:latin typeface="Helvetica" pitchFamily="34" charset="0"/>
              </a:rPr>
              <a:t> </a:t>
            </a:r>
            <a:r>
              <a:rPr lang="en-US" sz="1200" b="1" dirty="0" err="1">
                <a:solidFill>
                  <a:srgbClr val="336699"/>
                </a:solidFill>
                <a:latin typeface="Helvetica" pitchFamily="34" charset="0"/>
              </a:rPr>
              <a:t>Đại</a:t>
            </a:r>
            <a:r>
              <a:rPr lang="en-US" sz="1200" b="1" dirty="0">
                <a:solidFill>
                  <a:srgbClr val="336699"/>
                </a:solidFill>
                <a:latin typeface="Helvetica" pitchFamily="34" charset="0"/>
              </a:rPr>
              <a:t> </a:t>
            </a:r>
            <a:r>
              <a:rPr lang="en-US" sz="1200" b="1" dirty="0" err="1">
                <a:solidFill>
                  <a:srgbClr val="336699"/>
                </a:solidFill>
                <a:latin typeface="Helvetica" pitchFamily="34" charset="0"/>
              </a:rPr>
              <a:t>học</a:t>
            </a:r>
            <a:r>
              <a:rPr lang="en-US" sz="1200" b="1" dirty="0">
                <a:solidFill>
                  <a:srgbClr val="336699"/>
                </a:solidFill>
                <a:latin typeface="Helvetica" pitchFamily="34" charset="0"/>
              </a:rPr>
              <a:t> </a:t>
            </a:r>
            <a:r>
              <a:rPr lang="en-US" sz="1200" b="1" dirty="0" err="1">
                <a:solidFill>
                  <a:srgbClr val="336699"/>
                </a:solidFill>
                <a:latin typeface="Helvetica" pitchFamily="34" charset="0"/>
              </a:rPr>
              <a:t>Công</a:t>
            </a:r>
            <a:r>
              <a:rPr lang="en-US" sz="1200" b="1" dirty="0">
                <a:solidFill>
                  <a:srgbClr val="336699"/>
                </a:solidFill>
                <a:latin typeface="Helvetica" pitchFamily="34" charset="0"/>
              </a:rPr>
              <a:t> </a:t>
            </a:r>
            <a:r>
              <a:rPr lang="en-US" sz="1200" b="1" dirty="0" err="1">
                <a:solidFill>
                  <a:srgbClr val="336699"/>
                </a:solidFill>
                <a:latin typeface="Helvetica" pitchFamily="34" charset="0"/>
              </a:rPr>
              <a:t>nghiệp</a:t>
            </a:r>
            <a:r>
              <a:rPr lang="en-US" sz="1200" b="1" dirty="0">
                <a:solidFill>
                  <a:srgbClr val="336699"/>
                </a:solidFill>
                <a:latin typeface="Helvetica" pitchFamily="34" charset="0"/>
              </a:rPr>
              <a:t> </a:t>
            </a:r>
            <a:r>
              <a:rPr lang="en-US" sz="1200" b="1" dirty="0" err="1">
                <a:solidFill>
                  <a:srgbClr val="336699"/>
                </a:solidFill>
                <a:latin typeface="Helvetica" pitchFamily="34" charset="0"/>
              </a:rPr>
              <a:t>Thực</a:t>
            </a:r>
            <a:r>
              <a:rPr lang="en-US" sz="1200" b="1" dirty="0">
                <a:solidFill>
                  <a:srgbClr val="336699"/>
                </a:solidFill>
                <a:latin typeface="Helvetica" pitchFamily="34" charset="0"/>
              </a:rPr>
              <a:t> </a:t>
            </a:r>
            <a:r>
              <a:rPr lang="en-US" sz="1200" b="1" dirty="0" err="1">
                <a:solidFill>
                  <a:srgbClr val="336699"/>
                </a:solidFill>
                <a:latin typeface="Helvetica" pitchFamily="34" charset="0"/>
              </a:rPr>
              <a:t>Phẩm</a:t>
            </a:r>
            <a:r>
              <a:rPr lang="en-US" sz="1200" b="1" dirty="0">
                <a:solidFill>
                  <a:srgbClr val="336699"/>
                </a:solidFill>
                <a:latin typeface="Helvetica" pitchFamily="34" charset="0"/>
              </a:rPr>
              <a:t> </a:t>
            </a:r>
            <a:r>
              <a:rPr lang="en-US" sz="1200" b="1" dirty="0" err="1">
                <a:solidFill>
                  <a:srgbClr val="336699"/>
                </a:solidFill>
                <a:latin typeface="Helvetica" pitchFamily="34" charset="0"/>
              </a:rPr>
              <a:t>Tp.HCM</a:t>
            </a:r>
            <a:endParaRPr lang="en-US" sz="1200" b="1" dirty="0">
              <a:solidFill>
                <a:srgbClr val="336699"/>
              </a:solidFill>
              <a:latin typeface="Helvetica" pitchFamily="34" charset="0"/>
            </a:endParaRPr>
          </a:p>
        </p:txBody>
      </p:sp>
      <p:sp>
        <p:nvSpPr>
          <p:cNvPr id="12185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06874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1324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0965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0547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7913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736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290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0166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928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0731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04662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Picture 2" descr="dino_3"/>
          <p:cNvSpPr>
            <a:spLocks noChangeAspect="1" noChangeArrowheads="1"/>
          </p:cNvSpPr>
          <p:nvPr/>
        </p:nvSpPr>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sz="2400">
              <a:latin typeface="Times New Roman"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sz="2400">
              <a:latin typeface="Times New Roman"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sz="2400">
              <a:latin typeface="Times New Roman" pitchFamily="18" charset="0"/>
            </a:endParaRPr>
          </a:p>
        </p:txBody>
      </p:sp>
      <p:sp>
        <p:nvSpPr>
          <p:cNvPr id="120841" name="Text Box 9"/>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lvl1pPr>
              <a:defRPr sz="2400">
                <a:solidFill>
                  <a:schemeClr val="tx1"/>
                </a:solidFill>
                <a:latin typeface="Verdana" pitchFamily="34" charset="0"/>
                <a:ea typeface="ＭＳ Ｐゴシック" charset="-128"/>
              </a:defRPr>
            </a:lvl1pPr>
            <a:lvl2pPr marL="37931725" indent="-37474525">
              <a:defRPr sz="2400">
                <a:solidFill>
                  <a:schemeClr val="tx1"/>
                </a:solidFill>
                <a:latin typeface="Verdana" pitchFamily="34" charset="0"/>
                <a:ea typeface="ＭＳ Ｐゴシック" charset="-128"/>
              </a:defRPr>
            </a:lvl2pPr>
            <a:lvl3pPr>
              <a:defRPr sz="2400">
                <a:solidFill>
                  <a:schemeClr val="tx1"/>
                </a:solidFill>
                <a:latin typeface="Verdana" pitchFamily="34" charset="0"/>
                <a:ea typeface="ＭＳ Ｐゴシック" charset="-128"/>
              </a:defRPr>
            </a:lvl3pPr>
            <a:lvl4pPr>
              <a:defRPr sz="2400">
                <a:solidFill>
                  <a:schemeClr val="tx1"/>
                </a:solidFill>
                <a:latin typeface="Verdana" pitchFamily="34" charset="0"/>
                <a:ea typeface="ＭＳ Ｐゴシック" charset="-128"/>
              </a:defRPr>
            </a:lvl4pPr>
            <a:lvl5pPr>
              <a:defRPr sz="2400">
                <a:solidFill>
                  <a:schemeClr val="tx1"/>
                </a:solidFill>
                <a:latin typeface="Verdana" pitchFamily="34" charset="0"/>
                <a:ea typeface="ＭＳ Ｐゴシック" charset="-128"/>
              </a:defRPr>
            </a:lvl5pPr>
            <a:lvl6pPr marL="457200" eaLnBrk="0" fontAlgn="base" hangingPunct="0">
              <a:spcBef>
                <a:spcPct val="0"/>
              </a:spcBef>
              <a:spcAft>
                <a:spcPct val="0"/>
              </a:spcAft>
              <a:defRPr sz="2400">
                <a:solidFill>
                  <a:schemeClr val="tx1"/>
                </a:solidFill>
                <a:latin typeface="Verdana" pitchFamily="34" charset="0"/>
                <a:ea typeface="ＭＳ Ｐゴシック" charset="-128"/>
              </a:defRPr>
            </a:lvl6pPr>
            <a:lvl7pPr marL="914400" eaLnBrk="0" fontAlgn="base" hangingPunct="0">
              <a:spcBef>
                <a:spcPct val="0"/>
              </a:spcBef>
              <a:spcAft>
                <a:spcPct val="0"/>
              </a:spcAft>
              <a:defRPr sz="2400">
                <a:solidFill>
                  <a:schemeClr val="tx1"/>
                </a:solidFill>
                <a:latin typeface="Verdana" pitchFamily="34" charset="0"/>
                <a:ea typeface="ＭＳ Ｐゴシック" charset="-128"/>
              </a:defRPr>
            </a:lvl7pPr>
            <a:lvl8pPr marL="1371600" eaLnBrk="0" fontAlgn="base" hangingPunct="0">
              <a:spcBef>
                <a:spcPct val="0"/>
              </a:spcBef>
              <a:spcAft>
                <a:spcPct val="0"/>
              </a:spcAft>
              <a:defRPr sz="2400">
                <a:solidFill>
                  <a:schemeClr val="tx1"/>
                </a:solidFill>
                <a:latin typeface="Verdana" pitchFamily="34" charset="0"/>
                <a:ea typeface="ＭＳ Ｐゴシック" charset="-128"/>
              </a:defRPr>
            </a:lvl8pPr>
            <a:lvl9pPr marL="1828800" eaLnBrk="0" fontAlgn="base" hangingPunct="0">
              <a:spcBef>
                <a:spcPct val="0"/>
              </a:spcBef>
              <a:spcAft>
                <a:spcPct val="0"/>
              </a:spcAft>
              <a:defRPr sz="2400">
                <a:solidFill>
                  <a:schemeClr val="tx1"/>
                </a:solidFill>
                <a:latin typeface="Verdana" pitchFamily="34" charset="0"/>
                <a:ea typeface="ＭＳ Ｐゴシック" charset="-128"/>
              </a:defRPr>
            </a:lvl9pPr>
          </a:lstStyle>
          <a:p>
            <a:pPr algn="ctr">
              <a:spcBef>
                <a:spcPct val="50000"/>
              </a:spcBef>
              <a:defRPr/>
            </a:pPr>
            <a:r>
              <a:rPr lang="en-US" sz="1000" b="1">
                <a:solidFill>
                  <a:srgbClr val="006699"/>
                </a:solidFill>
                <a:latin typeface="Helvetica" pitchFamily="34" charset="0"/>
              </a:rPr>
              <a:t>1.</a:t>
            </a:r>
            <a:fld id="{61F85882-E50E-4997-9C79-5686225E3DD7}" type="slidenum">
              <a:rPr lang="en-US" sz="1000" b="1" smtClean="0">
                <a:solidFill>
                  <a:srgbClr val="006699"/>
                </a:solidFill>
                <a:latin typeface="Helvetica" pitchFamily="34" charset="0"/>
              </a:rPr>
              <a:pPr algn="ctr">
                <a:spcBef>
                  <a:spcPct val="50000"/>
                </a:spcBef>
                <a:defRPr/>
              </a:pPr>
              <a:t>‹#›</a:t>
            </a:fld>
            <a:endParaRPr lang="en-US" sz="1000" b="1">
              <a:solidFill>
                <a:srgbClr val="006699"/>
              </a:solidFill>
              <a:latin typeface="Helvetica" pitchFamily="34" charset="0"/>
            </a:endParaRPr>
          </a:p>
        </p:txBody>
      </p:sp>
      <p:sp>
        <p:nvSpPr>
          <p:cNvPr id="120842" name="Text Box 10"/>
          <p:cNvSpPr txBox="1">
            <a:spLocks noChangeArrowheads="1"/>
          </p:cNvSpPr>
          <p:nvPr/>
        </p:nvSpPr>
        <p:spPr bwMode="auto">
          <a:xfrm>
            <a:off x="5715000" y="6588125"/>
            <a:ext cx="3487738" cy="246063"/>
          </a:xfrm>
          <a:prstGeom prst="rect">
            <a:avLst/>
          </a:prstGeom>
          <a:noFill/>
          <a:ln w="9525">
            <a:noFill/>
            <a:miter lim="800000"/>
            <a:headEnd/>
            <a:tailEnd/>
          </a:ln>
          <a:effectLst/>
        </p:spPr>
        <p:txBody>
          <a:bodyPr>
            <a:spAutoFit/>
          </a:bodyPr>
          <a:lstStyle>
            <a:lvl1pPr>
              <a:defRPr sz="2400">
                <a:solidFill>
                  <a:schemeClr val="tx1"/>
                </a:solidFill>
                <a:latin typeface="Verdana" pitchFamily="34" charset="0"/>
                <a:ea typeface="ＭＳ Ｐゴシック" charset="-128"/>
              </a:defRPr>
            </a:lvl1pPr>
            <a:lvl2pPr marL="37931725" indent="-37474525">
              <a:defRPr sz="2400">
                <a:solidFill>
                  <a:schemeClr val="tx1"/>
                </a:solidFill>
                <a:latin typeface="Verdana" pitchFamily="34" charset="0"/>
                <a:ea typeface="ＭＳ Ｐゴシック" charset="-128"/>
              </a:defRPr>
            </a:lvl2pPr>
            <a:lvl3pPr>
              <a:defRPr sz="2400">
                <a:solidFill>
                  <a:schemeClr val="tx1"/>
                </a:solidFill>
                <a:latin typeface="Verdana" pitchFamily="34" charset="0"/>
                <a:ea typeface="ＭＳ Ｐゴシック" charset="-128"/>
              </a:defRPr>
            </a:lvl3pPr>
            <a:lvl4pPr>
              <a:defRPr sz="2400">
                <a:solidFill>
                  <a:schemeClr val="tx1"/>
                </a:solidFill>
                <a:latin typeface="Verdana" pitchFamily="34" charset="0"/>
                <a:ea typeface="ＭＳ Ｐゴシック" charset="-128"/>
              </a:defRPr>
            </a:lvl4pPr>
            <a:lvl5pPr>
              <a:defRPr sz="2400">
                <a:solidFill>
                  <a:schemeClr val="tx1"/>
                </a:solidFill>
                <a:latin typeface="Verdana" pitchFamily="34" charset="0"/>
                <a:ea typeface="ＭＳ Ｐゴシック" charset="-128"/>
              </a:defRPr>
            </a:lvl5pPr>
            <a:lvl6pPr marL="457200" eaLnBrk="0" fontAlgn="base" hangingPunct="0">
              <a:spcBef>
                <a:spcPct val="0"/>
              </a:spcBef>
              <a:spcAft>
                <a:spcPct val="0"/>
              </a:spcAft>
              <a:defRPr sz="2400">
                <a:solidFill>
                  <a:schemeClr val="tx1"/>
                </a:solidFill>
                <a:latin typeface="Verdana" pitchFamily="34" charset="0"/>
                <a:ea typeface="ＭＳ Ｐゴシック" charset="-128"/>
              </a:defRPr>
            </a:lvl6pPr>
            <a:lvl7pPr marL="914400" eaLnBrk="0" fontAlgn="base" hangingPunct="0">
              <a:spcBef>
                <a:spcPct val="0"/>
              </a:spcBef>
              <a:spcAft>
                <a:spcPct val="0"/>
              </a:spcAft>
              <a:defRPr sz="2400">
                <a:solidFill>
                  <a:schemeClr val="tx1"/>
                </a:solidFill>
                <a:latin typeface="Verdana" pitchFamily="34" charset="0"/>
                <a:ea typeface="ＭＳ Ｐゴシック" charset="-128"/>
              </a:defRPr>
            </a:lvl7pPr>
            <a:lvl8pPr marL="1371600" eaLnBrk="0" fontAlgn="base" hangingPunct="0">
              <a:spcBef>
                <a:spcPct val="0"/>
              </a:spcBef>
              <a:spcAft>
                <a:spcPct val="0"/>
              </a:spcAft>
              <a:defRPr sz="2400">
                <a:solidFill>
                  <a:schemeClr val="tx1"/>
                </a:solidFill>
                <a:latin typeface="Verdana" pitchFamily="34" charset="0"/>
                <a:ea typeface="ＭＳ Ｐゴシック" charset="-128"/>
              </a:defRPr>
            </a:lvl8pPr>
            <a:lvl9pPr marL="1828800" eaLnBrk="0" fontAlgn="base" hangingPunct="0">
              <a:spcBef>
                <a:spcPct val="0"/>
              </a:spcBef>
              <a:spcAft>
                <a:spcPct val="0"/>
              </a:spcAft>
              <a:defRPr sz="2400">
                <a:solidFill>
                  <a:schemeClr val="tx1"/>
                </a:solidFill>
                <a:latin typeface="Verdana" pitchFamily="34" charset="0"/>
                <a:ea typeface="ＭＳ Ｐゴシック" charset="-128"/>
              </a:defRPr>
            </a:lvl9pPr>
          </a:lstStyle>
          <a:p>
            <a:pPr algn="ctr">
              <a:spcBef>
                <a:spcPct val="50000"/>
              </a:spcBef>
              <a:defRPr/>
            </a:pPr>
            <a:r>
              <a:rPr lang="en-US" sz="1000" b="1" dirty="0" err="1">
                <a:solidFill>
                  <a:srgbClr val="006699"/>
                </a:solidFill>
                <a:latin typeface="Helvetica" pitchFamily="34" charset="0"/>
              </a:rPr>
              <a:t>Khoa</a:t>
            </a:r>
            <a:r>
              <a:rPr lang="en-US" sz="1000" b="1" dirty="0">
                <a:solidFill>
                  <a:srgbClr val="006699"/>
                </a:solidFill>
                <a:latin typeface="Helvetica" pitchFamily="34" charset="0"/>
              </a:rPr>
              <a:t> CNTT </a:t>
            </a:r>
            <a:r>
              <a:rPr lang="en-US" sz="1000" b="1" dirty="0" err="1">
                <a:solidFill>
                  <a:srgbClr val="006699"/>
                </a:solidFill>
                <a:latin typeface="Helvetica" pitchFamily="34" charset="0"/>
              </a:rPr>
              <a:t>Đại</a:t>
            </a:r>
            <a:r>
              <a:rPr lang="en-US" sz="1000" b="1" dirty="0">
                <a:solidFill>
                  <a:srgbClr val="006699"/>
                </a:solidFill>
                <a:latin typeface="Helvetica" pitchFamily="34" charset="0"/>
              </a:rPr>
              <a:t> </a:t>
            </a:r>
            <a:r>
              <a:rPr lang="en-US" sz="1000" b="1" dirty="0" err="1">
                <a:solidFill>
                  <a:srgbClr val="006699"/>
                </a:solidFill>
                <a:latin typeface="Helvetica" pitchFamily="34" charset="0"/>
              </a:rPr>
              <a:t>học</a:t>
            </a:r>
            <a:r>
              <a:rPr lang="en-US" sz="1000" b="1" dirty="0">
                <a:solidFill>
                  <a:srgbClr val="006699"/>
                </a:solidFill>
                <a:latin typeface="Helvetica" pitchFamily="34" charset="0"/>
              </a:rPr>
              <a:t> </a:t>
            </a:r>
            <a:r>
              <a:rPr lang="en-US" sz="1000" b="1" dirty="0" err="1">
                <a:solidFill>
                  <a:srgbClr val="006699"/>
                </a:solidFill>
                <a:latin typeface="Helvetica" pitchFamily="34" charset="0"/>
              </a:rPr>
              <a:t>Công</a:t>
            </a:r>
            <a:r>
              <a:rPr lang="en-US" sz="1000" b="1" dirty="0">
                <a:solidFill>
                  <a:srgbClr val="006699"/>
                </a:solidFill>
                <a:latin typeface="Helvetica" pitchFamily="34" charset="0"/>
              </a:rPr>
              <a:t> </a:t>
            </a:r>
            <a:r>
              <a:rPr lang="en-US" sz="1000" b="1" dirty="0" err="1">
                <a:solidFill>
                  <a:srgbClr val="006699"/>
                </a:solidFill>
                <a:latin typeface="Helvetica" pitchFamily="34" charset="0"/>
              </a:rPr>
              <a:t>nghiệp</a:t>
            </a:r>
            <a:r>
              <a:rPr lang="en-US" sz="1000" b="1" dirty="0">
                <a:solidFill>
                  <a:srgbClr val="006699"/>
                </a:solidFill>
                <a:latin typeface="Helvetica" pitchFamily="34" charset="0"/>
              </a:rPr>
              <a:t> </a:t>
            </a:r>
            <a:r>
              <a:rPr lang="en-US" sz="1000" b="1" dirty="0" err="1">
                <a:solidFill>
                  <a:srgbClr val="006699"/>
                </a:solidFill>
                <a:latin typeface="Helvetica" pitchFamily="34" charset="0"/>
              </a:rPr>
              <a:t>Thực</a:t>
            </a:r>
            <a:r>
              <a:rPr lang="en-US" sz="1000" b="1" dirty="0">
                <a:solidFill>
                  <a:srgbClr val="006699"/>
                </a:solidFill>
                <a:latin typeface="Helvetica" pitchFamily="34" charset="0"/>
              </a:rPr>
              <a:t> </a:t>
            </a:r>
            <a:r>
              <a:rPr lang="en-US" sz="1000" b="1" dirty="0" err="1">
                <a:solidFill>
                  <a:srgbClr val="006699"/>
                </a:solidFill>
                <a:latin typeface="Helvetica" pitchFamily="34" charset="0"/>
              </a:rPr>
              <a:t>phẩm</a:t>
            </a:r>
            <a:r>
              <a:rPr lang="en-US" sz="1000" b="1" dirty="0">
                <a:solidFill>
                  <a:srgbClr val="006699"/>
                </a:solidFill>
                <a:latin typeface="Helvetica" pitchFamily="34" charset="0"/>
              </a:rPr>
              <a:t> </a:t>
            </a:r>
            <a:r>
              <a:rPr lang="en-US" sz="1000" b="1" dirty="0" err="1">
                <a:solidFill>
                  <a:srgbClr val="006699"/>
                </a:solidFill>
                <a:latin typeface="Helvetica" pitchFamily="34" charset="0"/>
              </a:rPr>
              <a:t>Tp.HCM</a:t>
            </a:r>
            <a:endParaRPr lang="en-US" sz="1000" b="1" dirty="0">
              <a:solidFill>
                <a:srgbClr val="006699"/>
              </a:solidFill>
              <a:latin typeface="Helvetica" pitchFamily="34" charset="0"/>
            </a:endParaRPr>
          </a:p>
        </p:txBody>
      </p:sp>
      <p:sp>
        <p:nvSpPr>
          <p:cNvPr id="120843" name="Text Box 11"/>
          <p:cNvSpPr txBox="1">
            <a:spLocks noChangeArrowheads="1"/>
          </p:cNvSpPr>
          <p:nvPr/>
        </p:nvSpPr>
        <p:spPr bwMode="auto">
          <a:xfrm>
            <a:off x="185738" y="6621463"/>
            <a:ext cx="1300162" cy="246062"/>
          </a:xfrm>
          <a:prstGeom prst="rect">
            <a:avLst/>
          </a:prstGeom>
          <a:noFill/>
          <a:ln w="9525">
            <a:noFill/>
            <a:miter lim="800000"/>
            <a:headEnd/>
            <a:tailEnd/>
          </a:ln>
          <a:effectLst/>
        </p:spPr>
        <p:txBody>
          <a:bodyPr wrap="none">
            <a:spAutoFit/>
          </a:bodyPr>
          <a:lstStyle>
            <a:lvl1pPr>
              <a:defRPr sz="2400">
                <a:solidFill>
                  <a:schemeClr val="tx1"/>
                </a:solidFill>
                <a:latin typeface="Verdana" pitchFamily="34" charset="0"/>
                <a:ea typeface="ＭＳ Ｐゴシック" charset="-128"/>
              </a:defRPr>
            </a:lvl1pPr>
            <a:lvl2pPr marL="37931725" indent="-37474525">
              <a:defRPr sz="2400">
                <a:solidFill>
                  <a:schemeClr val="tx1"/>
                </a:solidFill>
                <a:latin typeface="Verdana" pitchFamily="34" charset="0"/>
                <a:ea typeface="ＭＳ Ｐゴシック" charset="-128"/>
              </a:defRPr>
            </a:lvl2pPr>
            <a:lvl3pPr>
              <a:defRPr sz="2400">
                <a:solidFill>
                  <a:schemeClr val="tx1"/>
                </a:solidFill>
                <a:latin typeface="Verdana" pitchFamily="34" charset="0"/>
                <a:ea typeface="ＭＳ Ｐゴシック" charset="-128"/>
              </a:defRPr>
            </a:lvl3pPr>
            <a:lvl4pPr>
              <a:defRPr sz="2400">
                <a:solidFill>
                  <a:schemeClr val="tx1"/>
                </a:solidFill>
                <a:latin typeface="Verdana" pitchFamily="34" charset="0"/>
                <a:ea typeface="ＭＳ Ｐゴシック" charset="-128"/>
              </a:defRPr>
            </a:lvl4pPr>
            <a:lvl5pPr>
              <a:defRPr sz="2400">
                <a:solidFill>
                  <a:schemeClr val="tx1"/>
                </a:solidFill>
                <a:latin typeface="Verdana" pitchFamily="34" charset="0"/>
                <a:ea typeface="ＭＳ Ｐゴシック" charset="-128"/>
              </a:defRPr>
            </a:lvl5pPr>
            <a:lvl6pPr marL="457200" eaLnBrk="0" fontAlgn="base" hangingPunct="0">
              <a:spcBef>
                <a:spcPct val="0"/>
              </a:spcBef>
              <a:spcAft>
                <a:spcPct val="0"/>
              </a:spcAft>
              <a:defRPr sz="2400">
                <a:solidFill>
                  <a:schemeClr val="tx1"/>
                </a:solidFill>
                <a:latin typeface="Verdana" pitchFamily="34" charset="0"/>
                <a:ea typeface="ＭＳ Ｐゴシック" charset="-128"/>
              </a:defRPr>
            </a:lvl6pPr>
            <a:lvl7pPr marL="914400" eaLnBrk="0" fontAlgn="base" hangingPunct="0">
              <a:spcBef>
                <a:spcPct val="0"/>
              </a:spcBef>
              <a:spcAft>
                <a:spcPct val="0"/>
              </a:spcAft>
              <a:defRPr sz="2400">
                <a:solidFill>
                  <a:schemeClr val="tx1"/>
                </a:solidFill>
                <a:latin typeface="Verdana" pitchFamily="34" charset="0"/>
                <a:ea typeface="ＭＳ Ｐゴシック" charset="-128"/>
              </a:defRPr>
            </a:lvl7pPr>
            <a:lvl8pPr marL="1371600" eaLnBrk="0" fontAlgn="base" hangingPunct="0">
              <a:spcBef>
                <a:spcPct val="0"/>
              </a:spcBef>
              <a:spcAft>
                <a:spcPct val="0"/>
              </a:spcAft>
              <a:defRPr sz="2400">
                <a:solidFill>
                  <a:schemeClr val="tx1"/>
                </a:solidFill>
                <a:latin typeface="Verdana" pitchFamily="34" charset="0"/>
                <a:ea typeface="ＭＳ Ｐゴシック" charset="-128"/>
              </a:defRPr>
            </a:lvl8pPr>
            <a:lvl9pPr marL="1828800" eaLnBrk="0" fontAlgn="base" hangingPunct="0">
              <a:spcBef>
                <a:spcPct val="0"/>
              </a:spcBef>
              <a:spcAft>
                <a:spcPct val="0"/>
              </a:spcAft>
              <a:defRPr sz="2400">
                <a:solidFill>
                  <a:schemeClr val="tx1"/>
                </a:solidFill>
                <a:latin typeface="Verdana" pitchFamily="34" charset="0"/>
                <a:ea typeface="ＭＳ Ｐゴシック" charset="-128"/>
              </a:defRPr>
            </a:lvl9pPr>
          </a:lstStyle>
          <a:p>
            <a:pPr>
              <a:spcBef>
                <a:spcPct val="50000"/>
              </a:spcBef>
              <a:defRPr/>
            </a:pPr>
            <a:r>
              <a:rPr lang="en-US" sz="1000" b="1" dirty="0" err="1">
                <a:solidFill>
                  <a:srgbClr val="006699"/>
                </a:solidFill>
                <a:latin typeface="Helvetica" pitchFamily="34" charset="0"/>
              </a:rPr>
              <a:t>Kiến</a:t>
            </a:r>
            <a:r>
              <a:rPr lang="en-US" sz="1000" b="1" dirty="0">
                <a:solidFill>
                  <a:srgbClr val="006699"/>
                </a:solidFill>
                <a:latin typeface="Helvetica" pitchFamily="34" charset="0"/>
              </a:rPr>
              <a:t> </a:t>
            </a:r>
            <a:r>
              <a:rPr lang="en-US" sz="1000" b="1" dirty="0" err="1">
                <a:solidFill>
                  <a:srgbClr val="006699"/>
                </a:solidFill>
                <a:latin typeface="Helvetica" pitchFamily="34" charset="0"/>
              </a:rPr>
              <a:t>trúc</a:t>
            </a:r>
            <a:r>
              <a:rPr lang="en-US" sz="1000" b="1" dirty="0">
                <a:solidFill>
                  <a:srgbClr val="006699"/>
                </a:solidFill>
                <a:latin typeface="Helvetica" pitchFamily="34" charset="0"/>
              </a:rPr>
              <a:t> </a:t>
            </a:r>
            <a:r>
              <a:rPr lang="en-US" sz="1000" b="1" dirty="0" err="1">
                <a:solidFill>
                  <a:srgbClr val="006699"/>
                </a:solidFill>
                <a:latin typeface="Helvetica" pitchFamily="34" charset="0"/>
              </a:rPr>
              <a:t>máy</a:t>
            </a:r>
            <a:r>
              <a:rPr lang="en-US" sz="1000" b="1" dirty="0">
                <a:solidFill>
                  <a:srgbClr val="006699"/>
                </a:solidFill>
                <a:latin typeface="Helvetica" pitchFamily="34" charset="0"/>
              </a:rPr>
              <a:t> </a:t>
            </a:r>
            <a:r>
              <a:rPr lang="en-US" sz="1000" b="1" dirty="0" err="1">
                <a:solidFill>
                  <a:srgbClr val="006699"/>
                </a:solidFill>
                <a:latin typeface="Helvetica" pitchFamily="34" charset="0"/>
              </a:rPr>
              <a:t>tính</a:t>
            </a:r>
            <a:endParaRPr lang="en-US" sz="1000" b="1" dirty="0">
              <a:solidFill>
                <a:srgbClr val="006699"/>
              </a:solidFill>
              <a:latin typeface="Helvetica" pitchFamily="34" charset="0"/>
            </a:endParaRPr>
          </a:p>
        </p:txBody>
      </p:sp>
      <p:pic>
        <p:nvPicPr>
          <p:cNvPr id="1036" name="Picture 12" descr="dino_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8"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txStyles>
    <p:titleStyle>
      <a:lvl1pPr algn="ctr" rtl="0" eaLnBrk="0" fontAlgn="base" hangingPunct="0">
        <a:spcBef>
          <a:spcPct val="0"/>
        </a:spcBef>
        <a:spcAft>
          <a:spcPct val="0"/>
        </a:spcAft>
        <a:defRPr sz="32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ea typeface="ＭＳ Ｐゴシック" pitchFamily="34" charset="-128"/>
              </a:rPr>
              <a:t>Nội dung môn học</a:t>
            </a:r>
          </a:p>
        </p:txBody>
      </p:sp>
      <p:sp>
        <p:nvSpPr>
          <p:cNvPr id="16387" name="Rectangle 3"/>
          <p:cNvSpPr>
            <a:spLocks noGrp="1" noChangeArrowheads="1"/>
          </p:cNvSpPr>
          <p:nvPr>
            <p:ph type="body" idx="1"/>
          </p:nvPr>
        </p:nvSpPr>
        <p:spPr>
          <a:xfrm>
            <a:off x="409575" y="1233488"/>
            <a:ext cx="8734425" cy="4530725"/>
          </a:xfrm>
        </p:spPr>
        <p:txBody>
          <a:bodyPr/>
          <a:lstStyle/>
          <a:p>
            <a:pPr>
              <a:defRPr/>
            </a:pPr>
            <a:r>
              <a:rPr lang="en-US" dirty="0" err="1"/>
              <a:t>Chương</a:t>
            </a:r>
            <a:r>
              <a:rPr lang="en-US" dirty="0"/>
              <a:t> 1: </a:t>
            </a:r>
            <a:r>
              <a:rPr lang="en-US" dirty="0" err="1"/>
              <a:t>Giới</a:t>
            </a:r>
            <a:r>
              <a:rPr lang="en-US" dirty="0"/>
              <a:t> </a:t>
            </a:r>
            <a:r>
              <a:rPr lang="en-US" err="1"/>
              <a:t>thiệu</a:t>
            </a:r>
            <a:r>
              <a:rPr lang="en-US"/>
              <a:t> chung</a:t>
            </a:r>
            <a:endParaRPr lang="en-US" dirty="0"/>
          </a:p>
          <a:p>
            <a:pPr>
              <a:defRPr/>
            </a:pPr>
            <a:r>
              <a:rPr lang="en-US" dirty="0" err="1"/>
              <a:t>Chương</a:t>
            </a:r>
            <a:r>
              <a:rPr lang="en-US" dirty="0"/>
              <a:t> 2: </a:t>
            </a:r>
            <a:r>
              <a:rPr lang="en-US" dirty="0" err="1"/>
              <a:t>Tổng</a:t>
            </a:r>
            <a:r>
              <a:rPr lang="en-US" dirty="0"/>
              <a:t> </a:t>
            </a:r>
            <a:r>
              <a:rPr lang="en-US" dirty="0" err="1"/>
              <a:t>quan</a:t>
            </a:r>
            <a:r>
              <a:rPr lang="en-US" dirty="0"/>
              <a:t> </a:t>
            </a:r>
            <a:r>
              <a:rPr lang="en-US" dirty="0" err="1"/>
              <a:t>về</a:t>
            </a:r>
            <a:r>
              <a:rPr lang="en-US" dirty="0"/>
              <a:t> </a:t>
            </a:r>
            <a:r>
              <a:rPr lang="en-US" dirty="0" err="1"/>
              <a:t>hệ</a:t>
            </a:r>
            <a:r>
              <a:rPr lang="en-US" dirty="0"/>
              <a:t> </a:t>
            </a:r>
            <a:r>
              <a:rPr lang="en-US" dirty="0" err="1"/>
              <a:t>thống</a:t>
            </a:r>
            <a:r>
              <a:rPr lang="en-US" dirty="0"/>
              <a:t> </a:t>
            </a:r>
            <a:r>
              <a:rPr lang="en-US" err="1"/>
              <a:t>máy</a:t>
            </a:r>
            <a:r>
              <a:rPr lang="en-US"/>
              <a:t> tính</a:t>
            </a:r>
            <a:endParaRPr lang="en-US" dirty="0"/>
          </a:p>
          <a:p>
            <a:pPr>
              <a:defRPr/>
            </a:pPr>
            <a:r>
              <a:rPr lang="en-US" dirty="0" err="1">
                <a:solidFill>
                  <a:srgbClr val="FF0000"/>
                </a:solidFill>
              </a:rPr>
              <a:t>Chương</a:t>
            </a:r>
            <a:r>
              <a:rPr lang="en-US" dirty="0">
                <a:solidFill>
                  <a:srgbClr val="FF0000"/>
                </a:solidFill>
              </a:rPr>
              <a:t> 3: </a:t>
            </a:r>
            <a:r>
              <a:rPr lang="en-US" dirty="0" err="1">
                <a:solidFill>
                  <a:srgbClr val="FF0000"/>
                </a:solidFill>
              </a:rPr>
              <a:t>Biểu</a:t>
            </a:r>
            <a:r>
              <a:rPr lang="en-US" dirty="0">
                <a:solidFill>
                  <a:srgbClr val="FF0000"/>
                </a:solidFill>
              </a:rPr>
              <a:t> </a:t>
            </a:r>
            <a:r>
              <a:rPr lang="en-US" dirty="0" err="1">
                <a:solidFill>
                  <a:srgbClr val="FF0000"/>
                </a:solidFill>
              </a:rPr>
              <a:t>diễn</a:t>
            </a:r>
            <a:r>
              <a:rPr lang="en-US" dirty="0">
                <a:solidFill>
                  <a:srgbClr val="FF0000"/>
                </a:solidFill>
              </a:rPr>
              <a:t>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a:t>
            </a:r>
            <a:r>
              <a:rPr lang="en-US" dirty="0" err="1">
                <a:solidFill>
                  <a:srgbClr val="FF0000"/>
                </a:solidFill>
              </a:rPr>
              <a:t>và</a:t>
            </a:r>
            <a:r>
              <a:rPr lang="en-US" dirty="0">
                <a:solidFill>
                  <a:srgbClr val="FF0000"/>
                </a:solidFill>
              </a:rPr>
              <a:t> </a:t>
            </a:r>
            <a:r>
              <a:rPr lang="en-US" err="1">
                <a:solidFill>
                  <a:srgbClr val="FF0000"/>
                </a:solidFill>
              </a:rPr>
              <a:t>số</a:t>
            </a:r>
            <a:r>
              <a:rPr lang="en-US">
                <a:solidFill>
                  <a:srgbClr val="FF0000"/>
                </a:solidFill>
              </a:rPr>
              <a:t> học</a:t>
            </a:r>
            <a:endParaRPr lang="en-US" dirty="0">
              <a:solidFill>
                <a:srgbClr val="FF0000"/>
              </a:solidFill>
            </a:endParaRPr>
          </a:p>
          <a:p>
            <a:pPr>
              <a:defRPr/>
            </a:pPr>
            <a:r>
              <a:rPr lang="en-US" dirty="0" err="1"/>
              <a:t>Chương</a:t>
            </a:r>
            <a:r>
              <a:rPr lang="en-US" dirty="0"/>
              <a:t> 4: </a:t>
            </a:r>
            <a:r>
              <a:rPr lang="en-US" dirty="0" err="1"/>
              <a:t>Đơn</a:t>
            </a:r>
            <a:r>
              <a:rPr lang="en-US" dirty="0"/>
              <a:t> </a:t>
            </a:r>
            <a:r>
              <a:rPr lang="en-US" dirty="0" err="1"/>
              <a:t>vị</a:t>
            </a:r>
            <a:r>
              <a:rPr lang="en-US" dirty="0"/>
              <a:t> </a:t>
            </a:r>
            <a:r>
              <a:rPr lang="en-US" dirty="0" err="1"/>
              <a:t>xử</a:t>
            </a:r>
            <a:r>
              <a:rPr lang="en-US" dirty="0"/>
              <a:t> </a:t>
            </a:r>
            <a:r>
              <a:rPr lang="en-US" dirty="0" err="1"/>
              <a:t>lý</a:t>
            </a:r>
            <a:r>
              <a:rPr lang="en-US" dirty="0"/>
              <a:t> </a:t>
            </a:r>
            <a:r>
              <a:rPr lang="en-US" err="1"/>
              <a:t>trung</a:t>
            </a:r>
            <a:r>
              <a:rPr lang="en-US"/>
              <a:t> tâm</a:t>
            </a:r>
            <a:endParaRPr lang="en-US" dirty="0"/>
          </a:p>
          <a:p>
            <a:pPr>
              <a:defRPr/>
            </a:pPr>
            <a:r>
              <a:rPr lang="en-US" dirty="0" err="1"/>
              <a:t>Chương</a:t>
            </a:r>
            <a:r>
              <a:rPr lang="en-US" dirty="0"/>
              <a:t> 5: </a:t>
            </a:r>
            <a:r>
              <a:rPr lang="en-US" dirty="0" err="1"/>
              <a:t>Bộ</a:t>
            </a:r>
            <a:r>
              <a:rPr lang="en-US" dirty="0"/>
              <a:t> </a:t>
            </a:r>
            <a:r>
              <a:rPr lang="en-US" dirty="0" err="1"/>
              <a:t>nhớ</a:t>
            </a:r>
            <a:r>
              <a:rPr lang="en-US" dirty="0"/>
              <a:t> </a:t>
            </a:r>
            <a:r>
              <a:rPr lang="en-US" err="1"/>
              <a:t>máy</a:t>
            </a:r>
            <a:r>
              <a:rPr lang="en-US"/>
              <a:t> tính</a:t>
            </a:r>
            <a:endParaRPr lang="en-US" dirty="0"/>
          </a:p>
          <a:p>
            <a:pPr>
              <a:defRPr/>
            </a:pPr>
            <a:r>
              <a:rPr lang="en-US" dirty="0" err="1"/>
              <a:t>Chương</a:t>
            </a:r>
            <a:r>
              <a:rPr lang="en-US" dirty="0"/>
              <a:t> 6: </a:t>
            </a:r>
            <a:r>
              <a:rPr lang="en-US" dirty="0" err="1"/>
              <a:t>Hệ</a:t>
            </a:r>
            <a:r>
              <a:rPr lang="en-US" dirty="0"/>
              <a:t> </a:t>
            </a:r>
            <a:r>
              <a:rPr lang="en-US" dirty="0" err="1"/>
              <a:t>thống</a:t>
            </a:r>
            <a:r>
              <a:rPr lang="en-US" dirty="0"/>
              <a:t> </a:t>
            </a:r>
            <a:r>
              <a:rPr lang="en-US" err="1"/>
              <a:t>vào</a:t>
            </a:r>
            <a:r>
              <a:rPr lang="en-US"/>
              <a:t> ra</a:t>
            </a:r>
            <a:endParaRPr lang="en-US" dirty="0"/>
          </a:p>
          <a:p>
            <a:pPr>
              <a:defRPr/>
            </a:pPr>
            <a:r>
              <a:rPr lang="en-US" dirty="0" err="1"/>
              <a:t>Tổng</a:t>
            </a:r>
            <a:r>
              <a:rPr lang="en-US" dirty="0"/>
              <a:t> </a:t>
            </a:r>
            <a:r>
              <a:rPr lang="en-US" dirty="0" err="1"/>
              <a:t>kết</a:t>
            </a:r>
            <a:r>
              <a:rPr lang="en-US" dirty="0"/>
              <a:t> – </a:t>
            </a:r>
            <a:r>
              <a:rPr lang="en-US" dirty="0" err="1"/>
              <a:t>ôn</a:t>
            </a:r>
            <a:r>
              <a:rPr lang="en-US" dirty="0"/>
              <a:t> </a:t>
            </a:r>
            <a:r>
              <a:rPr lang="en-US" dirty="0" err="1"/>
              <a:t>tập</a:t>
            </a:r>
            <a:endParaRPr lang="en-US" dirty="0"/>
          </a:p>
          <a:p>
            <a:pPr marL="0" indent="0">
              <a:buFont typeface="Monotype Sorts" pitchFamily="2" charset="2"/>
              <a:buNone/>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ea typeface="ＭＳ Ｐゴシック" pitchFamily="34" charset="-128"/>
              </a:rPr>
              <a:t>Hệ nhị phân</a:t>
            </a:r>
          </a:p>
        </p:txBody>
      </p:sp>
      <p:pic>
        <p:nvPicPr>
          <p:cNvPr id="143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238" y="1204913"/>
            <a:ext cx="4581525"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ea typeface="ＭＳ Ｐゴシック" pitchFamily="34" charset="-128"/>
              </a:rPr>
              <a:t>Hệ nhị phân</a:t>
            </a:r>
          </a:p>
        </p:txBody>
      </p:sp>
      <p:graphicFrame>
        <p:nvGraphicFramePr>
          <p:cNvPr id="4" name="Group 184"/>
          <p:cNvGraphicFramePr>
            <a:graphicFrameLocks noGrp="1"/>
          </p:cNvGraphicFramePr>
          <p:nvPr/>
        </p:nvGraphicFramePr>
        <p:xfrm>
          <a:off x="482600" y="3192463"/>
          <a:ext cx="7467600" cy="517880"/>
        </p:xfrm>
        <a:graphic>
          <a:graphicData uri="http://schemas.openxmlformats.org/drawingml/2006/table">
            <a:tbl>
              <a:tblPr/>
              <a:tblGrid>
                <a:gridCol w="1068388">
                  <a:extLst>
                    <a:ext uri="{9D8B030D-6E8A-4147-A177-3AD203B41FA5}">
                      <a16:colId xmlns:a16="http://schemas.microsoft.com/office/drawing/2014/main" val="20000"/>
                    </a:ext>
                  </a:extLst>
                </a:gridCol>
                <a:gridCol w="1063625">
                  <a:extLst>
                    <a:ext uri="{9D8B030D-6E8A-4147-A177-3AD203B41FA5}">
                      <a16:colId xmlns:a16="http://schemas.microsoft.com/office/drawing/2014/main" val="20001"/>
                    </a:ext>
                  </a:extLst>
                </a:gridCol>
                <a:gridCol w="1068387">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8388">
                  <a:extLst>
                    <a:ext uri="{9D8B030D-6E8A-4147-A177-3AD203B41FA5}">
                      <a16:colId xmlns:a16="http://schemas.microsoft.com/office/drawing/2014/main" val="20004"/>
                    </a:ext>
                  </a:extLst>
                </a:gridCol>
                <a:gridCol w="1063625">
                  <a:extLst>
                    <a:ext uri="{9D8B030D-6E8A-4147-A177-3AD203B41FA5}">
                      <a16:colId xmlns:a16="http://schemas.microsoft.com/office/drawing/2014/main" val="20005"/>
                    </a:ext>
                  </a:extLst>
                </a:gridCol>
                <a:gridCol w="1068387">
                  <a:extLst>
                    <a:ext uri="{9D8B030D-6E8A-4147-A177-3AD203B41FA5}">
                      <a16:colId xmlns:a16="http://schemas.microsoft.com/office/drawing/2014/main" val="20006"/>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1</a:t>
                      </a: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0</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1</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0</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1</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1</a:t>
                      </a: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 name="Rectangle 202"/>
          <p:cNvSpPr>
            <a:spLocks noChangeArrowheads="1"/>
          </p:cNvSpPr>
          <p:nvPr/>
        </p:nvSpPr>
        <p:spPr bwMode="auto">
          <a:xfrm>
            <a:off x="482600" y="5021263"/>
            <a:ext cx="7467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90000"/>
              </a:lnSpc>
              <a:spcBef>
                <a:spcPct val="20000"/>
              </a:spcBef>
            </a:pPr>
            <a:r>
              <a:rPr lang="en-US" sz="2800">
                <a:latin typeface="Arial" charset="0"/>
              </a:rPr>
              <a:t>4 + 0 + 1 + 0 + 0.25 + 0.125   =   </a:t>
            </a:r>
            <a:r>
              <a:rPr lang="en-US" sz="2800" i="1" u="sng">
                <a:latin typeface="Arial" charset="0"/>
              </a:rPr>
              <a:t>5.375</a:t>
            </a:r>
          </a:p>
        </p:txBody>
      </p:sp>
      <p:graphicFrame>
        <p:nvGraphicFramePr>
          <p:cNvPr id="6" name="Group 203"/>
          <p:cNvGraphicFramePr>
            <a:graphicFrameLocks noGrp="1"/>
          </p:cNvGraphicFramePr>
          <p:nvPr/>
        </p:nvGraphicFramePr>
        <p:xfrm>
          <a:off x="482600" y="3725863"/>
          <a:ext cx="7467600" cy="396875"/>
        </p:xfrm>
        <a:graphic>
          <a:graphicData uri="http://schemas.openxmlformats.org/drawingml/2006/table">
            <a:tbl>
              <a:tblPr/>
              <a:tblGrid>
                <a:gridCol w="1068388">
                  <a:extLst>
                    <a:ext uri="{9D8B030D-6E8A-4147-A177-3AD203B41FA5}">
                      <a16:colId xmlns:a16="http://schemas.microsoft.com/office/drawing/2014/main" val="20000"/>
                    </a:ext>
                  </a:extLst>
                </a:gridCol>
                <a:gridCol w="1063625">
                  <a:extLst>
                    <a:ext uri="{9D8B030D-6E8A-4147-A177-3AD203B41FA5}">
                      <a16:colId xmlns:a16="http://schemas.microsoft.com/office/drawing/2014/main" val="20001"/>
                    </a:ext>
                  </a:extLst>
                </a:gridCol>
                <a:gridCol w="1068387">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8388">
                  <a:extLst>
                    <a:ext uri="{9D8B030D-6E8A-4147-A177-3AD203B41FA5}">
                      <a16:colId xmlns:a16="http://schemas.microsoft.com/office/drawing/2014/main" val="20004"/>
                    </a:ext>
                  </a:extLst>
                </a:gridCol>
                <a:gridCol w="1063625">
                  <a:extLst>
                    <a:ext uri="{9D8B030D-6E8A-4147-A177-3AD203B41FA5}">
                      <a16:colId xmlns:a16="http://schemas.microsoft.com/office/drawing/2014/main" val="20005"/>
                    </a:ext>
                  </a:extLst>
                </a:gridCol>
                <a:gridCol w="1068387">
                  <a:extLst>
                    <a:ext uri="{9D8B030D-6E8A-4147-A177-3AD203B41FA5}">
                      <a16:colId xmlns:a16="http://schemas.microsoft.com/office/drawing/2014/main" val="20006"/>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2</a:t>
                      </a:r>
                      <a:r>
                        <a:rPr kumimoji="0" lang="en-US" sz="2000" b="0" i="0" u="none" strike="noStrike" cap="none" normalizeH="0" baseline="30000">
                          <a:ln>
                            <a:noFill/>
                          </a:ln>
                          <a:solidFill>
                            <a:srgbClr val="0000FF"/>
                          </a:solidFill>
                          <a:effectLst/>
                          <a:latin typeface="Arial" charset="0"/>
                        </a:rPr>
                        <a:t>2</a:t>
                      </a:r>
                      <a:endParaRPr kumimoji="0" lang="en-US" sz="2000" b="0" i="0" u="none" strike="noStrike" cap="none" normalizeH="0" baseline="0">
                        <a:ln>
                          <a:noFill/>
                        </a:ln>
                        <a:solidFill>
                          <a:srgbClr val="0000FF"/>
                        </a:solidFill>
                        <a:effectLst/>
                        <a:latin typeface="Arial" charset="0"/>
                      </a:endParaRP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2</a:t>
                      </a:r>
                      <a:r>
                        <a:rPr kumimoji="0" lang="en-US" sz="2000" b="0" i="0" u="none" strike="noStrike" cap="none" normalizeH="0" baseline="30000">
                          <a:ln>
                            <a:noFill/>
                          </a:ln>
                          <a:solidFill>
                            <a:srgbClr val="0000FF"/>
                          </a:solidFill>
                          <a:effectLst/>
                          <a:latin typeface="Arial" charset="0"/>
                        </a:rPr>
                        <a:t>1</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2</a:t>
                      </a:r>
                      <a:r>
                        <a:rPr kumimoji="0" lang="en-US" sz="2000" b="0" i="0" u="none" strike="noStrike" cap="none" normalizeH="0" baseline="30000">
                          <a:ln>
                            <a:noFill/>
                          </a:ln>
                          <a:solidFill>
                            <a:srgbClr val="0000FF"/>
                          </a:solidFill>
                          <a:effectLst/>
                          <a:latin typeface="Arial" charset="0"/>
                        </a:rPr>
                        <a:t>0</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2</a:t>
                      </a:r>
                      <a:r>
                        <a:rPr kumimoji="0" lang="en-US" sz="2000" b="0" i="0" u="none" strike="noStrike" cap="none" normalizeH="0" baseline="30000">
                          <a:ln>
                            <a:noFill/>
                          </a:ln>
                          <a:solidFill>
                            <a:srgbClr val="0000FF"/>
                          </a:solidFill>
                          <a:effectLst/>
                          <a:latin typeface="Arial" charset="0"/>
                        </a:rPr>
                        <a:t>-1</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2</a:t>
                      </a:r>
                      <a:r>
                        <a:rPr kumimoji="0" lang="en-US" sz="2000" b="0" i="0" u="none" strike="noStrike" cap="none" normalizeH="0" baseline="30000">
                          <a:ln>
                            <a:noFill/>
                          </a:ln>
                          <a:solidFill>
                            <a:srgbClr val="0000FF"/>
                          </a:solidFill>
                          <a:effectLst/>
                          <a:latin typeface="Arial" charset="0"/>
                        </a:rPr>
                        <a:t>-2</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2</a:t>
                      </a:r>
                      <a:r>
                        <a:rPr kumimoji="0" lang="en-US" sz="2000" b="0" i="0" u="none" strike="noStrike" cap="none" normalizeH="0" baseline="30000">
                          <a:ln>
                            <a:noFill/>
                          </a:ln>
                          <a:solidFill>
                            <a:srgbClr val="0000FF"/>
                          </a:solidFill>
                          <a:effectLst/>
                          <a:latin typeface="Arial" charset="0"/>
                        </a:rPr>
                        <a:t>-3</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 name="Group 233"/>
          <p:cNvGraphicFramePr>
            <a:graphicFrameLocks noGrp="1"/>
          </p:cNvGraphicFramePr>
          <p:nvPr/>
        </p:nvGraphicFramePr>
        <p:xfrm>
          <a:off x="482600" y="4106863"/>
          <a:ext cx="7467600" cy="396875"/>
        </p:xfrm>
        <a:graphic>
          <a:graphicData uri="http://schemas.openxmlformats.org/drawingml/2006/table">
            <a:tbl>
              <a:tblPr/>
              <a:tblGrid>
                <a:gridCol w="1068388">
                  <a:extLst>
                    <a:ext uri="{9D8B030D-6E8A-4147-A177-3AD203B41FA5}">
                      <a16:colId xmlns:a16="http://schemas.microsoft.com/office/drawing/2014/main" val="20000"/>
                    </a:ext>
                  </a:extLst>
                </a:gridCol>
                <a:gridCol w="1063625">
                  <a:extLst>
                    <a:ext uri="{9D8B030D-6E8A-4147-A177-3AD203B41FA5}">
                      <a16:colId xmlns:a16="http://schemas.microsoft.com/office/drawing/2014/main" val="20001"/>
                    </a:ext>
                  </a:extLst>
                </a:gridCol>
                <a:gridCol w="1068387">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8388">
                  <a:extLst>
                    <a:ext uri="{9D8B030D-6E8A-4147-A177-3AD203B41FA5}">
                      <a16:colId xmlns:a16="http://schemas.microsoft.com/office/drawing/2014/main" val="20004"/>
                    </a:ext>
                  </a:extLst>
                </a:gridCol>
                <a:gridCol w="1063625">
                  <a:extLst>
                    <a:ext uri="{9D8B030D-6E8A-4147-A177-3AD203B41FA5}">
                      <a16:colId xmlns:a16="http://schemas.microsoft.com/office/drawing/2014/main" val="20005"/>
                    </a:ext>
                  </a:extLst>
                </a:gridCol>
                <a:gridCol w="1068387">
                  <a:extLst>
                    <a:ext uri="{9D8B030D-6E8A-4147-A177-3AD203B41FA5}">
                      <a16:colId xmlns:a16="http://schemas.microsoft.com/office/drawing/2014/main" val="20006"/>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1x2</a:t>
                      </a:r>
                      <a:r>
                        <a:rPr kumimoji="0" lang="en-US" sz="2000" b="0" i="0" u="none" strike="noStrike" cap="none" normalizeH="0" baseline="30000">
                          <a:ln>
                            <a:noFill/>
                          </a:ln>
                          <a:solidFill>
                            <a:srgbClr val="0000FF"/>
                          </a:solidFill>
                          <a:effectLst/>
                          <a:latin typeface="Arial" charset="0"/>
                        </a:rPr>
                        <a:t>2</a:t>
                      </a:r>
                      <a:endParaRPr kumimoji="0" lang="en-US" sz="2000" b="0" i="0" u="none" strike="noStrike" cap="none" normalizeH="0" baseline="0">
                        <a:ln>
                          <a:noFill/>
                        </a:ln>
                        <a:solidFill>
                          <a:srgbClr val="0000FF"/>
                        </a:solidFill>
                        <a:effectLst/>
                        <a:latin typeface="Arial" charset="0"/>
                      </a:endParaRP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0x2</a:t>
                      </a:r>
                      <a:r>
                        <a:rPr kumimoji="0" lang="en-US" sz="2000" b="0" i="0" u="none" strike="noStrike" cap="none" normalizeH="0" baseline="30000">
                          <a:ln>
                            <a:noFill/>
                          </a:ln>
                          <a:solidFill>
                            <a:srgbClr val="0000FF"/>
                          </a:solidFill>
                          <a:effectLst/>
                          <a:latin typeface="Arial" charset="0"/>
                        </a:rPr>
                        <a:t>1</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1x2</a:t>
                      </a:r>
                      <a:r>
                        <a:rPr kumimoji="0" lang="en-US" sz="2000" b="0" i="0" u="none" strike="noStrike" cap="none" normalizeH="0" baseline="30000">
                          <a:ln>
                            <a:noFill/>
                          </a:ln>
                          <a:solidFill>
                            <a:srgbClr val="0000FF"/>
                          </a:solidFill>
                          <a:effectLst/>
                          <a:latin typeface="Arial" charset="0"/>
                        </a:rPr>
                        <a:t>0</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0x2</a:t>
                      </a:r>
                      <a:r>
                        <a:rPr kumimoji="0" lang="en-US" sz="2000" b="0" i="0" u="none" strike="noStrike" cap="none" normalizeH="0" baseline="30000">
                          <a:ln>
                            <a:noFill/>
                          </a:ln>
                          <a:solidFill>
                            <a:srgbClr val="0000FF"/>
                          </a:solidFill>
                          <a:effectLst/>
                          <a:latin typeface="Arial" charset="0"/>
                        </a:rPr>
                        <a:t>-1</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1x2</a:t>
                      </a:r>
                      <a:r>
                        <a:rPr kumimoji="0" lang="en-US" sz="2000" b="0" i="0" u="none" strike="noStrike" cap="none" normalizeH="0" baseline="30000">
                          <a:ln>
                            <a:noFill/>
                          </a:ln>
                          <a:solidFill>
                            <a:srgbClr val="0000FF"/>
                          </a:solidFill>
                          <a:effectLst/>
                          <a:latin typeface="Arial" charset="0"/>
                        </a:rPr>
                        <a:t>-2</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1x2</a:t>
                      </a:r>
                      <a:r>
                        <a:rPr kumimoji="0" lang="en-US" sz="2000" b="0" i="0" u="none" strike="noStrike" cap="none" normalizeH="0" baseline="30000">
                          <a:ln>
                            <a:noFill/>
                          </a:ln>
                          <a:solidFill>
                            <a:srgbClr val="0000FF"/>
                          </a:solidFill>
                          <a:effectLst/>
                          <a:latin typeface="Arial" charset="0"/>
                        </a:rPr>
                        <a:t>-3</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 name="Group 263"/>
          <p:cNvGraphicFramePr>
            <a:graphicFrameLocks noGrp="1"/>
          </p:cNvGraphicFramePr>
          <p:nvPr/>
        </p:nvGraphicFramePr>
        <p:xfrm>
          <a:off x="482600" y="4487863"/>
          <a:ext cx="7467600" cy="396875"/>
        </p:xfrm>
        <a:graphic>
          <a:graphicData uri="http://schemas.openxmlformats.org/drawingml/2006/table">
            <a:tbl>
              <a:tblPr/>
              <a:tblGrid>
                <a:gridCol w="1068388">
                  <a:extLst>
                    <a:ext uri="{9D8B030D-6E8A-4147-A177-3AD203B41FA5}">
                      <a16:colId xmlns:a16="http://schemas.microsoft.com/office/drawing/2014/main" val="20000"/>
                    </a:ext>
                  </a:extLst>
                </a:gridCol>
                <a:gridCol w="1063625">
                  <a:extLst>
                    <a:ext uri="{9D8B030D-6E8A-4147-A177-3AD203B41FA5}">
                      <a16:colId xmlns:a16="http://schemas.microsoft.com/office/drawing/2014/main" val="20001"/>
                    </a:ext>
                  </a:extLst>
                </a:gridCol>
                <a:gridCol w="1068387">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8388">
                  <a:extLst>
                    <a:ext uri="{9D8B030D-6E8A-4147-A177-3AD203B41FA5}">
                      <a16:colId xmlns:a16="http://schemas.microsoft.com/office/drawing/2014/main" val="20004"/>
                    </a:ext>
                  </a:extLst>
                </a:gridCol>
                <a:gridCol w="1063625">
                  <a:extLst>
                    <a:ext uri="{9D8B030D-6E8A-4147-A177-3AD203B41FA5}">
                      <a16:colId xmlns:a16="http://schemas.microsoft.com/office/drawing/2014/main" val="20005"/>
                    </a:ext>
                  </a:extLst>
                </a:gridCol>
                <a:gridCol w="1068387">
                  <a:extLst>
                    <a:ext uri="{9D8B030D-6E8A-4147-A177-3AD203B41FA5}">
                      <a16:colId xmlns:a16="http://schemas.microsoft.com/office/drawing/2014/main" val="20006"/>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4</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0</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0</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0.25</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0.125</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 name="Rectangle 3"/>
          <p:cNvSpPr txBox="1">
            <a:spLocks noChangeArrowheads="1"/>
          </p:cNvSpPr>
          <p:nvPr/>
        </p:nvSpPr>
        <p:spPr bwMode="auto">
          <a:xfrm>
            <a:off x="231775" y="1068388"/>
            <a:ext cx="8912225"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defRPr/>
            </a:pPr>
            <a:r>
              <a:rPr lang="en-US" kern="0"/>
              <a:t>Tính giá trị số nhị phân</a:t>
            </a:r>
          </a:p>
          <a:p>
            <a:pPr lvl="1">
              <a:defRPr/>
            </a:pPr>
            <a:r>
              <a:rPr lang="en-US" kern="0"/>
              <a:t>Số thập phân B=b</a:t>
            </a:r>
            <a:r>
              <a:rPr lang="en-US" kern="0" baseline="-25000"/>
              <a:t>n</a:t>
            </a:r>
            <a:r>
              <a:rPr lang="en-US" kern="0"/>
              <a:t>b</a:t>
            </a:r>
            <a:r>
              <a:rPr lang="en-US" kern="0" baseline="-25000"/>
              <a:t>n-1</a:t>
            </a:r>
            <a:r>
              <a:rPr lang="en-US" kern="0"/>
              <a:t>..b</a:t>
            </a:r>
            <a:r>
              <a:rPr lang="en-US" kern="0" baseline="-25000"/>
              <a:t>0</a:t>
            </a:r>
            <a:r>
              <a:rPr lang="en-US" kern="0"/>
              <a:t>.b</a:t>
            </a:r>
            <a:r>
              <a:rPr lang="en-US" kern="0" baseline="-25000"/>
              <a:t>-1</a:t>
            </a:r>
            <a:r>
              <a:rPr lang="en-US" kern="0"/>
              <a:t>b</a:t>
            </a:r>
            <a:r>
              <a:rPr lang="en-US" kern="0" baseline="-25000"/>
              <a:t>-2</a:t>
            </a:r>
            <a:r>
              <a:rPr lang="en-US" kern="0"/>
              <a:t>..b</a:t>
            </a:r>
            <a:r>
              <a:rPr lang="en-US" kern="0" baseline="-25000"/>
              <a:t>-m</a:t>
            </a:r>
          </a:p>
          <a:p>
            <a:pPr lvl="1">
              <a:defRPr/>
            </a:pPr>
            <a:r>
              <a:rPr lang="en-US" kern="0"/>
              <a:t>B=b</a:t>
            </a:r>
            <a:r>
              <a:rPr lang="en-US" kern="0" baseline="-25000"/>
              <a:t>n</a:t>
            </a:r>
            <a:r>
              <a:rPr lang="en-US" kern="0"/>
              <a:t>x2</a:t>
            </a:r>
            <a:r>
              <a:rPr lang="en-US" kern="0" baseline="30000"/>
              <a:t>n</a:t>
            </a:r>
            <a:r>
              <a:rPr lang="en-US" kern="0"/>
              <a:t>+b</a:t>
            </a:r>
            <a:r>
              <a:rPr lang="en-US" kern="0" baseline="-25000"/>
              <a:t>n-1</a:t>
            </a:r>
            <a:r>
              <a:rPr lang="en-US" kern="0"/>
              <a:t>x2</a:t>
            </a:r>
            <a:r>
              <a:rPr lang="en-US" kern="0" baseline="30000"/>
              <a:t>n-1</a:t>
            </a:r>
            <a:r>
              <a:rPr lang="en-US" kern="0"/>
              <a:t>+...b</a:t>
            </a:r>
            <a:r>
              <a:rPr lang="en-US" kern="0" baseline="-25000"/>
              <a:t>0</a:t>
            </a:r>
            <a:r>
              <a:rPr lang="en-US" kern="0"/>
              <a:t>x2</a:t>
            </a:r>
            <a:r>
              <a:rPr lang="en-US" kern="0" baseline="30000"/>
              <a:t>0</a:t>
            </a:r>
            <a:r>
              <a:rPr lang="en-US" kern="0"/>
              <a:t>+b</a:t>
            </a:r>
            <a:r>
              <a:rPr lang="en-US" kern="0" baseline="-25000"/>
              <a:t>-1</a:t>
            </a:r>
            <a:r>
              <a:rPr lang="en-US" kern="0"/>
              <a:t>x2</a:t>
            </a:r>
            <a:r>
              <a:rPr lang="en-US" kern="0" baseline="30000"/>
              <a:t>-1</a:t>
            </a:r>
            <a:r>
              <a:rPr lang="en-US" kern="0"/>
              <a:t>+b</a:t>
            </a:r>
            <a:r>
              <a:rPr lang="en-US" kern="0" baseline="-25000"/>
              <a:t>-2</a:t>
            </a:r>
            <a:r>
              <a:rPr lang="en-US" kern="0"/>
              <a:t>*2</a:t>
            </a:r>
            <a:r>
              <a:rPr lang="en-US" kern="0" baseline="30000"/>
              <a:t>-2</a:t>
            </a:r>
            <a:r>
              <a:rPr lang="en-US" kern="0"/>
              <a:t>+..b</a:t>
            </a:r>
            <a:r>
              <a:rPr lang="en-US" kern="0" baseline="-25000"/>
              <a:t>-m</a:t>
            </a:r>
            <a:r>
              <a:rPr lang="en-US" kern="0"/>
              <a:t>x2</a:t>
            </a:r>
            <a:r>
              <a:rPr lang="en-US" kern="0" baseline="30000"/>
              <a:t>-m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ea typeface="ＭＳ Ｐゴシック" pitchFamily="34" charset="-128"/>
              </a:rPr>
              <a:t>Hệ thập lục phân</a:t>
            </a:r>
          </a:p>
        </p:txBody>
      </p:sp>
      <p:sp>
        <p:nvSpPr>
          <p:cNvPr id="8195" name="Rectangle 3"/>
          <p:cNvSpPr>
            <a:spLocks noGrp="1" noChangeArrowheads="1"/>
          </p:cNvSpPr>
          <p:nvPr>
            <p:ph type="body" idx="1"/>
          </p:nvPr>
        </p:nvSpPr>
        <p:spPr>
          <a:xfrm>
            <a:off x="511175" y="1068388"/>
            <a:ext cx="8158163" cy="1087437"/>
          </a:xfrm>
        </p:spPr>
        <p:txBody>
          <a:bodyPr/>
          <a:lstStyle/>
          <a:p>
            <a:r>
              <a:rPr lang="en-US">
                <a:ea typeface="ＭＳ Ｐゴシック" pitchFamily="34" charset="-128"/>
              </a:rPr>
              <a:t>Cơ số r=16</a:t>
            </a:r>
          </a:p>
          <a:p>
            <a:pPr lvl="1"/>
            <a:r>
              <a:rPr lang="en-US">
                <a:ea typeface="ＭＳ Ｐゴシック" pitchFamily="34" charset="-128"/>
              </a:rPr>
              <a:t>16 chữ số: 0,1,2,3,4,5,6,7,8,9,A,B,C,D,E,F</a:t>
            </a:r>
          </a:p>
        </p:txBody>
      </p:sp>
      <p:sp>
        <p:nvSpPr>
          <p:cNvPr id="4" name="Rectangle 3"/>
          <p:cNvSpPr txBox="1">
            <a:spLocks noChangeArrowheads="1"/>
          </p:cNvSpPr>
          <p:nvPr/>
        </p:nvSpPr>
        <p:spPr bwMode="auto">
          <a:xfrm>
            <a:off x="525463" y="2212975"/>
            <a:ext cx="815816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defRPr/>
            </a:pPr>
            <a:r>
              <a:rPr lang="en-US" kern="0"/>
              <a:t>Dùng n bit có thể biểu diễn được 16</a:t>
            </a:r>
            <a:r>
              <a:rPr lang="en-US" kern="0" baseline="30000"/>
              <a:t>n</a:t>
            </a:r>
            <a:r>
              <a:rPr lang="en-US" kern="0"/>
              <a:t> giá trị khác nhau:</a:t>
            </a:r>
          </a:p>
        </p:txBody>
      </p:sp>
      <p:pic>
        <p:nvPicPr>
          <p:cNvPr id="1280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575" y="3429000"/>
            <a:ext cx="3133725"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28002"/>
                                        </p:tgtEl>
                                        <p:attrNameLst>
                                          <p:attrName>style.visibility</p:attrName>
                                        </p:attrNameLst>
                                      </p:cBhvr>
                                      <p:to>
                                        <p:strVal val="visible"/>
                                      </p:to>
                                    </p:set>
                                    <p:anim calcmode="lin" valueType="num">
                                      <p:cBhvr additive="base">
                                        <p:cTn id="23" dur="500" fill="hold"/>
                                        <p:tgtEl>
                                          <p:spTgt spid="128002"/>
                                        </p:tgtEl>
                                        <p:attrNameLst>
                                          <p:attrName>ppt_x</p:attrName>
                                        </p:attrNameLst>
                                      </p:cBhvr>
                                      <p:tavLst>
                                        <p:tav tm="0">
                                          <p:val>
                                            <p:strVal val="#ppt_x"/>
                                          </p:val>
                                        </p:tav>
                                        <p:tav tm="100000">
                                          <p:val>
                                            <p:strVal val="#ppt_x"/>
                                          </p:val>
                                        </p:tav>
                                      </p:tavLst>
                                    </p:anim>
                                    <p:anim calcmode="lin" valueType="num">
                                      <p:cBhvr additive="base">
                                        <p:cTn id="24" dur="500" fill="hold"/>
                                        <p:tgtEl>
                                          <p:spTgt spid="1280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ea typeface="ＭＳ Ｐゴシック" pitchFamily="34" charset="-128"/>
              </a:rPr>
              <a:t>Hệ thập lục phân</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819150"/>
            <a:ext cx="8724900" cy="524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ea typeface="ＭＳ Ｐゴシック" pitchFamily="34" charset="-128"/>
              </a:rPr>
              <a:t>Hệ thập lục phân</a:t>
            </a:r>
          </a:p>
        </p:txBody>
      </p:sp>
      <p:sp>
        <p:nvSpPr>
          <p:cNvPr id="9" name="Rectangle 3"/>
          <p:cNvSpPr txBox="1">
            <a:spLocks noChangeArrowheads="1"/>
          </p:cNvSpPr>
          <p:nvPr/>
        </p:nvSpPr>
        <p:spPr bwMode="auto">
          <a:xfrm>
            <a:off x="231775" y="1068388"/>
            <a:ext cx="8912225"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defRPr/>
            </a:pPr>
            <a:r>
              <a:rPr lang="en-US" kern="0"/>
              <a:t>Tính giá trị số thập lục phân quy đổi về thập phân</a:t>
            </a:r>
          </a:p>
          <a:p>
            <a:pPr lvl="1">
              <a:defRPr/>
            </a:pPr>
            <a:r>
              <a:rPr lang="en-US" kern="0"/>
              <a:t>Số thập lục phân H=h</a:t>
            </a:r>
            <a:r>
              <a:rPr lang="en-US" kern="0" baseline="-25000"/>
              <a:t>n</a:t>
            </a:r>
            <a:r>
              <a:rPr lang="en-US" kern="0"/>
              <a:t>h</a:t>
            </a:r>
            <a:r>
              <a:rPr lang="en-US" kern="0" baseline="-25000"/>
              <a:t>n-1</a:t>
            </a:r>
            <a:r>
              <a:rPr lang="en-US" kern="0"/>
              <a:t>..h</a:t>
            </a:r>
            <a:r>
              <a:rPr lang="en-US" kern="0" baseline="-25000"/>
              <a:t>0</a:t>
            </a:r>
            <a:r>
              <a:rPr lang="en-US" kern="0"/>
              <a:t>.h</a:t>
            </a:r>
            <a:r>
              <a:rPr lang="en-US" kern="0" baseline="-25000"/>
              <a:t>-1</a:t>
            </a:r>
            <a:r>
              <a:rPr lang="en-US" kern="0"/>
              <a:t>h</a:t>
            </a:r>
            <a:r>
              <a:rPr lang="en-US" kern="0" baseline="-25000"/>
              <a:t>-2</a:t>
            </a:r>
            <a:r>
              <a:rPr lang="en-US" kern="0"/>
              <a:t>..h</a:t>
            </a:r>
            <a:r>
              <a:rPr lang="en-US" kern="0" baseline="-25000"/>
              <a:t>-m</a:t>
            </a:r>
          </a:p>
          <a:p>
            <a:pPr lvl="1">
              <a:defRPr/>
            </a:pPr>
            <a:r>
              <a:rPr lang="en-US" kern="0"/>
              <a:t>H=h</a:t>
            </a:r>
            <a:r>
              <a:rPr lang="en-US" kern="0" baseline="-25000"/>
              <a:t>n</a:t>
            </a:r>
            <a:r>
              <a:rPr lang="en-US" kern="0"/>
              <a:t>x16</a:t>
            </a:r>
            <a:r>
              <a:rPr lang="en-US" kern="0" baseline="30000"/>
              <a:t>n</a:t>
            </a:r>
            <a:r>
              <a:rPr lang="en-US" kern="0"/>
              <a:t>+h</a:t>
            </a:r>
            <a:r>
              <a:rPr lang="en-US" kern="0" baseline="-25000"/>
              <a:t>n-1</a:t>
            </a:r>
            <a:r>
              <a:rPr lang="en-US" kern="0"/>
              <a:t>x16</a:t>
            </a:r>
            <a:r>
              <a:rPr lang="en-US" kern="0" baseline="30000"/>
              <a:t>n-1</a:t>
            </a:r>
            <a:r>
              <a:rPr lang="en-US" kern="0"/>
              <a:t>+...h</a:t>
            </a:r>
            <a:r>
              <a:rPr lang="en-US" kern="0" baseline="-25000"/>
              <a:t>0</a:t>
            </a:r>
            <a:r>
              <a:rPr lang="en-US" kern="0"/>
              <a:t>x16</a:t>
            </a:r>
            <a:r>
              <a:rPr lang="en-US" kern="0" baseline="30000"/>
              <a:t>0</a:t>
            </a:r>
            <a:r>
              <a:rPr lang="en-US" kern="0"/>
              <a:t>+h</a:t>
            </a:r>
            <a:r>
              <a:rPr lang="en-US" kern="0" baseline="-25000"/>
              <a:t>-1</a:t>
            </a:r>
            <a:r>
              <a:rPr lang="en-US" kern="0"/>
              <a:t>x16</a:t>
            </a:r>
            <a:r>
              <a:rPr lang="en-US" kern="0" baseline="30000"/>
              <a:t>-1</a:t>
            </a:r>
            <a:r>
              <a:rPr lang="en-US" kern="0"/>
              <a:t>+h</a:t>
            </a:r>
            <a:r>
              <a:rPr lang="en-US" kern="0" baseline="-25000"/>
              <a:t>-2</a:t>
            </a:r>
            <a:r>
              <a:rPr lang="en-US" kern="0"/>
              <a:t>*16</a:t>
            </a:r>
            <a:r>
              <a:rPr lang="en-US" kern="0" baseline="30000"/>
              <a:t>-2</a:t>
            </a:r>
            <a:r>
              <a:rPr lang="en-US" kern="0"/>
              <a:t>+..h</a:t>
            </a:r>
            <a:r>
              <a:rPr lang="en-US" kern="0" baseline="-25000"/>
              <a:t>-m</a:t>
            </a:r>
            <a:r>
              <a:rPr lang="en-US" kern="0"/>
              <a:t>x16</a:t>
            </a:r>
            <a:r>
              <a:rPr lang="en-US" kern="0" baseline="30000"/>
              <a:t>-m</a:t>
            </a:r>
          </a:p>
        </p:txBody>
      </p:sp>
      <p:graphicFrame>
        <p:nvGraphicFramePr>
          <p:cNvPr id="10" name="Group 176"/>
          <p:cNvGraphicFramePr>
            <a:graphicFrameLocks noGrp="1"/>
          </p:cNvGraphicFramePr>
          <p:nvPr/>
        </p:nvGraphicFramePr>
        <p:xfrm>
          <a:off x="841375" y="3406775"/>
          <a:ext cx="7467600" cy="519113"/>
        </p:xfrm>
        <a:graphic>
          <a:graphicData uri="http://schemas.openxmlformats.org/drawingml/2006/table">
            <a:tbl>
              <a:tblPr/>
              <a:tblGrid>
                <a:gridCol w="1068388">
                  <a:extLst>
                    <a:ext uri="{9D8B030D-6E8A-4147-A177-3AD203B41FA5}">
                      <a16:colId xmlns:a16="http://schemas.microsoft.com/office/drawing/2014/main" val="20000"/>
                    </a:ext>
                  </a:extLst>
                </a:gridCol>
                <a:gridCol w="1063625">
                  <a:extLst>
                    <a:ext uri="{9D8B030D-6E8A-4147-A177-3AD203B41FA5}">
                      <a16:colId xmlns:a16="http://schemas.microsoft.com/office/drawing/2014/main" val="20001"/>
                    </a:ext>
                  </a:extLst>
                </a:gridCol>
                <a:gridCol w="1068387">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8388">
                  <a:extLst>
                    <a:ext uri="{9D8B030D-6E8A-4147-A177-3AD203B41FA5}">
                      <a16:colId xmlns:a16="http://schemas.microsoft.com/office/drawing/2014/main" val="20004"/>
                    </a:ext>
                  </a:extLst>
                </a:gridCol>
                <a:gridCol w="1063625">
                  <a:extLst>
                    <a:ext uri="{9D8B030D-6E8A-4147-A177-3AD203B41FA5}">
                      <a16:colId xmlns:a16="http://schemas.microsoft.com/office/drawing/2014/main" val="20005"/>
                    </a:ext>
                  </a:extLst>
                </a:gridCol>
                <a:gridCol w="1068387">
                  <a:extLst>
                    <a:ext uri="{9D8B030D-6E8A-4147-A177-3AD203B41FA5}">
                      <a16:colId xmlns:a16="http://schemas.microsoft.com/office/drawing/2014/main" val="20006"/>
                    </a:ext>
                  </a:extLst>
                </a:gridCol>
              </a:tblGrid>
              <a:tr h="519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5</a:t>
                      </a:r>
                    </a:p>
                  </a:txBody>
                  <a:tcPr marT="45804" marB="45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A</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0</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4</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D</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1</a:t>
                      </a:r>
                    </a:p>
                  </a:txBody>
                  <a:tcPr marT="45804" marB="45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 name="Rectangle 194"/>
          <p:cNvSpPr>
            <a:spLocks noChangeArrowheads="1"/>
          </p:cNvSpPr>
          <p:nvPr/>
        </p:nvSpPr>
        <p:spPr bwMode="auto">
          <a:xfrm>
            <a:off x="231775" y="5235575"/>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800">
                <a:latin typeface="Arial" charset="0"/>
              </a:rPr>
              <a:t>1280 + 160 + 0 + 0.25 + 0.0508 + 0.0002   =  </a:t>
            </a:r>
            <a:r>
              <a:rPr lang="en-US" sz="2800" i="1" u="sng">
                <a:latin typeface="Arial" charset="0"/>
              </a:rPr>
              <a:t>1440.301</a:t>
            </a:r>
          </a:p>
        </p:txBody>
      </p:sp>
      <p:graphicFrame>
        <p:nvGraphicFramePr>
          <p:cNvPr id="12" name="Group 195"/>
          <p:cNvGraphicFramePr>
            <a:graphicFrameLocks noGrp="1"/>
          </p:cNvGraphicFramePr>
          <p:nvPr/>
        </p:nvGraphicFramePr>
        <p:xfrm>
          <a:off x="841375" y="3940175"/>
          <a:ext cx="7467600" cy="396875"/>
        </p:xfrm>
        <a:graphic>
          <a:graphicData uri="http://schemas.openxmlformats.org/drawingml/2006/table">
            <a:tbl>
              <a:tblPr/>
              <a:tblGrid>
                <a:gridCol w="1068388">
                  <a:extLst>
                    <a:ext uri="{9D8B030D-6E8A-4147-A177-3AD203B41FA5}">
                      <a16:colId xmlns:a16="http://schemas.microsoft.com/office/drawing/2014/main" val="20000"/>
                    </a:ext>
                  </a:extLst>
                </a:gridCol>
                <a:gridCol w="1063625">
                  <a:extLst>
                    <a:ext uri="{9D8B030D-6E8A-4147-A177-3AD203B41FA5}">
                      <a16:colId xmlns:a16="http://schemas.microsoft.com/office/drawing/2014/main" val="20001"/>
                    </a:ext>
                  </a:extLst>
                </a:gridCol>
                <a:gridCol w="1068387">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8388">
                  <a:extLst>
                    <a:ext uri="{9D8B030D-6E8A-4147-A177-3AD203B41FA5}">
                      <a16:colId xmlns:a16="http://schemas.microsoft.com/office/drawing/2014/main" val="20004"/>
                    </a:ext>
                  </a:extLst>
                </a:gridCol>
                <a:gridCol w="1063625">
                  <a:extLst>
                    <a:ext uri="{9D8B030D-6E8A-4147-A177-3AD203B41FA5}">
                      <a16:colId xmlns:a16="http://schemas.microsoft.com/office/drawing/2014/main" val="20005"/>
                    </a:ext>
                  </a:extLst>
                </a:gridCol>
                <a:gridCol w="1068387">
                  <a:extLst>
                    <a:ext uri="{9D8B030D-6E8A-4147-A177-3AD203B41FA5}">
                      <a16:colId xmlns:a16="http://schemas.microsoft.com/office/drawing/2014/main" val="20006"/>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16</a:t>
                      </a:r>
                      <a:r>
                        <a:rPr kumimoji="0" lang="en-US" sz="2000" b="0" i="0" u="none" strike="noStrike" cap="none" normalizeH="0" baseline="30000">
                          <a:ln>
                            <a:noFill/>
                          </a:ln>
                          <a:solidFill>
                            <a:srgbClr val="0000FF"/>
                          </a:solidFill>
                          <a:effectLst/>
                          <a:latin typeface="Arial" charset="0"/>
                        </a:rPr>
                        <a:t>2</a:t>
                      </a:r>
                      <a:endParaRPr kumimoji="0" lang="en-US" sz="2000" b="0" i="0" u="none" strike="noStrike" cap="none" normalizeH="0" baseline="0">
                        <a:ln>
                          <a:noFill/>
                        </a:ln>
                        <a:solidFill>
                          <a:srgbClr val="0000FF"/>
                        </a:solidFill>
                        <a:effectLst/>
                        <a:latin typeface="Arial" charset="0"/>
                      </a:endParaRP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16</a:t>
                      </a:r>
                      <a:r>
                        <a:rPr kumimoji="0" lang="en-US" sz="2000" b="0" i="0" u="none" strike="noStrike" cap="none" normalizeH="0" baseline="30000">
                          <a:ln>
                            <a:noFill/>
                          </a:ln>
                          <a:solidFill>
                            <a:srgbClr val="0000FF"/>
                          </a:solidFill>
                          <a:effectLst/>
                          <a:latin typeface="Arial" charset="0"/>
                        </a:rPr>
                        <a:t>1</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16</a:t>
                      </a:r>
                      <a:r>
                        <a:rPr kumimoji="0" lang="en-US" sz="2000" b="0" i="0" u="none" strike="noStrike" cap="none" normalizeH="0" baseline="30000">
                          <a:ln>
                            <a:noFill/>
                          </a:ln>
                          <a:solidFill>
                            <a:srgbClr val="0000FF"/>
                          </a:solidFill>
                          <a:effectLst/>
                          <a:latin typeface="Arial" charset="0"/>
                        </a:rPr>
                        <a:t>0</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16</a:t>
                      </a:r>
                      <a:r>
                        <a:rPr kumimoji="0" lang="en-US" sz="2000" b="0" i="0" u="none" strike="noStrike" cap="none" normalizeH="0" baseline="30000">
                          <a:ln>
                            <a:noFill/>
                          </a:ln>
                          <a:solidFill>
                            <a:srgbClr val="0000FF"/>
                          </a:solidFill>
                          <a:effectLst/>
                          <a:latin typeface="Arial" charset="0"/>
                        </a:rPr>
                        <a:t>-1</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16</a:t>
                      </a:r>
                      <a:r>
                        <a:rPr kumimoji="0" lang="en-US" sz="2000" b="0" i="0" u="none" strike="noStrike" cap="none" normalizeH="0" baseline="30000">
                          <a:ln>
                            <a:noFill/>
                          </a:ln>
                          <a:solidFill>
                            <a:srgbClr val="0000FF"/>
                          </a:solidFill>
                          <a:effectLst/>
                          <a:latin typeface="Arial" charset="0"/>
                        </a:rPr>
                        <a:t>-2</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16</a:t>
                      </a:r>
                      <a:r>
                        <a:rPr kumimoji="0" lang="en-US" sz="2000" b="0" i="0" u="none" strike="noStrike" cap="none" normalizeH="0" baseline="30000">
                          <a:ln>
                            <a:noFill/>
                          </a:ln>
                          <a:solidFill>
                            <a:srgbClr val="0000FF"/>
                          </a:solidFill>
                          <a:effectLst/>
                          <a:latin typeface="Arial" charset="0"/>
                        </a:rPr>
                        <a:t>-3</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 name="Group 225"/>
          <p:cNvGraphicFramePr>
            <a:graphicFrameLocks noGrp="1"/>
          </p:cNvGraphicFramePr>
          <p:nvPr/>
        </p:nvGraphicFramePr>
        <p:xfrm>
          <a:off x="841375" y="4321175"/>
          <a:ext cx="7467600" cy="396875"/>
        </p:xfrm>
        <a:graphic>
          <a:graphicData uri="http://schemas.openxmlformats.org/drawingml/2006/table">
            <a:tbl>
              <a:tblPr/>
              <a:tblGrid>
                <a:gridCol w="1068388">
                  <a:extLst>
                    <a:ext uri="{9D8B030D-6E8A-4147-A177-3AD203B41FA5}">
                      <a16:colId xmlns:a16="http://schemas.microsoft.com/office/drawing/2014/main" val="20000"/>
                    </a:ext>
                  </a:extLst>
                </a:gridCol>
                <a:gridCol w="1063625">
                  <a:extLst>
                    <a:ext uri="{9D8B030D-6E8A-4147-A177-3AD203B41FA5}">
                      <a16:colId xmlns:a16="http://schemas.microsoft.com/office/drawing/2014/main" val="20001"/>
                    </a:ext>
                  </a:extLst>
                </a:gridCol>
                <a:gridCol w="1068387">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8388">
                  <a:extLst>
                    <a:ext uri="{9D8B030D-6E8A-4147-A177-3AD203B41FA5}">
                      <a16:colId xmlns:a16="http://schemas.microsoft.com/office/drawing/2014/main" val="20004"/>
                    </a:ext>
                  </a:extLst>
                </a:gridCol>
                <a:gridCol w="1063625">
                  <a:extLst>
                    <a:ext uri="{9D8B030D-6E8A-4147-A177-3AD203B41FA5}">
                      <a16:colId xmlns:a16="http://schemas.microsoft.com/office/drawing/2014/main" val="20005"/>
                    </a:ext>
                  </a:extLst>
                </a:gridCol>
                <a:gridCol w="1068387">
                  <a:extLst>
                    <a:ext uri="{9D8B030D-6E8A-4147-A177-3AD203B41FA5}">
                      <a16:colId xmlns:a16="http://schemas.microsoft.com/office/drawing/2014/main" val="20006"/>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5x16</a:t>
                      </a:r>
                      <a:r>
                        <a:rPr kumimoji="0" lang="en-US" sz="2000" b="0" i="0" u="none" strike="noStrike" cap="none" normalizeH="0" baseline="30000">
                          <a:ln>
                            <a:noFill/>
                          </a:ln>
                          <a:solidFill>
                            <a:srgbClr val="0000FF"/>
                          </a:solidFill>
                          <a:effectLst/>
                          <a:latin typeface="Arial" charset="0"/>
                        </a:rPr>
                        <a:t>2</a:t>
                      </a:r>
                      <a:endParaRPr kumimoji="0" lang="en-US" sz="2000" b="0" i="0" u="none" strike="noStrike" cap="none" normalizeH="0" baseline="0">
                        <a:ln>
                          <a:noFill/>
                        </a:ln>
                        <a:solidFill>
                          <a:srgbClr val="0000FF"/>
                        </a:solidFill>
                        <a:effectLst/>
                        <a:latin typeface="Arial" charset="0"/>
                      </a:endParaRP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10x16</a:t>
                      </a:r>
                      <a:r>
                        <a:rPr kumimoji="0" lang="en-US" sz="2000" b="0" i="0" u="none" strike="noStrike" cap="none" normalizeH="0" baseline="30000">
                          <a:ln>
                            <a:noFill/>
                          </a:ln>
                          <a:solidFill>
                            <a:srgbClr val="0000FF"/>
                          </a:solidFill>
                          <a:effectLst/>
                          <a:latin typeface="Arial" charset="0"/>
                        </a:rPr>
                        <a:t>1</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0x16</a:t>
                      </a:r>
                      <a:r>
                        <a:rPr kumimoji="0" lang="en-US" sz="2000" b="0" i="0" u="none" strike="noStrike" cap="none" normalizeH="0" baseline="30000">
                          <a:ln>
                            <a:noFill/>
                          </a:ln>
                          <a:solidFill>
                            <a:srgbClr val="0000FF"/>
                          </a:solidFill>
                          <a:effectLst/>
                          <a:latin typeface="Arial" charset="0"/>
                        </a:rPr>
                        <a:t>0</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4x16</a:t>
                      </a:r>
                      <a:r>
                        <a:rPr kumimoji="0" lang="en-US" sz="2000" b="0" i="0" u="none" strike="noStrike" cap="none" normalizeH="0" baseline="30000">
                          <a:ln>
                            <a:noFill/>
                          </a:ln>
                          <a:solidFill>
                            <a:srgbClr val="0000FF"/>
                          </a:solidFill>
                          <a:effectLst/>
                          <a:latin typeface="Arial" charset="0"/>
                        </a:rPr>
                        <a:t>-1</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13x16</a:t>
                      </a:r>
                      <a:r>
                        <a:rPr kumimoji="0" lang="en-US" sz="2000" b="0" i="0" u="none" strike="noStrike" cap="none" normalizeH="0" baseline="30000">
                          <a:ln>
                            <a:noFill/>
                          </a:ln>
                          <a:solidFill>
                            <a:srgbClr val="0000FF"/>
                          </a:solidFill>
                          <a:effectLst/>
                          <a:latin typeface="Arial" charset="0"/>
                        </a:rPr>
                        <a:t>-2</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1x16</a:t>
                      </a:r>
                      <a:r>
                        <a:rPr kumimoji="0" lang="en-US" sz="2000" b="0" i="0" u="none" strike="noStrike" cap="none" normalizeH="0" baseline="30000">
                          <a:ln>
                            <a:noFill/>
                          </a:ln>
                          <a:solidFill>
                            <a:srgbClr val="0000FF"/>
                          </a:solidFill>
                          <a:effectLst/>
                          <a:latin typeface="Arial" charset="0"/>
                        </a:rPr>
                        <a:t>-3</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 name="Group 315"/>
          <p:cNvGraphicFramePr>
            <a:graphicFrameLocks noGrp="1"/>
          </p:cNvGraphicFramePr>
          <p:nvPr/>
        </p:nvGraphicFramePr>
        <p:xfrm>
          <a:off x="841375" y="4702175"/>
          <a:ext cx="7467600" cy="396875"/>
        </p:xfrm>
        <a:graphic>
          <a:graphicData uri="http://schemas.openxmlformats.org/drawingml/2006/table">
            <a:tbl>
              <a:tblPr/>
              <a:tblGrid>
                <a:gridCol w="1068388">
                  <a:extLst>
                    <a:ext uri="{9D8B030D-6E8A-4147-A177-3AD203B41FA5}">
                      <a16:colId xmlns:a16="http://schemas.microsoft.com/office/drawing/2014/main" val="20000"/>
                    </a:ext>
                  </a:extLst>
                </a:gridCol>
                <a:gridCol w="1063625">
                  <a:extLst>
                    <a:ext uri="{9D8B030D-6E8A-4147-A177-3AD203B41FA5}">
                      <a16:colId xmlns:a16="http://schemas.microsoft.com/office/drawing/2014/main" val="20001"/>
                    </a:ext>
                  </a:extLst>
                </a:gridCol>
                <a:gridCol w="1068387">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8388">
                  <a:extLst>
                    <a:ext uri="{9D8B030D-6E8A-4147-A177-3AD203B41FA5}">
                      <a16:colId xmlns:a16="http://schemas.microsoft.com/office/drawing/2014/main" val="20004"/>
                    </a:ext>
                  </a:extLst>
                </a:gridCol>
                <a:gridCol w="1063625">
                  <a:extLst>
                    <a:ext uri="{9D8B030D-6E8A-4147-A177-3AD203B41FA5}">
                      <a16:colId xmlns:a16="http://schemas.microsoft.com/office/drawing/2014/main" val="20005"/>
                    </a:ext>
                  </a:extLst>
                </a:gridCol>
                <a:gridCol w="1068387">
                  <a:extLst>
                    <a:ext uri="{9D8B030D-6E8A-4147-A177-3AD203B41FA5}">
                      <a16:colId xmlns:a16="http://schemas.microsoft.com/office/drawing/2014/main" val="20006"/>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1280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160</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0</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0.25</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0.0508</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0.0002</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down)">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ea typeface="ＭＳ Ｐゴシック" pitchFamily="34" charset="-128"/>
              </a:rPr>
              <a:t>Chuyển đổi qua lại giữa các hệ thống số</a:t>
            </a:r>
          </a:p>
        </p:txBody>
      </p:sp>
      <p:sp>
        <p:nvSpPr>
          <p:cNvPr id="9" name="Rectangle 3"/>
          <p:cNvSpPr txBox="1">
            <a:spLocks noChangeArrowheads="1"/>
          </p:cNvSpPr>
          <p:nvPr/>
        </p:nvSpPr>
        <p:spPr bwMode="auto">
          <a:xfrm>
            <a:off x="231775" y="1068388"/>
            <a:ext cx="8912225" cy="533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defRPr/>
            </a:pPr>
            <a:r>
              <a:rPr lang="en-US" kern="0"/>
              <a:t>Chuyển từ số thập phân sang số nhị phân</a:t>
            </a:r>
          </a:p>
          <a:p>
            <a:pPr>
              <a:defRPr/>
            </a:pPr>
            <a:r>
              <a:rPr lang="en-US" kern="0"/>
              <a:t>Từ số thập phân sang thập lục phân</a:t>
            </a:r>
          </a:p>
          <a:p>
            <a:pPr>
              <a:defRPr/>
            </a:pPr>
            <a:r>
              <a:rPr lang="en-US" kern="0"/>
              <a:t>Từ số nhị phân sang số thập phân</a:t>
            </a:r>
          </a:p>
          <a:p>
            <a:pPr>
              <a:defRPr/>
            </a:pPr>
            <a:r>
              <a:rPr lang="en-US" kern="0"/>
              <a:t>Từ số thập lục phân sang số nhị phân và ngược lại </a:t>
            </a:r>
            <a:endParaRPr lang="en-US" kern="0" baseline="30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7813"/>
            <a:ext cx="8577263" cy="576262"/>
          </a:xfrm>
        </p:spPr>
        <p:txBody>
          <a:bodyPr/>
          <a:lstStyle/>
          <a:p>
            <a:pPr eaLnBrk="1" hangingPunct="1"/>
            <a:r>
              <a:rPr lang="en-US">
                <a:ea typeface="ＭＳ Ｐゴシック" pitchFamily="34" charset="-128"/>
              </a:rPr>
              <a:t>Chuyển từ số thập phân sang số nhị phân</a:t>
            </a:r>
          </a:p>
        </p:txBody>
      </p:sp>
      <p:sp>
        <p:nvSpPr>
          <p:cNvPr id="4" name="Rectangle 6"/>
          <p:cNvSpPr>
            <a:spLocks noChangeArrowheads="1"/>
          </p:cNvSpPr>
          <p:nvPr/>
        </p:nvSpPr>
        <p:spPr bwMode="auto">
          <a:xfrm>
            <a:off x="3048000" y="1066800"/>
            <a:ext cx="2819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3200">
                <a:solidFill>
                  <a:srgbClr val="FF0000"/>
                </a:solidFill>
              </a:rPr>
              <a:t>8 . 625</a:t>
            </a:r>
          </a:p>
        </p:txBody>
      </p:sp>
      <p:sp>
        <p:nvSpPr>
          <p:cNvPr id="5" name="Rectangle 7"/>
          <p:cNvSpPr>
            <a:spLocks noChangeArrowheads="1"/>
          </p:cNvSpPr>
          <p:nvPr/>
        </p:nvSpPr>
        <p:spPr bwMode="auto">
          <a:xfrm>
            <a:off x="533400" y="1752600"/>
            <a:ext cx="425926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ts val="1600"/>
              </a:spcBef>
            </a:pPr>
            <a:r>
              <a:rPr lang="en-US"/>
              <a:t>8  : 2  =  4  </a:t>
            </a:r>
            <a:r>
              <a:rPr lang="en-US" i="1"/>
              <a:t>dư</a:t>
            </a:r>
            <a:r>
              <a:rPr lang="en-US"/>
              <a:t>   </a:t>
            </a:r>
            <a:r>
              <a:rPr lang="en-US">
                <a:solidFill>
                  <a:srgbClr val="0000FF"/>
                </a:solidFill>
              </a:rPr>
              <a:t>0  </a:t>
            </a:r>
            <a:r>
              <a:rPr lang="en-US" i="1"/>
              <a:t>(LSB)</a:t>
            </a:r>
          </a:p>
          <a:p>
            <a:pPr marL="609600" indent="-609600">
              <a:spcBef>
                <a:spcPts val="1600"/>
              </a:spcBef>
            </a:pPr>
            <a:r>
              <a:rPr lang="en-US"/>
              <a:t>4  : 2  =  2  </a:t>
            </a:r>
            <a:r>
              <a:rPr lang="en-US" i="1"/>
              <a:t>dư </a:t>
            </a:r>
            <a:r>
              <a:rPr lang="en-US"/>
              <a:t>   </a:t>
            </a:r>
            <a:r>
              <a:rPr lang="en-US">
                <a:solidFill>
                  <a:srgbClr val="0000FF"/>
                </a:solidFill>
              </a:rPr>
              <a:t>0</a:t>
            </a:r>
          </a:p>
          <a:p>
            <a:pPr marL="609600" indent="-609600">
              <a:spcBef>
                <a:spcPts val="1600"/>
              </a:spcBef>
            </a:pPr>
            <a:r>
              <a:rPr lang="en-US"/>
              <a:t>2  : 2  =  1  </a:t>
            </a:r>
            <a:r>
              <a:rPr lang="en-US" i="1"/>
              <a:t>dư</a:t>
            </a:r>
            <a:r>
              <a:rPr lang="en-US"/>
              <a:t>    </a:t>
            </a:r>
            <a:r>
              <a:rPr lang="en-US">
                <a:solidFill>
                  <a:srgbClr val="0000FF"/>
                </a:solidFill>
              </a:rPr>
              <a:t>0</a:t>
            </a:r>
            <a:r>
              <a:rPr lang="en-US"/>
              <a:t>  </a:t>
            </a:r>
          </a:p>
          <a:p>
            <a:pPr marL="609600" indent="-609600">
              <a:spcBef>
                <a:spcPts val="1600"/>
              </a:spcBef>
            </a:pPr>
            <a:r>
              <a:rPr lang="en-US"/>
              <a:t>1  : 2 =   0  </a:t>
            </a:r>
            <a:r>
              <a:rPr lang="en-US" i="1"/>
              <a:t>dư</a:t>
            </a:r>
            <a:r>
              <a:rPr lang="en-US"/>
              <a:t>    </a:t>
            </a:r>
            <a:r>
              <a:rPr lang="en-US">
                <a:solidFill>
                  <a:srgbClr val="0000FF"/>
                </a:solidFill>
              </a:rPr>
              <a:t>1</a:t>
            </a:r>
          </a:p>
        </p:txBody>
      </p:sp>
      <p:sp>
        <p:nvSpPr>
          <p:cNvPr id="6" name="Rectangle 8"/>
          <p:cNvSpPr>
            <a:spLocks noChangeArrowheads="1"/>
          </p:cNvSpPr>
          <p:nvPr/>
        </p:nvSpPr>
        <p:spPr bwMode="auto">
          <a:xfrm>
            <a:off x="685800" y="4724400"/>
            <a:ext cx="57531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ts val="1600"/>
              </a:spcBef>
            </a:pPr>
            <a:r>
              <a:rPr lang="en-US"/>
              <a:t>0.625  x 2  =  </a:t>
            </a:r>
            <a:r>
              <a:rPr lang="en-US">
                <a:solidFill>
                  <a:srgbClr val="0000FF"/>
                </a:solidFill>
              </a:rPr>
              <a:t>1</a:t>
            </a:r>
            <a:r>
              <a:rPr lang="en-US"/>
              <a:t>.25   </a:t>
            </a:r>
            <a:r>
              <a:rPr lang="en-US" i="1"/>
              <a:t>Phần nguyên</a:t>
            </a:r>
            <a:r>
              <a:rPr lang="en-US"/>
              <a:t>   </a:t>
            </a:r>
            <a:r>
              <a:rPr lang="en-US">
                <a:solidFill>
                  <a:srgbClr val="0000FF"/>
                </a:solidFill>
              </a:rPr>
              <a:t>1    </a:t>
            </a:r>
            <a:r>
              <a:rPr lang="en-US" i="1"/>
              <a:t>(MSB)</a:t>
            </a:r>
            <a:endParaRPr lang="en-US"/>
          </a:p>
          <a:p>
            <a:pPr marL="609600" indent="-609600">
              <a:spcBef>
                <a:spcPts val="1600"/>
              </a:spcBef>
            </a:pPr>
            <a:r>
              <a:rPr lang="en-US"/>
              <a:t>0.25    x 2  =  </a:t>
            </a:r>
            <a:r>
              <a:rPr lang="en-US">
                <a:solidFill>
                  <a:srgbClr val="0000FF"/>
                </a:solidFill>
              </a:rPr>
              <a:t>0</a:t>
            </a:r>
            <a:r>
              <a:rPr lang="en-US"/>
              <a:t>.5     </a:t>
            </a:r>
            <a:r>
              <a:rPr lang="en-US" i="1"/>
              <a:t>Phần nguyên</a:t>
            </a:r>
            <a:r>
              <a:rPr lang="en-US"/>
              <a:t>   </a:t>
            </a:r>
            <a:r>
              <a:rPr lang="en-US">
                <a:solidFill>
                  <a:srgbClr val="0000FF"/>
                </a:solidFill>
              </a:rPr>
              <a:t>0</a:t>
            </a:r>
          </a:p>
          <a:p>
            <a:pPr marL="609600" indent="-609600">
              <a:spcBef>
                <a:spcPts val="1600"/>
              </a:spcBef>
            </a:pPr>
            <a:r>
              <a:rPr lang="en-US"/>
              <a:t>0.5      x 2  =  </a:t>
            </a:r>
            <a:r>
              <a:rPr lang="en-US">
                <a:solidFill>
                  <a:srgbClr val="0000FF"/>
                </a:solidFill>
              </a:rPr>
              <a:t>1</a:t>
            </a:r>
            <a:r>
              <a:rPr lang="en-US"/>
              <a:t>.0     </a:t>
            </a:r>
            <a:r>
              <a:rPr lang="en-US" i="1"/>
              <a:t>Phần nguyên   </a:t>
            </a:r>
            <a:r>
              <a:rPr lang="en-US">
                <a:solidFill>
                  <a:srgbClr val="0000FF"/>
                </a:solidFill>
              </a:rPr>
              <a:t>1</a:t>
            </a:r>
          </a:p>
        </p:txBody>
      </p:sp>
      <p:grpSp>
        <p:nvGrpSpPr>
          <p:cNvPr id="31" name="Group 30"/>
          <p:cNvGrpSpPr>
            <a:grpSpLocks/>
          </p:cNvGrpSpPr>
          <p:nvPr/>
        </p:nvGrpSpPr>
        <p:grpSpPr bwMode="auto">
          <a:xfrm>
            <a:off x="3048000" y="1981200"/>
            <a:ext cx="5386388" cy="2286000"/>
            <a:chOff x="3048000" y="1981200"/>
            <a:chExt cx="5386316" cy="2286000"/>
          </a:xfrm>
        </p:grpSpPr>
        <p:sp>
          <p:nvSpPr>
            <p:cNvPr id="20499" name="Rectangle 12"/>
            <p:cNvSpPr>
              <a:spLocks noChangeArrowheads="1"/>
            </p:cNvSpPr>
            <p:nvPr/>
          </p:nvSpPr>
          <p:spPr bwMode="auto">
            <a:xfrm>
              <a:off x="5334000" y="3733800"/>
              <a:ext cx="310031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u="sng">
                  <a:solidFill>
                    <a:srgbClr val="0000FF"/>
                  </a:solidFill>
                </a:rPr>
                <a:t>1  0  0  0  .</a:t>
              </a:r>
            </a:p>
          </p:txBody>
        </p:sp>
        <p:grpSp>
          <p:nvGrpSpPr>
            <p:cNvPr id="20500" name="Group 29"/>
            <p:cNvGrpSpPr>
              <a:grpSpLocks/>
            </p:cNvGrpSpPr>
            <p:nvPr/>
          </p:nvGrpSpPr>
          <p:grpSpPr bwMode="auto">
            <a:xfrm>
              <a:off x="3048000" y="1981200"/>
              <a:ext cx="3352800" cy="1752600"/>
              <a:chOff x="3048000" y="1981200"/>
              <a:chExt cx="3352800" cy="1752600"/>
            </a:xfrm>
          </p:grpSpPr>
          <p:grpSp>
            <p:nvGrpSpPr>
              <p:cNvPr id="20501" name="Group 1"/>
              <p:cNvGrpSpPr>
                <a:grpSpLocks/>
              </p:cNvGrpSpPr>
              <p:nvPr/>
            </p:nvGrpSpPr>
            <p:grpSpPr bwMode="auto">
              <a:xfrm>
                <a:off x="3048000" y="3352800"/>
                <a:ext cx="2438400" cy="381000"/>
                <a:chOff x="3048000" y="3352800"/>
                <a:chExt cx="2438400" cy="381000"/>
              </a:xfrm>
            </p:grpSpPr>
            <p:sp>
              <p:nvSpPr>
                <p:cNvPr id="20511" name="Line 15"/>
                <p:cNvSpPr>
                  <a:spLocks noChangeShapeType="1"/>
                </p:cNvSpPr>
                <p:nvPr/>
              </p:nvSpPr>
              <p:spPr bwMode="auto">
                <a:xfrm>
                  <a:off x="3048000" y="3352800"/>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2" name="Line 16"/>
                <p:cNvSpPr>
                  <a:spLocks noChangeShapeType="1"/>
                </p:cNvSpPr>
                <p:nvPr/>
              </p:nvSpPr>
              <p:spPr bwMode="auto">
                <a:xfrm>
                  <a:off x="5486400" y="3352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0502" name="Group 2"/>
              <p:cNvGrpSpPr>
                <a:grpSpLocks/>
              </p:cNvGrpSpPr>
              <p:nvPr/>
            </p:nvGrpSpPr>
            <p:grpSpPr bwMode="auto">
              <a:xfrm>
                <a:off x="3048000" y="2895600"/>
                <a:ext cx="2743200" cy="838200"/>
                <a:chOff x="3048000" y="2895600"/>
                <a:chExt cx="2743200" cy="838200"/>
              </a:xfrm>
            </p:grpSpPr>
            <p:sp>
              <p:nvSpPr>
                <p:cNvPr id="20509" name="Line 17"/>
                <p:cNvSpPr>
                  <a:spLocks noChangeShapeType="1"/>
                </p:cNvSpPr>
                <p:nvPr/>
              </p:nvSpPr>
              <p:spPr bwMode="auto">
                <a:xfrm>
                  <a:off x="3048000" y="2895600"/>
                  <a:ext cx="274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0" name="Line 18"/>
                <p:cNvSpPr>
                  <a:spLocks noChangeShapeType="1"/>
                </p:cNvSpPr>
                <p:nvPr/>
              </p:nvSpPr>
              <p:spPr bwMode="auto">
                <a:xfrm>
                  <a:off x="5791200" y="28956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0503" name="Group 24"/>
              <p:cNvGrpSpPr>
                <a:grpSpLocks/>
              </p:cNvGrpSpPr>
              <p:nvPr/>
            </p:nvGrpSpPr>
            <p:grpSpPr bwMode="auto">
              <a:xfrm>
                <a:off x="3048000" y="2438400"/>
                <a:ext cx="3048000" cy="1295400"/>
                <a:chOff x="3048000" y="2438400"/>
                <a:chExt cx="3048000" cy="1295400"/>
              </a:xfrm>
            </p:grpSpPr>
            <p:sp>
              <p:nvSpPr>
                <p:cNvPr id="20507" name="Line 19"/>
                <p:cNvSpPr>
                  <a:spLocks noChangeShapeType="1"/>
                </p:cNvSpPr>
                <p:nvPr/>
              </p:nvSpPr>
              <p:spPr bwMode="auto">
                <a:xfrm>
                  <a:off x="3048000" y="24384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8" name="Line 20"/>
                <p:cNvSpPr>
                  <a:spLocks noChangeShapeType="1"/>
                </p:cNvSpPr>
                <p:nvPr/>
              </p:nvSpPr>
              <p:spPr bwMode="auto">
                <a:xfrm>
                  <a:off x="6096000" y="2438400"/>
                  <a:ext cx="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0504" name="Group 25"/>
              <p:cNvGrpSpPr>
                <a:grpSpLocks/>
              </p:cNvGrpSpPr>
              <p:nvPr/>
            </p:nvGrpSpPr>
            <p:grpSpPr bwMode="auto">
              <a:xfrm>
                <a:off x="3810000" y="1981200"/>
                <a:ext cx="2590800" cy="1752600"/>
                <a:chOff x="3810000" y="1981200"/>
                <a:chExt cx="2590800" cy="1752600"/>
              </a:xfrm>
            </p:grpSpPr>
            <p:sp>
              <p:nvSpPr>
                <p:cNvPr id="20505" name="Line 21"/>
                <p:cNvSpPr>
                  <a:spLocks noChangeShapeType="1"/>
                </p:cNvSpPr>
                <p:nvPr/>
              </p:nvSpPr>
              <p:spPr bwMode="auto">
                <a:xfrm>
                  <a:off x="3810000" y="19812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6" name="Line 22"/>
                <p:cNvSpPr>
                  <a:spLocks noChangeShapeType="1"/>
                </p:cNvSpPr>
                <p:nvPr/>
              </p:nvSpPr>
              <p:spPr bwMode="auto">
                <a:xfrm>
                  <a:off x="6400800" y="1981200"/>
                  <a:ext cx="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grpSp>
        <p:nvGrpSpPr>
          <p:cNvPr id="7169" name="Group 7168"/>
          <p:cNvGrpSpPr>
            <a:grpSpLocks/>
          </p:cNvGrpSpPr>
          <p:nvPr/>
        </p:nvGrpSpPr>
        <p:grpSpPr bwMode="auto">
          <a:xfrm>
            <a:off x="5334000" y="3733800"/>
            <a:ext cx="3200400" cy="2133600"/>
            <a:chOff x="5334000" y="3733800"/>
            <a:chExt cx="3200400" cy="2133600"/>
          </a:xfrm>
        </p:grpSpPr>
        <p:sp>
          <p:nvSpPr>
            <p:cNvPr id="20488" name="Rectangle 23"/>
            <p:cNvSpPr>
              <a:spLocks noChangeArrowheads="1"/>
            </p:cNvSpPr>
            <p:nvPr/>
          </p:nvSpPr>
          <p:spPr bwMode="auto">
            <a:xfrm>
              <a:off x="6553200" y="3733800"/>
              <a:ext cx="198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u="sng">
                  <a:solidFill>
                    <a:srgbClr val="0000FF"/>
                  </a:solidFill>
                </a:rPr>
                <a:t>.  1  0  1  B</a:t>
              </a:r>
              <a:r>
                <a:rPr lang="en-US" u="sng"/>
                <a:t>  </a:t>
              </a:r>
            </a:p>
          </p:txBody>
        </p:sp>
        <p:grpSp>
          <p:nvGrpSpPr>
            <p:cNvPr id="20489" name="Group 7167"/>
            <p:cNvGrpSpPr>
              <a:grpSpLocks/>
            </p:cNvGrpSpPr>
            <p:nvPr/>
          </p:nvGrpSpPr>
          <p:grpSpPr bwMode="auto">
            <a:xfrm>
              <a:off x="5334000" y="4135272"/>
              <a:ext cx="2308746" cy="1732128"/>
              <a:chOff x="5334000" y="4135272"/>
              <a:chExt cx="2308746" cy="1732128"/>
            </a:xfrm>
          </p:grpSpPr>
          <p:grpSp>
            <p:nvGrpSpPr>
              <p:cNvPr id="20490" name="Group 26"/>
              <p:cNvGrpSpPr>
                <a:grpSpLocks/>
              </p:cNvGrpSpPr>
              <p:nvPr/>
            </p:nvGrpSpPr>
            <p:grpSpPr bwMode="auto">
              <a:xfrm>
                <a:off x="6368955" y="4135272"/>
                <a:ext cx="636896" cy="742341"/>
                <a:chOff x="6368955" y="4135272"/>
                <a:chExt cx="636896" cy="742341"/>
              </a:xfrm>
            </p:grpSpPr>
            <p:sp>
              <p:nvSpPr>
                <p:cNvPr id="20497" name="Line 24"/>
                <p:cNvSpPr>
                  <a:spLocks noChangeShapeType="1"/>
                </p:cNvSpPr>
                <p:nvPr/>
              </p:nvSpPr>
              <p:spPr bwMode="auto">
                <a:xfrm>
                  <a:off x="6368955" y="4877613"/>
                  <a:ext cx="6368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8" name="Line 25"/>
                <p:cNvSpPr>
                  <a:spLocks noChangeShapeType="1"/>
                </p:cNvSpPr>
                <p:nvPr/>
              </p:nvSpPr>
              <p:spPr bwMode="auto">
                <a:xfrm>
                  <a:off x="7005851" y="4135272"/>
                  <a:ext cx="0" cy="742341"/>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grpSp>
            <p:nvGrpSpPr>
              <p:cNvPr id="20491" name="Group 27"/>
              <p:cNvGrpSpPr>
                <a:grpSpLocks/>
              </p:cNvGrpSpPr>
              <p:nvPr/>
            </p:nvGrpSpPr>
            <p:grpSpPr bwMode="auto">
              <a:xfrm>
                <a:off x="5334000" y="4135272"/>
                <a:ext cx="1990298" cy="1237234"/>
                <a:chOff x="5334000" y="4135272"/>
                <a:chExt cx="1990298" cy="1237234"/>
              </a:xfrm>
            </p:grpSpPr>
            <p:sp>
              <p:nvSpPr>
                <p:cNvPr id="20495" name="Line 26"/>
                <p:cNvSpPr>
                  <a:spLocks noChangeShapeType="1"/>
                </p:cNvSpPr>
                <p:nvPr/>
              </p:nvSpPr>
              <p:spPr bwMode="auto">
                <a:xfrm>
                  <a:off x="5334000" y="5372506"/>
                  <a:ext cx="19902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6" name="Line 27"/>
                <p:cNvSpPr>
                  <a:spLocks noChangeShapeType="1"/>
                </p:cNvSpPr>
                <p:nvPr/>
              </p:nvSpPr>
              <p:spPr bwMode="auto">
                <a:xfrm>
                  <a:off x="7324298" y="4135272"/>
                  <a:ext cx="0" cy="123723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grpSp>
            <p:nvGrpSpPr>
              <p:cNvPr id="20492" name="Group 28"/>
              <p:cNvGrpSpPr>
                <a:grpSpLocks/>
              </p:cNvGrpSpPr>
              <p:nvPr/>
            </p:nvGrpSpPr>
            <p:grpSpPr bwMode="auto">
              <a:xfrm>
                <a:off x="5334000" y="4135272"/>
                <a:ext cx="2308746" cy="1732128"/>
                <a:chOff x="5334000" y="4135272"/>
                <a:chExt cx="2308746" cy="1732128"/>
              </a:xfrm>
            </p:grpSpPr>
            <p:sp>
              <p:nvSpPr>
                <p:cNvPr id="20493" name="Line 28"/>
                <p:cNvSpPr>
                  <a:spLocks noChangeShapeType="1"/>
                </p:cNvSpPr>
                <p:nvPr/>
              </p:nvSpPr>
              <p:spPr bwMode="auto">
                <a:xfrm>
                  <a:off x="5334000" y="5867400"/>
                  <a:ext cx="23087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4" name="Line 29"/>
                <p:cNvSpPr>
                  <a:spLocks noChangeShapeType="1"/>
                </p:cNvSpPr>
                <p:nvPr/>
              </p:nvSpPr>
              <p:spPr bwMode="auto">
                <a:xfrm>
                  <a:off x="7642746" y="4135272"/>
                  <a:ext cx="0" cy="173212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169"/>
                                        </p:tgtEl>
                                        <p:attrNameLst>
                                          <p:attrName>style.visibility</p:attrName>
                                        </p:attrNameLst>
                                      </p:cBhvr>
                                      <p:to>
                                        <p:strVal val="visible"/>
                                      </p:to>
                                    </p:set>
                                    <p:anim calcmode="lin" valueType="num">
                                      <p:cBhvr additive="base">
                                        <p:cTn id="31" dur="500" fill="hold"/>
                                        <p:tgtEl>
                                          <p:spTgt spid="7169"/>
                                        </p:tgtEl>
                                        <p:attrNameLst>
                                          <p:attrName>ppt_x</p:attrName>
                                        </p:attrNameLst>
                                      </p:cBhvr>
                                      <p:tavLst>
                                        <p:tav tm="0">
                                          <p:val>
                                            <p:strVal val="#ppt_x"/>
                                          </p:val>
                                        </p:tav>
                                        <p:tav tm="100000">
                                          <p:val>
                                            <p:strVal val="#ppt_x"/>
                                          </p:val>
                                        </p:tav>
                                      </p:tavLst>
                                    </p:anim>
                                    <p:anim calcmode="lin" valueType="num">
                                      <p:cBhvr additive="base">
                                        <p:cTn id="32" dur="500" fill="hold"/>
                                        <p:tgtEl>
                                          <p:spTgt spid="71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7813"/>
            <a:ext cx="8577263" cy="576262"/>
          </a:xfrm>
        </p:spPr>
        <p:txBody>
          <a:bodyPr/>
          <a:lstStyle/>
          <a:p>
            <a:pPr eaLnBrk="1" hangingPunct="1"/>
            <a:r>
              <a:rPr lang="en-US">
                <a:ea typeface="ＭＳ Ｐゴシック" pitchFamily="34" charset="-128"/>
              </a:rPr>
              <a:t>Chuyển từ số thập phân sang số Hex</a:t>
            </a:r>
          </a:p>
        </p:txBody>
      </p:sp>
      <p:sp>
        <p:nvSpPr>
          <p:cNvPr id="33" name="Rectangle 25"/>
          <p:cNvSpPr>
            <a:spLocks noChangeArrowheads="1"/>
          </p:cNvSpPr>
          <p:nvPr/>
        </p:nvSpPr>
        <p:spPr bwMode="auto">
          <a:xfrm>
            <a:off x="1924050" y="974725"/>
            <a:ext cx="4967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3200">
                <a:solidFill>
                  <a:srgbClr val="FF0000"/>
                </a:solidFill>
              </a:rPr>
              <a:t>1 4 8 0 . 4 2 9 6 8 7 5</a:t>
            </a:r>
          </a:p>
        </p:txBody>
      </p:sp>
      <p:sp>
        <p:nvSpPr>
          <p:cNvPr id="34" name="Rectangle 26"/>
          <p:cNvSpPr>
            <a:spLocks noChangeArrowheads="1"/>
          </p:cNvSpPr>
          <p:nvPr/>
        </p:nvSpPr>
        <p:spPr bwMode="auto">
          <a:xfrm>
            <a:off x="1295400" y="1889125"/>
            <a:ext cx="7467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ts val="1600"/>
              </a:spcBef>
            </a:pPr>
            <a:r>
              <a:rPr lang="en-US"/>
              <a:t>1480  : 16  =  92  </a:t>
            </a:r>
            <a:r>
              <a:rPr lang="en-US" i="1"/>
              <a:t>dư </a:t>
            </a:r>
            <a:r>
              <a:rPr lang="en-US"/>
              <a:t>     </a:t>
            </a:r>
            <a:r>
              <a:rPr lang="en-US">
                <a:solidFill>
                  <a:srgbClr val="0000FF"/>
                </a:solidFill>
              </a:rPr>
              <a:t>8  </a:t>
            </a:r>
            <a:r>
              <a:rPr lang="en-US" i="1"/>
              <a:t>(LSB)</a:t>
            </a:r>
          </a:p>
          <a:p>
            <a:pPr marL="609600" indent="-609600">
              <a:spcBef>
                <a:spcPts val="1600"/>
              </a:spcBef>
            </a:pPr>
            <a:r>
              <a:rPr lang="en-US"/>
              <a:t>    92  : 16  =    5  </a:t>
            </a:r>
            <a:r>
              <a:rPr lang="en-US" i="1"/>
              <a:t>dư </a:t>
            </a:r>
            <a:r>
              <a:rPr lang="en-US"/>
              <a:t>   </a:t>
            </a:r>
            <a:r>
              <a:rPr lang="en-US">
                <a:solidFill>
                  <a:srgbClr val="0000FF"/>
                </a:solidFill>
              </a:rPr>
              <a:t>12</a:t>
            </a:r>
          </a:p>
          <a:p>
            <a:pPr marL="609600" indent="-609600">
              <a:spcBef>
                <a:spcPts val="1600"/>
              </a:spcBef>
            </a:pPr>
            <a:r>
              <a:rPr lang="en-US"/>
              <a:t>      5  : 16  =    0  </a:t>
            </a:r>
            <a:r>
              <a:rPr lang="en-US" i="1"/>
              <a:t>dư</a:t>
            </a:r>
            <a:r>
              <a:rPr lang="en-US"/>
              <a:t>      </a:t>
            </a:r>
            <a:r>
              <a:rPr lang="en-US">
                <a:solidFill>
                  <a:srgbClr val="0000FF"/>
                </a:solidFill>
              </a:rPr>
              <a:t>5</a:t>
            </a:r>
            <a:r>
              <a:rPr lang="en-US"/>
              <a:t>  </a:t>
            </a:r>
          </a:p>
        </p:txBody>
      </p:sp>
      <p:sp>
        <p:nvSpPr>
          <p:cNvPr id="35" name="Rectangle 27"/>
          <p:cNvSpPr>
            <a:spLocks noChangeArrowheads="1"/>
          </p:cNvSpPr>
          <p:nvPr/>
        </p:nvSpPr>
        <p:spPr bwMode="auto">
          <a:xfrm>
            <a:off x="381000" y="4860925"/>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ts val="1600"/>
              </a:spcBef>
            </a:pPr>
            <a:r>
              <a:rPr lang="en-US"/>
              <a:t>0.4296875  x 16  =    </a:t>
            </a:r>
            <a:r>
              <a:rPr lang="en-US">
                <a:solidFill>
                  <a:srgbClr val="0000FF"/>
                </a:solidFill>
              </a:rPr>
              <a:t>6</a:t>
            </a:r>
            <a:r>
              <a:rPr lang="en-US"/>
              <a:t>.875  </a:t>
            </a:r>
            <a:r>
              <a:rPr lang="en-US" i="1"/>
              <a:t>Phần nguyên      </a:t>
            </a:r>
            <a:r>
              <a:rPr lang="en-US">
                <a:solidFill>
                  <a:srgbClr val="0000FF"/>
                </a:solidFill>
              </a:rPr>
              <a:t>6  </a:t>
            </a:r>
            <a:r>
              <a:rPr lang="en-US" i="1"/>
              <a:t>(MSB)</a:t>
            </a:r>
            <a:endParaRPr lang="en-US"/>
          </a:p>
          <a:p>
            <a:pPr marL="609600" indent="-609600">
              <a:spcBef>
                <a:spcPts val="1600"/>
              </a:spcBef>
            </a:pPr>
            <a:r>
              <a:rPr lang="en-US"/>
              <a:t>0.875          x 16  =  </a:t>
            </a:r>
            <a:r>
              <a:rPr lang="en-US">
                <a:solidFill>
                  <a:srgbClr val="0000FF"/>
                </a:solidFill>
              </a:rPr>
              <a:t>14</a:t>
            </a:r>
            <a:r>
              <a:rPr lang="en-US"/>
              <a:t>.0     </a:t>
            </a:r>
            <a:r>
              <a:rPr lang="en-US" i="1"/>
              <a:t>Phần nguyên     </a:t>
            </a:r>
            <a:r>
              <a:rPr lang="en-US">
                <a:solidFill>
                  <a:srgbClr val="0000FF"/>
                </a:solidFill>
              </a:rPr>
              <a:t>14</a:t>
            </a:r>
          </a:p>
        </p:txBody>
      </p:sp>
      <p:grpSp>
        <p:nvGrpSpPr>
          <p:cNvPr id="9" name="Group 8"/>
          <p:cNvGrpSpPr>
            <a:grpSpLocks/>
          </p:cNvGrpSpPr>
          <p:nvPr/>
        </p:nvGrpSpPr>
        <p:grpSpPr bwMode="auto">
          <a:xfrm>
            <a:off x="4648200" y="2117725"/>
            <a:ext cx="3314700" cy="2286000"/>
            <a:chOff x="4648200" y="1981200"/>
            <a:chExt cx="3314700" cy="2286000"/>
          </a:xfrm>
        </p:grpSpPr>
        <p:sp>
          <p:nvSpPr>
            <p:cNvPr id="21518" name="Rectangle 28"/>
            <p:cNvSpPr>
              <a:spLocks noChangeArrowheads="1"/>
            </p:cNvSpPr>
            <p:nvPr/>
          </p:nvSpPr>
          <p:spPr bwMode="auto">
            <a:xfrm>
              <a:off x="6286500" y="3733800"/>
              <a:ext cx="1676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u="sng">
                  <a:solidFill>
                    <a:srgbClr val="0000FF"/>
                  </a:solidFill>
                </a:rPr>
                <a:t>5  C  8  .</a:t>
              </a:r>
            </a:p>
          </p:txBody>
        </p:sp>
        <p:grpSp>
          <p:nvGrpSpPr>
            <p:cNvPr id="21519" name="Group 51"/>
            <p:cNvGrpSpPr>
              <a:grpSpLocks/>
            </p:cNvGrpSpPr>
            <p:nvPr/>
          </p:nvGrpSpPr>
          <p:grpSpPr bwMode="auto">
            <a:xfrm>
              <a:off x="4648200" y="1981200"/>
              <a:ext cx="2438400" cy="1752600"/>
              <a:chOff x="2928" y="1248"/>
              <a:chExt cx="1536" cy="1104"/>
            </a:xfrm>
          </p:grpSpPr>
          <p:sp>
            <p:nvSpPr>
              <p:cNvPr id="21520" name="Line 32"/>
              <p:cNvSpPr>
                <a:spLocks noChangeShapeType="1"/>
              </p:cNvSpPr>
              <p:nvPr/>
            </p:nvSpPr>
            <p:spPr bwMode="auto">
              <a:xfrm>
                <a:off x="2928" y="1824"/>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1" name="Line 33"/>
              <p:cNvSpPr>
                <a:spLocks noChangeShapeType="1"/>
              </p:cNvSpPr>
              <p:nvPr/>
            </p:nvSpPr>
            <p:spPr bwMode="auto">
              <a:xfrm>
                <a:off x="4080" y="1824"/>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2" name="Line 34"/>
              <p:cNvSpPr>
                <a:spLocks noChangeShapeType="1"/>
              </p:cNvSpPr>
              <p:nvPr/>
            </p:nvSpPr>
            <p:spPr bwMode="auto">
              <a:xfrm>
                <a:off x="2928" y="1536"/>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3" name="Line 35"/>
              <p:cNvSpPr>
                <a:spLocks noChangeShapeType="1"/>
              </p:cNvSpPr>
              <p:nvPr/>
            </p:nvSpPr>
            <p:spPr bwMode="auto">
              <a:xfrm>
                <a:off x="4272" y="1536"/>
                <a:ext cx="0"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4" name="Line 36"/>
              <p:cNvSpPr>
                <a:spLocks noChangeShapeType="1"/>
              </p:cNvSpPr>
              <p:nvPr/>
            </p:nvSpPr>
            <p:spPr bwMode="auto">
              <a:xfrm>
                <a:off x="3456" y="1248"/>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5" name="Line 37"/>
              <p:cNvSpPr>
                <a:spLocks noChangeShapeType="1"/>
              </p:cNvSpPr>
              <p:nvPr/>
            </p:nvSpPr>
            <p:spPr bwMode="auto">
              <a:xfrm>
                <a:off x="4464" y="1248"/>
                <a:ext cx="0"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18" name="Group 17"/>
          <p:cNvGrpSpPr>
            <a:grpSpLocks/>
          </p:cNvGrpSpPr>
          <p:nvPr/>
        </p:nvGrpSpPr>
        <p:grpSpPr bwMode="auto">
          <a:xfrm>
            <a:off x="6165850" y="3870325"/>
            <a:ext cx="2565400" cy="1670050"/>
            <a:chOff x="6165850" y="3870280"/>
            <a:chExt cx="2565400" cy="1670050"/>
          </a:xfrm>
        </p:grpSpPr>
        <p:sp>
          <p:nvSpPr>
            <p:cNvPr id="21512" name="Rectangle 38"/>
            <p:cNvSpPr>
              <a:spLocks noChangeArrowheads="1"/>
            </p:cNvSpPr>
            <p:nvPr/>
          </p:nvSpPr>
          <p:spPr bwMode="auto">
            <a:xfrm>
              <a:off x="7283450" y="3870280"/>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u="sng">
                  <a:solidFill>
                    <a:srgbClr val="0000FF"/>
                  </a:solidFill>
                </a:rPr>
                <a:t>   6  E  H </a:t>
              </a:r>
            </a:p>
          </p:txBody>
        </p:sp>
        <p:grpSp>
          <p:nvGrpSpPr>
            <p:cNvPr id="21513" name="Group 50"/>
            <p:cNvGrpSpPr>
              <a:grpSpLocks/>
            </p:cNvGrpSpPr>
            <p:nvPr/>
          </p:nvGrpSpPr>
          <p:grpSpPr bwMode="auto">
            <a:xfrm>
              <a:off x="6165850" y="4397330"/>
              <a:ext cx="1905000" cy="1143000"/>
              <a:chOff x="3840" y="2688"/>
              <a:chExt cx="1200" cy="720"/>
            </a:xfrm>
          </p:grpSpPr>
          <p:sp>
            <p:nvSpPr>
              <p:cNvPr id="21514" name="Line 40"/>
              <p:cNvSpPr>
                <a:spLocks noChangeShapeType="1"/>
              </p:cNvSpPr>
              <p:nvPr/>
            </p:nvSpPr>
            <p:spPr bwMode="auto">
              <a:xfrm>
                <a:off x="4464" y="312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5" name="Line 41"/>
              <p:cNvSpPr>
                <a:spLocks noChangeShapeType="1"/>
              </p:cNvSpPr>
              <p:nvPr/>
            </p:nvSpPr>
            <p:spPr bwMode="auto">
              <a:xfrm>
                <a:off x="4848" y="2688"/>
                <a:ext cx="0" cy="43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1516" name="Line 42"/>
              <p:cNvSpPr>
                <a:spLocks noChangeShapeType="1"/>
              </p:cNvSpPr>
              <p:nvPr/>
            </p:nvSpPr>
            <p:spPr bwMode="auto">
              <a:xfrm>
                <a:off x="3840" y="3408"/>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7" name="Line 43"/>
              <p:cNvSpPr>
                <a:spLocks noChangeShapeType="1"/>
              </p:cNvSpPr>
              <p:nvPr/>
            </p:nvSpPr>
            <p:spPr bwMode="auto">
              <a:xfrm>
                <a:off x="5040" y="2688"/>
                <a:ext cx="0" cy="72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ppt_x"/>
                                          </p:val>
                                        </p:tav>
                                        <p:tav tm="100000">
                                          <p:val>
                                            <p:strVal val="#ppt_x"/>
                                          </p:val>
                                        </p:tav>
                                      </p:tavLst>
                                    </p:anim>
                                    <p:anim calcmode="lin" valueType="num">
                                      <p:cBhvr additive="base">
                                        <p:cTn id="1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7813"/>
            <a:ext cx="8577263" cy="576262"/>
          </a:xfrm>
        </p:spPr>
        <p:txBody>
          <a:bodyPr/>
          <a:lstStyle/>
          <a:p>
            <a:pPr eaLnBrk="1" hangingPunct="1"/>
            <a:r>
              <a:rPr lang="en-US">
                <a:ea typeface="ＭＳ Ｐゴシック" pitchFamily="34" charset="-128"/>
              </a:rPr>
              <a:t>Chuyển từ số thập lục phân sang nhị phân</a:t>
            </a:r>
          </a:p>
        </p:txBody>
      </p:sp>
      <p:sp>
        <p:nvSpPr>
          <p:cNvPr id="50" name="Rectangle 6"/>
          <p:cNvSpPr>
            <a:spLocks noChangeArrowheads="1"/>
          </p:cNvSpPr>
          <p:nvPr/>
        </p:nvSpPr>
        <p:spPr bwMode="auto">
          <a:xfrm>
            <a:off x="641350" y="1249363"/>
            <a:ext cx="850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US" sz="2600">
                <a:solidFill>
                  <a:srgbClr val="FF0000"/>
                </a:solidFill>
              </a:rPr>
              <a:t>0 0 1 1 1 0 1 1 0 1 0 1 1 1 0 1 . 0 1 1 0 1 0 1 0 </a:t>
            </a:r>
            <a:r>
              <a:rPr lang="en-US" sz="2400"/>
              <a:t>B</a:t>
            </a:r>
            <a:endParaRPr lang="en-US" sz="2400">
              <a:latin typeface="Arial" charset="0"/>
            </a:endParaRPr>
          </a:p>
        </p:txBody>
      </p:sp>
      <p:sp>
        <p:nvSpPr>
          <p:cNvPr id="51" name="Arc 8"/>
          <p:cNvSpPr>
            <a:spLocks/>
          </p:cNvSpPr>
          <p:nvPr/>
        </p:nvSpPr>
        <p:spPr bwMode="auto">
          <a:xfrm flipH="1" flipV="1">
            <a:off x="4708525" y="1727200"/>
            <a:ext cx="1009650" cy="234950"/>
          </a:xfrm>
          <a:custGeom>
            <a:avLst/>
            <a:gdLst>
              <a:gd name="T0" fmla="*/ 0 w 43158"/>
              <a:gd name="T1" fmla="*/ 2147483647 h 21600"/>
              <a:gd name="T2" fmla="*/ 2147483647 w 43158"/>
              <a:gd name="T3" fmla="*/ 2147483647 h 21600"/>
              <a:gd name="T4" fmla="*/ 2147483647 w 43158"/>
              <a:gd name="T5" fmla="*/ 2147483647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1" y="20258"/>
                </a:moveTo>
                <a:cubicBezTo>
                  <a:pt x="707" y="8872"/>
                  <a:pt x="10149" y="-1"/>
                  <a:pt x="21558" y="0"/>
                </a:cubicBezTo>
                <a:cubicBezTo>
                  <a:pt x="33487" y="0"/>
                  <a:pt x="43158" y="9670"/>
                  <a:pt x="43158" y="21600"/>
                </a:cubicBezTo>
              </a:path>
              <a:path w="43158" h="21600" stroke="0" extrusionOk="0">
                <a:moveTo>
                  <a:pt x="-1" y="20258"/>
                </a:moveTo>
                <a:cubicBezTo>
                  <a:pt x="707" y="8872"/>
                  <a:pt x="10149" y="-1"/>
                  <a:pt x="21558" y="0"/>
                </a:cubicBezTo>
                <a:cubicBezTo>
                  <a:pt x="33487" y="0"/>
                  <a:pt x="43158" y="9670"/>
                  <a:pt x="43158" y="21600"/>
                </a:cubicBezTo>
                <a:lnTo>
                  <a:pt x="21558" y="21600"/>
                </a:lnTo>
                <a:lnTo>
                  <a:pt x="-1" y="20258"/>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 name="Arc 8"/>
          <p:cNvSpPr>
            <a:spLocks/>
          </p:cNvSpPr>
          <p:nvPr/>
        </p:nvSpPr>
        <p:spPr bwMode="auto">
          <a:xfrm flipH="1" flipV="1">
            <a:off x="3411538" y="1727200"/>
            <a:ext cx="1009650" cy="234950"/>
          </a:xfrm>
          <a:custGeom>
            <a:avLst/>
            <a:gdLst>
              <a:gd name="T0" fmla="*/ 0 w 43158"/>
              <a:gd name="T1" fmla="*/ 2147483647 h 21600"/>
              <a:gd name="T2" fmla="*/ 2147483647 w 43158"/>
              <a:gd name="T3" fmla="*/ 2147483647 h 21600"/>
              <a:gd name="T4" fmla="*/ 2147483647 w 43158"/>
              <a:gd name="T5" fmla="*/ 2147483647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1" y="20258"/>
                </a:moveTo>
                <a:cubicBezTo>
                  <a:pt x="707" y="8872"/>
                  <a:pt x="10149" y="-1"/>
                  <a:pt x="21558" y="0"/>
                </a:cubicBezTo>
                <a:cubicBezTo>
                  <a:pt x="33487" y="0"/>
                  <a:pt x="43158" y="9670"/>
                  <a:pt x="43158" y="21600"/>
                </a:cubicBezTo>
              </a:path>
              <a:path w="43158" h="21600" stroke="0" extrusionOk="0">
                <a:moveTo>
                  <a:pt x="-1" y="20258"/>
                </a:moveTo>
                <a:cubicBezTo>
                  <a:pt x="707" y="8872"/>
                  <a:pt x="10149" y="-1"/>
                  <a:pt x="21558" y="0"/>
                </a:cubicBezTo>
                <a:cubicBezTo>
                  <a:pt x="33487" y="0"/>
                  <a:pt x="43158" y="9670"/>
                  <a:pt x="43158" y="21600"/>
                </a:cubicBezTo>
                <a:lnTo>
                  <a:pt x="21558" y="21600"/>
                </a:lnTo>
                <a:lnTo>
                  <a:pt x="-1" y="20258"/>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 name="Arc 8"/>
          <p:cNvSpPr>
            <a:spLocks/>
          </p:cNvSpPr>
          <p:nvPr/>
        </p:nvSpPr>
        <p:spPr bwMode="auto">
          <a:xfrm flipH="1" flipV="1">
            <a:off x="2114550" y="1778000"/>
            <a:ext cx="1009650" cy="234950"/>
          </a:xfrm>
          <a:custGeom>
            <a:avLst/>
            <a:gdLst>
              <a:gd name="T0" fmla="*/ 0 w 43158"/>
              <a:gd name="T1" fmla="*/ 2147483647 h 21600"/>
              <a:gd name="T2" fmla="*/ 2147483647 w 43158"/>
              <a:gd name="T3" fmla="*/ 2147483647 h 21600"/>
              <a:gd name="T4" fmla="*/ 2147483647 w 43158"/>
              <a:gd name="T5" fmla="*/ 2147483647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1" y="20258"/>
                </a:moveTo>
                <a:cubicBezTo>
                  <a:pt x="707" y="8872"/>
                  <a:pt x="10149" y="-1"/>
                  <a:pt x="21558" y="0"/>
                </a:cubicBezTo>
                <a:cubicBezTo>
                  <a:pt x="33487" y="0"/>
                  <a:pt x="43158" y="9670"/>
                  <a:pt x="43158" y="21600"/>
                </a:cubicBezTo>
              </a:path>
              <a:path w="43158" h="21600" stroke="0" extrusionOk="0">
                <a:moveTo>
                  <a:pt x="-1" y="20258"/>
                </a:moveTo>
                <a:cubicBezTo>
                  <a:pt x="707" y="8872"/>
                  <a:pt x="10149" y="-1"/>
                  <a:pt x="21558" y="0"/>
                </a:cubicBezTo>
                <a:cubicBezTo>
                  <a:pt x="33487" y="0"/>
                  <a:pt x="43158" y="9670"/>
                  <a:pt x="43158" y="21600"/>
                </a:cubicBezTo>
                <a:lnTo>
                  <a:pt x="21558" y="21600"/>
                </a:lnTo>
                <a:lnTo>
                  <a:pt x="-1" y="20258"/>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 name="Arc 8"/>
          <p:cNvSpPr>
            <a:spLocks/>
          </p:cNvSpPr>
          <p:nvPr/>
        </p:nvSpPr>
        <p:spPr bwMode="auto">
          <a:xfrm flipH="1" flipV="1">
            <a:off x="817563" y="1778000"/>
            <a:ext cx="1009650" cy="234950"/>
          </a:xfrm>
          <a:custGeom>
            <a:avLst/>
            <a:gdLst>
              <a:gd name="T0" fmla="*/ 0 w 43158"/>
              <a:gd name="T1" fmla="*/ 2147483647 h 21600"/>
              <a:gd name="T2" fmla="*/ 2147483647 w 43158"/>
              <a:gd name="T3" fmla="*/ 2147483647 h 21600"/>
              <a:gd name="T4" fmla="*/ 2147483647 w 43158"/>
              <a:gd name="T5" fmla="*/ 2147483647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1" y="20258"/>
                </a:moveTo>
                <a:cubicBezTo>
                  <a:pt x="707" y="8872"/>
                  <a:pt x="10149" y="-1"/>
                  <a:pt x="21558" y="0"/>
                </a:cubicBezTo>
                <a:cubicBezTo>
                  <a:pt x="33487" y="0"/>
                  <a:pt x="43158" y="9670"/>
                  <a:pt x="43158" y="21600"/>
                </a:cubicBezTo>
              </a:path>
              <a:path w="43158" h="21600" stroke="0" extrusionOk="0">
                <a:moveTo>
                  <a:pt x="-1" y="20258"/>
                </a:moveTo>
                <a:cubicBezTo>
                  <a:pt x="707" y="8872"/>
                  <a:pt x="10149" y="-1"/>
                  <a:pt x="21558" y="0"/>
                </a:cubicBezTo>
                <a:cubicBezTo>
                  <a:pt x="33487" y="0"/>
                  <a:pt x="43158" y="9670"/>
                  <a:pt x="43158" y="21600"/>
                </a:cubicBezTo>
                <a:lnTo>
                  <a:pt x="21558" y="21600"/>
                </a:lnTo>
                <a:lnTo>
                  <a:pt x="-1" y="20258"/>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 name="Arc 12"/>
          <p:cNvSpPr>
            <a:spLocks/>
          </p:cNvSpPr>
          <p:nvPr/>
        </p:nvSpPr>
        <p:spPr bwMode="auto">
          <a:xfrm flipH="1" flipV="1">
            <a:off x="6235700" y="1739900"/>
            <a:ext cx="1047750" cy="234950"/>
          </a:xfrm>
          <a:custGeom>
            <a:avLst/>
            <a:gdLst>
              <a:gd name="T0" fmla="*/ 0 w 43158"/>
              <a:gd name="T1" fmla="*/ 2147483647 h 21600"/>
              <a:gd name="T2" fmla="*/ 2147483647 w 43158"/>
              <a:gd name="T3" fmla="*/ 2147483647 h 21600"/>
              <a:gd name="T4" fmla="*/ 2147483647 w 43158"/>
              <a:gd name="T5" fmla="*/ 2147483647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1" y="20258"/>
                </a:moveTo>
                <a:cubicBezTo>
                  <a:pt x="707" y="8872"/>
                  <a:pt x="10149" y="-1"/>
                  <a:pt x="21558" y="0"/>
                </a:cubicBezTo>
                <a:cubicBezTo>
                  <a:pt x="33487" y="0"/>
                  <a:pt x="43158" y="9670"/>
                  <a:pt x="43158" y="21600"/>
                </a:cubicBezTo>
              </a:path>
              <a:path w="43158" h="21600" stroke="0" extrusionOk="0">
                <a:moveTo>
                  <a:pt x="-1" y="20258"/>
                </a:moveTo>
                <a:cubicBezTo>
                  <a:pt x="707" y="8872"/>
                  <a:pt x="10149" y="-1"/>
                  <a:pt x="21558" y="0"/>
                </a:cubicBezTo>
                <a:cubicBezTo>
                  <a:pt x="33487" y="0"/>
                  <a:pt x="43158" y="9670"/>
                  <a:pt x="43158" y="21600"/>
                </a:cubicBezTo>
                <a:lnTo>
                  <a:pt x="21558" y="21600"/>
                </a:lnTo>
                <a:lnTo>
                  <a:pt x="-1" y="2025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 name="Arc 12"/>
          <p:cNvSpPr>
            <a:spLocks/>
          </p:cNvSpPr>
          <p:nvPr/>
        </p:nvSpPr>
        <p:spPr bwMode="auto">
          <a:xfrm flipH="1" flipV="1">
            <a:off x="7531100" y="1778000"/>
            <a:ext cx="1047750" cy="234950"/>
          </a:xfrm>
          <a:custGeom>
            <a:avLst/>
            <a:gdLst>
              <a:gd name="T0" fmla="*/ 0 w 43158"/>
              <a:gd name="T1" fmla="*/ 2147483647 h 21600"/>
              <a:gd name="T2" fmla="*/ 2147483647 w 43158"/>
              <a:gd name="T3" fmla="*/ 2147483647 h 21600"/>
              <a:gd name="T4" fmla="*/ 2147483647 w 43158"/>
              <a:gd name="T5" fmla="*/ 2147483647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1" y="20258"/>
                </a:moveTo>
                <a:cubicBezTo>
                  <a:pt x="707" y="8872"/>
                  <a:pt x="10149" y="-1"/>
                  <a:pt x="21558" y="0"/>
                </a:cubicBezTo>
                <a:cubicBezTo>
                  <a:pt x="33487" y="0"/>
                  <a:pt x="43158" y="9670"/>
                  <a:pt x="43158" y="21600"/>
                </a:cubicBezTo>
              </a:path>
              <a:path w="43158" h="21600" stroke="0" extrusionOk="0">
                <a:moveTo>
                  <a:pt x="-1" y="20258"/>
                </a:moveTo>
                <a:cubicBezTo>
                  <a:pt x="707" y="8872"/>
                  <a:pt x="10149" y="-1"/>
                  <a:pt x="21558" y="0"/>
                </a:cubicBezTo>
                <a:cubicBezTo>
                  <a:pt x="33487" y="0"/>
                  <a:pt x="43158" y="9670"/>
                  <a:pt x="43158" y="21600"/>
                </a:cubicBezTo>
                <a:lnTo>
                  <a:pt x="21558" y="21600"/>
                </a:lnTo>
                <a:lnTo>
                  <a:pt x="-1" y="20258"/>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 name="Rectangle 31"/>
          <p:cNvSpPr>
            <a:spLocks noChangeArrowheads="1"/>
          </p:cNvSpPr>
          <p:nvPr/>
        </p:nvSpPr>
        <p:spPr bwMode="auto">
          <a:xfrm>
            <a:off x="4946650" y="2181225"/>
            <a:ext cx="531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US" sz="3200">
                <a:solidFill>
                  <a:srgbClr val="0000FF"/>
                </a:solidFill>
              </a:rPr>
              <a:t>D       </a:t>
            </a:r>
          </a:p>
        </p:txBody>
      </p:sp>
      <p:sp>
        <p:nvSpPr>
          <p:cNvPr id="60" name="Rectangle 31"/>
          <p:cNvSpPr>
            <a:spLocks noChangeArrowheads="1"/>
          </p:cNvSpPr>
          <p:nvPr/>
        </p:nvSpPr>
        <p:spPr bwMode="auto">
          <a:xfrm>
            <a:off x="3651250" y="2181225"/>
            <a:ext cx="53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US" sz="3200">
                <a:solidFill>
                  <a:srgbClr val="0000FF"/>
                </a:solidFill>
              </a:rPr>
              <a:t>5</a:t>
            </a:r>
            <a:r>
              <a:rPr lang="en-US" sz="3200" u="sng">
                <a:solidFill>
                  <a:srgbClr val="0000FF"/>
                </a:solidFill>
              </a:rPr>
              <a:t>       </a:t>
            </a:r>
            <a:endParaRPr lang="en-US" sz="3200">
              <a:solidFill>
                <a:srgbClr val="0000FF"/>
              </a:solidFill>
            </a:endParaRPr>
          </a:p>
        </p:txBody>
      </p:sp>
      <p:sp>
        <p:nvSpPr>
          <p:cNvPr id="61" name="Rectangle 31"/>
          <p:cNvSpPr>
            <a:spLocks noChangeArrowheads="1"/>
          </p:cNvSpPr>
          <p:nvPr/>
        </p:nvSpPr>
        <p:spPr bwMode="auto">
          <a:xfrm>
            <a:off x="2354263" y="2181225"/>
            <a:ext cx="53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US" sz="3200">
                <a:solidFill>
                  <a:srgbClr val="0000FF"/>
                </a:solidFill>
              </a:rPr>
              <a:t>B</a:t>
            </a:r>
            <a:r>
              <a:rPr lang="en-US" sz="3200" u="sng">
                <a:solidFill>
                  <a:srgbClr val="0000FF"/>
                </a:solidFill>
              </a:rPr>
              <a:t>       </a:t>
            </a:r>
            <a:endParaRPr lang="en-US" sz="3200">
              <a:solidFill>
                <a:srgbClr val="0000FF"/>
              </a:solidFill>
            </a:endParaRPr>
          </a:p>
        </p:txBody>
      </p:sp>
      <p:sp>
        <p:nvSpPr>
          <p:cNvPr id="62" name="Rectangle 31"/>
          <p:cNvSpPr>
            <a:spLocks noChangeArrowheads="1"/>
          </p:cNvSpPr>
          <p:nvPr/>
        </p:nvSpPr>
        <p:spPr bwMode="auto">
          <a:xfrm>
            <a:off x="1057275" y="2192338"/>
            <a:ext cx="53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US" sz="3200">
                <a:solidFill>
                  <a:srgbClr val="0000FF"/>
                </a:solidFill>
              </a:rPr>
              <a:t>3</a:t>
            </a:r>
          </a:p>
        </p:txBody>
      </p:sp>
      <p:sp>
        <p:nvSpPr>
          <p:cNvPr id="63" name="Rectangle 31"/>
          <p:cNvSpPr>
            <a:spLocks noChangeArrowheads="1"/>
          </p:cNvSpPr>
          <p:nvPr/>
        </p:nvSpPr>
        <p:spPr bwMode="auto">
          <a:xfrm>
            <a:off x="5811838" y="2192338"/>
            <a:ext cx="53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US" sz="3200">
                <a:solidFill>
                  <a:srgbClr val="0000FF"/>
                </a:solidFill>
              </a:rPr>
              <a:t>.       </a:t>
            </a:r>
          </a:p>
        </p:txBody>
      </p:sp>
      <p:sp>
        <p:nvSpPr>
          <p:cNvPr id="64" name="Rectangle 31"/>
          <p:cNvSpPr>
            <a:spLocks noChangeArrowheads="1"/>
          </p:cNvSpPr>
          <p:nvPr/>
        </p:nvSpPr>
        <p:spPr bwMode="auto">
          <a:xfrm>
            <a:off x="6492875" y="2192338"/>
            <a:ext cx="531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US" sz="3200">
                <a:solidFill>
                  <a:srgbClr val="0000FF"/>
                </a:solidFill>
              </a:rPr>
              <a:t>6</a:t>
            </a:r>
          </a:p>
        </p:txBody>
      </p:sp>
      <p:sp>
        <p:nvSpPr>
          <p:cNvPr id="65" name="Rectangle 31"/>
          <p:cNvSpPr>
            <a:spLocks noChangeArrowheads="1"/>
          </p:cNvSpPr>
          <p:nvPr/>
        </p:nvSpPr>
        <p:spPr bwMode="auto">
          <a:xfrm>
            <a:off x="7789863" y="2192338"/>
            <a:ext cx="53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US" sz="3200">
                <a:solidFill>
                  <a:srgbClr val="0000FF"/>
                </a:solidFill>
              </a:rPr>
              <a:t>A</a:t>
            </a:r>
          </a:p>
        </p:txBody>
      </p:sp>
      <p:sp>
        <p:nvSpPr>
          <p:cNvPr id="66" name="Rectangle 21"/>
          <p:cNvSpPr>
            <a:spLocks noChangeArrowheads="1"/>
          </p:cNvSpPr>
          <p:nvPr/>
        </p:nvSpPr>
        <p:spPr bwMode="auto">
          <a:xfrm>
            <a:off x="381000" y="2870200"/>
            <a:ext cx="289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US" sz="3200"/>
              <a:t> </a:t>
            </a:r>
            <a:r>
              <a:rPr lang="en-US" sz="3200">
                <a:solidFill>
                  <a:srgbClr val="FF0000"/>
                </a:solidFill>
              </a:rPr>
              <a:t>2C9.E8 H</a:t>
            </a:r>
          </a:p>
        </p:txBody>
      </p:sp>
      <p:sp>
        <p:nvSpPr>
          <p:cNvPr id="78" name="Rectangle 22"/>
          <p:cNvSpPr>
            <a:spLocks noChangeArrowheads="1"/>
          </p:cNvSpPr>
          <p:nvPr/>
        </p:nvSpPr>
        <p:spPr bwMode="auto">
          <a:xfrm>
            <a:off x="4414838" y="4989513"/>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US"/>
              <a:t> </a:t>
            </a:r>
            <a:r>
              <a:rPr lang="en-US" sz="2600">
                <a:solidFill>
                  <a:srgbClr val="FF0000"/>
                </a:solidFill>
              </a:rPr>
              <a:t>.</a:t>
            </a:r>
          </a:p>
        </p:txBody>
      </p:sp>
      <p:grpSp>
        <p:nvGrpSpPr>
          <p:cNvPr id="13" name="Group 12"/>
          <p:cNvGrpSpPr>
            <a:grpSpLocks/>
          </p:cNvGrpSpPr>
          <p:nvPr/>
        </p:nvGrpSpPr>
        <p:grpSpPr bwMode="auto">
          <a:xfrm>
            <a:off x="530225" y="3327400"/>
            <a:ext cx="1570038" cy="2174875"/>
            <a:chOff x="530663" y="3326951"/>
            <a:chExt cx="1569629" cy="2174754"/>
          </a:xfrm>
        </p:grpSpPr>
        <p:sp>
          <p:nvSpPr>
            <p:cNvPr id="22564" name="Arc 26"/>
            <p:cNvSpPr>
              <a:spLocks/>
            </p:cNvSpPr>
            <p:nvPr/>
          </p:nvSpPr>
          <p:spPr bwMode="auto">
            <a:xfrm flipH="1">
              <a:off x="776463" y="4692249"/>
              <a:ext cx="1009650" cy="285750"/>
            </a:xfrm>
            <a:custGeom>
              <a:avLst/>
              <a:gdLst>
                <a:gd name="T0" fmla="*/ 0 w 43158"/>
                <a:gd name="T1" fmla="*/ 2147483647 h 21600"/>
                <a:gd name="T2" fmla="*/ 2147483647 w 43158"/>
                <a:gd name="T3" fmla="*/ 2147483647 h 21600"/>
                <a:gd name="T4" fmla="*/ 2147483647 w 43158"/>
                <a:gd name="T5" fmla="*/ 2147483647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1" y="20258"/>
                  </a:moveTo>
                  <a:cubicBezTo>
                    <a:pt x="707" y="8872"/>
                    <a:pt x="10149" y="-1"/>
                    <a:pt x="21558" y="0"/>
                  </a:cubicBezTo>
                  <a:cubicBezTo>
                    <a:pt x="33487" y="0"/>
                    <a:pt x="43158" y="9670"/>
                    <a:pt x="43158" y="21600"/>
                  </a:cubicBezTo>
                </a:path>
                <a:path w="43158" h="21600" stroke="0" extrusionOk="0">
                  <a:moveTo>
                    <a:pt x="-1" y="20258"/>
                  </a:moveTo>
                  <a:cubicBezTo>
                    <a:pt x="707" y="8872"/>
                    <a:pt x="10149" y="-1"/>
                    <a:pt x="21558" y="0"/>
                  </a:cubicBezTo>
                  <a:cubicBezTo>
                    <a:pt x="33487" y="0"/>
                    <a:pt x="43158" y="9670"/>
                    <a:pt x="43158" y="21600"/>
                  </a:cubicBezTo>
                  <a:lnTo>
                    <a:pt x="21558" y="21600"/>
                  </a:lnTo>
                  <a:lnTo>
                    <a:pt x="-1" y="20258"/>
                  </a:lnTo>
                  <a:close/>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65" name="Rectangle 22"/>
            <p:cNvSpPr>
              <a:spLocks noChangeArrowheads="1"/>
            </p:cNvSpPr>
            <p:nvPr/>
          </p:nvSpPr>
          <p:spPr bwMode="auto">
            <a:xfrm>
              <a:off x="530663" y="5044505"/>
              <a:ext cx="156962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US"/>
                <a:t> </a:t>
              </a:r>
              <a:r>
                <a:rPr lang="en-US" sz="2600">
                  <a:solidFill>
                    <a:srgbClr val="FF0000"/>
                  </a:solidFill>
                </a:rPr>
                <a:t>0 0 1 0</a:t>
              </a:r>
            </a:p>
          </p:txBody>
        </p:sp>
        <p:cxnSp>
          <p:nvCxnSpPr>
            <p:cNvPr id="22566" name="Straight Arrow Connector 2"/>
            <p:cNvCxnSpPr>
              <a:cxnSpLocks noChangeShapeType="1"/>
            </p:cNvCxnSpPr>
            <p:nvPr/>
          </p:nvCxnSpPr>
          <p:spPr bwMode="auto">
            <a:xfrm>
              <a:off x="776463" y="3326951"/>
              <a:ext cx="397244" cy="1353381"/>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14" name="Group 13"/>
          <p:cNvGrpSpPr>
            <a:grpSpLocks/>
          </p:cNvGrpSpPr>
          <p:nvPr/>
        </p:nvGrpSpPr>
        <p:grpSpPr bwMode="auto">
          <a:xfrm>
            <a:off x="974725" y="3327400"/>
            <a:ext cx="2409825" cy="2174875"/>
            <a:chOff x="975085" y="3326951"/>
            <a:chExt cx="2408753" cy="2174754"/>
          </a:xfrm>
        </p:grpSpPr>
        <p:sp>
          <p:nvSpPr>
            <p:cNvPr id="22561" name="Arc 25"/>
            <p:cNvSpPr>
              <a:spLocks/>
            </p:cNvSpPr>
            <p:nvPr/>
          </p:nvSpPr>
          <p:spPr bwMode="auto">
            <a:xfrm flipH="1">
              <a:off x="2059348" y="4692249"/>
              <a:ext cx="1009650" cy="285750"/>
            </a:xfrm>
            <a:custGeom>
              <a:avLst/>
              <a:gdLst>
                <a:gd name="T0" fmla="*/ 0 w 43158"/>
                <a:gd name="T1" fmla="*/ 2147483647 h 21600"/>
                <a:gd name="T2" fmla="*/ 2147483647 w 43158"/>
                <a:gd name="T3" fmla="*/ 2147483647 h 21600"/>
                <a:gd name="T4" fmla="*/ 2147483647 w 43158"/>
                <a:gd name="T5" fmla="*/ 2147483647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1" y="20258"/>
                  </a:moveTo>
                  <a:cubicBezTo>
                    <a:pt x="707" y="8872"/>
                    <a:pt x="10149" y="-1"/>
                    <a:pt x="21558" y="0"/>
                  </a:cubicBezTo>
                  <a:cubicBezTo>
                    <a:pt x="33487" y="0"/>
                    <a:pt x="43158" y="9670"/>
                    <a:pt x="43158" y="21600"/>
                  </a:cubicBezTo>
                </a:path>
                <a:path w="43158" h="21600" stroke="0" extrusionOk="0">
                  <a:moveTo>
                    <a:pt x="-1" y="20258"/>
                  </a:moveTo>
                  <a:cubicBezTo>
                    <a:pt x="707" y="8872"/>
                    <a:pt x="10149" y="-1"/>
                    <a:pt x="21558" y="0"/>
                  </a:cubicBezTo>
                  <a:cubicBezTo>
                    <a:pt x="33487" y="0"/>
                    <a:pt x="43158" y="9670"/>
                    <a:pt x="43158" y="21600"/>
                  </a:cubicBezTo>
                  <a:lnTo>
                    <a:pt x="21558" y="21600"/>
                  </a:lnTo>
                  <a:lnTo>
                    <a:pt x="-1" y="20258"/>
                  </a:lnTo>
                  <a:close/>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62" name="Rectangle 22"/>
            <p:cNvSpPr>
              <a:spLocks noChangeArrowheads="1"/>
            </p:cNvSpPr>
            <p:nvPr/>
          </p:nvSpPr>
          <p:spPr bwMode="auto">
            <a:xfrm>
              <a:off x="1814209" y="5044505"/>
              <a:ext cx="156962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US"/>
                <a:t> </a:t>
              </a:r>
              <a:r>
                <a:rPr lang="en-US" sz="2600">
                  <a:solidFill>
                    <a:srgbClr val="FF0000"/>
                  </a:solidFill>
                </a:rPr>
                <a:t>1 1 0 0</a:t>
              </a:r>
            </a:p>
          </p:txBody>
        </p:sp>
        <p:cxnSp>
          <p:nvCxnSpPr>
            <p:cNvPr id="22563" name="Straight Arrow Connector 4"/>
            <p:cNvCxnSpPr>
              <a:cxnSpLocks noChangeShapeType="1"/>
            </p:cNvCxnSpPr>
            <p:nvPr/>
          </p:nvCxnSpPr>
          <p:spPr bwMode="auto">
            <a:xfrm>
              <a:off x="975085" y="3326951"/>
              <a:ext cx="1276796" cy="136529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15" name="Group 14"/>
          <p:cNvGrpSpPr>
            <a:grpSpLocks/>
          </p:cNvGrpSpPr>
          <p:nvPr/>
        </p:nvGrpSpPr>
        <p:grpSpPr bwMode="auto">
          <a:xfrm>
            <a:off x="1322388" y="3327400"/>
            <a:ext cx="3357562" cy="2174875"/>
            <a:chOff x="1323032" y="3326951"/>
            <a:chExt cx="3357490" cy="2174754"/>
          </a:xfrm>
        </p:grpSpPr>
        <p:sp>
          <p:nvSpPr>
            <p:cNvPr id="22558" name="Arc 24"/>
            <p:cNvSpPr>
              <a:spLocks/>
            </p:cNvSpPr>
            <p:nvPr/>
          </p:nvSpPr>
          <p:spPr bwMode="auto">
            <a:xfrm flipH="1">
              <a:off x="3314752" y="4692249"/>
              <a:ext cx="1009650" cy="285750"/>
            </a:xfrm>
            <a:custGeom>
              <a:avLst/>
              <a:gdLst>
                <a:gd name="T0" fmla="*/ 0 w 43158"/>
                <a:gd name="T1" fmla="*/ 2147483647 h 21600"/>
                <a:gd name="T2" fmla="*/ 2147483647 w 43158"/>
                <a:gd name="T3" fmla="*/ 2147483647 h 21600"/>
                <a:gd name="T4" fmla="*/ 2147483647 w 43158"/>
                <a:gd name="T5" fmla="*/ 2147483647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1" y="20258"/>
                  </a:moveTo>
                  <a:cubicBezTo>
                    <a:pt x="707" y="8872"/>
                    <a:pt x="10149" y="-1"/>
                    <a:pt x="21558" y="0"/>
                  </a:cubicBezTo>
                  <a:cubicBezTo>
                    <a:pt x="33487" y="0"/>
                    <a:pt x="43158" y="9670"/>
                    <a:pt x="43158" y="21600"/>
                  </a:cubicBezTo>
                </a:path>
                <a:path w="43158" h="21600" stroke="0" extrusionOk="0">
                  <a:moveTo>
                    <a:pt x="-1" y="20258"/>
                  </a:moveTo>
                  <a:cubicBezTo>
                    <a:pt x="707" y="8872"/>
                    <a:pt x="10149" y="-1"/>
                    <a:pt x="21558" y="0"/>
                  </a:cubicBezTo>
                  <a:cubicBezTo>
                    <a:pt x="33487" y="0"/>
                    <a:pt x="43158" y="9670"/>
                    <a:pt x="43158" y="21600"/>
                  </a:cubicBezTo>
                  <a:lnTo>
                    <a:pt x="21558" y="21600"/>
                  </a:lnTo>
                  <a:lnTo>
                    <a:pt x="-1" y="20258"/>
                  </a:lnTo>
                  <a:close/>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59" name="Rectangle 22"/>
            <p:cNvSpPr>
              <a:spLocks noChangeArrowheads="1"/>
            </p:cNvSpPr>
            <p:nvPr/>
          </p:nvSpPr>
          <p:spPr bwMode="auto">
            <a:xfrm>
              <a:off x="3110893" y="5044505"/>
              <a:ext cx="156962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US"/>
                <a:t> </a:t>
              </a:r>
              <a:r>
                <a:rPr lang="en-US" sz="2600">
                  <a:solidFill>
                    <a:srgbClr val="FF0000"/>
                  </a:solidFill>
                </a:rPr>
                <a:t>1 0 0 1</a:t>
              </a:r>
            </a:p>
          </p:txBody>
        </p:sp>
        <p:cxnSp>
          <p:nvCxnSpPr>
            <p:cNvPr id="22560" name="Straight Arrow Connector 6"/>
            <p:cNvCxnSpPr>
              <a:cxnSpLocks noChangeShapeType="1"/>
            </p:cNvCxnSpPr>
            <p:nvPr/>
          </p:nvCxnSpPr>
          <p:spPr bwMode="auto">
            <a:xfrm>
              <a:off x="1323032" y="3326951"/>
              <a:ext cx="2327819" cy="13516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16" name="Group 15"/>
          <p:cNvGrpSpPr>
            <a:grpSpLocks/>
          </p:cNvGrpSpPr>
          <p:nvPr/>
        </p:nvGrpSpPr>
        <p:grpSpPr bwMode="auto">
          <a:xfrm>
            <a:off x="1785938" y="3327400"/>
            <a:ext cx="4449762" cy="2155825"/>
            <a:chOff x="1786113" y="3326951"/>
            <a:chExt cx="4448829" cy="2155940"/>
          </a:xfrm>
        </p:grpSpPr>
        <p:sp>
          <p:nvSpPr>
            <p:cNvPr id="22555" name="Arc 27"/>
            <p:cNvSpPr>
              <a:spLocks/>
            </p:cNvSpPr>
            <p:nvPr/>
          </p:nvSpPr>
          <p:spPr bwMode="auto">
            <a:xfrm flipH="1">
              <a:off x="4891455" y="4678601"/>
              <a:ext cx="1009650" cy="285750"/>
            </a:xfrm>
            <a:custGeom>
              <a:avLst/>
              <a:gdLst>
                <a:gd name="T0" fmla="*/ 0 w 43158"/>
                <a:gd name="T1" fmla="*/ 2147483647 h 21600"/>
                <a:gd name="T2" fmla="*/ 2147483647 w 43158"/>
                <a:gd name="T3" fmla="*/ 2147483647 h 21600"/>
                <a:gd name="T4" fmla="*/ 2147483647 w 43158"/>
                <a:gd name="T5" fmla="*/ 2147483647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1" y="20258"/>
                  </a:moveTo>
                  <a:cubicBezTo>
                    <a:pt x="707" y="8872"/>
                    <a:pt x="10149" y="-1"/>
                    <a:pt x="21558" y="0"/>
                  </a:cubicBezTo>
                  <a:cubicBezTo>
                    <a:pt x="33487" y="0"/>
                    <a:pt x="43158" y="9670"/>
                    <a:pt x="43158" y="21600"/>
                  </a:cubicBezTo>
                </a:path>
                <a:path w="43158" h="21600" stroke="0" extrusionOk="0">
                  <a:moveTo>
                    <a:pt x="-1" y="20258"/>
                  </a:moveTo>
                  <a:cubicBezTo>
                    <a:pt x="707" y="8872"/>
                    <a:pt x="10149" y="-1"/>
                    <a:pt x="21558" y="0"/>
                  </a:cubicBezTo>
                  <a:cubicBezTo>
                    <a:pt x="33487" y="0"/>
                    <a:pt x="43158" y="9670"/>
                    <a:pt x="43158" y="21600"/>
                  </a:cubicBezTo>
                  <a:lnTo>
                    <a:pt x="21558" y="21600"/>
                  </a:lnTo>
                  <a:lnTo>
                    <a:pt x="-1" y="20258"/>
                  </a:lnTo>
                  <a:close/>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56" name="Rectangle 22"/>
            <p:cNvSpPr>
              <a:spLocks noChangeArrowheads="1"/>
            </p:cNvSpPr>
            <p:nvPr/>
          </p:nvSpPr>
          <p:spPr bwMode="auto">
            <a:xfrm>
              <a:off x="4665313" y="5025691"/>
              <a:ext cx="156962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US"/>
                <a:t> </a:t>
              </a:r>
              <a:r>
                <a:rPr lang="en-US" sz="2600">
                  <a:solidFill>
                    <a:srgbClr val="FF0000"/>
                  </a:solidFill>
                </a:rPr>
                <a:t>1 1 1 0</a:t>
              </a:r>
            </a:p>
          </p:txBody>
        </p:sp>
        <p:cxnSp>
          <p:nvCxnSpPr>
            <p:cNvPr id="22557" name="Straight Arrow Connector 9"/>
            <p:cNvCxnSpPr>
              <a:cxnSpLocks noChangeShapeType="1"/>
            </p:cNvCxnSpPr>
            <p:nvPr/>
          </p:nvCxnSpPr>
          <p:spPr bwMode="auto">
            <a:xfrm>
              <a:off x="1786113" y="3326951"/>
              <a:ext cx="3426530" cy="136529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17" name="Group 16"/>
          <p:cNvGrpSpPr>
            <a:grpSpLocks/>
          </p:cNvGrpSpPr>
          <p:nvPr/>
        </p:nvGrpSpPr>
        <p:grpSpPr bwMode="auto">
          <a:xfrm>
            <a:off x="2100263" y="3327400"/>
            <a:ext cx="5424487" cy="2160588"/>
            <a:chOff x="2100292" y="3326951"/>
            <a:chExt cx="5423961" cy="2161106"/>
          </a:xfrm>
        </p:grpSpPr>
        <p:sp>
          <p:nvSpPr>
            <p:cNvPr id="22552" name="Arc 28"/>
            <p:cNvSpPr>
              <a:spLocks/>
            </p:cNvSpPr>
            <p:nvPr/>
          </p:nvSpPr>
          <p:spPr bwMode="auto">
            <a:xfrm flipH="1">
              <a:off x="6202031" y="4680332"/>
              <a:ext cx="1009650" cy="285750"/>
            </a:xfrm>
            <a:custGeom>
              <a:avLst/>
              <a:gdLst>
                <a:gd name="T0" fmla="*/ 0 w 43158"/>
                <a:gd name="T1" fmla="*/ 2147483647 h 21600"/>
                <a:gd name="T2" fmla="*/ 2147483647 w 43158"/>
                <a:gd name="T3" fmla="*/ 2147483647 h 21600"/>
                <a:gd name="T4" fmla="*/ 2147483647 w 43158"/>
                <a:gd name="T5" fmla="*/ 2147483647 h 21600"/>
                <a:gd name="T6" fmla="*/ 0 60000 65536"/>
                <a:gd name="T7" fmla="*/ 0 60000 65536"/>
                <a:gd name="T8" fmla="*/ 0 60000 65536"/>
                <a:gd name="T9" fmla="*/ 0 w 43158"/>
                <a:gd name="T10" fmla="*/ 0 h 21600"/>
                <a:gd name="T11" fmla="*/ 43158 w 43158"/>
                <a:gd name="T12" fmla="*/ 21600 h 21600"/>
              </a:gdLst>
              <a:ahLst/>
              <a:cxnLst>
                <a:cxn ang="T6">
                  <a:pos x="T0" y="T1"/>
                </a:cxn>
                <a:cxn ang="T7">
                  <a:pos x="T2" y="T3"/>
                </a:cxn>
                <a:cxn ang="T8">
                  <a:pos x="T4" y="T5"/>
                </a:cxn>
              </a:cxnLst>
              <a:rect l="T9" t="T10" r="T11" b="T12"/>
              <a:pathLst>
                <a:path w="43158" h="21600" fill="none" extrusionOk="0">
                  <a:moveTo>
                    <a:pt x="-1" y="20258"/>
                  </a:moveTo>
                  <a:cubicBezTo>
                    <a:pt x="707" y="8872"/>
                    <a:pt x="10149" y="-1"/>
                    <a:pt x="21558" y="0"/>
                  </a:cubicBezTo>
                  <a:cubicBezTo>
                    <a:pt x="33487" y="0"/>
                    <a:pt x="43158" y="9670"/>
                    <a:pt x="43158" y="21600"/>
                  </a:cubicBezTo>
                </a:path>
                <a:path w="43158" h="21600" stroke="0" extrusionOk="0">
                  <a:moveTo>
                    <a:pt x="-1" y="20258"/>
                  </a:moveTo>
                  <a:cubicBezTo>
                    <a:pt x="707" y="8872"/>
                    <a:pt x="10149" y="-1"/>
                    <a:pt x="21558" y="0"/>
                  </a:cubicBezTo>
                  <a:cubicBezTo>
                    <a:pt x="33487" y="0"/>
                    <a:pt x="43158" y="9670"/>
                    <a:pt x="43158" y="21600"/>
                  </a:cubicBezTo>
                  <a:lnTo>
                    <a:pt x="21558" y="21600"/>
                  </a:lnTo>
                  <a:lnTo>
                    <a:pt x="-1" y="20258"/>
                  </a:lnTo>
                  <a:close/>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53" name="Rectangle 22"/>
            <p:cNvSpPr>
              <a:spLocks noChangeArrowheads="1"/>
            </p:cNvSpPr>
            <p:nvPr/>
          </p:nvSpPr>
          <p:spPr bwMode="auto">
            <a:xfrm>
              <a:off x="5954624" y="5030857"/>
              <a:ext cx="156962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pPr>
              <a:r>
                <a:rPr lang="en-US"/>
                <a:t> </a:t>
              </a:r>
              <a:r>
                <a:rPr lang="en-US" sz="2600">
                  <a:solidFill>
                    <a:srgbClr val="FF0000"/>
                  </a:solidFill>
                </a:rPr>
                <a:t>1 0 0 0</a:t>
              </a:r>
            </a:p>
          </p:txBody>
        </p:sp>
        <p:cxnSp>
          <p:nvCxnSpPr>
            <p:cNvPr id="22554" name="Straight Arrow Connector 11"/>
            <p:cNvCxnSpPr>
              <a:cxnSpLocks noChangeShapeType="1"/>
            </p:cNvCxnSpPr>
            <p:nvPr/>
          </p:nvCxnSpPr>
          <p:spPr bwMode="auto">
            <a:xfrm>
              <a:off x="2100292" y="3326951"/>
              <a:ext cx="4606564" cy="13516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ppt_x"/>
                                          </p:val>
                                        </p:tav>
                                        <p:tav tm="100000">
                                          <p:val>
                                            <p:strVal val="#ppt_x"/>
                                          </p:val>
                                        </p:tav>
                                      </p:tavLst>
                                    </p:anim>
                                    <p:anim calcmode="lin" valueType="num">
                                      <p:cBhvr additive="base">
                                        <p:cTn id="1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fill="hold"/>
                                        <p:tgtEl>
                                          <p:spTgt spid="59"/>
                                        </p:tgtEl>
                                        <p:attrNameLst>
                                          <p:attrName>ppt_x</p:attrName>
                                        </p:attrNameLst>
                                      </p:cBhvr>
                                      <p:tavLst>
                                        <p:tav tm="0">
                                          <p:val>
                                            <p:strVal val="#ppt_x"/>
                                          </p:val>
                                        </p:tav>
                                        <p:tav tm="100000">
                                          <p:val>
                                            <p:strVal val="#ppt_x"/>
                                          </p:val>
                                        </p:tav>
                                      </p:tavLst>
                                    </p:anim>
                                    <p:anim calcmode="lin" valueType="num">
                                      <p:cBhvr additive="base">
                                        <p:cTn id="20"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fill="hold"/>
                                        <p:tgtEl>
                                          <p:spTgt spid="52"/>
                                        </p:tgtEl>
                                        <p:attrNameLst>
                                          <p:attrName>ppt_x</p:attrName>
                                        </p:attrNameLst>
                                      </p:cBhvr>
                                      <p:tavLst>
                                        <p:tav tm="0">
                                          <p:val>
                                            <p:strVal val="#ppt_x"/>
                                          </p:val>
                                        </p:tav>
                                        <p:tav tm="100000">
                                          <p:val>
                                            <p:strVal val="#ppt_x"/>
                                          </p:val>
                                        </p:tav>
                                      </p:tavLst>
                                    </p:anim>
                                    <p:anim calcmode="lin" valueType="num">
                                      <p:cBhvr additive="base">
                                        <p:cTn id="2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500" fill="hold"/>
                                        <p:tgtEl>
                                          <p:spTgt spid="60"/>
                                        </p:tgtEl>
                                        <p:attrNameLst>
                                          <p:attrName>ppt_x</p:attrName>
                                        </p:attrNameLst>
                                      </p:cBhvr>
                                      <p:tavLst>
                                        <p:tav tm="0">
                                          <p:val>
                                            <p:strVal val="#ppt_x"/>
                                          </p:val>
                                        </p:tav>
                                        <p:tav tm="100000">
                                          <p:val>
                                            <p:strVal val="#ppt_x"/>
                                          </p:val>
                                        </p:tav>
                                      </p:tavLst>
                                    </p:anim>
                                    <p:anim calcmode="lin" valueType="num">
                                      <p:cBhvr additive="base">
                                        <p:cTn id="32"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fill="hold"/>
                                        <p:tgtEl>
                                          <p:spTgt spid="53"/>
                                        </p:tgtEl>
                                        <p:attrNameLst>
                                          <p:attrName>ppt_x</p:attrName>
                                        </p:attrNameLst>
                                      </p:cBhvr>
                                      <p:tavLst>
                                        <p:tav tm="0">
                                          <p:val>
                                            <p:strVal val="#ppt_x"/>
                                          </p:val>
                                        </p:tav>
                                        <p:tav tm="100000">
                                          <p:val>
                                            <p:strVal val="#ppt_x"/>
                                          </p:val>
                                        </p:tav>
                                      </p:tavLst>
                                    </p:anim>
                                    <p:anim calcmode="lin" valueType="num">
                                      <p:cBhvr additive="base">
                                        <p:cTn id="3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1"/>
                                        </p:tgtEl>
                                        <p:attrNameLst>
                                          <p:attrName>style.visibility</p:attrName>
                                        </p:attrNameLst>
                                      </p:cBhvr>
                                      <p:to>
                                        <p:strVal val="visible"/>
                                      </p:to>
                                    </p:set>
                                    <p:anim calcmode="lin" valueType="num">
                                      <p:cBhvr additive="base">
                                        <p:cTn id="43" dur="500" fill="hold"/>
                                        <p:tgtEl>
                                          <p:spTgt spid="61"/>
                                        </p:tgtEl>
                                        <p:attrNameLst>
                                          <p:attrName>ppt_x</p:attrName>
                                        </p:attrNameLst>
                                      </p:cBhvr>
                                      <p:tavLst>
                                        <p:tav tm="0">
                                          <p:val>
                                            <p:strVal val="#ppt_x"/>
                                          </p:val>
                                        </p:tav>
                                        <p:tav tm="100000">
                                          <p:val>
                                            <p:strVal val="#ppt_x"/>
                                          </p:val>
                                        </p:tav>
                                      </p:tavLst>
                                    </p:anim>
                                    <p:anim calcmode="lin" valueType="num">
                                      <p:cBhvr additive="base">
                                        <p:cTn id="44"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additive="base">
                                        <p:cTn id="49" dur="500" fill="hold"/>
                                        <p:tgtEl>
                                          <p:spTgt spid="54"/>
                                        </p:tgtEl>
                                        <p:attrNameLst>
                                          <p:attrName>ppt_x</p:attrName>
                                        </p:attrNameLst>
                                      </p:cBhvr>
                                      <p:tavLst>
                                        <p:tav tm="0">
                                          <p:val>
                                            <p:strVal val="#ppt_x"/>
                                          </p:val>
                                        </p:tav>
                                        <p:tav tm="100000">
                                          <p:val>
                                            <p:strVal val="#ppt_x"/>
                                          </p:val>
                                        </p:tav>
                                      </p:tavLst>
                                    </p:anim>
                                    <p:anim calcmode="lin" valueType="num">
                                      <p:cBhvr additive="base">
                                        <p:cTn id="5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2"/>
                                        </p:tgtEl>
                                        <p:attrNameLst>
                                          <p:attrName>style.visibility</p:attrName>
                                        </p:attrNameLst>
                                      </p:cBhvr>
                                      <p:to>
                                        <p:strVal val="visible"/>
                                      </p:to>
                                    </p:set>
                                    <p:anim calcmode="lin" valueType="num">
                                      <p:cBhvr additive="base">
                                        <p:cTn id="55" dur="500" fill="hold"/>
                                        <p:tgtEl>
                                          <p:spTgt spid="62"/>
                                        </p:tgtEl>
                                        <p:attrNameLst>
                                          <p:attrName>ppt_x</p:attrName>
                                        </p:attrNameLst>
                                      </p:cBhvr>
                                      <p:tavLst>
                                        <p:tav tm="0">
                                          <p:val>
                                            <p:strVal val="#ppt_x"/>
                                          </p:val>
                                        </p:tav>
                                        <p:tav tm="100000">
                                          <p:val>
                                            <p:strVal val="#ppt_x"/>
                                          </p:val>
                                        </p:tav>
                                      </p:tavLst>
                                    </p:anim>
                                    <p:anim calcmode="lin" valueType="num">
                                      <p:cBhvr additive="base">
                                        <p:cTn id="5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3"/>
                                        </p:tgtEl>
                                        <p:attrNameLst>
                                          <p:attrName>style.visibility</p:attrName>
                                        </p:attrNameLst>
                                      </p:cBhvr>
                                      <p:to>
                                        <p:strVal val="visible"/>
                                      </p:to>
                                    </p:set>
                                    <p:anim calcmode="lin" valueType="num">
                                      <p:cBhvr additive="base">
                                        <p:cTn id="61" dur="500" fill="hold"/>
                                        <p:tgtEl>
                                          <p:spTgt spid="63"/>
                                        </p:tgtEl>
                                        <p:attrNameLst>
                                          <p:attrName>ppt_x</p:attrName>
                                        </p:attrNameLst>
                                      </p:cBhvr>
                                      <p:tavLst>
                                        <p:tav tm="0">
                                          <p:val>
                                            <p:strVal val="#ppt_x"/>
                                          </p:val>
                                        </p:tav>
                                        <p:tav tm="100000">
                                          <p:val>
                                            <p:strVal val="#ppt_x"/>
                                          </p:val>
                                        </p:tav>
                                      </p:tavLst>
                                    </p:anim>
                                    <p:anim calcmode="lin" valueType="num">
                                      <p:cBhvr additive="base">
                                        <p:cTn id="6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anim calcmode="lin" valueType="num">
                                      <p:cBhvr additive="base">
                                        <p:cTn id="67" dur="500" fill="hold"/>
                                        <p:tgtEl>
                                          <p:spTgt spid="55"/>
                                        </p:tgtEl>
                                        <p:attrNameLst>
                                          <p:attrName>ppt_x</p:attrName>
                                        </p:attrNameLst>
                                      </p:cBhvr>
                                      <p:tavLst>
                                        <p:tav tm="0">
                                          <p:val>
                                            <p:strVal val="#ppt_x"/>
                                          </p:val>
                                        </p:tav>
                                        <p:tav tm="100000">
                                          <p:val>
                                            <p:strVal val="#ppt_x"/>
                                          </p:val>
                                        </p:tav>
                                      </p:tavLst>
                                    </p:anim>
                                    <p:anim calcmode="lin" valueType="num">
                                      <p:cBhvr additive="base">
                                        <p:cTn id="6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4"/>
                                        </p:tgtEl>
                                        <p:attrNameLst>
                                          <p:attrName>style.visibility</p:attrName>
                                        </p:attrNameLst>
                                      </p:cBhvr>
                                      <p:to>
                                        <p:strVal val="visible"/>
                                      </p:to>
                                    </p:set>
                                    <p:anim calcmode="lin" valueType="num">
                                      <p:cBhvr additive="base">
                                        <p:cTn id="73" dur="500" fill="hold"/>
                                        <p:tgtEl>
                                          <p:spTgt spid="64"/>
                                        </p:tgtEl>
                                        <p:attrNameLst>
                                          <p:attrName>ppt_x</p:attrName>
                                        </p:attrNameLst>
                                      </p:cBhvr>
                                      <p:tavLst>
                                        <p:tav tm="0">
                                          <p:val>
                                            <p:strVal val="#ppt_x"/>
                                          </p:val>
                                        </p:tav>
                                        <p:tav tm="100000">
                                          <p:val>
                                            <p:strVal val="#ppt_x"/>
                                          </p:val>
                                        </p:tav>
                                      </p:tavLst>
                                    </p:anim>
                                    <p:anim calcmode="lin" valueType="num">
                                      <p:cBhvr additive="base">
                                        <p:cTn id="74"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anim calcmode="lin" valueType="num">
                                      <p:cBhvr additive="base">
                                        <p:cTn id="79" dur="500" fill="hold"/>
                                        <p:tgtEl>
                                          <p:spTgt spid="56"/>
                                        </p:tgtEl>
                                        <p:attrNameLst>
                                          <p:attrName>ppt_x</p:attrName>
                                        </p:attrNameLst>
                                      </p:cBhvr>
                                      <p:tavLst>
                                        <p:tav tm="0">
                                          <p:val>
                                            <p:strVal val="#ppt_x"/>
                                          </p:val>
                                        </p:tav>
                                        <p:tav tm="100000">
                                          <p:val>
                                            <p:strVal val="#ppt_x"/>
                                          </p:val>
                                        </p:tav>
                                      </p:tavLst>
                                    </p:anim>
                                    <p:anim calcmode="lin" valueType="num">
                                      <p:cBhvr additive="base">
                                        <p:cTn id="8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5"/>
                                        </p:tgtEl>
                                        <p:attrNameLst>
                                          <p:attrName>style.visibility</p:attrName>
                                        </p:attrNameLst>
                                      </p:cBhvr>
                                      <p:to>
                                        <p:strVal val="visible"/>
                                      </p:to>
                                    </p:set>
                                    <p:anim calcmode="lin" valueType="num">
                                      <p:cBhvr additive="base">
                                        <p:cTn id="85" dur="500" fill="hold"/>
                                        <p:tgtEl>
                                          <p:spTgt spid="65"/>
                                        </p:tgtEl>
                                        <p:attrNameLst>
                                          <p:attrName>ppt_x</p:attrName>
                                        </p:attrNameLst>
                                      </p:cBhvr>
                                      <p:tavLst>
                                        <p:tav tm="0">
                                          <p:val>
                                            <p:strVal val="#ppt_x"/>
                                          </p:val>
                                        </p:tav>
                                        <p:tav tm="100000">
                                          <p:val>
                                            <p:strVal val="#ppt_x"/>
                                          </p:val>
                                        </p:tav>
                                      </p:tavLst>
                                    </p:anim>
                                    <p:anim calcmode="lin" valueType="num">
                                      <p:cBhvr additive="base">
                                        <p:cTn id="8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ppt_x"/>
                                          </p:val>
                                        </p:tav>
                                        <p:tav tm="100000">
                                          <p:val>
                                            <p:strVal val="#ppt_x"/>
                                          </p:val>
                                        </p:tav>
                                      </p:tavLst>
                                    </p:anim>
                                    <p:anim calcmode="lin" valueType="num">
                                      <p:cBhvr additive="base">
                                        <p:cTn id="9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anim calcmode="lin" valueType="num">
                                      <p:cBhvr additive="base">
                                        <p:cTn id="97" dur="500" fill="hold"/>
                                        <p:tgtEl>
                                          <p:spTgt spid="13"/>
                                        </p:tgtEl>
                                        <p:attrNameLst>
                                          <p:attrName>ppt_x</p:attrName>
                                        </p:attrNameLst>
                                      </p:cBhvr>
                                      <p:tavLst>
                                        <p:tav tm="0">
                                          <p:val>
                                            <p:strVal val="#ppt_x"/>
                                          </p:val>
                                        </p:tav>
                                        <p:tav tm="100000">
                                          <p:val>
                                            <p:strVal val="#ppt_x"/>
                                          </p:val>
                                        </p:tav>
                                      </p:tavLst>
                                    </p:anim>
                                    <p:anim calcmode="lin" valueType="num">
                                      <p:cBhvr additive="base">
                                        <p:cTn id="9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nodeType="click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500" fill="hold"/>
                                        <p:tgtEl>
                                          <p:spTgt spid="14"/>
                                        </p:tgtEl>
                                        <p:attrNameLst>
                                          <p:attrName>ppt_x</p:attrName>
                                        </p:attrNameLst>
                                      </p:cBhvr>
                                      <p:tavLst>
                                        <p:tav tm="0">
                                          <p:val>
                                            <p:strVal val="#ppt_x"/>
                                          </p:val>
                                        </p:tav>
                                        <p:tav tm="100000">
                                          <p:val>
                                            <p:strVal val="#ppt_x"/>
                                          </p:val>
                                        </p:tav>
                                      </p:tavLst>
                                    </p:anim>
                                    <p:anim calcmode="lin" valueType="num">
                                      <p:cBhvr additive="base">
                                        <p:cTn id="10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78"/>
                                        </p:tgtEl>
                                        <p:attrNameLst>
                                          <p:attrName>style.visibility</p:attrName>
                                        </p:attrNameLst>
                                      </p:cBhvr>
                                      <p:to>
                                        <p:strVal val="visible"/>
                                      </p:to>
                                    </p:set>
                                    <p:anim calcmode="lin" valueType="num">
                                      <p:cBhvr additive="base">
                                        <p:cTn id="115" dur="500" fill="hold"/>
                                        <p:tgtEl>
                                          <p:spTgt spid="78"/>
                                        </p:tgtEl>
                                        <p:attrNameLst>
                                          <p:attrName>ppt_x</p:attrName>
                                        </p:attrNameLst>
                                      </p:cBhvr>
                                      <p:tavLst>
                                        <p:tav tm="0">
                                          <p:val>
                                            <p:strVal val="#ppt_x"/>
                                          </p:val>
                                        </p:tav>
                                        <p:tav tm="100000">
                                          <p:val>
                                            <p:strVal val="#ppt_x"/>
                                          </p:val>
                                        </p:tav>
                                      </p:tavLst>
                                    </p:anim>
                                    <p:anim calcmode="lin" valueType="num">
                                      <p:cBhvr additive="base">
                                        <p:cTn id="11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nodeType="clickEffect">
                                  <p:stCondLst>
                                    <p:cond delay="0"/>
                                  </p:stCondLst>
                                  <p:childTnLst>
                                    <p:set>
                                      <p:cBhvr>
                                        <p:cTn id="120" dur="1" fill="hold">
                                          <p:stCondLst>
                                            <p:cond delay="0"/>
                                          </p:stCondLst>
                                        </p:cTn>
                                        <p:tgtEl>
                                          <p:spTgt spid="16"/>
                                        </p:tgtEl>
                                        <p:attrNameLst>
                                          <p:attrName>style.visibility</p:attrName>
                                        </p:attrNameLst>
                                      </p:cBhvr>
                                      <p:to>
                                        <p:strVal val="visible"/>
                                      </p:to>
                                    </p:set>
                                    <p:anim calcmode="lin" valueType="num">
                                      <p:cBhvr additive="base">
                                        <p:cTn id="121" dur="500" fill="hold"/>
                                        <p:tgtEl>
                                          <p:spTgt spid="16"/>
                                        </p:tgtEl>
                                        <p:attrNameLst>
                                          <p:attrName>ppt_x</p:attrName>
                                        </p:attrNameLst>
                                      </p:cBhvr>
                                      <p:tavLst>
                                        <p:tav tm="0">
                                          <p:val>
                                            <p:strVal val="#ppt_x"/>
                                          </p:val>
                                        </p:tav>
                                        <p:tav tm="100000">
                                          <p:val>
                                            <p:strVal val="#ppt_x"/>
                                          </p:val>
                                        </p:tav>
                                      </p:tavLst>
                                    </p:anim>
                                    <p:anim calcmode="lin" valueType="num">
                                      <p:cBhvr additive="base">
                                        <p:cTn id="1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4" fill="hold" nodeType="clickEffect">
                                  <p:stCondLst>
                                    <p:cond delay="0"/>
                                  </p:stCondLst>
                                  <p:childTnLst>
                                    <p:set>
                                      <p:cBhvr>
                                        <p:cTn id="126" dur="1" fill="hold">
                                          <p:stCondLst>
                                            <p:cond delay="0"/>
                                          </p:stCondLst>
                                        </p:cTn>
                                        <p:tgtEl>
                                          <p:spTgt spid="17"/>
                                        </p:tgtEl>
                                        <p:attrNameLst>
                                          <p:attrName>style.visibility</p:attrName>
                                        </p:attrNameLst>
                                      </p:cBhvr>
                                      <p:to>
                                        <p:strVal val="visible"/>
                                      </p:to>
                                    </p:set>
                                    <p:anim calcmode="lin" valueType="num">
                                      <p:cBhvr additive="base">
                                        <p:cTn id="127" dur="500" fill="hold"/>
                                        <p:tgtEl>
                                          <p:spTgt spid="17"/>
                                        </p:tgtEl>
                                        <p:attrNameLst>
                                          <p:attrName>ppt_x</p:attrName>
                                        </p:attrNameLst>
                                      </p:cBhvr>
                                      <p:tavLst>
                                        <p:tav tm="0">
                                          <p:val>
                                            <p:strVal val="#ppt_x"/>
                                          </p:val>
                                        </p:tav>
                                        <p:tav tm="100000">
                                          <p:val>
                                            <p:strVal val="#ppt_x"/>
                                          </p:val>
                                        </p:tav>
                                      </p:tavLst>
                                    </p:anim>
                                    <p:anim calcmode="lin" valueType="num">
                                      <p:cBhvr additive="base">
                                        <p:cTn id="1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animBg="1"/>
      <p:bldP spid="52" grpId="0" animBg="1"/>
      <p:bldP spid="53" grpId="0" animBg="1"/>
      <p:bldP spid="54" grpId="0" animBg="1"/>
      <p:bldP spid="55" grpId="0" animBg="1"/>
      <p:bldP spid="56" grpId="0" animBg="1"/>
      <p:bldP spid="59" grpId="0"/>
      <p:bldP spid="60" grpId="0"/>
      <p:bldP spid="61" grpId="0"/>
      <p:bldP spid="62" grpId="0"/>
      <p:bldP spid="63" grpId="0"/>
      <p:bldP spid="64" grpId="0"/>
      <p:bldP spid="65" grpId="0"/>
      <p:bldP spid="66" grpId="0"/>
      <p:bldP spid="7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ea typeface="ＭＳ Ｐゴシック" pitchFamily="34" charset="-128"/>
              </a:rPr>
              <a:t>Nội dung</a:t>
            </a:r>
          </a:p>
        </p:txBody>
      </p:sp>
      <p:sp>
        <p:nvSpPr>
          <p:cNvPr id="17411" name="Rectangle 3"/>
          <p:cNvSpPr>
            <a:spLocks noGrp="1" noChangeArrowheads="1"/>
          </p:cNvSpPr>
          <p:nvPr>
            <p:ph type="body" idx="1"/>
          </p:nvPr>
        </p:nvSpPr>
        <p:spPr/>
        <p:txBody>
          <a:bodyPr/>
          <a:lstStyle/>
          <a:p>
            <a:pPr>
              <a:defRPr/>
            </a:pPr>
            <a:r>
              <a:rPr lang="en-US"/>
              <a:t>Các hệ thống số</a:t>
            </a:r>
          </a:p>
          <a:p>
            <a:pPr>
              <a:defRPr/>
            </a:pPr>
            <a:r>
              <a:rPr lang="en-US">
                <a:solidFill>
                  <a:srgbClr val="FF0000"/>
                </a:solidFill>
              </a:rPr>
              <a:t>Biểu diễn dữ liệu trong máy tính</a:t>
            </a:r>
          </a:p>
          <a:p>
            <a:pPr>
              <a:defRPr/>
            </a:pPr>
            <a:r>
              <a:rPr lang="en-US"/>
              <a:t>Biểu diễn số nguyên</a:t>
            </a:r>
          </a:p>
          <a:p>
            <a:pPr>
              <a:defRPr/>
            </a:pPr>
            <a:r>
              <a:rPr lang="en-US"/>
              <a:t>Thực hiện các phép toán số học với số nguyên</a:t>
            </a:r>
          </a:p>
          <a:p>
            <a:pPr>
              <a:defRPr/>
            </a:pPr>
            <a:r>
              <a:rPr lang="en-US"/>
              <a:t>Biểu diễn số thực</a:t>
            </a:r>
          </a:p>
          <a:p>
            <a:pPr>
              <a:defRPr/>
            </a:pPr>
            <a:r>
              <a:rPr lang="en-US"/>
              <a:t>Thực hiện các phép toán số học với số thực</a:t>
            </a:r>
          </a:p>
          <a:p>
            <a:pPr>
              <a:defRPr/>
            </a:pPr>
            <a:r>
              <a:rPr lang="en-US"/>
              <a:t>Biểu diễn ký tự</a:t>
            </a:r>
          </a:p>
          <a:p>
            <a:pPr>
              <a:defRPr/>
            </a:pPr>
            <a:endParaRPr lang="en-US" dirty="0"/>
          </a:p>
          <a:p>
            <a:pPr marL="0" indent="0">
              <a:buFont typeface="Monotype Sorts" pitchFamily="2" charset="2"/>
              <a:buNone/>
              <a:defRPr/>
            </a:pPr>
            <a:endParaRPr lang="en-US" dirty="0"/>
          </a:p>
          <a:p>
            <a:pPr>
              <a:defRPr/>
            </a:pPr>
            <a:endParaRPr lang="en-US" dirty="0"/>
          </a:p>
          <a:p>
            <a:pPr>
              <a:buFont typeface="Monotype Sorts" pitchFamily="2" charset="2"/>
              <a:buNone/>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err="1">
                <a:ea typeface="ＭＳ Ｐゴシック" pitchFamily="34" charset="-128"/>
              </a:rPr>
              <a:t>Nội</a:t>
            </a:r>
            <a:r>
              <a:rPr lang="en-US">
                <a:ea typeface="ＭＳ Ｐゴシック" pitchFamily="34" charset="-128"/>
              </a:rPr>
              <a:t> dung</a:t>
            </a:r>
          </a:p>
        </p:txBody>
      </p:sp>
      <p:sp>
        <p:nvSpPr>
          <p:cNvPr id="17411" name="Rectangle 3"/>
          <p:cNvSpPr>
            <a:spLocks noGrp="1" noChangeArrowheads="1"/>
          </p:cNvSpPr>
          <p:nvPr>
            <p:ph type="body" idx="1"/>
          </p:nvPr>
        </p:nvSpPr>
        <p:spPr/>
        <p:txBody>
          <a:bodyPr/>
          <a:lstStyle/>
          <a:p>
            <a:pPr>
              <a:defRPr/>
            </a:pPr>
            <a:r>
              <a:rPr lang="en-US">
                <a:solidFill>
                  <a:srgbClr val="FF0000"/>
                </a:solidFill>
              </a:rPr>
              <a:t>Các hệ thống số</a:t>
            </a:r>
          </a:p>
          <a:p>
            <a:pPr>
              <a:defRPr/>
            </a:pPr>
            <a:r>
              <a:rPr lang="en-US"/>
              <a:t>Biểu diễn dữ liệu trong máy tính</a:t>
            </a:r>
          </a:p>
          <a:p>
            <a:pPr>
              <a:defRPr/>
            </a:pPr>
            <a:r>
              <a:rPr lang="en-US"/>
              <a:t>Biểu diễn số nguyên</a:t>
            </a:r>
          </a:p>
          <a:p>
            <a:pPr>
              <a:defRPr/>
            </a:pPr>
            <a:r>
              <a:rPr lang="en-US"/>
              <a:t>Thực hiện các phép toán số học với số nguyên</a:t>
            </a:r>
          </a:p>
          <a:p>
            <a:pPr>
              <a:defRPr/>
            </a:pPr>
            <a:r>
              <a:rPr lang="en-US"/>
              <a:t>Biểu diễn số thực</a:t>
            </a:r>
          </a:p>
          <a:p>
            <a:pPr>
              <a:defRPr/>
            </a:pPr>
            <a:r>
              <a:rPr lang="en-US"/>
              <a:t>Thực hiện các phép toán số học với số thực</a:t>
            </a:r>
          </a:p>
          <a:p>
            <a:pPr>
              <a:defRPr/>
            </a:pPr>
            <a:r>
              <a:rPr lang="en-US"/>
              <a:t>Biểu diễn ký tự</a:t>
            </a:r>
          </a:p>
          <a:p>
            <a:pPr>
              <a:defRPr/>
            </a:pPr>
            <a:endParaRPr lang="en-US" dirty="0"/>
          </a:p>
          <a:p>
            <a:pPr marL="0" indent="0">
              <a:buFont typeface="Monotype Sorts" pitchFamily="2" charset="2"/>
              <a:buNone/>
              <a:defRPr/>
            </a:pPr>
            <a:endParaRPr lang="en-US" dirty="0"/>
          </a:p>
          <a:p>
            <a:pPr>
              <a:defRPr/>
            </a:pPr>
            <a:endParaRPr lang="en-US" dirty="0"/>
          </a:p>
          <a:p>
            <a:pPr>
              <a:buFont typeface="Monotype Sorts" pitchFamily="2" charset="2"/>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11">
                                            <p:txEl>
                                              <p:pRg st="5" end="5"/>
                                            </p:txEl>
                                          </p:spTgt>
                                        </p:tgtEl>
                                        <p:attrNameLst>
                                          <p:attrName>style.visibility</p:attrName>
                                        </p:attrNameLst>
                                      </p:cBhvr>
                                      <p:to>
                                        <p:strVal val="visible"/>
                                      </p:to>
                                    </p:set>
                                    <p:anim calcmode="lin" valueType="num">
                                      <p:cBhvr additive="base">
                                        <p:cTn id="37"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411">
                                            <p:txEl>
                                              <p:pRg st="6" end="6"/>
                                            </p:txEl>
                                          </p:spTgt>
                                        </p:tgtEl>
                                        <p:attrNameLst>
                                          <p:attrName>style.visibility</p:attrName>
                                        </p:attrNameLst>
                                      </p:cBhvr>
                                      <p:to>
                                        <p:strVal val="visible"/>
                                      </p:to>
                                    </p:set>
                                    <p:anim calcmode="lin" valueType="num">
                                      <p:cBhvr additive="base">
                                        <p:cTn id="43"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ea typeface="ＭＳ Ｐゴシック" pitchFamily="34" charset="-128"/>
              </a:rPr>
              <a:t>Mã hóa dữ liệu</a:t>
            </a:r>
          </a:p>
        </p:txBody>
      </p:sp>
      <p:sp>
        <p:nvSpPr>
          <p:cNvPr id="24579" name="Rectangle 3"/>
          <p:cNvSpPr>
            <a:spLocks noGrp="1" noChangeArrowheads="1"/>
          </p:cNvSpPr>
          <p:nvPr>
            <p:ph type="body" idx="1"/>
          </p:nvPr>
        </p:nvSpPr>
        <p:spPr>
          <a:xfrm>
            <a:off x="382588" y="1009650"/>
            <a:ext cx="8653462" cy="5376863"/>
          </a:xfrm>
        </p:spPr>
        <p:txBody>
          <a:bodyPr/>
          <a:lstStyle/>
          <a:p>
            <a:r>
              <a:rPr lang="vi-VN">
                <a:ea typeface="ＭＳ Ｐゴシック" pitchFamily="34" charset="-128"/>
              </a:rPr>
              <a:t>Thông tin và dữ liệu mà con người hiểu được tồn tại dưới nhiều dạng khác nhau, ví dụ như các số, các ký tự văn bản, âm thanh, hình ảnh... </a:t>
            </a:r>
            <a:endParaRPr lang="en-US">
              <a:ea typeface="ＭＳ Ｐゴシック" pitchFamily="34" charset="-128"/>
            </a:endParaRPr>
          </a:p>
          <a:p>
            <a:r>
              <a:rPr lang="vi-VN">
                <a:ea typeface="ＭＳ Ｐゴシック" pitchFamily="34" charset="-128"/>
              </a:rPr>
              <a:t>Trong máy tính mọi thông tin và dữ liệu được biểu diễn bằng số nhị phân (chuỗi bit</a:t>
            </a:r>
            <a:r>
              <a:rPr lang="en-US">
                <a:ea typeface="ＭＳ Ｐゴシック" pitchFamily="34" charset="-128"/>
              </a:rPr>
              <a:t>). Vì vậy, dữ liệu trước khi được lưu trữ trong máy tính đều được mã hóa thành mã nhị phân.</a:t>
            </a:r>
          </a:p>
          <a:p>
            <a:r>
              <a:rPr lang="en-US">
                <a:ea typeface="ＭＳ Ｐゴシック" pitchFamily="34" charset="-128"/>
              </a:rPr>
              <a:t>Việc mã hóa dữ liệu phụ thuộc vào phân loại của dữ liệu. Nhưng thông thường là gán một số lượng bit mẫu đến mỗi đối tượng. Do có nhiều loại dữ liệu nên cũng sẽ có nhiều chuẩn mã hóa.</a:t>
            </a:r>
          </a:p>
          <a:p>
            <a:endParaRPr lang="en-US">
              <a:ea typeface="ＭＳ Ｐゴシック" pitchFamily="34" charset="-128"/>
            </a:endParaRPr>
          </a:p>
          <a:p>
            <a:pPr>
              <a:buFont typeface="Monotype Sorts" pitchFamily="2" charset="2"/>
              <a:buNone/>
            </a:pPr>
            <a:endParaRPr lang="en-US">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579">
                                            <p:txEl>
                                              <p:pRg st="2" end="2"/>
                                            </p:txEl>
                                          </p:spTgt>
                                        </p:tgtEl>
                                        <p:attrNameLst>
                                          <p:attrName>style.visibility</p:attrName>
                                        </p:attrNameLst>
                                      </p:cBhvr>
                                      <p:to>
                                        <p:strVal val="visible"/>
                                      </p:to>
                                    </p:set>
                                    <p:anim calcmode="lin" valueType="num">
                                      <p:cBhvr additive="base">
                                        <p:cTn id="19" dur="5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ea typeface="ＭＳ Ｐゴシック" pitchFamily="34" charset="-128"/>
              </a:rPr>
              <a:t>Mã hóa dữ liệu</a:t>
            </a:r>
          </a:p>
        </p:txBody>
      </p:sp>
      <p:sp>
        <p:nvSpPr>
          <p:cNvPr id="25603" name="Rectangle 3"/>
          <p:cNvSpPr>
            <a:spLocks noGrp="1" noChangeArrowheads="1"/>
          </p:cNvSpPr>
          <p:nvPr>
            <p:ph type="body" idx="1"/>
          </p:nvPr>
        </p:nvSpPr>
        <p:spPr>
          <a:xfrm>
            <a:off x="382588" y="1009650"/>
            <a:ext cx="8653462" cy="5376863"/>
          </a:xfrm>
        </p:spPr>
        <p:txBody>
          <a:bodyPr/>
          <a:lstStyle/>
          <a:p>
            <a:r>
              <a:rPr lang="en-US">
                <a:ea typeface="ＭＳ Ｐゴシック" pitchFamily="34" charset="-128"/>
              </a:rPr>
              <a:t>Các loại dữ liệu</a:t>
            </a:r>
          </a:p>
          <a:p>
            <a:pPr lvl="1"/>
            <a:r>
              <a:rPr lang="en-US">
                <a:ea typeface="ＭＳ Ｐゴシック" pitchFamily="34" charset="-128"/>
              </a:rPr>
              <a:t>Dữ liệu nhân tạo: do con người quy ước</a:t>
            </a:r>
          </a:p>
          <a:p>
            <a:pPr lvl="2"/>
            <a:r>
              <a:rPr lang="en-US">
                <a:ea typeface="ＭＳ Ｐゴシック" pitchFamily="34" charset="-128"/>
              </a:rPr>
              <a:t>Dữ liệu số nguyên</a:t>
            </a:r>
          </a:p>
          <a:p>
            <a:pPr lvl="2"/>
            <a:r>
              <a:rPr lang="en-US">
                <a:ea typeface="ＭＳ Ｐゴシック" pitchFamily="34" charset="-128"/>
              </a:rPr>
              <a:t>Dữ liệu số thực</a:t>
            </a:r>
          </a:p>
          <a:p>
            <a:pPr lvl="2"/>
            <a:r>
              <a:rPr lang="en-US">
                <a:ea typeface="ＭＳ Ｐゴシック" pitchFamily="34" charset="-128"/>
              </a:rPr>
              <a:t>Dữ liệu ký tự</a:t>
            </a:r>
          </a:p>
          <a:p>
            <a:pPr lvl="1"/>
            <a:r>
              <a:rPr lang="en-US">
                <a:ea typeface="ＭＳ Ｐゴシック" pitchFamily="34" charset="-128"/>
              </a:rPr>
              <a:t>Dữ liệu tự nhiên: </a:t>
            </a:r>
          </a:p>
          <a:p>
            <a:pPr lvl="2"/>
            <a:r>
              <a:rPr lang="en-US">
                <a:ea typeface="ＭＳ Ｐゴシック" pitchFamily="34" charset="-128"/>
              </a:rPr>
              <a:t>Tồn tại khách quan với con người.</a:t>
            </a:r>
          </a:p>
          <a:p>
            <a:pPr lvl="2"/>
            <a:r>
              <a:rPr lang="en-US">
                <a:ea typeface="ＭＳ Ｐゴシック" pitchFamily="34" charset="-128"/>
              </a:rPr>
              <a:t>Phổ biến là các tín hiệu vật lý như âm thanh, hình ảnh,…</a:t>
            </a:r>
          </a:p>
          <a:p>
            <a:pPr lvl="2"/>
            <a:endParaRPr lang="en-US">
              <a:ea typeface="ＭＳ Ｐゴシック" pitchFamily="34" charset="-128"/>
            </a:endParaRPr>
          </a:p>
          <a:p>
            <a:endParaRPr lang="en-US">
              <a:ea typeface="ＭＳ Ｐゴシック" pitchFamily="34" charset="-128"/>
            </a:endParaRPr>
          </a:p>
          <a:p>
            <a:pPr>
              <a:buFont typeface="Monotype Sorts" pitchFamily="2" charset="2"/>
              <a:buNone/>
            </a:pPr>
            <a:endParaRPr lang="en-US">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 calcmode="lin" valueType="num">
                                      <p:cBhvr additive="base">
                                        <p:cTn id="13"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603">
                                            <p:txEl>
                                              <p:pRg st="2" end="2"/>
                                            </p:txEl>
                                          </p:spTgt>
                                        </p:tgtEl>
                                        <p:attrNameLst>
                                          <p:attrName>style.visibility</p:attrName>
                                        </p:attrNameLst>
                                      </p:cBhvr>
                                      <p:to>
                                        <p:strVal val="visible"/>
                                      </p:to>
                                    </p:set>
                                    <p:anim calcmode="lin" valueType="num">
                                      <p:cBhvr additive="base">
                                        <p:cTn id="19"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603">
                                            <p:txEl>
                                              <p:pRg st="3" end="3"/>
                                            </p:txEl>
                                          </p:spTgt>
                                        </p:tgtEl>
                                        <p:attrNameLst>
                                          <p:attrName>style.visibility</p:attrName>
                                        </p:attrNameLst>
                                      </p:cBhvr>
                                      <p:to>
                                        <p:strVal val="visible"/>
                                      </p:to>
                                    </p:set>
                                    <p:anim calcmode="lin" valueType="num">
                                      <p:cBhvr additive="base">
                                        <p:cTn id="25"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603">
                                            <p:txEl>
                                              <p:pRg st="4" end="4"/>
                                            </p:txEl>
                                          </p:spTgt>
                                        </p:tgtEl>
                                        <p:attrNameLst>
                                          <p:attrName>style.visibility</p:attrName>
                                        </p:attrNameLst>
                                      </p:cBhvr>
                                      <p:to>
                                        <p:strVal val="visible"/>
                                      </p:to>
                                    </p:set>
                                    <p:anim calcmode="lin" valueType="num">
                                      <p:cBhvr additive="base">
                                        <p:cTn id="31" dur="5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6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603">
                                            <p:txEl>
                                              <p:pRg st="5" end="5"/>
                                            </p:txEl>
                                          </p:spTgt>
                                        </p:tgtEl>
                                        <p:attrNameLst>
                                          <p:attrName>style.visibility</p:attrName>
                                        </p:attrNameLst>
                                      </p:cBhvr>
                                      <p:to>
                                        <p:strVal val="visible"/>
                                      </p:to>
                                    </p:set>
                                    <p:anim calcmode="lin" valueType="num">
                                      <p:cBhvr additive="base">
                                        <p:cTn id="37"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6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603">
                                            <p:txEl>
                                              <p:pRg st="6" end="6"/>
                                            </p:txEl>
                                          </p:spTgt>
                                        </p:tgtEl>
                                        <p:attrNameLst>
                                          <p:attrName>style.visibility</p:attrName>
                                        </p:attrNameLst>
                                      </p:cBhvr>
                                      <p:to>
                                        <p:strVal val="visible"/>
                                      </p:to>
                                    </p:set>
                                    <p:anim calcmode="lin" valueType="num">
                                      <p:cBhvr additive="base">
                                        <p:cTn id="43"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56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5603">
                                            <p:txEl>
                                              <p:pRg st="7" end="7"/>
                                            </p:txEl>
                                          </p:spTgt>
                                        </p:tgtEl>
                                        <p:attrNameLst>
                                          <p:attrName>style.visibility</p:attrName>
                                        </p:attrNameLst>
                                      </p:cBhvr>
                                      <p:to>
                                        <p:strVal val="visible"/>
                                      </p:to>
                                    </p:set>
                                    <p:anim calcmode="lin" valueType="num">
                                      <p:cBhvr additive="base">
                                        <p:cTn id="49" dur="500" fill="hold"/>
                                        <p:tgtEl>
                                          <p:spTgt spid="2560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56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ea typeface="ＭＳ Ｐゴシック" pitchFamily="34" charset="-128"/>
              </a:rPr>
              <a:t>Các nguyên tắc mã hóa dữ liệu</a:t>
            </a:r>
          </a:p>
        </p:txBody>
      </p:sp>
      <p:sp>
        <p:nvSpPr>
          <p:cNvPr id="26627" name="Rectangle 3"/>
          <p:cNvSpPr>
            <a:spLocks noGrp="1" noChangeArrowheads="1"/>
          </p:cNvSpPr>
          <p:nvPr>
            <p:ph type="body" idx="1"/>
          </p:nvPr>
        </p:nvSpPr>
        <p:spPr>
          <a:xfrm>
            <a:off x="382588" y="1009650"/>
            <a:ext cx="8653462" cy="5376863"/>
          </a:xfrm>
        </p:spPr>
        <p:txBody>
          <a:bodyPr/>
          <a:lstStyle/>
          <a:p>
            <a:r>
              <a:rPr lang="en-US">
                <a:ea typeface="ＭＳ Ｐゴシック" pitchFamily="34" charset="-128"/>
              </a:rPr>
              <a:t>Dữ liệu số nguyên: mã hoá theo một số chuẩn qui ước</a:t>
            </a:r>
          </a:p>
          <a:p>
            <a:r>
              <a:rPr lang="en-US">
                <a:ea typeface="ＭＳ Ｐゴシック" pitchFamily="34" charset="-128"/>
              </a:rPr>
              <a:t>Dữ liệu số thực: mã hoá bằng số dấu chấm động</a:t>
            </a:r>
          </a:p>
          <a:p>
            <a:r>
              <a:rPr lang="en-US">
                <a:ea typeface="ＭＳ Ｐゴシック" pitchFamily="34" charset="-128"/>
              </a:rPr>
              <a:t>Dữ liệu ký tự: mã hoá theo bộ mã ký tự</a:t>
            </a:r>
          </a:p>
          <a:p>
            <a:r>
              <a:rPr lang="en-US">
                <a:ea typeface="ＭＳ Ｐゴシック" pitchFamily="34" charset="-128"/>
              </a:rPr>
              <a:t>Dữ liệu tự nhiên: </a:t>
            </a:r>
          </a:p>
          <a:p>
            <a:pPr lvl="1"/>
            <a:r>
              <a:rPr lang="en-US">
                <a:ea typeface="ＭＳ Ｐゴシック" pitchFamily="34" charset="-128"/>
              </a:rPr>
              <a:t>Các dữ liệu cần phải được số hóa trước khi đưa vào máy tính lưu trữ.</a:t>
            </a:r>
            <a:endParaRPr lang="vi-VN">
              <a:ea typeface="ＭＳ Ｐゴシック" pitchFamily="34" charset="-128"/>
            </a:endParaRPr>
          </a:p>
          <a:p>
            <a:pPr lvl="1"/>
            <a:r>
              <a:rPr lang="en-US">
                <a:ea typeface="ＭＳ Ｐゴシック" pitchFamily="34" charset="-128"/>
              </a:rPr>
              <a:t>Sơ đồ mã hóa và tái tạo tín hiệu vật lý</a:t>
            </a:r>
            <a:endParaRPr lang="vi-VN">
              <a:ea typeface="ＭＳ Ｐゴシック" pitchFamily="34" charset="-128"/>
            </a:endParaRPr>
          </a:p>
          <a:p>
            <a:pPr lvl="1"/>
            <a:endParaRPr lang="en-US">
              <a:ea typeface="ＭＳ Ｐゴシック" pitchFamily="34" charset="-128"/>
            </a:endParaRPr>
          </a:p>
          <a:p>
            <a:pPr lvl="2"/>
            <a:endParaRPr lang="en-US">
              <a:ea typeface="ＭＳ Ｐゴシック" pitchFamily="34" charset="-128"/>
            </a:endParaRPr>
          </a:p>
          <a:p>
            <a:endParaRPr lang="en-US">
              <a:ea typeface="ＭＳ Ｐゴシック" pitchFamily="34" charset="-128"/>
            </a:endParaRPr>
          </a:p>
          <a:p>
            <a:pPr>
              <a:buFont typeface="Monotype Sorts" pitchFamily="2" charset="2"/>
              <a:buNone/>
            </a:pPr>
            <a:endParaRPr lang="en-US">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7">
                                            <p:txEl>
                                              <p:pRg st="1" end="1"/>
                                            </p:txEl>
                                          </p:spTgt>
                                        </p:tgtEl>
                                        <p:attrNameLst>
                                          <p:attrName>style.visibility</p:attrName>
                                        </p:attrNameLst>
                                      </p:cBhvr>
                                      <p:to>
                                        <p:strVal val="visible"/>
                                      </p:to>
                                    </p:set>
                                    <p:anim calcmode="lin" valueType="num">
                                      <p:cBhvr additive="base">
                                        <p:cTn id="13" dur="5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27">
                                            <p:txEl>
                                              <p:pRg st="2" end="2"/>
                                            </p:txEl>
                                          </p:spTgt>
                                        </p:tgtEl>
                                        <p:attrNameLst>
                                          <p:attrName>style.visibility</p:attrName>
                                        </p:attrNameLst>
                                      </p:cBhvr>
                                      <p:to>
                                        <p:strVal val="visible"/>
                                      </p:to>
                                    </p:set>
                                    <p:anim calcmode="lin" valueType="num">
                                      <p:cBhvr additive="base">
                                        <p:cTn id="19"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627">
                                            <p:txEl>
                                              <p:pRg st="3" end="3"/>
                                            </p:txEl>
                                          </p:spTgt>
                                        </p:tgtEl>
                                        <p:attrNameLst>
                                          <p:attrName>style.visibility</p:attrName>
                                        </p:attrNameLst>
                                      </p:cBhvr>
                                      <p:to>
                                        <p:strVal val="visible"/>
                                      </p:to>
                                    </p:set>
                                    <p:anim calcmode="lin" valueType="num">
                                      <p:cBhvr additive="base">
                                        <p:cTn id="25"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627">
                                            <p:txEl>
                                              <p:pRg st="4" end="4"/>
                                            </p:txEl>
                                          </p:spTgt>
                                        </p:tgtEl>
                                        <p:attrNameLst>
                                          <p:attrName>style.visibility</p:attrName>
                                        </p:attrNameLst>
                                      </p:cBhvr>
                                      <p:to>
                                        <p:strVal val="visible"/>
                                      </p:to>
                                    </p:set>
                                    <p:anim calcmode="lin" valueType="num">
                                      <p:cBhvr additive="base">
                                        <p:cTn id="31"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627">
                                            <p:txEl>
                                              <p:pRg st="5" end="5"/>
                                            </p:txEl>
                                          </p:spTgt>
                                        </p:tgtEl>
                                        <p:attrNameLst>
                                          <p:attrName>style.visibility</p:attrName>
                                        </p:attrNameLst>
                                      </p:cBhvr>
                                      <p:to>
                                        <p:strVal val="visible"/>
                                      </p:to>
                                    </p:set>
                                    <p:anim calcmode="lin" valueType="num">
                                      <p:cBhvr additive="base">
                                        <p:cTn id="37"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6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ea typeface="ＭＳ Ｐゴシック" pitchFamily="34" charset="-128"/>
              </a:rPr>
              <a:t>Sơ đồ mã hóa và tái tạo tín hiệu</a:t>
            </a:r>
          </a:p>
        </p:txBody>
      </p:sp>
      <p:pic>
        <p:nvPicPr>
          <p:cNvPr id="276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309688"/>
            <a:ext cx="8293100" cy="4367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93713" y="5827594"/>
            <a:ext cx="6398406" cy="584775"/>
          </a:xfrm>
          <a:prstGeom prst="rect">
            <a:avLst/>
          </a:prstGeom>
          <a:noFill/>
        </p:spPr>
        <p:txBody>
          <a:bodyPr wrap="square" rtlCol="0">
            <a:spAutoFit/>
          </a:bodyPr>
          <a:lstStyle/>
          <a:p>
            <a:r>
              <a:rPr lang="en-US" sz="3200">
                <a:solidFill>
                  <a:srgbClr val="FF3300"/>
                </a:solidFill>
                <a:latin typeface="+mn-lt"/>
              </a:rPr>
              <a:t>Ví dụ mã hóa cho 24 chữ cái</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Các phép toán trên số nhị phân</a:t>
            </a:r>
          </a:p>
        </p:txBody>
      </p:sp>
      <p:sp>
        <p:nvSpPr>
          <p:cNvPr id="28675" name="Rectangle 3"/>
          <p:cNvSpPr>
            <a:spLocks noGrp="1" noChangeArrowheads="1"/>
          </p:cNvSpPr>
          <p:nvPr>
            <p:ph type="body" idx="1"/>
          </p:nvPr>
        </p:nvSpPr>
        <p:spPr>
          <a:xfrm>
            <a:off x="382588" y="1009651"/>
            <a:ext cx="3261364" cy="2675246"/>
          </a:xfrm>
        </p:spPr>
        <p:txBody>
          <a:bodyPr/>
          <a:lstStyle/>
          <a:p>
            <a:r>
              <a:rPr lang="en-US">
                <a:ea typeface="ＭＳ Ｐゴシック" pitchFamily="34" charset="-128"/>
              </a:rPr>
              <a:t>Phép cộng</a:t>
            </a:r>
            <a:endParaRPr lang="vi-VN">
              <a:ea typeface="ＭＳ Ｐゴシック" pitchFamily="34" charset="-128"/>
            </a:endParaRPr>
          </a:p>
          <a:p>
            <a:pPr lvl="1"/>
            <a:r>
              <a:rPr lang="en-US">
                <a:ea typeface="ＭＳ Ｐゴシック" pitchFamily="34" charset="-128"/>
              </a:rPr>
              <a:t>0 + 0 = 0</a:t>
            </a:r>
          </a:p>
          <a:p>
            <a:pPr lvl="1"/>
            <a:r>
              <a:rPr lang="en-US">
                <a:ea typeface="ＭＳ Ｐゴシック" pitchFamily="34" charset="-128"/>
              </a:rPr>
              <a:t>0 + 1 = 1</a:t>
            </a:r>
          </a:p>
          <a:p>
            <a:pPr lvl="1"/>
            <a:r>
              <a:rPr lang="en-US">
                <a:ea typeface="ＭＳ Ｐゴシック" pitchFamily="34" charset="-128"/>
              </a:rPr>
              <a:t>1 + 0 = 1</a:t>
            </a:r>
          </a:p>
          <a:p>
            <a:pPr lvl="1"/>
            <a:r>
              <a:rPr lang="en-US">
                <a:ea typeface="ＭＳ Ｐゴシック" pitchFamily="34" charset="-128"/>
              </a:rPr>
              <a:t>1 + 1 = 0 nhớ 1</a:t>
            </a:r>
          </a:p>
          <a:p>
            <a:pPr lvl="2"/>
            <a:endParaRPr lang="en-US">
              <a:ea typeface="ＭＳ Ｐゴシック" pitchFamily="34" charset="-128"/>
            </a:endParaRPr>
          </a:p>
          <a:p>
            <a:endParaRPr lang="en-US">
              <a:ea typeface="ＭＳ Ｐゴシック" pitchFamily="34" charset="-128"/>
            </a:endParaRPr>
          </a:p>
          <a:p>
            <a:pPr>
              <a:buFont typeface="Monotype Sorts" pitchFamily="2" charset="2"/>
              <a:buNone/>
            </a:pPr>
            <a:endParaRPr lang="en-US">
              <a:ea typeface="ＭＳ Ｐゴシック" pitchFamily="34" charset="-128"/>
            </a:endParaRPr>
          </a:p>
        </p:txBody>
      </p:sp>
      <p:sp>
        <p:nvSpPr>
          <p:cNvPr id="4" name="Rectangle 3"/>
          <p:cNvSpPr txBox="1">
            <a:spLocks noChangeArrowheads="1"/>
          </p:cNvSpPr>
          <p:nvPr/>
        </p:nvSpPr>
        <p:spPr bwMode="auto">
          <a:xfrm>
            <a:off x="5527794" y="1596650"/>
            <a:ext cx="2387907"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114300" indent="0" algn="r">
              <a:buNone/>
            </a:pPr>
            <a:r>
              <a:rPr lang="en-US" kern="0">
                <a:ea typeface="ＭＳ Ｐゴシック" pitchFamily="34" charset="-128"/>
              </a:rPr>
              <a:t>1 1 0 1 1 1 0</a:t>
            </a:r>
          </a:p>
          <a:p>
            <a:pPr algn="r"/>
            <a:endParaRPr lang="en-US" kern="0">
              <a:ea typeface="ＭＳ Ｐゴシック" pitchFamily="34" charset="-128"/>
            </a:endParaRPr>
          </a:p>
          <a:p>
            <a:pPr algn="r">
              <a:buFont typeface="Monotype Sorts" pitchFamily="2" charset="2"/>
              <a:buNone/>
            </a:pPr>
            <a:endParaRPr lang="en-US" kern="0">
              <a:ea typeface="ＭＳ Ｐゴシック" pitchFamily="34" charset="-128"/>
            </a:endParaRPr>
          </a:p>
        </p:txBody>
      </p:sp>
      <p:sp>
        <p:nvSpPr>
          <p:cNvPr id="5" name="Rectangle 3"/>
          <p:cNvSpPr txBox="1">
            <a:spLocks noChangeArrowheads="1"/>
          </p:cNvSpPr>
          <p:nvPr/>
        </p:nvSpPr>
        <p:spPr bwMode="auto">
          <a:xfrm>
            <a:off x="5527794" y="2170140"/>
            <a:ext cx="2387907"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114300" indent="0" algn="r">
              <a:buNone/>
            </a:pPr>
            <a:r>
              <a:rPr lang="en-US" kern="0">
                <a:ea typeface="ＭＳ Ｐゴシック" pitchFamily="34" charset="-128"/>
              </a:rPr>
              <a:t>1 1 1 0 1</a:t>
            </a:r>
          </a:p>
          <a:p>
            <a:endParaRPr lang="en-US" kern="0">
              <a:ea typeface="ＭＳ Ｐゴシック" pitchFamily="34" charset="-128"/>
            </a:endParaRPr>
          </a:p>
          <a:p>
            <a:pPr>
              <a:buFont typeface="Monotype Sorts" pitchFamily="2" charset="2"/>
              <a:buNone/>
            </a:pPr>
            <a:endParaRPr lang="en-US" kern="0">
              <a:ea typeface="ＭＳ Ｐゴシック" pitchFamily="34" charset="-128"/>
            </a:endParaRPr>
          </a:p>
        </p:txBody>
      </p:sp>
      <p:sp>
        <p:nvSpPr>
          <p:cNvPr id="6" name="Rectangle 3"/>
          <p:cNvSpPr txBox="1">
            <a:spLocks noChangeArrowheads="1"/>
          </p:cNvSpPr>
          <p:nvPr/>
        </p:nvSpPr>
        <p:spPr bwMode="auto">
          <a:xfrm>
            <a:off x="5636526" y="2156638"/>
            <a:ext cx="573206"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ctr">
              <a:buNone/>
            </a:pPr>
            <a:r>
              <a:rPr lang="en-US" kern="0">
                <a:solidFill>
                  <a:srgbClr val="FF0000"/>
                </a:solidFill>
                <a:ea typeface="ＭＳ Ｐゴシック" pitchFamily="34" charset="-128"/>
              </a:rPr>
              <a:t>+</a:t>
            </a:r>
          </a:p>
          <a:p>
            <a:pPr algn="ctr">
              <a:buFont typeface="Monotype Sorts" pitchFamily="2" charset="2"/>
              <a:buNone/>
            </a:pPr>
            <a:endParaRPr lang="en-US" kern="0">
              <a:ea typeface="ＭＳ Ｐゴシック" pitchFamily="34" charset="-128"/>
            </a:endParaRPr>
          </a:p>
        </p:txBody>
      </p:sp>
      <p:cxnSp>
        <p:nvCxnSpPr>
          <p:cNvPr id="3" name="Straight Connector 2"/>
          <p:cNvCxnSpPr/>
          <p:nvPr/>
        </p:nvCxnSpPr>
        <p:spPr bwMode="auto">
          <a:xfrm>
            <a:off x="5732060" y="2852382"/>
            <a:ext cx="206081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Rectangle 3"/>
          <p:cNvSpPr txBox="1">
            <a:spLocks noChangeArrowheads="1"/>
          </p:cNvSpPr>
          <p:nvPr/>
        </p:nvSpPr>
        <p:spPr bwMode="auto">
          <a:xfrm>
            <a:off x="6434919" y="1078463"/>
            <a:ext cx="573206"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solidFill>
                  <a:srgbClr val="FF0000"/>
                </a:solidFill>
                <a:ea typeface="ＭＳ Ｐゴシック" pitchFamily="34" charset="-128"/>
              </a:rPr>
              <a:t>1</a:t>
            </a:r>
          </a:p>
        </p:txBody>
      </p:sp>
      <p:sp>
        <p:nvSpPr>
          <p:cNvPr id="12" name="Rectangle 3"/>
          <p:cNvSpPr txBox="1">
            <a:spLocks noChangeArrowheads="1"/>
          </p:cNvSpPr>
          <p:nvPr/>
        </p:nvSpPr>
        <p:spPr bwMode="auto">
          <a:xfrm>
            <a:off x="6121020" y="1078463"/>
            <a:ext cx="573206"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solidFill>
                  <a:srgbClr val="FF0000"/>
                </a:solidFill>
                <a:ea typeface="ＭＳ Ｐゴシック" pitchFamily="34" charset="-128"/>
              </a:rPr>
              <a:t>1</a:t>
            </a:r>
          </a:p>
        </p:txBody>
      </p:sp>
      <p:sp>
        <p:nvSpPr>
          <p:cNvPr id="13" name="Rectangle 3"/>
          <p:cNvSpPr txBox="1">
            <a:spLocks noChangeArrowheads="1"/>
          </p:cNvSpPr>
          <p:nvPr/>
        </p:nvSpPr>
        <p:spPr bwMode="auto">
          <a:xfrm>
            <a:off x="5820770" y="1091400"/>
            <a:ext cx="573206"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solidFill>
                  <a:srgbClr val="FF0000"/>
                </a:solidFill>
                <a:ea typeface="ＭＳ Ｐゴシック" pitchFamily="34" charset="-128"/>
              </a:rPr>
              <a:t>1</a:t>
            </a:r>
          </a:p>
        </p:txBody>
      </p:sp>
      <p:sp>
        <p:nvSpPr>
          <p:cNvPr id="14" name="Rectangle 3"/>
          <p:cNvSpPr txBox="1">
            <a:spLocks noChangeArrowheads="1"/>
          </p:cNvSpPr>
          <p:nvPr/>
        </p:nvSpPr>
        <p:spPr bwMode="auto">
          <a:xfrm>
            <a:off x="5534166" y="1091400"/>
            <a:ext cx="573206"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solidFill>
                  <a:srgbClr val="FF0000"/>
                </a:solidFill>
                <a:ea typeface="ＭＳ Ｐゴシック" pitchFamily="34" charset="-128"/>
              </a:rPr>
              <a:t>1</a:t>
            </a:r>
          </a:p>
        </p:txBody>
      </p:sp>
      <p:sp>
        <p:nvSpPr>
          <p:cNvPr id="15" name="Rectangle 3"/>
          <p:cNvSpPr txBox="1">
            <a:spLocks noChangeArrowheads="1"/>
          </p:cNvSpPr>
          <p:nvPr/>
        </p:nvSpPr>
        <p:spPr bwMode="auto">
          <a:xfrm>
            <a:off x="368940" y="3684612"/>
            <a:ext cx="3261364" cy="2675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US" kern="0">
                <a:ea typeface="ＭＳ Ｐゴシック" pitchFamily="34" charset="-128"/>
              </a:rPr>
              <a:t>Phép trừ</a:t>
            </a:r>
            <a:endParaRPr lang="vi-VN" kern="0">
              <a:ea typeface="ＭＳ Ｐゴシック" pitchFamily="34" charset="-128"/>
            </a:endParaRPr>
          </a:p>
          <a:p>
            <a:pPr lvl="1"/>
            <a:r>
              <a:rPr lang="en-US" kern="0">
                <a:ea typeface="ＭＳ Ｐゴシック" pitchFamily="34" charset="-128"/>
              </a:rPr>
              <a:t>0 - 0 = 0</a:t>
            </a:r>
          </a:p>
          <a:p>
            <a:pPr lvl="1"/>
            <a:r>
              <a:rPr lang="en-US" kern="0">
                <a:ea typeface="ＭＳ Ｐゴシック" pitchFamily="34" charset="-128"/>
              </a:rPr>
              <a:t>0 - 1 = 1 mượn 1</a:t>
            </a:r>
          </a:p>
          <a:p>
            <a:pPr lvl="1"/>
            <a:r>
              <a:rPr lang="en-US" kern="0">
                <a:ea typeface="ＭＳ Ｐゴシック" pitchFamily="34" charset="-128"/>
              </a:rPr>
              <a:t>1 - 0 = 1</a:t>
            </a:r>
          </a:p>
          <a:p>
            <a:pPr lvl="1"/>
            <a:r>
              <a:rPr lang="en-US" kern="0">
                <a:ea typeface="ＭＳ Ｐゴシック" pitchFamily="34" charset="-128"/>
              </a:rPr>
              <a:t>1 - 1 = 0</a:t>
            </a:r>
          </a:p>
          <a:p>
            <a:pPr lvl="2"/>
            <a:endParaRPr lang="en-US" kern="0">
              <a:ea typeface="ＭＳ Ｐゴシック" pitchFamily="34" charset="-128"/>
            </a:endParaRPr>
          </a:p>
          <a:p>
            <a:endParaRPr lang="en-US" kern="0">
              <a:ea typeface="ＭＳ Ｐゴシック" pitchFamily="34" charset="-128"/>
            </a:endParaRPr>
          </a:p>
          <a:p>
            <a:pPr>
              <a:buFont typeface="Monotype Sorts" pitchFamily="2" charset="2"/>
              <a:buNone/>
            </a:pPr>
            <a:endParaRPr lang="en-US" kern="0">
              <a:ea typeface="ＭＳ Ｐゴシック" pitchFamily="34" charset="-128"/>
            </a:endParaRPr>
          </a:p>
        </p:txBody>
      </p:sp>
      <p:sp>
        <p:nvSpPr>
          <p:cNvPr id="16" name="Rectangle 3"/>
          <p:cNvSpPr txBox="1">
            <a:spLocks noChangeArrowheads="1"/>
          </p:cNvSpPr>
          <p:nvPr/>
        </p:nvSpPr>
        <p:spPr bwMode="auto">
          <a:xfrm>
            <a:off x="5527568" y="4162000"/>
            <a:ext cx="2387907"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114300" indent="0" algn="r">
              <a:buNone/>
            </a:pPr>
            <a:r>
              <a:rPr lang="en-US" kern="0">
                <a:ea typeface="ＭＳ Ｐゴシック" pitchFamily="34" charset="-128"/>
              </a:rPr>
              <a:t>1 1 0 1 1 1 0</a:t>
            </a:r>
          </a:p>
          <a:p>
            <a:pPr algn="r"/>
            <a:endParaRPr lang="en-US" kern="0">
              <a:ea typeface="ＭＳ Ｐゴシック" pitchFamily="34" charset="-128"/>
            </a:endParaRPr>
          </a:p>
          <a:p>
            <a:pPr algn="r">
              <a:buFont typeface="Monotype Sorts" pitchFamily="2" charset="2"/>
              <a:buNone/>
            </a:pPr>
            <a:endParaRPr lang="en-US" kern="0">
              <a:ea typeface="ＭＳ Ｐゴシック" pitchFamily="34" charset="-128"/>
            </a:endParaRPr>
          </a:p>
        </p:txBody>
      </p:sp>
      <p:sp>
        <p:nvSpPr>
          <p:cNvPr id="17" name="Rectangle 3"/>
          <p:cNvSpPr txBox="1">
            <a:spLocks noChangeArrowheads="1"/>
          </p:cNvSpPr>
          <p:nvPr/>
        </p:nvSpPr>
        <p:spPr bwMode="auto">
          <a:xfrm>
            <a:off x="5527568" y="4735490"/>
            <a:ext cx="2387907"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114300" indent="0" algn="r">
              <a:buNone/>
            </a:pPr>
            <a:r>
              <a:rPr lang="en-US" kern="0">
                <a:ea typeface="ＭＳ Ｐゴシック" pitchFamily="34" charset="-128"/>
              </a:rPr>
              <a:t>1 1 1 0 1</a:t>
            </a:r>
          </a:p>
          <a:p>
            <a:endParaRPr lang="en-US" kern="0">
              <a:ea typeface="ＭＳ Ｐゴシック" pitchFamily="34" charset="-128"/>
            </a:endParaRPr>
          </a:p>
          <a:p>
            <a:pPr>
              <a:buFont typeface="Monotype Sorts" pitchFamily="2" charset="2"/>
              <a:buNone/>
            </a:pPr>
            <a:endParaRPr lang="en-US" kern="0">
              <a:ea typeface="ＭＳ Ｐゴシック" pitchFamily="34" charset="-128"/>
            </a:endParaRPr>
          </a:p>
        </p:txBody>
      </p:sp>
      <p:sp>
        <p:nvSpPr>
          <p:cNvPr id="18" name="Rectangle 3"/>
          <p:cNvSpPr txBox="1">
            <a:spLocks noChangeArrowheads="1"/>
          </p:cNvSpPr>
          <p:nvPr/>
        </p:nvSpPr>
        <p:spPr bwMode="auto">
          <a:xfrm>
            <a:off x="5636300" y="4721988"/>
            <a:ext cx="573206"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ctr">
              <a:buNone/>
            </a:pPr>
            <a:r>
              <a:rPr lang="en-US" kern="0">
                <a:solidFill>
                  <a:srgbClr val="FF0000"/>
                </a:solidFill>
                <a:ea typeface="ＭＳ Ｐゴシック" pitchFamily="34" charset="-128"/>
              </a:rPr>
              <a:t>-</a:t>
            </a:r>
          </a:p>
          <a:p>
            <a:pPr algn="ctr">
              <a:buFont typeface="Monotype Sorts" pitchFamily="2" charset="2"/>
              <a:buNone/>
            </a:pPr>
            <a:endParaRPr lang="en-US" kern="0">
              <a:ea typeface="ＭＳ Ｐゴシック" pitchFamily="34" charset="-128"/>
            </a:endParaRPr>
          </a:p>
        </p:txBody>
      </p:sp>
      <p:cxnSp>
        <p:nvCxnSpPr>
          <p:cNvPr id="19" name="Straight Connector 18"/>
          <p:cNvCxnSpPr/>
          <p:nvPr/>
        </p:nvCxnSpPr>
        <p:spPr bwMode="auto">
          <a:xfrm>
            <a:off x="5731834" y="5417732"/>
            <a:ext cx="206081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 name="Rectangle 3"/>
          <p:cNvSpPr txBox="1">
            <a:spLocks noChangeArrowheads="1"/>
          </p:cNvSpPr>
          <p:nvPr/>
        </p:nvSpPr>
        <p:spPr bwMode="auto">
          <a:xfrm>
            <a:off x="7021557" y="3643813"/>
            <a:ext cx="573206"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solidFill>
                  <a:srgbClr val="FF0000"/>
                </a:solidFill>
                <a:ea typeface="ＭＳ Ｐゴシック" pitchFamily="34" charset="-128"/>
              </a:rPr>
              <a:t>-1</a:t>
            </a:r>
          </a:p>
        </p:txBody>
      </p:sp>
      <p:sp>
        <p:nvSpPr>
          <p:cNvPr id="23" name="Rectangle 3"/>
          <p:cNvSpPr txBox="1">
            <a:spLocks noChangeArrowheads="1"/>
          </p:cNvSpPr>
          <p:nvPr/>
        </p:nvSpPr>
        <p:spPr bwMode="auto">
          <a:xfrm>
            <a:off x="5847840" y="3656750"/>
            <a:ext cx="573206"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solidFill>
                  <a:srgbClr val="FF0000"/>
                </a:solidFill>
                <a:ea typeface="ＭＳ Ｐゴシック" pitchFamily="34" charset="-128"/>
              </a:rPr>
              <a:t>-1</a:t>
            </a:r>
          </a:p>
        </p:txBody>
      </p:sp>
      <p:sp>
        <p:nvSpPr>
          <p:cNvPr id="25" name="Rectangle 3"/>
          <p:cNvSpPr txBox="1">
            <a:spLocks noChangeArrowheads="1"/>
          </p:cNvSpPr>
          <p:nvPr/>
        </p:nvSpPr>
        <p:spPr bwMode="auto">
          <a:xfrm>
            <a:off x="7287906" y="3015020"/>
            <a:ext cx="573206"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solidFill>
                  <a:srgbClr val="FF0000"/>
                </a:solidFill>
                <a:ea typeface="ＭＳ Ｐゴシック" pitchFamily="34" charset="-128"/>
              </a:rPr>
              <a:t>1</a:t>
            </a:r>
          </a:p>
        </p:txBody>
      </p:sp>
      <p:sp>
        <p:nvSpPr>
          <p:cNvPr id="26" name="Rectangle 3"/>
          <p:cNvSpPr txBox="1">
            <a:spLocks noChangeArrowheads="1"/>
          </p:cNvSpPr>
          <p:nvPr/>
        </p:nvSpPr>
        <p:spPr bwMode="auto">
          <a:xfrm>
            <a:off x="7021557" y="3015020"/>
            <a:ext cx="573206"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solidFill>
                  <a:srgbClr val="FF0000"/>
                </a:solidFill>
                <a:ea typeface="ＭＳ Ｐゴシック" pitchFamily="34" charset="-128"/>
              </a:rPr>
              <a:t>1</a:t>
            </a:r>
          </a:p>
        </p:txBody>
      </p:sp>
      <p:sp>
        <p:nvSpPr>
          <p:cNvPr id="27" name="Rectangle 3"/>
          <p:cNvSpPr txBox="1">
            <a:spLocks noChangeArrowheads="1"/>
          </p:cNvSpPr>
          <p:nvPr/>
        </p:nvSpPr>
        <p:spPr bwMode="auto">
          <a:xfrm>
            <a:off x="6721522" y="3013885"/>
            <a:ext cx="573206"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solidFill>
                  <a:srgbClr val="FF0000"/>
                </a:solidFill>
                <a:ea typeface="ＭＳ Ｐゴシック" pitchFamily="34" charset="-128"/>
              </a:rPr>
              <a:t>0</a:t>
            </a:r>
          </a:p>
        </p:txBody>
      </p:sp>
      <p:sp>
        <p:nvSpPr>
          <p:cNvPr id="28" name="Rectangle 3"/>
          <p:cNvSpPr txBox="1">
            <a:spLocks noChangeArrowheads="1"/>
          </p:cNvSpPr>
          <p:nvPr/>
        </p:nvSpPr>
        <p:spPr bwMode="auto">
          <a:xfrm>
            <a:off x="6448567" y="3013885"/>
            <a:ext cx="573206"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solidFill>
                  <a:srgbClr val="FF0000"/>
                </a:solidFill>
                <a:ea typeface="ＭＳ Ｐゴシック" pitchFamily="34" charset="-128"/>
              </a:rPr>
              <a:t>1</a:t>
            </a:r>
          </a:p>
        </p:txBody>
      </p:sp>
      <p:sp>
        <p:nvSpPr>
          <p:cNvPr id="29" name="Rectangle 3"/>
          <p:cNvSpPr txBox="1">
            <a:spLocks noChangeArrowheads="1"/>
          </p:cNvSpPr>
          <p:nvPr/>
        </p:nvSpPr>
        <p:spPr bwMode="auto">
          <a:xfrm>
            <a:off x="6168786" y="3000237"/>
            <a:ext cx="573206"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solidFill>
                  <a:srgbClr val="FF0000"/>
                </a:solidFill>
                <a:ea typeface="ＭＳ Ｐゴシック" pitchFamily="34" charset="-128"/>
              </a:rPr>
              <a:t>0</a:t>
            </a:r>
          </a:p>
        </p:txBody>
      </p:sp>
      <p:sp>
        <p:nvSpPr>
          <p:cNvPr id="30" name="Rectangle 3"/>
          <p:cNvSpPr txBox="1">
            <a:spLocks noChangeArrowheads="1"/>
          </p:cNvSpPr>
          <p:nvPr/>
        </p:nvSpPr>
        <p:spPr bwMode="auto">
          <a:xfrm>
            <a:off x="5889011" y="3001372"/>
            <a:ext cx="573206"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solidFill>
                  <a:srgbClr val="FF0000"/>
                </a:solidFill>
                <a:ea typeface="ＭＳ Ｐゴシック" pitchFamily="34" charset="-128"/>
              </a:rPr>
              <a:t>0</a:t>
            </a:r>
          </a:p>
        </p:txBody>
      </p:sp>
      <p:sp>
        <p:nvSpPr>
          <p:cNvPr id="31" name="Rectangle 3"/>
          <p:cNvSpPr txBox="1">
            <a:spLocks noChangeArrowheads="1"/>
          </p:cNvSpPr>
          <p:nvPr/>
        </p:nvSpPr>
        <p:spPr bwMode="auto">
          <a:xfrm>
            <a:off x="5568512" y="3000237"/>
            <a:ext cx="573206"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solidFill>
                  <a:srgbClr val="FF0000"/>
                </a:solidFill>
                <a:ea typeface="ＭＳ Ｐゴシック" pitchFamily="34" charset="-128"/>
              </a:rPr>
              <a:t>0</a:t>
            </a:r>
          </a:p>
        </p:txBody>
      </p:sp>
      <p:sp>
        <p:nvSpPr>
          <p:cNvPr id="32" name="Rectangle 3"/>
          <p:cNvSpPr txBox="1">
            <a:spLocks noChangeArrowheads="1"/>
          </p:cNvSpPr>
          <p:nvPr/>
        </p:nvSpPr>
        <p:spPr bwMode="auto">
          <a:xfrm>
            <a:off x="5247339" y="3000237"/>
            <a:ext cx="573206"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solidFill>
                  <a:srgbClr val="FF0000"/>
                </a:solidFill>
                <a:ea typeface="ＭＳ Ｐゴシック" pitchFamily="34" charset="-128"/>
              </a:rPr>
              <a:t>1</a:t>
            </a:r>
          </a:p>
        </p:txBody>
      </p:sp>
      <p:sp>
        <p:nvSpPr>
          <p:cNvPr id="34" name="Rectangle 3"/>
          <p:cNvSpPr txBox="1">
            <a:spLocks noChangeArrowheads="1"/>
          </p:cNvSpPr>
          <p:nvPr/>
        </p:nvSpPr>
        <p:spPr bwMode="auto">
          <a:xfrm>
            <a:off x="7335446" y="5431380"/>
            <a:ext cx="573206"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solidFill>
                  <a:srgbClr val="FF0000"/>
                </a:solidFill>
                <a:ea typeface="ＭＳ Ｐゴシック" pitchFamily="34" charset="-128"/>
              </a:rPr>
              <a:t>1</a:t>
            </a:r>
          </a:p>
        </p:txBody>
      </p:sp>
      <p:sp>
        <p:nvSpPr>
          <p:cNvPr id="35" name="Rectangle 3"/>
          <p:cNvSpPr txBox="1">
            <a:spLocks noChangeArrowheads="1"/>
          </p:cNvSpPr>
          <p:nvPr/>
        </p:nvSpPr>
        <p:spPr bwMode="auto">
          <a:xfrm>
            <a:off x="7069097" y="5431380"/>
            <a:ext cx="573206"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solidFill>
                  <a:srgbClr val="FF0000"/>
                </a:solidFill>
                <a:ea typeface="ＭＳ Ｐゴシック" pitchFamily="34" charset="-128"/>
              </a:rPr>
              <a:t>0</a:t>
            </a:r>
          </a:p>
        </p:txBody>
      </p:sp>
      <p:sp>
        <p:nvSpPr>
          <p:cNvPr id="36" name="Rectangle 3"/>
          <p:cNvSpPr txBox="1">
            <a:spLocks noChangeArrowheads="1"/>
          </p:cNvSpPr>
          <p:nvPr/>
        </p:nvSpPr>
        <p:spPr bwMode="auto">
          <a:xfrm>
            <a:off x="6769062" y="5430245"/>
            <a:ext cx="573206"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solidFill>
                  <a:srgbClr val="FF0000"/>
                </a:solidFill>
                <a:ea typeface="ＭＳ Ｐゴシック" pitchFamily="34" charset="-128"/>
              </a:rPr>
              <a:t>0</a:t>
            </a:r>
          </a:p>
        </p:txBody>
      </p:sp>
      <p:sp>
        <p:nvSpPr>
          <p:cNvPr id="37" name="Rectangle 3"/>
          <p:cNvSpPr txBox="1">
            <a:spLocks noChangeArrowheads="1"/>
          </p:cNvSpPr>
          <p:nvPr/>
        </p:nvSpPr>
        <p:spPr bwMode="auto">
          <a:xfrm>
            <a:off x="6496107" y="5430245"/>
            <a:ext cx="573206"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solidFill>
                  <a:srgbClr val="FF0000"/>
                </a:solidFill>
                <a:ea typeface="ＭＳ Ｐゴシック" pitchFamily="34" charset="-128"/>
              </a:rPr>
              <a:t>0</a:t>
            </a:r>
          </a:p>
        </p:txBody>
      </p:sp>
      <p:sp>
        <p:nvSpPr>
          <p:cNvPr id="38" name="Rectangle 3"/>
          <p:cNvSpPr txBox="1">
            <a:spLocks noChangeArrowheads="1"/>
          </p:cNvSpPr>
          <p:nvPr/>
        </p:nvSpPr>
        <p:spPr bwMode="auto">
          <a:xfrm>
            <a:off x="6216326" y="5416597"/>
            <a:ext cx="573206"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solidFill>
                  <a:srgbClr val="FF0000"/>
                </a:solidFill>
                <a:ea typeface="ＭＳ Ｐゴシック" pitchFamily="34" charset="-128"/>
              </a:rPr>
              <a:t>1</a:t>
            </a:r>
          </a:p>
        </p:txBody>
      </p:sp>
      <p:sp>
        <p:nvSpPr>
          <p:cNvPr id="39" name="Rectangle 3"/>
          <p:cNvSpPr txBox="1">
            <a:spLocks noChangeArrowheads="1"/>
          </p:cNvSpPr>
          <p:nvPr/>
        </p:nvSpPr>
        <p:spPr bwMode="auto">
          <a:xfrm>
            <a:off x="5936551" y="5417732"/>
            <a:ext cx="573206"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solidFill>
                  <a:srgbClr val="FF0000"/>
                </a:solidFill>
                <a:ea typeface="ＭＳ Ｐゴシック" pitchFamily="34" charset="-128"/>
              </a:rPr>
              <a:t>0</a:t>
            </a:r>
          </a:p>
        </p:txBody>
      </p:sp>
      <p:sp>
        <p:nvSpPr>
          <p:cNvPr id="40" name="Rectangle 3"/>
          <p:cNvSpPr txBox="1">
            <a:spLocks noChangeArrowheads="1"/>
          </p:cNvSpPr>
          <p:nvPr/>
        </p:nvSpPr>
        <p:spPr bwMode="auto">
          <a:xfrm>
            <a:off x="5616052" y="5416597"/>
            <a:ext cx="573206" cy="57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solidFill>
                  <a:srgbClr val="FF0000"/>
                </a:solidFill>
                <a:ea typeface="ＭＳ Ｐゴシック" pitchFamily="34" charset="-128"/>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additive="base">
                                        <p:cTn id="73" dur="500" fill="hold"/>
                                        <p:tgtEl>
                                          <p:spTgt spid="27"/>
                                        </p:tgtEl>
                                        <p:attrNameLst>
                                          <p:attrName>ppt_x</p:attrName>
                                        </p:attrNameLst>
                                      </p:cBhvr>
                                      <p:tavLst>
                                        <p:tav tm="0">
                                          <p:val>
                                            <p:strVal val="#ppt_x"/>
                                          </p:val>
                                        </p:tav>
                                        <p:tav tm="100000">
                                          <p:val>
                                            <p:strVal val="#ppt_x"/>
                                          </p:val>
                                        </p:tav>
                                      </p:tavLst>
                                    </p:anim>
                                    <p:anim calcmode="lin" valueType="num">
                                      <p:cBhvr additive="base">
                                        <p:cTn id="7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additive="base">
                                        <p:cTn id="79" dur="500" fill="hold"/>
                                        <p:tgtEl>
                                          <p:spTgt spid="11"/>
                                        </p:tgtEl>
                                        <p:attrNameLst>
                                          <p:attrName>ppt_x</p:attrName>
                                        </p:attrNameLst>
                                      </p:cBhvr>
                                      <p:tavLst>
                                        <p:tav tm="0">
                                          <p:val>
                                            <p:strVal val="#ppt_x"/>
                                          </p:val>
                                        </p:tav>
                                        <p:tav tm="100000">
                                          <p:val>
                                            <p:strVal val="#ppt_x"/>
                                          </p:val>
                                        </p:tav>
                                      </p:tavLst>
                                    </p:anim>
                                    <p:anim calcmode="lin" valueType="num">
                                      <p:cBhvr additive="base">
                                        <p:cTn id="8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additive="base">
                                        <p:cTn id="85" dur="500" fill="hold"/>
                                        <p:tgtEl>
                                          <p:spTgt spid="28"/>
                                        </p:tgtEl>
                                        <p:attrNameLst>
                                          <p:attrName>ppt_x</p:attrName>
                                        </p:attrNameLst>
                                      </p:cBhvr>
                                      <p:tavLst>
                                        <p:tav tm="0">
                                          <p:val>
                                            <p:strVal val="#ppt_x"/>
                                          </p:val>
                                        </p:tav>
                                        <p:tav tm="100000">
                                          <p:val>
                                            <p:strVal val="#ppt_x"/>
                                          </p:val>
                                        </p:tav>
                                      </p:tavLst>
                                    </p:anim>
                                    <p:anim calcmode="lin" valueType="num">
                                      <p:cBhvr additive="base">
                                        <p:cTn id="8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2"/>
                                        </p:tgtEl>
                                        <p:attrNameLst>
                                          <p:attrName>style.visibility</p:attrName>
                                        </p:attrNameLst>
                                      </p:cBhvr>
                                      <p:to>
                                        <p:strVal val="visible"/>
                                      </p:to>
                                    </p:set>
                                    <p:anim calcmode="lin" valueType="num">
                                      <p:cBhvr additive="base">
                                        <p:cTn id="91" dur="500" fill="hold"/>
                                        <p:tgtEl>
                                          <p:spTgt spid="12"/>
                                        </p:tgtEl>
                                        <p:attrNameLst>
                                          <p:attrName>ppt_x</p:attrName>
                                        </p:attrNameLst>
                                      </p:cBhvr>
                                      <p:tavLst>
                                        <p:tav tm="0">
                                          <p:val>
                                            <p:strVal val="#ppt_x"/>
                                          </p:val>
                                        </p:tav>
                                        <p:tav tm="100000">
                                          <p:val>
                                            <p:strVal val="#ppt_x"/>
                                          </p:val>
                                        </p:tav>
                                      </p:tavLst>
                                    </p:anim>
                                    <p:anim calcmode="lin" valueType="num">
                                      <p:cBhvr additive="base">
                                        <p:cTn id="9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3"/>
                                        </p:tgtEl>
                                        <p:attrNameLst>
                                          <p:attrName>style.visibility</p:attrName>
                                        </p:attrNameLst>
                                      </p:cBhvr>
                                      <p:to>
                                        <p:strVal val="visible"/>
                                      </p:to>
                                    </p:set>
                                    <p:anim calcmode="lin" valueType="num">
                                      <p:cBhvr additive="base">
                                        <p:cTn id="103" dur="500" fill="hold"/>
                                        <p:tgtEl>
                                          <p:spTgt spid="13"/>
                                        </p:tgtEl>
                                        <p:attrNameLst>
                                          <p:attrName>ppt_x</p:attrName>
                                        </p:attrNameLst>
                                      </p:cBhvr>
                                      <p:tavLst>
                                        <p:tav tm="0">
                                          <p:val>
                                            <p:strVal val="#ppt_x"/>
                                          </p:val>
                                        </p:tav>
                                        <p:tav tm="100000">
                                          <p:val>
                                            <p:strVal val="#ppt_x"/>
                                          </p:val>
                                        </p:tav>
                                      </p:tavLst>
                                    </p:anim>
                                    <p:anim calcmode="lin" valueType="num">
                                      <p:cBhvr additive="base">
                                        <p:cTn id="10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0"/>
                                        </p:tgtEl>
                                        <p:attrNameLst>
                                          <p:attrName>style.visibility</p:attrName>
                                        </p:attrNameLst>
                                      </p:cBhvr>
                                      <p:to>
                                        <p:strVal val="visible"/>
                                      </p:to>
                                    </p:set>
                                    <p:anim calcmode="lin" valueType="num">
                                      <p:cBhvr additive="base">
                                        <p:cTn id="109" dur="500" fill="hold"/>
                                        <p:tgtEl>
                                          <p:spTgt spid="30"/>
                                        </p:tgtEl>
                                        <p:attrNameLst>
                                          <p:attrName>ppt_x</p:attrName>
                                        </p:attrNameLst>
                                      </p:cBhvr>
                                      <p:tavLst>
                                        <p:tav tm="0">
                                          <p:val>
                                            <p:strVal val="#ppt_x"/>
                                          </p:val>
                                        </p:tav>
                                        <p:tav tm="100000">
                                          <p:val>
                                            <p:strVal val="#ppt_x"/>
                                          </p:val>
                                        </p:tav>
                                      </p:tavLst>
                                    </p:anim>
                                    <p:anim calcmode="lin" valueType="num">
                                      <p:cBhvr additive="base">
                                        <p:cTn id="11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additive="base">
                                        <p:cTn id="115" dur="500" fill="hold"/>
                                        <p:tgtEl>
                                          <p:spTgt spid="14"/>
                                        </p:tgtEl>
                                        <p:attrNameLst>
                                          <p:attrName>ppt_x</p:attrName>
                                        </p:attrNameLst>
                                      </p:cBhvr>
                                      <p:tavLst>
                                        <p:tav tm="0">
                                          <p:val>
                                            <p:strVal val="#ppt_x"/>
                                          </p:val>
                                        </p:tav>
                                        <p:tav tm="100000">
                                          <p:val>
                                            <p:strVal val="#ppt_x"/>
                                          </p:val>
                                        </p:tav>
                                      </p:tavLst>
                                    </p:anim>
                                    <p:anim calcmode="lin" valueType="num">
                                      <p:cBhvr additive="base">
                                        <p:cTn id="1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1"/>
                                        </p:tgtEl>
                                        <p:attrNameLst>
                                          <p:attrName>style.visibility</p:attrName>
                                        </p:attrNameLst>
                                      </p:cBhvr>
                                      <p:to>
                                        <p:strVal val="visible"/>
                                      </p:to>
                                    </p:set>
                                    <p:anim calcmode="lin" valueType="num">
                                      <p:cBhvr additive="base">
                                        <p:cTn id="121" dur="500" fill="hold"/>
                                        <p:tgtEl>
                                          <p:spTgt spid="31"/>
                                        </p:tgtEl>
                                        <p:attrNameLst>
                                          <p:attrName>ppt_x</p:attrName>
                                        </p:attrNameLst>
                                      </p:cBhvr>
                                      <p:tavLst>
                                        <p:tav tm="0">
                                          <p:val>
                                            <p:strVal val="#ppt_x"/>
                                          </p:val>
                                        </p:tav>
                                        <p:tav tm="100000">
                                          <p:val>
                                            <p:strVal val="#ppt_x"/>
                                          </p:val>
                                        </p:tav>
                                      </p:tavLst>
                                    </p:anim>
                                    <p:anim calcmode="lin" valueType="num">
                                      <p:cBhvr additive="base">
                                        <p:cTn id="12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32"/>
                                        </p:tgtEl>
                                        <p:attrNameLst>
                                          <p:attrName>style.visibility</p:attrName>
                                        </p:attrNameLst>
                                      </p:cBhvr>
                                      <p:to>
                                        <p:strVal val="visible"/>
                                      </p:to>
                                    </p:set>
                                    <p:anim calcmode="lin" valueType="num">
                                      <p:cBhvr additive="base">
                                        <p:cTn id="127" dur="500" fill="hold"/>
                                        <p:tgtEl>
                                          <p:spTgt spid="32"/>
                                        </p:tgtEl>
                                        <p:attrNameLst>
                                          <p:attrName>ppt_x</p:attrName>
                                        </p:attrNameLst>
                                      </p:cBhvr>
                                      <p:tavLst>
                                        <p:tav tm="0">
                                          <p:val>
                                            <p:strVal val="#ppt_x"/>
                                          </p:val>
                                        </p:tav>
                                        <p:tav tm="100000">
                                          <p:val>
                                            <p:strVal val="#ppt_x"/>
                                          </p:val>
                                        </p:tav>
                                      </p:tavLst>
                                    </p:anim>
                                    <p:anim calcmode="lin" valueType="num">
                                      <p:cBhvr additive="base">
                                        <p:cTn id="12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15">
                                            <p:txEl>
                                              <p:pRg st="0" end="0"/>
                                            </p:txEl>
                                          </p:spTgt>
                                        </p:tgtEl>
                                        <p:attrNameLst>
                                          <p:attrName>style.visibility</p:attrName>
                                        </p:attrNameLst>
                                      </p:cBhvr>
                                      <p:to>
                                        <p:strVal val="visible"/>
                                      </p:to>
                                    </p:set>
                                    <p:anim calcmode="lin" valueType="num">
                                      <p:cBhvr additive="base">
                                        <p:cTn id="13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15">
                                            <p:txEl>
                                              <p:pRg st="1" end="1"/>
                                            </p:txEl>
                                          </p:spTgt>
                                        </p:tgtEl>
                                        <p:attrNameLst>
                                          <p:attrName>style.visibility</p:attrName>
                                        </p:attrNameLst>
                                      </p:cBhvr>
                                      <p:to>
                                        <p:strVal val="visible"/>
                                      </p:to>
                                    </p:set>
                                    <p:anim calcmode="lin" valueType="num">
                                      <p:cBhvr additive="base">
                                        <p:cTn id="139"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15">
                                            <p:txEl>
                                              <p:pRg st="2" end="2"/>
                                            </p:txEl>
                                          </p:spTgt>
                                        </p:tgtEl>
                                        <p:attrNameLst>
                                          <p:attrName>style.visibility</p:attrName>
                                        </p:attrNameLst>
                                      </p:cBhvr>
                                      <p:to>
                                        <p:strVal val="visible"/>
                                      </p:to>
                                    </p:set>
                                    <p:anim calcmode="lin" valueType="num">
                                      <p:cBhvr additive="base">
                                        <p:cTn id="145"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15">
                                            <p:txEl>
                                              <p:pRg st="3" end="3"/>
                                            </p:txEl>
                                          </p:spTgt>
                                        </p:tgtEl>
                                        <p:attrNameLst>
                                          <p:attrName>style.visibility</p:attrName>
                                        </p:attrNameLst>
                                      </p:cBhvr>
                                      <p:to>
                                        <p:strVal val="visible"/>
                                      </p:to>
                                    </p:set>
                                    <p:anim calcmode="lin" valueType="num">
                                      <p:cBhvr additive="base">
                                        <p:cTn id="151"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15">
                                            <p:txEl>
                                              <p:pRg st="4" end="4"/>
                                            </p:txEl>
                                          </p:spTgt>
                                        </p:tgtEl>
                                        <p:attrNameLst>
                                          <p:attrName>style.visibility</p:attrName>
                                        </p:attrNameLst>
                                      </p:cBhvr>
                                      <p:to>
                                        <p:strVal val="visible"/>
                                      </p:to>
                                    </p:set>
                                    <p:anim calcmode="lin" valueType="num">
                                      <p:cBhvr additive="base">
                                        <p:cTn id="157"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6"/>
                                        </p:tgtEl>
                                        <p:attrNameLst>
                                          <p:attrName>style.visibility</p:attrName>
                                        </p:attrNameLst>
                                      </p:cBhvr>
                                      <p:to>
                                        <p:strVal val="visible"/>
                                      </p:to>
                                    </p:set>
                                    <p:anim calcmode="lin" valueType="num">
                                      <p:cBhvr additive="base">
                                        <p:cTn id="163" dur="500" fill="hold"/>
                                        <p:tgtEl>
                                          <p:spTgt spid="16"/>
                                        </p:tgtEl>
                                        <p:attrNameLst>
                                          <p:attrName>ppt_x</p:attrName>
                                        </p:attrNameLst>
                                      </p:cBhvr>
                                      <p:tavLst>
                                        <p:tav tm="0">
                                          <p:val>
                                            <p:strVal val="#ppt_x"/>
                                          </p:val>
                                        </p:tav>
                                        <p:tav tm="100000">
                                          <p:val>
                                            <p:strVal val="#ppt_x"/>
                                          </p:val>
                                        </p:tav>
                                      </p:tavLst>
                                    </p:anim>
                                    <p:anim calcmode="lin" valueType="num">
                                      <p:cBhvr additive="base">
                                        <p:cTn id="16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18"/>
                                        </p:tgtEl>
                                        <p:attrNameLst>
                                          <p:attrName>style.visibility</p:attrName>
                                        </p:attrNameLst>
                                      </p:cBhvr>
                                      <p:to>
                                        <p:strVal val="visible"/>
                                      </p:to>
                                    </p:set>
                                    <p:anim calcmode="lin" valueType="num">
                                      <p:cBhvr additive="base">
                                        <p:cTn id="169" dur="500" fill="hold"/>
                                        <p:tgtEl>
                                          <p:spTgt spid="18"/>
                                        </p:tgtEl>
                                        <p:attrNameLst>
                                          <p:attrName>ppt_x</p:attrName>
                                        </p:attrNameLst>
                                      </p:cBhvr>
                                      <p:tavLst>
                                        <p:tav tm="0">
                                          <p:val>
                                            <p:strVal val="#ppt_x"/>
                                          </p:val>
                                        </p:tav>
                                        <p:tav tm="100000">
                                          <p:val>
                                            <p:strVal val="#ppt_x"/>
                                          </p:val>
                                        </p:tav>
                                      </p:tavLst>
                                    </p:anim>
                                    <p:anim calcmode="lin" valueType="num">
                                      <p:cBhvr additive="base">
                                        <p:cTn id="17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17"/>
                                        </p:tgtEl>
                                        <p:attrNameLst>
                                          <p:attrName>style.visibility</p:attrName>
                                        </p:attrNameLst>
                                      </p:cBhvr>
                                      <p:to>
                                        <p:strVal val="visible"/>
                                      </p:to>
                                    </p:set>
                                    <p:anim calcmode="lin" valueType="num">
                                      <p:cBhvr additive="base">
                                        <p:cTn id="175" dur="500" fill="hold"/>
                                        <p:tgtEl>
                                          <p:spTgt spid="17"/>
                                        </p:tgtEl>
                                        <p:attrNameLst>
                                          <p:attrName>ppt_x</p:attrName>
                                        </p:attrNameLst>
                                      </p:cBhvr>
                                      <p:tavLst>
                                        <p:tav tm="0">
                                          <p:val>
                                            <p:strVal val="#ppt_x"/>
                                          </p:val>
                                        </p:tav>
                                        <p:tav tm="100000">
                                          <p:val>
                                            <p:strVal val="#ppt_x"/>
                                          </p:val>
                                        </p:tav>
                                      </p:tavLst>
                                    </p:anim>
                                    <p:anim calcmode="lin" valueType="num">
                                      <p:cBhvr additive="base">
                                        <p:cTn id="17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nodeType="clickEffect">
                                  <p:stCondLst>
                                    <p:cond delay="0"/>
                                  </p:stCondLst>
                                  <p:childTnLst>
                                    <p:set>
                                      <p:cBhvr>
                                        <p:cTn id="180" dur="1" fill="hold">
                                          <p:stCondLst>
                                            <p:cond delay="0"/>
                                          </p:stCondLst>
                                        </p:cTn>
                                        <p:tgtEl>
                                          <p:spTgt spid="19"/>
                                        </p:tgtEl>
                                        <p:attrNameLst>
                                          <p:attrName>style.visibility</p:attrName>
                                        </p:attrNameLst>
                                      </p:cBhvr>
                                      <p:to>
                                        <p:strVal val="visible"/>
                                      </p:to>
                                    </p:set>
                                    <p:anim calcmode="lin" valueType="num">
                                      <p:cBhvr additive="base">
                                        <p:cTn id="181" dur="500" fill="hold"/>
                                        <p:tgtEl>
                                          <p:spTgt spid="19"/>
                                        </p:tgtEl>
                                        <p:attrNameLst>
                                          <p:attrName>ppt_x</p:attrName>
                                        </p:attrNameLst>
                                      </p:cBhvr>
                                      <p:tavLst>
                                        <p:tav tm="0">
                                          <p:val>
                                            <p:strVal val="#ppt_x"/>
                                          </p:val>
                                        </p:tav>
                                        <p:tav tm="100000">
                                          <p:val>
                                            <p:strVal val="#ppt_x"/>
                                          </p:val>
                                        </p:tav>
                                      </p:tavLst>
                                    </p:anim>
                                    <p:anim calcmode="lin" valueType="num">
                                      <p:cBhvr additive="base">
                                        <p:cTn id="18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21"/>
                                        </p:tgtEl>
                                        <p:attrNameLst>
                                          <p:attrName>style.visibility</p:attrName>
                                        </p:attrNameLst>
                                      </p:cBhvr>
                                      <p:to>
                                        <p:strVal val="visible"/>
                                      </p:to>
                                    </p:set>
                                    <p:anim calcmode="lin" valueType="num">
                                      <p:cBhvr additive="base">
                                        <p:cTn id="187" dur="500" fill="hold"/>
                                        <p:tgtEl>
                                          <p:spTgt spid="21"/>
                                        </p:tgtEl>
                                        <p:attrNameLst>
                                          <p:attrName>ppt_x</p:attrName>
                                        </p:attrNameLst>
                                      </p:cBhvr>
                                      <p:tavLst>
                                        <p:tav tm="0">
                                          <p:val>
                                            <p:strVal val="#ppt_x"/>
                                          </p:val>
                                        </p:tav>
                                        <p:tav tm="100000">
                                          <p:val>
                                            <p:strVal val="#ppt_x"/>
                                          </p:val>
                                        </p:tav>
                                      </p:tavLst>
                                    </p:anim>
                                    <p:anim calcmode="lin" valueType="num">
                                      <p:cBhvr additive="base">
                                        <p:cTn id="18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grpId="0" nodeType="clickEffect">
                                  <p:stCondLst>
                                    <p:cond delay="0"/>
                                  </p:stCondLst>
                                  <p:childTnLst>
                                    <p:set>
                                      <p:cBhvr>
                                        <p:cTn id="192" dur="1" fill="hold">
                                          <p:stCondLst>
                                            <p:cond delay="0"/>
                                          </p:stCondLst>
                                        </p:cTn>
                                        <p:tgtEl>
                                          <p:spTgt spid="34"/>
                                        </p:tgtEl>
                                        <p:attrNameLst>
                                          <p:attrName>style.visibility</p:attrName>
                                        </p:attrNameLst>
                                      </p:cBhvr>
                                      <p:to>
                                        <p:strVal val="visible"/>
                                      </p:to>
                                    </p:set>
                                    <p:anim calcmode="lin" valueType="num">
                                      <p:cBhvr additive="base">
                                        <p:cTn id="193" dur="500" fill="hold"/>
                                        <p:tgtEl>
                                          <p:spTgt spid="34"/>
                                        </p:tgtEl>
                                        <p:attrNameLst>
                                          <p:attrName>ppt_x</p:attrName>
                                        </p:attrNameLst>
                                      </p:cBhvr>
                                      <p:tavLst>
                                        <p:tav tm="0">
                                          <p:val>
                                            <p:strVal val="#ppt_x"/>
                                          </p:val>
                                        </p:tav>
                                        <p:tav tm="100000">
                                          <p:val>
                                            <p:strVal val="#ppt_x"/>
                                          </p:val>
                                        </p:tav>
                                      </p:tavLst>
                                    </p:anim>
                                    <p:anim calcmode="lin" valueType="num">
                                      <p:cBhvr additive="base">
                                        <p:cTn id="19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35"/>
                                        </p:tgtEl>
                                        <p:attrNameLst>
                                          <p:attrName>style.visibility</p:attrName>
                                        </p:attrNameLst>
                                      </p:cBhvr>
                                      <p:to>
                                        <p:strVal val="visible"/>
                                      </p:to>
                                    </p:set>
                                    <p:anim calcmode="lin" valueType="num">
                                      <p:cBhvr additive="base">
                                        <p:cTn id="199" dur="500" fill="hold"/>
                                        <p:tgtEl>
                                          <p:spTgt spid="35"/>
                                        </p:tgtEl>
                                        <p:attrNameLst>
                                          <p:attrName>ppt_x</p:attrName>
                                        </p:attrNameLst>
                                      </p:cBhvr>
                                      <p:tavLst>
                                        <p:tav tm="0">
                                          <p:val>
                                            <p:strVal val="#ppt_x"/>
                                          </p:val>
                                        </p:tav>
                                        <p:tav tm="100000">
                                          <p:val>
                                            <p:strVal val="#ppt_x"/>
                                          </p:val>
                                        </p:tav>
                                      </p:tavLst>
                                    </p:anim>
                                    <p:anim calcmode="lin" valueType="num">
                                      <p:cBhvr additive="base">
                                        <p:cTn id="20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grpId="0" nodeType="clickEffect">
                                  <p:stCondLst>
                                    <p:cond delay="0"/>
                                  </p:stCondLst>
                                  <p:childTnLst>
                                    <p:set>
                                      <p:cBhvr>
                                        <p:cTn id="204" dur="1" fill="hold">
                                          <p:stCondLst>
                                            <p:cond delay="0"/>
                                          </p:stCondLst>
                                        </p:cTn>
                                        <p:tgtEl>
                                          <p:spTgt spid="36"/>
                                        </p:tgtEl>
                                        <p:attrNameLst>
                                          <p:attrName>style.visibility</p:attrName>
                                        </p:attrNameLst>
                                      </p:cBhvr>
                                      <p:to>
                                        <p:strVal val="visible"/>
                                      </p:to>
                                    </p:set>
                                    <p:anim calcmode="lin" valueType="num">
                                      <p:cBhvr additive="base">
                                        <p:cTn id="205" dur="500" fill="hold"/>
                                        <p:tgtEl>
                                          <p:spTgt spid="36"/>
                                        </p:tgtEl>
                                        <p:attrNameLst>
                                          <p:attrName>ppt_x</p:attrName>
                                        </p:attrNameLst>
                                      </p:cBhvr>
                                      <p:tavLst>
                                        <p:tav tm="0">
                                          <p:val>
                                            <p:strVal val="#ppt_x"/>
                                          </p:val>
                                        </p:tav>
                                        <p:tav tm="100000">
                                          <p:val>
                                            <p:strVal val="#ppt_x"/>
                                          </p:val>
                                        </p:tav>
                                      </p:tavLst>
                                    </p:anim>
                                    <p:anim calcmode="lin" valueType="num">
                                      <p:cBhvr additive="base">
                                        <p:cTn id="20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grpId="0" nodeType="clickEffect">
                                  <p:stCondLst>
                                    <p:cond delay="0"/>
                                  </p:stCondLst>
                                  <p:childTnLst>
                                    <p:set>
                                      <p:cBhvr>
                                        <p:cTn id="210" dur="1" fill="hold">
                                          <p:stCondLst>
                                            <p:cond delay="0"/>
                                          </p:stCondLst>
                                        </p:cTn>
                                        <p:tgtEl>
                                          <p:spTgt spid="37"/>
                                        </p:tgtEl>
                                        <p:attrNameLst>
                                          <p:attrName>style.visibility</p:attrName>
                                        </p:attrNameLst>
                                      </p:cBhvr>
                                      <p:to>
                                        <p:strVal val="visible"/>
                                      </p:to>
                                    </p:set>
                                    <p:anim calcmode="lin" valueType="num">
                                      <p:cBhvr additive="base">
                                        <p:cTn id="211" dur="500" fill="hold"/>
                                        <p:tgtEl>
                                          <p:spTgt spid="37"/>
                                        </p:tgtEl>
                                        <p:attrNameLst>
                                          <p:attrName>ppt_x</p:attrName>
                                        </p:attrNameLst>
                                      </p:cBhvr>
                                      <p:tavLst>
                                        <p:tav tm="0">
                                          <p:val>
                                            <p:strVal val="#ppt_x"/>
                                          </p:val>
                                        </p:tav>
                                        <p:tav tm="100000">
                                          <p:val>
                                            <p:strVal val="#ppt_x"/>
                                          </p:val>
                                        </p:tav>
                                      </p:tavLst>
                                    </p:anim>
                                    <p:anim calcmode="lin" valueType="num">
                                      <p:cBhvr additive="base">
                                        <p:cTn id="21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grpId="0" nodeType="clickEffect">
                                  <p:stCondLst>
                                    <p:cond delay="0"/>
                                  </p:stCondLst>
                                  <p:childTnLst>
                                    <p:set>
                                      <p:cBhvr>
                                        <p:cTn id="216" dur="1" fill="hold">
                                          <p:stCondLst>
                                            <p:cond delay="0"/>
                                          </p:stCondLst>
                                        </p:cTn>
                                        <p:tgtEl>
                                          <p:spTgt spid="23"/>
                                        </p:tgtEl>
                                        <p:attrNameLst>
                                          <p:attrName>style.visibility</p:attrName>
                                        </p:attrNameLst>
                                      </p:cBhvr>
                                      <p:to>
                                        <p:strVal val="visible"/>
                                      </p:to>
                                    </p:set>
                                    <p:anim calcmode="lin" valueType="num">
                                      <p:cBhvr additive="base">
                                        <p:cTn id="217" dur="500" fill="hold"/>
                                        <p:tgtEl>
                                          <p:spTgt spid="23"/>
                                        </p:tgtEl>
                                        <p:attrNameLst>
                                          <p:attrName>ppt_x</p:attrName>
                                        </p:attrNameLst>
                                      </p:cBhvr>
                                      <p:tavLst>
                                        <p:tav tm="0">
                                          <p:val>
                                            <p:strVal val="#ppt_x"/>
                                          </p:val>
                                        </p:tav>
                                        <p:tav tm="100000">
                                          <p:val>
                                            <p:strVal val="#ppt_x"/>
                                          </p:val>
                                        </p:tav>
                                      </p:tavLst>
                                    </p:anim>
                                    <p:anim calcmode="lin" valueType="num">
                                      <p:cBhvr additive="base">
                                        <p:cTn id="21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38"/>
                                        </p:tgtEl>
                                        <p:attrNameLst>
                                          <p:attrName>style.visibility</p:attrName>
                                        </p:attrNameLst>
                                      </p:cBhvr>
                                      <p:to>
                                        <p:strVal val="visible"/>
                                      </p:to>
                                    </p:set>
                                    <p:anim calcmode="lin" valueType="num">
                                      <p:cBhvr additive="base">
                                        <p:cTn id="223" dur="500" fill="hold"/>
                                        <p:tgtEl>
                                          <p:spTgt spid="38"/>
                                        </p:tgtEl>
                                        <p:attrNameLst>
                                          <p:attrName>ppt_x</p:attrName>
                                        </p:attrNameLst>
                                      </p:cBhvr>
                                      <p:tavLst>
                                        <p:tav tm="0">
                                          <p:val>
                                            <p:strVal val="#ppt_x"/>
                                          </p:val>
                                        </p:tav>
                                        <p:tav tm="100000">
                                          <p:val>
                                            <p:strVal val="#ppt_x"/>
                                          </p:val>
                                        </p:tav>
                                      </p:tavLst>
                                    </p:anim>
                                    <p:anim calcmode="lin" valueType="num">
                                      <p:cBhvr additive="base">
                                        <p:cTn id="22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4" fill="hold" grpId="0" nodeType="clickEffect">
                                  <p:stCondLst>
                                    <p:cond delay="0"/>
                                  </p:stCondLst>
                                  <p:childTnLst>
                                    <p:set>
                                      <p:cBhvr>
                                        <p:cTn id="228" dur="1" fill="hold">
                                          <p:stCondLst>
                                            <p:cond delay="0"/>
                                          </p:stCondLst>
                                        </p:cTn>
                                        <p:tgtEl>
                                          <p:spTgt spid="39"/>
                                        </p:tgtEl>
                                        <p:attrNameLst>
                                          <p:attrName>style.visibility</p:attrName>
                                        </p:attrNameLst>
                                      </p:cBhvr>
                                      <p:to>
                                        <p:strVal val="visible"/>
                                      </p:to>
                                    </p:set>
                                    <p:anim calcmode="lin" valueType="num">
                                      <p:cBhvr additive="base">
                                        <p:cTn id="229" dur="500" fill="hold"/>
                                        <p:tgtEl>
                                          <p:spTgt spid="39"/>
                                        </p:tgtEl>
                                        <p:attrNameLst>
                                          <p:attrName>ppt_x</p:attrName>
                                        </p:attrNameLst>
                                      </p:cBhvr>
                                      <p:tavLst>
                                        <p:tav tm="0">
                                          <p:val>
                                            <p:strVal val="#ppt_x"/>
                                          </p:val>
                                        </p:tav>
                                        <p:tav tm="100000">
                                          <p:val>
                                            <p:strVal val="#ppt_x"/>
                                          </p:val>
                                        </p:tav>
                                      </p:tavLst>
                                    </p:anim>
                                    <p:anim calcmode="lin" valueType="num">
                                      <p:cBhvr additive="base">
                                        <p:cTn id="23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4" fill="hold" grpId="0" nodeType="clickEffect">
                                  <p:stCondLst>
                                    <p:cond delay="0"/>
                                  </p:stCondLst>
                                  <p:childTnLst>
                                    <p:set>
                                      <p:cBhvr>
                                        <p:cTn id="234" dur="1" fill="hold">
                                          <p:stCondLst>
                                            <p:cond delay="0"/>
                                          </p:stCondLst>
                                        </p:cTn>
                                        <p:tgtEl>
                                          <p:spTgt spid="40"/>
                                        </p:tgtEl>
                                        <p:attrNameLst>
                                          <p:attrName>style.visibility</p:attrName>
                                        </p:attrNameLst>
                                      </p:cBhvr>
                                      <p:to>
                                        <p:strVal val="visible"/>
                                      </p:to>
                                    </p:set>
                                    <p:anim calcmode="lin" valueType="num">
                                      <p:cBhvr additive="base">
                                        <p:cTn id="235" dur="500" fill="hold"/>
                                        <p:tgtEl>
                                          <p:spTgt spid="40"/>
                                        </p:tgtEl>
                                        <p:attrNameLst>
                                          <p:attrName>ppt_x</p:attrName>
                                        </p:attrNameLst>
                                      </p:cBhvr>
                                      <p:tavLst>
                                        <p:tav tm="0">
                                          <p:val>
                                            <p:strVal val="#ppt_x"/>
                                          </p:val>
                                        </p:tav>
                                        <p:tav tm="100000">
                                          <p:val>
                                            <p:strVal val="#ppt_x"/>
                                          </p:val>
                                        </p:tav>
                                      </p:tavLst>
                                    </p:anim>
                                    <p:anim calcmode="lin" valueType="num">
                                      <p:cBhvr additive="base">
                                        <p:cTn id="23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4" grpId="0"/>
      <p:bldP spid="5" grpId="0"/>
      <p:bldP spid="6" grpId="0"/>
      <p:bldP spid="11" grpId="0"/>
      <p:bldP spid="12" grpId="0"/>
      <p:bldP spid="13" grpId="0"/>
      <p:bldP spid="14" grpId="0"/>
      <p:bldP spid="16" grpId="0"/>
      <p:bldP spid="17" grpId="0"/>
      <p:bldP spid="18" grpId="0"/>
      <p:bldP spid="21" grpId="0"/>
      <p:bldP spid="23" grpId="0"/>
      <p:bldP spid="25" grpId="0"/>
      <p:bldP spid="26" grpId="0"/>
      <p:bldP spid="27" grpId="0"/>
      <p:bldP spid="28" grpId="0"/>
      <p:bldP spid="29" grpId="0"/>
      <p:bldP spid="30" grpId="0"/>
      <p:bldP spid="31" grpId="0"/>
      <p:bldP spid="32" grpId="0"/>
      <p:bldP spid="34" grpId="0"/>
      <p:bldP spid="35" grpId="0"/>
      <p:bldP spid="36" grpId="0"/>
      <p:bldP spid="37" grpId="0"/>
      <p:bldP spid="38" grpId="0"/>
      <p:bldP spid="39" grpId="0"/>
      <p:bldP spid="4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Các phép toán trên số nhị phân</a:t>
            </a:r>
          </a:p>
        </p:txBody>
      </p:sp>
      <p:sp>
        <p:nvSpPr>
          <p:cNvPr id="28675" name="Rectangle 3"/>
          <p:cNvSpPr>
            <a:spLocks noGrp="1" noChangeArrowheads="1"/>
          </p:cNvSpPr>
          <p:nvPr>
            <p:ph type="body" idx="1"/>
          </p:nvPr>
        </p:nvSpPr>
        <p:spPr>
          <a:xfrm>
            <a:off x="382588" y="1869475"/>
            <a:ext cx="3261364" cy="2675246"/>
          </a:xfrm>
        </p:spPr>
        <p:txBody>
          <a:bodyPr/>
          <a:lstStyle/>
          <a:p>
            <a:r>
              <a:rPr lang="en-US">
                <a:ea typeface="ＭＳ Ｐゴシック" pitchFamily="34" charset="-128"/>
              </a:rPr>
              <a:t>Phép nhân</a:t>
            </a:r>
            <a:endParaRPr lang="vi-VN">
              <a:ea typeface="ＭＳ Ｐゴシック" pitchFamily="34" charset="-128"/>
            </a:endParaRPr>
          </a:p>
          <a:p>
            <a:pPr lvl="1"/>
            <a:r>
              <a:rPr lang="en-US">
                <a:ea typeface="ＭＳ Ｐゴシック" pitchFamily="34" charset="-128"/>
              </a:rPr>
              <a:t>0 x 0 = 0</a:t>
            </a:r>
          </a:p>
          <a:p>
            <a:pPr lvl="1"/>
            <a:r>
              <a:rPr lang="en-US">
                <a:ea typeface="ＭＳ Ｐゴシック" pitchFamily="34" charset="-128"/>
              </a:rPr>
              <a:t>0 x 1 = 0</a:t>
            </a:r>
          </a:p>
          <a:p>
            <a:pPr lvl="1"/>
            <a:r>
              <a:rPr lang="en-US">
                <a:ea typeface="ＭＳ Ｐゴシック" pitchFamily="34" charset="-128"/>
              </a:rPr>
              <a:t>1 x 0 = 0</a:t>
            </a:r>
          </a:p>
          <a:p>
            <a:pPr lvl="1"/>
            <a:r>
              <a:rPr lang="en-US">
                <a:ea typeface="ＭＳ Ｐゴシック" pitchFamily="34" charset="-128"/>
              </a:rPr>
              <a:t>1 x 1 = 1</a:t>
            </a:r>
          </a:p>
          <a:p>
            <a:pPr lvl="2"/>
            <a:endParaRPr lang="en-US">
              <a:ea typeface="ＭＳ Ｐゴシック" pitchFamily="34" charset="-128"/>
            </a:endParaRPr>
          </a:p>
          <a:p>
            <a:endParaRPr lang="en-US">
              <a:ea typeface="ＭＳ Ｐゴシック" pitchFamily="34" charset="-128"/>
            </a:endParaRPr>
          </a:p>
          <a:p>
            <a:pPr>
              <a:buFont typeface="Monotype Sorts" pitchFamily="2" charset="2"/>
              <a:buNone/>
            </a:pPr>
            <a:endParaRPr lang="en-US">
              <a:ea typeface="ＭＳ Ｐゴシック" pitchFamily="34" charset="-128"/>
            </a:endParaRPr>
          </a:p>
        </p:txBody>
      </p:sp>
      <p:sp>
        <p:nvSpPr>
          <p:cNvPr id="22" name="Rectangle 6"/>
          <p:cNvSpPr>
            <a:spLocks noChangeArrowheads="1"/>
          </p:cNvSpPr>
          <p:nvPr/>
        </p:nvSpPr>
        <p:spPr bwMode="auto">
          <a:xfrm>
            <a:off x="6334684" y="1774240"/>
            <a:ext cx="186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r">
              <a:spcBef>
                <a:spcPct val="20000"/>
              </a:spcBef>
            </a:pPr>
            <a:r>
              <a:rPr lang="en-US" sz="2400">
                <a:latin typeface="+mn-lt"/>
              </a:rPr>
              <a:t>1   0   1   1   </a:t>
            </a:r>
            <a:r>
              <a:rPr lang="en-US" sz="2400" b="0">
                <a:latin typeface="+mn-lt"/>
              </a:rPr>
              <a:t> </a:t>
            </a:r>
          </a:p>
        </p:txBody>
      </p:sp>
      <p:sp>
        <p:nvSpPr>
          <p:cNvPr id="24" name="Line 8"/>
          <p:cNvSpPr>
            <a:spLocks noChangeShapeType="1"/>
          </p:cNvSpPr>
          <p:nvPr/>
        </p:nvSpPr>
        <p:spPr bwMode="auto">
          <a:xfrm>
            <a:off x="6245784" y="2739440"/>
            <a:ext cx="2209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latin typeface="+mn-lt"/>
            </a:endParaRPr>
          </a:p>
        </p:txBody>
      </p:sp>
      <p:grpSp>
        <p:nvGrpSpPr>
          <p:cNvPr id="2" name="Group 1"/>
          <p:cNvGrpSpPr/>
          <p:nvPr/>
        </p:nvGrpSpPr>
        <p:grpSpPr>
          <a:xfrm>
            <a:off x="6234672" y="2182228"/>
            <a:ext cx="266700" cy="254000"/>
            <a:chOff x="6234672" y="1322404"/>
            <a:chExt cx="266700" cy="254000"/>
          </a:xfrm>
        </p:grpSpPr>
        <p:sp>
          <p:nvSpPr>
            <p:cNvPr id="25" name="Line 9"/>
            <p:cNvSpPr>
              <a:spLocks noChangeShapeType="1"/>
            </p:cNvSpPr>
            <p:nvPr/>
          </p:nvSpPr>
          <p:spPr bwMode="auto">
            <a:xfrm rot="18900000">
              <a:off x="6234672" y="1446229"/>
              <a:ext cx="266700"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latin typeface="+mn-lt"/>
              </a:endParaRPr>
            </a:p>
          </p:txBody>
        </p:sp>
        <p:sp>
          <p:nvSpPr>
            <p:cNvPr id="26" name="Line 10"/>
            <p:cNvSpPr>
              <a:spLocks noChangeShapeType="1"/>
            </p:cNvSpPr>
            <p:nvPr/>
          </p:nvSpPr>
          <p:spPr bwMode="auto">
            <a:xfrm rot="18900000">
              <a:off x="6358497" y="1322404"/>
              <a:ext cx="1587" cy="254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latin typeface="+mn-lt"/>
              </a:endParaRPr>
            </a:p>
          </p:txBody>
        </p:sp>
      </p:grpSp>
      <p:sp>
        <p:nvSpPr>
          <p:cNvPr id="27" name="Rectangle 18"/>
          <p:cNvSpPr>
            <a:spLocks noChangeArrowheads="1"/>
          </p:cNvSpPr>
          <p:nvPr/>
        </p:nvSpPr>
        <p:spPr bwMode="auto">
          <a:xfrm>
            <a:off x="6575984" y="2231440"/>
            <a:ext cx="162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r">
              <a:spcBef>
                <a:spcPct val="20000"/>
              </a:spcBef>
            </a:pPr>
            <a:r>
              <a:rPr lang="en-US" sz="2400">
                <a:latin typeface="+mn-lt"/>
              </a:rPr>
              <a:t>1   0   0   1   </a:t>
            </a:r>
            <a:r>
              <a:rPr lang="en-US" sz="2400" b="0">
                <a:latin typeface="+mn-lt"/>
              </a:rPr>
              <a:t> </a:t>
            </a:r>
          </a:p>
        </p:txBody>
      </p:sp>
      <p:sp>
        <p:nvSpPr>
          <p:cNvPr id="28" name="Rectangle 19"/>
          <p:cNvSpPr>
            <a:spLocks noChangeArrowheads="1"/>
          </p:cNvSpPr>
          <p:nvPr/>
        </p:nvSpPr>
        <p:spPr bwMode="auto">
          <a:xfrm>
            <a:off x="6321984" y="2764840"/>
            <a:ext cx="186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r">
              <a:spcBef>
                <a:spcPct val="20000"/>
              </a:spcBef>
            </a:pPr>
            <a:r>
              <a:rPr lang="en-US" sz="2400">
                <a:latin typeface="+mn-lt"/>
              </a:rPr>
              <a:t>1   0   1   1   </a:t>
            </a:r>
            <a:r>
              <a:rPr lang="en-US" sz="2400" b="0">
                <a:latin typeface="+mn-lt"/>
              </a:rPr>
              <a:t> </a:t>
            </a:r>
          </a:p>
        </p:txBody>
      </p:sp>
      <p:sp>
        <p:nvSpPr>
          <p:cNvPr id="29" name="Rectangle 20"/>
          <p:cNvSpPr>
            <a:spLocks noChangeArrowheads="1"/>
          </p:cNvSpPr>
          <p:nvPr/>
        </p:nvSpPr>
        <p:spPr bwMode="auto">
          <a:xfrm>
            <a:off x="5913688" y="3145840"/>
            <a:ext cx="186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r">
              <a:spcBef>
                <a:spcPct val="20000"/>
              </a:spcBef>
            </a:pPr>
            <a:r>
              <a:rPr lang="en-US" sz="2400">
                <a:latin typeface="+mn-lt"/>
              </a:rPr>
              <a:t>0   0   0   0   </a:t>
            </a:r>
            <a:r>
              <a:rPr lang="en-US" sz="2400" b="0">
                <a:latin typeface="+mn-lt"/>
              </a:rPr>
              <a:t> </a:t>
            </a:r>
          </a:p>
        </p:txBody>
      </p:sp>
      <p:sp>
        <p:nvSpPr>
          <p:cNvPr id="30" name="Rectangle 21"/>
          <p:cNvSpPr>
            <a:spLocks noChangeArrowheads="1"/>
          </p:cNvSpPr>
          <p:nvPr/>
        </p:nvSpPr>
        <p:spPr bwMode="auto">
          <a:xfrm>
            <a:off x="5491744" y="3526840"/>
            <a:ext cx="186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r">
              <a:spcBef>
                <a:spcPct val="20000"/>
              </a:spcBef>
            </a:pPr>
            <a:r>
              <a:rPr lang="en-US" sz="2400">
                <a:latin typeface="+mn-lt"/>
              </a:rPr>
              <a:t>0   0   0   0   </a:t>
            </a:r>
            <a:r>
              <a:rPr lang="en-US" sz="2400" b="0">
                <a:latin typeface="+mn-lt"/>
              </a:rPr>
              <a:t> </a:t>
            </a:r>
          </a:p>
        </p:txBody>
      </p:sp>
      <p:sp>
        <p:nvSpPr>
          <p:cNvPr id="31" name="Rectangle 22"/>
          <p:cNvSpPr>
            <a:spLocks noChangeArrowheads="1"/>
          </p:cNvSpPr>
          <p:nvPr/>
        </p:nvSpPr>
        <p:spPr bwMode="auto">
          <a:xfrm>
            <a:off x="5098044" y="3882440"/>
            <a:ext cx="186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r">
              <a:spcBef>
                <a:spcPct val="20000"/>
              </a:spcBef>
            </a:pPr>
            <a:r>
              <a:rPr lang="en-US" sz="2400">
                <a:latin typeface="+mn-lt"/>
              </a:rPr>
              <a:t>1   0   1   1   </a:t>
            </a:r>
            <a:r>
              <a:rPr lang="en-US" sz="2400" b="0">
                <a:latin typeface="+mn-lt"/>
              </a:rPr>
              <a:t> </a:t>
            </a:r>
          </a:p>
        </p:txBody>
      </p:sp>
      <p:sp>
        <p:nvSpPr>
          <p:cNvPr id="32" name="Line 23"/>
          <p:cNvSpPr>
            <a:spLocks noChangeShapeType="1"/>
          </p:cNvSpPr>
          <p:nvPr/>
        </p:nvSpPr>
        <p:spPr bwMode="auto">
          <a:xfrm>
            <a:off x="5280584" y="4326940"/>
            <a:ext cx="3175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latin typeface="+mn-lt"/>
            </a:endParaRPr>
          </a:p>
        </p:txBody>
      </p:sp>
      <p:grpSp>
        <p:nvGrpSpPr>
          <p:cNvPr id="7" name="Group 6"/>
          <p:cNvGrpSpPr/>
          <p:nvPr/>
        </p:nvGrpSpPr>
        <p:grpSpPr>
          <a:xfrm>
            <a:off x="5142472" y="3312528"/>
            <a:ext cx="266700" cy="254000"/>
            <a:chOff x="5142472" y="2452704"/>
            <a:chExt cx="266700" cy="254000"/>
          </a:xfrm>
        </p:grpSpPr>
        <p:sp>
          <p:nvSpPr>
            <p:cNvPr id="33" name="Line 24"/>
            <p:cNvSpPr>
              <a:spLocks noChangeShapeType="1"/>
            </p:cNvSpPr>
            <p:nvPr/>
          </p:nvSpPr>
          <p:spPr bwMode="auto">
            <a:xfrm>
              <a:off x="5142472" y="2576529"/>
              <a:ext cx="266700"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latin typeface="+mn-lt"/>
              </a:endParaRPr>
            </a:p>
          </p:txBody>
        </p:sp>
        <p:sp>
          <p:nvSpPr>
            <p:cNvPr id="34" name="Line 25"/>
            <p:cNvSpPr>
              <a:spLocks noChangeShapeType="1"/>
            </p:cNvSpPr>
            <p:nvPr/>
          </p:nvSpPr>
          <p:spPr bwMode="auto">
            <a:xfrm rot="184158">
              <a:off x="5266297" y="2452704"/>
              <a:ext cx="1587" cy="254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latin typeface="+mn-lt"/>
              </a:endParaRPr>
            </a:p>
          </p:txBody>
        </p:sp>
      </p:grpSp>
      <p:sp>
        <p:nvSpPr>
          <p:cNvPr id="35" name="Rectangle 26"/>
          <p:cNvSpPr>
            <a:spLocks noChangeArrowheads="1"/>
          </p:cNvSpPr>
          <p:nvPr/>
        </p:nvSpPr>
        <p:spPr bwMode="auto">
          <a:xfrm>
            <a:off x="4658284" y="4377740"/>
            <a:ext cx="3543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r">
              <a:spcBef>
                <a:spcPct val="20000"/>
              </a:spcBef>
            </a:pPr>
            <a:r>
              <a:rPr lang="en-US" sz="2400">
                <a:solidFill>
                  <a:srgbClr val="0000FF"/>
                </a:solidFill>
                <a:latin typeface="+mn-lt"/>
              </a:rPr>
              <a:t>1   1   0   0   0   1   1   </a:t>
            </a:r>
            <a:r>
              <a:rPr lang="en-US" sz="2400" b="0">
                <a:solidFill>
                  <a:srgbClr val="0000FF"/>
                </a:solidFill>
                <a:latin typeface="+mn-lt"/>
              </a:rPr>
              <a:t> </a:t>
            </a:r>
          </a:p>
        </p:txBody>
      </p:sp>
    </p:spTree>
    <p:extLst>
      <p:ext uri="{BB962C8B-B14F-4D97-AF65-F5344CB8AC3E}">
        <p14:creationId xmlns:p14="http://schemas.microsoft.com/office/powerpoint/2010/main" val="240524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childTnLst>
                          </p:cTn>
                        </p:par>
                        <p:par>
                          <p:cTn id="51" fill="hold">
                            <p:stCondLst>
                              <p:cond delay="500"/>
                            </p:stCondLst>
                            <p:childTnLst>
                              <p:par>
                                <p:cTn id="52" presetID="2" presetClass="entr" presetSubtype="2" fill="hold" grpId="0" nodeType="after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1+#ppt_w/2"/>
                                          </p:val>
                                        </p:tav>
                                        <p:tav tm="100000">
                                          <p:val>
                                            <p:strVal val="#ppt_x"/>
                                          </p:val>
                                        </p:tav>
                                      </p:tavLst>
                                    </p:anim>
                                    <p:anim calcmode="lin" valueType="num">
                                      <p:cBhvr additive="base">
                                        <p:cTn id="55"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nodeType="clickEffect">
                                  <p:stCondLst>
                                    <p:cond delay="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additive="base">
                                        <p:cTn id="72" dur="500" fill="hold"/>
                                        <p:tgtEl>
                                          <p:spTgt spid="30"/>
                                        </p:tgtEl>
                                        <p:attrNameLst>
                                          <p:attrName>ppt_x</p:attrName>
                                        </p:attrNameLst>
                                      </p:cBhvr>
                                      <p:tavLst>
                                        <p:tav tm="0">
                                          <p:val>
                                            <p:strVal val="#ppt_x"/>
                                          </p:val>
                                        </p:tav>
                                        <p:tav tm="100000">
                                          <p:val>
                                            <p:strVal val="#ppt_x"/>
                                          </p:val>
                                        </p:tav>
                                      </p:tavLst>
                                    </p:anim>
                                    <p:anim calcmode="lin" valueType="num">
                                      <p:cBhvr additive="base">
                                        <p:cTn id="7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1"/>
                                        </p:tgtEl>
                                        <p:attrNameLst>
                                          <p:attrName>style.visibility</p:attrName>
                                        </p:attrNameLst>
                                      </p:cBhvr>
                                      <p:to>
                                        <p:strVal val="visible"/>
                                      </p:to>
                                    </p:set>
                                    <p:anim calcmode="lin" valueType="num">
                                      <p:cBhvr additive="base">
                                        <p:cTn id="78" dur="500" fill="hold"/>
                                        <p:tgtEl>
                                          <p:spTgt spid="31"/>
                                        </p:tgtEl>
                                        <p:attrNameLst>
                                          <p:attrName>ppt_x</p:attrName>
                                        </p:attrNameLst>
                                      </p:cBhvr>
                                      <p:tavLst>
                                        <p:tav tm="0">
                                          <p:val>
                                            <p:strVal val="#ppt_x"/>
                                          </p:val>
                                        </p:tav>
                                        <p:tav tm="100000">
                                          <p:val>
                                            <p:strVal val="#ppt_x"/>
                                          </p:val>
                                        </p:tav>
                                      </p:tavLst>
                                    </p:anim>
                                    <p:anim calcmode="lin" valueType="num">
                                      <p:cBhvr additive="base">
                                        <p:cTn id="7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32"/>
                                        </p:tgtEl>
                                        <p:attrNameLst>
                                          <p:attrName>style.visibility</p:attrName>
                                        </p:attrNameLst>
                                      </p:cBhvr>
                                      <p:to>
                                        <p:strVal val="visible"/>
                                      </p:to>
                                    </p:set>
                                    <p:anim calcmode="lin" valueType="num">
                                      <p:cBhvr additive="base">
                                        <p:cTn id="84" dur="500" fill="hold"/>
                                        <p:tgtEl>
                                          <p:spTgt spid="32"/>
                                        </p:tgtEl>
                                        <p:attrNameLst>
                                          <p:attrName>ppt_x</p:attrName>
                                        </p:attrNameLst>
                                      </p:cBhvr>
                                      <p:tavLst>
                                        <p:tav tm="0">
                                          <p:val>
                                            <p:strVal val="#ppt_x"/>
                                          </p:val>
                                        </p:tav>
                                        <p:tav tm="100000">
                                          <p:val>
                                            <p:strVal val="#ppt_x"/>
                                          </p:val>
                                        </p:tav>
                                      </p:tavLst>
                                    </p:anim>
                                    <p:anim calcmode="lin" valueType="num">
                                      <p:cBhvr additive="base">
                                        <p:cTn id="85"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ppt_x"/>
                                          </p:val>
                                        </p:tav>
                                        <p:tav tm="100000">
                                          <p:val>
                                            <p:strVal val="#ppt_x"/>
                                          </p:val>
                                        </p:tav>
                                      </p:tavLst>
                                    </p:anim>
                                    <p:anim calcmode="lin" valueType="num">
                                      <p:cBhvr additive="base">
                                        <p:cTn id="9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35"/>
                                        </p:tgtEl>
                                        <p:attrNameLst>
                                          <p:attrName>style.visibility</p:attrName>
                                        </p:attrNameLst>
                                      </p:cBhvr>
                                      <p:to>
                                        <p:strVal val="visible"/>
                                      </p:to>
                                    </p:set>
                                    <p:anim calcmode="lin" valueType="num">
                                      <p:cBhvr additive="base">
                                        <p:cTn id="96" dur="500" fill="hold"/>
                                        <p:tgtEl>
                                          <p:spTgt spid="35"/>
                                        </p:tgtEl>
                                        <p:attrNameLst>
                                          <p:attrName>ppt_x</p:attrName>
                                        </p:attrNameLst>
                                      </p:cBhvr>
                                      <p:tavLst>
                                        <p:tav tm="0">
                                          <p:val>
                                            <p:strVal val="#ppt_x"/>
                                          </p:val>
                                        </p:tav>
                                        <p:tav tm="100000">
                                          <p:val>
                                            <p:strVal val="#ppt_x"/>
                                          </p:val>
                                        </p:tav>
                                      </p:tavLst>
                                    </p:anim>
                                    <p:anim calcmode="lin" valueType="num">
                                      <p:cBhvr additive="base">
                                        <p:cTn id="97"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24" grpId="0" animBg="1"/>
      <p:bldP spid="27" grpId="0"/>
      <p:bldP spid="29" grpId="0"/>
      <p:bldP spid="30" grpId="0"/>
      <p:bldP spid="31" grpId="0"/>
      <p:bldP spid="32" grpId="0" animBg="1"/>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Các phép toán trên số nhị phân</a:t>
            </a:r>
          </a:p>
        </p:txBody>
      </p:sp>
      <p:sp>
        <p:nvSpPr>
          <p:cNvPr id="28675" name="Rectangle 3"/>
          <p:cNvSpPr>
            <a:spLocks noGrp="1" noChangeArrowheads="1"/>
          </p:cNvSpPr>
          <p:nvPr>
            <p:ph type="body" idx="1"/>
          </p:nvPr>
        </p:nvSpPr>
        <p:spPr>
          <a:xfrm>
            <a:off x="358136" y="1077904"/>
            <a:ext cx="3261364" cy="900433"/>
          </a:xfrm>
        </p:spPr>
        <p:txBody>
          <a:bodyPr/>
          <a:lstStyle/>
          <a:p>
            <a:r>
              <a:rPr lang="en-US">
                <a:ea typeface="ＭＳ Ｐゴシック" pitchFamily="34" charset="-128"/>
              </a:rPr>
              <a:t>Phép chia</a:t>
            </a:r>
          </a:p>
          <a:p>
            <a:endParaRPr lang="en-US">
              <a:ea typeface="ＭＳ Ｐゴシック" pitchFamily="34" charset="-128"/>
            </a:endParaRPr>
          </a:p>
          <a:p>
            <a:pPr>
              <a:buFont typeface="Monotype Sorts" pitchFamily="2" charset="2"/>
              <a:buNone/>
            </a:pPr>
            <a:endParaRPr lang="en-US">
              <a:ea typeface="ＭＳ Ｐゴシック" pitchFamily="34" charset="-128"/>
            </a:endParaRPr>
          </a:p>
        </p:txBody>
      </p:sp>
      <p:sp>
        <p:nvSpPr>
          <p:cNvPr id="19" name="Rectangle 28"/>
          <p:cNvSpPr>
            <a:spLocks noChangeArrowheads="1"/>
          </p:cNvSpPr>
          <p:nvPr/>
        </p:nvSpPr>
        <p:spPr bwMode="auto">
          <a:xfrm>
            <a:off x="2641600" y="2395544"/>
            <a:ext cx="31750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marL="342900" indent="-342900" algn="r">
              <a:spcBef>
                <a:spcPct val="20000"/>
              </a:spcBef>
            </a:pPr>
            <a:r>
              <a:rPr lang="en-US" sz="2400">
                <a:latin typeface="+mn-lt"/>
              </a:rPr>
              <a:t>1   0   0   1   0   0   0   1</a:t>
            </a:r>
            <a:r>
              <a:rPr lang="en-US" sz="2400" b="0">
                <a:latin typeface="+mn-lt"/>
              </a:rPr>
              <a:t> </a:t>
            </a:r>
          </a:p>
        </p:txBody>
      </p:sp>
      <p:sp>
        <p:nvSpPr>
          <p:cNvPr id="20" name="Rectangle 29"/>
          <p:cNvSpPr>
            <a:spLocks noChangeArrowheads="1"/>
          </p:cNvSpPr>
          <p:nvPr/>
        </p:nvSpPr>
        <p:spPr bwMode="auto">
          <a:xfrm>
            <a:off x="5854700" y="2401608"/>
            <a:ext cx="186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r">
              <a:spcBef>
                <a:spcPct val="20000"/>
              </a:spcBef>
            </a:pPr>
            <a:r>
              <a:rPr lang="en-US" sz="2400">
                <a:latin typeface="+mn-lt"/>
              </a:rPr>
              <a:t>1   0   1   1   </a:t>
            </a:r>
            <a:r>
              <a:rPr lang="en-US" sz="2400" b="0">
                <a:latin typeface="+mn-lt"/>
              </a:rPr>
              <a:t> </a:t>
            </a:r>
          </a:p>
        </p:txBody>
      </p:sp>
      <p:sp>
        <p:nvSpPr>
          <p:cNvPr id="21" name="Rectangle 30"/>
          <p:cNvSpPr>
            <a:spLocks noChangeArrowheads="1"/>
          </p:cNvSpPr>
          <p:nvPr/>
        </p:nvSpPr>
        <p:spPr bwMode="auto">
          <a:xfrm>
            <a:off x="2597812" y="2890844"/>
            <a:ext cx="186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r">
              <a:spcBef>
                <a:spcPct val="20000"/>
              </a:spcBef>
            </a:pPr>
            <a:r>
              <a:rPr lang="en-US" sz="2400">
                <a:latin typeface="+mn-lt"/>
              </a:rPr>
              <a:t>1   0   1   1   </a:t>
            </a:r>
            <a:r>
              <a:rPr lang="en-US" sz="2400" b="0">
                <a:latin typeface="+mn-lt"/>
              </a:rPr>
              <a:t> </a:t>
            </a:r>
          </a:p>
        </p:txBody>
      </p:sp>
      <p:sp>
        <p:nvSpPr>
          <p:cNvPr id="23" name="Line 31"/>
          <p:cNvSpPr>
            <a:spLocks noChangeShapeType="1"/>
          </p:cNvSpPr>
          <p:nvPr/>
        </p:nvSpPr>
        <p:spPr bwMode="auto">
          <a:xfrm>
            <a:off x="2730500" y="3348044"/>
            <a:ext cx="1778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latin typeface="+mn-lt"/>
            </a:endParaRPr>
          </a:p>
        </p:txBody>
      </p:sp>
      <p:sp>
        <p:nvSpPr>
          <p:cNvPr id="36" name="Line 32"/>
          <p:cNvSpPr>
            <a:spLocks noChangeShapeType="1"/>
          </p:cNvSpPr>
          <p:nvPr/>
        </p:nvSpPr>
        <p:spPr bwMode="auto">
          <a:xfrm>
            <a:off x="2478088" y="3016257"/>
            <a:ext cx="165100"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latin typeface="+mn-lt"/>
            </a:endParaRPr>
          </a:p>
        </p:txBody>
      </p:sp>
      <p:sp>
        <p:nvSpPr>
          <p:cNvPr id="37" name="Rectangle 33"/>
          <p:cNvSpPr>
            <a:spLocks noChangeArrowheads="1"/>
          </p:cNvSpPr>
          <p:nvPr/>
        </p:nvSpPr>
        <p:spPr bwMode="auto">
          <a:xfrm>
            <a:off x="3007056" y="3309944"/>
            <a:ext cx="149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r">
              <a:spcBef>
                <a:spcPct val="20000"/>
              </a:spcBef>
            </a:pPr>
            <a:r>
              <a:rPr lang="en-US" sz="2400">
                <a:latin typeface="+mn-lt"/>
              </a:rPr>
              <a:t>   1   1   1   </a:t>
            </a:r>
            <a:r>
              <a:rPr lang="en-US" sz="2400" b="0">
                <a:latin typeface="+mn-lt"/>
              </a:rPr>
              <a:t> </a:t>
            </a:r>
          </a:p>
        </p:txBody>
      </p:sp>
      <p:sp>
        <p:nvSpPr>
          <p:cNvPr id="38" name="Line 34"/>
          <p:cNvSpPr>
            <a:spLocks noChangeShapeType="1"/>
          </p:cNvSpPr>
          <p:nvPr/>
        </p:nvSpPr>
        <p:spPr bwMode="auto">
          <a:xfrm>
            <a:off x="5956300" y="2338108"/>
            <a:ext cx="0" cy="1270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latin typeface="+mn-lt"/>
            </a:endParaRPr>
          </a:p>
        </p:txBody>
      </p:sp>
      <p:sp>
        <p:nvSpPr>
          <p:cNvPr id="39" name="Line 35"/>
          <p:cNvSpPr>
            <a:spLocks noChangeShapeType="1"/>
          </p:cNvSpPr>
          <p:nvPr/>
        </p:nvSpPr>
        <p:spPr bwMode="auto">
          <a:xfrm>
            <a:off x="5956300" y="2896908"/>
            <a:ext cx="1778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latin typeface="+mn-lt"/>
            </a:endParaRPr>
          </a:p>
        </p:txBody>
      </p:sp>
      <p:sp>
        <p:nvSpPr>
          <p:cNvPr id="40" name="Rectangle 36"/>
          <p:cNvSpPr>
            <a:spLocks noChangeArrowheads="1"/>
          </p:cNvSpPr>
          <p:nvPr/>
        </p:nvSpPr>
        <p:spPr bwMode="auto">
          <a:xfrm>
            <a:off x="6235700" y="2985808"/>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400">
                <a:solidFill>
                  <a:srgbClr val="0000FF"/>
                </a:solidFill>
                <a:latin typeface="+mn-lt"/>
              </a:rPr>
              <a:t>1   </a:t>
            </a:r>
            <a:r>
              <a:rPr lang="en-US" sz="2400" b="0">
                <a:solidFill>
                  <a:srgbClr val="0000FF"/>
                </a:solidFill>
                <a:latin typeface="+mn-lt"/>
              </a:rPr>
              <a:t> </a:t>
            </a:r>
          </a:p>
        </p:txBody>
      </p:sp>
      <p:sp>
        <p:nvSpPr>
          <p:cNvPr id="41" name="Rectangle 37"/>
          <p:cNvSpPr>
            <a:spLocks noChangeArrowheads="1"/>
          </p:cNvSpPr>
          <p:nvPr/>
        </p:nvSpPr>
        <p:spPr bwMode="auto">
          <a:xfrm>
            <a:off x="4556456" y="3279804"/>
            <a:ext cx="4572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400">
                <a:solidFill>
                  <a:schemeClr val="tx1">
                    <a:lumMod val="75000"/>
                    <a:lumOff val="25000"/>
                  </a:schemeClr>
                </a:solidFill>
                <a:latin typeface="+mn-lt"/>
              </a:rPr>
              <a:t>0</a:t>
            </a:r>
            <a:r>
              <a:rPr lang="en-US" sz="2400">
                <a:solidFill>
                  <a:srgbClr val="FF0000"/>
                </a:solidFill>
                <a:latin typeface="+mn-lt"/>
              </a:rPr>
              <a:t>   </a:t>
            </a:r>
            <a:r>
              <a:rPr lang="en-US" sz="2400" b="0">
                <a:solidFill>
                  <a:srgbClr val="FF0000"/>
                </a:solidFill>
                <a:latin typeface="+mn-lt"/>
              </a:rPr>
              <a:t> </a:t>
            </a:r>
          </a:p>
        </p:txBody>
      </p:sp>
      <p:sp>
        <p:nvSpPr>
          <p:cNvPr id="42" name="Rectangle 38"/>
          <p:cNvSpPr>
            <a:spLocks noChangeArrowheads="1"/>
          </p:cNvSpPr>
          <p:nvPr/>
        </p:nvSpPr>
        <p:spPr bwMode="auto">
          <a:xfrm>
            <a:off x="6629400" y="2985808"/>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400">
                <a:solidFill>
                  <a:srgbClr val="0000FF"/>
                </a:solidFill>
                <a:latin typeface="+mn-lt"/>
              </a:rPr>
              <a:t>1   </a:t>
            </a:r>
            <a:r>
              <a:rPr lang="en-US" sz="2400" b="0">
                <a:solidFill>
                  <a:srgbClr val="0000FF"/>
                </a:solidFill>
                <a:latin typeface="+mn-lt"/>
              </a:rPr>
              <a:t> </a:t>
            </a:r>
          </a:p>
        </p:txBody>
      </p:sp>
      <p:sp>
        <p:nvSpPr>
          <p:cNvPr id="43" name="Rectangle 39"/>
          <p:cNvSpPr>
            <a:spLocks noChangeArrowheads="1"/>
          </p:cNvSpPr>
          <p:nvPr/>
        </p:nvSpPr>
        <p:spPr bwMode="auto">
          <a:xfrm>
            <a:off x="3060700" y="3716344"/>
            <a:ext cx="186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r">
              <a:spcBef>
                <a:spcPct val="20000"/>
              </a:spcBef>
            </a:pPr>
            <a:r>
              <a:rPr lang="en-US" sz="2400">
                <a:latin typeface="+mn-lt"/>
              </a:rPr>
              <a:t>1   0   1   1   </a:t>
            </a:r>
            <a:r>
              <a:rPr lang="en-US" sz="2400" b="0">
                <a:latin typeface="+mn-lt"/>
              </a:rPr>
              <a:t> </a:t>
            </a:r>
          </a:p>
        </p:txBody>
      </p:sp>
      <p:sp>
        <p:nvSpPr>
          <p:cNvPr id="44" name="Line 40"/>
          <p:cNvSpPr>
            <a:spLocks noChangeShapeType="1"/>
          </p:cNvSpPr>
          <p:nvPr/>
        </p:nvSpPr>
        <p:spPr bwMode="auto">
          <a:xfrm>
            <a:off x="3225800" y="4173544"/>
            <a:ext cx="1701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latin typeface="+mn-lt"/>
            </a:endParaRPr>
          </a:p>
        </p:txBody>
      </p:sp>
      <p:sp>
        <p:nvSpPr>
          <p:cNvPr id="45" name="Line 41"/>
          <p:cNvSpPr>
            <a:spLocks noChangeShapeType="1"/>
          </p:cNvSpPr>
          <p:nvPr/>
        </p:nvSpPr>
        <p:spPr bwMode="auto">
          <a:xfrm>
            <a:off x="3138488" y="3778257"/>
            <a:ext cx="165100"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latin typeface="+mn-lt"/>
            </a:endParaRPr>
          </a:p>
        </p:txBody>
      </p:sp>
      <p:sp>
        <p:nvSpPr>
          <p:cNvPr id="46" name="Rectangle 42"/>
          <p:cNvSpPr>
            <a:spLocks noChangeArrowheads="1"/>
          </p:cNvSpPr>
          <p:nvPr/>
        </p:nvSpPr>
        <p:spPr bwMode="auto">
          <a:xfrm>
            <a:off x="3416300" y="4198944"/>
            <a:ext cx="149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r">
              <a:spcBef>
                <a:spcPct val="20000"/>
              </a:spcBef>
            </a:pPr>
            <a:r>
              <a:rPr lang="en-US" sz="2400">
                <a:latin typeface="+mn-lt"/>
              </a:rPr>
              <a:t>      1   1   </a:t>
            </a:r>
            <a:r>
              <a:rPr lang="en-US" sz="2400" b="0">
                <a:latin typeface="+mn-lt"/>
              </a:rPr>
              <a:t> </a:t>
            </a:r>
          </a:p>
        </p:txBody>
      </p:sp>
      <p:sp>
        <p:nvSpPr>
          <p:cNvPr id="47" name="Rectangle 43"/>
          <p:cNvSpPr>
            <a:spLocks noChangeArrowheads="1"/>
          </p:cNvSpPr>
          <p:nvPr/>
        </p:nvSpPr>
        <p:spPr bwMode="auto">
          <a:xfrm>
            <a:off x="4978400" y="2878144"/>
            <a:ext cx="4572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2400">
              <a:latin typeface="+mn-lt"/>
            </a:endParaRPr>
          </a:p>
          <a:p>
            <a:pPr marL="342900" indent="-342900">
              <a:spcBef>
                <a:spcPct val="20000"/>
              </a:spcBef>
            </a:pPr>
            <a:endParaRPr lang="en-US" sz="2400">
              <a:latin typeface="+mn-lt"/>
            </a:endParaRPr>
          </a:p>
          <a:p>
            <a:pPr marL="342900" indent="-342900">
              <a:spcBef>
                <a:spcPct val="20000"/>
              </a:spcBef>
            </a:pPr>
            <a:endParaRPr lang="en-US" sz="2400">
              <a:latin typeface="+mn-lt"/>
            </a:endParaRPr>
          </a:p>
          <a:p>
            <a:pPr marL="342900" indent="-342900">
              <a:spcBef>
                <a:spcPct val="20000"/>
              </a:spcBef>
            </a:pPr>
            <a:r>
              <a:rPr lang="en-US" sz="2400">
                <a:solidFill>
                  <a:srgbClr val="FF0000"/>
                </a:solidFill>
                <a:latin typeface="+mn-lt"/>
              </a:rPr>
              <a:t>0</a:t>
            </a:r>
            <a:r>
              <a:rPr lang="en-US" sz="2400">
                <a:latin typeface="+mn-lt"/>
              </a:rPr>
              <a:t>   </a:t>
            </a:r>
            <a:r>
              <a:rPr lang="en-US" sz="2400" b="0">
                <a:latin typeface="+mn-lt"/>
              </a:rPr>
              <a:t> </a:t>
            </a:r>
          </a:p>
        </p:txBody>
      </p:sp>
      <p:sp>
        <p:nvSpPr>
          <p:cNvPr id="48" name="Rectangle 44"/>
          <p:cNvSpPr>
            <a:spLocks noChangeArrowheads="1"/>
          </p:cNvSpPr>
          <p:nvPr/>
        </p:nvSpPr>
        <p:spPr bwMode="auto">
          <a:xfrm>
            <a:off x="7023100" y="2985808"/>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400">
                <a:solidFill>
                  <a:srgbClr val="0000FF"/>
                </a:solidFill>
                <a:latin typeface="+mn-lt"/>
              </a:rPr>
              <a:t>0   </a:t>
            </a:r>
            <a:r>
              <a:rPr lang="en-US" sz="2400" b="0">
                <a:solidFill>
                  <a:srgbClr val="0000FF"/>
                </a:solidFill>
                <a:latin typeface="+mn-lt"/>
              </a:rPr>
              <a:t> </a:t>
            </a:r>
          </a:p>
        </p:txBody>
      </p:sp>
      <p:sp>
        <p:nvSpPr>
          <p:cNvPr id="49" name="Rectangle 45"/>
          <p:cNvSpPr>
            <a:spLocks noChangeArrowheads="1"/>
          </p:cNvSpPr>
          <p:nvPr/>
        </p:nvSpPr>
        <p:spPr bwMode="auto">
          <a:xfrm>
            <a:off x="5334000" y="2878144"/>
            <a:ext cx="4572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2400">
              <a:latin typeface="+mn-lt"/>
            </a:endParaRPr>
          </a:p>
          <a:p>
            <a:pPr marL="342900" indent="-342900">
              <a:spcBef>
                <a:spcPct val="20000"/>
              </a:spcBef>
            </a:pPr>
            <a:endParaRPr lang="en-US" sz="2400">
              <a:latin typeface="+mn-lt"/>
            </a:endParaRPr>
          </a:p>
          <a:p>
            <a:pPr marL="342900" indent="-342900">
              <a:spcBef>
                <a:spcPct val="20000"/>
              </a:spcBef>
            </a:pPr>
            <a:endParaRPr lang="en-US" sz="2400">
              <a:latin typeface="+mn-lt"/>
            </a:endParaRPr>
          </a:p>
          <a:p>
            <a:pPr marL="342900" indent="-342900">
              <a:spcBef>
                <a:spcPct val="20000"/>
              </a:spcBef>
            </a:pPr>
            <a:r>
              <a:rPr lang="en-US" sz="2400">
                <a:latin typeface="+mn-lt"/>
              </a:rPr>
              <a:t>1   </a:t>
            </a:r>
            <a:r>
              <a:rPr lang="en-US" sz="2400" b="0">
                <a:latin typeface="+mn-lt"/>
              </a:rPr>
              <a:t> </a:t>
            </a:r>
          </a:p>
        </p:txBody>
      </p:sp>
      <p:sp>
        <p:nvSpPr>
          <p:cNvPr id="50" name="Rectangle 46"/>
          <p:cNvSpPr>
            <a:spLocks noChangeArrowheads="1"/>
          </p:cNvSpPr>
          <p:nvPr/>
        </p:nvSpPr>
        <p:spPr bwMode="auto">
          <a:xfrm>
            <a:off x="7391400" y="2985808"/>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400">
                <a:solidFill>
                  <a:srgbClr val="0000FF"/>
                </a:solidFill>
                <a:latin typeface="+mn-lt"/>
              </a:rPr>
              <a:t>1   </a:t>
            </a:r>
            <a:r>
              <a:rPr lang="en-US" sz="2400" b="0">
                <a:solidFill>
                  <a:srgbClr val="0000FF"/>
                </a:solidFill>
                <a:latin typeface="+mn-lt"/>
              </a:rPr>
              <a:t> </a:t>
            </a:r>
          </a:p>
        </p:txBody>
      </p:sp>
      <p:sp>
        <p:nvSpPr>
          <p:cNvPr id="51" name="Rectangle 47"/>
          <p:cNvSpPr>
            <a:spLocks noChangeArrowheads="1"/>
          </p:cNvSpPr>
          <p:nvPr/>
        </p:nvSpPr>
        <p:spPr bwMode="auto">
          <a:xfrm>
            <a:off x="3824596" y="4605344"/>
            <a:ext cx="186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r">
              <a:spcBef>
                <a:spcPct val="20000"/>
              </a:spcBef>
            </a:pPr>
            <a:r>
              <a:rPr lang="en-US" sz="2400">
                <a:latin typeface="+mn-lt"/>
              </a:rPr>
              <a:t>1   0   1  1   </a:t>
            </a:r>
            <a:r>
              <a:rPr lang="en-US" sz="2400" b="0">
                <a:latin typeface="+mn-lt"/>
              </a:rPr>
              <a:t> </a:t>
            </a:r>
          </a:p>
        </p:txBody>
      </p:sp>
      <p:sp>
        <p:nvSpPr>
          <p:cNvPr id="52" name="Line 48"/>
          <p:cNvSpPr>
            <a:spLocks noChangeShapeType="1"/>
          </p:cNvSpPr>
          <p:nvPr/>
        </p:nvSpPr>
        <p:spPr bwMode="auto">
          <a:xfrm>
            <a:off x="3911600" y="5037144"/>
            <a:ext cx="1778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latin typeface="+mn-lt"/>
            </a:endParaRPr>
          </a:p>
        </p:txBody>
      </p:sp>
      <p:sp>
        <p:nvSpPr>
          <p:cNvPr id="53" name="Line 49"/>
          <p:cNvSpPr>
            <a:spLocks noChangeShapeType="1"/>
          </p:cNvSpPr>
          <p:nvPr/>
        </p:nvSpPr>
        <p:spPr bwMode="auto">
          <a:xfrm>
            <a:off x="3976688" y="4641857"/>
            <a:ext cx="165100"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latin typeface="+mn-lt"/>
            </a:endParaRPr>
          </a:p>
        </p:txBody>
      </p:sp>
      <p:sp>
        <p:nvSpPr>
          <p:cNvPr id="54" name="Rectangle 50"/>
          <p:cNvSpPr>
            <a:spLocks noChangeArrowheads="1"/>
          </p:cNvSpPr>
          <p:nvPr/>
        </p:nvSpPr>
        <p:spPr bwMode="auto">
          <a:xfrm>
            <a:off x="3879188" y="5087944"/>
            <a:ext cx="186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r">
              <a:spcBef>
                <a:spcPct val="20000"/>
              </a:spcBef>
            </a:pPr>
            <a:r>
              <a:rPr lang="en-US" sz="2400">
                <a:solidFill>
                  <a:srgbClr val="0000FF"/>
                </a:solidFill>
                <a:latin typeface="+mn-lt"/>
              </a:rPr>
              <a:t>1   0</a:t>
            </a:r>
            <a:r>
              <a:rPr lang="en-US" sz="2400">
                <a:latin typeface="+mn-lt"/>
              </a:rPr>
              <a:t>      </a:t>
            </a:r>
            <a:r>
              <a:rPr lang="en-US" sz="2400" b="0">
                <a:latin typeface="+mn-lt"/>
              </a:rPr>
              <a:t> </a:t>
            </a:r>
          </a:p>
        </p:txBody>
      </p:sp>
    </p:spTree>
    <p:extLst>
      <p:ext uri="{BB962C8B-B14F-4D97-AF65-F5344CB8AC3E}">
        <p14:creationId xmlns:p14="http://schemas.microsoft.com/office/powerpoint/2010/main" val="297314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additive="base">
                                        <p:cTn id="16" dur="500" fill="hold"/>
                                        <p:tgtEl>
                                          <p:spTgt spid="39"/>
                                        </p:tgtEl>
                                        <p:attrNameLst>
                                          <p:attrName>ppt_x</p:attrName>
                                        </p:attrNameLst>
                                      </p:cBhvr>
                                      <p:tavLst>
                                        <p:tav tm="0">
                                          <p:val>
                                            <p:strVal val="1+#ppt_w/2"/>
                                          </p:val>
                                        </p:tav>
                                        <p:tav tm="100000">
                                          <p:val>
                                            <p:strVal val="#ppt_x"/>
                                          </p:val>
                                        </p:tav>
                                      </p:tavLst>
                                    </p:anim>
                                    <p:anim calcmode="lin" valueType="num">
                                      <p:cBhvr additive="base">
                                        <p:cTn id="17" dur="500" fill="hold"/>
                                        <p:tgtEl>
                                          <p:spTgt spid="39"/>
                                        </p:tgtEl>
                                        <p:attrNameLst>
                                          <p:attrName>ppt_y</p:attrName>
                                        </p:attrNameLst>
                                      </p:cBhvr>
                                      <p:tavLst>
                                        <p:tav tm="0">
                                          <p:val>
                                            <p:strVal val="#ppt_y"/>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500" fill="hold"/>
                                        <p:tgtEl>
                                          <p:spTgt spid="38"/>
                                        </p:tgtEl>
                                        <p:attrNameLst>
                                          <p:attrName>ppt_x</p:attrName>
                                        </p:attrNameLst>
                                      </p:cBhvr>
                                      <p:tavLst>
                                        <p:tav tm="0">
                                          <p:val>
                                            <p:strVal val="#ppt_x"/>
                                          </p:val>
                                        </p:tav>
                                        <p:tav tm="100000">
                                          <p:val>
                                            <p:strVal val="#ppt_x"/>
                                          </p:val>
                                        </p:tav>
                                      </p:tavLst>
                                    </p:anim>
                                    <p:anim calcmode="lin" valueType="num">
                                      <p:cBhvr additive="base">
                                        <p:cTn id="21"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40">
                                            <p:txEl>
                                              <p:pRg st="0" end="0"/>
                                            </p:txEl>
                                          </p:spTgt>
                                        </p:tgtEl>
                                        <p:attrNameLst>
                                          <p:attrName>style.visibility</p:attrName>
                                        </p:attrNameLst>
                                      </p:cBhvr>
                                      <p:to>
                                        <p:strVal val="visible"/>
                                      </p:to>
                                    </p:set>
                                    <p:anim calcmode="lin" valueType="num">
                                      <p:cBhvr additive="base">
                                        <p:cTn id="26"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nodeType="click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34" fill="hold">
                            <p:stCondLst>
                              <p:cond delay="500"/>
                            </p:stCondLst>
                            <p:childTnLst>
                              <p:par>
                                <p:cTn id="35" presetID="2" presetClass="entr" presetSubtype="2"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1+#ppt_w/2"/>
                                          </p:val>
                                        </p:tav>
                                        <p:tav tm="100000">
                                          <p:val>
                                            <p:strVal val="#ppt_x"/>
                                          </p:val>
                                        </p:tav>
                                      </p:tavLst>
                                    </p:anim>
                                    <p:anim calcmode="lin" valueType="num">
                                      <p:cBhvr additive="base">
                                        <p:cTn id="38" dur="500" fill="hold"/>
                                        <p:tgtEl>
                                          <p:spTgt spid="23"/>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2" presetClass="entr" presetSubtype="2"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additive="base">
                                        <p:cTn id="42" dur="500" fill="hold"/>
                                        <p:tgtEl>
                                          <p:spTgt spid="36"/>
                                        </p:tgtEl>
                                        <p:attrNameLst>
                                          <p:attrName>ppt_x</p:attrName>
                                        </p:attrNameLst>
                                      </p:cBhvr>
                                      <p:tavLst>
                                        <p:tav tm="0">
                                          <p:val>
                                            <p:strVal val="1+#ppt_w/2"/>
                                          </p:val>
                                        </p:tav>
                                        <p:tav tm="100000">
                                          <p:val>
                                            <p:strVal val="#ppt_x"/>
                                          </p:val>
                                        </p:tav>
                                      </p:tavLst>
                                    </p:anim>
                                    <p:anim calcmode="lin" valueType="num">
                                      <p:cBhvr additive="base">
                                        <p:cTn id="43"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7">
                                            <p:txEl>
                                              <p:pRg st="0" end="0"/>
                                            </p:txEl>
                                          </p:spTgt>
                                        </p:tgtEl>
                                        <p:attrNameLst>
                                          <p:attrName>style.visibility</p:attrName>
                                        </p:attrNameLst>
                                      </p:cBhvr>
                                      <p:to>
                                        <p:strVal val="visible"/>
                                      </p:to>
                                    </p:set>
                                    <p:anim calcmode="lin" valueType="num">
                                      <p:cBhvr additive="base">
                                        <p:cTn id="48"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2" presetClass="entr" presetSubtype="1" fill="hold" grpId="0" nodeType="click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slide(fromTop)">
                                      <p:cBhvr>
                                        <p:cTn id="54" dur="1000"/>
                                        <p:tgtEl>
                                          <p:spTgt spid="41"/>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2"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slide(fromRight)">
                                      <p:cBhvr>
                                        <p:cTn id="59" dur="500"/>
                                        <p:tgtEl>
                                          <p:spTgt spid="42"/>
                                        </p:tgtEl>
                                      </p:cBhvr>
                                    </p:animEffect>
                                  </p:childTnLst>
                                </p:cTn>
                              </p:par>
                            </p:childTnLst>
                          </p:cTn>
                        </p:par>
                        <p:par>
                          <p:cTn id="60" fill="hold">
                            <p:stCondLst>
                              <p:cond delay="500"/>
                            </p:stCondLst>
                            <p:childTnLst>
                              <p:par>
                                <p:cTn id="61" presetID="2" presetClass="entr" presetSubtype="2" fill="hold" nodeType="afterEffect">
                                  <p:stCondLst>
                                    <p:cond delay="0"/>
                                  </p:stCondLst>
                                  <p:childTnLst>
                                    <p:set>
                                      <p:cBhvr>
                                        <p:cTn id="62" dur="1" fill="hold">
                                          <p:stCondLst>
                                            <p:cond delay="0"/>
                                          </p:stCondLst>
                                        </p:cTn>
                                        <p:tgtEl>
                                          <p:spTgt spid="43">
                                            <p:txEl>
                                              <p:pRg st="0" end="0"/>
                                            </p:txEl>
                                          </p:spTgt>
                                        </p:tgtEl>
                                        <p:attrNameLst>
                                          <p:attrName>style.visibility</p:attrName>
                                        </p:attrNameLst>
                                      </p:cBhvr>
                                      <p:to>
                                        <p:strVal val="visible"/>
                                      </p:to>
                                    </p:set>
                                    <p:anim calcmode="lin" valueType="num">
                                      <p:cBhvr additive="base">
                                        <p:cTn id="63"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1000"/>
                            </p:stCondLst>
                            <p:childTnLst>
                              <p:par>
                                <p:cTn id="66" presetID="2" presetClass="entr" presetSubtype="2" fill="hold" grpId="0" nodeType="afterEffect">
                                  <p:stCondLst>
                                    <p:cond delay="0"/>
                                  </p:stCondLst>
                                  <p:childTnLst>
                                    <p:set>
                                      <p:cBhvr>
                                        <p:cTn id="67" dur="1" fill="hold">
                                          <p:stCondLst>
                                            <p:cond delay="0"/>
                                          </p:stCondLst>
                                        </p:cTn>
                                        <p:tgtEl>
                                          <p:spTgt spid="44"/>
                                        </p:tgtEl>
                                        <p:attrNameLst>
                                          <p:attrName>style.visibility</p:attrName>
                                        </p:attrNameLst>
                                      </p:cBhvr>
                                      <p:to>
                                        <p:strVal val="visible"/>
                                      </p:to>
                                    </p:set>
                                    <p:anim calcmode="lin" valueType="num">
                                      <p:cBhvr additive="base">
                                        <p:cTn id="68" dur="500" fill="hold"/>
                                        <p:tgtEl>
                                          <p:spTgt spid="44"/>
                                        </p:tgtEl>
                                        <p:attrNameLst>
                                          <p:attrName>ppt_x</p:attrName>
                                        </p:attrNameLst>
                                      </p:cBhvr>
                                      <p:tavLst>
                                        <p:tav tm="0">
                                          <p:val>
                                            <p:strVal val="1+#ppt_w/2"/>
                                          </p:val>
                                        </p:tav>
                                        <p:tav tm="100000">
                                          <p:val>
                                            <p:strVal val="#ppt_x"/>
                                          </p:val>
                                        </p:tav>
                                      </p:tavLst>
                                    </p:anim>
                                    <p:anim calcmode="lin" valueType="num">
                                      <p:cBhvr additive="base">
                                        <p:cTn id="69" dur="500" fill="hold"/>
                                        <p:tgtEl>
                                          <p:spTgt spid="44"/>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 presetClass="entr" presetSubtype="2" fill="hold" grpId="0" nodeType="afterEffect">
                                  <p:stCondLst>
                                    <p:cond delay="0"/>
                                  </p:stCondLst>
                                  <p:childTnLst>
                                    <p:set>
                                      <p:cBhvr>
                                        <p:cTn id="72" dur="1" fill="hold">
                                          <p:stCondLst>
                                            <p:cond delay="0"/>
                                          </p:stCondLst>
                                        </p:cTn>
                                        <p:tgtEl>
                                          <p:spTgt spid="45"/>
                                        </p:tgtEl>
                                        <p:attrNameLst>
                                          <p:attrName>style.visibility</p:attrName>
                                        </p:attrNameLst>
                                      </p:cBhvr>
                                      <p:to>
                                        <p:strVal val="visible"/>
                                      </p:to>
                                    </p:set>
                                    <p:anim calcmode="lin" valueType="num">
                                      <p:cBhvr additive="base">
                                        <p:cTn id="73" dur="500" fill="hold"/>
                                        <p:tgtEl>
                                          <p:spTgt spid="45"/>
                                        </p:tgtEl>
                                        <p:attrNameLst>
                                          <p:attrName>ppt_x</p:attrName>
                                        </p:attrNameLst>
                                      </p:cBhvr>
                                      <p:tavLst>
                                        <p:tav tm="0">
                                          <p:val>
                                            <p:strVal val="1+#ppt_w/2"/>
                                          </p:val>
                                        </p:tav>
                                        <p:tav tm="100000">
                                          <p:val>
                                            <p:strVal val="#ppt_x"/>
                                          </p:val>
                                        </p:tav>
                                      </p:tavLst>
                                    </p:anim>
                                    <p:anim calcmode="lin" valueType="num">
                                      <p:cBhvr additive="base">
                                        <p:cTn id="74"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6">
                                            <p:txEl>
                                              <p:pRg st="0" end="0"/>
                                            </p:txEl>
                                          </p:spTgt>
                                        </p:tgtEl>
                                        <p:attrNameLst>
                                          <p:attrName>style.visibility</p:attrName>
                                        </p:attrNameLst>
                                      </p:cBhvr>
                                      <p:to>
                                        <p:strVal val="visible"/>
                                      </p:to>
                                    </p:set>
                                    <p:anim calcmode="lin" valueType="num">
                                      <p:cBhvr additive="base">
                                        <p:cTn id="79"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2" presetClass="entr" presetSubtype="1" fill="hold" grpId="0" nodeType="click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slide(fromTop)">
                                      <p:cBhvr>
                                        <p:cTn id="85" dur="1000"/>
                                        <p:tgtEl>
                                          <p:spTgt spid="47"/>
                                        </p:tgtEl>
                                      </p:cBhvr>
                                    </p:animEffect>
                                  </p:childTnLst>
                                </p:cTn>
                              </p:par>
                            </p:childTnLst>
                          </p:cTn>
                        </p:par>
                      </p:childTnLst>
                    </p:cTn>
                  </p:par>
                  <p:par>
                    <p:cTn id="86" fill="hold">
                      <p:stCondLst>
                        <p:cond delay="indefinite"/>
                      </p:stCondLst>
                      <p:childTnLst>
                        <p:par>
                          <p:cTn id="87" fill="hold">
                            <p:stCondLst>
                              <p:cond delay="0"/>
                            </p:stCondLst>
                            <p:childTnLst>
                              <p:par>
                                <p:cTn id="88" presetID="12" presetClass="entr" presetSubtype="2" fill="hold" grpId="0" nodeType="click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slide(fromRight)">
                                      <p:cBhvr>
                                        <p:cTn id="90" dur="500"/>
                                        <p:tgtEl>
                                          <p:spTgt spid="48"/>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1" fill="hold" grpId="0" nodeType="click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slide(fromTop)">
                                      <p:cBhvr>
                                        <p:cTn id="95" dur="1000"/>
                                        <p:tgtEl>
                                          <p:spTgt spid="49"/>
                                        </p:tgtEl>
                                      </p:cBhvr>
                                    </p:animEffect>
                                  </p:childTnLst>
                                </p:cTn>
                              </p:par>
                            </p:childTnLst>
                          </p:cTn>
                        </p:par>
                      </p:childTnLst>
                    </p:cTn>
                  </p:par>
                  <p:par>
                    <p:cTn id="96" fill="hold">
                      <p:stCondLst>
                        <p:cond delay="indefinite"/>
                      </p:stCondLst>
                      <p:childTnLst>
                        <p:par>
                          <p:cTn id="97" fill="hold">
                            <p:stCondLst>
                              <p:cond delay="0"/>
                            </p:stCondLst>
                            <p:childTnLst>
                              <p:par>
                                <p:cTn id="98" presetID="12" presetClass="entr" presetSubtype="2" fill="hold" grpId="0" nodeType="click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slide(fromRight)">
                                      <p:cBhvr>
                                        <p:cTn id="100" dur="500"/>
                                        <p:tgtEl>
                                          <p:spTgt spid="50"/>
                                        </p:tgtEl>
                                      </p:cBhvr>
                                    </p:animEffect>
                                  </p:childTnLst>
                                </p:cTn>
                              </p:par>
                            </p:childTnLst>
                          </p:cTn>
                        </p:par>
                        <p:par>
                          <p:cTn id="101" fill="hold">
                            <p:stCondLst>
                              <p:cond delay="500"/>
                            </p:stCondLst>
                            <p:childTnLst>
                              <p:par>
                                <p:cTn id="102" presetID="2" presetClass="entr" presetSubtype="2" fill="hold" nodeType="afterEffect">
                                  <p:stCondLst>
                                    <p:cond delay="0"/>
                                  </p:stCondLst>
                                  <p:childTnLst>
                                    <p:set>
                                      <p:cBhvr>
                                        <p:cTn id="103" dur="1" fill="hold">
                                          <p:stCondLst>
                                            <p:cond delay="0"/>
                                          </p:stCondLst>
                                        </p:cTn>
                                        <p:tgtEl>
                                          <p:spTgt spid="51">
                                            <p:txEl>
                                              <p:pRg st="0" end="0"/>
                                            </p:txEl>
                                          </p:spTgt>
                                        </p:tgtEl>
                                        <p:attrNameLst>
                                          <p:attrName>style.visibility</p:attrName>
                                        </p:attrNameLst>
                                      </p:cBhvr>
                                      <p:to>
                                        <p:strVal val="visible"/>
                                      </p:to>
                                    </p:set>
                                    <p:anim calcmode="lin" valueType="num">
                                      <p:cBhvr additive="base">
                                        <p:cTn id="104" dur="500" fill="hold"/>
                                        <p:tgtEl>
                                          <p:spTgt spid="51">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51">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1000"/>
                            </p:stCondLst>
                            <p:childTnLst>
                              <p:par>
                                <p:cTn id="107" presetID="2" presetClass="entr" presetSubtype="2" fill="hold" grpId="0" nodeType="afterEffect">
                                  <p:stCondLst>
                                    <p:cond delay="0"/>
                                  </p:stCondLst>
                                  <p:childTnLst>
                                    <p:set>
                                      <p:cBhvr>
                                        <p:cTn id="108" dur="1" fill="hold">
                                          <p:stCondLst>
                                            <p:cond delay="0"/>
                                          </p:stCondLst>
                                        </p:cTn>
                                        <p:tgtEl>
                                          <p:spTgt spid="52"/>
                                        </p:tgtEl>
                                        <p:attrNameLst>
                                          <p:attrName>style.visibility</p:attrName>
                                        </p:attrNameLst>
                                      </p:cBhvr>
                                      <p:to>
                                        <p:strVal val="visible"/>
                                      </p:to>
                                    </p:set>
                                    <p:anim calcmode="lin" valueType="num">
                                      <p:cBhvr additive="base">
                                        <p:cTn id="109" dur="500" fill="hold"/>
                                        <p:tgtEl>
                                          <p:spTgt spid="52"/>
                                        </p:tgtEl>
                                        <p:attrNameLst>
                                          <p:attrName>ppt_x</p:attrName>
                                        </p:attrNameLst>
                                      </p:cBhvr>
                                      <p:tavLst>
                                        <p:tav tm="0">
                                          <p:val>
                                            <p:strVal val="1+#ppt_w/2"/>
                                          </p:val>
                                        </p:tav>
                                        <p:tav tm="100000">
                                          <p:val>
                                            <p:strVal val="#ppt_x"/>
                                          </p:val>
                                        </p:tav>
                                      </p:tavLst>
                                    </p:anim>
                                    <p:anim calcmode="lin" valueType="num">
                                      <p:cBhvr additive="base">
                                        <p:cTn id="110" dur="500" fill="hold"/>
                                        <p:tgtEl>
                                          <p:spTgt spid="52"/>
                                        </p:tgtEl>
                                        <p:attrNameLst>
                                          <p:attrName>ppt_y</p:attrName>
                                        </p:attrNameLst>
                                      </p:cBhvr>
                                      <p:tavLst>
                                        <p:tav tm="0">
                                          <p:val>
                                            <p:strVal val="#ppt_y"/>
                                          </p:val>
                                        </p:tav>
                                        <p:tav tm="100000">
                                          <p:val>
                                            <p:strVal val="#ppt_y"/>
                                          </p:val>
                                        </p:tav>
                                      </p:tavLst>
                                    </p:anim>
                                  </p:childTnLst>
                                </p:cTn>
                              </p:par>
                            </p:childTnLst>
                          </p:cTn>
                        </p:par>
                        <p:par>
                          <p:cTn id="111" fill="hold">
                            <p:stCondLst>
                              <p:cond delay="1500"/>
                            </p:stCondLst>
                            <p:childTnLst>
                              <p:par>
                                <p:cTn id="112" presetID="2" presetClass="entr" presetSubtype="2" fill="hold" grpId="0" nodeType="afterEffect">
                                  <p:stCondLst>
                                    <p:cond delay="0"/>
                                  </p:stCondLst>
                                  <p:childTnLst>
                                    <p:set>
                                      <p:cBhvr>
                                        <p:cTn id="113" dur="1" fill="hold">
                                          <p:stCondLst>
                                            <p:cond delay="0"/>
                                          </p:stCondLst>
                                        </p:cTn>
                                        <p:tgtEl>
                                          <p:spTgt spid="53"/>
                                        </p:tgtEl>
                                        <p:attrNameLst>
                                          <p:attrName>style.visibility</p:attrName>
                                        </p:attrNameLst>
                                      </p:cBhvr>
                                      <p:to>
                                        <p:strVal val="visible"/>
                                      </p:to>
                                    </p:set>
                                    <p:anim calcmode="lin" valueType="num">
                                      <p:cBhvr additive="base">
                                        <p:cTn id="114" dur="500" fill="hold"/>
                                        <p:tgtEl>
                                          <p:spTgt spid="53"/>
                                        </p:tgtEl>
                                        <p:attrNameLst>
                                          <p:attrName>ppt_x</p:attrName>
                                        </p:attrNameLst>
                                      </p:cBhvr>
                                      <p:tavLst>
                                        <p:tav tm="0">
                                          <p:val>
                                            <p:strVal val="1+#ppt_w/2"/>
                                          </p:val>
                                        </p:tav>
                                        <p:tav tm="100000">
                                          <p:val>
                                            <p:strVal val="#ppt_x"/>
                                          </p:val>
                                        </p:tav>
                                      </p:tavLst>
                                    </p:anim>
                                    <p:anim calcmode="lin" valueType="num">
                                      <p:cBhvr additive="base">
                                        <p:cTn id="115" dur="500" fill="hold"/>
                                        <p:tgtEl>
                                          <p:spTgt spid="53"/>
                                        </p:tgtEl>
                                        <p:attrNameLst>
                                          <p:attrName>ppt_y</p:attrName>
                                        </p:attrNameLst>
                                      </p:cBhvr>
                                      <p:tavLst>
                                        <p:tav tm="0">
                                          <p:val>
                                            <p:strVal val="#ppt_y"/>
                                          </p:val>
                                        </p:tav>
                                        <p:tav tm="100000">
                                          <p:val>
                                            <p:strVal val="#ppt_y"/>
                                          </p:val>
                                        </p:tav>
                                      </p:tavLst>
                                    </p:anim>
                                  </p:childTnLst>
                                </p:cTn>
                              </p:par>
                            </p:childTnLst>
                          </p:cTn>
                        </p:par>
                        <p:par>
                          <p:cTn id="116" fill="hold">
                            <p:stCondLst>
                              <p:cond delay="2000"/>
                            </p:stCondLst>
                            <p:childTnLst>
                              <p:par>
                                <p:cTn id="117" presetID="2" presetClass="entr" presetSubtype="4" fill="hold" nodeType="afterEffect">
                                  <p:stCondLst>
                                    <p:cond delay="0"/>
                                  </p:stCondLst>
                                  <p:childTnLst>
                                    <p:set>
                                      <p:cBhvr>
                                        <p:cTn id="118" dur="1" fill="hold">
                                          <p:stCondLst>
                                            <p:cond delay="0"/>
                                          </p:stCondLst>
                                        </p:cTn>
                                        <p:tgtEl>
                                          <p:spTgt spid="54">
                                            <p:txEl>
                                              <p:pRg st="0" end="0"/>
                                            </p:txEl>
                                          </p:spTgt>
                                        </p:tgtEl>
                                        <p:attrNameLst>
                                          <p:attrName>style.visibility</p:attrName>
                                        </p:attrNameLst>
                                      </p:cBhvr>
                                      <p:to>
                                        <p:strVal val="visible"/>
                                      </p:to>
                                    </p:set>
                                    <p:anim calcmode="lin" valueType="num">
                                      <p:cBhvr additive="base">
                                        <p:cTn id="11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5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6" grpId="0" animBg="1"/>
      <p:bldP spid="38" grpId="0" animBg="1"/>
      <p:bldP spid="39" grpId="0" animBg="1"/>
      <p:bldP spid="41" grpId="0"/>
      <p:bldP spid="42" grpId="0"/>
      <p:bldP spid="44" grpId="0" animBg="1"/>
      <p:bldP spid="45" grpId="0" animBg="1"/>
      <p:bldP spid="47" grpId="0"/>
      <p:bldP spid="48" grpId="0"/>
      <p:bldP spid="49" grpId="0"/>
      <p:bldP spid="50" grpId="0"/>
      <p:bldP spid="52" grpId="0" animBg="1"/>
      <p:bldP spid="5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ea typeface="ＭＳ Ｐゴシック" pitchFamily="34" charset="-128"/>
              </a:rPr>
              <a:t>Nội dung</a:t>
            </a:r>
          </a:p>
        </p:txBody>
      </p:sp>
      <p:sp>
        <p:nvSpPr>
          <p:cNvPr id="17411" name="Rectangle 3"/>
          <p:cNvSpPr>
            <a:spLocks noGrp="1" noChangeArrowheads="1"/>
          </p:cNvSpPr>
          <p:nvPr>
            <p:ph type="body" idx="1"/>
          </p:nvPr>
        </p:nvSpPr>
        <p:spPr/>
        <p:txBody>
          <a:bodyPr/>
          <a:lstStyle/>
          <a:p>
            <a:pPr>
              <a:defRPr/>
            </a:pPr>
            <a:r>
              <a:rPr lang="en-US"/>
              <a:t>Các hệ thống số</a:t>
            </a:r>
          </a:p>
          <a:p>
            <a:pPr>
              <a:defRPr/>
            </a:pPr>
            <a:r>
              <a:rPr lang="en-US"/>
              <a:t>Biểu diễn dữ liệu trong máy tính</a:t>
            </a:r>
          </a:p>
          <a:p>
            <a:pPr>
              <a:defRPr/>
            </a:pPr>
            <a:r>
              <a:rPr lang="en-US">
                <a:solidFill>
                  <a:srgbClr val="FF0000"/>
                </a:solidFill>
              </a:rPr>
              <a:t>Biểu diễn số nguyên</a:t>
            </a:r>
          </a:p>
          <a:p>
            <a:pPr>
              <a:defRPr/>
            </a:pPr>
            <a:r>
              <a:rPr lang="en-US"/>
              <a:t>Thực hiện các phép toán số học với số nguyên</a:t>
            </a:r>
          </a:p>
          <a:p>
            <a:pPr>
              <a:defRPr/>
            </a:pPr>
            <a:r>
              <a:rPr lang="en-US"/>
              <a:t>Biểu diễn số thực</a:t>
            </a:r>
          </a:p>
          <a:p>
            <a:pPr>
              <a:defRPr/>
            </a:pPr>
            <a:r>
              <a:rPr lang="en-US"/>
              <a:t>Thực hiện các phép toán số học với số thực</a:t>
            </a:r>
          </a:p>
          <a:p>
            <a:pPr>
              <a:defRPr/>
            </a:pPr>
            <a:r>
              <a:rPr lang="en-US"/>
              <a:t>Biểu diễn ký tự</a:t>
            </a:r>
          </a:p>
          <a:p>
            <a:pPr>
              <a:defRPr/>
            </a:pPr>
            <a:endParaRPr lang="en-US" dirty="0"/>
          </a:p>
          <a:p>
            <a:pPr marL="0" indent="0">
              <a:buFont typeface="Monotype Sorts" pitchFamily="2" charset="2"/>
              <a:buNone/>
              <a:defRPr/>
            </a:pPr>
            <a:endParaRPr lang="en-US" dirty="0"/>
          </a:p>
          <a:p>
            <a:pPr>
              <a:defRPr/>
            </a:pPr>
            <a:endParaRPr lang="en-US" dirty="0"/>
          </a:p>
          <a:p>
            <a:pPr>
              <a:buFont typeface="Monotype Sorts" pitchFamily="2" charset="2"/>
              <a:buNone/>
              <a:defRPr/>
            </a:pPr>
            <a:endParaRPr lang="en-US" dirty="0"/>
          </a:p>
        </p:txBody>
      </p:sp>
    </p:spTree>
    <p:extLst>
      <p:ext uri="{BB962C8B-B14F-4D97-AF65-F5344CB8AC3E}">
        <p14:creationId xmlns:p14="http://schemas.microsoft.com/office/powerpoint/2010/main" val="3173595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nguyên</a:t>
            </a:r>
          </a:p>
        </p:txBody>
      </p:sp>
      <mc:AlternateContent xmlns:mc="http://schemas.openxmlformats.org/markup-compatibility/2006" xmlns:a14="http://schemas.microsoft.com/office/drawing/2010/main">
        <mc:Choice Requires="a14">
          <p:sp>
            <p:nvSpPr>
              <p:cNvPr id="28675" name="Rectangle 3"/>
              <p:cNvSpPr>
                <a:spLocks noGrp="1" noChangeArrowheads="1"/>
              </p:cNvSpPr>
              <p:nvPr>
                <p:ph type="body" idx="1"/>
              </p:nvPr>
            </p:nvSpPr>
            <p:spPr>
              <a:xfrm>
                <a:off x="358135" y="1077904"/>
                <a:ext cx="8403727" cy="5377487"/>
              </a:xfrm>
            </p:spPr>
            <p:txBody>
              <a:bodyPr/>
              <a:lstStyle/>
              <a:p>
                <a:r>
                  <a:rPr lang="en-US"/>
                  <a:t>Có hai loại số nguyên:</a:t>
                </a:r>
              </a:p>
              <a:p>
                <a:pPr lvl="1"/>
                <a:r>
                  <a:rPr lang="en-US"/>
                  <a:t>Số nguyên không dấu (Unsigned Integer)</a:t>
                </a:r>
              </a:p>
              <a:p>
                <a:pPr lvl="1"/>
                <a:r>
                  <a:rPr lang="en-US"/>
                  <a:t>Số nguyên có dấu (Signed Integer)</a:t>
                </a:r>
              </a:p>
              <a:p>
                <a:r>
                  <a:rPr lang="en-US"/>
                  <a:t>Biểu diễn số nguyên không dấu</a:t>
                </a:r>
              </a:p>
              <a:p>
                <a:pPr lvl="1"/>
                <a:r>
                  <a:rPr lang="en-US"/>
                  <a:t>Dùng n bit biểu diễn số nguyên không dấu A:</a:t>
                </a:r>
              </a:p>
              <a:p>
                <a:pPr lvl="1">
                  <a:buFontTx/>
                  <a:buNone/>
                </a:pPr>
                <a:r>
                  <a:rPr lang="en-US">
                    <a:sym typeface="Wingdings" pitchFamily="2" charset="2"/>
                  </a:rPr>
                  <a:t>			</a:t>
                </a:r>
                <a:r>
                  <a:rPr lang="en-US"/>
                  <a:t>a</a:t>
                </a:r>
                <a:r>
                  <a:rPr lang="en-US" baseline="-25000"/>
                  <a:t>n-1</a:t>
                </a:r>
                <a:r>
                  <a:rPr lang="en-US"/>
                  <a:t>a</a:t>
                </a:r>
                <a:r>
                  <a:rPr lang="en-US" baseline="-25000"/>
                  <a:t>n-2</a:t>
                </a:r>
                <a:r>
                  <a:rPr lang="en-US"/>
                  <a:t>…..a</a:t>
                </a:r>
                <a:r>
                  <a:rPr lang="en-US" baseline="-25000"/>
                  <a:t>2</a:t>
                </a:r>
                <a:r>
                  <a:rPr lang="en-US"/>
                  <a:t>a</a:t>
                </a:r>
                <a:r>
                  <a:rPr lang="en-US" baseline="-25000"/>
                  <a:t>1</a:t>
                </a:r>
                <a:r>
                  <a:rPr lang="en-US"/>
                  <a:t>a</a:t>
                </a:r>
                <a:r>
                  <a:rPr lang="en-US" baseline="-25000"/>
                  <a:t>0</a:t>
                </a:r>
              </a:p>
              <a:p>
                <a:pPr lvl="1"/>
                <a:r>
                  <a:rPr lang="en-US"/>
                  <a:t>Giá trị của A được tính như sau: </a:t>
                </a:r>
                <a14:m>
                  <m:oMath xmlns:m="http://schemas.openxmlformats.org/officeDocument/2006/math">
                    <m:r>
                      <a:rPr lang="en-US" b="0" i="1" smtClean="0">
                        <a:latin typeface="Cambria Math"/>
                      </a:rPr>
                      <m:t>𝐴</m:t>
                    </m:r>
                    <m:r>
                      <a:rPr lang="pt-BR" i="1" smtClean="0">
                        <a:latin typeface="Cambria Math"/>
                      </a:rPr>
                      <m:t>=</m:t>
                    </m:r>
                    <m:nary>
                      <m:naryPr>
                        <m:chr m:val="∑"/>
                        <m:ctrlPr>
                          <a:rPr lang="pt-BR" i="1" smtClean="0">
                            <a:latin typeface="Cambria Math" panose="02040503050406030204" pitchFamily="18" charset="0"/>
                          </a:rPr>
                        </m:ctrlPr>
                      </m:naryPr>
                      <m:sub>
                        <m:r>
                          <a:rPr lang="en-US" b="0" i="1" smtClean="0">
                            <a:latin typeface="Cambria Math"/>
                          </a:rPr>
                          <m:t>𝑖</m:t>
                        </m:r>
                        <m:r>
                          <a:rPr lang="pt-BR" i="1" smtClean="0">
                            <a:latin typeface="Cambria Math"/>
                          </a:rPr>
                          <m:t>=</m:t>
                        </m:r>
                        <m:r>
                          <a:rPr lang="pt-BR" i="1" smtClean="0">
                            <a:latin typeface="Cambria Math"/>
                          </a:rPr>
                          <m:t>0</m:t>
                        </m:r>
                      </m:sub>
                      <m:sup>
                        <m:r>
                          <a:rPr lang="pt-BR" i="1" smtClean="0">
                            <a:latin typeface="Cambria Math"/>
                          </a:rPr>
                          <m:t>𝑛</m:t>
                        </m:r>
                        <m:r>
                          <a:rPr lang="en-US" b="0" i="1" smtClean="0">
                            <a:latin typeface="Cambria Math"/>
                          </a:rPr>
                          <m:t>−</m:t>
                        </m:r>
                        <m:r>
                          <a:rPr lang="en-US" b="0" i="1" smtClean="0">
                            <a:latin typeface="Cambria Math"/>
                          </a:rPr>
                          <m:t>1</m:t>
                        </m:r>
                      </m:sup>
                      <m:e>
                        <m:r>
                          <a:rPr lang="en-US" i="1" smtClean="0">
                            <a:latin typeface="Cambria Math"/>
                          </a:rPr>
                          <m:t>𝑎</m:t>
                        </m:r>
                        <m:r>
                          <a:rPr lang="en-US" b="0" i="1" baseline="-25000" smtClean="0">
                            <a:latin typeface="Cambria Math"/>
                          </a:rPr>
                          <m:t>𝑖</m:t>
                        </m:r>
                        <m:sSup>
                          <m:sSupPr>
                            <m:ctrlPr>
                              <a:rPr lang="pt-BR" i="1" smtClean="0">
                                <a:latin typeface="Cambria Math" panose="02040503050406030204" pitchFamily="18" charset="0"/>
                              </a:rPr>
                            </m:ctrlPr>
                          </m:sSupPr>
                          <m:e>
                            <m:r>
                              <a:rPr lang="en-US" b="0" i="1" smtClean="0">
                                <a:latin typeface="Cambria Math"/>
                              </a:rPr>
                              <m:t>2</m:t>
                            </m:r>
                          </m:e>
                          <m:sup>
                            <m:r>
                              <a:rPr lang="en-US" b="0" i="1" smtClean="0">
                                <a:latin typeface="Cambria Math"/>
                              </a:rPr>
                              <m:t>𝑖</m:t>
                            </m:r>
                          </m:sup>
                        </m:sSup>
                      </m:e>
                    </m:nary>
                  </m:oMath>
                </a14:m>
                <a:endParaRPr lang="en-US"/>
              </a:p>
              <a:p>
                <a:pPr lvl="1"/>
                <a:r>
                  <a:rPr lang="en-US"/>
                  <a:t>Dải biểu diễn của A: 	0 -:- 2</a:t>
                </a:r>
                <a:r>
                  <a:rPr lang="en-US" baseline="30000"/>
                  <a:t>n</a:t>
                </a:r>
                <a:r>
                  <a:rPr lang="en-US" baseline="-25000"/>
                  <a:t> </a:t>
                </a:r>
                <a:r>
                  <a:rPr lang="en-US"/>
                  <a:t> -  1</a:t>
                </a:r>
                <a:endParaRPr lang="en-US" baseline="30000"/>
              </a:p>
              <a:p>
                <a:pPr lvl="2"/>
                <a:r>
                  <a:rPr lang="en-US"/>
                  <a:t>Số 8 bit có giá trị : 0 ÷ 255 </a:t>
                </a:r>
              </a:p>
              <a:p>
                <a:pPr lvl="2"/>
                <a:r>
                  <a:rPr lang="en-US"/>
                  <a:t>Số 16 bit có giá trị : 0 ÷ 65 535 </a:t>
                </a:r>
              </a:p>
              <a:p>
                <a:pPr lvl="2"/>
                <a:r>
                  <a:rPr lang="en-US"/>
                  <a:t>Số 32 bit có giá trị : 0 ÷ 4 294 967 295</a:t>
                </a:r>
                <a:endParaRPr lang="en-US" baseline="30000"/>
              </a:p>
              <a:p>
                <a:endParaRPr lang="en-US">
                  <a:ea typeface="ＭＳ Ｐゴシック" pitchFamily="34" charset="-128"/>
                </a:endParaRPr>
              </a:p>
              <a:p>
                <a:pPr>
                  <a:buFont typeface="Monotype Sorts" pitchFamily="2" charset="2"/>
                  <a:buNone/>
                </a:pPr>
                <a:endParaRPr lang="en-US">
                  <a:ea typeface="ＭＳ Ｐゴシック" pitchFamily="34" charset="-128"/>
                </a:endParaRPr>
              </a:p>
            </p:txBody>
          </p:sp>
        </mc:Choice>
        <mc:Fallback xmlns="">
          <p:sp>
            <p:nvSpPr>
              <p:cNvPr id="28675" name="Rectangle 3"/>
              <p:cNvSpPr>
                <a:spLocks noGrp="1" noRot="1" noChangeAspect="1" noMove="1" noResize="1" noEditPoints="1" noAdjustHandles="1" noChangeArrowheads="1" noChangeShapeType="1" noTextEdit="1"/>
              </p:cNvSpPr>
              <p:nvPr>
                <p:ph type="body" idx="1"/>
              </p:nvPr>
            </p:nvSpPr>
            <p:spPr>
              <a:xfrm>
                <a:off x="358135" y="1077904"/>
                <a:ext cx="8403727" cy="5377487"/>
              </a:xfrm>
              <a:blipFill rotWithShape="1">
                <a:blip r:embed="rId3"/>
                <a:stretch>
                  <a:fillRect l="-1089" t="-1134" b="-1134"/>
                </a:stretch>
              </a:blipFill>
            </p:spPr>
            <p:txBody>
              <a:bodyPr/>
              <a:lstStyle/>
              <a:p>
                <a:r>
                  <a:rPr lang="en-US">
                    <a:noFill/>
                  </a:rPr>
                  <a:t> </a:t>
                </a:r>
              </a:p>
            </p:txBody>
          </p:sp>
        </mc:Fallback>
      </mc:AlternateContent>
    </p:spTree>
    <p:extLst>
      <p:ext uri="{BB962C8B-B14F-4D97-AF65-F5344CB8AC3E}">
        <p14:creationId xmlns:p14="http://schemas.microsoft.com/office/powerpoint/2010/main" val="358413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anim calcmode="lin" valueType="num">
                                      <p:cBhvr additive="base">
                                        <p:cTn id="11"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67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anim calcmode="lin" valueType="num">
                                      <p:cBhvr additive="base">
                                        <p:cTn id="15"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8675">
                                            <p:txEl>
                                              <p:pRg st="3" end="3"/>
                                            </p:txEl>
                                          </p:spTgt>
                                        </p:tgtEl>
                                        <p:attrNameLst>
                                          <p:attrName>style.visibility</p:attrName>
                                        </p:attrNameLst>
                                      </p:cBhvr>
                                      <p:to>
                                        <p:strVal val="visible"/>
                                      </p:to>
                                    </p:set>
                                    <p:anim calcmode="lin" valueType="num">
                                      <p:cBhvr additive="base">
                                        <p:cTn id="21"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67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8675">
                                            <p:txEl>
                                              <p:pRg st="4" end="4"/>
                                            </p:txEl>
                                          </p:spTgt>
                                        </p:tgtEl>
                                        <p:attrNameLst>
                                          <p:attrName>style.visibility</p:attrName>
                                        </p:attrNameLst>
                                      </p:cBhvr>
                                      <p:to>
                                        <p:strVal val="visible"/>
                                      </p:to>
                                    </p:set>
                                    <p:anim calcmode="lin" valueType="num">
                                      <p:cBhvr additive="base">
                                        <p:cTn id="25"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8675">
                                            <p:txEl>
                                              <p:pRg st="5" end="5"/>
                                            </p:txEl>
                                          </p:spTgt>
                                        </p:tgtEl>
                                        <p:attrNameLst>
                                          <p:attrName>style.visibility</p:attrName>
                                        </p:attrNameLst>
                                      </p:cBhvr>
                                      <p:to>
                                        <p:strVal val="visible"/>
                                      </p:to>
                                    </p:set>
                                    <p:anim calcmode="lin" valueType="num">
                                      <p:cBhvr additive="base">
                                        <p:cTn id="29"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67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675">
                                            <p:txEl>
                                              <p:pRg st="6" end="6"/>
                                            </p:txEl>
                                          </p:spTgt>
                                        </p:tgtEl>
                                        <p:attrNameLst>
                                          <p:attrName>style.visibility</p:attrName>
                                        </p:attrNameLst>
                                      </p:cBhvr>
                                      <p:to>
                                        <p:strVal val="visible"/>
                                      </p:to>
                                    </p:set>
                                    <p:anim calcmode="lin" valueType="num">
                                      <p:cBhvr additive="base">
                                        <p:cTn id="33"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867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8675">
                                            <p:txEl>
                                              <p:pRg st="7" end="7"/>
                                            </p:txEl>
                                          </p:spTgt>
                                        </p:tgtEl>
                                        <p:attrNameLst>
                                          <p:attrName>style.visibility</p:attrName>
                                        </p:attrNameLst>
                                      </p:cBhvr>
                                      <p:to>
                                        <p:strVal val="visible"/>
                                      </p:to>
                                    </p:set>
                                    <p:anim calcmode="lin" valueType="num">
                                      <p:cBhvr additive="base">
                                        <p:cTn id="37" dur="500" fill="hold"/>
                                        <p:tgtEl>
                                          <p:spTgt spid="2867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8675">
                                            <p:txEl>
                                              <p:pRg st="8" end="8"/>
                                            </p:txEl>
                                          </p:spTgt>
                                        </p:tgtEl>
                                        <p:attrNameLst>
                                          <p:attrName>style.visibility</p:attrName>
                                        </p:attrNameLst>
                                      </p:cBhvr>
                                      <p:to>
                                        <p:strVal val="visible"/>
                                      </p:to>
                                    </p:set>
                                    <p:anim calcmode="lin" valueType="num">
                                      <p:cBhvr additive="base">
                                        <p:cTn id="41" dur="500" fill="hold"/>
                                        <p:tgtEl>
                                          <p:spTgt spid="2867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8675">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8675">
                                            <p:txEl>
                                              <p:pRg st="9" end="9"/>
                                            </p:txEl>
                                          </p:spTgt>
                                        </p:tgtEl>
                                        <p:attrNameLst>
                                          <p:attrName>style.visibility</p:attrName>
                                        </p:attrNameLst>
                                      </p:cBhvr>
                                      <p:to>
                                        <p:strVal val="visible"/>
                                      </p:to>
                                    </p:set>
                                    <p:anim calcmode="lin" valueType="num">
                                      <p:cBhvr additive="base">
                                        <p:cTn id="45" dur="500" fill="hold"/>
                                        <p:tgtEl>
                                          <p:spTgt spid="2867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8675">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8675">
                                            <p:txEl>
                                              <p:pRg st="10" end="10"/>
                                            </p:txEl>
                                          </p:spTgt>
                                        </p:tgtEl>
                                        <p:attrNameLst>
                                          <p:attrName>style.visibility</p:attrName>
                                        </p:attrNameLst>
                                      </p:cBhvr>
                                      <p:to>
                                        <p:strVal val="visible"/>
                                      </p:to>
                                    </p:set>
                                    <p:anim calcmode="lin" valueType="num">
                                      <p:cBhvr additive="base">
                                        <p:cTn id="49" dur="500" fill="hold"/>
                                        <p:tgtEl>
                                          <p:spTgt spid="2867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867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nguyên</a:t>
            </a:r>
          </a:p>
        </p:txBody>
      </p:sp>
      <p:sp>
        <p:nvSpPr>
          <p:cNvPr id="28675" name="Rectangle 3"/>
          <p:cNvSpPr>
            <a:spLocks noGrp="1" noChangeArrowheads="1"/>
          </p:cNvSpPr>
          <p:nvPr>
            <p:ph type="body" idx="1"/>
          </p:nvPr>
        </p:nvSpPr>
        <p:spPr>
          <a:xfrm>
            <a:off x="358135" y="1077904"/>
            <a:ext cx="4061465" cy="5377487"/>
          </a:xfrm>
        </p:spPr>
        <p:txBody>
          <a:bodyPr/>
          <a:lstStyle/>
          <a:p>
            <a:r>
              <a:rPr lang="en-US"/>
              <a:t>Biểu diễn được các giá trị từ 0 đến 255</a:t>
            </a:r>
          </a:p>
          <a:p>
            <a:pPr lvl="1"/>
            <a:r>
              <a:rPr lang="en-US"/>
              <a:t>0000 0000 = 0 	</a:t>
            </a:r>
          </a:p>
          <a:p>
            <a:pPr lvl="1"/>
            <a:r>
              <a:rPr lang="en-US"/>
              <a:t>0000 0001 = 1 	   </a:t>
            </a:r>
          </a:p>
          <a:p>
            <a:pPr lvl="1"/>
            <a:r>
              <a:rPr lang="en-US"/>
              <a:t>0000 0010 = 2 	</a:t>
            </a:r>
          </a:p>
          <a:p>
            <a:pPr lvl="1"/>
            <a:r>
              <a:rPr lang="en-US"/>
              <a:t>0000 0011 = 3 	</a:t>
            </a:r>
          </a:p>
          <a:p>
            <a:pPr lvl="1"/>
            <a:r>
              <a:rPr lang="en-US"/>
              <a:t>… 			</a:t>
            </a:r>
          </a:p>
          <a:p>
            <a:pPr lvl="1"/>
            <a:r>
              <a:rPr lang="en-US"/>
              <a:t>1111 1111 = 255 	</a:t>
            </a:r>
            <a:endParaRPr lang="en-US">
              <a:ea typeface="ＭＳ Ｐゴシック" pitchFamily="34" charset="-128"/>
            </a:endParaRPr>
          </a:p>
        </p:txBody>
      </p:sp>
      <p:sp>
        <p:nvSpPr>
          <p:cNvPr id="5" name="Rectangle 3"/>
          <p:cNvSpPr txBox="1">
            <a:spLocks noChangeArrowheads="1"/>
          </p:cNvSpPr>
          <p:nvPr/>
        </p:nvSpPr>
        <p:spPr bwMode="auto">
          <a:xfrm>
            <a:off x="4422443" y="1132628"/>
            <a:ext cx="3793509" cy="256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457200" lvl="1" indent="0">
              <a:buNone/>
            </a:pPr>
            <a:r>
              <a:rPr lang="en-US" b="1" i="1" kern="0"/>
              <a:t>Chú ý</a:t>
            </a:r>
            <a:r>
              <a:rPr lang="en-US" kern="0"/>
              <a:t>:</a:t>
            </a:r>
          </a:p>
          <a:p>
            <a:pPr marL="457200" lvl="1" indent="0">
              <a:buNone/>
            </a:pPr>
            <a:r>
              <a:rPr lang="en-US" kern="0"/>
              <a:t>	   1111 1111</a:t>
            </a:r>
          </a:p>
          <a:p>
            <a:pPr marL="457200" lvl="1" indent="0">
              <a:buNone/>
            </a:pPr>
            <a:r>
              <a:rPr lang="en-US" kern="0"/>
              <a:t>	+ 0000 0001</a:t>
            </a:r>
          </a:p>
          <a:p>
            <a:pPr marL="457200" lvl="1" indent="0">
              <a:buNone/>
            </a:pPr>
            <a:r>
              <a:rPr lang="en-US" kern="0"/>
              <a:t>	</a:t>
            </a:r>
            <a:r>
              <a:rPr lang="en-US" kern="0">
                <a:solidFill>
                  <a:srgbClr val="FE0000"/>
                </a:solidFill>
              </a:rPr>
              <a:t>1</a:t>
            </a:r>
            <a:r>
              <a:rPr lang="en-US" kern="0"/>
              <a:t> 0000 0000</a:t>
            </a:r>
          </a:p>
          <a:p>
            <a:pPr marL="457200" lvl="1" indent="0">
              <a:buNone/>
            </a:pPr>
            <a:r>
              <a:rPr lang="en-US" kern="0"/>
              <a:t>	Vậy: 255 + 1 = 0?</a:t>
            </a:r>
          </a:p>
          <a:p>
            <a:pPr marL="457200" lvl="1" indent="0">
              <a:buNone/>
            </a:pPr>
            <a:r>
              <a:rPr lang="en-US" kern="0"/>
              <a:t>	</a:t>
            </a:r>
            <a:endParaRPr lang="en-US" kern="0">
              <a:ea typeface="ＭＳ Ｐゴシック" pitchFamily="34" charset="-128"/>
            </a:endParaRPr>
          </a:p>
        </p:txBody>
      </p:sp>
      <p:sp>
        <p:nvSpPr>
          <p:cNvPr id="6" name="Rectangle 5"/>
          <p:cNvSpPr/>
          <p:nvPr/>
        </p:nvSpPr>
        <p:spPr>
          <a:xfrm>
            <a:off x="4528497" y="3924641"/>
            <a:ext cx="3581400" cy="6553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lvl="1" algn="ctr"/>
            <a:r>
              <a:rPr lang="en-US" sz="2500">
                <a:sym typeface="Wingdings" pitchFamily="2" charset="2"/>
              </a:rPr>
              <a:t> </a:t>
            </a:r>
            <a:r>
              <a:rPr lang="en-US" sz="2500">
                <a:solidFill>
                  <a:srgbClr val="FE0000"/>
                </a:solidFill>
              </a:rPr>
              <a:t>do tràn nhớ ra ngoài</a:t>
            </a:r>
          </a:p>
        </p:txBody>
      </p:sp>
    </p:spTree>
    <p:extLst>
      <p:ext uri="{BB962C8B-B14F-4D97-AF65-F5344CB8AC3E}">
        <p14:creationId xmlns:p14="http://schemas.microsoft.com/office/powerpoint/2010/main" val="416657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675">
                                            <p:txEl>
                                              <p:pRg st="5" end="5"/>
                                            </p:txEl>
                                          </p:spTgt>
                                        </p:tgtEl>
                                        <p:attrNameLst>
                                          <p:attrName>style.visibility</p:attrName>
                                        </p:attrNameLst>
                                      </p:cBhvr>
                                      <p:to>
                                        <p:strVal val="visible"/>
                                      </p:to>
                                    </p:set>
                                    <p:anim calcmode="lin" valueType="num">
                                      <p:cBhvr additive="base">
                                        <p:cTn id="37"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675">
                                            <p:txEl>
                                              <p:pRg st="6" end="6"/>
                                            </p:txEl>
                                          </p:spTgt>
                                        </p:tgtEl>
                                        <p:attrNameLst>
                                          <p:attrName>style.visibility</p:attrName>
                                        </p:attrNameLst>
                                      </p:cBhvr>
                                      <p:to>
                                        <p:strVal val="visible"/>
                                      </p:to>
                                    </p:set>
                                    <p:anim calcmode="lin" valueType="num">
                                      <p:cBhvr additive="base">
                                        <p:cTn id="43"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6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0" end="0"/>
                                            </p:txEl>
                                          </p:spTgt>
                                        </p:tgtEl>
                                        <p:attrNameLst>
                                          <p:attrName>style.visibility</p:attrName>
                                        </p:attrNameLst>
                                      </p:cBhvr>
                                      <p:to>
                                        <p:strVal val="visible"/>
                                      </p:to>
                                    </p:set>
                                    <p:anim calcmode="lin" valueType="num">
                                      <p:cBhvr additive="base">
                                        <p:cTn id="4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anim calcmode="lin" valueType="num">
                                      <p:cBhvr additive="base">
                                        <p:cTn id="5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2" end="2"/>
                                            </p:txEl>
                                          </p:spTgt>
                                        </p:tgtEl>
                                        <p:attrNameLst>
                                          <p:attrName>style.visibility</p:attrName>
                                        </p:attrNameLst>
                                      </p:cBhvr>
                                      <p:to>
                                        <p:strVal val="visible"/>
                                      </p:to>
                                    </p:set>
                                    <p:anim calcmode="lin" valueType="num">
                                      <p:cBhvr additive="base">
                                        <p:cTn id="6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3" end="3"/>
                                            </p:txEl>
                                          </p:spTgt>
                                        </p:tgtEl>
                                        <p:attrNameLst>
                                          <p:attrName>style.visibility</p:attrName>
                                        </p:attrNameLst>
                                      </p:cBhvr>
                                      <p:to>
                                        <p:strVal val="visible"/>
                                      </p:to>
                                    </p:set>
                                    <p:anim calcmode="lin" valueType="num">
                                      <p:cBhvr additive="base">
                                        <p:cTn id="6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xEl>
                                              <p:pRg st="4" end="4"/>
                                            </p:txEl>
                                          </p:spTgt>
                                        </p:tgtEl>
                                        <p:attrNameLst>
                                          <p:attrName>style.visibility</p:attrName>
                                        </p:attrNameLst>
                                      </p:cBhvr>
                                      <p:to>
                                        <p:strVal val="visible"/>
                                      </p:to>
                                    </p:set>
                                    <p:anim calcmode="lin" valueType="num">
                                      <p:cBhvr additive="base">
                                        <p:cTn id="7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ea typeface="ＭＳ Ｐゴシック" pitchFamily="34" charset="-128"/>
              </a:rPr>
              <a:t>Các hệ thống số</a:t>
            </a:r>
          </a:p>
        </p:txBody>
      </p:sp>
      <p:sp>
        <p:nvSpPr>
          <p:cNvPr id="17411" name="Rectangle 3"/>
          <p:cNvSpPr>
            <a:spLocks noGrp="1" noChangeArrowheads="1"/>
          </p:cNvSpPr>
          <p:nvPr>
            <p:ph type="body" idx="1"/>
          </p:nvPr>
        </p:nvSpPr>
        <p:spPr>
          <a:xfrm>
            <a:off x="477838" y="1050925"/>
            <a:ext cx="8558212" cy="5130800"/>
          </a:xfrm>
        </p:spPr>
        <p:txBody>
          <a:bodyPr/>
          <a:lstStyle/>
          <a:p>
            <a:r>
              <a:rPr lang="en-US">
                <a:ea typeface="ＭＳ Ｐゴシック" pitchFamily="34" charset="-128"/>
              </a:rPr>
              <a:t>Hệ thập phân (Decimal System)</a:t>
            </a:r>
          </a:p>
          <a:p>
            <a:pPr lvl="1"/>
            <a:r>
              <a:rPr lang="en-US">
                <a:ea typeface="ＭＳ Ｐゴシック" pitchFamily="34" charset="-128"/>
              </a:rPr>
              <a:t>Con người sử dụng</a:t>
            </a:r>
          </a:p>
          <a:p>
            <a:r>
              <a:rPr lang="en-US">
                <a:ea typeface="ＭＳ Ｐゴシック" pitchFamily="34" charset="-128"/>
              </a:rPr>
              <a:t>Hệ nhị phân (Binary System)</a:t>
            </a:r>
          </a:p>
          <a:p>
            <a:pPr lvl="1"/>
            <a:r>
              <a:rPr lang="en-US">
                <a:ea typeface="ＭＳ Ｐゴシック" pitchFamily="34" charset="-128"/>
              </a:rPr>
              <a:t>Máy tính sử dụng</a:t>
            </a:r>
          </a:p>
          <a:p>
            <a:r>
              <a:rPr lang="en-US">
                <a:ea typeface="ＭＳ Ｐゴシック" pitchFamily="34" charset="-128"/>
              </a:rPr>
              <a:t>Hệ thập lục phân (Hexadecimal System)</a:t>
            </a:r>
          </a:p>
          <a:p>
            <a:pPr lvl="1"/>
            <a:r>
              <a:rPr lang="en-US">
                <a:ea typeface="ＭＳ Ｐゴシック" pitchFamily="34" charset="-128"/>
              </a:rPr>
              <a:t>Dùng để viết gọn số nhị phân</a:t>
            </a:r>
          </a:p>
          <a:p>
            <a:r>
              <a:rPr lang="en-US">
                <a:ea typeface="ＭＳ Ｐゴシック" pitchFamily="34" charset="-128"/>
              </a:rPr>
              <a:t>Hệ bát phân(Octal System)</a:t>
            </a:r>
          </a:p>
          <a:p>
            <a:pPr lvl="1"/>
            <a:r>
              <a:rPr lang="en-US">
                <a:ea typeface="ＭＳ Ｐゴシック" pitchFamily="34" charset="-128"/>
              </a:rPr>
              <a:t>Dùng để viết gọn số nhị phân</a:t>
            </a:r>
          </a:p>
          <a:p>
            <a:pPr lvl="1"/>
            <a:endParaRPr lang="en-US">
              <a:ea typeface="ＭＳ Ｐゴシック" pitchFamily="34" charset="-128"/>
            </a:endParaRPr>
          </a:p>
          <a:p>
            <a:endParaRPr lang="en-US">
              <a:ea typeface="ＭＳ Ｐゴシック" pitchFamily="34" charset="-128"/>
            </a:endParaRPr>
          </a:p>
          <a:p>
            <a:pPr>
              <a:buFont typeface="Monotype Sorts" pitchFamily="2" charset="2"/>
              <a:buNone/>
            </a:pPr>
            <a:endParaRPr lang="en-US">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anim calcmode="lin" valueType="num">
                                      <p:cBhvr additive="base">
                                        <p:cTn id="11"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 calcmode="lin" valueType="num">
                                      <p:cBhvr additive="base">
                                        <p:cTn id="17"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4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411">
                                            <p:txEl>
                                              <p:pRg st="3" end="3"/>
                                            </p:txEl>
                                          </p:spTgt>
                                        </p:tgtEl>
                                        <p:attrNameLst>
                                          <p:attrName>style.visibility</p:attrName>
                                        </p:attrNameLst>
                                      </p:cBhvr>
                                      <p:to>
                                        <p:strVal val="visible"/>
                                      </p:to>
                                    </p:set>
                                    <p:anim calcmode="lin" valueType="num">
                                      <p:cBhvr additive="base">
                                        <p:cTn id="21"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411">
                                            <p:txEl>
                                              <p:pRg st="4" end="4"/>
                                            </p:txEl>
                                          </p:spTgt>
                                        </p:tgtEl>
                                        <p:attrNameLst>
                                          <p:attrName>style.visibility</p:attrName>
                                        </p:attrNameLst>
                                      </p:cBhvr>
                                      <p:to>
                                        <p:strVal val="visible"/>
                                      </p:to>
                                    </p:set>
                                    <p:anim calcmode="lin" valueType="num">
                                      <p:cBhvr additive="base">
                                        <p:cTn id="27"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41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411">
                                            <p:txEl>
                                              <p:pRg st="5" end="5"/>
                                            </p:txEl>
                                          </p:spTgt>
                                        </p:tgtEl>
                                        <p:attrNameLst>
                                          <p:attrName>style.visibility</p:attrName>
                                        </p:attrNameLst>
                                      </p:cBhvr>
                                      <p:to>
                                        <p:strVal val="visible"/>
                                      </p:to>
                                    </p:set>
                                    <p:anim calcmode="lin" valueType="num">
                                      <p:cBhvr additive="base">
                                        <p:cTn id="31"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11">
                                            <p:txEl>
                                              <p:pRg st="6" end="6"/>
                                            </p:txEl>
                                          </p:spTgt>
                                        </p:tgtEl>
                                        <p:attrNameLst>
                                          <p:attrName>style.visibility</p:attrName>
                                        </p:attrNameLst>
                                      </p:cBhvr>
                                      <p:to>
                                        <p:strVal val="visible"/>
                                      </p:to>
                                    </p:set>
                                    <p:anim calcmode="lin" valueType="num">
                                      <p:cBhvr additive="base">
                                        <p:cTn id="37"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411">
                                            <p:txEl>
                                              <p:pRg st="7" end="7"/>
                                            </p:txEl>
                                          </p:spTgt>
                                        </p:tgtEl>
                                        <p:attrNameLst>
                                          <p:attrName>style.visibility</p:attrName>
                                        </p:attrNameLst>
                                      </p:cBhvr>
                                      <p:to>
                                        <p:strVal val="visible"/>
                                      </p:to>
                                    </p:set>
                                    <p:anim calcmode="lin" valueType="num">
                                      <p:cBhvr additive="base">
                                        <p:cTn id="41" dur="500" fill="hold"/>
                                        <p:tgtEl>
                                          <p:spTgt spid="1741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74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nguyên</a:t>
            </a:r>
          </a:p>
        </p:txBody>
      </p:sp>
      <p:pic>
        <p:nvPicPr>
          <p:cNvPr id="5" name="Picture 3"/>
          <p:cNvPicPr>
            <a:picLocks noGrp="1" noChangeAspect="1" noChangeArrowheads="1"/>
          </p:cNvPicPr>
          <p:nvPr>
            <p:ph type="body" idx="1"/>
          </p:nvPr>
        </p:nvPicPr>
        <p:blipFill>
          <a:blip r:embed="rId3" cstate="print"/>
          <a:srcRect l="15741" t="18028" r="11728" b="16768"/>
          <a:stretch>
            <a:fillRect/>
          </a:stretch>
        </p:blipFill>
        <p:spPr>
          <a:xfrm>
            <a:off x="584576" y="1458032"/>
            <a:ext cx="7772400" cy="4572000"/>
          </a:xfrm>
        </p:spPr>
      </p:pic>
    </p:spTree>
    <p:extLst>
      <p:ext uri="{BB962C8B-B14F-4D97-AF65-F5344CB8AC3E}">
        <p14:creationId xmlns:p14="http://schemas.microsoft.com/office/powerpoint/2010/main" val="2087819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nguyên có dấu</a:t>
            </a:r>
          </a:p>
        </p:txBody>
      </p:sp>
      <mc:AlternateContent xmlns:mc="http://schemas.openxmlformats.org/markup-compatibility/2006" xmlns:a14="http://schemas.microsoft.com/office/drawing/2010/main">
        <mc:Choice Requires="a14">
          <p:sp>
            <p:nvSpPr>
              <p:cNvPr id="28675" name="Rectangle 3"/>
              <p:cNvSpPr>
                <a:spLocks noGrp="1" noChangeArrowheads="1"/>
              </p:cNvSpPr>
              <p:nvPr>
                <p:ph type="body" idx="1"/>
              </p:nvPr>
            </p:nvSpPr>
            <p:spPr>
              <a:xfrm>
                <a:off x="358135" y="1077904"/>
                <a:ext cx="8403727" cy="5377487"/>
              </a:xfrm>
            </p:spPr>
            <p:txBody>
              <a:bodyPr/>
              <a:lstStyle/>
              <a:p>
                <a:r>
                  <a:rPr lang="en-US"/>
                  <a:t>Dạng tổng quát của số nguyên có dấu A:</a:t>
                </a:r>
              </a:p>
              <a:p>
                <a:pPr>
                  <a:buFontTx/>
                  <a:buNone/>
                </a:pPr>
                <a:r>
                  <a:rPr lang="en-US"/>
                  <a:t>		</a:t>
                </a:r>
                <a:r>
                  <a:rPr lang="en-US" sz="3200">
                    <a:solidFill>
                      <a:srgbClr val="FF3300"/>
                    </a:solidFill>
                  </a:rPr>
                  <a:t>a</a:t>
                </a:r>
                <a:r>
                  <a:rPr lang="en-US" sz="3200" baseline="-25000">
                    <a:solidFill>
                      <a:srgbClr val="FF3300"/>
                    </a:solidFill>
                  </a:rPr>
                  <a:t>n-1</a:t>
                </a:r>
                <a:r>
                  <a:rPr lang="en-US" sz="3200">
                    <a:solidFill>
                      <a:srgbClr val="FF3300"/>
                    </a:solidFill>
                  </a:rPr>
                  <a:t>a</a:t>
                </a:r>
                <a:r>
                  <a:rPr lang="en-US" sz="3200" baseline="-25000">
                    <a:solidFill>
                      <a:srgbClr val="FF3300"/>
                    </a:solidFill>
                  </a:rPr>
                  <a:t>n-2</a:t>
                </a:r>
                <a:r>
                  <a:rPr lang="en-US" sz="3200">
                    <a:solidFill>
                      <a:srgbClr val="FF3300"/>
                    </a:solidFill>
                  </a:rPr>
                  <a:t>…a</a:t>
                </a:r>
                <a:r>
                  <a:rPr lang="en-US" sz="3200" baseline="-25000">
                    <a:solidFill>
                      <a:srgbClr val="FF3300"/>
                    </a:solidFill>
                  </a:rPr>
                  <a:t>2</a:t>
                </a:r>
                <a:r>
                  <a:rPr lang="en-US" sz="3200">
                    <a:solidFill>
                      <a:srgbClr val="FF3300"/>
                    </a:solidFill>
                  </a:rPr>
                  <a:t>a</a:t>
                </a:r>
                <a:r>
                  <a:rPr lang="en-US" sz="3200" baseline="-25000">
                    <a:solidFill>
                      <a:srgbClr val="FF3300"/>
                    </a:solidFill>
                  </a:rPr>
                  <a:t>1</a:t>
                </a:r>
                <a:r>
                  <a:rPr lang="en-US" sz="3200">
                    <a:solidFill>
                      <a:srgbClr val="FF3300"/>
                    </a:solidFill>
                  </a:rPr>
                  <a:t>a</a:t>
                </a:r>
                <a:r>
                  <a:rPr lang="en-US" sz="3200" baseline="-25000">
                    <a:solidFill>
                      <a:srgbClr val="FF3300"/>
                    </a:solidFill>
                  </a:rPr>
                  <a:t>0</a:t>
                </a:r>
              </a:p>
              <a:p>
                <a:r>
                  <a:rPr lang="en-US"/>
                  <a:t>Qui ước: chọn bit có trọng số cao nhất (MSB) làm bit dấu</a:t>
                </a:r>
              </a:p>
              <a:p>
                <a:pPr lvl="1"/>
                <a:r>
                  <a:rPr lang="en-US"/>
                  <a:t>Với A là số dương: bit a</a:t>
                </a:r>
                <a:r>
                  <a:rPr lang="en-US" baseline="-25000"/>
                  <a:t>n-1</a:t>
                </a:r>
                <a:r>
                  <a:rPr lang="en-US"/>
                  <a:t> = 0, các bit còn lại biểu diễn độ lớn như số không dấu</a:t>
                </a:r>
              </a:p>
              <a:p>
                <a:pPr lvl="1"/>
                <a:r>
                  <a:rPr lang="en-US"/>
                  <a:t>Với A là số âm: bit a</a:t>
                </a:r>
                <a:r>
                  <a:rPr lang="en-US" baseline="-25000"/>
                  <a:t>n-1</a:t>
                </a:r>
                <a:r>
                  <a:rPr lang="en-US"/>
                  <a:t> = 1</a:t>
                </a:r>
              </a:p>
              <a:p>
                <a:r>
                  <a:rPr lang="en-US">
                    <a:ea typeface="ＭＳ Ｐゴシック" pitchFamily="34" charset="-128"/>
                  </a:rPr>
                  <a:t>Giá trị của A được tính theo công thức sau:</a:t>
                </a:r>
                <a:endParaRPr lang="en-US" b="0" i="1">
                  <a:latin typeface="Cambria Math"/>
                  <a:ea typeface="ＭＳ Ｐゴシック" pitchFamily="34" charset="-128"/>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ea typeface="ＭＳ Ｐゴシック" pitchFamily="34" charset="-128"/>
                        </a:rPr>
                        <m:t>𝐴</m:t>
                      </m:r>
                      <m:r>
                        <a:rPr lang="pt-BR" i="1" smtClean="0">
                          <a:latin typeface="Cambria Math"/>
                          <a:ea typeface="ＭＳ Ｐゴシック" pitchFamily="34" charset="-128"/>
                        </a:rPr>
                        <m:t>=</m:t>
                      </m:r>
                      <m:sSub>
                        <m:sSubPr>
                          <m:ctrlPr>
                            <a:rPr lang="pt-BR" i="1" smtClean="0">
                              <a:latin typeface="Cambria Math" panose="02040503050406030204" pitchFamily="18" charset="0"/>
                              <a:ea typeface="ＭＳ Ｐゴシック" pitchFamily="34" charset="-128"/>
                            </a:rPr>
                          </m:ctrlPr>
                        </m:sSubPr>
                        <m:e>
                          <m:r>
                            <a:rPr lang="en-US" b="0" i="1" smtClean="0">
                              <a:latin typeface="Cambria Math"/>
                              <a:ea typeface="ＭＳ Ｐゴシック" pitchFamily="34" charset="-128"/>
                            </a:rPr>
                            <m:t>−</m:t>
                          </m:r>
                          <m:r>
                            <a:rPr lang="pt-BR" i="1" smtClean="0">
                              <a:latin typeface="Cambria Math"/>
                              <a:ea typeface="ＭＳ Ｐゴシック" pitchFamily="34" charset="-128"/>
                            </a:rPr>
                            <m:t>𝑎</m:t>
                          </m:r>
                        </m:e>
                        <m:sub>
                          <m:r>
                            <a:rPr lang="en-US" b="0" i="1" smtClean="0">
                              <a:latin typeface="Cambria Math"/>
                              <a:ea typeface="ＭＳ Ｐゴシック" pitchFamily="34" charset="-128"/>
                            </a:rPr>
                            <m:t>𝑛</m:t>
                          </m:r>
                          <m:r>
                            <a:rPr lang="en-US" b="0" i="1" smtClean="0">
                              <a:latin typeface="Cambria Math"/>
                              <a:ea typeface="ＭＳ Ｐゴシック" pitchFamily="34" charset="-128"/>
                            </a:rPr>
                            <m:t>−1</m:t>
                          </m:r>
                        </m:sub>
                      </m:sSub>
                      <m:sSup>
                        <m:sSupPr>
                          <m:ctrlPr>
                            <a:rPr lang="pt-BR" i="1" smtClean="0">
                              <a:latin typeface="Cambria Math" panose="02040503050406030204" pitchFamily="18" charset="0"/>
                              <a:ea typeface="ＭＳ Ｐゴシック" pitchFamily="34" charset="-128"/>
                            </a:rPr>
                          </m:ctrlPr>
                        </m:sSupPr>
                        <m:e>
                          <m:r>
                            <a:rPr lang="en-US" b="0" i="1" smtClean="0">
                              <a:latin typeface="Cambria Math"/>
                              <a:ea typeface="ＭＳ Ｐゴシック" pitchFamily="34" charset="-128"/>
                            </a:rPr>
                            <m:t>2</m:t>
                          </m:r>
                        </m:e>
                        <m:sup>
                          <m:r>
                            <a:rPr lang="pt-BR" i="1" smtClean="0">
                              <a:latin typeface="Cambria Math"/>
                              <a:ea typeface="ＭＳ Ｐゴシック" pitchFamily="34" charset="-128"/>
                            </a:rPr>
                            <m:t>𝑛</m:t>
                          </m:r>
                          <m:r>
                            <a:rPr lang="pt-BR" i="1" smtClean="0">
                              <a:latin typeface="Cambria Math"/>
                              <a:ea typeface="ＭＳ Ｐゴシック" pitchFamily="34" charset="-128"/>
                            </a:rPr>
                            <m:t>−1</m:t>
                          </m:r>
                        </m:sup>
                      </m:sSup>
                      <m:r>
                        <a:rPr lang="en-US" b="0" i="1" smtClean="0">
                          <a:latin typeface="Cambria Math"/>
                          <a:ea typeface="ＭＳ Ｐゴシック" pitchFamily="34" charset="-128"/>
                        </a:rPr>
                        <m:t>+</m:t>
                      </m:r>
                      <m:nary>
                        <m:naryPr>
                          <m:chr m:val="∑"/>
                          <m:ctrlPr>
                            <a:rPr lang="pt-BR" i="1" smtClean="0">
                              <a:latin typeface="Cambria Math" panose="02040503050406030204" pitchFamily="18" charset="0"/>
                              <a:ea typeface="ＭＳ Ｐゴシック" pitchFamily="34" charset="-128"/>
                            </a:rPr>
                          </m:ctrlPr>
                        </m:naryPr>
                        <m:sub>
                          <m:r>
                            <m:rPr>
                              <m:brk m:alnAt="23"/>
                            </m:rPr>
                            <a:rPr lang="en-US" b="0" i="1" smtClean="0">
                              <a:latin typeface="Cambria Math"/>
                              <a:ea typeface="ＭＳ Ｐゴシック" pitchFamily="34" charset="-128"/>
                            </a:rPr>
                            <m:t>𝑖</m:t>
                          </m:r>
                          <m:r>
                            <a:rPr lang="pt-BR" i="1" smtClean="0">
                              <a:latin typeface="Cambria Math"/>
                              <a:ea typeface="ＭＳ Ｐゴシック" pitchFamily="34" charset="-128"/>
                            </a:rPr>
                            <m:t>=0</m:t>
                          </m:r>
                        </m:sub>
                        <m:sup>
                          <m:r>
                            <a:rPr lang="pt-BR" i="1" smtClean="0">
                              <a:latin typeface="Cambria Math"/>
                              <a:ea typeface="ＭＳ Ｐゴシック" pitchFamily="34" charset="-128"/>
                            </a:rPr>
                            <m:t>𝑛</m:t>
                          </m:r>
                          <m:r>
                            <a:rPr lang="en-US" b="0" i="1" smtClean="0">
                              <a:latin typeface="Cambria Math"/>
                              <a:ea typeface="ＭＳ Ｐゴシック" pitchFamily="34" charset="-128"/>
                            </a:rPr>
                            <m:t>−2</m:t>
                          </m:r>
                        </m:sup>
                        <m:e>
                          <m:r>
                            <a:rPr lang="en-US" i="1" smtClean="0">
                              <a:latin typeface="Cambria Math"/>
                              <a:ea typeface="ＭＳ Ｐゴシック" pitchFamily="34" charset="-128"/>
                            </a:rPr>
                            <m:t>𝑎</m:t>
                          </m:r>
                          <m:r>
                            <a:rPr lang="en-US" b="0" i="1" baseline="-25000" smtClean="0">
                              <a:latin typeface="Cambria Math"/>
                              <a:ea typeface="ＭＳ Ｐゴシック" pitchFamily="34" charset="-128"/>
                            </a:rPr>
                            <m:t>𝑖</m:t>
                          </m:r>
                          <m:sSup>
                            <m:sSupPr>
                              <m:ctrlPr>
                                <a:rPr lang="pt-BR" i="1" smtClean="0">
                                  <a:latin typeface="Cambria Math" panose="02040503050406030204" pitchFamily="18" charset="0"/>
                                  <a:ea typeface="ＭＳ Ｐゴシック" pitchFamily="34" charset="-128"/>
                                </a:rPr>
                              </m:ctrlPr>
                            </m:sSupPr>
                            <m:e>
                              <m:r>
                                <a:rPr lang="en-US" b="0" i="1" smtClean="0">
                                  <a:latin typeface="Cambria Math"/>
                                  <a:ea typeface="ＭＳ Ｐゴシック" pitchFamily="34" charset="-128"/>
                                </a:rPr>
                                <m:t>2</m:t>
                              </m:r>
                            </m:e>
                            <m:sup>
                              <m:r>
                                <a:rPr lang="en-US" b="0" i="1" smtClean="0">
                                  <a:latin typeface="Cambria Math"/>
                                  <a:ea typeface="ＭＳ Ｐゴシック" pitchFamily="34" charset="-128"/>
                                </a:rPr>
                                <m:t>𝑖</m:t>
                              </m:r>
                            </m:sup>
                          </m:sSup>
                        </m:e>
                      </m:nary>
                    </m:oMath>
                  </m:oMathPara>
                </a14:m>
                <a:endParaRPr lang="en-US">
                  <a:ea typeface="ＭＳ Ｐゴシック" pitchFamily="34" charset="-128"/>
                </a:endParaRPr>
              </a:p>
            </p:txBody>
          </p:sp>
        </mc:Choice>
        <mc:Fallback xmlns="">
          <p:sp>
            <p:nvSpPr>
              <p:cNvPr id="28675" name="Rectangle 3"/>
              <p:cNvSpPr>
                <a:spLocks noGrp="1" noRot="1" noChangeAspect="1" noMove="1" noResize="1" noEditPoints="1" noAdjustHandles="1" noChangeArrowheads="1" noChangeShapeType="1" noTextEdit="1"/>
              </p:cNvSpPr>
              <p:nvPr>
                <p:ph type="body" idx="1"/>
              </p:nvPr>
            </p:nvSpPr>
            <p:spPr>
              <a:xfrm>
                <a:off x="358135" y="1077904"/>
                <a:ext cx="8403727" cy="5377487"/>
              </a:xfrm>
              <a:blipFill rotWithShape="1">
                <a:blip r:embed="rId3"/>
                <a:stretch>
                  <a:fillRect l="-1089" t="-1134" r="-2322"/>
                </a:stretch>
              </a:blipFill>
            </p:spPr>
            <p:txBody>
              <a:bodyPr/>
              <a:lstStyle/>
              <a:p>
                <a:r>
                  <a:rPr lang="en-US">
                    <a:noFill/>
                  </a:rPr>
                  <a:t> </a:t>
                </a:r>
              </a:p>
            </p:txBody>
          </p:sp>
        </mc:Fallback>
      </mc:AlternateContent>
    </p:spTree>
    <p:extLst>
      <p:ext uri="{BB962C8B-B14F-4D97-AF65-F5344CB8AC3E}">
        <p14:creationId xmlns:p14="http://schemas.microsoft.com/office/powerpoint/2010/main" val="185273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8675">
                                            <p:txEl>
                                              <p:pRg st="3" end="3"/>
                                            </p:txEl>
                                          </p:spTgt>
                                        </p:tgtEl>
                                        <p:attrNameLst>
                                          <p:attrName>style.visibility</p:attrName>
                                        </p:attrNameLst>
                                      </p:cBhvr>
                                      <p:to>
                                        <p:strVal val="visible"/>
                                      </p:to>
                                    </p:set>
                                    <p:anim calcmode="lin" valueType="num">
                                      <p:cBhvr additive="base">
                                        <p:cTn id="23"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867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 calcmode="lin" valueType="num">
                                      <p:cBhvr additive="base">
                                        <p:cTn id="27"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8675">
                                            <p:txEl>
                                              <p:pRg st="5" end="5"/>
                                            </p:txEl>
                                          </p:spTgt>
                                        </p:tgtEl>
                                        <p:attrNameLst>
                                          <p:attrName>style.visibility</p:attrName>
                                        </p:attrNameLst>
                                      </p:cBhvr>
                                      <p:to>
                                        <p:strVal val="visible"/>
                                      </p:to>
                                    </p:set>
                                    <p:anim calcmode="lin" valueType="num">
                                      <p:cBhvr additive="base">
                                        <p:cTn id="33"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8675">
                                            <p:txEl>
                                              <p:pRg st="6" end="6"/>
                                            </p:txEl>
                                          </p:spTgt>
                                        </p:tgtEl>
                                        <p:attrNameLst>
                                          <p:attrName>style.visibility</p:attrName>
                                        </p:attrNameLst>
                                      </p:cBhvr>
                                      <p:to>
                                        <p:strVal val="visible"/>
                                      </p:to>
                                    </p:set>
                                    <p:anim calcmode="lin" valueType="num">
                                      <p:cBhvr additive="base">
                                        <p:cTn id="39"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86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nguyên có dấu (tt)</a:t>
            </a:r>
          </a:p>
        </p:txBody>
      </p:sp>
      <p:sp>
        <p:nvSpPr>
          <p:cNvPr id="28675" name="Rectangle 3"/>
          <p:cNvSpPr>
            <a:spLocks noGrp="1" noChangeArrowheads="1"/>
          </p:cNvSpPr>
          <p:nvPr>
            <p:ph type="body" idx="1"/>
          </p:nvPr>
        </p:nvSpPr>
        <p:spPr>
          <a:xfrm>
            <a:off x="358135" y="1077904"/>
            <a:ext cx="8403727" cy="5377487"/>
          </a:xfrm>
        </p:spPr>
        <p:txBody>
          <a:bodyPr/>
          <a:lstStyle/>
          <a:p>
            <a:r>
              <a:rPr lang="en-US"/>
              <a:t>Dải biểu diễn của A: -2</a:t>
            </a:r>
            <a:r>
              <a:rPr lang="en-US" baseline="30000"/>
              <a:t>n-1</a:t>
            </a:r>
            <a:r>
              <a:rPr lang="en-US"/>
              <a:t> -:- 2</a:t>
            </a:r>
            <a:r>
              <a:rPr lang="en-US" baseline="30000"/>
              <a:t>n-1</a:t>
            </a:r>
            <a:r>
              <a:rPr lang="en-US" baseline="-25000"/>
              <a:t> </a:t>
            </a:r>
            <a:r>
              <a:rPr lang="en-US"/>
              <a:t> -  1</a:t>
            </a:r>
            <a:endParaRPr lang="en-US" baseline="30000"/>
          </a:p>
          <a:p>
            <a:pPr>
              <a:buFontTx/>
              <a:buNone/>
            </a:pPr>
            <a:r>
              <a:rPr lang="en-US"/>
              <a:t>		</a:t>
            </a:r>
            <a:r>
              <a:rPr lang="en-US" sz="3200">
                <a:solidFill>
                  <a:srgbClr val="FF3300"/>
                </a:solidFill>
              </a:rPr>
              <a:t>1 0 0 0 ... 0 0 0 0</a:t>
            </a:r>
          </a:p>
          <a:p>
            <a:pPr>
              <a:buNone/>
            </a:pPr>
            <a:r>
              <a:rPr lang="en-US" sz="3200"/>
              <a:t>		</a:t>
            </a:r>
            <a:r>
              <a:rPr lang="en-US" sz="3200">
                <a:solidFill>
                  <a:srgbClr val="FF3300"/>
                </a:solidFill>
              </a:rPr>
              <a:t>1 0 0 0 ... 0 0 0 1</a:t>
            </a:r>
          </a:p>
          <a:p>
            <a:pPr>
              <a:buNone/>
            </a:pPr>
            <a:r>
              <a:rPr lang="en-US" sz="3200"/>
              <a:t>		</a:t>
            </a:r>
            <a:r>
              <a:rPr lang="en-US" sz="3200">
                <a:solidFill>
                  <a:srgbClr val="FF3300"/>
                </a:solidFill>
              </a:rPr>
              <a:t>... </a:t>
            </a:r>
          </a:p>
          <a:p>
            <a:pPr>
              <a:buNone/>
            </a:pPr>
            <a:r>
              <a:rPr lang="en-US" sz="3200"/>
              <a:t>		</a:t>
            </a:r>
            <a:r>
              <a:rPr lang="en-US" sz="3200">
                <a:solidFill>
                  <a:srgbClr val="FF3300"/>
                </a:solidFill>
              </a:rPr>
              <a:t>0 1 1 1 ... 1 1 1 1</a:t>
            </a:r>
          </a:p>
        </p:txBody>
      </p:sp>
    </p:spTree>
    <p:extLst>
      <p:ext uri="{BB962C8B-B14F-4D97-AF65-F5344CB8AC3E}">
        <p14:creationId xmlns:p14="http://schemas.microsoft.com/office/powerpoint/2010/main" val="128097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nguyên có dấu (tt)</a:t>
            </a:r>
          </a:p>
        </p:txBody>
      </p:sp>
      <mc:AlternateContent xmlns:mc="http://schemas.openxmlformats.org/markup-compatibility/2006" xmlns:a14="http://schemas.microsoft.com/office/drawing/2010/main">
        <mc:Choice Requires="a14">
          <p:sp>
            <p:nvSpPr>
              <p:cNvPr id="28675" name="Rectangle 3"/>
              <p:cNvSpPr>
                <a:spLocks noGrp="1" noChangeArrowheads="1"/>
              </p:cNvSpPr>
              <p:nvPr>
                <p:ph type="body" idx="1"/>
              </p:nvPr>
            </p:nvSpPr>
            <p:spPr>
              <a:xfrm>
                <a:off x="358135" y="1077904"/>
                <a:ext cx="8403727" cy="5377487"/>
              </a:xfrm>
            </p:spPr>
            <p:txBody>
              <a:bodyPr/>
              <a:lstStyle/>
              <a:p>
                <a:r>
                  <a:rPr lang="en-US"/>
                  <a:t>Số nguyên dương</a:t>
                </a:r>
              </a:p>
              <a:p>
                <a:pPr lvl="1"/>
                <a:r>
                  <a:rPr lang="en-US"/>
                  <a:t>Dạng tổng quát của số dương:</a:t>
                </a:r>
              </a:p>
              <a:p>
                <a:pPr marL="742950" lvl="2" indent="0">
                  <a:buNone/>
                </a:pPr>
                <a:r>
                  <a:rPr lang="en-US" sz="3600">
                    <a:solidFill>
                      <a:srgbClr val="FF3300"/>
                    </a:solidFill>
                  </a:rPr>
                  <a:t>	0</a:t>
                </a:r>
                <a:r>
                  <a:rPr lang="en-US" sz="3600"/>
                  <a:t>a</a:t>
                </a:r>
                <a:r>
                  <a:rPr lang="en-US" sz="3600" baseline="-25000"/>
                  <a:t>n-2</a:t>
                </a:r>
                <a:r>
                  <a:rPr lang="en-US" sz="3600"/>
                  <a:t>…a</a:t>
                </a:r>
                <a:r>
                  <a:rPr lang="en-US" sz="3600" baseline="-25000"/>
                  <a:t>2</a:t>
                </a:r>
                <a:r>
                  <a:rPr lang="en-US" sz="3600"/>
                  <a:t>a</a:t>
                </a:r>
                <a:r>
                  <a:rPr lang="en-US" sz="3600" baseline="-25000"/>
                  <a:t>1</a:t>
                </a:r>
                <a:r>
                  <a:rPr lang="en-US" sz="3600"/>
                  <a:t>a</a:t>
                </a:r>
                <a:r>
                  <a:rPr lang="en-US" sz="3600" baseline="-25000"/>
                  <a:t>0</a:t>
                </a:r>
              </a:p>
              <a:p>
                <a:pPr lvl="1"/>
                <a:r>
                  <a:rPr lang="en-US"/>
                  <a:t>Giá trị của số dương: </a:t>
                </a:r>
                <a14:m>
                  <m:oMath xmlns:m="http://schemas.openxmlformats.org/officeDocument/2006/math">
                    <m:r>
                      <a:rPr lang="en-US" b="0" i="1" smtClean="0">
                        <a:latin typeface="Cambria Math"/>
                      </a:rPr>
                      <m:t>𝐴</m:t>
                    </m:r>
                    <m:r>
                      <a:rPr lang="pt-BR" i="1" smtClean="0">
                        <a:latin typeface="Cambria Math"/>
                      </a:rPr>
                      <m:t>=</m:t>
                    </m:r>
                    <m:nary>
                      <m:naryPr>
                        <m:chr m:val="∑"/>
                        <m:ctrlPr>
                          <a:rPr lang="pt-BR" i="1" smtClean="0">
                            <a:latin typeface="Cambria Math" panose="02040503050406030204" pitchFamily="18" charset="0"/>
                          </a:rPr>
                        </m:ctrlPr>
                      </m:naryPr>
                      <m:sub>
                        <m:r>
                          <a:rPr lang="en-US" b="0" i="1" smtClean="0">
                            <a:latin typeface="Cambria Math"/>
                          </a:rPr>
                          <m:t>𝑖</m:t>
                        </m:r>
                        <m:r>
                          <a:rPr lang="pt-BR" i="1" smtClean="0">
                            <a:latin typeface="Cambria Math"/>
                          </a:rPr>
                          <m:t>=0</m:t>
                        </m:r>
                      </m:sub>
                      <m:sup>
                        <m:r>
                          <a:rPr lang="pt-BR" i="1" smtClean="0">
                            <a:latin typeface="Cambria Math"/>
                          </a:rPr>
                          <m:t>𝑛</m:t>
                        </m:r>
                        <m:r>
                          <a:rPr lang="en-US" b="0" i="1" smtClean="0">
                            <a:latin typeface="Cambria Math"/>
                          </a:rPr>
                          <m:t>−2</m:t>
                        </m:r>
                      </m:sup>
                      <m:e>
                        <m:r>
                          <a:rPr lang="en-US" b="0" i="1" smtClean="0">
                            <a:latin typeface="Cambria Math"/>
                          </a:rPr>
                          <m:t>𝑎</m:t>
                        </m:r>
                        <m:r>
                          <a:rPr lang="en-US" b="0" i="1" baseline="-25000" smtClean="0">
                            <a:latin typeface="Cambria Math"/>
                          </a:rPr>
                          <m:t>𝑖</m:t>
                        </m:r>
                        <m:sSup>
                          <m:sSupPr>
                            <m:ctrlPr>
                              <a:rPr lang="pt-BR" i="1" smtClean="0">
                                <a:latin typeface="Cambria Math" panose="02040503050406030204" pitchFamily="18" charset="0"/>
                              </a:rPr>
                            </m:ctrlPr>
                          </m:sSupPr>
                          <m:e>
                            <m:r>
                              <a:rPr lang="en-US" b="0" i="1" smtClean="0">
                                <a:latin typeface="Cambria Math"/>
                              </a:rPr>
                              <m:t>2</m:t>
                            </m:r>
                          </m:e>
                          <m:sup>
                            <m:r>
                              <a:rPr lang="en-US" b="0" i="1" smtClean="0">
                                <a:latin typeface="Cambria Math"/>
                              </a:rPr>
                              <m:t>𝑖</m:t>
                            </m:r>
                          </m:sup>
                        </m:sSup>
                      </m:e>
                    </m:nary>
                  </m:oMath>
                </a14:m>
                <a:endParaRPr lang="en-US"/>
              </a:p>
              <a:p>
                <a:pPr lvl="1"/>
                <a:r>
                  <a:rPr lang="en-US"/>
                  <a:t>Dải biểu diễn của số dương: 0 -:- 2</a:t>
                </a:r>
                <a:r>
                  <a:rPr lang="en-US" baseline="30000"/>
                  <a:t>n-1</a:t>
                </a:r>
                <a:r>
                  <a:rPr lang="en-US" baseline="-25000"/>
                  <a:t> </a:t>
                </a:r>
                <a:r>
                  <a:rPr lang="en-US"/>
                  <a:t> -  1		</a:t>
                </a:r>
                <a:endParaRPr lang="en-US">
                  <a:solidFill>
                    <a:srgbClr val="FF3300"/>
                  </a:solidFill>
                </a:endParaRPr>
              </a:p>
            </p:txBody>
          </p:sp>
        </mc:Choice>
        <mc:Fallback xmlns="">
          <p:sp>
            <p:nvSpPr>
              <p:cNvPr id="28675" name="Rectangle 3"/>
              <p:cNvSpPr>
                <a:spLocks noGrp="1" noRot="1" noChangeAspect="1" noMove="1" noResize="1" noEditPoints="1" noAdjustHandles="1" noChangeArrowheads="1" noChangeShapeType="1" noTextEdit="1"/>
              </p:cNvSpPr>
              <p:nvPr>
                <p:ph type="body" idx="1"/>
              </p:nvPr>
            </p:nvSpPr>
            <p:spPr>
              <a:xfrm>
                <a:off x="358135" y="1077904"/>
                <a:ext cx="8403727" cy="5377487"/>
              </a:xfrm>
              <a:blipFill rotWithShape="1">
                <a:blip r:embed="rId3"/>
                <a:stretch>
                  <a:fillRect l="-1089" t="-1134"/>
                </a:stretch>
              </a:blipFill>
            </p:spPr>
            <p:txBody>
              <a:bodyPr/>
              <a:lstStyle/>
              <a:p>
                <a:r>
                  <a:rPr lang="en-US">
                    <a:noFill/>
                  </a:rPr>
                  <a:t> </a:t>
                </a:r>
              </a:p>
            </p:txBody>
          </p:sp>
        </mc:Fallback>
      </mc:AlternateContent>
    </p:spTree>
    <p:extLst>
      <p:ext uri="{BB962C8B-B14F-4D97-AF65-F5344CB8AC3E}">
        <p14:creationId xmlns:p14="http://schemas.microsoft.com/office/powerpoint/2010/main" val="169210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nguyên có dấu (tt)</a:t>
            </a:r>
          </a:p>
        </p:txBody>
      </p:sp>
      <mc:AlternateContent xmlns:mc="http://schemas.openxmlformats.org/markup-compatibility/2006" xmlns:a14="http://schemas.microsoft.com/office/drawing/2010/main">
        <mc:Choice Requires="a14">
          <p:sp>
            <p:nvSpPr>
              <p:cNvPr id="28675" name="Rectangle 3"/>
              <p:cNvSpPr>
                <a:spLocks noGrp="1" noChangeArrowheads="1"/>
              </p:cNvSpPr>
              <p:nvPr>
                <p:ph type="body" idx="1"/>
              </p:nvPr>
            </p:nvSpPr>
            <p:spPr>
              <a:xfrm>
                <a:off x="358135" y="1077904"/>
                <a:ext cx="8403727" cy="5377487"/>
              </a:xfrm>
            </p:spPr>
            <p:txBody>
              <a:bodyPr/>
              <a:lstStyle/>
              <a:p>
                <a:r>
                  <a:rPr lang="en-US"/>
                  <a:t>Số nguyên âm</a:t>
                </a:r>
              </a:p>
              <a:p>
                <a:pPr lvl="1"/>
                <a:r>
                  <a:rPr lang="en-US"/>
                  <a:t>Bit a</a:t>
                </a:r>
                <a:r>
                  <a:rPr lang="en-US" baseline="-25000"/>
                  <a:t>n-1</a:t>
                </a:r>
                <a:r>
                  <a:rPr lang="en-US"/>
                  <a:t> = 1</a:t>
                </a:r>
              </a:p>
              <a:p>
                <a:pPr lvl="1"/>
                <a:r>
                  <a:rPr lang="en-US"/>
                  <a:t>Dạng tổng quát của số âm:</a:t>
                </a:r>
              </a:p>
              <a:p>
                <a:pPr marL="742950" lvl="2" indent="0">
                  <a:buNone/>
                </a:pPr>
                <a:r>
                  <a:rPr lang="en-US" sz="3600">
                    <a:solidFill>
                      <a:srgbClr val="FF3300"/>
                    </a:solidFill>
                  </a:rPr>
                  <a:t>	1</a:t>
                </a:r>
                <a:r>
                  <a:rPr lang="en-US" sz="3600"/>
                  <a:t>a</a:t>
                </a:r>
                <a:r>
                  <a:rPr lang="en-US" sz="3600" baseline="-25000"/>
                  <a:t>n-2</a:t>
                </a:r>
                <a:r>
                  <a:rPr lang="en-US" sz="3600"/>
                  <a:t>…a</a:t>
                </a:r>
                <a:r>
                  <a:rPr lang="en-US" sz="3600" baseline="-25000"/>
                  <a:t>2</a:t>
                </a:r>
                <a:r>
                  <a:rPr lang="en-US" sz="3600"/>
                  <a:t>a</a:t>
                </a:r>
                <a:r>
                  <a:rPr lang="en-US" sz="3600" baseline="-25000"/>
                  <a:t>1</a:t>
                </a:r>
                <a:r>
                  <a:rPr lang="en-US" sz="3600"/>
                  <a:t>a</a:t>
                </a:r>
                <a:r>
                  <a:rPr lang="en-US" sz="3600" baseline="-25000"/>
                  <a:t>0</a:t>
                </a:r>
              </a:p>
              <a:p>
                <a:pPr lvl="1"/>
                <a:r>
                  <a:rPr lang="en-US"/>
                  <a:t>Giá trị của số dương:</a:t>
                </a:r>
                <a14:m>
                  <m:oMath xmlns:m="http://schemas.openxmlformats.org/officeDocument/2006/math">
                    <m:r>
                      <a:rPr lang="en-US" i="1">
                        <a:latin typeface="Cambria Math"/>
                        <a:ea typeface="ＭＳ Ｐゴシック" pitchFamily="34" charset="-128"/>
                      </a:rPr>
                      <m:t>𝐴</m:t>
                    </m:r>
                    <m:r>
                      <a:rPr lang="pt-BR" i="1">
                        <a:latin typeface="Cambria Math"/>
                        <a:ea typeface="ＭＳ Ｐゴシック" pitchFamily="34" charset="-128"/>
                      </a:rPr>
                      <m:t>=</m:t>
                    </m:r>
                    <m:sSup>
                      <m:sSupPr>
                        <m:ctrlPr>
                          <a:rPr lang="pt-BR" i="1">
                            <a:latin typeface="Cambria Math" panose="02040503050406030204" pitchFamily="18" charset="0"/>
                            <a:ea typeface="ＭＳ Ｐゴシック" pitchFamily="34" charset="-128"/>
                          </a:rPr>
                        </m:ctrlPr>
                      </m:sSupPr>
                      <m:e>
                        <m:r>
                          <a:rPr lang="en-US" i="1">
                            <a:latin typeface="Cambria Math"/>
                            <a:ea typeface="ＭＳ Ｐゴシック" pitchFamily="34" charset="-128"/>
                          </a:rPr>
                          <m:t>−</m:t>
                        </m:r>
                        <m:r>
                          <a:rPr lang="en-US" b="0" i="1" smtClean="0">
                            <a:latin typeface="Cambria Math"/>
                            <a:ea typeface="ＭＳ Ｐゴシック" pitchFamily="34" charset="-128"/>
                          </a:rPr>
                          <m:t>2</m:t>
                        </m:r>
                      </m:e>
                      <m:sup>
                        <m:r>
                          <a:rPr lang="en-US" i="1">
                            <a:latin typeface="Cambria Math"/>
                            <a:ea typeface="ＭＳ Ｐゴシック" pitchFamily="34" charset="-128"/>
                          </a:rPr>
                          <m:t>𝑛</m:t>
                        </m:r>
                        <m:r>
                          <a:rPr lang="en-US" i="1">
                            <a:latin typeface="Cambria Math"/>
                            <a:ea typeface="ＭＳ Ｐゴシック" pitchFamily="34" charset="-128"/>
                          </a:rPr>
                          <m:t>−</m:t>
                        </m:r>
                        <m:r>
                          <a:rPr lang="en-US" i="1">
                            <a:latin typeface="Cambria Math"/>
                            <a:ea typeface="ＭＳ Ｐゴシック" pitchFamily="34" charset="-128"/>
                          </a:rPr>
                          <m:t>1</m:t>
                        </m:r>
                      </m:sup>
                    </m:sSup>
                    <m:r>
                      <a:rPr lang="en-US" i="1">
                        <a:latin typeface="Cambria Math"/>
                        <a:ea typeface="ＭＳ Ｐゴシック" pitchFamily="34" charset="-128"/>
                      </a:rPr>
                      <m:t>+</m:t>
                    </m:r>
                    <m:nary>
                      <m:naryPr>
                        <m:chr m:val="∑"/>
                        <m:ctrlPr>
                          <a:rPr lang="pt-BR" i="1">
                            <a:latin typeface="Cambria Math" panose="02040503050406030204" pitchFamily="18" charset="0"/>
                            <a:ea typeface="ＭＳ Ｐゴシック" pitchFamily="34" charset="-128"/>
                          </a:rPr>
                        </m:ctrlPr>
                      </m:naryPr>
                      <m:sub>
                        <m:r>
                          <m:rPr>
                            <m:brk m:alnAt="23"/>
                          </m:rPr>
                          <a:rPr lang="en-US" i="1">
                            <a:latin typeface="Cambria Math"/>
                            <a:ea typeface="ＭＳ Ｐゴシック" pitchFamily="34" charset="-128"/>
                          </a:rPr>
                          <m:t>𝑖</m:t>
                        </m:r>
                        <m:r>
                          <a:rPr lang="pt-BR" i="1">
                            <a:latin typeface="Cambria Math"/>
                            <a:ea typeface="ＭＳ Ｐゴシック" pitchFamily="34" charset="-128"/>
                          </a:rPr>
                          <m:t>=</m:t>
                        </m:r>
                        <m:r>
                          <a:rPr lang="pt-BR" i="1">
                            <a:latin typeface="Cambria Math"/>
                            <a:ea typeface="ＭＳ Ｐゴシック" pitchFamily="34" charset="-128"/>
                          </a:rPr>
                          <m:t>0</m:t>
                        </m:r>
                      </m:sub>
                      <m:sup>
                        <m:r>
                          <a:rPr lang="pt-BR" i="1">
                            <a:latin typeface="Cambria Math"/>
                            <a:ea typeface="ＭＳ Ｐゴシック" pitchFamily="34" charset="-128"/>
                          </a:rPr>
                          <m:t>𝑛</m:t>
                        </m:r>
                        <m:r>
                          <a:rPr lang="en-US" i="1">
                            <a:latin typeface="Cambria Math"/>
                            <a:ea typeface="ＭＳ Ｐゴシック" pitchFamily="34" charset="-128"/>
                          </a:rPr>
                          <m:t>−</m:t>
                        </m:r>
                        <m:r>
                          <a:rPr lang="en-US" i="1">
                            <a:latin typeface="Cambria Math"/>
                            <a:ea typeface="ＭＳ Ｐゴシック" pitchFamily="34" charset="-128"/>
                          </a:rPr>
                          <m:t>2</m:t>
                        </m:r>
                      </m:sup>
                      <m:e>
                        <m:r>
                          <a:rPr lang="en-US" b="0" i="1" smtClean="0">
                            <a:latin typeface="Cambria Math"/>
                            <a:ea typeface="ＭＳ Ｐゴシック" pitchFamily="34" charset="-128"/>
                          </a:rPr>
                          <m:t>𝑎</m:t>
                        </m:r>
                        <m:r>
                          <a:rPr lang="en-US" b="0" i="1" baseline="-25000" smtClean="0">
                            <a:latin typeface="Cambria Math"/>
                            <a:ea typeface="ＭＳ Ｐゴシック" pitchFamily="34" charset="-128"/>
                          </a:rPr>
                          <m:t>𝑖</m:t>
                        </m:r>
                        <m:sSup>
                          <m:sSupPr>
                            <m:ctrlPr>
                              <a:rPr lang="pt-BR" i="1">
                                <a:latin typeface="Cambria Math" panose="02040503050406030204" pitchFamily="18" charset="0"/>
                                <a:ea typeface="ＭＳ Ｐゴシック" pitchFamily="34" charset="-128"/>
                              </a:rPr>
                            </m:ctrlPr>
                          </m:sSupPr>
                          <m:e>
                            <m:r>
                              <a:rPr lang="en-US" i="1">
                                <a:latin typeface="Cambria Math"/>
                                <a:ea typeface="ＭＳ Ｐゴシック" pitchFamily="34" charset="-128"/>
                              </a:rPr>
                              <m:t>2</m:t>
                            </m:r>
                          </m:e>
                          <m:sup>
                            <m:r>
                              <a:rPr lang="en-US" i="1">
                                <a:latin typeface="Cambria Math"/>
                                <a:ea typeface="ＭＳ Ｐゴシック" pitchFamily="34" charset="-128"/>
                              </a:rPr>
                              <m:t>𝑖</m:t>
                            </m:r>
                          </m:sup>
                        </m:sSup>
                      </m:e>
                    </m:nary>
                  </m:oMath>
                </a14:m>
                <a:endParaRPr lang="en-US"/>
              </a:p>
              <a:p>
                <a:pPr lvl="1"/>
                <a:r>
                  <a:rPr lang="en-US"/>
                  <a:t>Dải biểu diễn của số dương: -2</a:t>
                </a:r>
                <a:r>
                  <a:rPr lang="en-US" baseline="30000"/>
                  <a:t>n-1</a:t>
                </a:r>
                <a:r>
                  <a:rPr lang="en-US" baseline="-25000"/>
                  <a:t>  </a:t>
                </a:r>
                <a:r>
                  <a:rPr lang="en-US"/>
                  <a:t>-:-  -1		</a:t>
                </a:r>
                <a:endParaRPr lang="en-US">
                  <a:solidFill>
                    <a:srgbClr val="FF3300"/>
                  </a:solidFill>
                </a:endParaRPr>
              </a:p>
            </p:txBody>
          </p:sp>
        </mc:Choice>
        <mc:Fallback xmlns="">
          <p:sp>
            <p:nvSpPr>
              <p:cNvPr id="28675" name="Rectangle 3"/>
              <p:cNvSpPr>
                <a:spLocks noGrp="1" noRot="1" noChangeAspect="1" noMove="1" noResize="1" noEditPoints="1" noAdjustHandles="1" noChangeArrowheads="1" noChangeShapeType="1" noTextEdit="1"/>
              </p:cNvSpPr>
              <p:nvPr>
                <p:ph type="body" idx="1"/>
              </p:nvPr>
            </p:nvSpPr>
            <p:spPr>
              <a:xfrm>
                <a:off x="358135" y="1077904"/>
                <a:ext cx="8403727" cy="5377487"/>
              </a:xfrm>
              <a:blipFill rotWithShape="1">
                <a:blip r:embed="rId3"/>
                <a:stretch>
                  <a:fillRect l="-1089" t="-1134"/>
                </a:stretch>
              </a:blipFill>
            </p:spPr>
            <p:txBody>
              <a:bodyPr/>
              <a:lstStyle/>
              <a:p>
                <a:r>
                  <a:rPr lang="en-US">
                    <a:noFill/>
                  </a:rPr>
                  <a:t> </a:t>
                </a:r>
              </a:p>
            </p:txBody>
          </p:sp>
        </mc:Fallback>
      </mc:AlternateContent>
    </p:spTree>
    <p:extLst>
      <p:ext uri="{BB962C8B-B14F-4D97-AF65-F5344CB8AC3E}">
        <p14:creationId xmlns:p14="http://schemas.microsoft.com/office/powerpoint/2010/main" val="405027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anim calcmode="lin" valueType="num">
                                      <p:cBhvr additive="base">
                                        <p:cTn id="11"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67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anim calcmode="lin" valueType="num">
                                      <p:cBhvr additive="base">
                                        <p:cTn id="15"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867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anim calcmode="lin" valueType="num">
                                      <p:cBhvr additive="base">
                                        <p:cTn id="19"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anim calcmode="lin" valueType="num">
                                      <p:cBhvr additive="base">
                                        <p:cTn id="23"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867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anim calcmode="lin" valueType="num">
                                      <p:cBhvr additive="base">
                                        <p:cTn id="27"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nguyên có dấu (tt)</a:t>
            </a:r>
          </a:p>
        </p:txBody>
      </p:sp>
      <p:sp>
        <p:nvSpPr>
          <p:cNvPr id="28675" name="Rectangle 3"/>
          <p:cNvSpPr>
            <a:spLocks noGrp="1" noChangeArrowheads="1"/>
          </p:cNvSpPr>
          <p:nvPr>
            <p:ph type="body" idx="1"/>
          </p:nvPr>
        </p:nvSpPr>
        <p:spPr>
          <a:xfrm>
            <a:off x="358135" y="1077904"/>
            <a:ext cx="8403727" cy="5377487"/>
          </a:xfrm>
        </p:spPr>
        <p:txBody>
          <a:bodyPr/>
          <a:lstStyle/>
          <a:p>
            <a:r>
              <a:rPr lang="en-US"/>
              <a:t>Ví dụ: xác định giá trị các số nguyên có dấu 8 bit sau đây:</a:t>
            </a:r>
          </a:p>
          <a:p>
            <a:pPr marL="0" indent="0">
              <a:buNone/>
            </a:pPr>
            <a:r>
              <a:rPr lang="en-US" sz="3600"/>
              <a:t>	A = 0101 1110</a:t>
            </a:r>
          </a:p>
          <a:p>
            <a:pPr marL="0" indent="0">
              <a:buNone/>
            </a:pPr>
            <a:r>
              <a:rPr lang="en-US" sz="3600"/>
              <a:t>	B = 1101 0011</a:t>
            </a:r>
            <a:endParaRPr lang="en-US" sz="3600" baseline="-25000"/>
          </a:p>
          <a:p>
            <a:r>
              <a:rPr lang="pt-BR"/>
              <a:t>A = 2</a:t>
            </a:r>
            <a:r>
              <a:rPr lang="pt-BR" baseline="30000"/>
              <a:t>6</a:t>
            </a:r>
            <a:r>
              <a:rPr lang="pt-BR"/>
              <a:t>+ 2</a:t>
            </a:r>
            <a:r>
              <a:rPr lang="pt-BR" baseline="30000"/>
              <a:t>4</a:t>
            </a:r>
            <a:r>
              <a:rPr lang="pt-BR"/>
              <a:t>+ 2</a:t>
            </a:r>
            <a:r>
              <a:rPr lang="pt-BR" baseline="30000"/>
              <a:t>3 </a:t>
            </a:r>
            <a:r>
              <a:rPr lang="pt-BR"/>
              <a:t>+ 2</a:t>
            </a:r>
            <a:r>
              <a:rPr lang="pt-BR" baseline="30000"/>
              <a:t>2</a:t>
            </a:r>
            <a:r>
              <a:rPr lang="pt-BR"/>
              <a:t>+ 2</a:t>
            </a:r>
            <a:r>
              <a:rPr lang="pt-BR" baseline="30000"/>
              <a:t>1</a:t>
            </a:r>
            <a:r>
              <a:rPr lang="pt-BR"/>
              <a:t>= 64 + 16 + 8 + 4 + 2 = 94</a:t>
            </a:r>
          </a:p>
          <a:p>
            <a:r>
              <a:rPr lang="pl-PL"/>
              <a:t>B = -2</a:t>
            </a:r>
            <a:r>
              <a:rPr lang="en-US" baseline="30000"/>
              <a:t>7</a:t>
            </a:r>
            <a:r>
              <a:rPr lang="pl-PL"/>
              <a:t>+ 2</a:t>
            </a:r>
            <a:r>
              <a:rPr lang="en-US" baseline="30000"/>
              <a:t>6</a:t>
            </a:r>
            <a:r>
              <a:rPr lang="pl-PL"/>
              <a:t>+ 2</a:t>
            </a:r>
            <a:r>
              <a:rPr lang="en-US" baseline="30000"/>
              <a:t>4</a:t>
            </a:r>
            <a:r>
              <a:rPr lang="pl-PL"/>
              <a:t>+ 2</a:t>
            </a:r>
            <a:r>
              <a:rPr lang="en-US" baseline="30000"/>
              <a:t>1</a:t>
            </a:r>
            <a:r>
              <a:rPr lang="en-US"/>
              <a:t>+2</a:t>
            </a:r>
            <a:r>
              <a:rPr lang="en-US" baseline="30000"/>
              <a:t>0</a:t>
            </a:r>
            <a:r>
              <a:rPr lang="pl-PL"/>
              <a:t>=</a:t>
            </a:r>
            <a:r>
              <a:rPr lang="en-US"/>
              <a:t> -128 + 64 + 16 + 2 +1</a:t>
            </a:r>
          </a:p>
          <a:p>
            <a:pPr marL="0" indent="0">
              <a:buNone/>
            </a:pPr>
            <a:r>
              <a:rPr lang="en-US"/>
              <a:t>       = -45 		</a:t>
            </a:r>
            <a:endParaRPr lang="en-US">
              <a:solidFill>
                <a:srgbClr val="FF3300"/>
              </a:solidFill>
            </a:endParaRPr>
          </a:p>
        </p:txBody>
      </p:sp>
    </p:spTree>
    <p:extLst>
      <p:ext uri="{BB962C8B-B14F-4D97-AF65-F5344CB8AC3E}">
        <p14:creationId xmlns:p14="http://schemas.microsoft.com/office/powerpoint/2010/main" val="71100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675">
                                            <p:txEl>
                                              <p:pRg st="5" end="5"/>
                                            </p:txEl>
                                          </p:spTgt>
                                        </p:tgtEl>
                                        <p:attrNameLst>
                                          <p:attrName>style.visibility</p:attrName>
                                        </p:attrNameLst>
                                      </p:cBhvr>
                                      <p:to>
                                        <p:strVal val="visible"/>
                                      </p:to>
                                    </p:set>
                                    <p:anim calcmode="lin" valueType="num">
                                      <p:cBhvr additive="base">
                                        <p:cTn id="37"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nguyên có dấu (tt)</a:t>
            </a:r>
          </a:p>
        </p:txBody>
      </p:sp>
      <p:sp>
        <p:nvSpPr>
          <p:cNvPr id="28675" name="Rectangle 3"/>
          <p:cNvSpPr>
            <a:spLocks noGrp="1" noChangeArrowheads="1"/>
          </p:cNvSpPr>
          <p:nvPr>
            <p:ph type="body" idx="1"/>
          </p:nvPr>
        </p:nvSpPr>
        <p:spPr>
          <a:xfrm>
            <a:off x="358135" y="1077904"/>
            <a:ext cx="8403727" cy="5377487"/>
          </a:xfrm>
        </p:spPr>
        <p:txBody>
          <a:bodyPr/>
          <a:lstStyle/>
          <a:p>
            <a:r>
              <a:rPr lang="en-US"/>
              <a:t>Ví dụ: xác định giá trị các số nguyên có dấu 16 bit sau đây:</a:t>
            </a:r>
          </a:p>
          <a:p>
            <a:pPr marL="0" indent="0">
              <a:buNone/>
            </a:pPr>
            <a:r>
              <a:rPr lang="en-US" sz="3600"/>
              <a:t>	A = 0101 1110 0101 1110</a:t>
            </a:r>
          </a:p>
          <a:p>
            <a:pPr marL="0" indent="0">
              <a:buNone/>
            </a:pPr>
            <a:r>
              <a:rPr lang="en-US" sz="3600"/>
              <a:t>	B = 1101 0011 1101 0011</a:t>
            </a:r>
            <a:endParaRPr lang="en-US" sz="3600" baseline="-25000"/>
          </a:p>
          <a:p>
            <a:pPr marL="0" indent="0">
              <a:buNone/>
            </a:pPr>
            <a:r>
              <a:rPr lang="en-US"/>
              <a:t>	</a:t>
            </a:r>
            <a:endParaRPr lang="en-US">
              <a:solidFill>
                <a:srgbClr val="FF3300"/>
              </a:solidFill>
            </a:endParaRPr>
          </a:p>
        </p:txBody>
      </p:sp>
    </p:spTree>
    <p:extLst>
      <p:ext uri="{BB962C8B-B14F-4D97-AF65-F5344CB8AC3E}">
        <p14:creationId xmlns:p14="http://schemas.microsoft.com/office/powerpoint/2010/main" val="20161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 calcmode="lin" valueType="num">
                                      <p:cBhvr additive="base">
                                        <p:cTn id="7"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anim calcmode="lin" valueType="num">
                                      <p:cBhvr additive="base">
                                        <p:cTn id="13"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nguyên có dấu (tt)</a:t>
            </a:r>
          </a:p>
        </p:txBody>
      </p:sp>
      <p:sp>
        <p:nvSpPr>
          <p:cNvPr id="28675" name="Rectangle 3"/>
          <p:cNvSpPr>
            <a:spLocks noGrp="1" noChangeArrowheads="1"/>
          </p:cNvSpPr>
          <p:nvPr>
            <p:ph type="body" idx="1"/>
          </p:nvPr>
        </p:nvSpPr>
        <p:spPr>
          <a:xfrm>
            <a:off x="358135" y="1077904"/>
            <a:ext cx="8403727" cy="5377487"/>
          </a:xfrm>
        </p:spPr>
        <p:txBody>
          <a:bodyPr/>
          <a:lstStyle/>
          <a:p>
            <a:pPr>
              <a:lnSpc>
                <a:spcPct val="90000"/>
              </a:lnSpc>
            </a:pPr>
            <a:r>
              <a:rPr lang="en-US"/>
              <a:t>Số bù một và Số bù hai:</a:t>
            </a:r>
          </a:p>
          <a:p>
            <a:pPr lvl="1"/>
            <a:r>
              <a:rPr lang="vi-VN"/>
              <a:t>Giả sử có một số nguyên (không dấu) nhị phân A đ</a:t>
            </a:r>
            <a:r>
              <a:rPr lang="en-US"/>
              <a:t>ược</a:t>
            </a:r>
            <a:r>
              <a:rPr lang="vi-VN"/>
              <a:t> biểu diễn bởi n bit. Khi đó ta có:</a:t>
            </a:r>
            <a:endParaRPr lang="en-US"/>
          </a:p>
          <a:p>
            <a:pPr lvl="1"/>
            <a:r>
              <a:rPr lang="pt-BR"/>
              <a:t>Số bù một của A = (2</a:t>
            </a:r>
            <a:r>
              <a:rPr lang="pt-BR" baseline="30000"/>
              <a:t>n</a:t>
            </a:r>
            <a:r>
              <a:rPr lang="pt-BR"/>
              <a:t>-1) – A</a:t>
            </a:r>
          </a:p>
          <a:p>
            <a:pPr lvl="1"/>
            <a:r>
              <a:rPr lang="pt-BR"/>
              <a:t>Số bù hai của A = 2</a:t>
            </a:r>
            <a:r>
              <a:rPr lang="pt-BR" baseline="30000"/>
              <a:t>n </a:t>
            </a:r>
            <a:r>
              <a:rPr lang="pt-BR"/>
              <a:t>– A </a:t>
            </a:r>
          </a:p>
          <a:p>
            <a:pPr marL="457200" lvl="1" indent="0">
              <a:buNone/>
            </a:pPr>
            <a:r>
              <a:rPr lang="en-US">
                <a:sym typeface="Wingdings" pitchFamily="2" charset="2"/>
              </a:rPr>
              <a:t></a:t>
            </a:r>
            <a:r>
              <a:rPr lang="en-US"/>
              <a:t>Số bù hai = Số bù một + 1</a:t>
            </a:r>
          </a:p>
          <a:p>
            <a:pPr lvl="1"/>
            <a:r>
              <a:rPr lang="en-US"/>
              <a:t>Ví dụ:</a:t>
            </a:r>
          </a:p>
          <a:p>
            <a:pPr lvl="2"/>
            <a:r>
              <a:rPr lang="pt-BR"/>
              <a:t>Xét n = 4 bit, A = 0110</a:t>
            </a:r>
          </a:p>
          <a:p>
            <a:pPr lvl="2"/>
            <a:r>
              <a:rPr lang="en-US"/>
              <a:t>Số bù một của A = (2</a:t>
            </a:r>
            <a:r>
              <a:rPr lang="en-US" baseline="30000"/>
              <a:t>4</a:t>
            </a:r>
            <a:r>
              <a:rPr lang="en-US"/>
              <a:t>-1) - 0110 = 1001</a:t>
            </a:r>
          </a:p>
          <a:p>
            <a:pPr lvl="2"/>
            <a:r>
              <a:rPr lang="it-IT"/>
              <a:t>Số bù hai của A = 2</a:t>
            </a:r>
            <a:r>
              <a:rPr lang="it-IT" baseline="30000"/>
              <a:t>4 </a:t>
            </a:r>
            <a:r>
              <a:rPr lang="it-IT"/>
              <a:t>- 0110 = 1010</a:t>
            </a:r>
          </a:p>
          <a:p>
            <a:pPr marL="0" indent="0">
              <a:buNone/>
            </a:pPr>
            <a:r>
              <a:rPr lang="it-IT">
                <a:solidFill>
                  <a:srgbClr val="FF0000"/>
                </a:solidFill>
              </a:rPr>
              <a:t>Có thể lấy bù một của một số bằng cách đảo bit</a:t>
            </a:r>
          </a:p>
        </p:txBody>
      </p:sp>
    </p:spTree>
    <p:extLst>
      <p:ext uri="{BB962C8B-B14F-4D97-AF65-F5344CB8AC3E}">
        <p14:creationId xmlns:p14="http://schemas.microsoft.com/office/powerpoint/2010/main" val="277894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675">
                                            <p:txEl>
                                              <p:pRg st="5" end="5"/>
                                            </p:txEl>
                                          </p:spTgt>
                                        </p:tgtEl>
                                        <p:attrNameLst>
                                          <p:attrName>style.visibility</p:attrName>
                                        </p:attrNameLst>
                                      </p:cBhvr>
                                      <p:to>
                                        <p:strVal val="visible"/>
                                      </p:to>
                                    </p:set>
                                    <p:anim calcmode="lin" valueType="num">
                                      <p:cBhvr additive="base">
                                        <p:cTn id="37"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675">
                                            <p:txEl>
                                              <p:pRg st="6" end="6"/>
                                            </p:txEl>
                                          </p:spTgt>
                                        </p:tgtEl>
                                        <p:attrNameLst>
                                          <p:attrName>style.visibility</p:attrName>
                                        </p:attrNameLst>
                                      </p:cBhvr>
                                      <p:to>
                                        <p:strVal val="visible"/>
                                      </p:to>
                                    </p:set>
                                    <p:anim calcmode="lin" valueType="num">
                                      <p:cBhvr additive="base">
                                        <p:cTn id="43"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6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675">
                                            <p:txEl>
                                              <p:pRg st="7" end="7"/>
                                            </p:txEl>
                                          </p:spTgt>
                                        </p:tgtEl>
                                        <p:attrNameLst>
                                          <p:attrName>style.visibility</p:attrName>
                                        </p:attrNameLst>
                                      </p:cBhvr>
                                      <p:to>
                                        <p:strVal val="visible"/>
                                      </p:to>
                                    </p:set>
                                    <p:anim calcmode="lin" valueType="num">
                                      <p:cBhvr additive="base">
                                        <p:cTn id="49" dur="500" fill="hold"/>
                                        <p:tgtEl>
                                          <p:spTgt spid="2867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86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8675">
                                            <p:txEl>
                                              <p:pRg st="8" end="8"/>
                                            </p:txEl>
                                          </p:spTgt>
                                        </p:tgtEl>
                                        <p:attrNameLst>
                                          <p:attrName>style.visibility</p:attrName>
                                        </p:attrNameLst>
                                      </p:cBhvr>
                                      <p:to>
                                        <p:strVal val="visible"/>
                                      </p:to>
                                    </p:set>
                                    <p:anim calcmode="lin" valueType="num">
                                      <p:cBhvr additive="base">
                                        <p:cTn id="55" dur="500" fill="hold"/>
                                        <p:tgtEl>
                                          <p:spTgt spid="2867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867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8675">
                                            <p:txEl>
                                              <p:pRg st="9" end="9"/>
                                            </p:txEl>
                                          </p:spTgt>
                                        </p:tgtEl>
                                        <p:attrNameLst>
                                          <p:attrName>style.visibility</p:attrName>
                                        </p:attrNameLst>
                                      </p:cBhvr>
                                      <p:to>
                                        <p:strVal val="visible"/>
                                      </p:to>
                                    </p:set>
                                    <p:anim calcmode="lin" valueType="num">
                                      <p:cBhvr additive="base">
                                        <p:cTn id="61" dur="500" fill="hold"/>
                                        <p:tgtEl>
                                          <p:spTgt spid="2867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867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nguyên có dấu (tt)</a:t>
            </a:r>
          </a:p>
        </p:txBody>
      </p:sp>
      <p:sp>
        <p:nvSpPr>
          <p:cNvPr id="28675" name="Rectangle 3"/>
          <p:cNvSpPr>
            <a:spLocks noGrp="1" noChangeArrowheads="1"/>
          </p:cNvSpPr>
          <p:nvPr>
            <p:ph type="body" idx="1"/>
          </p:nvPr>
        </p:nvSpPr>
        <p:spPr>
          <a:xfrm>
            <a:off x="358135" y="1077904"/>
            <a:ext cx="8403727" cy="5377487"/>
          </a:xfrm>
        </p:spPr>
        <p:txBody>
          <a:bodyPr/>
          <a:lstStyle/>
          <a:p>
            <a:pPr>
              <a:lnSpc>
                <a:spcPct val="90000"/>
              </a:lnSpc>
            </a:pPr>
            <a:r>
              <a:rPr lang="en-US"/>
              <a:t>Số bù một và Số bù hai:</a:t>
            </a:r>
          </a:p>
          <a:p>
            <a:pPr lvl="1"/>
            <a:r>
              <a:rPr lang="vi-VN"/>
              <a:t>Dùng n bit để biểu diễn số nguyên có dấu –A = Biểu diễn số bù 2 của A (sử dụng n bit)</a:t>
            </a:r>
            <a:endParaRPr lang="en-US"/>
          </a:p>
          <a:p>
            <a:pPr lvl="1"/>
            <a:r>
              <a:rPr lang="vi-VN"/>
              <a:t>Ví dụ: Biểu diễn số nguyên có dấu sau đây bằng 8 bit: A = -70</a:t>
            </a:r>
            <a:endParaRPr lang="en-US"/>
          </a:p>
          <a:p>
            <a:pPr lvl="1"/>
            <a:r>
              <a:rPr lang="en-US"/>
              <a:t>Biểu diễn 70 = 0 1 0 0 0 1 1 0</a:t>
            </a:r>
          </a:p>
          <a:p>
            <a:pPr marL="457200" lvl="1" indent="0">
              <a:buNone/>
            </a:pPr>
            <a:r>
              <a:rPr lang="en-US"/>
              <a:t>                  Bù 1: 1 0 1 1 1 0 0 1</a:t>
            </a:r>
          </a:p>
          <a:p>
            <a:pPr marL="457200" lvl="1" indent="0">
              <a:buNone/>
            </a:pPr>
            <a:r>
              <a:rPr lang="en-US"/>
              <a:t>                                               +1</a:t>
            </a:r>
          </a:p>
          <a:p>
            <a:pPr marL="457200" lvl="1" indent="0">
              <a:buNone/>
            </a:pPr>
            <a:r>
              <a:rPr lang="en-US"/>
              <a:t>                   Bù 2:1 0 1 1 1 0 1 0</a:t>
            </a:r>
          </a:p>
          <a:p>
            <a:pPr lvl="1"/>
            <a:r>
              <a:rPr lang="en-US"/>
              <a:t>Vậy: A= 1011 1010</a:t>
            </a:r>
            <a:endParaRPr lang="it-IT"/>
          </a:p>
        </p:txBody>
      </p:sp>
    </p:spTree>
    <p:extLst>
      <p:ext uri="{BB962C8B-B14F-4D97-AF65-F5344CB8AC3E}">
        <p14:creationId xmlns:p14="http://schemas.microsoft.com/office/powerpoint/2010/main" val="26061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675">
                                            <p:txEl>
                                              <p:pRg st="5" end="5"/>
                                            </p:txEl>
                                          </p:spTgt>
                                        </p:tgtEl>
                                        <p:attrNameLst>
                                          <p:attrName>style.visibility</p:attrName>
                                        </p:attrNameLst>
                                      </p:cBhvr>
                                      <p:to>
                                        <p:strVal val="visible"/>
                                      </p:to>
                                    </p:set>
                                    <p:anim calcmode="lin" valueType="num">
                                      <p:cBhvr additive="base">
                                        <p:cTn id="37"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675">
                                            <p:txEl>
                                              <p:pRg st="6" end="6"/>
                                            </p:txEl>
                                          </p:spTgt>
                                        </p:tgtEl>
                                        <p:attrNameLst>
                                          <p:attrName>style.visibility</p:attrName>
                                        </p:attrNameLst>
                                      </p:cBhvr>
                                      <p:to>
                                        <p:strVal val="visible"/>
                                      </p:to>
                                    </p:set>
                                    <p:anim calcmode="lin" valueType="num">
                                      <p:cBhvr additive="base">
                                        <p:cTn id="43"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6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675">
                                            <p:txEl>
                                              <p:pRg st="7" end="7"/>
                                            </p:txEl>
                                          </p:spTgt>
                                        </p:tgtEl>
                                        <p:attrNameLst>
                                          <p:attrName>style.visibility</p:attrName>
                                        </p:attrNameLst>
                                      </p:cBhvr>
                                      <p:to>
                                        <p:strVal val="visible"/>
                                      </p:to>
                                    </p:set>
                                    <p:anim calcmode="lin" valueType="num">
                                      <p:cBhvr additive="base">
                                        <p:cTn id="49" dur="500" fill="hold"/>
                                        <p:tgtEl>
                                          <p:spTgt spid="2867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867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nguyên có dấu (tt)</a:t>
            </a:r>
          </a:p>
        </p:txBody>
      </p:sp>
      <p:sp>
        <p:nvSpPr>
          <p:cNvPr id="28675" name="Rectangle 3"/>
          <p:cNvSpPr>
            <a:spLocks noGrp="1" noChangeArrowheads="1"/>
          </p:cNvSpPr>
          <p:nvPr>
            <p:ph type="body" idx="1"/>
          </p:nvPr>
        </p:nvSpPr>
        <p:spPr>
          <a:xfrm>
            <a:off x="358135" y="1077904"/>
            <a:ext cx="8403727" cy="5377487"/>
          </a:xfrm>
        </p:spPr>
        <p:txBody>
          <a:bodyPr/>
          <a:lstStyle/>
          <a:p>
            <a:pPr>
              <a:lnSpc>
                <a:spcPct val="90000"/>
              </a:lnSpc>
            </a:pPr>
            <a:r>
              <a:rPr lang="en-US"/>
              <a:t>Ví dụ: biểu diễn số nguyên có dấu sau đây bằng 8 bit. Sử dụng số bù 1 và số bù 2</a:t>
            </a:r>
          </a:p>
          <a:p>
            <a:pPr lvl="1">
              <a:lnSpc>
                <a:spcPct val="90000"/>
              </a:lnSpc>
            </a:pPr>
            <a:r>
              <a:rPr lang="en-US"/>
              <a:t>A = -120</a:t>
            </a:r>
          </a:p>
          <a:p>
            <a:pPr>
              <a:lnSpc>
                <a:spcPct val="90000"/>
              </a:lnSpc>
            </a:pPr>
            <a:r>
              <a:rPr lang="en-US"/>
              <a:t>Ví dụ: biểu diễn số nguyên có dấu sau đây bằng 16 bit. Sử dụng số bù 1 và số bù 2</a:t>
            </a:r>
          </a:p>
          <a:p>
            <a:pPr lvl="1">
              <a:lnSpc>
                <a:spcPct val="90000"/>
              </a:lnSpc>
            </a:pPr>
            <a:r>
              <a:rPr lang="en-US"/>
              <a:t>A = -1170 </a:t>
            </a:r>
          </a:p>
          <a:p>
            <a:pPr>
              <a:lnSpc>
                <a:spcPct val="90000"/>
              </a:lnSpc>
            </a:pPr>
            <a:endParaRPr lang="it-IT"/>
          </a:p>
        </p:txBody>
      </p:sp>
    </p:spTree>
    <p:extLst>
      <p:ext uri="{BB962C8B-B14F-4D97-AF65-F5344CB8AC3E}">
        <p14:creationId xmlns:p14="http://schemas.microsoft.com/office/powerpoint/2010/main" val="379093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ea typeface="ＭＳ Ｐゴシック" pitchFamily="34" charset="-128"/>
              </a:rPr>
              <a:t>Các hệ thống số</a:t>
            </a:r>
          </a:p>
        </p:txBody>
      </p:sp>
      <p:sp>
        <p:nvSpPr>
          <p:cNvPr id="8195" name="Rectangle 3"/>
          <p:cNvSpPr>
            <a:spLocks noGrp="1" noChangeArrowheads="1"/>
          </p:cNvSpPr>
          <p:nvPr>
            <p:ph type="body" idx="1"/>
          </p:nvPr>
        </p:nvSpPr>
        <p:spPr>
          <a:xfrm>
            <a:off x="511175" y="1068388"/>
            <a:ext cx="8158163" cy="5356225"/>
          </a:xfrm>
        </p:spPr>
        <p:txBody>
          <a:bodyPr/>
          <a:lstStyle/>
          <a:p>
            <a:r>
              <a:rPr lang="en-US">
                <a:ea typeface="ＭＳ Ｐゴシック" pitchFamily="34" charset="-128"/>
              </a:rPr>
              <a:t>Một số khái niệm cơ bản</a:t>
            </a:r>
          </a:p>
          <a:p>
            <a:pPr lvl="1"/>
            <a:r>
              <a:rPr lang="en-US">
                <a:ea typeface="ＭＳ Ｐゴシック" pitchFamily="34" charset="-128"/>
              </a:rPr>
              <a:t>Cơ số (R- Radix)</a:t>
            </a:r>
          </a:p>
          <a:p>
            <a:pPr lvl="2"/>
            <a:r>
              <a:rPr lang="en-US">
                <a:ea typeface="ＭＳ Ｐゴシック" pitchFamily="34" charset="-128"/>
              </a:rPr>
              <a:t>Là số lượng ký tự chữ số (ký số - digit) sử dụng để biểu diễn trong hệ thống số đếm</a:t>
            </a:r>
          </a:p>
          <a:p>
            <a:pPr lvl="1"/>
            <a:r>
              <a:rPr lang="en-US">
                <a:ea typeface="ＭＳ Ｐゴシック" pitchFamily="34" charset="-128"/>
              </a:rPr>
              <a:t>Trọng số (weight)</a:t>
            </a:r>
          </a:p>
          <a:p>
            <a:pPr lvl="2"/>
            <a:r>
              <a:rPr lang="en-US">
                <a:ea typeface="ＭＳ Ｐゴシック" pitchFamily="34" charset="-128"/>
              </a:rPr>
              <a:t>Đại lượng biểu diễn cho vị trí của một con số trong hệ thống số đếm</a:t>
            </a:r>
          </a:p>
          <a:p>
            <a:pPr lvl="2"/>
            <a:r>
              <a:rPr lang="en-US" sz="3200">
                <a:ea typeface="ＭＳ Ｐゴシック" pitchFamily="34" charset="-128"/>
              </a:rPr>
              <a:t>Trọng số = cơ số </a:t>
            </a:r>
            <a:r>
              <a:rPr lang="en-US" sz="3600" baseline="30000">
                <a:solidFill>
                  <a:srgbClr val="FF0000"/>
                </a:solidFill>
                <a:ea typeface="ＭＳ Ｐゴシック" pitchFamily="34" charset="-128"/>
              </a:rPr>
              <a:t>vị</a:t>
            </a:r>
            <a:r>
              <a:rPr lang="en-US" sz="3600">
                <a:solidFill>
                  <a:srgbClr val="FF0000"/>
                </a:solidFill>
                <a:ea typeface="ＭＳ Ｐゴシック" pitchFamily="34" charset="-128"/>
              </a:rPr>
              <a:t> </a:t>
            </a:r>
            <a:r>
              <a:rPr lang="en-US" sz="3600" baseline="30000">
                <a:solidFill>
                  <a:srgbClr val="FF0000"/>
                </a:solidFill>
                <a:ea typeface="ＭＳ Ｐゴシック" pitchFamily="34" charset="-128"/>
              </a:rPr>
              <a:t>trí</a:t>
            </a:r>
            <a:endParaRPr lang="en-US" sz="2400" baseline="30000">
              <a:solidFill>
                <a:srgbClr val="FF0000"/>
              </a:solidFill>
              <a:ea typeface="ＭＳ Ｐゴシック" pitchFamily="34" charset="-128"/>
            </a:endParaRPr>
          </a:p>
          <a:p>
            <a:pPr lvl="1"/>
            <a:r>
              <a:rPr lang="en-US">
                <a:ea typeface="ＭＳ Ｐゴシック" pitchFamily="34" charset="-128"/>
              </a:rPr>
              <a:t>Giá trị (value)</a:t>
            </a:r>
          </a:p>
          <a:p>
            <a:pPr lvl="2"/>
            <a:r>
              <a:rPr lang="en-US">
                <a:ea typeface="ＭＳ Ｐゴシック" pitchFamily="34" charset="-128"/>
              </a:rPr>
              <a:t>Tính bằng tổng theo trọng số</a:t>
            </a:r>
          </a:p>
          <a:p>
            <a:pPr lvl="2"/>
            <a:r>
              <a:rPr lang="en-US">
                <a:ea typeface="ＭＳ Ｐゴシック" pitchFamily="34" charset="-128"/>
              </a:rPr>
              <a:t>Value=</a:t>
            </a:r>
            <a:r>
              <a:rPr lang="en-US" i="1">
                <a:ea typeface="ＭＳ Ｐゴシック" pitchFamily="34" charset="-128"/>
                <a:sym typeface="Symbol" pitchFamily="18" charset="2"/>
              </a:rPr>
              <a:t> </a:t>
            </a:r>
            <a:r>
              <a:rPr lang="en-US" i="1">
                <a:ea typeface="ＭＳ Ｐゴシック" pitchFamily="34" charset="-128"/>
              </a:rPr>
              <a:t> </a:t>
            </a:r>
            <a:r>
              <a:rPr lang="en-US">
                <a:ea typeface="ＭＳ Ｐゴシック" pitchFamily="34" charset="-128"/>
              </a:rPr>
              <a:t>(ký số x trọng số)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anim calcmode="lin" valueType="num">
                                      <p:cBhvr additive="base">
                                        <p:cTn id="31"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195">
                                            <p:txEl>
                                              <p:pRg st="5" end="5"/>
                                            </p:txEl>
                                          </p:spTgt>
                                        </p:tgtEl>
                                        <p:attrNameLst>
                                          <p:attrName>style.visibility</p:attrName>
                                        </p:attrNameLst>
                                      </p:cBhvr>
                                      <p:to>
                                        <p:strVal val="visible"/>
                                      </p:to>
                                    </p:set>
                                    <p:anim calcmode="lin" valueType="num">
                                      <p:cBhvr additive="base">
                                        <p:cTn id="37"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195">
                                            <p:txEl>
                                              <p:pRg st="6" end="6"/>
                                            </p:txEl>
                                          </p:spTgt>
                                        </p:tgtEl>
                                        <p:attrNameLst>
                                          <p:attrName>style.visibility</p:attrName>
                                        </p:attrNameLst>
                                      </p:cBhvr>
                                      <p:to>
                                        <p:strVal val="visible"/>
                                      </p:to>
                                    </p:set>
                                    <p:anim calcmode="lin" valueType="num">
                                      <p:cBhvr additive="base">
                                        <p:cTn id="43"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1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195">
                                            <p:txEl>
                                              <p:pRg st="7" end="7"/>
                                            </p:txEl>
                                          </p:spTgt>
                                        </p:tgtEl>
                                        <p:attrNameLst>
                                          <p:attrName>style.visibility</p:attrName>
                                        </p:attrNameLst>
                                      </p:cBhvr>
                                      <p:to>
                                        <p:strVal val="visible"/>
                                      </p:to>
                                    </p:set>
                                    <p:anim calcmode="lin" valueType="num">
                                      <p:cBhvr additive="base">
                                        <p:cTn id="49" dur="500" fill="hold"/>
                                        <p:tgtEl>
                                          <p:spTgt spid="819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1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195">
                                            <p:txEl>
                                              <p:pRg st="8" end="8"/>
                                            </p:txEl>
                                          </p:spTgt>
                                        </p:tgtEl>
                                        <p:attrNameLst>
                                          <p:attrName>style.visibility</p:attrName>
                                        </p:attrNameLst>
                                      </p:cBhvr>
                                      <p:to>
                                        <p:strVal val="visible"/>
                                      </p:to>
                                    </p:set>
                                    <p:anim calcmode="lin" valueType="num">
                                      <p:cBhvr additive="base">
                                        <p:cTn id="55" dur="500" fill="hold"/>
                                        <p:tgtEl>
                                          <p:spTgt spid="819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19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nguyên (tt)</a:t>
            </a:r>
          </a:p>
        </p:txBody>
      </p:sp>
      <p:sp>
        <p:nvSpPr>
          <p:cNvPr id="28675" name="Rectangle 3"/>
          <p:cNvSpPr>
            <a:spLocks noGrp="1" noChangeArrowheads="1"/>
          </p:cNvSpPr>
          <p:nvPr>
            <p:ph type="body" idx="1"/>
          </p:nvPr>
        </p:nvSpPr>
        <p:spPr>
          <a:xfrm>
            <a:off x="358135" y="1282890"/>
            <a:ext cx="8403727" cy="5172501"/>
          </a:xfrm>
        </p:spPr>
        <p:txBody>
          <a:bodyPr/>
          <a:lstStyle/>
          <a:p>
            <a:r>
              <a:rPr lang="en-US"/>
              <a:t>Cộng trừ số nguyên không dấu:</a:t>
            </a:r>
          </a:p>
          <a:p>
            <a:pPr lvl="1"/>
            <a:r>
              <a:rPr lang="en-US"/>
              <a:t>Tiến hành cộng lần lượt từng bit từ phải qua trái.</a:t>
            </a:r>
          </a:p>
          <a:p>
            <a:pPr lvl="1"/>
            <a:r>
              <a:rPr lang="vi-VN"/>
              <a:t>Khi cộng hai số nguyên không dấu n bits ta thu </a:t>
            </a:r>
            <a:r>
              <a:rPr lang="en-US"/>
              <a:t>được</a:t>
            </a:r>
            <a:r>
              <a:rPr lang="vi-VN"/>
              <a:t> một số nguyên không dấu cũng n bits.</a:t>
            </a:r>
            <a:endParaRPr lang="en-US"/>
          </a:p>
          <a:p>
            <a:pPr lvl="1"/>
            <a:r>
              <a:rPr lang="vi-VN"/>
              <a:t>Nếu tổng của hai số đó lớn hơn 2</a:t>
            </a:r>
            <a:r>
              <a:rPr lang="vi-VN" baseline="30000"/>
              <a:t>n-1</a:t>
            </a:r>
            <a:r>
              <a:rPr lang="en-US" baseline="30000"/>
              <a:t> </a:t>
            </a:r>
            <a:r>
              <a:rPr lang="vi-VN"/>
              <a:t>thì khi đó sẽ tràn số và kết quả sẽ là sai.</a:t>
            </a:r>
          </a:p>
          <a:p>
            <a:pPr>
              <a:lnSpc>
                <a:spcPct val="90000"/>
              </a:lnSpc>
            </a:pPr>
            <a:endParaRPr lang="it-IT"/>
          </a:p>
        </p:txBody>
      </p:sp>
    </p:spTree>
    <p:extLst>
      <p:ext uri="{BB962C8B-B14F-4D97-AF65-F5344CB8AC3E}">
        <p14:creationId xmlns:p14="http://schemas.microsoft.com/office/powerpoint/2010/main" val="92476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nguyên (tt)</a:t>
            </a:r>
          </a:p>
        </p:txBody>
      </p:sp>
      <p:sp>
        <p:nvSpPr>
          <p:cNvPr id="28675" name="Rectangle 3"/>
          <p:cNvSpPr>
            <a:spLocks noGrp="1" noChangeArrowheads="1"/>
          </p:cNvSpPr>
          <p:nvPr>
            <p:ph type="body" idx="1"/>
          </p:nvPr>
        </p:nvSpPr>
        <p:spPr>
          <a:xfrm>
            <a:off x="358135" y="955344"/>
            <a:ext cx="8403727" cy="5500048"/>
          </a:xfrm>
        </p:spPr>
        <p:txBody>
          <a:bodyPr/>
          <a:lstStyle/>
          <a:p>
            <a:r>
              <a:rPr lang="vi-VN"/>
              <a:t>Dùng 8 bit để biểu diễn số nguyên không dấu</a:t>
            </a:r>
            <a:r>
              <a:rPr lang="en-US"/>
              <a:t>.</a:t>
            </a:r>
          </a:p>
          <a:p>
            <a:r>
              <a:rPr lang="en-US"/>
              <a:t>Trường hợp không xảy ra tràn số (carry-out):</a:t>
            </a:r>
          </a:p>
          <a:p>
            <a:pPr lvl="1"/>
            <a:r>
              <a:rPr lang="en-US"/>
              <a:t>X = 1001 0110 = 150</a:t>
            </a:r>
          </a:p>
          <a:p>
            <a:pPr lvl="1"/>
            <a:r>
              <a:rPr lang="en-US"/>
              <a:t>Y = 0001 0011 = 19</a:t>
            </a:r>
          </a:p>
          <a:p>
            <a:pPr lvl="1"/>
            <a:r>
              <a:rPr lang="en-US"/>
              <a:t>S = 1010 1001 = 169</a:t>
            </a:r>
          </a:p>
          <a:p>
            <a:pPr lvl="1"/>
            <a:r>
              <a:rPr lang="en-US"/>
              <a:t>Cout = 0</a:t>
            </a:r>
          </a:p>
          <a:p>
            <a:r>
              <a:rPr lang="en-US"/>
              <a:t>Trường hợp có xảy ra tràn số (carry-out):</a:t>
            </a:r>
          </a:p>
          <a:p>
            <a:pPr lvl="1"/>
            <a:r>
              <a:rPr lang="en-US"/>
              <a:t>X = 1100 0101 = 197</a:t>
            </a:r>
          </a:p>
          <a:p>
            <a:pPr lvl="1"/>
            <a:r>
              <a:rPr lang="en-US"/>
              <a:t>Y = 0100 0110 = 70</a:t>
            </a:r>
          </a:p>
          <a:p>
            <a:pPr lvl="1"/>
            <a:r>
              <a:rPr lang="en-US"/>
              <a:t>S = 0000 1011 ≠ 267</a:t>
            </a:r>
          </a:p>
          <a:p>
            <a:pPr lvl="1"/>
            <a:r>
              <a:rPr lang="en-US"/>
              <a:t>Cout = 1</a:t>
            </a:r>
            <a:endParaRPr lang="it-IT"/>
          </a:p>
        </p:txBody>
      </p:sp>
    </p:spTree>
    <p:extLst>
      <p:ext uri="{BB962C8B-B14F-4D97-AF65-F5344CB8AC3E}">
        <p14:creationId xmlns:p14="http://schemas.microsoft.com/office/powerpoint/2010/main" val="322644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675">
                                            <p:txEl>
                                              <p:pRg st="5" end="5"/>
                                            </p:txEl>
                                          </p:spTgt>
                                        </p:tgtEl>
                                        <p:attrNameLst>
                                          <p:attrName>style.visibility</p:attrName>
                                        </p:attrNameLst>
                                      </p:cBhvr>
                                      <p:to>
                                        <p:strVal val="visible"/>
                                      </p:to>
                                    </p:set>
                                    <p:anim calcmode="lin" valueType="num">
                                      <p:cBhvr additive="base">
                                        <p:cTn id="37"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675">
                                            <p:txEl>
                                              <p:pRg st="6" end="6"/>
                                            </p:txEl>
                                          </p:spTgt>
                                        </p:tgtEl>
                                        <p:attrNameLst>
                                          <p:attrName>style.visibility</p:attrName>
                                        </p:attrNameLst>
                                      </p:cBhvr>
                                      <p:to>
                                        <p:strVal val="visible"/>
                                      </p:to>
                                    </p:set>
                                    <p:anim calcmode="lin" valueType="num">
                                      <p:cBhvr additive="base">
                                        <p:cTn id="43"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6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675">
                                            <p:txEl>
                                              <p:pRg st="7" end="7"/>
                                            </p:txEl>
                                          </p:spTgt>
                                        </p:tgtEl>
                                        <p:attrNameLst>
                                          <p:attrName>style.visibility</p:attrName>
                                        </p:attrNameLst>
                                      </p:cBhvr>
                                      <p:to>
                                        <p:strVal val="visible"/>
                                      </p:to>
                                    </p:set>
                                    <p:anim calcmode="lin" valueType="num">
                                      <p:cBhvr additive="base">
                                        <p:cTn id="49" dur="500" fill="hold"/>
                                        <p:tgtEl>
                                          <p:spTgt spid="2867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86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8675">
                                            <p:txEl>
                                              <p:pRg st="8" end="8"/>
                                            </p:txEl>
                                          </p:spTgt>
                                        </p:tgtEl>
                                        <p:attrNameLst>
                                          <p:attrName>style.visibility</p:attrName>
                                        </p:attrNameLst>
                                      </p:cBhvr>
                                      <p:to>
                                        <p:strVal val="visible"/>
                                      </p:to>
                                    </p:set>
                                    <p:anim calcmode="lin" valueType="num">
                                      <p:cBhvr additive="base">
                                        <p:cTn id="55" dur="500" fill="hold"/>
                                        <p:tgtEl>
                                          <p:spTgt spid="2867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867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8675">
                                            <p:txEl>
                                              <p:pRg st="9" end="9"/>
                                            </p:txEl>
                                          </p:spTgt>
                                        </p:tgtEl>
                                        <p:attrNameLst>
                                          <p:attrName>style.visibility</p:attrName>
                                        </p:attrNameLst>
                                      </p:cBhvr>
                                      <p:to>
                                        <p:strVal val="visible"/>
                                      </p:to>
                                    </p:set>
                                    <p:anim calcmode="lin" valueType="num">
                                      <p:cBhvr additive="base">
                                        <p:cTn id="61" dur="500" fill="hold"/>
                                        <p:tgtEl>
                                          <p:spTgt spid="2867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867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8675">
                                            <p:txEl>
                                              <p:pRg st="10" end="10"/>
                                            </p:txEl>
                                          </p:spTgt>
                                        </p:tgtEl>
                                        <p:attrNameLst>
                                          <p:attrName>style.visibility</p:attrName>
                                        </p:attrNameLst>
                                      </p:cBhvr>
                                      <p:to>
                                        <p:strVal val="visible"/>
                                      </p:to>
                                    </p:set>
                                    <p:anim calcmode="lin" valueType="num">
                                      <p:cBhvr additive="base">
                                        <p:cTn id="67" dur="500" fill="hold"/>
                                        <p:tgtEl>
                                          <p:spTgt spid="2867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867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nguyên (tt)</a:t>
            </a:r>
          </a:p>
        </p:txBody>
      </p:sp>
      <p:sp>
        <p:nvSpPr>
          <p:cNvPr id="28675" name="Rectangle 3"/>
          <p:cNvSpPr>
            <a:spLocks noGrp="1" noChangeArrowheads="1"/>
          </p:cNvSpPr>
          <p:nvPr>
            <p:ph type="body" idx="1"/>
          </p:nvPr>
        </p:nvSpPr>
        <p:spPr>
          <a:xfrm>
            <a:off x="358135" y="955344"/>
            <a:ext cx="8403727" cy="5500048"/>
          </a:xfrm>
        </p:spPr>
        <p:txBody>
          <a:bodyPr/>
          <a:lstStyle/>
          <a:p>
            <a:r>
              <a:rPr lang="vi-VN"/>
              <a:t>Cộng hai số khác dấu: kết quả luôn đúng</a:t>
            </a:r>
            <a:endParaRPr lang="en-US"/>
          </a:p>
          <a:p>
            <a:r>
              <a:rPr lang="en-US"/>
              <a:t>Cộng hai số cùng dấu:</a:t>
            </a:r>
          </a:p>
          <a:p>
            <a:pPr lvl="1"/>
            <a:r>
              <a:rPr lang="vi-VN"/>
              <a:t>Nếu tổng nhận </a:t>
            </a:r>
            <a:r>
              <a:rPr lang="en-US"/>
              <a:t>được</a:t>
            </a:r>
            <a:r>
              <a:rPr lang="vi-VN"/>
              <a:t> cùng dấu với 2 số hạng thì kết quả là đúng</a:t>
            </a:r>
            <a:r>
              <a:rPr lang="en-US"/>
              <a:t>.</a:t>
            </a:r>
          </a:p>
          <a:p>
            <a:pPr lvl="1"/>
            <a:r>
              <a:rPr lang="vi-VN"/>
              <a:t>Nếu tổng nhận </a:t>
            </a:r>
            <a:r>
              <a:rPr lang="en-US"/>
              <a:t>được</a:t>
            </a:r>
            <a:r>
              <a:rPr lang="vi-VN"/>
              <a:t> khác dấu với 2 số hạng thì đã xảy ra hiện </a:t>
            </a:r>
            <a:r>
              <a:rPr lang="en-US"/>
              <a:t>tượng</a:t>
            </a:r>
            <a:r>
              <a:rPr lang="vi-VN"/>
              <a:t> </a:t>
            </a:r>
            <a:r>
              <a:rPr lang="vi-VN" i="1"/>
              <a:t>tràn số học</a:t>
            </a:r>
            <a:r>
              <a:rPr lang="en-US" i="1"/>
              <a:t> </a:t>
            </a:r>
            <a:r>
              <a:rPr lang="vi-VN"/>
              <a:t>và kết quả nhận </a:t>
            </a:r>
            <a:r>
              <a:rPr lang="en-US"/>
              <a:t>được</a:t>
            </a:r>
            <a:r>
              <a:rPr lang="vi-VN"/>
              <a:t> là sai</a:t>
            </a:r>
          </a:p>
          <a:p>
            <a:r>
              <a:rPr lang="en-US"/>
              <a:t>Tràn số học xảy ra khi tổng thực sự của hai số nằm ngoài dải biểu diễn của số nguyên có dấu n bit: -2</a:t>
            </a:r>
            <a:r>
              <a:rPr lang="en-US" baseline="30000"/>
              <a:t>n-1</a:t>
            </a:r>
            <a:r>
              <a:rPr lang="en-US"/>
              <a:t> -:- 2</a:t>
            </a:r>
            <a:r>
              <a:rPr lang="en-US" baseline="30000"/>
              <a:t>n-1</a:t>
            </a:r>
            <a:r>
              <a:rPr lang="en-US"/>
              <a:t>-1</a:t>
            </a:r>
          </a:p>
        </p:txBody>
      </p:sp>
    </p:spTree>
    <p:extLst>
      <p:ext uri="{BB962C8B-B14F-4D97-AF65-F5344CB8AC3E}">
        <p14:creationId xmlns:p14="http://schemas.microsoft.com/office/powerpoint/2010/main" val="411363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nguyên (tt)</a:t>
            </a:r>
          </a:p>
        </p:txBody>
      </p:sp>
      <p:sp>
        <p:nvSpPr>
          <p:cNvPr id="28675" name="Rectangle 3"/>
          <p:cNvSpPr>
            <a:spLocks noGrp="1" noChangeArrowheads="1"/>
          </p:cNvSpPr>
          <p:nvPr>
            <p:ph type="body" idx="1"/>
          </p:nvPr>
        </p:nvSpPr>
        <p:spPr>
          <a:xfrm>
            <a:off x="412727" y="1569494"/>
            <a:ext cx="3695249" cy="1965277"/>
          </a:xfrm>
        </p:spPr>
        <p:txBody>
          <a:bodyPr/>
          <a:lstStyle/>
          <a:p>
            <a:pPr marL="0" indent="0">
              <a:buNone/>
            </a:pPr>
            <a:r>
              <a:rPr lang="en-US"/>
              <a:t>X = 01001000 = 72</a:t>
            </a:r>
          </a:p>
          <a:p>
            <a:pPr marL="0" indent="0">
              <a:buNone/>
            </a:pPr>
            <a:r>
              <a:rPr lang="en-US"/>
              <a:t>Y = 00110101 = 53</a:t>
            </a:r>
          </a:p>
          <a:p>
            <a:pPr marL="0" indent="0">
              <a:buNone/>
            </a:pPr>
            <a:r>
              <a:rPr lang="en-US"/>
              <a:t>S = 01111101 = 125</a:t>
            </a:r>
          </a:p>
        </p:txBody>
      </p:sp>
      <p:sp>
        <p:nvSpPr>
          <p:cNvPr id="4" name="Rectangle 3"/>
          <p:cNvSpPr txBox="1">
            <a:spLocks noChangeArrowheads="1"/>
          </p:cNvSpPr>
          <p:nvPr/>
        </p:nvSpPr>
        <p:spPr bwMode="auto">
          <a:xfrm>
            <a:off x="385432" y="955344"/>
            <a:ext cx="4582353" cy="58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pitchFamily="2" charset="2"/>
              <a:buNone/>
            </a:pPr>
            <a:r>
              <a:rPr lang="en-US" kern="0">
                <a:solidFill>
                  <a:srgbClr val="FF0000"/>
                </a:solidFill>
              </a:rPr>
              <a:t>Ví dụ về không tràn số</a:t>
            </a:r>
          </a:p>
        </p:txBody>
      </p:sp>
      <p:sp>
        <p:nvSpPr>
          <p:cNvPr id="5" name="Rectangle 3"/>
          <p:cNvSpPr txBox="1">
            <a:spLocks noChangeArrowheads="1"/>
          </p:cNvSpPr>
          <p:nvPr/>
        </p:nvSpPr>
        <p:spPr bwMode="auto">
          <a:xfrm>
            <a:off x="4588942" y="1542197"/>
            <a:ext cx="3695249" cy="1965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pPr>
            <a:r>
              <a:rPr lang="en-US" kern="0"/>
              <a:t>X = 01011101 = 93</a:t>
            </a:r>
          </a:p>
          <a:p>
            <a:pPr marL="0" indent="0">
              <a:buNone/>
            </a:pPr>
            <a:r>
              <a:rPr lang="en-US" kern="0"/>
              <a:t>Y = 11001000 = -56</a:t>
            </a:r>
          </a:p>
          <a:p>
            <a:pPr marL="0" indent="0">
              <a:buNone/>
            </a:pPr>
            <a:r>
              <a:rPr lang="en-US" kern="0"/>
              <a:t>S = 00100101 = 37</a:t>
            </a:r>
          </a:p>
          <a:p>
            <a:pPr marL="0" indent="0">
              <a:buFont typeface="Monotype Sorts" pitchFamily="2" charset="2"/>
              <a:buNone/>
            </a:pPr>
            <a:endParaRPr lang="en-US" kern="0"/>
          </a:p>
        </p:txBody>
      </p:sp>
      <p:sp>
        <p:nvSpPr>
          <p:cNvPr id="6" name="Rectangle 3"/>
          <p:cNvSpPr txBox="1">
            <a:spLocks noChangeArrowheads="1"/>
          </p:cNvSpPr>
          <p:nvPr/>
        </p:nvSpPr>
        <p:spPr bwMode="auto">
          <a:xfrm>
            <a:off x="4588942" y="3214047"/>
            <a:ext cx="2917327" cy="58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pitchFamily="2" charset="2"/>
              <a:buNone/>
            </a:pPr>
            <a:r>
              <a:rPr lang="en-US" kern="0">
                <a:solidFill>
                  <a:srgbClr val="FF0000"/>
                </a:solidFill>
              </a:rPr>
              <a:t>Cout = 1 bỏ qua</a:t>
            </a:r>
          </a:p>
        </p:txBody>
      </p:sp>
      <p:sp>
        <p:nvSpPr>
          <p:cNvPr id="7" name="Rectangle 3"/>
          <p:cNvSpPr txBox="1">
            <a:spLocks noChangeArrowheads="1"/>
          </p:cNvSpPr>
          <p:nvPr/>
        </p:nvSpPr>
        <p:spPr bwMode="auto">
          <a:xfrm>
            <a:off x="385432" y="4203511"/>
            <a:ext cx="3695249" cy="1965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pPr>
            <a:r>
              <a:rPr lang="en-US" kern="0"/>
              <a:t>X = 01001101 = 77</a:t>
            </a:r>
          </a:p>
          <a:p>
            <a:pPr marL="0" indent="0">
              <a:buNone/>
            </a:pPr>
            <a:r>
              <a:rPr lang="en-US" kern="0"/>
              <a:t>Y = 10011101 = -99</a:t>
            </a:r>
          </a:p>
          <a:p>
            <a:pPr marL="0" indent="0">
              <a:buNone/>
            </a:pPr>
            <a:r>
              <a:rPr lang="en-US" kern="0"/>
              <a:t>S = 11101010 = -22</a:t>
            </a:r>
          </a:p>
        </p:txBody>
      </p:sp>
      <p:sp>
        <p:nvSpPr>
          <p:cNvPr id="9" name="Rectangle 3"/>
          <p:cNvSpPr txBox="1">
            <a:spLocks noChangeArrowheads="1"/>
          </p:cNvSpPr>
          <p:nvPr/>
        </p:nvSpPr>
        <p:spPr bwMode="auto">
          <a:xfrm>
            <a:off x="4588942" y="4312693"/>
            <a:ext cx="3695249" cy="1965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pPr>
            <a:r>
              <a:rPr lang="en-US" kern="0"/>
              <a:t>X = 10110011 = -77</a:t>
            </a:r>
          </a:p>
          <a:p>
            <a:pPr marL="0" indent="0">
              <a:buNone/>
            </a:pPr>
            <a:r>
              <a:rPr lang="en-US" kern="0"/>
              <a:t>Y = 11011001 = -39</a:t>
            </a:r>
          </a:p>
          <a:p>
            <a:pPr marL="0" indent="0">
              <a:buNone/>
            </a:pPr>
            <a:r>
              <a:rPr lang="en-US" kern="0"/>
              <a:t>S = 10001100 = -116</a:t>
            </a:r>
          </a:p>
        </p:txBody>
      </p:sp>
      <p:sp>
        <p:nvSpPr>
          <p:cNvPr id="10" name="Rectangle 3"/>
          <p:cNvSpPr txBox="1">
            <a:spLocks noChangeArrowheads="1"/>
          </p:cNvSpPr>
          <p:nvPr/>
        </p:nvSpPr>
        <p:spPr bwMode="auto">
          <a:xfrm>
            <a:off x="4588941" y="5875361"/>
            <a:ext cx="2917327" cy="58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pitchFamily="2" charset="2"/>
              <a:buNone/>
            </a:pPr>
            <a:r>
              <a:rPr lang="en-US" kern="0">
                <a:solidFill>
                  <a:srgbClr val="FF0000"/>
                </a:solidFill>
              </a:rPr>
              <a:t>Cout = 1 bỏ qua</a:t>
            </a:r>
          </a:p>
        </p:txBody>
      </p:sp>
    </p:spTree>
    <p:extLst>
      <p:ext uri="{BB962C8B-B14F-4D97-AF65-F5344CB8AC3E}">
        <p14:creationId xmlns:p14="http://schemas.microsoft.com/office/powerpoint/2010/main" val="115363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additive="base">
                                        <p:cTn id="3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 calcmode="lin" valueType="num">
                                      <p:cBhvr additive="base">
                                        <p:cTn id="3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 calcmode="lin" valueType="num">
                                      <p:cBhvr additive="base">
                                        <p:cTn id="4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anim calcmode="lin" valueType="num">
                                      <p:cBhvr additive="base">
                                        <p:cTn id="4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anim calcmode="lin" valueType="num">
                                      <p:cBhvr additive="base">
                                        <p:cTn id="5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
                                            <p:txEl>
                                              <p:pRg st="2" end="2"/>
                                            </p:txEl>
                                          </p:spTgt>
                                        </p:tgtEl>
                                        <p:attrNameLst>
                                          <p:attrName>style.visibility</p:attrName>
                                        </p:attrNameLst>
                                      </p:cBhvr>
                                      <p:to>
                                        <p:strVal val="visible"/>
                                      </p:to>
                                    </p:set>
                                    <p:anim calcmode="lin" valueType="num">
                                      <p:cBhvr additive="base">
                                        <p:cTn id="6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0" end="0"/>
                                            </p:txEl>
                                          </p:spTgt>
                                        </p:tgtEl>
                                        <p:attrNameLst>
                                          <p:attrName>style.visibility</p:attrName>
                                        </p:attrNameLst>
                                      </p:cBhvr>
                                      <p:to>
                                        <p:strVal val="visible"/>
                                      </p:to>
                                    </p:set>
                                    <p:anim calcmode="lin" valueType="num">
                                      <p:cBhvr additive="base">
                                        <p:cTn id="6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1" end="1"/>
                                            </p:txEl>
                                          </p:spTgt>
                                        </p:tgtEl>
                                        <p:attrNameLst>
                                          <p:attrName>style.visibility</p:attrName>
                                        </p:attrNameLst>
                                      </p:cBhvr>
                                      <p:to>
                                        <p:strVal val="visible"/>
                                      </p:to>
                                    </p:set>
                                    <p:anim calcmode="lin" valueType="num">
                                      <p:cBhvr additive="base">
                                        <p:cTn id="7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9">
                                            <p:txEl>
                                              <p:pRg st="2" end="2"/>
                                            </p:txEl>
                                          </p:spTgt>
                                        </p:tgtEl>
                                        <p:attrNameLst>
                                          <p:attrName>style.visibility</p:attrName>
                                        </p:attrNameLst>
                                      </p:cBhvr>
                                      <p:to>
                                        <p:strVal val="visible"/>
                                      </p:to>
                                    </p:set>
                                    <p:anim calcmode="lin" valueType="num">
                                      <p:cBhvr additive="base">
                                        <p:cTn id="7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0">
                                            <p:txEl>
                                              <p:pRg st="0" end="0"/>
                                            </p:txEl>
                                          </p:spTgt>
                                        </p:tgtEl>
                                        <p:attrNameLst>
                                          <p:attrName>style.visibility</p:attrName>
                                        </p:attrNameLst>
                                      </p:cBhvr>
                                      <p:to>
                                        <p:strVal val="visible"/>
                                      </p:to>
                                    </p:set>
                                    <p:anim calcmode="lin" valueType="num">
                                      <p:cBhvr additive="base">
                                        <p:cTn id="8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5" grpId="0" build="p"/>
      <p:bldP spid="6" grpId="0" build="p"/>
      <p:bldP spid="7" grpId="0" build="p"/>
      <p:bldP spid="9" grpId="0" build="p"/>
      <p:bldP spid="10"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nguyên (tt)</a:t>
            </a:r>
          </a:p>
        </p:txBody>
      </p:sp>
      <p:sp>
        <p:nvSpPr>
          <p:cNvPr id="4" name="Rectangle 3"/>
          <p:cNvSpPr txBox="1">
            <a:spLocks noChangeArrowheads="1"/>
          </p:cNvSpPr>
          <p:nvPr/>
        </p:nvSpPr>
        <p:spPr bwMode="auto">
          <a:xfrm>
            <a:off x="385432" y="955344"/>
            <a:ext cx="4582353" cy="58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pitchFamily="2" charset="2"/>
              <a:buNone/>
            </a:pPr>
            <a:r>
              <a:rPr lang="en-US" kern="0">
                <a:solidFill>
                  <a:srgbClr val="FF0000"/>
                </a:solidFill>
              </a:rPr>
              <a:t>Ví dụ tràn số</a:t>
            </a:r>
          </a:p>
        </p:txBody>
      </p:sp>
      <p:sp>
        <p:nvSpPr>
          <p:cNvPr id="5" name="Rectangle 3"/>
          <p:cNvSpPr txBox="1">
            <a:spLocks noChangeArrowheads="1"/>
          </p:cNvSpPr>
          <p:nvPr/>
        </p:nvSpPr>
        <p:spPr bwMode="auto">
          <a:xfrm>
            <a:off x="4588942" y="1542197"/>
            <a:ext cx="3695249" cy="2129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pPr>
            <a:r>
              <a:rPr lang="en-US" kern="0"/>
              <a:t>X = 10001100 = -116</a:t>
            </a:r>
          </a:p>
          <a:p>
            <a:pPr marL="0" indent="0">
              <a:buNone/>
            </a:pPr>
            <a:r>
              <a:rPr lang="en-US" kern="0"/>
              <a:t>Y = 11001000 = -56</a:t>
            </a:r>
          </a:p>
          <a:p>
            <a:pPr marL="0" indent="0">
              <a:buNone/>
            </a:pPr>
            <a:r>
              <a:rPr lang="en-US" kern="0"/>
              <a:t>S = 01010100 ≠ -172</a:t>
            </a:r>
          </a:p>
          <a:p>
            <a:pPr marL="0" indent="0">
              <a:buFont typeface="Monotype Sorts" pitchFamily="2" charset="2"/>
              <a:buNone/>
            </a:pPr>
            <a:endParaRPr lang="en-US" kern="0"/>
          </a:p>
        </p:txBody>
      </p:sp>
      <p:sp>
        <p:nvSpPr>
          <p:cNvPr id="6" name="Rectangle 3"/>
          <p:cNvSpPr txBox="1">
            <a:spLocks noChangeArrowheads="1"/>
          </p:cNvSpPr>
          <p:nvPr/>
        </p:nvSpPr>
        <p:spPr bwMode="auto">
          <a:xfrm>
            <a:off x="4588942" y="3214047"/>
            <a:ext cx="2917327" cy="58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pitchFamily="2" charset="2"/>
              <a:buNone/>
            </a:pPr>
            <a:r>
              <a:rPr lang="en-US" kern="0">
                <a:solidFill>
                  <a:srgbClr val="FF0000"/>
                </a:solidFill>
              </a:rPr>
              <a:t>Cout = 1</a:t>
            </a:r>
          </a:p>
        </p:txBody>
      </p:sp>
      <p:sp>
        <p:nvSpPr>
          <p:cNvPr id="9" name="Rectangle 3"/>
          <p:cNvSpPr txBox="1">
            <a:spLocks noChangeArrowheads="1"/>
          </p:cNvSpPr>
          <p:nvPr/>
        </p:nvSpPr>
        <p:spPr bwMode="auto">
          <a:xfrm>
            <a:off x="385432" y="1705971"/>
            <a:ext cx="3695249" cy="1965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pPr>
            <a:r>
              <a:rPr lang="en-US" kern="0"/>
              <a:t>X = 01001101 = 77</a:t>
            </a:r>
          </a:p>
          <a:p>
            <a:pPr marL="0" indent="0">
              <a:buNone/>
            </a:pPr>
            <a:r>
              <a:rPr lang="en-US" kern="0"/>
              <a:t>Y = 00111011 = 59</a:t>
            </a:r>
          </a:p>
          <a:p>
            <a:pPr marL="0" indent="0">
              <a:buNone/>
            </a:pPr>
            <a:r>
              <a:rPr lang="en-US" kern="0"/>
              <a:t>S = 10001000 ≠ 136</a:t>
            </a:r>
          </a:p>
        </p:txBody>
      </p:sp>
    </p:spTree>
    <p:extLst>
      <p:ext uri="{BB962C8B-B14F-4D97-AF65-F5344CB8AC3E}">
        <p14:creationId xmlns:p14="http://schemas.microsoft.com/office/powerpoint/2010/main" val="242457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 calcmode="lin" valueType="num">
                                      <p:cBhvr additive="base">
                                        <p:cTn id="3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1" end="1"/>
                                            </p:txEl>
                                          </p:spTgt>
                                        </p:tgtEl>
                                        <p:attrNameLst>
                                          <p:attrName>style.visibility</p:attrName>
                                        </p:attrNameLst>
                                      </p:cBhvr>
                                      <p:to>
                                        <p:strVal val="visible"/>
                                      </p:to>
                                    </p:set>
                                    <p:anim calcmode="lin" valueType="num">
                                      <p:cBhvr additive="base">
                                        <p:cTn id="4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anim calcmode="lin" valueType="num">
                                      <p:cBhvr additive="base">
                                        <p:cTn id="4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nguyên (tt)</a:t>
            </a:r>
          </a:p>
        </p:txBody>
      </p:sp>
      <p:sp>
        <p:nvSpPr>
          <p:cNvPr id="28675" name="Rectangle 3"/>
          <p:cNvSpPr>
            <a:spLocks noGrp="1" noChangeArrowheads="1"/>
          </p:cNvSpPr>
          <p:nvPr>
            <p:ph type="body" idx="1"/>
          </p:nvPr>
        </p:nvSpPr>
        <p:spPr>
          <a:xfrm>
            <a:off x="358135" y="955344"/>
            <a:ext cx="8403727" cy="5500048"/>
          </a:xfrm>
        </p:spPr>
        <p:txBody>
          <a:bodyPr/>
          <a:lstStyle/>
          <a:p>
            <a:r>
              <a:rPr lang="en-US"/>
              <a:t>Nhân số nguyên không dấu</a:t>
            </a:r>
          </a:p>
          <a:p>
            <a:r>
              <a:rPr lang="en-US"/>
              <a:t>Chia số nguyên không dấu</a:t>
            </a:r>
          </a:p>
        </p:txBody>
      </p:sp>
    </p:spTree>
    <p:extLst>
      <p:ext uri="{BB962C8B-B14F-4D97-AF65-F5344CB8AC3E}">
        <p14:creationId xmlns:p14="http://schemas.microsoft.com/office/powerpoint/2010/main" val="192052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nguyên (tt)</a:t>
            </a:r>
          </a:p>
        </p:txBody>
      </p:sp>
      <p:sp>
        <p:nvSpPr>
          <p:cNvPr id="28675" name="Rectangle 3"/>
          <p:cNvSpPr>
            <a:spLocks noGrp="1" noChangeArrowheads="1"/>
          </p:cNvSpPr>
          <p:nvPr>
            <p:ph type="body" idx="1"/>
          </p:nvPr>
        </p:nvSpPr>
        <p:spPr>
          <a:xfrm>
            <a:off x="358135" y="955344"/>
            <a:ext cx="8403727" cy="5500048"/>
          </a:xfrm>
        </p:spPr>
        <p:txBody>
          <a:bodyPr/>
          <a:lstStyle/>
          <a:p>
            <a:r>
              <a:rPr lang="en-US"/>
              <a:t>Các phép toán Logic với số nhị phân</a:t>
            </a:r>
          </a:p>
          <a:p>
            <a:pPr marL="0" indent="0">
              <a:buNone/>
            </a:pP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706669938"/>
              </p:ext>
            </p:extLst>
          </p:nvPr>
        </p:nvGraphicFramePr>
        <p:xfrm>
          <a:off x="614148" y="1560772"/>
          <a:ext cx="7902054" cy="4955459"/>
        </p:xfrm>
        <a:graphic>
          <a:graphicData uri="http://schemas.openxmlformats.org/drawingml/2006/table">
            <a:tbl>
              <a:tblPr firstRow="1" bandRow="1">
                <a:tableStyleId>{5C22544A-7EE6-4342-B048-85BDC9FD1C3A}</a:tableStyleId>
              </a:tblPr>
              <a:tblGrid>
                <a:gridCol w="1317009">
                  <a:extLst>
                    <a:ext uri="{9D8B030D-6E8A-4147-A177-3AD203B41FA5}">
                      <a16:colId xmlns:a16="http://schemas.microsoft.com/office/drawing/2014/main" val="20000"/>
                    </a:ext>
                  </a:extLst>
                </a:gridCol>
                <a:gridCol w="1317009">
                  <a:extLst>
                    <a:ext uri="{9D8B030D-6E8A-4147-A177-3AD203B41FA5}">
                      <a16:colId xmlns:a16="http://schemas.microsoft.com/office/drawing/2014/main" val="20001"/>
                    </a:ext>
                  </a:extLst>
                </a:gridCol>
                <a:gridCol w="1317009">
                  <a:extLst>
                    <a:ext uri="{9D8B030D-6E8A-4147-A177-3AD203B41FA5}">
                      <a16:colId xmlns:a16="http://schemas.microsoft.com/office/drawing/2014/main" val="20002"/>
                    </a:ext>
                  </a:extLst>
                </a:gridCol>
                <a:gridCol w="1317009">
                  <a:extLst>
                    <a:ext uri="{9D8B030D-6E8A-4147-A177-3AD203B41FA5}">
                      <a16:colId xmlns:a16="http://schemas.microsoft.com/office/drawing/2014/main" val="20003"/>
                    </a:ext>
                  </a:extLst>
                </a:gridCol>
                <a:gridCol w="1317009">
                  <a:extLst>
                    <a:ext uri="{9D8B030D-6E8A-4147-A177-3AD203B41FA5}">
                      <a16:colId xmlns:a16="http://schemas.microsoft.com/office/drawing/2014/main" val="20004"/>
                    </a:ext>
                  </a:extLst>
                </a:gridCol>
                <a:gridCol w="1317009">
                  <a:extLst>
                    <a:ext uri="{9D8B030D-6E8A-4147-A177-3AD203B41FA5}">
                      <a16:colId xmlns:a16="http://schemas.microsoft.com/office/drawing/2014/main" val="20005"/>
                    </a:ext>
                  </a:extLst>
                </a:gridCol>
              </a:tblGrid>
              <a:tr h="975244">
                <a:tc>
                  <a:txBody>
                    <a:bodyPr/>
                    <a:lstStyle/>
                    <a:p>
                      <a:pPr algn="ctr">
                        <a:lnSpc>
                          <a:spcPct val="150000"/>
                        </a:lnSpc>
                      </a:pPr>
                      <a:r>
                        <a:rPr lang="en-US" sz="3200"/>
                        <a:t>A</a:t>
                      </a:r>
                    </a:p>
                  </a:txBody>
                  <a:tcPr/>
                </a:tc>
                <a:tc>
                  <a:txBody>
                    <a:bodyPr/>
                    <a:lstStyle/>
                    <a:p>
                      <a:pPr algn="ctr">
                        <a:lnSpc>
                          <a:spcPct val="150000"/>
                        </a:lnSpc>
                      </a:pPr>
                      <a:r>
                        <a:rPr lang="en-US" sz="3200"/>
                        <a:t>B</a:t>
                      </a:r>
                    </a:p>
                  </a:txBody>
                  <a:tcPr/>
                </a:tc>
                <a:tc>
                  <a:txBody>
                    <a:bodyPr/>
                    <a:lstStyle/>
                    <a:p>
                      <a:pPr algn="ctr">
                        <a:lnSpc>
                          <a:spcPct val="150000"/>
                        </a:lnSpc>
                      </a:pPr>
                      <a:r>
                        <a:rPr lang="en-US" sz="3200"/>
                        <a:t>AND</a:t>
                      </a:r>
                    </a:p>
                  </a:txBody>
                  <a:tcPr/>
                </a:tc>
                <a:tc>
                  <a:txBody>
                    <a:bodyPr/>
                    <a:lstStyle/>
                    <a:p>
                      <a:pPr algn="ctr">
                        <a:lnSpc>
                          <a:spcPct val="150000"/>
                        </a:lnSpc>
                      </a:pPr>
                      <a:r>
                        <a:rPr lang="en-US" sz="3200"/>
                        <a:t>OR</a:t>
                      </a:r>
                    </a:p>
                  </a:txBody>
                  <a:tcPr/>
                </a:tc>
                <a:tc>
                  <a:txBody>
                    <a:bodyPr/>
                    <a:lstStyle/>
                    <a:p>
                      <a:pPr algn="ctr">
                        <a:lnSpc>
                          <a:spcPct val="150000"/>
                        </a:lnSpc>
                      </a:pPr>
                      <a:r>
                        <a:rPr lang="en-US" sz="3200"/>
                        <a:t>XOR</a:t>
                      </a:r>
                    </a:p>
                  </a:txBody>
                  <a:tcPr/>
                </a:tc>
                <a:tc>
                  <a:txBody>
                    <a:bodyPr/>
                    <a:lstStyle/>
                    <a:p>
                      <a:pPr algn="ctr">
                        <a:lnSpc>
                          <a:spcPct val="150000"/>
                        </a:lnSpc>
                      </a:pPr>
                      <a:r>
                        <a:rPr lang="en-US" sz="3200"/>
                        <a:t>NOT</a:t>
                      </a:r>
                    </a:p>
                  </a:txBody>
                  <a:tcPr/>
                </a:tc>
                <a:extLst>
                  <a:ext uri="{0D108BD9-81ED-4DB2-BD59-A6C34878D82A}">
                    <a16:rowId xmlns:a16="http://schemas.microsoft.com/office/drawing/2014/main" val="10000"/>
                  </a:ext>
                </a:extLst>
              </a:tr>
              <a:tr h="1054483">
                <a:tc>
                  <a:txBody>
                    <a:bodyPr/>
                    <a:lstStyle/>
                    <a:p>
                      <a:pPr algn="ctr">
                        <a:lnSpc>
                          <a:spcPct val="150000"/>
                        </a:lnSpc>
                      </a:pPr>
                      <a:r>
                        <a:rPr lang="en-US" sz="3200"/>
                        <a:t>0</a:t>
                      </a:r>
                    </a:p>
                  </a:txBody>
                  <a:tcPr/>
                </a:tc>
                <a:tc>
                  <a:txBody>
                    <a:bodyPr/>
                    <a:lstStyle/>
                    <a:p>
                      <a:pPr algn="ctr">
                        <a:lnSpc>
                          <a:spcPct val="150000"/>
                        </a:lnSpc>
                      </a:pPr>
                      <a:r>
                        <a:rPr lang="en-US" sz="3200"/>
                        <a:t>0</a:t>
                      </a:r>
                    </a:p>
                  </a:txBody>
                  <a:tcPr/>
                </a:tc>
                <a:tc>
                  <a:txBody>
                    <a:bodyPr/>
                    <a:lstStyle/>
                    <a:p>
                      <a:pPr algn="ctr">
                        <a:lnSpc>
                          <a:spcPct val="150000"/>
                        </a:lnSpc>
                      </a:pPr>
                      <a:r>
                        <a:rPr lang="en-US" sz="3200"/>
                        <a:t>0</a:t>
                      </a:r>
                    </a:p>
                  </a:txBody>
                  <a:tcPr/>
                </a:tc>
                <a:tc>
                  <a:txBody>
                    <a:bodyPr/>
                    <a:lstStyle/>
                    <a:p>
                      <a:pPr algn="ctr">
                        <a:lnSpc>
                          <a:spcPct val="150000"/>
                        </a:lnSpc>
                      </a:pPr>
                      <a:r>
                        <a:rPr lang="en-US" sz="3200"/>
                        <a:t>0</a:t>
                      </a:r>
                    </a:p>
                  </a:txBody>
                  <a:tcPr/>
                </a:tc>
                <a:tc>
                  <a:txBody>
                    <a:bodyPr/>
                    <a:lstStyle/>
                    <a:p>
                      <a:pPr algn="ctr">
                        <a:lnSpc>
                          <a:spcPct val="150000"/>
                        </a:lnSpc>
                      </a:pPr>
                      <a:r>
                        <a:rPr lang="en-US" sz="3200"/>
                        <a:t>0</a:t>
                      </a:r>
                    </a:p>
                  </a:txBody>
                  <a:tcPr/>
                </a:tc>
                <a:tc>
                  <a:txBody>
                    <a:bodyPr/>
                    <a:lstStyle/>
                    <a:p>
                      <a:pPr algn="ctr">
                        <a:lnSpc>
                          <a:spcPct val="150000"/>
                        </a:lnSpc>
                      </a:pPr>
                      <a:r>
                        <a:rPr lang="en-US" sz="3200"/>
                        <a:t>1</a:t>
                      </a:r>
                    </a:p>
                  </a:txBody>
                  <a:tcPr/>
                </a:tc>
                <a:extLst>
                  <a:ext uri="{0D108BD9-81ED-4DB2-BD59-A6C34878D82A}">
                    <a16:rowId xmlns:a16="http://schemas.microsoft.com/office/drawing/2014/main" val="10001"/>
                  </a:ext>
                </a:extLst>
              </a:tr>
              <a:tr h="975244">
                <a:tc>
                  <a:txBody>
                    <a:bodyPr/>
                    <a:lstStyle/>
                    <a:p>
                      <a:pPr algn="ctr">
                        <a:lnSpc>
                          <a:spcPct val="150000"/>
                        </a:lnSpc>
                      </a:pPr>
                      <a:r>
                        <a:rPr lang="en-US" sz="3200"/>
                        <a:t>0</a:t>
                      </a:r>
                    </a:p>
                  </a:txBody>
                  <a:tcPr/>
                </a:tc>
                <a:tc>
                  <a:txBody>
                    <a:bodyPr/>
                    <a:lstStyle/>
                    <a:p>
                      <a:pPr algn="ctr">
                        <a:lnSpc>
                          <a:spcPct val="150000"/>
                        </a:lnSpc>
                      </a:pPr>
                      <a:r>
                        <a:rPr lang="en-US" sz="3200"/>
                        <a:t>1</a:t>
                      </a:r>
                    </a:p>
                  </a:txBody>
                  <a:tcPr/>
                </a:tc>
                <a:tc>
                  <a:txBody>
                    <a:bodyPr/>
                    <a:lstStyle/>
                    <a:p>
                      <a:pPr algn="ctr">
                        <a:lnSpc>
                          <a:spcPct val="150000"/>
                        </a:lnSpc>
                      </a:pPr>
                      <a:r>
                        <a:rPr lang="en-US" sz="3200"/>
                        <a:t>0</a:t>
                      </a:r>
                    </a:p>
                  </a:txBody>
                  <a:tcPr/>
                </a:tc>
                <a:tc>
                  <a:txBody>
                    <a:bodyPr/>
                    <a:lstStyle/>
                    <a:p>
                      <a:pPr algn="ctr">
                        <a:lnSpc>
                          <a:spcPct val="150000"/>
                        </a:lnSpc>
                      </a:pPr>
                      <a:r>
                        <a:rPr lang="en-US" sz="3200"/>
                        <a:t>1</a:t>
                      </a:r>
                    </a:p>
                  </a:txBody>
                  <a:tcPr/>
                </a:tc>
                <a:tc>
                  <a:txBody>
                    <a:bodyPr/>
                    <a:lstStyle/>
                    <a:p>
                      <a:pPr algn="ctr">
                        <a:lnSpc>
                          <a:spcPct val="150000"/>
                        </a:lnSpc>
                      </a:pPr>
                      <a:r>
                        <a:rPr lang="en-US" sz="3200"/>
                        <a:t>1</a:t>
                      </a:r>
                    </a:p>
                  </a:txBody>
                  <a:tcPr/>
                </a:tc>
                <a:tc>
                  <a:txBody>
                    <a:bodyPr/>
                    <a:lstStyle/>
                    <a:p>
                      <a:pPr algn="ctr">
                        <a:lnSpc>
                          <a:spcPct val="150000"/>
                        </a:lnSpc>
                      </a:pPr>
                      <a:r>
                        <a:rPr lang="en-US" sz="3200"/>
                        <a:t>1</a:t>
                      </a:r>
                    </a:p>
                  </a:txBody>
                  <a:tcPr/>
                </a:tc>
                <a:extLst>
                  <a:ext uri="{0D108BD9-81ED-4DB2-BD59-A6C34878D82A}">
                    <a16:rowId xmlns:a16="http://schemas.microsoft.com/office/drawing/2014/main" val="10002"/>
                  </a:ext>
                </a:extLst>
              </a:tr>
              <a:tr h="975244">
                <a:tc>
                  <a:txBody>
                    <a:bodyPr/>
                    <a:lstStyle/>
                    <a:p>
                      <a:pPr algn="ctr">
                        <a:lnSpc>
                          <a:spcPct val="150000"/>
                        </a:lnSpc>
                      </a:pPr>
                      <a:r>
                        <a:rPr lang="en-US" sz="3200"/>
                        <a:t>1</a:t>
                      </a:r>
                    </a:p>
                  </a:txBody>
                  <a:tcPr/>
                </a:tc>
                <a:tc>
                  <a:txBody>
                    <a:bodyPr/>
                    <a:lstStyle/>
                    <a:p>
                      <a:pPr algn="ctr">
                        <a:lnSpc>
                          <a:spcPct val="150000"/>
                        </a:lnSpc>
                      </a:pPr>
                      <a:r>
                        <a:rPr lang="en-US" sz="3200"/>
                        <a:t>0</a:t>
                      </a:r>
                    </a:p>
                  </a:txBody>
                  <a:tcPr/>
                </a:tc>
                <a:tc>
                  <a:txBody>
                    <a:bodyPr/>
                    <a:lstStyle/>
                    <a:p>
                      <a:pPr algn="ctr">
                        <a:lnSpc>
                          <a:spcPct val="150000"/>
                        </a:lnSpc>
                      </a:pPr>
                      <a:r>
                        <a:rPr lang="en-US" sz="3200"/>
                        <a:t>0</a:t>
                      </a:r>
                    </a:p>
                  </a:txBody>
                  <a:tcPr/>
                </a:tc>
                <a:tc>
                  <a:txBody>
                    <a:bodyPr/>
                    <a:lstStyle/>
                    <a:p>
                      <a:pPr algn="ctr">
                        <a:lnSpc>
                          <a:spcPct val="150000"/>
                        </a:lnSpc>
                      </a:pPr>
                      <a:r>
                        <a:rPr lang="en-US" sz="3200"/>
                        <a:t>1</a:t>
                      </a:r>
                    </a:p>
                  </a:txBody>
                  <a:tcPr/>
                </a:tc>
                <a:tc>
                  <a:txBody>
                    <a:bodyPr/>
                    <a:lstStyle/>
                    <a:p>
                      <a:pPr algn="ctr">
                        <a:lnSpc>
                          <a:spcPct val="150000"/>
                        </a:lnSpc>
                      </a:pPr>
                      <a:r>
                        <a:rPr lang="en-US" sz="3200"/>
                        <a:t>1</a:t>
                      </a:r>
                    </a:p>
                  </a:txBody>
                  <a:tcPr/>
                </a:tc>
                <a:tc>
                  <a:txBody>
                    <a:bodyPr/>
                    <a:lstStyle/>
                    <a:p>
                      <a:pPr algn="ctr">
                        <a:lnSpc>
                          <a:spcPct val="150000"/>
                        </a:lnSpc>
                      </a:pPr>
                      <a:r>
                        <a:rPr lang="en-US" sz="3200"/>
                        <a:t>0</a:t>
                      </a:r>
                    </a:p>
                  </a:txBody>
                  <a:tcPr/>
                </a:tc>
                <a:extLst>
                  <a:ext uri="{0D108BD9-81ED-4DB2-BD59-A6C34878D82A}">
                    <a16:rowId xmlns:a16="http://schemas.microsoft.com/office/drawing/2014/main" val="10003"/>
                  </a:ext>
                </a:extLst>
              </a:tr>
              <a:tr h="975244">
                <a:tc>
                  <a:txBody>
                    <a:bodyPr/>
                    <a:lstStyle/>
                    <a:p>
                      <a:pPr algn="ctr">
                        <a:lnSpc>
                          <a:spcPct val="150000"/>
                        </a:lnSpc>
                      </a:pPr>
                      <a:r>
                        <a:rPr lang="en-US" sz="3200"/>
                        <a:t>1</a:t>
                      </a:r>
                    </a:p>
                  </a:txBody>
                  <a:tcPr/>
                </a:tc>
                <a:tc>
                  <a:txBody>
                    <a:bodyPr/>
                    <a:lstStyle/>
                    <a:p>
                      <a:pPr algn="ctr">
                        <a:lnSpc>
                          <a:spcPct val="150000"/>
                        </a:lnSpc>
                      </a:pPr>
                      <a:r>
                        <a:rPr lang="en-US" sz="3200"/>
                        <a:t>1</a:t>
                      </a:r>
                    </a:p>
                  </a:txBody>
                  <a:tcPr/>
                </a:tc>
                <a:tc>
                  <a:txBody>
                    <a:bodyPr/>
                    <a:lstStyle/>
                    <a:p>
                      <a:pPr algn="ctr">
                        <a:lnSpc>
                          <a:spcPct val="150000"/>
                        </a:lnSpc>
                      </a:pPr>
                      <a:r>
                        <a:rPr lang="en-US" sz="3200"/>
                        <a:t>1</a:t>
                      </a:r>
                    </a:p>
                  </a:txBody>
                  <a:tcPr/>
                </a:tc>
                <a:tc>
                  <a:txBody>
                    <a:bodyPr/>
                    <a:lstStyle/>
                    <a:p>
                      <a:pPr algn="ctr">
                        <a:lnSpc>
                          <a:spcPct val="150000"/>
                        </a:lnSpc>
                      </a:pPr>
                      <a:r>
                        <a:rPr lang="en-US" sz="3200"/>
                        <a:t>1</a:t>
                      </a:r>
                    </a:p>
                  </a:txBody>
                  <a:tcPr/>
                </a:tc>
                <a:tc>
                  <a:txBody>
                    <a:bodyPr/>
                    <a:lstStyle/>
                    <a:p>
                      <a:pPr algn="ctr">
                        <a:lnSpc>
                          <a:spcPct val="150000"/>
                        </a:lnSpc>
                      </a:pPr>
                      <a:r>
                        <a:rPr lang="en-US" sz="3200"/>
                        <a:t>0</a:t>
                      </a:r>
                    </a:p>
                  </a:txBody>
                  <a:tcPr/>
                </a:tc>
                <a:tc>
                  <a:txBody>
                    <a:bodyPr/>
                    <a:lstStyle/>
                    <a:p>
                      <a:pPr algn="ctr">
                        <a:lnSpc>
                          <a:spcPct val="150000"/>
                        </a:lnSpc>
                      </a:pPr>
                      <a:r>
                        <a:rPr lang="en-US" sz="3200"/>
                        <a:t>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969048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endParaRPr lang="en-US">
              <a:ea typeface="ＭＳ Ｐゴシック" pitchFamily="34" charset="-128"/>
            </a:endParaRPr>
          </a:p>
        </p:txBody>
      </p:sp>
      <p:sp>
        <p:nvSpPr>
          <p:cNvPr id="28675" name="Rectangle 3"/>
          <p:cNvSpPr>
            <a:spLocks noGrp="1" noChangeArrowheads="1"/>
          </p:cNvSpPr>
          <p:nvPr>
            <p:ph type="body" idx="1"/>
          </p:nvPr>
        </p:nvSpPr>
        <p:spPr>
          <a:xfrm>
            <a:off x="358136" y="1077905"/>
            <a:ext cx="2125758" cy="955612"/>
          </a:xfrm>
        </p:spPr>
        <p:txBody>
          <a:bodyPr/>
          <a:lstStyle/>
          <a:p>
            <a:pPr>
              <a:lnSpc>
                <a:spcPct val="90000"/>
              </a:lnSpc>
            </a:pPr>
            <a:r>
              <a:rPr lang="en-US"/>
              <a:t>Ví dụ:</a:t>
            </a:r>
          </a:p>
          <a:p>
            <a:pPr lvl="1">
              <a:lnSpc>
                <a:spcPct val="90000"/>
              </a:lnSpc>
            </a:pPr>
            <a:endParaRPr lang="en-US"/>
          </a:p>
          <a:p>
            <a:pPr>
              <a:lnSpc>
                <a:spcPct val="90000"/>
              </a:lnSpc>
            </a:pPr>
            <a:endParaRPr lang="it-IT"/>
          </a:p>
        </p:txBody>
      </p:sp>
      <p:sp>
        <p:nvSpPr>
          <p:cNvPr id="4" name="Rectangle 3"/>
          <p:cNvSpPr txBox="1">
            <a:spLocks noChangeArrowheads="1"/>
          </p:cNvSpPr>
          <p:nvPr/>
        </p:nvSpPr>
        <p:spPr bwMode="auto">
          <a:xfrm>
            <a:off x="726626" y="1705971"/>
            <a:ext cx="3831725" cy="1965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t>           X = 01001101 </a:t>
            </a:r>
          </a:p>
          <a:p>
            <a:pPr marL="0" indent="0" algn="r">
              <a:buNone/>
            </a:pPr>
            <a:r>
              <a:rPr lang="en-US" kern="0"/>
              <a:t>Y = 00111011 </a:t>
            </a:r>
          </a:p>
          <a:p>
            <a:pPr marL="0" indent="0" algn="r">
              <a:buNone/>
            </a:pPr>
            <a:r>
              <a:rPr lang="en-US" kern="0"/>
              <a:t>X and Y = 00001001  </a:t>
            </a:r>
          </a:p>
        </p:txBody>
      </p:sp>
      <p:sp>
        <p:nvSpPr>
          <p:cNvPr id="5" name="Rectangle 3"/>
          <p:cNvSpPr txBox="1">
            <a:spLocks noChangeArrowheads="1"/>
          </p:cNvSpPr>
          <p:nvPr/>
        </p:nvSpPr>
        <p:spPr bwMode="auto">
          <a:xfrm>
            <a:off x="4875546" y="1705971"/>
            <a:ext cx="3831725" cy="1965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t>           X = 01001101 </a:t>
            </a:r>
          </a:p>
          <a:p>
            <a:pPr marL="0" indent="0" algn="r">
              <a:buNone/>
            </a:pPr>
            <a:r>
              <a:rPr lang="en-US" kern="0"/>
              <a:t>Y = 00111011 </a:t>
            </a:r>
          </a:p>
          <a:p>
            <a:pPr marL="0" indent="0" algn="r">
              <a:buNone/>
            </a:pPr>
            <a:r>
              <a:rPr lang="en-US" kern="0"/>
              <a:t>X or Y = 01111111  </a:t>
            </a:r>
          </a:p>
        </p:txBody>
      </p:sp>
      <p:sp>
        <p:nvSpPr>
          <p:cNvPr id="7" name="Rectangle 3"/>
          <p:cNvSpPr txBox="1">
            <a:spLocks noChangeArrowheads="1"/>
          </p:cNvSpPr>
          <p:nvPr/>
        </p:nvSpPr>
        <p:spPr bwMode="auto">
          <a:xfrm>
            <a:off x="726626" y="3821374"/>
            <a:ext cx="3831725" cy="1965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lgn="r">
              <a:buNone/>
            </a:pPr>
            <a:r>
              <a:rPr lang="en-US" kern="0"/>
              <a:t>           X = 01001101 </a:t>
            </a:r>
          </a:p>
          <a:p>
            <a:pPr marL="0" indent="0" algn="r">
              <a:buNone/>
            </a:pPr>
            <a:r>
              <a:rPr lang="en-US" kern="0"/>
              <a:t>Y = 00111011 </a:t>
            </a:r>
          </a:p>
          <a:p>
            <a:pPr marL="0" indent="0" algn="r">
              <a:buNone/>
            </a:pPr>
            <a:r>
              <a:rPr lang="en-US" kern="0"/>
              <a:t>X xor Y = 01110110  </a:t>
            </a:r>
          </a:p>
        </p:txBody>
      </p:sp>
    </p:spTree>
    <p:extLst>
      <p:ext uri="{BB962C8B-B14F-4D97-AF65-F5344CB8AC3E}">
        <p14:creationId xmlns:p14="http://schemas.microsoft.com/office/powerpoint/2010/main" val="294075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additive="base">
                                        <p:cTn id="3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 calcmode="lin" valueType="num">
                                      <p:cBhvr additive="base">
                                        <p:cTn id="3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anim calcmode="lin" valueType="num">
                                      <p:cBhvr additive="base">
                                        <p:cTn id="4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anim calcmode="lin" valueType="num">
                                      <p:cBhvr additive="base">
                                        <p:cTn id="4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xEl>
                                              <p:pRg st="2" end="2"/>
                                            </p:txEl>
                                          </p:spTgt>
                                        </p:tgtEl>
                                        <p:attrNameLst>
                                          <p:attrName>style.visibility</p:attrName>
                                        </p:attrNameLst>
                                      </p:cBhvr>
                                      <p:to>
                                        <p:strVal val="visible"/>
                                      </p:to>
                                    </p:set>
                                    <p:anim calcmode="lin" valueType="num">
                                      <p:cBhvr additive="base">
                                        <p:cTn id="5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ea typeface="ＭＳ Ｐゴシック" pitchFamily="34" charset="-128"/>
              </a:rPr>
              <a:t>Nội dung</a:t>
            </a:r>
          </a:p>
        </p:txBody>
      </p:sp>
      <p:sp>
        <p:nvSpPr>
          <p:cNvPr id="17411" name="Rectangle 3"/>
          <p:cNvSpPr>
            <a:spLocks noGrp="1" noChangeArrowheads="1"/>
          </p:cNvSpPr>
          <p:nvPr>
            <p:ph type="body" idx="1"/>
          </p:nvPr>
        </p:nvSpPr>
        <p:spPr/>
        <p:txBody>
          <a:bodyPr/>
          <a:lstStyle/>
          <a:p>
            <a:pPr>
              <a:defRPr/>
            </a:pPr>
            <a:r>
              <a:rPr lang="en-US"/>
              <a:t>Các hệ thống số</a:t>
            </a:r>
          </a:p>
          <a:p>
            <a:pPr>
              <a:defRPr/>
            </a:pPr>
            <a:r>
              <a:rPr lang="en-US"/>
              <a:t>Biểu diễn dữ liệu trong máy tính</a:t>
            </a:r>
          </a:p>
          <a:p>
            <a:pPr>
              <a:defRPr/>
            </a:pPr>
            <a:r>
              <a:rPr lang="en-US"/>
              <a:t>Biểu diễn số nguyên</a:t>
            </a:r>
          </a:p>
          <a:p>
            <a:pPr>
              <a:defRPr/>
            </a:pPr>
            <a:r>
              <a:rPr lang="en-US"/>
              <a:t>Thực hiện các phép toán số học với số nguyên</a:t>
            </a:r>
          </a:p>
          <a:p>
            <a:pPr>
              <a:defRPr/>
            </a:pPr>
            <a:r>
              <a:rPr lang="en-US">
                <a:solidFill>
                  <a:srgbClr val="FF0000"/>
                </a:solidFill>
              </a:rPr>
              <a:t>Biểu diễn số thực</a:t>
            </a:r>
          </a:p>
          <a:p>
            <a:pPr>
              <a:defRPr/>
            </a:pPr>
            <a:r>
              <a:rPr lang="en-US"/>
              <a:t>Thực hiện các phép toán số học với số thực</a:t>
            </a:r>
          </a:p>
          <a:p>
            <a:pPr>
              <a:defRPr/>
            </a:pPr>
            <a:r>
              <a:rPr lang="en-US"/>
              <a:t>Biểu diễn ký tự</a:t>
            </a:r>
          </a:p>
          <a:p>
            <a:pPr>
              <a:defRPr/>
            </a:pPr>
            <a:endParaRPr lang="en-US" dirty="0"/>
          </a:p>
          <a:p>
            <a:pPr marL="0" indent="0">
              <a:buFont typeface="Monotype Sorts" pitchFamily="2" charset="2"/>
              <a:buNone/>
              <a:defRPr/>
            </a:pPr>
            <a:endParaRPr lang="en-US" dirty="0"/>
          </a:p>
          <a:p>
            <a:pPr>
              <a:defRPr/>
            </a:pPr>
            <a:endParaRPr lang="en-US" dirty="0"/>
          </a:p>
          <a:p>
            <a:pPr>
              <a:buFont typeface="Monotype Sorts" pitchFamily="2" charset="2"/>
              <a:buNone/>
              <a:defRPr/>
            </a:pPr>
            <a:endParaRPr lang="en-US" dirty="0"/>
          </a:p>
        </p:txBody>
      </p:sp>
    </p:spTree>
    <p:extLst>
      <p:ext uri="{BB962C8B-B14F-4D97-AF65-F5344CB8AC3E}">
        <p14:creationId xmlns:p14="http://schemas.microsoft.com/office/powerpoint/2010/main" val="15956435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thực</a:t>
            </a:r>
          </a:p>
        </p:txBody>
      </p:sp>
      <p:sp>
        <p:nvSpPr>
          <p:cNvPr id="28675" name="Rectangle 3"/>
          <p:cNvSpPr>
            <a:spLocks noGrp="1" noChangeArrowheads="1"/>
          </p:cNvSpPr>
          <p:nvPr>
            <p:ph type="body" idx="1"/>
          </p:nvPr>
        </p:nvSpPr>
        <p:spPr>
          <a:xfrm>
            <a:off x="358135" y="1077904"/>
            <a:ext cx="8403727" cy="5377487"/>
          </a:xfrm>
        </p:spPr>
        <p:txBody>
          <a:bodyPr/>
          <a:lstStyle/>
          <a:p>
            <a:pPr>
              <a:lnSpc>
                <a:spcPct val="90000"/>
              </a:lnSpc>
            </a:pPr>
            <a:r>
              <a:rPr lang="en-US"/>
              <a:t>Số chấm động (floating point) dùng để tính toán trên số thực.</a:t>
            </a:r>
          </a:p>
          <a:p>
            <a:pPr lvl="1">
              <a:lnSpc>
                <a:spcPct val="90000"/>
              </a:lnSpc>
            </a:pPr>
            <a:r>
              <a:rPr lang="en-US"/>
              <a:t>Một số thực X được biểu diễn theo kiểu số dấu chấm động như sau:</a:t>
            </a:r>
          </a:p>
          <a:p>
            <a:pPr lvl="1">
              <a:lnSpc>
                <a:spcPct val="90000"/>
              </a:lnSpc>
              <a:buFontTx/>
              <a:buNone/>
            </a:pPr>
            <a:r>
              <a:rPr lang="en-US"/>
              <a:t>		X = ± m * B</a:t>
            </a:r>
            <a:r>
              <a:rPr lang="en-US" baseline="30000"/>
              <a:t>±e</a:t>
            </a:r>
          </a:p>
          <a:p>
            <a:pPr lvl="2">
              <a:lnSpc>
                <a:spcPct val="90000"/>
              </a:lnSpc>
            </a:pPr>
            <a:r>
              <a:rPr lang="en-US" sz="2200"/>
              <a:t>m là phần định trị (Mantissa),</a:t>
            </a:r>
          </a:p>
          <a:p>
            <a:pPr lvl="2">
              <a:lnSpc>
                <a:spcPct val="90000"/>
              </a:lnSpc>
            </a:pPr>
            <a:r>
              <a:rPr lang="en-US" sz="2200"/>
              <a:t>B là cơ số (base),</a:t>
            </a:r>
          </a:p>
          <a:p>
            <a:pPr lvl="2">
              <a:lnSpc>
                <a:spcPct val="90000"/>
              </a:lnSpc>
            </a:pPr>
            <a:r>
              <a:rPr lang="en-US" sz="2200"/>
              <a:t>e là phần mũ (Exponent).</a:t>
            </a:r>
          </a:p>
          <a:p>
            <a:pPr>
              <a:lnSpc>
                <a:spcPct val="90000"/>
              </a:lnSpc>
            </a:pPr>
            <a:r>
              <a:rPr lang="en-US" b="1"/>
              <a:t>m (mantissa) quyết định độ chính xác </a:t>
            </a:r>
            <a:endParaRPr lang="en-US"/>
          </a:p>
          <a:p>
            <a:pPr>
              <a:lnSpc>
                <a:spcPct val="90000"/>
              </a:lnSpc>
            </a:pPr>
            <a:r>
              <a:rPr lang="en-US" b="1"/>
              <a:t>B (base) </a:t>
            </a:r>
            <a:endParaRPr lang="en-US"/>
          </a:p>
          <a:p>
            <a:pPr>
              <a:lnSpc>
                <a:spcPct val="90000"/>
              </a:lnSpc>
            </a:pPr>
            <a:r>
              <a:rPr lang="en-US" b="1"/>
              <a:t>e (exponent) quyết định độ lớn/nhỏ </a:t>
            </a:r>
            <a:endParaRPr lang="it-IT"/>
          </a:p>
        </p:txBody>
      </p:sp>
    </p:spTree>
    <p:extLst>
      <p:ext uri="{BB962C8B-B14F-4D97-AF65-F5344CB8AC3E}">
        <p14:creationId xmlns:p14="http://schemas.microsoft.com/office/powerpoint/2010/main" val="244295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675">
                                            <p:txEl>
                                              <p:pRg st="5" end="5"/>
                                            </p:txEl>
                                          </p:spTgt>
                                        </p:tgtEl>
                                        <p:attrNameLst>
                                          <p:attrName>style.visibility</p:attrName>
                                        </p:attrNameLst>
                                      </p:cBhvr>
                                      <p:to>
                                        <p:strVal val="visible"/>
                                      </p:to>
                                    </p:set>
                                    <p:anim calcmode="lin" valueType="num">
                                      <p:cBhvr additive="base">
                                        <p:cTn id="37"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675">
                                            <p:txEl>
                                              <p:pRg st="6" end="6"/>
                                            </p:txEl>
                                          </p:spTgt>
                                        </p:tgtEl>
                                        <p:attrNameLst>
                                          <p:attrName>style.visibility</p:attrName>
                                        </p:attrNameLst>
                                      </p:cBhvr>
                                      <p:to>
                                        <p:strVal val="visible"/>
                                      </p:to>
                                    </p:set>
                                    <p:anim calcmode="lin" valueType="num">
                                      <p:cBhvr additive="base">
                                        <p:cTn id="43"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6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675">
                                            <p:txEl>
                                              <p:pRg st="7" end="7"/>
                                            </p:txEl>
                                          </p:spTgt>
                                        </p:tgtEl>
                                        <p:attrNameLst>
                                          <p:attrName>style.visibility</p:attrName>
                                        </p:attrNameLst>
                                      </p:cBhvr>
                                      <p:to>
                                        <p:strVal val="visible"/>
                                      </p:to>
                                    </p:set>
                                    <p:anim calcmode="lin" valueType="num">
                                      <p:cBhvr additive="base">
                                        <p:cTn id="49" dur="500" fill="hold"/>
                                        <p:tgtEl>
                                          <p:spTgt spid="2867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86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8675">
                                            <p:txEl>
                                              <p:pRg st="8" end="8"/>
                                            </p:txEl>
                                          </p:spTgt>
                                        </p:tgtEl>
                                        <p:attrNameLst>
                                          <p:attrName>style.visibility</p:attrName>
                                        </p:attrNameLst>
                                      </p:cBhvr>
                                      <p:to>
                                        <p:strVal val="visible"/>
                                      </p:to>
                                    </p:set>
                                    <p:anim calcmode="lin" valueType="num">
                                      <p:cBhvr additive="base">
                                        <p:cTn id="55" dur="500" fill="hold"/>
                                        <p:tgtEl>
                                          <p:spTgt spid="2867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867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ea typeface="ＭＳ Ｐゴシック" pitchFamily="34" charset="-128"/>
              </a:rPr>
              <a:t>Hệ thập phân</a:t>
            </a:r>
          </a:p>
        </p:txBody>
      </p:sp>
      <p:sp>
        <p:nvSpPr>
          <p:cNvPr id="8195" name="Rectangle 3"/>
          <p:cNvSpPr>
            <a:spLocks noGrp="1" noChangeArrowheads="1"/>
          </p:cNvSpPr>
          <p:nvPr>
            <p:ph type="body" idx="1"/>
          </p:nvPr>
        </p:nvSpPr>
        <p:spPr>
          <a:xfrm>
            <a:off x="511175" y="1068388"/>
            <a:ext cx="8158163" cy="1047750"/>
          </a:xfrm>
        </p:spPr>
        <p:txBody>
          <a:bodyPr/>
          <a:lstStyle/>
          <a:p>
            <a:r>
              <a:rPr lang="en-US">
                <a:ea typeface="ＭＳ Ｐゴシック" pitchFamily="34" charset="-128"/>
              </a:rPr>
              <a:t>Cơ số r=10</a:t>
            </a:r>
          </a:p>
          <a:p>
            <a:pPr lvl="1"/>
            <a:r>
              <a:rPr lang="en-US">
                <a:ea typeface="ＭＳ Ｐゴシック" pitchFamily="34" charset="-128"/>
              </a:rPr>
              <a:t>10 chữ số: 0, 1, 2, 3, 4, 5, 6, 7, 8, 9</a:t>
            </a:r>
          </a:p>
        </p:txBody>
      </p:sp>
      <p:sp>
        <p:nvSpPr>
          <p:cNvPr id="4" name="Rectangle 3"/>
          <p:cNvSpPr txBox="1">
            <a:spLocks noChangeArrowheads="1"/>
          </p:cNvSpPr>
          <p:nvPr/>
        </p:nvSpPr>
        <p:spPr bwMode="auto">
          <a:xfrm>
            <a:off x="511175" y="2214563"/>
            <a:ext cx="815816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defRPr/>
            </a:pPr>
            <a:r>
              <a:rPr lang="en-US" kern="0"/>
              <a:t>Dùng n chữ số thập phân có thể biểu diễn được 10</a:t>
            </a:r>
            <a:r>
              <a:rPr lang="en-US" kern="0" baseline="30000"/>
              <a:t>n</a:t>
            </a:r>
            <a:r>
              <a:rPr lang="en-US" kern="0"/>
              <a:t> giá trị khác nhau:</a:t>
            </a:r>
          </a:p>
        </p:txBody>
      </p:sp>
      <p:pic>
        <p:nvPicPr>
          <p:cNvPr id="1259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413" y="3351213"/>
            <a:ext cx="26098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595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888" y="3963988"/>
            <a:ext cx="26193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596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888" y="4572000"/>
            <a:ext cx="18478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596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4675" y="4557713"/>
            <a:ext cx="1019175"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596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4413" y="5210175"/>
            <a:ext cx="18478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25958"/>
                                        </p:tgtEl>
                                        <p:attrNameLst>
                                          <p:attrName>style.visibility</p:attrName>
                                        </p:attrNameLst>
                                      </p:cBhvr>
                                      <p:to>
                                        <p:strVal val="visible"/>
                                      </p:to>
                                    </p:set>
                                    <p:anim calcmode="lin" valueType="num">
                                      <p:cBhvr additive="base">
                                        <p:cTn id="23" dur="500" fill="hold"/>
                                        <p:tgtEl>
                                          <p:spTgt spid="125958"/>
                                        </p:tgtEl>
                                        <p:attrNameLst>
                                          <p:attrName>ppt_x</p:attrName>
                                        </p:attrNameLst>
                                      </p:cBhvr>
                                      <p:tavLst>
                                        <p:tav tm="0">
                                          <p:val>
                                            <p:strVal val="#ppt_x"/>
                                          </p:val>
                                        </p:tav>
                                        <p:tav tm="100000">
                                          <p:val>
                                            <p:strVal val="#ppt_x"/>
                                          </p:val>
                                        </p:tav>
                                      </p:tavLst>
                                    </p:anim>
                                    <p:anim calcmode="lin" valueType="num">
                                      <p:cBhvr additive="base">
                                        <p:cTn id="24" dur="500" fill="hold"/>
                                        <p:tgtEl>
                                          <p:spTgt spid="12595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25959"/>
                                        </p:tgtEl>
                                        <p:attrNameLst>
                                          <p:attrName>style.visibility</p:attrName>
                                        </p:attrNameLst>
                                      </p:cBhvr>
                                      <p:to>
                                        <p:strVal val="visible"/>
                                      </p:to>
                                    </p:set>
                                    <p:anim calcmode="lin" valueType="num">
                                      <p:cBhvr additive="base">
                                        <p:cTn id="29" dur="500" fill="hold"/>
                                        <p:tgtEl>
                                          <p:spTgt spid="125959"/>
                                        </p:tgtEl>
                                        <p:attrNameLst>
                                          <p:attrName>ppt_x</p:attrName>
                                        </p:attrNameLst>
                                      </p:cBhvr>
                                      <p:tavLst>
                                        <p:tav tm="0">
                                          <p:val>
                                            <p:strVal val="#ppt_x"/>
                                          </p:val>
                                        </p:tav>
                                        <p:tav tm="100000">
                                          <p:val>
                                            <p:strVal val="#ppt_x"/>
                                          </p:val>
                                        </p:tav>
                                      </p:tavLst>
                                    </p:anim>
                                    <p:anim calcmode="lin" valueType="num">
                                      <p:cBhvr additive="base">
                                        <p:cTn id="30" dur="500" fill="hold"/>
                                        <p:tgtEl>
                                          <p:spTgt spid="125959"/>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25960"/>
                                        </p:tgtEl>
                                        <p:attrNameLst>
                                          <p:attrName>style.visibility</p:attrName>
                                        </p:attrNameLst>
                                      </p:cBhvr>
                                      <p:to>
                                        <p:strVal val="visible"/>
                                      </p:to>
                                    </p:set>
                                    <p:anim calcmode="lin" valueType="num">
                                      <p:cBhvr additive="base">
                                        <p:cTn id="35" dur="500" fill="hold"/>
                                        <p:tgtEl>
                                          <p:spTgt spid="125960"/>
                                        </p:tgtEl>
                                        <p:attrNameLst>
                                          <p:attrName>ppt_x</p:attrName>
                                        </p:attrNameLst>
                                      </p:cBhvr>
                                      <p:tavLst>
                                        <p:tav tm="0">
                                          <p:val>
                                            <p:strVal val="#ppt_x"/>
                                          </p:val>
                                        </p:tav>
                                        <p:tav tm="100000">
                                          <p:val>
                                            <p:strVal val="#ppt_x"/>
                                          </p:val>
                                        </p:tav>
                                      </p:tavLst>
                                    </p:anim>
                                    <p:anim calcmode="lin" valueType="num">
                                      <p:cBhvr additive="base">
                                        <p:cTn id="36" dur="500" fill="hold"/>
                                        <p:tgtEl>
                                          <p:spTgt spid="125960"/>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25962"/>
                                        </p:tgtEl>
                                        <p:attrNameLst>
                                          <p:attrName>style.visibility</p:attrName>
                                        </p:attrNameLst>
                                      </p:cBhvr>
                                      <p:to>
                                        <p:strVal val="visible"/>
                                      </p:to>
                                    </p:set>
                                    <p:anim calcmode="lin" valueType="num">
                                      <p:cBhvr additive="base">
                                        <p:cTn id="41" dur="500" fill="hold"/>
                                        <p:tgtEl>
                                          <p:spTgt spid="125962"/>
                                        </p:tgtEl>
                                        <p:attrNameLst>
                                          <p:attrName>ppt_x</p:attrName>
                                        </p:attrNameLst>
                                      </p:cBhvr>
                                      <p:tavLst>
                                        <p:tav tm="0">
                                          <p:val>
                                            <p:strVal val="#ppt_x"/>
                                          </p:val>
                                        </p:tav>
                                        <p:tav tm="100000">
                                          <p:val>
                                            <p:strVal val="#ppt_x"/>
                                          </p:val>
                                        </p:tav>
                                      </p:tavLst>
                                    </p:anim>
                                    <p:anim calcmode="lin" valueType="num">
                                      <p:cBhvr additive="base">
                                        <p:cTn id="42" dur="500" fill="hold"/>
                                        <p:tgtEl>
                                          <p:spTgt spid="125962"/>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125961"/>
                                        </p:tgtEl>
                                        <p:attrNameLst>
                                          <p:attrName>style.visibility</p:attrName>
                                        </p:attrNameLst>
                                      </p:cBhvr>
                                      <p:to>
                                        <p:strVal val="visible"/>
                                      </p:to>
                                    </p:set>
                                    <p:anim calcmode="lin" valueType="num">
                                      <p:cBhvr additive="base">
                                        <p:cTn id="47" dur="500" fill="hold"/>
                                        <p:tgtEl>
                                          <p:spTgt spid="125961"/>
                                        </p:tgtEl>
                                        <p:attrNameLst>
                                          <p:attrName>ppt_x</p:attrName>
                                        </p:attrNameLst>
                                      </p:cBhvr>
                                      <p:tavLst>
                                        <p:tav tm="0">
                                          <p:val>
                                            <p:strVal val="#ppt_x"/>
                                          </p:val>
                                        </p:tav>
                                        <p:tav tm="100000">
                                          <p:val>
                                            <p:strVal val="#ppt_x"/>
                                          </p:val>
                                        </p:tav>
                                      </p:tavLst>
                                    </p:anim>
                                    <p:anim calcmode="lin" valueType="num">
                                      <p:cBhvr additive="base">
                                        <p:cTn id="48" dur="500" fill="hold"/>
                                        <p:tgtEl>
                                          <p:spTgt spid="1259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thực</a:t>
            </a:r>
          </a:p>
        </p:txBody>
      </p:sp>
      <p:sp>
        <p:nvSpPr>
          <p:cNvPr id="28675" name="Rectangle 3"/>
          <p:cNvSpPr>
            <a:spLocks noGrp="1" noChangeArrowheads="1"/>
          </p:cNvSpPr>
          <p:nvPr>
            <p:ph type="body" idx="1"/>
          </p:nvPr>
        </p:nvSpPr>
        <p:spPr>
          <a:xfrm>
            <a:off x="358135" y="996288"/>
            <a:ext cx="8403727" cy="5459104"/>
          </a:xfrm>
        </p:spPr>
        <p:txBody>
          <a:bodyPr/>
          <a:lstStyle/>
          <a:p>
            <a:r>
              <a:rPr lang="vi-VN"/>
              <a:t>Ví dụ: với cơ số </a:t>
            </a:r>
            <a:r>
              <a:rPr lang="en-US"/>
              <a:t>B</a:t>
            </a:r>
            <a:r>
              <a:rPr lang="vi-VN"/>
              <a:t> = 10, giả sử 2 số thực </a:t>
            </a:r>
            <a:r>
              <a:rPr lang="en-US"/>
              <a:t>R</a:t>
            </a:r>
            <a:r>
              <a:rPr lang="vi-VN" baseline="-25000"/>
              <a:t>1</a:t>
            </a:r>
            <a:r>
              <a:rPr lang="vi-VN"/>
              <a:t> và </a:t>
            </a:r>
            <a:r>
              <a:rPr lang="en-US"/>
              <a:t>R</a:t>
            </a:r>
            <a:r>
              <a:rPr lang="vi-VN" baseline="-25000"/>
              <a:t>2</a:t>
            </a:r>
            <a:r>
              <a:rPr lang="vi-VN"/>
              <a:t> </a:t>
            </a:r>
            <a:r>
              <a:rPr lang="en-US"/>
              <a:t>được lưu </a:t>
            </a:r>
            <a:r>
              <a:rPr lang="vi-VN"/>
              <a:t>trữ theo phần định trị và số mũ </a:t>
            </a:r>
            <a:r>
              <a:rPr lang="en-US"/>
              <a:t>như</a:t>
            </a:r>
            <a:r>
              <a:rPr lang="vi-VN"/>
              <a:t> sau:</a:t>
            </a:r>
            <a:endParaRPr lang="en-US"/>
          </a:p>
          <a:p>
            <a:pPr lvl="1"/>
            <a:r>
              <a:rPr lang="en-US"/>
              <a:t>M</a:t>
            </a:r>
            <a:r>
              <a:rPr lang="en-US" baseline="-25000"/>
              <a:t>1</a:t>
            </a:r>
            <a:r>
              <a:rPr lang="en-US"/>
              <a:t> = -5 và E</a:t>
            </a:r>
            <a:r>
              <a:rPr lang="en-US" baseline="-25000"/>
              <a:t>1</a:t>
            </a:r>
            <a:r>
              <a:rPr lang="en-US"/>
              <a:t> = +9</a:t>
            </a:r>
          </a:p>
          <a:p>
            <a:pPr lvl="1"/>
            <a:r>
              <a:rPr lang="en-US"/>
              <a:t>M</a:t>
            </a:r>
            <a:r>
              <a:rPr lang="en-US" baseline="-25000"/>
              <a:t>2</a:t>
            </a:r>
            <a:r>
              <a:rPr lang="en-US"/>
              <a:t> = 3 và E</a:t>
            </a:r>
            <a:r>
              <a:rPr lang="en-US" baseline="-25000"/>
              <a:t>2</a:t>
            </a:r>
            <a:r>
              <a:rPr lang="en-US"/>
              <a:t> = -6</a:t>
            </a:r>
          </a:p>
          <a:p>
            <a:pPr lvl="1"/>
            <a:r>
              <a:rPr lang="pt-BR"/>
              <a:t>Có nghĩa là R</a:t>
            </a:r>
            <a:r>
              <a:rPr lang="pt-BR" baseline="-25000"/>
              <a:t>1</a:t>
            </a:r>
            <a:r>
              <a:rPr lang="pt-BR"/>
              <a:t> = M</a:t>
            </a:r>
            <a:r>
              <a:rPr lang="pt-BR" baseline="-25000"/>
              <a:t>1</a:t>
            </a:r>
            <a:r>
              <a:rPr lang="pt-BR"/>
              <a:t> x 10</a:t>
            </a:r>
            <a:r>
              <a:rPr lang="pt-BR" baseline="30000"/>
              <a:t>E1</a:t>
            </a:r>
            <a:r>
              <a:rPr lang="pt-BR"/>
              <a:t> = -5 x 10</a:t>
            </a:r>
            <a:r>
              <a:rPr lang="pt-BR" baseline="30000"/>
              <a:t>9</a:t>
            </a:r>
          </a:p>
          <a:p>
            <a:pPr marL="457200" lvl="1" indent="0">
              <a:buNone/>
            </a:pPr>
            <a:r>
              <a:rPr lang="pt-BR" baseline="30000"/>
              <a:t>                                         </a:t>
            </a:r>
            <a:r>
              <a:rPr lang="pt-BR"/>
              <a:t>= -5,000,000,000</a:t>
            </a:r>
          </a:p>
          <a:p>
            <a:pPr lvl="1"/>
            <a:r>
              <a:rPr lang="en-US"/>
              <a:t>R</a:t>
            </a:r>
            <a:r>
              <a:rPr lang="en-US" baseline="-25000"/>
              <a:t>2</a:t>
            </a:r>
            <a:r>
              <a:rPr lang="en-US"/>
              <a:t> = M</a:t>
            </a:r>
            <a:r>
              <a:rPr lang="en-US" baseline="-25000"/>
              <a:t>2</a:t>
            </a:r>
            <a:r>
              <a:rPr lang="en-US"/>
              <a:t> x 10</a:t>
            </a:r>
            <a:r>
              <a:rPr lang="en-US" baseline="30000"/>
              <a:t>E2</a:t>
            </a:r>
            <a:r>
              <a:rPr lang="en-US"/>
              <a:t> = 3 x 10</a:t>
            </a:r>
            <a:r>
              <a:rPr lang="en-US" baseline="30000"/>
              <a:t>-6</a:t>
            </a:r>
            <a:r>
              <a:rPr lang="en-US"/>
              <a:t>= 0.000003</a:t>
            </a:r>
            <a:endParaRPr lang="it-IT"/>
          </a:p>
        </p:txBody>
      </p:sp>
    </p:spTree>
    <p:extLst>
      <p:ext uri="{BB962C8B-B14F-4D97-AF65-F5344CB8AC3E}">
        <p14:creationId xmlns:p14="http://schemas.microsoft.com/office/powerpoint/2010/main" val="38103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675">
                                            <p:txEl>
                                              <p:pRg st="5" end="5"/>
                                            </p:txEl>
                                          </p:spTgt>
                                        </p:tgtEl>
                                        <p:attrNameLst>
                                          <p:attrName>style.visibility</p:attrName>
                                        </p:attrNameLst>
                                      </p:cBhvr>
                                      <p:to>
                                        <p:strVal val="visible"/>
                                      </p:to>
                                    </p:set>
                                    <p:anim calcmode="lin" valueType="num">
                                      <p:cBhvr additive="base">
                                        <p:cTn id="37"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thực</a:t>
            </a:r>
          </a:p>
        </p:txBody>
      </p:sp>
      <p:sp>
        <p:nvSpPr>
          <p:cNvPr id="28675" name="Rectangle 3"/>
          <p:cNvSpPr>
            <a:spLocks noGrp="1" noChangeArrowheads="1"/>
          </p:cNvSpPr>
          <p:nvPr>
            <p:ph type="body" idx="1"/>
          </p:nvPr>
        </p:nvSpPr>
        <p:spPr>
          <a:xfrm>
            <a:off x="358135" y="1077904"/>
            <a:ext cx="8403727" cy="5377487"/>
          </a:xfrm>
        </p:spPr>
        <p:txBody>
          <a:bodyPr/>
          <a:lstStyle/>
          <a:p>
            <a:r>
              <a:rPr lang="en-US"/>
              <a:t>Một giá trị có thể biểu diễn dưới nhiều dạng </a:t>
            </a:r>
          </a:p>
          <a:p>
            <a:pPr lvl="1"/>
            <a:r>
              <a:rPr lang="en-US"/>
              <a:t>Khó xử lý </a:t>
            </a:r>
          </a:p>
          <a:p>
            <a:pPr lvl="1"/>
            <a:r>
              <a:rPr lang="en-US"/>
              <a:t>Cần chuẩn hóa </a:t>
            </a:r>
          </a:p>
        </p:txBody>
      </p:sp>
      <p:pic>
        <p:nvPicPr>
          <p:cNvPr id="4" name="Picture 4"/>
          <p:cNvPicPr>
            <a:picLocks noChangeAspect="1" noChangeArrowheads="1"/>
          </p:cNvPicPr>
          <p:nvPr/>
        </p:nvPicPr>
        <p:blipFill>
          <a:blip r:embed="rId3" cstate="print">
            <a:lum bright="-40000" contrast="40000"/>
          </a:blip>
          <a:srcRect l="9377" t="47881" r="35910" b="21878"/>
          <a:stretch>
            <a:fillRect/>
          </a:stretch>
        </p:blipFill>
        <p:spPr bwMode="auto">
          <a:xfrm>
            <a:off x="1904999" y="3094867"/>
            <a:ext cx="5337175" cy="2212975"/>
          </a:xfrm>
          <a:prstGeom prst="rect">
            <a:avLst/>
          </a:prstGeom>
          <a:noFill/>
          <a:ln w="9525">
            <a:noFill/>
            <a:miter lim="800000"/>
            <a:headEnd/>
            <a:tailEnd/>
          </a:ln>
          <a:effectLst/>
        </p:spPr>
      </p:pic>
    </p:spTree>
    <p:extLst>
      <p:ext uri="{BB962C8B-B14F-4D97-AF65-F5344CB8AC3E}">
        <p14:creationId xmlns:p14="http://schemas.microsoft.com/office/powerpoint/2010/main" val="381450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thực</a:t>
            </a:r>
          </a:p>
        </p:txBody>
      </p:sp>
      <p:sp>
        <p:nvSpPr>
          <p:cNvPr id="28675" name="Rectangle 3"/>
          <p:cNvSpPr>
            <a:spLocks noGrp="1" noChangeArrowheads="1"/>
          </p:cNvSpPr>
          <p:nvPr>
            <p:ph type="body" idx="1"/>
          </p:nvPr>
        </p:nvSpPr>
        <p:spPr>
          <a:xfrm>
            <a:off x="358135" y="1077904"/>
            <a:ext cx="8403727" cy="5377487"/>
          </a:xfrm>
        </p:spPr>
        <p:txBody>
          <a:bodyPr/>
          <a:lstStyle/>
          <a:p>
            <a:r>
              <a:rPr lang="en-US"/>
              <a:t>Chuẩn IEEE 754/85</a:t>
            </a:r>
          </a:p>
          <a:p>
            <a:pPr lvl="1"/>
            <a:r>
              <a:rPr lang="vi-VN"/>
              <a:t>Là chuẩn mã hóa số dấu chấm động</a:t>
            </a:r>
          </a:p>
          <a:p>
            <a:pPr lvl="1"/>
            <a:r>
              <a:rPr lang="vi-VN"/>
              <a:t>Cơ số R = 2</a:t>
            </a:r>
            <a:endParaRPr lang="en-US"/>
          </a:p>
          <a:p>
            <a:pPr lvl="1"/>
            <a:r>
              <a:rPr lang="vi-VN"/>
              <a:t>Có các dạng cơ bản:</a:t>
            </a:r>
          </a:p>
          <a:p>
            <a:pPr lvl="2"/>
            <a:r>
              <a:rPr lang="vi-VN"/>
              <a:t>Dạng có độ chính xác đơn, 32-bit</a:t>
            </a:r>
          </a:p>
          <a:p>
            <a:pPr lvl="2"/>
            <a:r>
              <a:rPr lang="vi-VN"/>
              <a:t>Dạng có độ chính xác kép, 64-bit</a:t>
            </a:r>
          </a:p>
          <a:p>
            <a:pPr lvl="2"/>
            <a:r>
              <a:rPr lang="vi-VN"/>
              <a:t>Dạng có độ chính xác kép mở rộng, 80-bit</a:t>
            </a:r>
          </a:p>
        </p:txBody>
      </p:sp>
    </p:spTree>
    <p:extLst>
      <p:ext uri="{BB962C8B-B14F-4D97-AF65-F5344CB8AC3E}">
        <p14:creationId xmlns:p14="http://schemas.microsoft.com/office/powerpoint/2010/main" val="130088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675">
                                            <p:txEl>
                                              <p:pRg st="5" end="5"/>
                                            </p:txEl>
                                          </p:spTgt>
                                        </p:tgtEl>
                                        <p:attrNameLst>
                                          <p:attrName>style.visibility</p:attrName>
                                        </p:attrNameLst>
                                      </p:cBhvr>
                                      <p:to>
                                        <p:strVal val="visible"/>
                                      </p:to>
                                    </p:set>
                                    <p:anim calcmode="lin" valueType="num">
                                      <p:cBhvr additive="base">
                                        <p:cTn id="37"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675">
                                            <p:txEl>
                                              <p:pRg st="6" end="6"/>
                                            </p:txEl>
                                          </p:spTgt>
                                        </p:tgtEl>
                                        <p:attrNameLst>
                                          <p:attrName>style.visibility</p:attrName>
                                        </p:attrNameLst>
                                      </p:cBhvr>
                                      <p:to>
                                        <p:strVal val="visible"/>
                                      </p:to>
                                    </p:set>
                                    <p:anim calcmode="lin" valueType="num">
                                      <p:cBhvr additive="base">
                                        <p:cTn id="43"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6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thực</a:t>
            </a:r>
          </a:p>
        </p:txBody>
      </p:sp>
      <p:sp>
        <p:nvSpPr>
          <p:cNvPr id="28675" name="Rectangle 3"/>
          <p:cNvSpPr>
            <a:spLocks noGrp="1" noChangeArrowheads="1"/>
          </p:cNvSpPr>
          <p:nvPr>
            <p:ph type="body" idx="1"/>
          </p:nvPr>
        </p:nvSpPr>
        <p:spPr>
          <a:xfrm>
            <a:off x="358135" y="1077905"/>
            <a:ext cx="8403727" cy="628066"/>
          </a:xfrm>
        </p:spPr>
        <p:txBody>
          <a:bodyPr/>
          <a:lstStyle/>
          <a:p>
            <a:r>
              <a:rPr lang="en-US"/>
              <a:t>Khuôn dạng mã hóa</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081" y="1836407"/>
            <a:ext cx="8311487" cy="1213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081" y="3542385"/>
            <a:ext cx="8311487" cy="1044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081" y="4879858"/>
            <a:ext cx="8311487" cy="916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354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anim calcmode="lin" valueType="num">
                                      <p:cBhvr additive="base">
                                        <p:cTn id="19" dur="500" fill="hold"/>
                                        <p:tgtEl>
                                          <p:spTgt spid="1027"/>
                                        </p:tgtEl>
                                        <p:attrNameLst>
                                          <p:attrName>ppt_x</p:attrName>
                                        </p:attrNameLst>
                                      </p:cBhvr>
                                      <p:tavLst>
                                        <p:tav tm="0">
                                          <p:val>
                                            <p:strVal val="#ppt_x"/>
                                          </p:val>
                                        </p:tav>
                                        <p:tav tm="100000">
                                          <p:val>
                                            <p:strVal val="#ppt_x"/>
                                          </p:val>
                                        </p:tav>
                                      </p:tavLst>
                                    </p:anim>
                                    <p:anim calcmode="lin" valueType="num">
                                      <p:cBhvr additive="base">
                                        <p:cTn id="20"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 calcmode="lin" valueType="num">
                                      <p:cBhvr additive="base">
                                        <p:cTn id="25" dur="500" fill="hold"/>
                                        <p:tgtEl>
                                          <p:spTgt spid="1028"/>
                                        </p:tgtEl>
                                        <p:attrNameLst>
                                          <p:attrName>ppt_x</p:attrName>
                                        </p:attrNameLst>
                                      </p:cBhvr>
                                      <p:tavLst>
                                        <p:tav tm="0">
                                          <p:val>
                                            <p:strVal val="#ppt_x"/>
                                          </p:val>
                                        </p:tav>
                                        <p:tav tm="100000">
                                          <p:val>
                                            <p:strVal val="#ppt_x"/>
                                          </p:val>
                                        </p:tav>
                                      </p:tavLst>
                                    </p:anim>
                                    <p:anim calcmode="lin" valueType="num">
                                      <p:cBhvr additive="base">
                                        <p:cTn id="26"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thực</a:t>
            </a:r>
          </a:p>
        </p:txBody>
      </p:sp>
      <p:sp>
        <p:nvSpPr>
          <p:cNvPr id="28675" name="Rectangle 3"/>
          <p:cNvSpPr>
            <a:spLocks noGrp="1" noChangeArrowheads="1"/>
          </p:cNvSpPr>
          <p:nvPr>
            <p:ph type="body" idx="1"/>
          </p:nvPr>
        </p:nvSpPr>
        <p:spPr>
          <a:xfrm>
            <a:off x="358135" y="1077904"/>
            <a:ext cx="8403727" cy="5377487"/>
          </a:xfrm>
        </p:spPr>
        <p:txBody>
          <a:bodyPr/>
          <a:lstStyle/>
          <a:p>
            <a:r>
              <a:rPr lang="en-US"/>
              <a:t>S </a:t>
            </a:r>
            <a:r>
              <a:rPr lang="vi-VN"/>
              <a:t>là bit dấu, S=0 đó là số d</a:t>
            </a:r>
            <a:r>
              <a:rPr lang="en-US"/>
              <a:t>ươ</a:t>
            </a:r>
            <a:r>
              <a:rPr lang="vi-VN"/>
              <a:t>ng, S=1 đó là số âm.</a:t>
            </a:r>
          </a:p>
          <a:p>
            <a:r>
              <a:rPr lang="pt-BR"/>
              <a:t>e là mã lệch (excess) của phần mũ E, tức là: E = e –b</a:t>
            </a:r>
          </a:p>
          <a:p>
            <a:r>
              <a:rPr lang="vi-VN"/>
              <a:t>Trong đó b là độ lệch (bias):</a:t>
            </a:r>
          </a:p>
          <a:p>
            <a:pPr lvl="1"/>
            <a:r>
              <a:rPr lang="en-US"/>
              <a:t>Dạng 32-bit : b = 127, hay E = e - 127</a:t>
            </a:r>
          </a:p>
          <a:p>
            <a:pPr lvl="1"/>
            <a:r>
              <a:rPr lang="en-US"/>
              <a:t>Dạng 64-bit : b = 1023, hay E = e - 1023</a:t>
            </a:r>
          </a:p>
          <a:p>
            <a:pPr lvl="1"/>
            <a:r>
              <a:rPr lang="en-US"/>
              <a:t>Dạng 80-bit : b = 16383, hay E = e -16383</a:t>
            </a:r>
          </a:p>
        </p:txBody>
      </p:sp>
    </p:spTree>
    <p:extLst>
      <p:ext uri="{BB962C8B-B14F-4D97-AF65-F5344CB8AC3E}">
        <p14:creationId xmlns:p14="http://schemas.microsoft.com/office/powerpoint/2010/main" val="365705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675">
                                            <p:txEl>
                                              <p:pRg st="5" end="5"/>
                                            </p:txEl>
                                          </p:spTgt>
                                        </p:tgtEl>
                                        <p:attrNameLst>
                                          <p:attrName>style.visibility</p:attrName>
                                        </p:attrNameLst>
                                      </p:cBhvr>
                                      <p:to>
                                        <p:strVal val="visible"/>
                                      </p:to>
                                    </p:set>
                                    <p:anim calcmode="lin" valueType="num">
                                      <p:cBhvr additive="base">
                                        <p:cTn id="37"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thực</a:t>
            </a:r>
          </a:p>
        </p:txBody>
      </p:sp>
      <p:sp>
        <p:nvSpPr>
          <p:cNvPr id="28675" name="Rectangle 3"/>
          <p:cNvSpPr>
            <a:spLocks noGrp="1" noChangeArrowheads="1"/>
          </p:cNvSpPr>
          <p:nvPr>
            <p:ph type="body" idx="1"/>
          </p:nvPr>
        </p:nvSpPr>
        <p:spPr>
          <a:xfrm>
            <a:off x="358135" y="1077904"/>
            <a:ext cx="8403727" cy="5377487"/>
          </a:xfrm>
        </p:spPr>
        <p:txBody>
          <a:bodyPr/>
          <a:lstStyle/>
          <a:p>
            <a:r>
              <a:rPr lang="vi-VN"/>
              <a:t>m là các bit phần lẻ của phần định trị M, phần định trị </a:t>
            </a:r>
            <a:r>
              <a:rPr lang="en-US"/>
              <a:t>được</a:t>
            </a:r>
            <a:r>
              <a:rPr lang="vi-VN"/>
              <a:t> ngầm định nh</a:t>
            </a:r>
            <a:r>
              <a:rPr lang="en-US"/>
              <a:t>ư</a:t>
            </a:r>
            <a:r>
              <a:rPr lang="vi-VN"/>
              <a:t> sau: M = 1</a:t>
            </a:r>
            <a:r>
              <a:rPr lang="vi-VN" b="1"/>
              <a:t>.</a:t>
            </a:r>
            <a:r>
              <a:rPr lang="vi-VN"/>
              <a:t>m</a:t>
            </a:r>
          </a:p>
          <a:p>
            <a:r>
              <a:rPr lang="vi-VN"/>
              <a:t>Công thức xác định giá trị của số thực t</a:t>
            </a:r>
            <a:r>
              <a:rPr lang="en-US"/>
              <a:t>ương </a:t>
            </a:r>
            <a:r>
              <a:rPr lang="vi-VN"/>
              <a:t>ứng là:</a:t>
            </a:r>
            <a:r>
              <a:rPr lang="en-US"/>
              <a:t> </a:t>
            </a:r>
            <a:r>
              <a:rPr lang="pt-BR"/>
              <a:t>X = (-1)</a:t>
            </a:r>
            <a:r>
              <a:rPr lang="pt-BR" baseline="30000"/>
              <a:t>S</a:t>
            </a:r>
            <a:r>
              <a:rPr lang="pt-BR"/>
              <a:t>x 1</a:t>
            </a:r>
            <a:r>
              <a:rPr lang="pt-BR" b="1"/>
              <a:t>.</a:t>
            </a:r>
            <a:r>
              <a:rPr lang="pt-BR"/>
              <a:t>m x 2</a:t>
            </a:r>
            <a:r>
              <a:rPr lang="pt-BR" baseline="30000"/>
              <a:t>e-b</a:t>
            </a:r>
            <a:endParaRPr lang="en-US" baseline="30000"/>
          </a:p>
        </p:txBody>
      </p:sp>
    </p:spTree>
    <p:extLst>
      <p:ext uri="{BB962C8B-B14F-4D97-AF65-F5344CB8AC3E}">
        <p14:creationId xmlns:p14="http://schemas.microsoft.com/office/powerpoint/2010/main" val="269489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thực</a:t>
            </a:r>
          </a:p>
        </p:txBody>
      </p:sp>
      <p:sp>
        <p:nvSpPr>
          <p:cNvPr id="28675" name="Rectangle 3"/>
          <p:cNvSpPr>
            <a:spLocks noGrp="1" noChangeArrowheads="1"/>
          </p:cNvSpPr>
          <p:nvPr>
            <p:ph type="body" idx="1"/>
          </p:nvPr>
        </p:nvSpPr>
        <p:spPr>
          <a:xfrm>
            <a:off x="358135" y="1077904"/>
            <a:ext cx="8403727" cy="5377487"/>
          </a:xfrm>
        </p:spPr>
        <p:txBody>
          <a:bodyPr/>
          <a:lstStyle/>
          <a:p>
            <a:r>
              <a:rPr lang="en-US"/>
              <a:t>Ví dụ 1: </a:t>
            </a:r>
          </a:p>
          <a:p>
            <a:pPr lvl="1"/>
            <a:r>
              <a:rPr lang="en-US"/>
              <a:t>Có một số thực X có dạng biểu diễn nhị phân theo chuẩn IEEE 754 dạng 32 bit như sau:</a:t>
            </a:r>
          </a:p>
          <a:p>
            <a:pPr lvl="1"/>
            <a:r>
              <a:rPr lang="en-US"/>
              <a:t>1100 0001 0101 0110 0000 0000 0000 0000</a:t>
            </a:r>
          </a:p>
          <a:p>
            <a:pPr lvl="1"/>
            <a:r>
              <a:rPr lang="vi-VN"/>
              <a:t>Xác định giá trị thập phân của số thực đó.</a:t>
            </a:r>
          </a:p>
          <a:p>
            <a:r>
              <a:rPr lang="en-US"/>
              <a:t>Ta có:</a:t>
            </a:r>
          </a:p>
          <a:p>
            <a:pPr lvl="1"/>
            <a:r>
              <a:rPr lang="fr-FR"/>
              <a:t>S = 1 </a:t>
            </a:r>
            <a:r>
              <a:rPr lang="fr-FR">
                <a:sym typeface="Wingdings" pitchFamily="2" charset="2"/>
              </a:rPr>
              <a:t> </a:t>
            </a:r>
            <a:r>
              <a:rPr lang="fr-FR"/>
              <a:t>X là số âm</a:t>
            </a:r>
          </a:p>
          <a:p>
            <a:pPr lvl="1"/>
            <a:r>
              <a:rPr lang="en-US"/>
              <a:t>e = 1000 0010 = 130</a:t>
            </a:r>
          </a:p>
          <a:p>
            <a:pPr lvl="1"/>
            <a:r>
              <a:rPr lang="en-US"/>
              <a:t>m = 10101100...00</a:t>
            </a:r>
          </a:p>
          <a:p>
            <a:pPr lvl="1"/>
            <a:r>
              <a:rPr lang="es-ES"/>
              <a:t>Vậy X = (-1)</a:t>
            </a:r>
            <a:r>
              <a:rPr lang="es-ES" baseline="30000"/>
              <a:t>1</a:t>
            </a:r>
            <a:r>
              <a:rPr lang="es-ES"/>
              <a:t>x 1.10101100...00 x 2</a:t>
            </a:r>
            <a:r>
              <a:rPr lang="es-ES" baseline="30000"/>
              <a:t>130-127</a:t>
            </a:r>
            <a:endParaRPr lang="en-US"/>
          </a:p>
          <a:p>
            <a:pPr marL="400050" lvl="1" indent="0">
              <a:buNone/>
            </a:pPr>
            <a:r>
              <a:rPr lang="en-US"/>
              <a:t>              = -1.101011 x 2</a:t>
            </a:r>
            <a:r>
              <a:rPr lang="en-US" baseline="30000"/>
              <a:t>3</a:t>
            </a:r>
            <a:r>
              <a:rPr lang="en-US"/>
              <a:t>= -1101.011 = -13.375 </a:t>
            </a:r>
          </a:p>
        </p:txBody>
      </p:sp>
    </p:spTree>
    <p:extLst>
      <p:ext uri="{BB962C8B-B14F-4D97-AF65-F5344CB8AC3E}">
        <p14:creationId xmlns:p14="http://schemas.microsoft.com/office/powerpoint/2010/main" val="121587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675">
                                            <p:txEl>
                                              <p:pRg st="5" end="5"/>
                                            </p:txEl>
                                          </p:spTgt>
                                        </p:tgtEl>
                                        <p:attrNameLst>
                                          <p:attrName>style.visibility</p:attrName>
                                        </p:attrNameLst>
                                      </p:cBhvr>
                                      <p:to>
                                        <p:strVal val="visible"/>
                                      </p:to>
                                    </p:set>
                                    <p:anim calcmode="lin" valueType="num">
                                      <p:cBhvr additive="base">
                                        <p:cTn id="37"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675">
                                            <p:txEl>
                                              <p:pRg st="6" end="6"/>
                                            </p:txEl>
                                          </p:spTgt>
                                        </p:tgtEl>
                                        <p:attrNameLst>
                                          <p:attrName>style.visibility</p:attrName>
                                        </p:attrNameLst>
                                      </p:cBhvr>
                                      <p:to>
                                        <p:strVal val="visible"/>
                                      </p:to>
                                    </p:set>
                                    <p:anim calcmode="lin" valueType="num">
                                      <p:cBhvr additive="base">
                                        <p:cTn id="43"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6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675">
                                            <p:txEl>
                                              <p:pRg st="7" end="7"/>
                                            </p:txEl>
                                          </p:spTgt>
                                        </p:tgtEl>
                                        <p:attrNameLst>
                                          <p:attrName>style.visibility</p:attrName>
                                        </p:attrNameLst>
                                      </p:cBhvr>
                                      <p:to>
                                        <p:strVal val="visible"/>
                                      </p:to>
                                    </p:set>
                                    <p:anim calcmode="lin" valueType="num">
                                      <p:cBhvr additive="base">
                                        <p:cTn id="49" dur="500" fill="hold"/>
                                        <p:tgtEl>
                                          <p:spTgt spid="2867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86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8675">
                                            <p:txEl>
                                              <p:pRg st="8" end="8"/>
                                            </p:txEl>
                                          </p:spTgt>
                                        </p:tgtEl>
                                        <p:attrNameLst>
                                          <p:attrName>style.visibility</p:attrName>
                                        </p:attrNameLst>
                                      </p:cBhvr>
                                      <p:to>
                                        <p:strVal val="visible"/>
                                      </p:to>
                                    </p:set>
                                    <p:anim calcmode="lin" valueType="num">
                                      <p:cBhvr additive="base">
                                        <p:cTn id="55" dur="500" fill="hold"/>
                                        <p:tgtEl>
                                          <p:spTgt spid="2867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867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8675">
                                            <p:txEl>
                                              <p:pRg st="9" end="9"/>
                                            </p:txEl>
                                          </p:spTgt>
                                        </p:tgtEl>
                                        <p:attrNameLst>
                                          <p:attrName>style.visibility</p:attrName>
                                        </p:attrNameLst>
                                      </p:cBhvr>
                                      <p:to>
                                        <p:strVal val="visible"/>
                                      </p:to>
                                    </p:set>
                                    <p:anim calcmode="lin" valueType="num">
                                      <p:cBhvr additive="base">
                                        <p:cTn id="61" dur="500" fill="hold"/>
                                        <p:tgtEl>
                                          <p:spTgt spid="2867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867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thực</a:t>
            </a:r>
          </a:p>
        </p:txBody>
      </p:sp>
      <p:sp>
        <p:nvSpPr>
          <p:cNvPr id="28675" name="Rectangle 3"/>
          <p:cNvSpPr>
            <a:spLocks noGrp="1" noChangeArrowheads="1"/>
          </p:cNvSpPr>
          <p:nvPr>
            <p:ph type="body" idx="1"/>
          </p:nvPr>
        </p:nvSpPr>
        <p:spPr>
          <a:xfrm>
            <a:off x="358135" y="1077904"/>
            <a:ext cx="8403727" cy="5377487"/>
          </a:xfrm>
        </p:spPr>
        <p:txBody>
          <a:bodyPr/>
          <a:lstStyle/>
          <a:p>
            <a:r>
              <a:rPr lang="vi-VN"/>
              <a:t>Ví dụ 2: </a:t>
            </a:r>
            <a:endParaRPr lang="en-US"/>
          </a:p>
          <a:p>
            <a:pPr lvl="1"/>
            <a:r>
              <a:rPr lang="vi-VN"/>
              <a:t>Xác định giá trị thập phân của số thực X có dạng biểu diễn theo chuẩn IEEE 754 dạng 32 bit nh</a:t>
            </a:r>
            <a:r>
              <a:rPr lang="en-US"/>
              <a:t>ư</a:t>
            </a:r>
            <a:r>
              <a:rPr lang="vi-VN"/>
              <a:t> sau:</a:t>
            </a:r>
            <a:r>
              <a:rPr lang="en-US"/>
              <a:t> </a:t>
            </a:r>
          </a:p>
          <a:p>
            <a:pPr lvl="1"/>
            <a:r>
              <a:rPr lang="en-US"/>
              <a:t>0011 1111 1000 0000 0000 0000 0000 0000</a:t>
            </a:r>
          </a:p>
          <a:p>
            <a:r>
              <a:rPr lang="en-US"/>
              <a:t>Ta có:</a:t>
            </a:r>
          </a:p>
          <a:p>
            <a:pPr lvl="1"/>
            <a:r>
              <a:rPr lang="fr-FR"/>
              <a:t>S = 0 </a:t>
            </a:r>
            <a:r>
              <a:rPr lang="fr-FR">
                <a:sym typeface="Wingdings" pitchFamily="2" charset="2"/>
              </a:rPr>
              <a:t> </a:t>
            </a:r>
            <a:r>
              <a:rPr lang="fr-FR"/>
              <a:t>X là số dương</a:t>
            </a:r>
            <a:endParaRPr lang="en-US"/>
          </a:p>
          <a:p>
            <a:pPr lvl="1"/>
            <a:r>
              <a:rPr lang="en-US"/>
              <a:t>e = 0111 1111= 127</a:t>
            </a:r>
          </a:p>
          <a:p>
            <a:pPr lvl="1"/>
            <a:r>
              <a:rPr lang="en-US"/>
              <a:t>m = 000000...00</a:t>
            </a:r>
          </a:p>
          <a:p>
            <a:pPr lvl="1"/>
            <a:r>
              <a:rPr lang="es-ES"/>
              <a:t>Vậy X = (-1)</a:t>
            </a:r>
            <a:r>
              <a:rPr lang="es-ES" baseline="30000"/>
              <a:t>0</a:t>
            </a:r>
            <a:r>
              <a:rPr lang="es-ES"/>
              <a:t>x 1.0000...00 x 2</a:t>
            </a:r>
            <a:r>
              <a:rPr lang="es-ES" baseline="30000"/>
              <a:t>127-127</a:t>
            </a:r>
            <a:endParaRPr lang="en-US"/>
          </a:p>
          <a:p>
            <a:pPr marL="457200" lvl="1" indent="0">
              <a:buNone/>
            </a:pPr>
            <a:r>
              <a:rPr lang="en-US"/>
              <a:t>              = 1.0 x 2</a:t>
            </a:r>
            <a:r>
              <a:rPr lang="en-US" baseline="30000"/>
              <a:t>0</a:t>
            </a:r>
            <a:r>
              <a:rPr lang="en-US"/>
              <a:t>= 1</a:t>
            </a:r>
          </a:p>
        </p:txBody>
      </p:sp>
    </p:spTree>
    <p:extLst>
      <p:ext uri="{BB962C8B-B14F-4D97-AF65-F5344CB8AC3E}">
        <p14:creationId xmlns:p14="http://schemas.microsoft.com/office/powerpoint/2010/main" val="46001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675">
                                            <p:txEl>
                                              <p:pRg st="5" end="5"/>
                                            </p:txEl>
                                          </p:spTgt>
                                        </p:tgtEl>
                                        <p:attrNameLst>
                                          <p:attrName>style.visibility</p:attrName>
                                        </p:attrNameLst>
                                      </p:cBhvr>
                                      <p:to>
                                        <p:strVal val="visible"/>
                                      </p:to>
                                    </p:set>
                                    <p:anim calcmode="lin" valueType="num">
                                      <p:cBhvr additive="base">
                                        <p:cTn id="37"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675">
                                            <p:txEl>
                                              <p:pRg st="6" end="6"/>
                                            </p:txEl>
                                          </p:spTgt>
                                        </p:tgtEl>
                                        <p:attrNameLst>
                                          <p:attrName>style.visibility</p:attrName>
                                        </p:attrNameLst>
                                      </p:cBhvr>
                                      <p:to>
                                        <p:strVal val="visible"/>
                                      </p:to>
                                    </p:set>
                                    <p:anim calcmode="lin" valueType="num">
                                      <p:cBhvr additive="base">
                                        <p:cTn id="43"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6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675">
                                            <p:txEl>
                                              <p:pRg st="7" end="7"/>
                                            </p:txEl>
                                          </p:spTgt>
                                        </p:tgtEl>
                                        <p:attrNameLst>
                                          <p:attrName>style.visibility</p:attrName>
                                        </p:attrNameLst>
                                      </p:cBhvr>
                                      <p:to>
                                        <p:strVal val="visible"/>
                                      </p:to>
                                    </p:set>
                                    <p:anim calcmode="lin" valueType="num">
                                      <p:cBhvr additive="base">
                                        <p:cTn id="49" dur="500" fill="hold"/>
                                        <p:tgtEl>
                                          <p:spTgt spid="2867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86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8675">
                                            <p:txEl>
                                              <p:pRg st="8" end="8"/>
                                            </p:txEl>
                                          </p:spTgt>
                                        </p:tgtEl>
                                        <p:attrNameLst>
                                          <p:attrName>style.visibility</p:attrName>
                                        </p:attrNameLst>
                                      </p:cBhvr>
                                      <p:to>
                                        <p:strVal val="visible"/>
                                      </p:to>
                                    </p:set>
                                    <p:anim calcmode="lin" valueType="num">
                                      <p:cBhvr additive="base">
                                        <p:cTn id="55" dur="500" fill="hold"/>
                                        <p:tgtEl>
                                          <p:spTgt spid="2867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867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thực</a:t>
            </a:r>
          </a:p>
        </p:txBody>
      </p:sp>
      <p:sp>
        <p:nvSpPr>
          <p:cNvPr id="28675" name="Rectangle 3"/>
          <p:cNvSpPr>
            <a:spLocks noGrp="1" noChangeArrowheads="1"/>
          </p:cNvSpPr>
          <p:nvPr>
            <p:ph type="body" idx="1"/>
          </p:nvPr>
        </p:nvSpPr>
        <p:spPr>
          <a:xfrm>
            <a:off x="358135" y="1077904"/>
            <a:ext cx="8403727" cy="5377487"/>
          </a:xfrm>
        </p:spPr>
        <p:txBody>
          <a:bodyPr/>
          <a:lstStyle/>
          <a:p>
            <a:r>
              <a:rPr lang="vi-VN"/>
              <a:t>Ví dụ 3: </a:t>
            </a:r>
            <a:endParaRPr lang="en-US"/>
          </a:p>
          <a:p>
            <a:pPr lvl="1"/>
            <a:r>
              <a:rPr lang="vi-VN"/>
              <a:t>Biểu diễn số thực X = 9.6875 về dạng số dấu chấm động theo chuẩn IEEE 754 dạng 32 bit</a:t>
            </a:r>
          </a:p>
          <a:p>
            <a:r>
              <a:rPr lang="en-US"/>
              <a:t>Ta có:</a:t>
            </a:r>
          </a:p>
          <a:p>
            <a:pPr lvl="1"/>
            <a:r>
              <a:rPr lang="en-US"/>
              <a:t>X = 9.6875</a:t>
            </a:r>
            <a:r>
              <a:rPr lang="en-US" baseline="-25000"/>
              <a:t>(10)</a:t>
            </a:r>
            <a:r>
              <a:rPr lang="en-US"/>
              <a:t>= 1001.1011</a:t>
            </a:r>
            <a:r>
              <a:rPr lang="en-US" baseline="-25000"/>
              <a:t>(2)</a:t>
            </a:r>
            <a:r>
              <a:rPr lang="en-US"/>
              <a:t>= 1.0011011 x 2</a:t>
            </a:r>
            <a:r>
              <a:rPr lang="en-US" baseline="30000"/>
              <a:t>3</a:t>
            </a:r>
          </a:p>
          <a:p>
            <a:pPr lvl="1"/>
            <a:r>
              <a:rPr lang="vi-VN"/>
              <a:t>S = 0 vì đây là số d</a:t>
            </a:r>
            <a:r>
              <a:rPr lang="en-US"/>
              <a:t>ư</a:t>
            </a:r>
            <a:r>
              <a:rPr lang="vi-VN"/>
              <a:t>ơng</a:t>
            </a:r>
            <a:endParaRPr lang="en-US"/>
          </a:p>
          <a:p>
            <a:pPr lvl="1"/>
            <a:r>
              <a:rPr lang="en-US"/>
              <a:t>E = e –127 nên e = 127 + 3 = 130</a:t>
            </a:r>
            <a:r>
              <a:rPr lang="en-US" baseline="-25000"/>
              <a:t>(10)</a:t>
            </a:r>
            <a:r>
              <a:rPr lang="en-US"/>
              <a:t>= 1000 0010</a:t>
            </a:r>
            <a:r>
              <a:rPr lang="en-US" baseline="-25000"/>
              <a:t>(2)</a:t>
            </a:r>
          </a:p>
          <a:p>
            <a:pPr lvl="1"/>
            <a:r>
              <a:rPr lang="en-US"/>
              <a:t>m = 001101100...00 (23 bit)</a:t>
            </a:r>
          </a:p>
          <a:p>
            <a:pPr lvl="1"/>
            <a:r>
              <a:rPr lang="en-US"/>
              <a:t>Vậy: X = 0100 0001 0001 1011 0000 0000 0000 0000</a:t>
            </a:r>
          </a:p>
        </p:txBody>
      </p:sp>
    </p:spTree>
    <p:extLst>
      <p:ext uri="{BB962C8B-B14F-4D97-AF65-F5344CB8AC3E}">
        <p14:creationId xmlns:p14="http://schemas.microsoft.com/office/powerpoint/2010/main" val="75700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675">
                                            <p:txEl>
                                              <p:pRg st="5" end="5"/>
                                            </p:txEl>
                                          </p:spTgt>
                                        </p:tgtEl>
                                        <p:attrNameLst>
                                          <p:attrName>style.visibility</p:attrName>
                                        </p:attrNameLst>
                                      </p:cBhvr>
                                      <p:to>
                                        <p:strVal val="visible"/>
                                      </p:to>
                                    </p:set>
                                    <p:anim calcmode="lin" valueType="num">
                                      <p:cBhvr additive="base">
                                        <p:cTn id="37"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675">
                                            <p:txEl>
                                              <p:pRg st="6" end="6"/>
                                            </p:txEl>
                                          </p:spTgt>
                                        </p:tgtEl>
                                        <p:attrNameLst>
                                          <p:attrName>style.visibility</p:attrName>
                                        </p:attrNameLst>
                                      </p:cBhvr>
                                      <p:to>
                                        <p:strVal val="visible"/>
                                      </p:to>
                                    </p:set>
                                    <p:anim calcmode="lin" valueType="num">
                                      <p:cBhvr additive="base">
                                        <p:cTn id="43"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6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675">
                                            <p:txEl>
                                              <p:pRg st="7" end="7"/>
                                            </p:txEl>
                                          </p:spTgt>
                                        </p:tgtEl>
                                        <p:attrNameLst>
                                          <p:attrName>style.visibility</p:attrName>
                                        </p:attrNameLst>
                                      </p:cBhvr>
                                      <p:to>
                                        <p:strVal val="visible"/>
                                      </p:to>
                                    </p:set>
                                    <p:anim calcmode="lin" valueType="num">
                                      <p:cBhvr additive="base">
                                        <p:cTn id="49" dur="500" fill="hold"/>
                                        <p:tgtEl>
                                          <p:spTgt spid="2867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867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thực</a:t>
            </a:r>
          </a:p>
        </p:txBody>
      </p:sp>
      <p:sp>
        <p:nvSpPr>
          <p:cNvPr id="28675" name="Rectangle 3"/>
          <p:cNvSpPr>
            <a:spLocks noGrp="1" noChangeArrowheads="1"/>
          </p:cNvSpPr>
          <p:nvPr>
            <p:ph type="body" idx="1"/>
          </p:nvPr>
        </p:nvSpPr>
        <p:spPr>
          <a:xfrm>
            <a:off x="358135" y="1077904"/>
            <a:ext cx="8403727" cy="5377487"/>
          </a:xfrm>
        </p:spPr>
        <p:txBody>
          <a:bodyPr/>
          <a:lstStyle/>
          <a:p>
            <a:r>
              <a:rPr lang="vi-VN"/>
              <a:t>Ví dụ </a:t>
            </a:r>
            <a:r>
              <a:rPr lang="en-US"/>
              <a:t>4</a:t>
            </a:r>
            <a:r>
              <a:rPr lang="vi-VN"/>
              <a:t>: </a:t>
            </a:r>
            <a:endParaRPr lang="en-US"/>
          </a:p>
          <a:p>
            <a:pPr lvl="1"/>
            <a:r>
              <a:rPr lang="vi-VN"/>
              <a:t>Biểu diễn số thực X = </a:t>
            </a:r>
            <a:r>
              <a:rPr lang="en-US"/>
              <a:t>21</a:t>
            </a:r>
            <a:r>
              <a:rPr lang="vi-VN"/>
              <a:t>. 875 về dạng số dấu chấm động theo chuẩn IEEE 754 dạng 32 bit</a:t>
            </a:r>
          </a:p>
          <a:p>
            <a:r>
              <a:rPr lang="en-US"/>
              <a:t>Ta có:</a:t>
            </a:r>
          </a:p>
          <a:p>
            <a:pPr lvl="1"/>
            <a:r>
              <a:rPr lang="en-US"/>
              <a:t>X = 21.875</a:t>
            </a:r>
            <a:r>
              <a:rPr lang="en-US" baseline="-25000"/>
              <a:t>(10)</a:t>
            </a:r>
            <a:r>
              <a:rPr lang="en-US"/>
              <a:t>= 10101.111</a:t>
            </a:r>
            <a:r>
              <a:rPr lang="en-US" baseline="-25000"/>
              <a:t>(2)</a:t>
            </a:r>
            <a:r>
              <a:rPr lang="en-US"/>
              <a:t>= 1.0101111 x 2</a:t>
            </a:r>
            <a:r>
              <a:rPr lang="en-US" baseline="30000"/>
              <a:t>4</a:t>
            </a:r>
          </a:p>
          <a:p>
            <a:pPr lvl="1"/>
            <a:r>
              <a:rPr lang="vi-VN"/>
              <a:t>S = 0 vì đây là số d</a:t>
            </a:r>
            <a:r>
              <a:rPr lang="en-US"/>
              <a:t>ư</a:t>
            </a:r>
            <a:r>
              <a:rPr lang="vi-VN"/>
              <a:t>ơng</a:t>
            </a:r>
            <a:endParaRPr lang="en-US"/>
          </a:p>
          <a:p>
            <a:pPr lvl="1"/>
            <a:r>
              <a:rPr lang="en-US"/>
              <a:t>E = e –127 nên e = 127 + 4 = 131</a:t>
            </a:r>
            <a:r>
              <a:rPr lang="en-US" baseline="-25000"/>
              <a:t>(10)</a:t>
            </a:r>
            <a:r>
              <a:rPr lang="en-US"/>
              <a:t>= 1000 0011</a:t>
            </a:r>
            <a:r>
              <a:rPr lang="en-US" baseline="-25000"/>
              <a:t>(2)</a:t>
            </a:r>
          </a:p>
          <a:p>
            <a:pPr lvl="1"/>
            <a:r>
              <a:rPr lang="en-US"/>
              <a:t>m = 010111100...00 (23 bit)</a:t>
            </a:r>
          </a:p>
          <a:p>
            <a:pPr lvl="1"/>
            <a:r>
              <a:rPr lang="en-US"/>
              <a:t>Vậy: X = 0100 0001 1010 1111 0000 0000 0000 0000</a:t>
            </a:r>
          </a:p>
        </p:txBody>
      </p:sp>
    </p:spTree>
    <p:extLst>
      <p:ext uri="{BB962C8B-B14F-4D97-AF65-F5344CB8AC3E}">
        <p14:creationId xmlns:p14="http://schemas.microsoft.com/office/powerpoint/2010/main" val="235322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675">
                                            <p:txEl>
                                              <p:pRg st="5" end="5"/>
                                            </p:txEl>
                                          </p:spTgt>
                                        </p:tgtEl>
                                        <p:attrNameLst>
                                          <p:attrName>style.visibility</p:attrName>
                                        </p:attrNameLst>
                                      </p:cBhvr>
                                      <p:to>
                                        <p:strVal val="visible"/>
                                      </p:to>
                                    </p:set>
                                    <p:anim calcmode="lin" valueType="num">
                                      <p:cBhvr additive="base">
                                        <p:cTn id="37"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675">
                                            <p:txEl>
                                              <p:pRg st="6" end="6"/>
                                            </p:txEl>
                                          </p:spTgt>
                                        </p:tgtEl>
                                        <p:attrNameLst>
                                          <p:attrName>style.visibility</p:attrName>
                                        </p:attrNameLst>
                                      </p:cBhvr>
                                      <p:to>
                                        <p:strVal val="visible"/>
                                      </p:to>
                                    </p:set>
                                    <p:anim calcmode="lin" valueType="num">
                                      <p:cBhvr additive="base">
                                        <p:cTn id="43"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6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675">
                                            <p:txEl>
                                              <p:pRg st="7" end="7"/>
                                            </p:txEl>
                                          </p:spTgt>
                                        </p:tgtEl>
                                        <p:attrNameLst>
                                          <p:attrName>style.visibility</p:attrName>
                                        </p:attrNameLst>
                                      </p:cBhvr>
                                      <p:to>
                                        <p:strVal val="visible"/>
                                      </p:to>
                                    </p:set>
                                    <p:anim calcmode="lin" valueType="num">
                                      <p:cBhvr additive="base">
                                        <p:cTn id="49" dur="500" fill="hold"/>
                                        <p:tgtEl>
                                          <p:spTgt spid="2867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867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ea typeface="ＭＳ Ｐゴシック" pitchFamily="34" charset="-128"/>
              </a:rPr>
              <a:t>Hệ thập phân</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75" y="1036638"/>
            <a:ext cx="6648450" cy="524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thực</a:t>
            </a:r>
          </a:p>
        </p:txBody>
      </p:sp>
      <p:sp>
        <p:nvSpPr>
          <p:cNvPr id="28675" name="Rectangle 3"/>
          <p:cNvSpPr>
            <a:spLocks noGrp="1" noChangeArrowheads="1"/>
          </p:cNvSpPr>
          <p:nvPr>
            <p:ph type="body" idx="1"/>
          </p:nvPr>
        </p:nvSpPr>
        <p:spPr>
          <a:xfrm>
            <a:off x="358135" y="1077904"/>
            <a:ext cx="8403727" cy="600771"/>
          </a:xfrm>
        </p:spPr>
        <p:txBody>
          <a:bodyPr/>
          <a:lstStyle/>
          <a:p>
            <a:r>
              <a:rPr lang="en-US"/>
              <a:t>Trục số biểu diễn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015" y="1830505"/>
            <a:ext cx="79629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092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Số thực</a:t>
            </a:r>
          </a:p>
        </p:txBody>
      </p:sp>
      <p:sp>
        <p:nvSpPr>
          <p:cNvPr id="28675" name="Rectangle 3"/>
          <p:cNvSpPr>
            <a:spLocks noGrp="1" noChangeArrowheads="1"/>
          </p:cNvSpPr>
          <p:nvPr>
            <p:ph type="body" idx="1"/>
          </p:nvPr>
        </p:nvSpPr>
        <p:spPr>
          <a:xfrm>
            <a:off x="358135" y="1077904"/>
            <a:ext cx="8403727" cy="5377487"/>
          </a:xfrm>
        </p:spPr>
        <p:txBody>
          <a:bodyPr/>
          <a:lstStyle/>
          <a:p>
            <a:r>
              <a:rPr lang="en-US"/>
              <a:t>Lưu ý:</a:t>
            </a:r>
          </a:p>
          <a:p>
            <a:pPr lvl="1"/>
            <a:r>
              <a:rPr lang="vi-VN"/>
              <a:t>Nếu tất cả các bit của e đều bằng 0, các bit của m đều bằng 0, thì X = 0</a:t>
            </a:r>
            <a:endParaRPr lang="en-US"/>
          </a:p>
          <a:p>
            <a:pPr lvl="1"/>
            <a:r>
              <a:rPr lang="vi-VN"/>
              <a:t>Nếu tất cả các bit của e đều bằng 1, các bit của m đều bằng 0, thì X =±∞</a:t>
            </a:r>
            <a:endParaRPr lang="en-US"/>
          </a:p>
          <a:p>
            <a:pPr lvl="1"/>
            <a:r>
              <a:rPr lang="vi-VN"/>
              <a:t>Nếu tất cả các bit của e đều bằng 1, m có ít nhất một bit bằng 1, thì X không phải là số (not a number -NaN)</a:t>
            </a:r>
          </a:p>
          <a:p>
            <a:endParaRPr lang="en-US"/>
          </a:p>
        </p:txBody>
      </p:sp>
    </p:spTree>
    <p:extLst>
      <p:ext uri="{BB962C8B-B14F-4D97-AF65-F5344CB8AC3E}">
        <p14:creationId xmlns:p14="http://schemas.microsoft.com/office/powerpoint/2010/main" val="130216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ea typeface="ＭＳ Ｐゴシック" pitchFamily="34" charset="-128"/>
              </a:rPr>
              <a:t>Nội dung</a:t>
            </a:r>
          </a:p>
        </p:txBody>
      </p:sp>
      <p:sp>
        <p:nvSpPr>
          <p:cNvPr id="17411" name="Rectangle 3"/>
          <p:cNvSpPr>
            <a:spLocks noGrp="1" noChangeArrowheads="1"/>
          </p:cNvSpPr>
          <p:nvPr>
            <p:ph type="body" idx="1"/>
          </p:nvPr>
        </p:nvSpPr>
        <p:spPr/>
        <p:txBody>
          <a:bodyPr/>
          <a:lstStyle/>
          <a:p>
            <a:pPr>
              <a:defRPr/>
            </a:pPr>
            <a:r>
              <a:rPr lang="en-US"/>
              <a:t>Các hệ thống số</a:t>
            </a:r>
          </a:p>
          <a:p>
            <a:pPr>
              <a:defRPr/>
            </a:pPr>
            <a:r>
              <a:rPr lang="en-US"/>
              <a:t>Biểu diễn dữ liệu trong máy tính</a:t>
            </a:r>
          </a:p>
          <a:p>
            <a:pPr>
              <a:defRPr/>
            </a:pPr>
            <a:r>
              <a:rPr lang="en-US"/>
              <a:t>Biểu diễn số nguyên</a:t>
            </a:r>
          </a:p>
          <a:p>
            <a:pPr>
              <a:defRPr/>
            </a:pPr>
            <a:r>
              <a:rPr lang="en-US"/>
              <a:t>Thực hiện các phép toán số học với số nguyên</a:t>
            </a:r>
          </a:p>
          <a:p>
            <a:pPr>
              <a:defRPr/>
            </a:pPr>
            <a:r>
              <a:rPr lang="en-US"/>
              <a:t>Biểu diễn số thực</a:t>
            </a:r>
          </a:p>
          <a:p>
            <a:pPr>
              <a:defRPr/>
            </a:pPr>
            <a:r>
              <a:rPr lang="en-US"/>
              <a:t>Thực hiện các phép toán số học với số thực</a:t>
            </a:r>
          </a:p>
          <a:p>
            <a:pPr>
              <a:defRPr/>
            </a:pPr>
            <a:r>
              <a:rPr lang="en-US">
                <a:solidFill>
                  <a:srgbClr val="FF0000"/>
                </a:solidFill>
              </a:rPr>
              <a:t>Biểu diễn ký tự</a:t>
            </a:r>
          </a:p>
          <a:p>
            <a:pPr>
              <a:defRPr/>
            </a:pPr>
            <a:endParaRPr lang="en-US" dirty="0"/>
          </a:p>
          <a:p>
            <a:pPr marL="0" indent="0">
              <a:buFont typeface="Monotype Sorts" pitchFamily="2" charset="2"/>
              <a:buNone/>
              <a:defRPr/>
            </a:pPr>
            <a:endParaRPr lang="en-US" dirty="0"/>
          </a:p>
          <a:p>
            <a:pPr>
              <a:defRPr/>
            </a:pPr>
            <a:endParaRPr lang="en-US" dirty="0"/>
          </a:p>
          <a:p>
            <a:pPr>
              <a:buFont typeface="Monotype Sorts" pitchFamily="2" charset="2"/>
              <a:buNone/>
              <a:defRPr/>
            </a:pPr>
            <a:endParaRPr lang="en-US" dirty="0"/>
          </a:p>
        </p:txBody>
      </p:sp>
    </p:spTree>
    <p:extLst>
      <p:ext uri="{BB962C8B-B14F-4D97-AF65-F5344CB8AC3E}">
        <p14:creationId xmlns:p14="http://schemas.microsoft.com/office/powerpoint/2010/main" val="267914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11">
                                            <p:txEl>
                                              <p:pRg st="5" end="5"/>
                                            </p:txEl>
                                          </p:spTgt>
                                        </p:tgtEl>
                                        <p:attrNameLst>
                                          <p:attrName>style.visibility</p:attrName>
                                        </p:attrNameLst>
                                      </p:cBhvr>
                                      <p:to>
                                        <p:strVal val="visible"/>
                                      </p:to>
                                    </p:set>
                                    <p:anim calcmode="lin" valueType="num">
                                      <p:cBhvr additive="base">
                                        <p:cTn id="37"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411">
                                            <p:txEl>
                                              <p:pRg st="6" end="6"/>
                                            </p:txEl>
                                          </p:spTgt>
                                        </p:tgtEl>
                                        <p:attrNameLst>
                                          <p:attrName>style.visibility</p:attrName>
                                        </p:attrNameLst>
                                      </p:cBhvr>
                                      <p:to>
                                        <p:strVal val="visible"/>
                                      </p:to>
                                    </p:set>
                                    <p:anim calcmode="lin" valueType="num">
                                      <p:cBhvr additive="base">
                                        <p:cTn id="43"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Biểu diễn ký tự</a:t>
            </a:r>
          </a:p>
        </p:txBody>
      </p:sp>
      <p:sp>
        <p:nvSpPr>
          <p:cNvPr id="28675" name="Rectangle 3"/>
          <p:cNvSpPr>
            <a:spLocks noGrp="1" noChangeArrowheads="1"/>
          </p:cNvSpPr>
          <p:nvPr>
            <p:ph type="body" idx="1"/>
          </p:nvPr>
        </p:nvSpPr>
        <p:spPr>
          <a:xfrm>
            <a:off x="358135" y="1077904"/>
            <a:ext cx="8403727" cy="5377487"/>
          </a:xfrm>
        </p:spPr>
        <p:txBody>
          <a:bodyPr/>
          <a:lstStyle/>
          <a:p>
            <a:r>
              <a:rPr lang="en-US" b="1"/>
              <a:t>Nguyên tắc chung:</a:t>
            </a:r>
            <a:endParaRPr lang="en-US"/>
          </a:p>
          <a:p>
            <a:pPr lvl="1"/>
            <a:r>
              <a:rPr lang="vi-VN"/>
              <a:t>Các ký tự cũng cần đ</a:t>
            </a:r>
            <a:r>
              <a:rPr lang="en-US"/>
              <a:t>ược</a:t>
            </a:r>
            <a:r>
              <a:rPr lang="vi-VN"/>
              <a:t> chuyển đổi thành chuỗi bit nhị phân gọi là </a:t>
            </a:r>
            <a:r>
              <a:rPr lang="vi-VN" b="1"/>
              <a:t>mã ký tự</a:t>
            </a:r>
            <a:r>
              <a:rPr lang="vi-VN"/>
              <a:t>.</a:t>
            </a:r>
          </a:p>
          <a:p>
            <a:pPr lvl="1"/>
            <a:r>
              <a:rPr lang="en-US"/>
              <a:t>Số bit dùng cho mỗi ký tự theo các mã khác nhau là khác nhau. </a:t>
            </a:r>
          </a:p>
          <a:p>
            <a:r>
              <a:rPr lang="en-US"/>
              <a:t>Ví dụ : </a:t>
            </a:r>
          </a:p>
          <a:p>
            <a:pPr lvl="1"/>
            <a:r>
              <a:rPr lang="en-US"/>
              <a:t>Bộ mã ASCII dùng 8 bit cho 1 ký tự.</a:t>
            </a:r>
          </a:p>
          <a:p>
            <a:pPr lvl="1"/>
            <a:r>
              <a:rPr lang="en-US"/>
              <a:t>Bộ mã Unicode dùng 16 bit. </a:t>
            </a:r>
          </a:p>
        </p:txBody>
      </p:sp>
    </p:spTree>
    <p:extLst>
      <p:ext uri="{BB962C8B-B14F-4D97-AF65-F5344CB8AC3E}">
        <p14:creationId xmlns:p14="http://schemas.microsoft.com/office/powerpoint/2010/main" val="395696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anim calcmode="lin" valueType="num">
                                      <p:cBhvr additive="base">
                                        <p:cTn id="11"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67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anim calcmode="lin" valueType="num">
                                      <p:cBhvr additive="base">
                                        <p:cTn id="15"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8675">
                                            <p:txEl>
                                              <p:pRg st="3" end="3"/>
                                            </p:txEl>
                                          </p:spTgt>
                                        </p:tgtEl>
                                        <p:attrNameLst>
                                          <p:attrName>style.visibility</p:attrName>
                                        </p:attrNameLst>
                                      </p:cBhvr>
                                      <p:to>
                                        <p:strVal val="visible"/>
                                      </p:to>
                                    </p:set>
                                    <p:anim calcmode="lin" valueType="num">
                                      <p:cBhvr additive="base">
                                        <p:cTn id="21"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67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8675">
                                            <p:txEl>
                                              <p:pRg st="4" end="4"/>
                                            </p:txEl>
                                          </p:spTgt>
                                        </p:tgtEl>
                                        <p:attrNameLst>
                                          <p:attrName>style.visibility</p:attrName>
                                        </p:attrNameLst>
                                      </p:cBhvr>
                                      <p:to>
                                        <p:strVal val="visible"/>
                                      </p:to>
                                    </p:set>
                                    <p:anim calcmode="lin" valueType="num">
                                      <p:cBhvr additive="base">
                                        <p:cTn id="25"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8675">
                                            <p:txEl>
                                              <p:pRg st="5" end="5"/>
                                            </p:txEl>
                                          </p:spTgt>
                                        </p:tgtEl>
                                        <p:attrNameLst>
                                          <p:attrName>style.visibility</p:attrName>
                                        </p:attrNameLst>
                                      </p:cBhvr>
                                      <p:to>
                                        <p:strVal val="visible"/>
                                      </p:to>
                                    </p:set>
                                    <p:anim calcmode="lin" valueType="num">
                                      <p:cBhvr additive="base">
                                        <p:cTn id="29"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Bộ mã ASCII</a:t>
            </a:r>
          </a:p>
        </p:txBody>
      </p:sp>
      <p:sp>
        <p:nvSpPr>
          <p:cNvPr id="28675" name="Rectangle 3"/>
          <p:cNvSpPr>
            <a:spLocks noGrp="1" noChangeArrowheads="1"/>
          </p:cNvSpPr>
          <p:nvPr>
            <p:ph type="body" idx="1"/>
          </p:nvPr>
        </p:nvSpPr>
        <p:spPr>
          <a:xfrm>
            <a:off x="358135" y="1077904"/>
            <a:ext cx="8403727" cy="5377487"/>
          </a:xfrm>
        </p:spPr>
        <p:txBody>
          <a:bodyPr/>
          <a:lstStyle/>
          <a:p>
            <a:r>
              <a:rPr lang="en-US"/>
              <a:t>Do ANSI (American National Standard Institute) thiết kế</a:t>
            </a:r>
          </a:p>
          <a:p>
            <a:r>
              <a:rPr lang="vi-VN"/>
              <a:t>ASCII là bộ mã đ</a:t>
            </a:r>
            <a:r>
              <a:rPr lang="en-US"/>
              <a:t>ượ</a:t>
            </a:r>
            <a:r>
              <a:rPr lang="vi-VN"/>
              <a:t>c dùng để</a:t>
            </a:r>
            <a:r>
              <a:rPr lang="en-US"/>
              <a:t> </a:t>
            </a:r>
            <a:r>
              <a:rPr lang="vi-VN" i="1"/>
              <a:t>trao đổi thông tin chuẩn của Mỹ</a:t>
            </a:r>
            <a:r>
              <a:rPr lang="vi-VN"/>
              <a:t>. Lúc đầu chỉ dùng 7 bit (128 ký tự) sau đó mở rộng cho 8 bit và có thể biểu diễn 256 ký tự khác nhau trong máy tính </a:t>
            </a:r>
            <a:endParaRPr lang="en-US"/>
          </a:p>
          <a:p>
            <a:r>
              <a:rPr lang="vi-VN"/>
              <a:t>Bộ mã 8 bit mã hóa đ</a:t>
            </a:r>
            <a:r>
              <a:rPr lang="en-US"/>
              <a:t>ược</a:t>
            </a:r>
            <a:r>
              <a:rPr lang="vi-VN"/>
              <a:t> cho 2</a:t>
            </a:r>
            <a:r>
              <a:rPr lang="vi-VN" baseline="30000"/>
              <a:t>8</a:t>
            </a:r>
            <a:r>
              <a:rPr lang="vi-VN"/>
              <a:t> = 256 kí tự, có mã từ 00</a:t>
            </a:r>
            <a:r>
              <a:rPr lang="vi-VN" baseline="-25000"/>
              <a:t>16</a:t>
            </a:r>
            <a:r>
              <a:rPr lang="en-US" baseline="-25000"/>
              <a:t> </a:t>
            </a:r>
            <a:r>
              <a:rPr lang="en-US"/>
              <a:t>-:- </a:t>
            </a:r>
            <a:r>
              <a:rPr lang="vi-VN"/>
              <a:t>FF</a:t>
            </a:r>
            <a:r>
              <a:rPr lang="vi-VN" baseline="-25000"/>
              <a:t>16</a:t>
            </a:r>
            <a:r>
              <a:rPr lang="vi-VN"/>
              <a:t>, bao gồm:</a:t>
            </a:r>
          </a:p>
          <a:p>
            <a:pPr lvl="1"/>
            <a:r>
              <a:rPr lang="en-US"/>
              <a:t>128 kí tự chuẩn có mã từ 00</a:t>
            </a:r>
            <a:r>
              <a:rPr lang="en-US" baseline="-25000"/>
              <a:t>16</a:t>
            </a:r>
            <a:r>
              <a:rPr lang="en-US"/>
              <a:t> -:- 7F</a:t>
            </a:r>
            <a:r>
              <a:rPr lang="en-US" baseline="-25000"/>
              <a:t>16</a:t>
            </a:r>
          </a:p>
          <a:p>
            <a:pPr lvl="1"/>
            <a:r>
              <a:rPr lang="en-US"/>
              <a:t>128 kí tự mở rộng có mã từ 80</a:t>
            </a:r>
            <a:r>
              <a:rPr lang="en-US" baseline="-25000"/>
              <a:t>16 </a:t>
            </a:r>
            <a:r>
              <a:rPr lang="en-US"/>
              <a:t>-:- FF</a:t>
            </a:r>
            <a:r>
              <a:rPr lang="en-US" baseline="-25000"/>
              <a:t>16</a:t>
            </a:r>
          </a:p>
        </p:txBody>
      </p:sp>
    </p:spTree>
    <p:extLst>
      <p:ext uri="{BB962C8B-B14F-4D97-AF65-F5344CB8AC3E}">
        <p14:creationId xmlns:p14="http://schemas.microsoft.com/office/powerpoint/2010/main" val="88880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8675">
                                            <p:txEl>
                                              <p:pRg st="3" end="3"/>
                                            </p:txEl>
                                          </p:spTgt>
                                        </p:tgtEl>
                                        <p:attrNameLst>
                                          <p:attrName>style.visibility</p:attrName>
                                        </p:attrNameLst>
                                      </p:cBhvr>
                                      <p:to>
                                        <p:strVal val="visible"/>
                                      </p:to>
                                    </p:set>
                                    <p:anim calcmode="lin" valueType="num">
                                      <p:cBhvr additive="base">
                                        <p:cTn id="23"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867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 calcmode="lin" valueType="num">
                                      <p:cBhvr additive="base">
                                        <p:cTn id="27"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Bộ mã ASCII</a:t>
            </a:r>
          </a:p>
        </p:txBody>
      </p:sp>
      <p:sp>
        <p:nvSpPr>
          <p:cNvPr id="28675" name="Rectangle 3"/>
          <p:cNvSpPr>
            <a:spLocks noGrp="1" noChangeArrowheads="1"/>
          </p:cNvSpPr>
          <p:nvPr>
            <p:ph type="body" idx="1"/>
          </p:nvPr>
        </p:nvSpPr>
        <p:spPr>
          <a:xfrm>
            <a:off x="358135" y="1077904"/>
            <a:ext cx="8403727" cy="5377487"/>
          </a:xfrm>
        </p:spPr>
        <p:txBody>
          <a:bodyPr/>
          <a:lstStyle/>
          <a:p>
            <a:r>
              <a:rPr lang="vi-VN"/>
              <a:t>95 kí tự hiển thị đ</a:t>
            </a:r>
            <a:r>
              <a:rPr lang="en-US"/>
              <a:t>ược</a:t>
            </a:r>
            <a:r>
              <a:rPr lang="vi-VN"/>
              <a:t>:có mã từ 20</a:t>
            </a:r>
            <a:r>
              <a:rPr lang="vi-VN" baseline="-25000"/>
              <a:t>16</a:t>
            </a:r>
            <a:r>
              <a:rPr lang="en-US"/>
              <a:t> -:- </a:t>
            </a:r>
            <a:r>
              <a:rPr lang="vi-VN"/>
              <a:t>7E</a:t>
            </a:r>
            <a:r>
              <a:rPr lang="vi-VN" baseline="-25000"/>
              <a:t>16</a:t>
            </a:r>
          </a:p>
          <a:p>
            <a:pPr lvl="1"/>
            <a:r>
              <a:rPr lang="pt-BR"/>
              <a:t>26 chữ cái hoa Latin 'A' </a:t>
            </a:r>
            <a:r>
              <a:rPr lang="en-US"/>
              <a:t>-:- </a:t>
            </a:r>
            <a:r>
              <a:rPr lang="pt-BR"/>
              <a:t>'Z' có mã từ 41</a:t>
            </a:r>
            <a:r>
              <a:rPr lang="pt-BR" baseline="-25000"/>
              <a:t>16</a:t>
            </a:r>
            <a:r>
              <a:rPr lang="en-US"/>
              <a:t> -:- </a:t>
            </a:r>
            <a:r>
              <a:rPr lang="pt-BR"/>
              <a:t>5A</a:t>
            </a:r>
            <a:r>
              <a:rPr lang="pt-BR" baseline="-25000"/>
              <a:t>16</a:t>
            </a:r>
            <a:endParaRPr lang="en-US" baseline="-25000"/>
          </a:p>
          <a:p>
            <a:pPr lvl="1"/>
            <a:r>
              <a:rPr lang="en-US"/>
              <a:t>26 chữ cái thƣờng Latin 'a' -:- 'z' có mã từ 61</a:t>
            </a:r>
            <a:r>
              <a:rPr lang="en-US" baseline="-25000"/>
              <a:t>16</a:t>
            </a:r>
            <a:r>
              <a:rPr lang="en-US"/>
              <a:t> -:- 7A</a:t>
            </a:r>
            <a:r>
              <a:rPr lang="en-US" baseline="-25000"/>
              <a:t>16</a:t>
            </a:r>
          </a:p>
          <a:p>
            <a:pPr lvl="1"/>
            <a:r>
              <a:rPr lang="en-US"/>
              <a:t>10 chữ số thập phân '0' -:- '9' có mã từ 30</a:t>
            </a:r>
            <a:r>
              <a:rPr lang="en-US" baseline="-25000"/>
              <a:t>16</a:t>
            </a:r>
            <a:r>
              <a:rPr lang="en-US"/>
              <a:t> -:- 39</a:t>
            </a:r>
            <a:r>
              <a:rPr lang="en-US" baseline="-25000"/>
              <a:t>16</a:t>
            </a:r>
          </a:p>
          <a:p>
            <a:pPr lvl="1"/>
            <a:r>
              <a:rPr lang="en-US"/>
              <a:t>Các dấu câu: . , ? ! : ; …</a:t>
            </a:r>
          </a:p>
          <a:p>
            <a:pPr lvl="1"/>
            <a:r>
              <a:rPr lang="en-US"/>
              <a:t>Các dấu phép toán: + -* / …</a:t>
            </a:r>
          </a:p>
          <a:p>
            <a:pPr lvl="1"/>
            <a:r>
              <a:rPr lang="en-US"/>
              <a:t>Một số kí tự thông dụng: #, $, &amp;, @, ...</a:t>
            </a:r>
          </a:p>
          <a:p>
            <a:pPr lvl="1"/>
            <a:r>
              <a:rPr lang="fr-FR"/>
              <a:t>Dấu cách (mã là 20</a:t>
            </a:r>
            <a:r>
              <a:rPr lang="fr-FR" baseline="-25000"/>
              <a:t>16</a:t>
            </a:r>
            <a:r>
              <a:rPr lang="fr-FR"/>
              <a:t>)</a:t>
            </a:r>
          </a:p>
          <a:p>
            <a:r>
              <a:rPr lang="vi-VN"/>
              <a:t>33 mã điều khiển: mã từ 00</a:t>
            </a:r>
            <a:r>
              <a:rPr lang="vi-VN" sz="2000"/>
              <a:t>16</a:t>
            </a:r>
            <a:r>
              <a:rPr lang="en-US"/>
              <a:t> -:- </a:t>
            </a:r>
            <a:r>
              <a:rPr lang="vi-VN"/>
              <a:t>1F</a:t>
            </a:r>
            <a:r>
              <a:rPr lang="vi-VN" sz="2000"/>
              <a:t>16</a:t>
            </a:r>
            <a:r>
              <a:rPr lang="en-US" sz="2000"/>
              <a:t> </a:t>
            </a:r>
            <a:r>
              <a:rPr lang="vi-VN"/>
              <a:t>và 7F</a:t>
            </a:r>
            <a:r>
              <a:rPr lang="vi-VN" sz="2000"/>
              <a:t>16</a:t>
            </a:r>
            <a:r>
              <a:rPr lang="en-US" sz="2000"/>
              <a:t> </a:t>
            </a:r>
            <a:r>
              <a:rPr lang="vi-VN"/>
              <a:t>dùng để mã hóa cho các chức năng điều khiển</a:t>
            </a:r>
          </a:p>
          <a:p>
            <a:pPr lvl="1"/>
            <a:endParaRPr lang="fr-FR"/>
          </a:p>
          <a:p>
            <a:endParaRPr lang="en-US"/>
          </a:p>
        </p:txBody>
      </p:sp>
    </p:spTree>
    <p:extLst>
      <p:ext uri="{BB962C8B-B14F-4D97-AF65-F5344CB8AC3E}">
        <p14:creationId xmlns:p14="http://schemas.microsoft.com/office/powerpoint/2010/main" val="372154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anim calcmode="lin" valueType="num">
                                      <p:cBhvr additive="base">
                                        <p:cTn id="11"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67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anim calcmode="lin" valueType="num">
                                      <p:cBhvr additive="base">
                                        <p:cTn id="15"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867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anim calcmode="lin" valueType="num">
                                      <p:cBhvr additive="base">
                                        <p:cTn id="19"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anim calcmode="lin" valueType="num">
                                      <p:cBhvr additive="base">
                                        <p:cTn id="23"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867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anim calcmode="lin" valueType="num">
                                      <p:cBhvr additive="base">
                                        <p:cTn id="27"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867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8675">
                                            <p:txEl>
                                              <p:pRg st="6" end="6"/>
                                            </p:txEl>
                                          </p:spTgt>
                                        </p:tgtEl>
                                        <p:attrNameLst>
                                          <p:attrName>style.visibility</p:attrName>
                                        </p:attrNameLst>
                                      </p:cBhvr>
                                      <p:to>
                                        <p:strVal val="visible"/>
                                      </p:to>
                                    </p:set>
                                    <p:anim calcmode="lin" valueType="num">
                                      <p:cBhvr additive="base">
                                        <p:cTn id="31"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8675">
                                            <p:txEl>
                                              <p:pRg st="7" end="7"/>
                                            </p:txEl>
                                          </p:spTgt>
                                        </p:tgtEl>
                                        <p:attrNameLst>
                                          <p:attrName>style.visibility</p:attrName>
                                        </p:attrNameLst>
                                      </p:cBhvr>
                                      <p:to>
                                        <p:strVal val="visible"/>
                                      </p:to>
                                    </p:set>
                                    <p:anim calcmode="lin" valueType="num">
                                      <p:cBhvr additive="base">
                                        <p:cTn id="35" dur="500" fill="hold"/>
                                        <p:tgtEl>
                                          <p:spTgt spid="2867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86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8675">
                                            <p:txEl>
                                              <p:pRg st="8" end="8"/>
                                            </p:txEl>
                                          </p:spTgt>
                                        </p:tgtEl>
                                        <p:attrNameLst>
                                          <p:attrName>style.visibility</p:attrName>
                                        </p:attrNameLst>
                                      </p:cBhvr>
                                      <p:to>
                                        <p:strVal val="visible"/>
                                      </p:to>
                                    </p:set>
                                    <p:anim calcmode="lin" valueType="num">
                                      <p:cBhvr additive="base">
                                        <p:cTn id="41" dur="500" fill="hold"/>
                                        <p:tgtEl>
                                          <p:spTgt spid="2867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867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Bộ mã Unicode</a:t>
            </a:r>
          </a:p>
        </p:txBody>
      </p:sp>
      <p:sp>
        <p:nvSpPr>
          <p:cNvPr id="28675" name="Rectangle 3"/>
          <p:cNvSpPr>
            <a:spLocks noGrp="1" noChangeArrowheads="1"/>
          </p:cNvSpPr>
          <p:nvPr>
            <p:ph type="body" idx="1"/>
          </p:nvPr>
        </p:nvSpPr>
        <p:spPr>
          <a:xfrm>
            <a:off x="358135" y="1077904"/>
            <a:ext cx="8403727" cy="5377487"/>
          </a:xfrm>
        </p:spPr>
        <p:txBody>
          <a:bodyPr/>
          <a:lstStyle/>
          <a:p>
            <a:r>
              <a:rPr lang="en-US"/>
              <a:t>Do các hãng máy tính hàng đầu thiết kế</a:t>
            </a:r>
          </a:p>
          <a:p>
            <a:r>
              <a:rPr lang="en-US"/>
              <a:t>Bộ mã 16-bit</a:t>
            </a:r>
          </a:p>
          <a:p>
            <a:r>
              <a:rPr lang="en-US"/>
              <a:t>Bộ mã đa ngôn ngữ</a:t>
            </a:r>
          </a:p>
          <a:p>
            <a:r>
              <a:rPr lang="en-US"/>
              <a:t>Có hỗ trợ các ký tự tiếng Việt</a:t>
            </a:r>
          </a:p>
        </p:txBody>
      </p:sp>
    </p:spTree>
    <p:extLst>
      <p:ext uri="{BB962C8B-B14F-4D97-AF65-F5344CB8AC3E}">
        <p14:creationId xmlns:p14="http://schemas.microsoft.com/office/powerpoint/2010/main" val="266665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ea typeface="ＭＳ Ｐゴシック" pitchFamily="34" charset="-128"/>
              </a:rPr>
              <a:t>Hệ thập phân</a:t>
            </a:r>
          </a:p>
        </p:txBody>
      </p:sp>
      <p:sp>
        <p:nvSpPr>
          <p:cNvPr id="9" name="Rectangle 3"/>
          <p:cNvSpPr txBox="1">
            <a:spLocks noChangeArrowheads="1"/>
          </p:cNvSpPr>
          <p:nvPr/>
        </p:nvSpPr>
        <p:spPr bwMode="auto">
          <a:xfrm>
            <a:off x="838200" y="5411788"/>
            <a:ext cx="77739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eaLnBrk="1" hangingPunct="1">
              <a:lnSpc>
                <a:spcPct val="90000"/>
              </a:lnSpc>
              <a:buFont typeface="Monotype Sorts" pitchFamily="2" charset="2"/>
              <a:buNone/>
              <a:defRPr/>
            </a:pPr>
            <a:r>
              <a:rPr lang="en-US" b="1" kern="0"/>
              <a:t>  400 + 0 + 7 + 0.6 + 0.02 + 0.005   =  </a:t>
            </a:r>
            <a:r>
              <a:rPr lang="en-US" b="1" i="1" u="sng" kern="0"/>
              <a:t>407.625</a:t>
            </a:r>
          </a:p>
        </p:txBody>
      </p:sp>
      <p:graphicFrame>
        <p:nvGraphicFramePr>
          <p:cNvPr id="10" name="Group 68"/>
          <p:cNvGraphicFramePr>
            <a:graphicFrameLocks noGrp="1"/>
          </p:cNvGraphicFramePr>
          <p:nvPr/>
        </p:nvGraphicFramePr>
        <p:xfrm>
          <a:off x="838200" y="3582988"/>
          <a:ext cx="7467600" cy="519112"/>
        </p:xfrm>
        <a:graphic>
          <a:graphicData uri="http://schemas.openxmlformats.org/drawingml/2006/table">
            <a:tbl>
              <a:tblPr/>
              <a:tblGrid>
                <a:gridCol w="1068388">
                  <a:extLst>
                    <a:ext uri="{9D8B030D-6E8A-4147-A177-3AD203B41FA5}">
                      <a16:colId xmlns:a16="http://schemas.microsoft.com/office/drawing/2014/main" val="20000"/>
                    </a:ext>
                  </a:extLst>
                </a:gridCol>
                <a:gridCol w="1063625">
                  <a:extLst>
                    <a:ext uri="{9D8B030D-6E8A-4147-A177-3AD203B41FA5}">
                      <a16:colId xmlns:a16="http://schemas.microsoft.com/office/drawing/2014/main" val="20001"/>
                    </a:ext>
                  </a:extLst>
                </a:gridCol>
                <a:gridCol w="1068387">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8388">
                  <a:extLst>
                    <a:ext uri="{9D8B030D-6E8A-4147-A177-3AD203B41FA5}">
                      <a16:colId xmlns:a16="http://schemas.microsoft.com/office/drawing/2014/main" val="20004"/>
                    </a:ext>
                  </a:extLst>
                </a:gridCol>
                <a:gridCol w="1063625">
                  <a:extLst>
                    <a:ext uri="{9D8B030D-6E8A-4147-A177-3AD203B41FA5}">
                      <a16:colId xmlns:a16="http://schemas.microsoft.com/office/drawing/2014/main" val="20005"/>
                    </a:ext>
                  </a:extLst>
                </a:gridCol>
                <a:gridCol w="1068387">
                  <a:extLst>
                    <a:ext uri="{9D8B030D-6E8A-4147-A177-3AD203B41FA5}">
                      <a16:colId xmlns:a16="http://schemas.microsoft.com/office/drawing/2014/main" val="20006"/>
                    </a:ext>
                  </a:extLst>
                </a:gridCol>
              </a:tblGrid>
              <a:tr h="51911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4</a:t>
                      </a:r>
                    </a:p>
                  </a:txBody>
                  <a:tcPr marT="45804" marB="45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0</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7</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6</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2</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5</a:t>
                      </a:r>
                    </a:p>
                  </a:txBody>
                  <a:tcPr marT="45804" marB="45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 name="Group 155"/>
          <p:cNvGraphicFramePr>
            <a:graphicFrameLocks noGrp="1"/>
          </p:cNvGraphicFramePr>
          <p:nvPr/>
        </p:nvGraphicFramePr>
        <p:xfrm>
          <a:off x="838200" y="4116388"/>
          <a:ext cx="7467600" cy="396875"/>
        </p:xfrm>
        <a:graphic>
          <a:graphicData uri="http://schemas.openxmlformats.org/drawingml/2006/table">
            <a:tbl>
              <a:tblPr/>
              <a:tblGrid>
                <a:gridCol w="1068388">
                  <a:extLst>
                    <a:ext uri="{9D8B030D-6E8A-4147-A177-3AD203B41FA5}">
                      <a16:colId xmlns:a16="http://schemas.microsoft.com/office/drawing/2014/main" val="20000"/>
                    </a:ext>
                  </a:extLst>
                </a:gridCol>
                <a:gridCol w="1063625">
                  <a:extLst>
                    <a:ext uri="{9D8B030D-6E8A-4147-A177-3AD203B41FA5}">
                      <a16:colId xmlns:a16="http://schemas.microsoft.com/office/drawing/2014/main" val="20001"/>
                    </a:ext>
                  </a:extLst>
                </a:gridCol>
                <a:gridCol w="1068387">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8388">
                  <a:extLst>
                    <a:ext uri="{9D8B030D-6E8A-4147-A177-3AD203B41FA5}">
                      <a16:colId xmlns:a16="http://schemas.microsoft.com/office/drawing/2014/main" val="20004"/>
                    </a:ext>
                  </a:extLst>
                </a:gridCol>
                <a:gridCol w="1063625">
                  <a:extLst>
                    <a:ext uri="{9D8B030D-6E8A-4147-A177-3AD203B41FA5}">
                      <a16:colId xmlns:a16="http://schemas.microsoft.com/office/drawing/2014/main" val="20005"/>
                    </a:ext>
                  </a:extLst>
                </a:gridCol>
                <a:gridCol w="1068387">
                  <a:extLst>
                    <a:ext uri="{9D8B030D-6E8A-4147-A177-3AD203B41FA5}">
                      <a16:colId xmlns:a16="http://schemas.microsoft.com/office/drawing/2014/main" val="20006"/>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10</a:t>
                      </a:r>
                      <a:r>
                        <a:rPr kumimoji="0" lang="en-US" sz="2000" b="0" i="0" u="none" strike="noStrike" cap="none" normalizeH="0" baseline="30000">
                          <a:ln>
                            <a:noFill/>
                          </a:ln>
                          <a:solidFill>
                            <a:srgbClr val="0000FF"/>
                          </a:solidFill>
                          <a:effectLst/>
                          <a:latin typeface="Arial" charset="0"/>
                        </a:rPr>
                        <a:t>2</a:t>
                      </a:r>
                      <a:endParaRPr kumimoji="0" lang="en-US" sz="2000" b="0" i="0" u="none" strike="noStrike" cap="none" normalizeH="0" baseline="0">
                        <a:ln>
                          <a:noFill/>
                        </a:ln>
                        <a:solidFill>
                          <a:srgbClr val="0000FF"/>
                        </a:solidFill>
                        <a:effectLst/>
                        <a:latin typeface="Arial" charset="0"/>
                      </a:endParaRP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10</a:t>
                      </a:r>
                      <a:r>
                        <a:rPr kumimoji="0" lang="en-US" sz="2000" b="0" i="0" u="none" strike="noStrike" cap="none" normalizeH="0" baseline="30000">
                          <a:ln>
                            <a:noFill/>
                          </a:ln>
                          <a:solidFill>
                            <a:srgbClr val="0000FF"/>
                          </a:solidFill>
                          <a:effectLst/>
                          <a:latin typeface="Arial" charset="0"/>
                        </a:rPr>
                        <a:t>1</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10</a:t>
                      </a:r>
                      <a:r>
                        <a:rPr kumimoji="0" lang="en-US" sz="2000" b="0" i="0" u="none" strike="noStrike" cap="none" normalizeH="0" baseline="30000">
                          <a:ln>
                            <a:noFill/>
                          </a:ln>
                          <a:solidFill>
                            <a:srgbClr val="0000FF"/>
                          </a:solidFill>
                          <a:effectLst/>
                          <a:latin typeface="Arial" charset="0"/>
                        </a:rPr>
                        <a:t>0</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10</a:t>
                      </a:r>
                      <a:r>
                        <a:rPr kumimoji="0" lang="en-US" sz="2000" b="0" i="0" u="none" strike="noStrike" cap="none" normalizeH="0" baseline="30000">
                          <a:ln>
                            <a:noFill/>
                          </a:ln>
                          <a:solidFill>
                            <a:srgbClr val="0000FF"/>
                          </a:solidFill>
                          <a:effectLst/>
                          <a:latin typeface="Arial" charset="0"/>
                        </a:rPr>
                        <a:t>-1</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10</a:t>
                      </a:r>
                      <a:r>
                        <a:rPr kumimoji="0" lang="en-US" sz="2000" b="0" i="0" u="none" strike="noStrike" cap="none" normalizeH="0" baseline="30000">
                          <a:ln>
                            <a:noFill/>
                          </a:ln>
                          <a:solidFill>
                            <a:srgbClr val="0000FF"/>
                          </a:solidFill>
                          <a:effectLst/>
                          <a:latin typeface="Arial" charset="0"/>
                        </a:rPr>
                        <a:t>-2</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10</a:t>
                      </a:r>
                      <a:r>
                        <a:rPr kumimoji="0" lang="en-US" sz="2000" b="0" i="0" u="none" strike="noStrike" cap="none" normalizeH="0" baseline="30000">
                          <a:ln>
                            <a:noFill/>
                          </a:ln>
                          <a:solidFill>
                            <a:srgbClr val="0000FF"/>
                          </a:solidFill>
                          <a:effectLst/>
                          <a:latin typeface="Arial" charset="0"/>
                        </a:rPr>
                        <a:t>-3</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 name="Group 168"/>
          <p:cNvGraphicFramePr>
            <a:graphicFrameLocks noGrp="1"/>
          </p:cNvGraphicFramePr>
          <p:nvPr/>
        </p:nvGraphicFramePr>
        <p:xfrm>
          <a:off x="838200" y="4497388"/>
          <a:ext cx="7467600" cy="396875"/>
        </p:xfrm>
        <a:graphic>
          <a:graphicData uri="http://schemas.openxmlformats.org/drawingml/2006/table">
            <a:tbl>
              <a:tblPr/>
              <a:tblGrid>
                <a:gridCol w="1068388">
                  <a:extLst>
                    <a:ext uri="{9D8B030D-6E8A-4147-A177-3AD203B41FA5}">
                      <a16:colId xmlns:a16="http://schemas.microsoft.com/office/drawing/2014/main" val="20000"/>
                    </a:ext>
                  </a:extLst>
                </a:gridCol>
                <a:gridCol w="1063625">
                  <a:extLst>
                    <a:ext uri="{9D8B030D-6E8A-4147-A177-3AD203B41FA5}">
                      <a16:colId xmlns:a16="http://schemas.microsoft.com/office/drawing/2014/main" val="20001"/>
                    </a:ext>
                  </a:extLst>
                </a:gridCol>
                <a:gridCol w="1068387">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8388">
                  <a:extLst>
                    <a:ext uri="{9D8B030D-6E8A-4147-A177-3AD203B41FA5}">
                      <a16:colId xmlns:a16="http://schemas.microsoft.com/office/drawing/2014/main" val="20004"/>
                    </a:ext>
                  </a:extLst>
                </a:gridCol>
                <a:gridCol w="1063625">
                  <a:extLst>
                    <a:ext uri="{9D8B030D-6E8A-4147-A177-3AD203B41FA5}">
                      <a16:colId xmlns:a16="http://schemas.microsoft.com/office/drawing/2014/main" val="20005"/>
                    </a:ext>
                  </a:extLst>
                </a:gridCol>
                <a:gridCol w="1068387">
                  <a:extLst>
                    <a:ext uri="{9D8B030D-6E8A-4147-A177-3AD203B41FA5}">
                      <a16:colId xmlns:a16="http://schemas.microsoft.com/office/drawing/2014/main" val="20006"/>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4x10</a:t>
                      </a:r>
                      <a:r>
                        <a:rPr kumimoji="0" lang="en-US" sz="2000" b="0" i="0" u="none" strike="noStrike" cap="none" normalizeH="0" baseline="30000">
                          <a:ln>
                            <a:noFill/>
                          </a:ln>
                          <a:solidFill>
                            <a:srgbClr val="0000FF"/>
                          </a:solidFill>
                          <a:effectLst/>
                          <a:latin typeface="Arial" charset="0"/>
                        </a:rPr>
                        <a:t>2</a:t>
                      </a:r>
                      <a:endParaRPr kumimoji="0" lang="en-US" sz="2000" b="0" i="0" u="none" strike="noStrike" cap="none" normalizeH="0" baseline="0">
                        <a:ln>
                          <a:noFill/>
                        </a:ln>
                        <a:solidFill>
                          <a:srgbClr val="0000FF"/>
                        </a:solidFill>
                        <a:effectLst/>
                        <a:latin typeface="Arial" charset="0"/>
                      </a:endParaRP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0x10</a:t>
                      </a:r>
                      <a:r>
                        <a:rPr kumimoji="0" lang="en-US" sz="2000" b="0" i="0" u="none" strike="noStrike" cap="none" normalizeH="0" baseline="30000">
                          <a:ln>
                            <a:noFill/>
                          </a:ln>
                          <a:solidFill>
                            <a:srgbClr val="0000FF"/>
                          </a:solidFill>
                          <a:effectLst/>
                          <a:latin typeface="Arial" charset="0"/>
                        </a:rPr>
                        <a:t>1</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7x10</a:t>
                      </a:r>
                      <a:r>
                        <a:rPr kumimoji="0" lang="en-US" sz="2000" b="0" i="0" u="none" strike="noStrike" cap="none" normalizeH="0" baseline="30000">
                          <a:ln>
                            <a:noFill/>
                          </a:ln>
                          <a:solidFill>
                            <a:srgbClr val="0000FF"/>
                          </a:solidFill>
                          <a:effectLst/>
                          <a:latin typeface="Arial" charset="0"/>
                        </a:rPr>
                        <a:t>0</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6x10</a:t>
                      </a:r>
                      <a:r>
                        <a:rPr kumimoji="0" lang="en-US" sz="2000" b="0" i="0" u="none" strike="noStrike" cap="none" normalizeH="0" baseline="30000">
                          <a:ln>
                            <a:noFill/>
                          </a:ln>
                          <a:solidFill>
                            <a:srgbClr val="0000FF"/>
                          </a:solidFill>
                          <a:effectLst/>
                          <a:latin typeface="Arial" charset="0"/>
                        </a:rPr>
                        <a:t>-1</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2x10</a:t>
                      </a:r>
                      <a:r>
                        <a:rPr kumimoji="0" lang="en-US" sz="2000" b="0" i="0" u="none" strike="noStrike" cap="none" normalizeH="0" baseline="30000">
                          <a:ln>
                            <a:noFill/>
                          </a:ln>
                          <a:solidFill>
                            <a:srgbClr val="0000FF"/>
                          </a:solidFill>
                          <a:effectLst/>
                          <a:latin typeface="Arial" charset="0"/>
                        </a:rPr>
                        <a:t>-2</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5x10</a:t>
                      </a:r>
                      <a:r>
                        <a:rPr kumimoji="0" lang="en-US" sz="2000" b="0" i="0" u="none" strike="noStrike" cap="none" normalizeH="0" baseline="30000">
                          <a:ln>
                            <a:noFill/>
                          </a:ln>
                          <a:solidFill>
                            <a:srgbClr val="0000FF"/>
                          </a:solidFill>
                          <a:effectLst/>
                          <a:latin typeface="Arial" charset="0"/>
                        </a:rPr>
                        <a:t>-3</a:t>
                      </a:r>
                      <a:endParaRPr kumimoji="0" lang="en-US" sz="2000" b="0" i="0" u="none" strike="noStrike" cap="none" normalizeH="0" baseline="0">
                        <a:ln>
                          <a:noFill/>
                        </a:ln>
                        <a:solidFill>
                          <a:srgbClr val="0000FF"/>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 name="Group 181"/>
          <p:cNvGraphicFramePr>
            <a:graphicFrameLocks noGrp="1"/>
          </p:cNvGraphicFramePr>
          <p:nvPr/>
        </p:nvGraphicFramePr>
        <p:xfrm>
          <a:off x="838200" y="4878388"/>
          <a:ext cx="7467600" cy="396875"/>
        </p:xfrm>
        <a:graphic>
          <a:graphicData uri="http://schemas.openxmlformats.org/drawingml/2006/table">
            <a:tbl>
              <a:tblPr/>
              <a:tblGrid>
                <a:gridCol w="1068388">
                  <a:extLst>
                    <a:ext uri="{9D8B030D-6E8A-4147-A177-3AD203B41FA5}">
                      <a16:colId xmlns:a16="http://schemas.microsoft.com/office/drawing/2014/main" val="20000"/>
                    </a:ext>
                  </a:extLst>
                </a:gridCol>
                <a:gridCol w="1063625">
                  <a:extLst>
                    <a:ext uri="{9D8B030D-6E8A-4147-A177-3AD203B41FA5}">
                      <a16:colId xmlns:a16="http://schemas.microsoft.com/office/drawing/2014/main" val="20001"/>
                    </a:ext>
                  </a:extLst>
                </a:gridCol>
                <a:gridCol w="1068387">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8388">
                  <a:extLst>
                    <a:ext uri="{9D8B030D-6E8A-4147-A177-3AD203B41FA5}">
                      <a16:colId xmlns:a16="http://schemas.microsoft.com/office/drawing/2014/main" val="20004"/>
                    </a:ext>
                  </a:extLst>
                </a:gridCol>
                <a:gridCol w="1063625">
                  <a:extLst>
                    <a:ext uri="{9D8B030D-6E8A-4147-A177-3AD203B41FA5}">
                      <a16:colId xmlns:a16="http://schemas.microsoft.com/office/drawing/2014/main" val="20005"/>
                    </a:ext>
                  </a:extLst>
                </a:gridCol>
                <a:gridCol w="1068387">
                  <a:extLst>
                    <a:ext uri="{9D8B030D-6E8A-4147-A177-3AD203B41FA5}">
                      <a16:colId xmlns:a16="http://schemas.microsoft.com/office/drawing/2014/main" val="20006"/>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400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0</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7</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0.6</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0.02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FF"/>
                          </a:solidFill>
                          <a:effectLst/>
                          <a:latin typeface="Arial" charset="0"/>
                        </a:rPr>
                        <a:t>0.005</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 name="Rectangle 3"/>
          <p:cNvSpPr txBox="1">
            <a:spLocks noChangeArrowheads="1"/>
          </p:cNvSpPr>
          <p:nvPr/>
        </p:nvSpPr>
        <p:spPr bwMode="auto">
          <a:xfrm>
            <a:off x="231775" y="1068388"/>
            <a:ext cx="8912225"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defRPr/>
            </a:pPr>
            <a:r>
              <a:rPr lang="en-US" kern="0"/>
              <a:t>Tính giá trị số thập phân</a:t>
            </a:r>
          </a:p>
          <a:p>
            <a:pPr lvl="1">
              <a:defRPr/>
            </a:pPr>
            <a:r>
              <a:rPr lang="en-US" kern="0"/>
              <a:t>Số thập phân D=d</a:t>
            </a:r>
            <a:r>
              <a:rPr lang="en-US" kern="0" baseline="-25000"/>
              <a:t>n</a:t>
            </a:r>
            <a:r>
              <a:rPr lang="en-US" kern="0"/>
              <a:t>d</a:t>
            </a:r>
            <a:r>
              <a:rPr lang="en-US" kern="0" baseline="-25000"/>
              <a:t>n-1</a:t>
            </a:r>
            <a:r>
              <a:rPr lang="en-US" kern="0"/>
              <a:t>..d</a:t>
            </a:r>
            <a:r>
              <a:rPr lang="en-US" kern="0" baseline="-25000"/>
              <a:t>0</a:t>
            </a:r>
            <a:r>
              <a:rPr lang="en-US" kern="0"/>
              <a:t>.d</a:t>
            </a:r>
            <a:r>
              <a:rPr lang="en-US" kern="0" baseline="-25000"/>
              <a:t>-1</a:t>
            </a:r>
            <a:r>
              <a:rPr lang="en-US" kern="0"/>
              <a:t>d</a:t>
            </a:r>
            <a:r>
              <a:rPr lang="en-US" kern="0" baseline="-25000"/>
              <a:t>-2</a:t>
            </a:r>
            <a:r>
              <a:rPr lang="en-US" kern="0"/>
              <a:t>..d</a:t>
            </a:r>
            <a:r>
              <a:rPr lang="en-US" kern="0" baseline="-25000"/>
              <a:t>-m</a:t>
            </a:r>
          </a:p>
          <a:p>
            <a:pPr lvl="1">
              <a:defRPr/>
            </a:pPr>
            <a:r>
              <a:rPr lang="en-US" kern="0"/>
              <a:t>D=d</a:t>
            </a:r>
            <a:r>
              <a:rPr lang="en-US" kern="0" baseline="-25000"/>
              <a:t>n</a:t>
            </a:r>
            <a:r>
              <a:rPr lang="en-US" kern="0"/>
              <a:t>x10</a:t>
            </a:r>
            <a:r>
              <a:rPr lang="en-US" kern="0" baseline="30000"/>
              <a:t>n</a:t>
            </a:r>
            <a:r>
              <a:rPr lang="en-US" kern="0"/>
              <a:t>+d</a:t>
            </a:r>
            <a:r>
              <a:rPr lang="en-US" kern="0" baseline="-25000"/>
              <a:t>n-1</a:t>
            </a:r>
            <a:r>
              <a:rPr lang="en-US" kern="0"/>
              <a:t>x10</a:t>
            </a:r>
            <a:r>
              <a:rPr lang="en-US" kern="0" baseline="30000"/>
              <a:t>n-1</a:t>
            </a:r>
            <a:r>
              <a:rPr lang="en-US" kern="0"/>
              <a:t>+...d</a:t>
            </a:r>
            <a:r>
              <a:rPr lang="en-US" kern="0" baseline="-25000"/>
              <a:t>0</a:t>
            </a:r>
            <a:r>
              <a:rPr lang="en-US" kern="0"/>
              <a:t>x10</a:t>
            </a:r>
            <a:r>
              <a:rPr lang="en-US" kern="0" baseline="30000"/>
              <a:t>0</a:t>
            </a:r>
            <a:r>
              <a:rPr lang="en-US" kern="0"/>
              <a:t>+d</a:t>
            </a:r>
            <a:r>
              <a:rPr lang="en-US" kern="0" baseline="-25000"/>
              <a:t>-1</a:t>
            </a:r>
            <a:r>
              <a:rPr lang="en-US" kern="0"/>
              <a:t>x10</a:t>
            </a:r>
            <a:r>
              <a:rPr lang="en-US" kern="0" baseline="30000"/>
              <a:t>-1</a:t>
            </a:r>
            <a:r>
              <a:rPr lang="en-US" kern="0"/>
              <a:t>+d</a:t>
            </a:r>
            <a:r>
              <a:rPr lang="en-US" kern="0" baseline="-25000"/>
              <a:t>-2</a:t>
            </a:r>
            <a:r>
              <a:rPr lang="en-US" kern="0"/>
              <a:t>*10</a:t>
            </a:r>
            <a:r>
              <a:rPr lang="en-US" kern="0" baseline="30000"/>
              <a:t>-2</a:t>
            </a:r>
            <a:r>
              <a:rPr lang="en-US" kern="0"/>
              <a:t>+..d</a:t>
            </a:r>
            <a:r>
              <a:rPr lang="en-US" kern="0" baseline="-25000"/>
              <a:t>-m</a:t>
            </a:r>
            <a:r>
              <a:rPr lang="en-US" kern="0"/>
              <a:t>x10</a:t>
            </a:r>
            <a:r>
              <a:rPr lang="en-US" kern="0" baseline="30000"/>
              <a:t>-m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 calcmode="lin" valueType="num">
                                      <p:cBhvr additive="base">
                                        <p:cTn id="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xEl>
                                              <p:pRg st="1" end="1"/>
                                            </p:txEl>
                                          </p:spTgt>
                                        </p:tgtEl>
                                        <p:attrNameLst>
                                          <p:attrName>style.visibility</p:attrName>
                                        </p:attrNameLst>
                                      </p:cBhvr>
                                      <p:to>
                                        <p:strVal val="visible"/>
                                      </p:to>
                                    </p:set>
                                    <p:anim calcmode="lin" valueType="num">
                                      <p:cBhvr additive="base">
                                        <p:cTn id="13"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
                                            <p:txEl>
                                              <p:pRg st="2" end="2"/>
                                            </p:txEl>
                                          </p:spTgt>
                                        </p:tgtEl>
                                        <p:attrNameLst>
                                          <p:attrName>style.visibility</p:attrName>
                                        </p:attrNameLst>
                                      </p:cBhvr>
                                      <p:to>
                                        <p:strVal val="visible"/>
                                      </p:to>
                                    </p:set>
                                    <p:anim calcmode="lin" valueType="num">
                                      <p:cBhvr additive="base">
                                        <p:cTn id="19"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9">
                                            <p:txEl>
                                              <p:pRg st="0" end="0"/>
                                            </p:txEl>
                                          </p:spTgt>
                                        </p:tgtEl>
                                        <p:attrNameLst>
                                          <p:attrName>style.visibility</p:attrName>
                                        </p:attrNameLst>
                                      </p:cBhvr>
                                      <p:to>
                                        <p:strVal val="visible"/>
                                      </p:to>
                                    </p:set>
                                    <p:anim calcmode="lin" valueType="num">
                                      <p:cBhvr>
                                        <p:cTn id="4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5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5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ea typeface="ＭＳ Ｐゴシック" pitchFamily="34" charset="-128"/>
              </a:rPr>
              <a:t>Hệ thập phân</a:t>
            </a:r>
          </a:p>
        </p:txBody>
      </p:sp>
      <p:graphicFrame>
        <p:nvGraphicFramePr>
          <p:cNvPr id="10" name="Group 68"/>
          <p:cNvGraphicFramePr>
            <a:graphicFrameLocks noGrp="1"/>
          </p:cNvGraphicFramePr>
          <p:nvPr/>
        </p:nvGraphicFramePr>
        <p:xfrm>
          <a:off x="838200" y="1154113"/>
          <a:ext cx="7467600" cy="519112"/>
        </p:xfrm>
        <a:graphic>
          <a:graphicData uri="http://schemas.openxmlformats.org/drawingml/2006/table">
            <a:tbl>
              <a:tblPr/>
              <a:tblGrid>
                <a:gridCol w="1068388">
                  <a:extLst>
                    <a:ext uri="{9D8B030D-6E8A-4147-A177-3AD203B41FA5}">
                      <a16:colId xmlns:a16="http://schemas.microsoft.com/office/drawing/2014/main" val="20000"/>
                    </a:ext>
                  </a:extLst>
                </a:gridCol>
                <a:gridCol w="1063625">
                  <a:extLst>
                    <a:ext uri="{9D8B030D-6E8A-4147-A177-3AD203B41FA5}">
                      <a16:colId xmlns:a16="http://schemas.microsoft.com/office/drawing/2014/main" val="20001"/>
                    </a:ext>
                  </a:extLst>
                </a:gridCol>
                <a:gridCol w="1068387">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8388">
                  <a:extLst>
                    <a:ext uri="{9D8B030D-6E8A-4147-A177-3AD203B41FA5}">
                      <a16:colId xmlns:a16="http://schemas.microsoft.com/office/drawing/2014/main" val="20004"/>
                    </a:ext>
                  </a:extLst>
                </a:gridCol>
                <a:gridCol w="1063625">
                  <a:extLst>
                    <a:ext uri="{9D8B030D-6E8A-4147-A177-3AD203B41FA5}">
                      <a16:colId xmlns:a16="http://schemas.microsoft.com/office/drawing/2014/main" val="20005"/>
                    </a:ext>
                  </a:extLst>
                </a:gridCol>
                <a:gridCol w="1068387">
                  <a:extLst>
                    <a:ext uri="{9D8B030D-6E8A-4147-A177-3AD203B41FA5}">
                      <a16:colId xmlns:a16="http://schemas.microsoft.com/office/drawing/2014/main" val="20006"/>
                    </a:ext>
                  </a:extLst>
                </a:gridCol>
              </a:tblGrid>
              <a:tr h="51911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4</a:t>
                      </a:r>
                    </a:p>
                  </a:txBody>
                  <a:tcPr marT="45804" marB="45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0</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7</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6</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2</a:t>
                      </a:r>
                    </a:p>
                  </a:txBody>
                  <a:tcPr marT="45804" marB="458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5</a:t>
                      </a:r>
                    </a:p>
                  </a:txBody>
                  <a:tcPr marT="45804" marB="45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TextBox 2"/>
          <p:cNvSpPr txBox="1"/>
          <p:nvPr/>
        </p:nvSpPr>
        <p:spPr>
          <a:xfrm>
            <a:off x="723900" y="2605088"/>
            <a:ext cx="7627938" cy="461962"/>
          </a:xfrm>
          <a:prstGeom prst="rect">
            <a:avLst/>
          </a:prstGeom>
          <a:solidFill>
            <a:schemeClr val="bg1">
              <a:lumMod val="85000"/>
            </a:schemeClr>
          </a:solidFill>
        </p:spPr>
        <p:txBody>
          <a:bodyPr>
            <a:spAutoFit/>
          </a:bodyPr>
          <a:lstStyle/>
          <a:p>
            <a:pPr lvl="1">
              <a:defRPr/>
            </a:pPr>
            <a:r>
              <a:rPr lang="en-US" sz="2400" b="1"/>
              <a:t>407	 : 	10	 = 	</a:t>
            </a:r>
            <a:r>
              <a:rPr lang="en-US" sz="2400" b="1">
                <a:solidFill>
                  <a:srgbClr val="FF0000"/>
                </a:solidFill>
              </a:rPr>
              <a:t>40</a:t>
            </a:r>
            <a:r>
              <a:rPr lang="en-US" sz="2400" b="1"/>
              <a:t> 	dư 	</a:t>
            </a:r>
            <a:r>
              <a:rPr lang="en-US" sz="2400" b="1">
                <a:solidFill>
                  <a:srgbClr val="FF0000"/>
                </a:solidFill>
              </a:rPr>
              <a:t>7</a:t>
            </a:r>
          </a:p>
        </p:txBody>
      </p:sp>
      <p:sp>
        <p:nvSpPr>
          <p:cNvPr id="16" name="TextBox 15"/>
          <p:cNvSpPr txBox="1"/>
          <p:nvPr/>
        </p:nvSpPr>
        <p:spPr>
          <a:xfrm>
            <a:off x="723900" y="3135313"/>
            <a:ext cx="7627938" cy="460375"/>
          </a:xfrm>
          <a:prstGeom prst="rect">
            <a:avLst/>
          </a:prstGeom>
          <a:solidFill>
            <a:schemeClr val="bg1">
              <a:lumMod val="85000"/>
            </a:schemeClr>
          </a:solidFill>
        </p:spPr>
        <p:txBody>
          <a:bodyPr>
            <a:spAutoFit/>
          </a:bodyPr>
          <a:lstStyle/>
          <a:p>
            <a:pPr lvl="1">
              <a:defRPr/>
            </a:pPr>
            <a:r>
              <a:rPr lang="en-US" sz="2400" b="1">
                <a:solidFill>
                  <a:srgbClr val="FF0000"/>
                </a:solidFill>
              </a:rPr>
              <a:t>40</a:t>
            </a:r>
            <a:r>
              <a:rPr lang="en-US" sz="2400" b="1"/>
              <a:t> 	 : 	10	 =	</a:t>
            </a:r>
            <a:r>
              <a:rPr lang="en-US" sz="2400" b="1">
                <a:solidFill>
                  <a:srgbClr val="0070C0"/>
                </a:solidFill>
              </a:rPr>
              <a:t>4</a:t>
            </a:r>
            <a:r>
              <a:rPr lang="en-US" sz="2400" b="1"/>
              <a:t>	dư 	</a:t>
            </a:r>
            <a:r>
              <a:rPr lang="en-US" sz="2400" b="1">
                <a:solidFill>
                  <a:srgbClr val="FF0000"/>
                </a:solidFill>
              </a:rPr>
              <a:t>0</a:t>
            </a:r>
          </a:p>
        </p:txBody>
      </p:sp>
      <p:sp>
        <p:nvSpPr>
          <p:cNvPr id="17" name="TextBox 16"/>
          <p:cNvSpPr txBox="1"/>
          <p:nvPr/>
        </p:nvSpPr>
        <p:spPr>
          <a:xfrm>
            <a:off x="723900" y="3687763"/>
            <a:ext cx="7627938" cy="461962"/>
          </a:xfrm>
          <a:prstGeom prst="rect">
            <a:avLst/>
          </a:prstGeom>
          <a:solidFill>
            <a:schemeClr val="bg1">
              <a:lumMod val="85000"/>
            </a:schemeClr>
          </a:solidFill>
        </p:spPr>
        <p:txBody>
          <a:bodyPr>
            <a:spAutoFit/>
          </a:bodyPr>
          <a:lstStyle/>
          <a:p>
            <a:pPr lvl="1">
              <a:defRPr/>
            </a:pPr>
            <a:r>
              <a:rPr lang="en-US" sz="2400" b="1">
                <a:solidFill>
                  <a:srgbClr val="0070C0"/>
                </a:solidFill>
              </a:rPr>
              <a:t>4</a:t>
            </a:r>
            <a:r>
              <a:rPr lang="en-US" sz="2400" b="1"/>
              <a:t>	 	 : 	10	 = 	0	dư 	</a:t>
            </a:r>
            <a:r>
              <a:rPr lang="en-US" sz="2400" b="1">
                <a:solidFill>
                  <a:srgbClr val="FF0000"/>
                </a:solidFill>
              </a:rPr>
              <a:t>4</a:t>
            </a:r>
          </a:p>
        </p:txBody>
      </p:sp>
      <p:cxnSp>
        <p:nvCxnSpPr>
          <p:cNvPr id="15" name="Straight Arrow Connector 14"/>
          <p:cNvCxnSpPr>
            <a:cxnSpLocks noChangeShapeType="1"/>
          </p:cNvCxnSpPr>
          <p:nvPr/>
        </p:nvCxnSpPr>
        <p:spPr bwMode="auto">
          <a:xfrm flipV="1">
            <a:off x="8475663" y="2605088"/>
            <a:ext cx="0" cy="1544637"/>
          </a:xfrm>
          <a:prstGeom prst="straightConnector1">
            <a:avLst/>
          </a:prstGeom>
          <a:noFill/>
          <a:ln w="508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1" name="Rectangle 3"/>
          <p:cNvSpPr txBox="1">
            <a:spLocks noChangeArrowheads="1"/>
          </p:cNvSpPr>
          <p:nvPr/>
        </p:nvSpPr>
        <p:spPr bwMode="auto">
          <a:xfrm>
            <a:off x="295275" y="4287838"/>
            <a:ext cx="8848725" cy="50482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Font typeface="Monotype Sorts" pitchFamily="2" charset="2"/>
              <a:buNone/>
              <a:defRPr/>
            </a:pPr>
            <a:r>
              <a:rPr lang="en-US" kern="0"/>
              <a:t>Các chữ số thập phân: phần tp x 10 lấy phần nguyên</a:t>
            </a:r>
          </a:p>
        </p:txBody>
      </p:sp>
      <p:sp>
        <p:nvSpPr>
          <p:cNvPr id="18" name="TextBox 17"/>
          <p:cNvSpPr txBox="1"/>
          <p:nvPr/>
        </p:nvSpPr>
        <p:spPr>
          <a:xfrm>
            <a:off x="723900" y="4911725"/>
            <a:ext cx="7627938" cy="461963"/>
          </a:xfrm>
          <a:prstGeom prst="rect">
            <a:avLst/>
          </a:prstGeom>
          <a:solidFill>
            <a:schemeClr val="bg1">
              <a:lumMod val="85000"/>
            </a:schemeClr>
          </a:solidFill>
        </p:spPr>
        <p:txBody>
          <a:bodyPr>
            <a:spAutoFit/>
          </a:bodyPr>
          <a:lstStyle/>
          <a:p>
            <a:pPr lvl="1">
              <a:defRPr/>
            </a:pPr>
            <a:r>
              <a:rPr lang="en-US" sz="2400" b="1"/>
              <a:t>0.625	 x 	10	 = 	</a:t>
            </a:r>
            <a:r>
              <a:rPr lang="en-US" sz="2400" b="1">
                <a:solidFill>
                  <a:srgbClr val="0070C0"/>
                </a:solidFill>
              </a:rPr>
              <a:t>6</a:t>
            </a:r>
            <a:r>
              <a:rPr lang="en-US" sz="2400" b="1">
                <a:solidFill>
                  <a:srgbClr val="FF0000"/>
                </a:solidFill>
              </a:rPr>
              <a:t>.25</a:t>
            </a:r>
            <a:r>
              <a:rPr lang="en-US" sz="2400" b="1"/>
              <a:t> 	nguyên   </a:t>
            </a:r>
            <a:r>
              <a:rPr lang="en-US" sz="2400" b="1">
                <a:solidFill>
                  <a:srgbClr val="0070C0"/>
                </a:solidFill>
              </a:rPr>
              <a:t>6</a:t>
            </a:r>
          </a:p>
        </p:txBody>
      </p:sp>
      <p:sp>
        <p:nvSpPr>
          <p:cNvPr id="19" name="TextBox 18"/>
          <p:cNvSpPr txBox="1"/>
          <p:nvPr/>
        </p:nvSpPr>
        <p:spPr>
          <a:xfrm>
            <a:off x="723900" y="5441950"/>
            <a:ext cx="7627938" cy="460375"/>
          </a:xfrm>
          <a:prstGeom prst="rect">
            <a:avLst/>
          </a:prstGeom>
          <a:solidFill>
            <a:schemeClr val="bg1">
              <a:lumMod val="85000"/>
            </a:schemeClr>
          </a:solidFill>
        </p:spPr>
        <p:txBody>
          <a:bodyPr>
            <a:spAutoFit/>
          </a:bodyPr>
          <a:lstStyle/>
          <a:p>
            <a:pPr lvl="1">
              <a:defRPr/>
            </a:pPr>
            <a:r>
              <a:rPr lang="en-US" sz="2400" b="1">
                <a:solidFill>
                  <a:srgbClr val="FF0000"/>
                </a:solidFill>
              </a:rPr>
              <a:t>0.25</a:t>
            </a:r>
            <a:r>
              <a:rPr lang="en-US" sz="2400" b="1"/>
              <a:t> 	 x 	10	 =	</a:t>
            </a:r>
            <a:r>
              <a:rPr lang="en-US" sz="2400" b="1">
                <a:solidFill>
                  <a:srgbClr val="0070C0"/>
                </a:solidFill>
              </a:rPr>
              <a:t>2</a:t>
            </a:r>
            <a:r>
              <a:rPr lang="en-US" sz="2400" b="1">
                <a:solidFill>
                  <a:srgbClr val="FF3300"/>
                </a:solidFill>
              </a:rPr>
              <a:t>.5</a:t>
            </a:r>
            <a:r>
              <a:rPr lang="en-US" sz="2400" b="1"/>
              <a:t>	nguyên   </a:t>
            </a:r>
            <a:r>
              <a:rPr lang="en-US" sz="2400" b="1">
                <a:solidFill>
                  <a:srgbClr val="0070C0"/>
                </a:solidFill>
              </a:rPr>
              <a:t>2</a:t>
            </a:r>
          </a:p>
        </p:txBody>
      </p:sp>
      <p:sp>
        <p:nvSpPr>
          <p:cNvPr id="20" name="TextBox 19"/>
          <p:cNvSpPr txBox="1"/>
          <p:nvPr/>
        </p:nvSpPr>
        <p:spPr>
          <a:xfrm>
            <a:off x="723900" y="5994400"/>
            <a:ext cx="7627938" cy="461963"/>
          </a:xfrm>
          <a:prstGeom prst="rect">
            <a:avLst/>
          </a:prstGeom>
          <a:solidFill>
            <a:schemeClr val="bg1">
              <a:lumMod val="85000"/>
            </a:schemeClr>
          </a:solidFill>
        </p:spPr>
        <p:txBody>
          <a:bodyPr>
            <a:spAutoFit/>
          </a:bodyPr>
          <a:lstStyle/>
          <a:p>
            <a:pPr lvl="1">
              <a:defRPr/>
            </a:pPr>
            <a:r>
              <a:rPr lang="en-US" sz="2400" b="1">
                <a:solidFill>
                  <a:srgbClr val="0070C0"/>
                </a:solidFill>
              </a:rPr>
              <a:t>0.5</a:t>
            </a:r>
            <a:r>
              <a:rPr lang="en-US" sz="2400" b="1"/>
              <a:t>	 x 	10	 = 	</a:t>
            </a:r>
            <a:r>
              <a:rPr lang="en-US" sz="2400" b="1">
                <a:solidFill>
                  <a:srgbClr val="0070C0"/>
                </a:solidFill>
              </a:rPr>
              <a:t>5</a:t>
            </a:r>
            <a:r>
              <a:rPr lang="en-US" sz="2400" b="1"/>
              <a:t>	nguyên   </a:t>
            </a:r>
            <a:r>
              <a:rPr lang="en-US" sz="2400" b="1">
                <a:solidFill>
                  <a:srgbClr val="0070C0"/>
                </a:solidFill>
              </a:rPr>
              <a:t>5</a:t>
            </a:r>
          </a:p>
        </p:txBody>
      </p:sp>
      <p:cxnSp>
        <p:nvCxnSpPr>
          <p:cNvPr id="22" name="Straight Arrow Connector 21"/>
          <p:cNvCxnSpPr>
            <a:cxnSpLocks noChangeShapeType="1"/>
          </p:cNvCxnSpPr>
          <p:nvPr/>
        </p:nvCxnSpPr>
        <p:spPr bwMode="auto">
          <a:xfrm>
            <a:off x="8475663" y="4946650"/>
            <a:ext cx="0" cy="1533525"/>
          </a:xfrm>
          <a:prstGeom prst="straightConnector1">
            <a:avLst/>
          </a:prstGeom>
          <a:noFill/>
          <a:ln w="508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4" name="Rectangle 3"/>
          <p:cNvSpPr txBox="1">
            <a:spLocks noChangeArrowheads="1"/>
          </p:cNvSpPr>
          <p:nvPr/>
        </p:nvSpPr>
        <p:spPr bwMode="auto">
          <a:xfrm>
            <a:off x="295275" y="1871663"/>
            <a:ext cx="8848725" cy="50482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spcBef>
                <a:spcPct val="35000"/>
              </a:spcBef>
              <a:buClr>
                <a:srgbClr val="993300"/>
              </a:buClr>
              <a:buSzPct val="90000"/>
              <a:buFont typeface="Monotype Sorts" pitchFamily="2" charset="2"/>
              <a:buNone/>
            </a:pPr>
            <a:r>
              <a:rPr kumimoji="1" lang="en-US" sz="2800">
                <a:latin typeface="Helvetica" pitchFamily="34" charset="0"/>
              </a:rPr>
              <a:t>Các chữ số phần nguyên: phần nguyên chia 10 lấy dư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additive="base">
                                        <p:cTn id="61" dur="500" fill="hold"/>
                                        <p:tgtEl>
                                          <p:spTgt spid="20"/>
                                        </p:tgtEl>
                                        <p:attrNameLst>
                                          <p:attrName>ppt_x</p:attrName>
                                        </p:attrNameLst>
                                      </p:cBhvr>
                                      <p:tavLst>
                                        <p:tav tm="0">
                                          <p:val>
                                            <p:strVal val="#ppt_x"/>
                                          </p:val>
                                        </p:tav>
                                        <p:tav tm="100000">
                                          <p:val>
                                            <p:strVal val="#ppt_x"/>
                                          </p:val>
                                        </p:tav>
                                      </p:tavLst>
                                    </p:anim>
                                    <p:anim calcmode="lin" valueType="num">
                                      <p:cBhvr additive="base">
                                        <p:cTn id="6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17" grpId="0" animBg="1"/>
      <p:bldP spid="21" grpId="0" animBg="1"/>
      <p:bldP spid="18" grpId="0" animBg="1"/>
      <p:bldP spid="19" grpId="0" animBg="1"/>
      <p:bldP spid="20"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ea typeface="ＭＳ Ｐゴシック" pitchFamily="34" charset="-128"/>
              </a:rPr>
              <a:t>Hệ nhị phân</a:t>
            </a:r>
          </a:p>
        </p:txBody>
      </p:sp>
      <p:sp>
        <p:nvSpPr>
          <p:cNvPr id="8195" name="Rectangle 3"/>
          <p:cNvSpPr>
            <a:spLocks noGrp="1" noChangeArrowheads="1"/>
          </p:cNvSpPr>
          <p:nvPr>
            <p:ph type="body" idx="1"/>
          </p:nvPr>
        </p:nvSpPr>
        <p:spPr>
          <a:xfrm>
            <a:off x="511175" y="1068388"/>
            <a:ext cx="8158163" cy="2125662"/>
          </a:xfrm>
        </p:spPr>
        <p:txBody>
          <a:bodyPr/>
          <a:lstStyle/>
          <a:p>
            <a:r>
              <a:rPr lang="en-US">
                <a:ea typeface="ＭＳ Ｐゴシック" pitchFamily="34" charset="-128"/>
              </a:rPr>
              <a:t>Cơ số r=2</a:t>
            </a:r>
          </a:p>
          <a:p>
            <a:pPr lvl="1"/>
            <a:r>
              <a:rPr lang="en-US">
                <a:ea typeface="ＭＳ Ｐゴシック" pitchFamily="34" charset="-128"/>
              </a:rPr>
              <a:t>2 chữ số nhị phân: 0 và 1</a:t>
            </a:r>
          </a:p>
          <a:p>
            <a:r>
              <a:rPr lang="en-US">
                <a:ea typeface="ＭＳ Ｐゴシック" pitchFamily="34" charset="-128"/>
              </a:rPr>
              <a:t>Chữ số nhị phân gọi là </a:t>
            </a:r>
            <a:r>
              <a:rPr lang="en-US" b="1" i="1">
                <a:ea typeface="ＭＳ Ｐゴシック" pitchFamily="34" charset="-128"/>
              </a:rPr>
              <a:t>bit </a:t>
            </a:r>
            <a:r>
              <a:rPr lang="en-US">
                <a:ea typeface="ＭＳ Ｐゴシック" pitchFamily="34" charset="-128"/>
              </a:rPr>
              <a:t>(binary digit)</a:t>
            </a:r>
          </a:p>
          <a:p>
            <a:pPr lvl="1"/>
            <a:r>
              <a:rPr lang="en-US">
                <a:ea typeface="ＭＳ Ｐゴシック" pitchFamily="34" charset="-128"/>
              </a:rPr>
              <a:t>Bit là đơn vị thông tin nhỏ nhất</a:t>
            </a:r>
          </a:p>
        </p:txBody>
      </p:sp>
      <p:sp>
        <p:nvSpPr>
          <p:cNvPr id="4" name="Rectangle 3"/>
          <p:cNvSpPr txBox="1">
            <a:spLocks noChangeArrowheads="1"/>
          </p:cNvSpPr>
          <p:nvPr/>
        </p:nvSpPr>
        <p:spPr bwMode="auto">
          <a:xfrm>
            <a:off x="525463" y="3206750"/>
            <a:ext cx="8158162"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defRPr/>
            </a:pPr>
            <a:r>
              <a:rPr lang="en-US" kern="0"/>
              <a:t>Dùng n bit có thể biểu diễn được 2</a:t>
            </a:r>
            <a:r>
              <a:rPr lang="en-US" kern="0" baseline="30000"/>
              <a:t>n</a:t>
            </a:r>
            <a:r>
              <a:rPr lang="en-US" kern="0"/>
              <a:t> giá trị khác nhau:</a:t>
            </a:r>
          </a:p>
        </p:txBody>
      </p:sp>
      <p:pic>
        <p:nvPicPr>
          <p:cNvPr id="1269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4243388"/>
            <a:ext cx="26098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69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713" y="4652963"/>
            <a:ext cx="26193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698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238" y="5062538"/>
            <a:ext cx="18478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698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713" y="5670550"/>
            <a:ext cx="18478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698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7688" y="5062538"/>
            <a:ext cx="866775"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 calcmode="lin" valueType="num">
                                      <p:cBhvr additive="base">
                                        <p:cTn id="3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6978"/>
                                        </p:tgtEl>
                                        <p:attrNameLst>
                                          <p:attrName>style.visibility</p:attrName>
                                        </p:attrNameLst>
                                      </p:cBhvr>
                                      <p:to>
                                        <p:strVal val="visible"/>
                                      </p:to>
                                    </p:set>
                                    <p:anim calcmode="lin" valueType="num">
                                      <p:cBhvr additive="base">
                                        <p:cTn id="37" dur="500" fill="hold"/>
                                        <p:tgtEl>
                                          <p:spTgt spid="126978"/>
                                        </p:tgtEl>
                                        <p:attrNameLst>
                                          <p:attrName>ppt_x</p:attrName>
                                        </p:attrNameLst>
                                      </p:cBhvr>
                                      <p:tavLst>
                                        <p:tav tm="0">
                                          <p:val>
                                            <p:strVal val="#ppt_x"/>
                                          </p:val>
                                        </p:tav>
                                        <p:tav tm="100000">
                                          <p:val>
                                            <p:strVal val="#ppt_x"/>
                                          </p:val>
                                        </p:tav>
                                      </p:tavLst>
                                    </p:anim>
                                    <p:anim calcmode="lin" valueType="num">
                                      <p:cBhvr additive="base">
                                        <p:cTn id="38" dur="500" fill="hold"/>
                                        <p:tgtEl>
                                          <p:spTgt spid="12697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26979"/>
                                        </p:tgtEl>
                                        <p:attrNameLst>
                                          <p:attrName>style.visibility</p:attrName>
                                        </p:attrNameLst>
                                      </p:cBhvr>
                                      <p:to>
                                        <p:strVal val="visible"/>
                                      </p:to>
                                    </p:set>
                                    <p:anim calcmode="lin" valueType="num">
                                      <p:cBhvr additive="base">
                                        <p:cTn id="43" dur="500" fill="hold"/>
                                        <p:tgtEl>
                                          <p:spTgt spid="126979"/>
                                        </p:tgtEl>
                                        <p:attrNameLst>
                                          <p:attrName>ppt_x</p:attrName>
                                        </p:attrNameLst>
                                      </p:cBhvr>
                                      <p:tavLst>
                                        <p:tav tm="0">
                                          <p:val>
                                            <p:strVal val="#ppt_x"/>
                                          </p:val>
                                        </p:tav>
                                        <p:tav tm="100000">
                                          <p:val>
                                            <p:strVal val="#ppt_x"/>
                                          </p:val>
                                        </p:tav>
                                      </p:tavLst>
                                    </p:anim>
                                    <p:anim calcmode="lin" valueType="num">
                                      <p:cBhvr additive="base">
                                        <p:cTn id="44" dur="500" fill="hold"/>
                                        <p:tgtEl>
                                          <p:spTgt spid="126979"/>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26980"/>
                                        </p:tgtEl>
                                        <p:attrNameLst>
                                          <p:attrName>style.visibility</p:attrName>
                                        </p:attrNameLst>
                                      </p:cBhvr>
                                      <p:to>
                                        <p:strVal val="visible"/>
                                      </p:to>
                                    </p:set>
                                    <p:anim calcmode="lin" valueType="num">
                                      <p:cBhvr additive="base">
                                        <p:cTn id="49" dur="500" fill="hold"/>
                                        <p:tgtEl>
                                          <p:spTgt spid="126980"/>
                                        </p:tgtEl>
                                        <p:attrNameLst>
                                          <p:attrName>ppt_x</p:attrName>
                                        </p:attrNameLst>
                                      </p:cBhvr>
                                      <p:tavLst>
                                        <p:tav tm="0">
                                          <p:val>
                                            <p:strVal val="#ppt_x"/>
                                          </p:val>
                                        </p:tav>
                                        <p:tav tm="100000">
                                          <p:val>
                                            <p:strVal val="#ppt_x"/>
                                          </p:val>
                                        </p:tav>
                                      </p:tavLst>
                                    </p:anim>
                                    <p:anim calcmode="lin" valueType="num">
                                      <p:cBhvr additive="base">
                                        <p:cTn id="50" dur="500" fill="hold"/>
                                        <p:tgtEl>
                                          <p:spTgt spid="126980"/>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26981"/>
                                        </p:tgtEl>
                                        <p:attrNameLst>
                                          <p:attrName>style.visibility</p:attrName>
                                        </p:attrNameLst>
                                      </p:cBhvr>
                                      <p:to>
                                        <p:strVal val="visible"/>
                                      </p:to>
                                    </p:set>
                                    <p:anim calcmode="lin" valueType="num">
                                      <p:cBhvr additive="base">
                                        <p:cTn id="55" dur="500" fill="hold"/>
                                        <p:tgtEl>
                                          <p:spTgt spid="126981"/>
                                        </p:tgtEl>
                                        <p:attrNameLst>
                                          <p:attrName>ppt_x</p:attrName>
                                        </p:attrNameLst>
                                      </p:cBhvr>
                                      <p:tavLst>
                                        <p:tav tm="0">
                                          <p:val>
                                            <p:strVal val="#ppt_x"/>
                                          </p:val>
                                        </p:tav>
                                        <p:tav tm="100000">
                                          <p:val>
                                            <p:strVal val="#ppt_x"/>
                                          </p:val>
                                        </p:tav>
                                      </p:tavLst>
                                    </p:anim>
                                    <p:anim calcmode="lin" valueType="num">
                                      <p:cBhvr additive="base">
                                        <p:cTn id="56" dur="500" fill="hold"/>
                                        <p:tgtEl>
                                          <p:spTgt spid="126981"/>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126982"/>
                                        </p:tgtEl>
                                        <p:attrNameLst>
                                          <p:attrName>style.visibility</p:attrName>
                                        </p:attrNameLst>
                                      </p:cBhvr>
                                      <p:to>
                                        <p:strVal val="visible"/>
                                      </p:to>
                                    </p:set>
                                    <p:anim calcmode="lin" valueType="num">
                                      <p:cBhvr additive="base">
                                        <p:cTn id="61" dur="500" fill="hold"/>
                                        <p:tgtEl>
                                          <p:spTgt spid="126982"/>
                                        </p:tgtEl>
                                        <p:attrNameLst>
                                          <p:attrName>ppt_x</p:attrName>
                                        </p:attrNameLst>
                                      </p:cBhvr>
                                      <p:tavLst>
                                        <p:tav tm="0">
                                          <p:val>
                                            <p:strVal val="#ppt_x"/>
                                          </p:val>
                                        </p:tav>
                                        <p:tav tm="100000">
                                          <p:val>
                                            <p:strVal val="#ppt_x"/>
                                          </p:val>
                                        </p:tav>
                                      </p:tavLst>
                                    </p:anim>
                                    <p:anim calcmode="lin" valueType="num">
                                      <p:cBhvr additive="base">
                                        <p:cTn id="62" dur="500" fill="hold"/>
                                        <p:tgtEl>
                                          <p:spTgt spid="1269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4" grpId="0" build="p"/>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9242</TotalTime>
  <Words>3529</Words>
  <Application>Microsoft Office PowerPoint</Application>
  <PresentationFormat>Trình chiếu Trên màn hình (4:3)</PresentationFormat>
  <Paragraphs>654</Paragraphs>
  <Slides>66</Slides>
  <Notes>66</Notes>
  <HiddenSlides>0</HiddenSlides>
  <MMClips>0</MMClips>
  <ScaleCrop>false</ScaleCrop>
  <HeadingPairs>
    <vt:vector size="6" baseType="variant">
      <vt:variant>
        <vt:lpstr>Phông được Dùng</vt:lpstr>
      </vt:variant>
      <vt:variant>
        <vt:i4>10</vt:i4>
      </vt:variant>
      <vt:variant>
        <vt:lpstr>Chủ đề</vt:lpstr>
      </vt:variant>
      <vt:variant>
        <vt:i4>1</vt:i4>
      </vt:variant>
      <vt:variant>
        <vt:lpstr>Tiêu đề Bản chiếu</vt:lpstr>
      </vt:variant>
      <vt:variant>
        <vt:i4>66</vt:i4>
      </vt:variant>
    </vt:vector>
  </HeadingPairs>
  <TitlesOfParts>
    <vt:vector size="77" baseType="lpstr">
      <vt:lpstr>ＭＳ Ｐゴシック</vt:lpstr>
      <vt:lpstr>Arial</vt:lpstr>
      <vt:lpstr>Cambria Math</vt:lpstr>
      <vt:lpstr>Helvetica</vt:lpstr>
      <vt:lpstr>Monotype Sorts</vt:lpstr>
      <vt:lpstr>Symbol</vt:lpstr>
      <vt:lpstr>Times New Roman</vt:lpstr>
      <vt:lpstr>Verdana</vt:lpstr>
      <vt:lpstr>Webdings</vt:lpstr>
      <vt:lpstr>Wingdings</vt:lpstr>
      <vt:lpstr>os-8</vt:lpstr>
      <vt:lpstr>Nội dung môn học</vt:lpstr>
      <vt:lpstr>Nội dung</vt:lpstr>
      <vt:lpstr>Các hệ thống số</vt:lpstr>
      <vt:lpstr>Các hệ thống số</vt:lpstr>
      <vt:lpstr>Hệ thập phân</vt:lpstr>
      <vt:lpstr>Hệ thập phân</vt:lpstr>
      <vt:lpstr>Hệ thập phân</vt:lpstr>
      <vt:lpstr>Hệ thập phân</vt:lpstr>
      <vt:lpstr>Hệ nhị phân</vt:lpstr>
      <vt:lpstr>Hệ nhị phân</vt:lpstr>
      <vt:lpstr>Hệ nhị phân</vt:lpstr>
      <vt:lpstr>Hệ thập lục phân</vt:lpstr>
      <vt:lpstr>Hệ thập lục phân</vt:lpstr>
      <vt:lpstr>Hệ thập lục phân</vt:lpstr>
      <vt:lpstr>Chuyển đổi qua lại giữa các hệ thống số</vt:lpstr>
      <vt:lpstr>Chuyển từ số thập phân sang số nhị phân</vt:lpstr>
      <vt:lpstr>Chuyển từ số thập phân sang số Hex</vt:lpstr>
      <vt:lpstr>Chuyển từ số thập lục phân sang nhị phân</vt:lpstr>
      <vt:lpstr>Nội dung</vt:lpstr>
      <vt:lpstr>Mã hóa dữ liệu</vt:lpstr>
      <vt:lpstr>Mã hóa dữ liệu</vt:lpstr>
      <vt:lpstr>Các nguyên tắc mã hóa dữ liệu</vt:lpstr>
      <vt:lpstr>Sơ đồ mã hóa và tái tạo tín hiệu</vt:lpstr>
      <vt:lpstr>Các phép toán trên số nhị phân</vt:lpstr>
      <vt:lpstr>Các phép toán trên số nhị phân</vt:lpstr>
      <vt:lpstr>Các phép toán trên số nhị phân</vt:lpstr>
      <vt:lpstr>Nội dung</vt:lpstr>
      <vt:lpstr>Số nguyên</vt:lpstr>
      <vt:lpstr>Số nguyên</vt:lpstr>
      <vt:lpstr>Số nguyên</vt:lpstr>
      <vt:lpstr>Số nguyên có dấu</vt:lpstr>
      <vt:lpstr>Số nguyên có dấu (tt)</vt:lpstr>
      <vt:lpstr>Số nguyên có dấu (tt)</vt:lpstr>
      <vt:lpstr>Số nguyên có dấu (tt)</vt:lpstr>
      <vt:lpstr>Số nguyên có dấu (tt)</vt:lpstr>
      <vt:lpstr>Số nguyên có dấu (tt)</vt:lpstr>
      <vt:lpstr>Số nguyên có dấu (tt)</vt:lpstr>
      <vt:lpstr>Số nguyên có dấu (tt)</vt:lpstr>
      <vt:lpstr>Số nguyên có dấu (tt)</vt:lpstr>
      <vt:lpstr>Số nguyên (tt)</vt:lpstr>
      <vt:lpstr>Số nguyên (tt)</vt:lpstr>
      <vt:lpstr>Số nguyên (tt)</vt:lpstr>
      <vt:lpstr>Số nguyên (tt)</vt:lpstr>
      <vt:lpstr>Số nguyên (tt)</vt:lpstr>
      <vt:lpstr>Số nguyên (tt)</vt:lpstr>
      <vt:lpstr>Số nguyên (tt)</vt:lpstr>
      <vt:lpstr>Bản trình bày PowerPoint</vt:lpstr>
      <vt:lpstr>Nội dung</vt:lpstr>
      <vt:lpstr>Số thực</vt:lpstr>
      <vt:lpstr>Số thực</vt:lpstr>
      <vt:lpstr>Số thực</vt:lpstr>
      <vt:lpstr>Số thực</vt:lpstr>
      <vt:lpstr>Số thực</vt:lpstr>
      <vt:lpstr>Số thực</vt:lpstr>
      <vt:lpstr>Số thực</vt:lpstr>
      <vt:lpstr>Số thực</vt:lpstr>
      <vt:lpstr>Số thực</vt:lpstr>
      <vt:lpstr>Số thực</vt:lpstr>
      <vt:lpstr>Số thực</vt:lpstr>
      <vt:lpstr>Số thực</vt:lpstr>
      <vt:lpstr>Số thực</vt:lpstr>
      <vt:lpstr>Nội dung</vt:lpstr>
      <vt:lpstr>Biểu diễn ký tự</vt:lpstr>
      <vt:lpstr>Bộ mã ASCII</vt:lpstr>
      <vt:lpstr>Bộ mã ASCII</vt:lpstr>
      <vt:lpstr>Bộ mã Unicode</vt:lpstr>
    </vt:vector>
  </TitlesOfParts>
  <Company>DPS Co.,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Nguyen Hong Vu</dc:creator>
  <cp:lastModifiedBy>Vu Thinh</cp:lastModifiedBy>
  <cp:revision>453</cp:revision>
  <dcterms:created xsi:type="dcterms:W3CDTF">2008-07-01T15:14:26Z</dcterms:created>
  <dcterms:modified xsi:type="dcterms:W3CDTF">2018-09-04T05:36:02Z</dcterms:modified>
</cp:coreProperties>
</file>