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68"/>
  </p:notesMasterIdLst>
  <p:sldIdLst>
    <p:sldId id="267" r:id="rId2"/>
    <p:sldId id="268" r:id="rId3"/>
    <p:sldId id="358" r:id="rId4"/>
    <p:sldId id="359" r:id="rId5"/>
    <p:sldId id="360" r:id="rId6"/>
    <p:sldId id="361" r:id="rId7"/>
    <p:sldId id="362" r:id="rId8"/>
    <p:sldId id="363" r:id="rId9"/>
    <p:sldId id="364" r:id="rId10"/>
    <p:sldId id="365" r:id="rId11"/>
    <p:sldId id="366" r:id="rId12"/>
    <p:sldId id="398" r:id="rId13"/>
    <p:sldId id="419" r:id="rId14"/>
    <p:sldId id="367" r:id="rId15"/>
    <p:sldId id="368" r:id="rId16"/>
    <p:sldId id="369" r:id="rId17"/>
    <p:sldId id="370" r:id="rId18"/>
    <p:sldId id="420" r:id="rId19"/>
    <p:sldId id="421" r:id="rId20"/>
    <p:sldId id="414" r:id="rId21"/>
    <p:sldId id="415" r:id="rId22"/>
    <p:sldId id="416" r:id="rId23"/>
    <p:sldId id="422" r:id="rId24"/>
    <p:sldId id="371" r:id="rId25"/>
    <p:sldId id="372" r:id="rId26"/>
    <p:sldId id="373" r:id="rId27"/>
    <p:sldId id="374" r:id="rId28"/>
    <p:sldId id="375" r:id="rId29"/>
    <p:sldId id="376" r:id="rId30"/>
    <p:sldId id="377" r:id="rId31"/>
    <p:sldId id="378" r:id="rId32"/>
    <p:sldId id="379" r:id="rId33"/>
    <p:sldId id="380" r:id="rId34"/>
    <p:sldId id="381" r:id="rId35"/>
    <p:sldId id="382" r:id="rId36"/>
    <p:sldId id="383" r:id="rId37"/>
    <p:sldId id="385" r:id="rId38"/>
    <p:sldId id="386" r:id="rId39"/>
    <p:sldId id="387" r:id="rId40"/>
    <p:sldId id="388" r:id="rId41"/>
    <p:sldId id="389" r:id="rId42"/>
    <p:sldId id="391" r:id="rId43"/>
    <p:sldId id="390" r:id="rId44"/>
    <p:sldId id="392" r:id="rId45"/>
    <p:sldId id="393" r:id="rId46"/>
    <p:sldId id="394" r:id="rId47"/>
    <p:sldId id="395" r:id="rId48"/>
    <p:sldId id="396" r:id="rId49"/>
    <p:sldId id="397" r:id="rId50"/>
    <p:sldId id="399" r:id="rId51"/>
    <p:sldId id="400" r:id="rId52"/>
    <p:sldId id="401" r:id="rId53"/>
    <p:sldId id="402" r:id="rId54"/>
    <p:sldId id="403" r:id="rId55"/>
    <p:sldId id="404" r:id="rId56"/>
    <p:sldId id="405" r:id="rId57"/>
    <p:sldId id="406" r:id="rId58"/>
    <p:sldId id="407" r:id="rId59"/>
    <p:sldId id="408" r:id="rId60"/>
    <p:sldId id="409" r:id="rId61"/>
    <p:sldId id="410" r:id="rId62"/>
    <p:sldId id="411" r:id="rId63"/>
    <p:sldId id="412" r:id="rId64"/>
    <p:sldId id="413" r:id="rId65"/>
    <p:sldId id="418" r:id="rId66"/>
    <p:sldId id="417" r:id="rId6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kern="1200">
        <a:solidFill>
          <a:schemeClr val="tx1"/>
        </a:solidFill>
        <a:latin typeface="Verdana"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autoAdjust="0"/>
    <p:restoredTop sz="54783" autoAdjust="0"/>
  </p:normalViewPr>
  <p:slideViewPr>
    <p:cSldViewPr snapToGrid="0">
      <p:cViewPr varScale="1">
        <p:scale>
          <a:sx n="62" d="100"/>
          <a:sy n="62" d="100"/>
        </p:scale>
        <p:origin x="3126" y="78"/>
      </p:cViewPr>
      <p:guideLst>
        <p:guide orient="horz" pos="789"/>
        <p:guide pos="484"/>
      </p:guideLst>
    </p:cSldViewPr>
  </p:slideViewPr>
  <p:outlineViewPr>
    <p:cViewPr>
      <p:scale>
        <a:sx n="33" d="100"/>
        <a:sy n="33" d="100"/>
      </p:scale>
      <p:origin x="0" y="2379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t" anchorCtr="0" compatLnSpc="1">
            <a:prstTxWarp prst="textNoShape">
              <a:avLst/>
            </a:prstTxWarp>
          </a:bodyPr>
          <a:lstStyle>
            <a:lvl1pPr defTabSz="923925" eaLnBrk="1" hangingPunct="1">
              <a:defRPr sz="1200">
                <a:latin typeface="Times New Roman" pitchFamily="18" charset="0"/>
                <a:ea typeface="ＭＳ Ｐゴシック" charset="-128"/>
              </a:defRPr>
            </a:lvl1pPr>
          </a:lstStyle>
          <a:p>
            <a:pPr>
              <a:defRPr/>
            </a:pPr>
            <a:endParaRPr lang="en-US"/>
          </a:p>
        </p:txBody>
      </p:sp>
      <p:sp>
        <p:nvSpPr>
          <p:cNvPr id="50179" name="Rectangle 3"/>
          <p:cNvSpPr>
            <a:spLocks noGrp="1" noChangeArrowheads="1"/>
          </p:cNvSpPr>
          <p:nvPr>
            <p:ph type="dt" idx="1"/>
          </p:nvPr>
        </p:nvSpPr>
        <p:spPr bwMode="auto">
          <a:xfrm>
            <a:off x="3897313" y="0"/>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t" anchorCtr="0" compatLnSpc="1">
            <a:prstTxWarp prst="textNoShape">
              <a:avLst/>
            </a:prstTxWarp>
          </a:bodyPr>
          <a:lstStyle>
            <a:lvl1pPr algn="r" defTabSz="923925" eaLnBrk="1" hangingPunct="1">
              <a:defRPr sz="1200">
                <a:latin typeface="Times New Roman" pitchFamily="18" charset="0"/>
                <a:ea typeface="ＭＳ Ｐゴシック" charset="-128"/>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5"/>
          <p:cNvSpPr>
            <a:spLocks noGrp="1" noChangeArrowheads="1"/>
          </p:cNvSpPr>
          <p:nvPr>
            <p:ph type="body" sz="quarter" idx="3"/>
          </p:nvPr>
        </p:nvSpPr>
        <p:spPr bwMode="auto">
          <a:xfrm>
            <a:off x="688975" y="4416425"/>
            <a:ext cx="55054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0182" name="Rectangle 6"/>
          <p:cNvSpPr>
            <a:spLocks noGrp="1" noChangeArrowheads="1"/>
          </p:cNvSpPr>
          <p:nvPr>
            <p:ph type="ftr" sz="quarter" idx="4"/>
          </p:nvPr>
        </p:nvSpPr>
        <p:spPr bwMode="auto">
          <a:xfrm>
            <a:off x="0" y="8829675"/>
            <a:ext cx="298291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b" anchorCtr="0" compatLnSpc="1">
            <a:prstTxWarp prst="textNoShape">
              <a:avLst/>
            </a:prstTxWarp>
          </a:bodyPr>
          <a:lstStyle>
            <a:lvl1pPr defTabSz="923925" eaLnBrk="1" hangingPunct="1">
              <a:defRPr sz="1200">
                <a:latin typeface="Times New Roman" pitchFamily="18" charset="0"/>
                <a:ea typeface="ＭＳ Ｐゴシック" charset="-128"/>
              </a:defRPr>
            </a:lvl1pPr>
          </a:lstStyle>
          <a:p>
            <a:pPr>
              <a:defRPr/>
            </a:pPr>
            <a:endParaRPr lang="en-US"/>
          </a:p>
        </p:txBody>
      </p:sp>
      <p:sp>
        <p:nvSpPr>
          <p:cNvPr id="50183" name="Rectangle 7"/>
          <p:cNvSpPr>
            <a:spLocks noGrp="1" noChangeArrowheads="1"/>
          </p:cNvSpPr>
          <p:nvPr>
            <p:ph type="sldNum" sz="quarter" idx="5"/>
          </p:nvPr>
        </p:nvSpPr>
        <p:spPr bwMode="auto">
          <a:xfrm>
            <a:off x="3897313" y="8829675"/>
            <a:ext cx="29829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446" tIns="46223" rIns="92446" bIns="46223" numCol="1" anchor="b" anchorCtr="0" compatLnSpc="1">
            <a:prstTxWarp prst="textNoShape">
              <a:avLst/>
            </a:prstTxWarp>
          </a:bodyPr>
          <a:lstStyle>
            <a:lvl1pPr algn="r" defTabSz="923925" eaLnBrk="1" hangingPunct="1">
              <a:defRPr sz="1200">
                <a:latin typeface="Times New Roman" pitchFamily="18" charset="0"/>
                <a:ea typeface="ＭＳ Ｐゴシック" charset="-128"/>
              </a:defRPr>
            </a:lvl1pPr>
          </a:lstStyle>
          <a:p>
            <a:pPr>
              <a:defRPr/>
            </a:pPr>
            <a:fld id="{4BB53545-9CE3-4C90-9539-CE0AF429DCD6}" type="slidenum">
              <a:rPr lang="en-US"/>
              <a:pPr>
                <a:defRPr/>
              </a:pPr>
              <a:t>‹#›</a:t>
            </a:fld>
            <a:endParaRPr lang="en-US"/>
          </a:p>
        </p:txBody>
      </p:sp>
    </p:spTree>
    <p:extLst>
      <p:ext uri="{BB962C8B-B14F-4D97-AF65-F5344CB8AC3E}">
        <p14:creationId xmlns:p14="http://schemas.microsoft.com/office/powerpoint/2010/main" val="2101096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pPr>
              <a:defRPr/>
            </a:pPr>
            <a:fld id="{4BB53545-9CE3-4C90-9539-CE0AF429DCD6}" type="slidenum">
              <a:rPr lang="en-US" smtClean="0"/>
              <a:pPr>
                <a:defRPr/>
              </a:pPr>
              <a:t>13</a:t>
            </a:fld>
            <a:endParaRPr lang="en-US"/>
          </a:p>
        </p:txBody>
      </p:sp>
    </p:spTree>
    <p:extLst>
      <p:ext uri="{BB962C8B-B14F-4D97-AF65-F5344CB8AC3E}">
        <p14:creationId xmlns:p14="http://schemas.microsoft.com/office/powerpoint/2010/main" val="401729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sz="1200" kern="1200" dirty="0">
              <a:solidFill>
                <a:schemeClr val="tx1"/>
              </a:solidFill>
              <a:effectLst/>
              <a:latin typeface="Times New Roman" charset="0"/>
              <a:ea typeface="ＭＳ Ｐゴシック" charset="-128"/>
              <a:cs typeface="ＭＳ Ｐゴシック" charset="-128"/>
            </a:endParaRPr>
          </a:p>
        </p:txBody>
      </p:sp>
      <p:sp>
        <p:nvSpPr>
          <p:cNvPr id="4" name="Chỗ dành sẵn cho Số hiệu Bản chiếu 3"/>
          <p:cNvSpPr>
            <a:spLocks noGrp="1"/>
          </p:cNvSpPr>
          <p:nvPr>
            <p:ph type="sldNum" sz="quarter" idx="10"/>
          </p:nvPr>
        </p:nvSpPr>
        <p:spPr/>
        <p:txBody>
          <a:bodyPr/>
          <a:lstStyle/>
          <a:p>
            <a:pPr>
              <a:defRPr/>
            </a:pPr>
            <a:fld id="{4BB53545-9CE3-4C90-9539-CE0AF429DCD6}" type="slidenum">
              <a:rPr lang="en-US" smtClean="0"/>
              <a:pPr>
                <a:defRPr/>
              </a:pPr>
              <a:t>18</a:t>
            </a:fld>
            <a:endParaRPr lang="en-US"/>
          </a:p>
        </p:txBody>
      </p:sp>
    </p:spTree>
    <p:extLst>
      <p:ext uri="{BB962C8B-B14F-4D97-AF65-F5344CB8AC3E}">
        <p14:creationId xmlns:p14="http://schemas.microsoft.com/office/powerpoint/2010/main" val="1992222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pPr>
              <a:defRPr/>
            </a:pPr>
            <a:fld id="{4BB53545-9CE3-4C90-9539-CE0AF429DCD6}" type="slidenum">
              <a:rPr lang="en-US" smtClean="0"/>
              <a:pPr>
                <a:defRPr/>
              </a:pPr>
              <a:t>19</a:t>
            </a:fld>
            <a:endParaRPr lang="en-US"/>
          </a:p>
        </p:txBody>
      </p:sp>
    </p:spTree>
    <p:extLst>
      <p:ext uri="{BB962C8B-B14F-4D97-AF65-F5344CB8AC3E}">
        <p14:creationId xmlns:p14="http://schemas.microsoft.com/office/powerpoint/2010/main" val="32116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pPr>
              <a:defRPr/>
            </a:pPr>
            <a:fld id="{4BB53545-9CE3-4C90-9539-CE0AF429DCD6}" type="slidenum">
              <a:rPr lang="en-US" smtClean="0"/>
              <a:pPr>
                <a:defRPr/>
              </a:pPr>
              <a:t>20</a:t>
            </a:fld>
            <a:endParaRPr lang="en-US"/>
          </a:p>
        </p:txBody>
      </p:sp>
    </p:spTree>
    <p:extLst>
      <p:ext uri="{BB962C8B-B14F-4D97-AF65-F5344CB8AC3E}">
        <p14:creationId xmlns:p14="http://schemas.microsoft.com/office/powerpoint/2010/main" val="371012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baseline="0" dirty="0">
              <a:sym typeface="Wingdings" panose="05000000000000000000" pitchFamily="2" charset="2"/>
            </a:endParaRPr>
          </a:p>
          <a:p>
            <a:r>
              <a:rPr lang="en-US" dirty="0"/>
              <a:t> </a:t>
            </a:r>
          </a:p>
        </p:txBody>
      </p:sp>
      <p:sp>
        <p:nvSpPr>
          <p:cNvPr id="4" name="Chỗ dành sẵn cho Số hiệu Bản chiếu 3"/>
          <p:cNvSpPr>
            <a:spLocks noGrp="1"/>
          </p:cNvSpPr>
          <p:nvPr>
            <p:ph type="sldNum" sz="quarter" idx="10"/>
          </p:nvPr>
        </p:nvSpPr>
        <p:spPr/>
        <p:txBody>
          <a:bodyPr/>
          <a:lstStyle/>
          <a:p>
            <a:pPr>
              <a:defRPr/>
            </a:pPr>
            <a:fld id="{4BB53545-9CE3-4C90-9539-CE0AF429DCD6}" type="slidenum">
              <a:rPr lang="en-US" smtClean="0"/>
              <a:pPr>
                <a:defRPr/>
              </a:pPr>
              <a:t>21</a:t>
            </a:fld>
            <a:endParaRPr lang="en-US"/>
          </a:p>
        </p:txBody>
      </p:sp>
    </p:spTree>
    <p:extLst>
      <p:ext uri="{BB962C8B-B14F-4D97-AF65-F5344CB8AC3E}">
        <p14:creationId xmlns:p14="http://schemas.microsoft.com/office/powerpoint/2010/main" val="2045977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pPr>
              <a:defRPr/>
            </a:pPr>
            <a:fld id="{4BB53545-9CE3-4C90-9539-CE0AF429DCD6}" type="slidenum">
              <a:rPr lang="en-US" smtClean="0"/>
              <a:pPr>
                <a:defRPr/>
              </a:pPr>
              <a:t>22</a:t>
            </a:fld>
            <a:endParaRPr lang="en-US"/>
          </a:p>
        </p:txBody>
      </p:sp>
    </p:spTree>
    <p:extLst>
      <p:ext uri="{BB962C8B-B14F-4D97-AF65-F5344CB8AC3E}">
        <p14:creationId xmlns:p14="http://schemas.microsoft.com/office/powerpoint/2010/main" val="2556900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pPr>
              <a:defRPr/>
            </a:pPr>
            <a:fld id="{4BB53545-9CE3-4C90-9539-CE0AF429DCD6}" type="slidenum">
              <a:rPr lang="en-US" smtClean="0"/>
              <a:pPr>
                <a:defRPr/>
              </a:pPr>
              <a:t>23</a:t>
            </a:fld>
            <a:endParaRPr lang="en-US"/>
          </a:p>
        </p:txBody>
      </p:sp>
    </p:spTree>
    <p:extLst>
      <p:ext uri="{BB962C8B-B14F-4D97-AF65-F5344CB8AC3E}">
        <p14:creationId xmlns:p14="http://schemas.microsoft.com/office/powerpoint/2010/main" val="3358616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t>Bộ</a:t>
            </a:r>
            <a:r>
              <a:rPr lang="en-US" dirty="0"/>
              <a:t> </a:t>
            </a:r>
            <a:r>
              <a:rPr lang="en-US" dirty="0" err="1"/>
              <a:t>nhớ</a:t>
            </a:r>
            <a:r>
              <a:rPr lang="en-US" baseline="0" dirty="0"/>
              <a:t> </a:t>
            </a:r>
            <a:r>
              <a:rPr lang="en-US" baseline="0" dirty="0" err="1"/>
              <a:t>chính</a:t>
            </a:r>
            <a:r>
              <a:rPr lang="en-US" baseline="0" dirty="0"/>
              <a:t> </a:t>
            </a:r>
            <a:r>
              <a:rPr lang="en-US" baseline="0" dirty="0" err="1"/>
              <a:t>trong</a:t>
            </a:r>
            <a:r>
              <a:rPr lang="en-US" baseline="0" dirty="0"/>
              <a:t> </a:t>
            </a:r>
            <a:r>
              <a:rPr lang="en-US" baseline="0" dirty="0" err="1"/>
              <a:t>kiến</a:t>
            </a:r>
            <a:r>
              <a:rPr lang="en-US" baseline="0" dirty="0"/>
              <a:t> </a:t>
            </a:r>
            <a:r>
              <a:rPr lang="en-US" baseline="0" dirty="0" err="1"/>
              <a:t>trúc</a:t>
            </a:r>
            <a:r>
              <a:rPr lang="en-US" baseline="0" dirty="0"/>
              <a:t> X86 ha </a:t>
            </a:r>
            <a:r>
              <a:rPr lang="en-US" baseline="0" dirty="0" err="1"/>
              <a:t>thì</a:t>
            </a:r>
            <a:r>
              <a:rPr lang="en-US" baseline="0" dirty="0"/>
              <a:t> </a:t>
            </a:r>
            <a:r>
              <a:rPr lang="en-US" baseline="0" dirty="0" err="1"/>
              <a:t>bộ</a:t>
            </a:r>
            <a:r>
              <a:rPr lang="en-US" baseline="0" dirty="0"/>
              <a:t> </a:t>
            </a:r>
            <a:r>
              <a:rPr lang="en-US" baseline="0" dirty="0" err="1"/>
              <a:t>nhớ</a:t>
            </a:r>
            <a:r>
              <a:rPr lang="en-US" baseline="0" dirty="0"/>
              <a:t> </a:t>
            </a:r>
            <a:r>
              <a:rPr lang="en-US" baseline="0" dirty="0" err="1"/>
              <a:t>chính</a:t>
            </a:r>
            <a:r>
              <a:rPr lang="en-US" baseline="0" dirty="0"/>
              <a:t> </a:t>
            </a:r>
            <a:r>
              <a:rPr lang="en-US" baseline="0" dirty="0" err="1"/>
              <a:t>của</a:t>
            </a:r>
            <a:r>
              <a:rPr lang="en-US" baseline="0" dirty="0"/>
              <a:t> </a:t>
            </a:r>
            <a:r>
              <a:rPr lang="en-US" baseline="0" dirty="0" err="1"/>
              <a:t>chúng</a:t>
            </a:r>
            <a:r>
              <a:rPr lang="en-US" baseline="0" dirty="0"/>
              <a:t> ta </a:t>
            </a:r>
            <a:r>
              <a:rPr lang="en-US" baseline="0" dirty="0" err="1"/>
              <a:t>chỉ</a:t>
            </a:r>
            <a:r>
              <a:rPr lang="en-US" baseline="0" dirty="0"/>
              <a:t> </a:t>
            </a:r>
            <a:r>
              <a:rPr lang="en-US" baseline="0" dirty="0" err="1"/>
              <a:t>là</a:t>
            </a:r>
            <a:r>
              <a:rPr lang="en-US" baseline="0" dirty="0"/>
              <a:t> 1 </a:t>
            </a:r>
            <a:r>
              <a:rPr lang="en-US" baseline="0" dirty="0" err="1"/>
              <a:t>phần</a:t>
            </a:r>
            <a:r>
              <a:rPr lang="en-US" baseline="0" dirty="0"/>
              <a:t> </a:t>
            </a:r>
            <a:r>
              <a:rPr lang="en-US" baseline="0" dirty="0" err="1"/>
              <a:t>rất</a:t>
            </a:r>
            <a:r>
              <a:rPr lang="en-US" baseline="0" dirty="0"/>
              <a:t> </a:t>
            </a:r>
            <a:r>
              <a:rPr lang="en-US" baseline="0" dirty="0" err="1"/>
              <a:t>nhỏ</a:t>
            </a:r>
            <a:r>
              <a:rPr lang="en-US" baseline="0" dirty="0"/>
              <a:t> </a:t>
            </a:r>
            <a:r>
              <a:rPr lang="en-US" baseline="0" dirty="0" err="1"/>
              <a:t>nó</a:t>
            </a:r>
            <a:r>
              <a:rPr lang="en-US" baseline="0" dirty="0"/>
              <a:t> </a:t>
            </a:r>
            <a:r>
              <a:rPr lang="en-US" baseline="0" dirty="0" err="1"/>
              <a:t>chỉ</a:t>
            </a:r>
            <a:r>
              <a:rPr lang="en-US" baseline="0" dirty="0"/>
              <a:t> </a:t>
            </a:r>
            <a:r>
              <a:rPr lang="en-US" baseline="0" dirty="0" err="1"/>
              <a:t>là</a:t>
            </a:r>
            <a:r>
              <a:rPr lang="en-US" baseline="0" dirty="0"/>
              <a:t> 1MB </a:t>
            </a:r>
            <a:r>
              <a:rPr lang="en-US" baseline="0" dirty="0" err="1"/>
              <a:t>đầu</a:t>
            </a:r>
            <a:r>
              <a:rPr lang="en-US" baseline="0" dirty="0"/>
              <a:t> </a:t>
            </a:r>
            <a:r>
              <a:rPr lang="en-US" baseline="0" dirty="0" err="1"/>
              <a:t>tiên</a:t>
            </a:r>
            <a:r>
              <a:rPr lang="en-US" baseline="0" dirty="0"/>
              <a:t> </a:t>
            </a:r>
            <a:r>
              <a:rPr lang="en-US" baseline="0" dirty="0" err="1"/>
              <a:t>thôi</a:t>
            </a:r>
            <a:r>
              <a:rPr lang="en-US" baseline="0" dirty="0"/>
              <a:t>, </a:t>
            </a:r>
            <a:r>
              <a:rPr lang="en-US" baseline="0" dirty="0" err="1"/>
              <a:t>còn</a:t>
            </a:r>
            <a:r>
              <a:rPr lang="en-US" baseline="0" dirty="0"/>
              <a:t> </a:t>
            </a:r>
            <a:r>
              <a:rPr lang="en-US" baseline="0" dirty="0" err="1"/>
              <a:t>tất</a:t>
            </a:r>
            <a:r>
              <a:rPr lang="en-US" baseline="0" dirty="0"/>
              <a:t> </a:t>
            </a:r>
            <a:r>
              <a:rPr lang="en-US" baseline="0" dirty="0" err="1"/>
              <a:t>cả</a:t>
            </a:r>
            <a:r>
              <a:rPr lang="en-US" baseline="0" dirty="0"/>
              <a:t> </a:t>
            </a:r>
            <a:r>
              <a:rPr lang="en-US" baseline="0" dirty="0" err="1"/>
              <a:t>phần</a:t>
            </a:r>
            <a:r>
              <a:rPr lang="en-US" baseline="0" dirty="0"/>
              <a:t> </a:t>
            </a:r>
            <a:r>
              <a:rPr lang="en-US" baseline="0" dirty="0" err="1"/>
              <a:t>còn</a:t>
            </a:r>
            <a:r>
              <a:rPr lang="en-US" baseline="0" dirty="0"/>
              <a:t> </a:t>
            </a:r>
            <a:r>
              <a:rPr lang="en-US" baseline="0" dirty="0" err="1"/>
              <a:t>lại</a:t>
            </a:r>
            <a:r>
              <a:rPr lang="en-US" baseline="0" dirty="0"/>
              <a:t> </a:t>
            </a:r>
            <a:r>
              <a:rPr lang="en-US" baseline="0" dirty="0" err="1"/>
              <a:t>là</a:t>
            </a:r>
            <a:r>
              <a:rPr lang="en-US" baseline="0" dirty="0"/>
              <a:t> </a:t>
            </a:r>
            <a:r>
              <a:rPr lang="en-US" baseline="0" dirty="0" err="1"/>
              <a:t>bộ</a:t>
            </a:r>
            <a:r>
              <a:rPr lang="en-US" baseline="0" dirty="0"/>
              <a:t> </a:t>
            </a:r>
            <a:r>
              <a:rPr lang="en-US" baseline="0" dirty="0" err="1"/>
              <a:t>nhớ</a:t>
            </a:r>
            <a:r>
              <a:rPr lang="en-US" baseline="0" dirty="0"/>
              <a:t> </a:t>
            </a:r>
            <a:r>
              <a:rPr lang="en-US" baseline="0" dirty="0" err="1"/>
              <a:t>mở</a:t>
            </a:r>
            <a:r>
              <a:rPr lang="en-US" baseline="0" dirty="0"/>
              <a:t> </a:t>
            </a:r>
            <a:r>
              <a:rPr lang="en-US" baseline="0" dirty="0" err="1"/>
              <a:t>rộng</a:t>
            </a:r>
            <a:r>
              <a:rPr lang="en-US" baseline="0" dirty="0"/>
              <a:t>. VD Ram </a:t>
            </a:r>
            <a:r>
              <a:rPr lang="en-US" baseline="0" dirty="0" err="1"/>
              <a:t>của</a:t>
            </a:r>
            <a:r>
              <a:rPr lang="en-US" baseline="0" dirty="0"/>
              <a:t> </a:t>
            </a:r>
            <a:r>
              <a:rPr lang="en-US" baseline="0" dirty="0" err="1"/>
              <a:t>chúng</a:t>
            </a:r>
            <a:r>
              <a:rPr lang="en-US" baseline="0" dirty="0"/>
              <a:t> ta </a:t>
            </a:r>
            <a:r>
              <a:rPr lang="en-US" baseline="0" dirty="0" err="1"/>
              <a:t>là</a:t>
            </a:r>
            <a:r>
              <a:rPr lang="en-US" baseline="0" dirty="0"/>
              <a:t> 64 MB </a:t>
            </a:r>
            <a:r>
              <a:rPr lang="en-US" baseline="0" dirty="0" err="1"/>
              <a:t>thì</a:t>
            </a:r>
            <a:r>
              <a:rPr lang="en-US" baseline="0" dirty="0"/>
              <a:t> 1MB </a:t>
            </a:r>
            <a:r>
              <a:rPr lang="en-US" baseline="0" dirty="0" err="1"/>
              <a:t>đầu</a:t>
            </a:r>
            <a:r>
              <a:rPr lang="en-US" baseline="0" dirty="0"/>
              <a:t> </a:t>
            </a:r>
            <a:r>
              <a:rPr lang="en-US" baseline="0" dirty="0" err="1"/>
              <a:t>là</a:t>
            </a:r>
            <a:r>
              <a:rPr lang="en-US" baseline="0" dirty="0"/>
              <a:t> </a:t>
            </a:r>
            <a:r>
              <a:rPr lang="en-US" baseline="0" dirty="0" err="1"/>
              <a:t>bộ</a:t>
            </a:r>
            <a:r>
              <a:rPr lang="en-US" baseline="0" dirty="0"/>
              <a:t> </a:t>
            </a:r>
            <a:r>
              <a:rPr lang="en-US" baseline="0" dirty="0" err="1"/>
              <a:t>nhớ</a:t>
            </a:r>
            <a:r>
              <a:rPr lang="en-US" baseline="0" dirty="0"/>
              <a:t> </a:t>
            </a:r>
            <a:r>
              <a:rPr lang="en-US" baseline="0" dirty="0" err="1"/>
              <a:t>chinh</a:t>
            </a:r>
            <a:r>
              <a:rPr lang="en-US" baseline="0" dirty="0"/>
              <a:t> </a:t>
            </a:r>
            <a:r>
              <a:rPr lang="en-US" baseline="0" dirty="0" err="1"/>
              <a:t>còn</a:t>
            </a:r>
            <a:r>
              <a:rPr lang="en-US" baseline="0" dirty="0"/>
              <a:t> 63 MB </a:t>
            </a:r>
            <a:r>
              <a:rPr lang="en-US" baseline="0" dirty="0" err="1"/>
              <a:t>còn</a:t>
            </a:r>
            <a:r>
              <a:rPr lang="en-US" baseline="0" dirty="0"/>
              <a:t> </a:t>
            </a:r>
            <a:r>
              <a:rPr lang="en-US" baseline="0" dirty="0" err="1"/>
              <a:t>lại</a:t>
            </a:r>
            <a:r>
              <a:rPr lang="en-US" baseline="0" dirty="0"/>
              <a:t> </a:t>
            </a:r>
            <a:r>
              <a:rPr lang="en-US" baseline="0" dirty="0" err="1"/>
              <a:t>là</a:t>
            </a:r>
            <a:r>
              <a:rPr lang="en-US" baseline="0" dirty="0"/>
              <a:t> </a:t>
            </a:r>
            <a:r>
              <a:rPr lang="en-US" baseline="0" dirty="0" err="1"/>
              <a:t>bộ</a:t>
            </a:r>
            <a:r>
              <a:rPr lang="en-US" baseline="0" dirty="0"/>
              <a:t> </a:t>
            </a:r>
            <a:r>
              <a:rPr lang="en-US" baseline="0" dirty="0" err="1"/>
              <a:t>nhớ</a:t>
            </a:r>
            <a:r>
              <a:rPr lang="en-US" baseline="0" dirty="0"/>
              <a:t> </a:t>
            </a:r>
            <a:r>
              <a:rPr lang="en-US" baseline="0" dirty="0" err="1"/>
              <a:t>mở</a:t>
            </a:r>
            <a:r>
              <a:rPr lang="en-US" baseline="0" dirty="0"/>
              <a:t> </a:t>
            </a:r>
            <a:r>
              <a:rPr lang="en-US" baseline="0" dirty="0" err="1"/>
              <a:t>rộng</a:t>
            </a:r>
            <a:r>
              <a:rPr lang="en-US" baseline="0" dirty="0"/>
              <a:t>. Ram 512 MB </a:t>
            </a:r>
            <a:r>
              <a:rPr lang="en-US" baseline="0" dirty="0" err="1"/>
              <a:t>thì</a:t>
            </a:r>
            <a:r>
              <a:rPr lang="en-US" baseline="0" dirty="0"/>
              <a:t> 1 MB </a:t>
            </a:r>
            <a:r>
              <a:rPr lang="en-US" baseline="0" dirty="0" err="1"/>
              <a:t>đầu</a:t>
            </a:r>
            <a:r>
              <a:rPr lang="en-US" baseline="0" dirty="0"/>
              <a:t> </a:t>
            </a:r>
            <a:r>
              <a:rPr lang="en-US" baseline="0" dirty="0" err="1"/>
              <a:t>là</a:t>
            </a:r>
            <a:r>
              <a:rPr lang="en-US" baseline="0" dirty="0"/>
              <a:t> </a:t>
            </a:r>
            <a:r>
              <a:rPr lang="en-US" baseline="0" dirty="0" err="1"/>
              <a:t>bộ</a:t>
            </a:r>
            <a:r>
              <a:rPr lang="en-US" baseline="0" dirty="0"/>
              <a:t> </a:t>
            </a:r>
            <a:r>
              <a:rPr lang="en-US" baseline="0" dirty="0" err="1"/>
              <a:t>nhớ</a:t>
            </a:r>
            <a:r>
              <a:rPr lang="en-US" baseline="0" dirty="0"/>
              <a:t> </a:t>
            </a:r>
            <a:r>
              <a:rPr lang="en-US" baseline="0" dirty="0" err="1"/>
              <a:t>chính</a:t>
            </a:r>
            <a:r>
              <a:rPr lang="en-US" baseline="0" dirty="0"/>
              <a:t> </a:t>
            </a:r>
            <a:r>
              <a:rPr lang="en-US" baseline="0" dirty="0" err="1"/>
              <a:t>còn</a:t>
            </a:r>
            <a:r>
              <a:rPr lang="en-US" baseline="0" dirty="0"/>
              <a:t> 511 MB </a:t>
            </a:r>
            <a:r>
              <a:rPr lang="en-US" baseline="0" dirty="0" err="1"/>
              <a:t>còn</a:t>
            </a:r>
            <a:r>
              <a:rPr lang="en-US" baseline="0" dirty="0"/>
              <a:t> </a:t>
            </a:r>
            <a:r>
              <a:rPr lang="en-US" baseline="0" dirty="0" err="1"/>
              <a:t>lại</a:t>
            </a:r>
            <a:r>
              <a:rPr lang="en-US" baseline="0" dirty="0"/>
              <a:t> </a:t>
            </a:r>
            <a:r>
              <a:rPr lang="en-US" baseline="0" dirty="0" err="1"/>
              <a:t>là</a:t>
            </a:r>
            <a:r>
              <a:rPr lang="en-US" baseline="0" dirty="0"/>
              <a:t> </a:t>
            </a:r>
            <a:r>
              <a:rPr lang="en-US" baseline="0" dirty="0" err="1"/>
              <a:t>bộ</a:t>
            </a:r>
            <a:r>
              <a:rPr lang="en-US" baseline="0" dirty="0"/>
              <a:t> </a:t>
            </a:r>
            <a:r>
              <a:rPr lang="en-US" baseline="0" dirty="0" err="1"/>
              <a:t>nhớ</a:t>
            </a:r>
            <a:r>
              <a:rPr lang="en-US" baseline="0" dirty="0"/>
              <a:t> </a:t>
            </a:r>
            <a:r>
              <a:rPr lang="en-US" baseline="0" dirty="0" err="1"/>
              <a:t>mở</a:t>
            </a:r>
            <a:r>
              <a:rPr lang="en-US" baseline="0" dirty="0"/>
              <a:t> </a:t>
            </a:r>
            <a:r>
              <a:rPr lang="en-US" baseline="0" dirty="0" err="1"/>
              <a:t>rộng</a:t>
            </a:r>
            <a:endParaRPr lang="en-US" baseline="0" dirty="0"/>
          </a:p>
          <a:p>
            <a:r>
              <a:rPr lang="en-US" baseline="0" dirty="0"/>
              <a:t>Khi </a:t>
            </a:r>
            <a:r>
              <a:rPr lang="en-US" baseline="0" dirty="0" err="1"/>
              <a:t>mà</a:t>
            </a:r>
            <a:r>
              <a:rPr lang="en-US" baseline="0" dirty="0"/>
              <a:t> </a:t>
            </a:r>
            <a:r>
              <a:rPr lang="en-US" baseline="0" dirty="0" err="1"/>
              <a:t>chúng</a:t>
            </a:r>
            <a:r>
              <a:rPr lang="en-US" baseline="0" dirty="0"/>
              <a:t> ta </a:t>
            </a:r>
            <a:r>
              <a:rPr lang="en-US" baseline="0" dirty="0" err="1"/>
              <a:t>truy</a:t>
            </a:r>
            <a:r>
              <a:rPr lang="en-US" baseline="0" dirty="0"/>
              <a:t> </a:t>
            </a:r>
            <a:r>
              <a:rPr lang="en-US" baseline="0" dirty="0" err="1"/>
              <a:t>xuất</a:t>
            </a:r>
            <a:r>
              <a:rPr lang="en-US" baseline="0" dirty="0"/>
              <a:t> </a:t>
            </a:r>
            <a:r>
              <a:rPr lang="en-US" baseline="0" dirty="0" err="1"/>
              <a:t>bộ</a:t>
            </a:r>
            <a:r>
              <a:rPr lang="en-US" baseline="0" dirty="0"/>
              <a:t> </a:t>
            </a:r>
            <a:r>
              <a:rPr lang="en-US" baseline="0" dirty="0" err="1"/>
              <a:t>nhớ</a:t>
            </a:r>
            <a:r>
              <a:rPr lang="en-US" baseline="0" dirty="0"/>
              <a:t> </a:t>
            </a:r>
            <a:r>
              <a:rPr lang="en-US" baseline="0" dirty="0" err="1"/>
              <a:t>thì</a:t>
            </a:r>
            <a:r>
              <a:rPr lang="en-US" baseline="0" dirty="0"/>
              <a:t> </a:t>
            </a:r>
            <a:r>
              <a:rPr lang="en-US" baseline="0" dirty="0" err="1"/>
              <a:t>chúng</a:t>
            </a:r>
            <a:r>
              <a:rPr lang="en-US" baseline="0" dirty="0"/>
              <a:t> ta </a:t>
            </a:r>
            <a:r>
              <a:rPr lang="en-US" baseline="0" dirty="0" err="1"/>
              <a:t>sẽ</a:t>
            </a:r>
            <a:r>
              <a:rPr lang="en-US" baseline="0" dirty="0"/>
              <a:t> </a:t>
            </a:r>
            <a:r>
              <a:rPr lang="en-US" baseline="0" dirty="0" err="1"/>
              <a:t>chỉ</a:t>
            </a:r>
            <a:r>
              <a:rPr lang="en-US" baseline="0" dirty="0"/>
              <a:t> </a:t>
            </a:r>
            <a:r>
              <a:rPr lang="en-US" baseline="0" dirty="0" err="1"/>
              <a:t>định</a:t>
            </a:r>
            <a:r>
              <a:rPr lang="en-US" baseline="0" dirty="0"/>
              <a:t> </a:t>
            </a:r>
            <a:r>
              <a:rPr lang="en-US" baseline="0" dirty="0" err="1"/>
              <a:t>cái</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truy</a:t>
            </a:r>
            <a:r>
              <a:rPr lang="en-US" baseline="0" dirty="0"/>
              <a:t> </a:t>
            </a:r>
            <a:r>
              <a:rPr lang="en-US" baseline="0" dirty="0" err="1"/>
              <a:t>xuất</a:t>
            </a:r>
            <a:r>
              <a:rPr lang="en-US" baseline="0" dirty="0"/>
              <a:t> </a:t>
            </a:r>
            <a:r>
              <a:rPr lang="en-US" baseline="0" dirty="0" err="1"/>
              <a:t>thông</a:t>
            </a:r>
            <a:r>
              <a:rPr lang="en-US" baseline="0" dirty="0"/>
              <a:t> qua </a:t>
            </a:r>
            <a:r>
              <a:rPr lang="en-US" baseline="0" dirty="0" err="1"/>
              <a:t>cái</a:t>
            </a:r>
            <a:r>
              <a:rPr lang="en-US" baseline="0" dirty="0"/>
              <a:t> ô </a:t>
            </a:r>
            <a:r>
              <a:rPr lang="en-US" baseline="0" dirty="0" err="1"/>
              <a:t>nhớ</a:t>
            </a:r>
            <a:r>
              <a:rPr lang="en-US" baseline="0" dirty="0"/>
              <a:t> </a:t>
            </a:r>
            <a:r>
              <a:rPr lang="en-US" baseline="0" dirty="0" err="1"/>
              <a:t>đầu</a:t>
            </a:r>
            <a:r>
              <a:rPr lang="en-US" baseline="0" dirty="0"/>
              <a:t> </a:t>
            </a:r>
            <a:r>
              <a:rPr lang="en-US" baseline="0" dirty="0" err="1"/>
              <a:t>tiên</a:t>
            </a:r>
            <a:r>
              <a:rPr lang="en-US" baseline="0" dirty="0"/>
              <a:t> </a:t>
            </a:r>
            <a:r>
              <a:rPr lang="en-US" baseline="0" dirty="0" err="1"/>
              <a:t>trên</a:t>
            </a:r>
            <a:r>
              <a:rPr lang="en-US" baseline="0" dirty="0"/>
              <a:t> </a:t>
            </a:r>
            <a:r>
              <a:rPr lang="en-US" baseline="0" dirty="0" err="1"/>
              <a:t>cái</a:t>
            </a:r>
            <a:r>
              <a:rPr lang="en-US" baseline="0" dirty="0"/>
              <a:t> </a:t>
            </a:r>
            <a:r>
              <a:rPr lang="en-US" baseline="0" dirty="0" err="1"/>
              <a:t>vùng</a:t>
            </a:r>
            <a:r>
              <a:rPr lang="en-US" baseline="0" dirty="0"/>
              <a:t> </a:t>
            </a:r>
            <a:r>
              <a:rPr lang="en-US" baseline="0" dirty="0" err="1"/>
              <a:t>nhớ</a:t>
            </a:r>
            <a:r>
              <a:rPr lang="en-US" baseline="0" dirty="0"/>
              <a:t> </a:t>
            </a:r>
            <a:r>
              <a:rPr lang="en-US" baseline="0" dirty="0" err="1"/>
              <a:t>mà</a:t>
            </a:r>
            <a:r>
              <a:rPr lang="en-US" baseline="0" dirty="0"/>
              <a:t> </a:t>
            </a:r>
            <a:r>
              <a:rPr lang="en-US" baseline="0" dirty="0" err="1"/>
              <a:t>chúng</a:t>
            </a:r>
            <a:r>
              <a:rPr lang="en-US" baseline="0" dirty="0"/>
              <a:t> ta </a:t>
            </a:r>
            <a:r>
              <a:rPr lang="en-US" baseline="0" dirty="0" err="1"/>
              <a:t>muốn</a:t>
            </a:r>
            <a:r>
              <a:rPr lang="en-US" baseline="0" dirty="0"/>
              <a:t> </a:t>
            </a:r>
            <a:r>
              <a:rPr lang="en-US" baseline="0" dirty="0" err="1"/>
              <a:t>truy</a:t>
            </a:r>
            <a:r>
              <a:rPr lang="en-US" baseline="0" dirty="0"/>
              <a:t> </a:t>
            </a:r>
            <a:r>
              <a:rPr lang="en-US" baseline="0" dirty="0" err="1"/>
              <a:t>xuất</a:t>
            </a:r>
            <a:r>
              <a:rPr lang="en-US" baseline="0" dirty="0"/>
              <a:t>, </a:t>
            </a:r>
            <a:r>
              <a:rPr lang="en-US" baseline="0" dirty="0" err="1"/>
              <a:t>mỗi</a:t>
            </a:r>
            <a:r>
              <a:rPr lang="en-US" baseline="0" dirty="0"/>
              <a:t> ô </a:t>
            </a:r>
            <a:r>
              <a:rPr lang="en-US" baseline="0" dirty="0" err="1"/>
              <a:t>nhớ</a:t>
            </a:r>
            <a:r>
              <a:rPr lang="en-US" baseline="0" dirty="0"/>
              <a:t> ở </a:t>
            </a:r>
            <a:r>
              <a:rPr lang="en-US" baseline="0" dirty="0" err="1"/>
              <a:t>đây</a:t>
            </a:r>
            <a:r>
              <a:rPr lang="en-US" baseline="0" dirty="0"/>
              <a:t> </a:t>
            </a:r>
            <a:r>
              <a:rPr lang="en-US" baseline="0" dirty="0" err="1"/>
              <a:t>sẽ</a:t>
            </a:r>
            <a:r>
              <a:rPr lang="en-US" baseline="0" dirty="0"/>
              <a:t> </a:t>
            </a:r>
            <a:r>
              <a:rPr lang="en-US" baseline="0" dirty="0" err="1"/>
              <a:t>là</a:t>
            </a:r>
            <a:r>
              <a:rPr lang="en-US" baseline="0" dirty="0"/>
              <a:t> 1 Byte ha, </a:t>
            </a:r>
            <a:r>
              <a:rPr lang="en-US" baseline="0" dirty="0" err="1"/>
              <a:t>và</a:t>
            </a:r>
            <a:r>
              <a:rPr lang="en-US" baseline="0" dirty="0"/>
              <a:t> </a:t>
            </a:r>
            <a:r>
              <a:rPr lang="en-US" baseline="0" dirty="0" err="1"/>
              <a:t>chúng</a:t>
            </a:r>
            <a:r>
              <a:rPr lang="en-US" baseline="0" dirty="0"/>
              <a:t> </a:t>
            </a:r>
            <a:r>
              <a:rPr lang="en-US" baseline="0" dirty="0" err="1"/>
              <a:t>ya</a:t>
            </a:r>
            <a:r>
              <a:rPr lang="en-US" baseline="0" dirty="0"/>
              <a:t> </a:t>
            </a:r>
            <a:r>
              <a:rPr lang="en-US" baseline="0" dirty="0" err="1"/>
              <a:t>muốn</a:t>
            </a:r>
            <a:r>
              <a:rPr lang="en-US" baseline="0" dirty="0"/>
              <a:t> </a:t>
            </a:r>
            <a:r>
              <a:rPr lang="en-US" baseline="0" dirty="0" err="1"/>
              <a:t>truy</a:t>
            </a:r>
            <a:r>
              <a:rPr lang="en-US" baseline="0" dirty="0"/>
              <a:t> </a:t>
            </a:r>
            <a:r>
              <a:rPr lang="en-US" baseline="0" dirty="0" err="1"/>
              <a:t>xuất</a:t>
            </a:r>
            <a:r>
              <a:rPr lang="en-US" baseline="0" dirty="0"/>
              <a:t> </a:t>
            </a:r>
            <a:r>
              <a:rPr lang="en-US" baseline="0" dirty="0" err="1"/>
              <a:t>cái</a:t>
            </a:r>
            <a:r>
              <a:rPr lang="en-US" baseline="0" dirty="0"/>
              <a:t> </a:t>
            </a:r>
            <a:r>
              <a:rPr lang="en-US" baseline="0" dirty="0" err="1"/>
              <a:t>vùng</a:t>
            </a:r>
            <a:r>
              <a:rPr lang="en-US" baseline="0" dirty="0"/>
              <a:t> </a:t>
            </a:r>
            <a:r>
              <a:rPr lang="en-US" baseline="0" dirty="0" err="1"/>
              <a:t>nhớ</a:t>
            </a:r>
            <a:r>
              <a:rPr lang="en-US" baseline="0" dirty="0"/>
              <a:t> tai </a:t>
            </a:r>
            <a:r>
              <a:rPr lang="en-US" baseline="0" dirty="0" err="1"/>
              <a:t>đâu</a:t>
            </a:r>
            <a:r>
              <a:rPr lang="en-US" baseline="0" dirty="0"/>
              <a:t> </a:t>
            </a:r>
            <a:r>
              <a:rPr lang="en-US" baseline="0" dirty="0" err="1"/>
              <a:t>đó</a:t>
            </a:r>
            <a:r>
              <a:rPr lang="en-US" baseline="0" dirty="0"/>
              <a:t> </a:t>
            </a:r>
            <a:r>
              <a:rPr lang="en-US" baseline="0" dirty="0" err="1"/>
              <a:t>thì</a:t>
            </a:r>
            <a:r>
              <a:rPr lang="en-US" baseline="0" dirty="0"/>
              <a:t> </a:t>
            </a:r>
            <a:r>
              <a:rPr lang="en-US" baseline="0" dirty="0" err="1"/>
              <a:t>chúng</a:t>
            </a:r>
            <a:r>
              <a:rPr lang="en-US" baseline="0" dirty="0"/>
              <a:t> ta </a:t>
            </a:r>
            <a:r>
              <a:rPr lang="en-US" baseline="0" dirty="0" err="1"/>
              <a:t>chỉ</a:t>
            </a:r>
            <a:r>
              <a:rPr lang="en-US" baseline="0" dirty="0"/>
              <a:t> </a:t>
            </a:r>
            <a:r>
              <a:rPr lang="en-US" baseline="0" dirty="0" err="1"/>
              <a:t>cần</a:t>
            </a:r>
            <a:r>
              <a:rPr lang="en-US" baseline="0" dirty="0"/>
              <a:t> </a:t>
            </a:r>
            <a:r>
              <a:rPr lang="en-US" baseline="0" dirty="0" err="1"/>
              <a:t>chỉ</a:t>
            </a:r>
            <a:r>
              <a:rPr lang="en-US" baseline="0" dirty="0"/>
              <a:t> </a:t>
            </a:r>
            <a:r>
              <a:rPr lang="en-US" baseline="0" dirty="0" err="1"/>
              <a:t>định</a:t>
            </a:r>
            <a:r>
              <a:rPr lang="en-US" baseline="0" dirty="0"/>
              <a:t> </a:t>
            </a:r>
            <a:r>
              <a:rPr lang="en-US" baseline="0" dirty="0" err="1"/>
              <a:t>ra</a:t>
            </a:r>
            <a:r>
              <a:rPr lang="en-US" baseline="0" dirty="0"/>
              <a:t> </a:t>
            </a:r>
            <a:r>
              <a:rPr lang="en-US" baseline="0" dirty="0" err="1"/>
              <a:t>cái</a:t>
            </a:r>
            <a:r>
              <a:rPr lang="en-US" baseline="0" dirty="0"/>
              <a:t> ô </a:t>
            </a:r>
            <a:r>
              <a:rPr lang="en-US" baseline="0" dirty="0" err="1"/>
              <a:t>nhớ</a:t>
            </a:r>
            <a:r>
              <a:rPr lang="en-US" baseline="0" dirty="0"/>
              <a:t> ở </a:t>
            </a:r>
            <a:r>
              <a:rPr lang="en-US" baseline="0" dirty="0" err="1"/>
              <a:t>đầu</a:t>
            </a:r>
            <a:r>
              <a:rPr lang="en-US" baseline="0" dirty="0"/>
              <a:t> </a:t>
            </a:r>
            <a:r>
              <a:rPr lang="en-US" baseline="0" dirty="0" err="1"/>
              <a:t>vùng</a:t>
            </a:r>
            <a:r>
              <a:rPr lang="en-US" baseline="0" dirty="0"/>
              <a:t> </a:t>
            </a:r>
            <a:r>
              <a:rPr lang="en-US" baseline="0" dirty="0" err="1"/>
              <a:t>nhớ</a:t>
            </a:r>
            <a:r>
              <a:rPr lang="en-US" baseline="0" dirty="0"/>
              <a:t> </a:t>
            </a:r>
            <a:r>
              <a:rPr lang="en-US" baseline="0" dirty="0" err="1"/>
              <a:t>đó</a:t>
            </a:r>
            <a:r>
              <a:rPr lang="en-US" baseline="0" dirty="0"/>
              <a:t> </a:t>
            </a:r>
            <a:r>
              <a:rPr lang="en-US" baseline="0" dirty="0" err="1"/>
              <a:t>tức</a:t>
            </a:r>
            <a:r>
              <a:rPr lang="en-US" baseline="0" dirty="0"/>
              <a:t> </a:t>
            </a:r>
            <a:r>
              <a:rPr lang="en-US" baseline="0" dirty="0" err="1"/>
              <a:t>là</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của</a:t>
            </a:r>
            <a:r>
              <a:rPr lang="en-US" baseline="0" dirty="0"/>
              <a:t> </a:t>
            </a:r>
            <a:r>
              <a:rPr lang="en-US" baseline="0" dirty="0" err="1"/>
              <a:t>cái</a:t>
            </a:r>
            <a:r>
              <a:rPr lang="en-US" baseline="0" dirty="0"/>
              <a:t> ô </a:t>
            </a:r>
            <a:r>
              <a:rPr lang="en-US" baseline="0" dirty="0" err="1"/>
              <a:t>nhớ</a:t>
            </a:r>
            <a:r>
              <a:rPr lang="en-US" baseline="0" dirty="0"/>
              <a:t> ở </a:t>
            </a:r>
            <a:r>
              <a:rPr lang="en-US" baseline="0" dirty="0" err="1"/>
              <a:t>đầu</a:t>
            </a:r>
            <a:r>
              <a:rPr lang="en-US" baseline="0" dirty="0"/>
              <a:t> </a:t>
            </a:r>
            <a:r>
              <a:rPr lang="en-US" baseline="0" dirty="0" err="1"/>
              <a:t>vùng</a:t>
            </a:r>
            <a:r>
              <a:rPr lang="en-US" baseline="0" dirty="0"/>
              <a:t> </a:t>
            </a:r>
            <a:r>
              <a:rPr lang="en-US" baseline="0" dirty="0" err="1"/>
              <a:t>nhớ</a:t>
            </a:r>
            <a:r>
              <a:rPr lang="en-US" baseline="0" dirty="0"/>
              <a:t> </a:t>
            </a:r>
            <a:r>
              <a:rPr lang="en-US" baseline="0" dirty="0" err="1"/>
              <a:t>đó</a:t>
            </a:r>
            <a:endParaRPr lang="en-US" baseline="0" dirty="0"/>
          </a:p>
          <a:p>
            <a:r>
              <a:rPr lang="en-US" baseline="0" dirty="0" err="1"/>
              <a:t>Truy</a:t>
            </a:r>
            <a:r>
              <a:rPr lang="en-US" baseline="0" dirty="0"/>
              <a:t> </a:t>
            </a:r>
            <a:r>
              <a:rPr lang="en-US" baseline="0" dirty="0" err="1"/>
              <a:t>xuất</a:t>
            </a:r>
            <a:r>
              <a:rPr lang="en-US" baseline="0" dirty="0"/>
              <a:t> </a:t>
            </a:r>
            <a:r>
              <a:rPr lang="en-US" baseline="0" dirty="0" err="1"/>
              <a:t>theo</a:t>
            </a:r>
            <a:r>
              <a:rPr lang="en-US" baseline="0" dirty="0"/>
              <a:t> </a:t>
            </a:r>
            <a:r>
              <a:rPr lang="en-US" baseline="0" dirty="0" err="1"/>
              <a:t>hình</a:t>
            </a:r>
            <a:r>
              <a:rPr lang="en-US" baseline="0" dirty="0"/>
              <a:t> </a:t>
            </a:r>
            <a:r>
              <a:rPr lang="en-US" baseline="0" dirty="0" err="1"/>
              <a:t>thức</a:t>
            </a:r>
            <a:r>
              <a:rPr lang="en-US" baseline="0" dirty="0"/>
              <a:t> </a:t>
            </a:r>
            <a:r>
              <a:rPr lang="en-US" baseline="0" dirty="0" err="1"/>
              <a:t>là</a:t>
            </a:r>
            <a:r>
              <a:rPr lang="en-US" baseline="0" dirty="0"/>
              <a:t> </a:t>
            </a:r>
            <a:r>
              <a:rPr lang="en-US" baseline="0" dirty="0" err="1"/>
              <a:t>chỉ</a:t>
            </a:r>
            <a:r>
              <a:rPr lang="en-US" baseline="0" dirty="0"/>
              <a:t> </a:t>
            </a:r>
            <a:r>
              <a:rPr lang="en-US" baseline="0" dirty="0" err="1"/>
              <a:t>ra</a:t>
            </a:r>
            <a:r>
              <a:rPr lang="en-US" baseline="0" dirty="0"/>
              <a:t> </a:t>
            </a:r>
            <a:r>
              <a:rPr lang="en-US" baseline="0" dirty="0" err="1"/>
              <a:t>cái</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và</a:t>
            </a:r>
            <a:r>
              <a:rPr lang="en-US" baseline="0" dirty="0"/>
              <a:t> </a:t>
            </a:r>
            <a:r>
              <a:rPr lang="en-US" baseline="0" dirty="0" err="1"/>
              <a:t>chỉ</a:t>
            </a:r>
            <a:r>
              <a:rPr lang="en-US" baseline="0" dirty="0"/>
              <a:t> </a:t>
            </a:r>
            <a:r>
              <a:rPr lang="en-US" baseline="0" dirty="0" err="1"/>
              <a:t>ra</a:t>
            </a:r>
            <a:r>
              <a:rPr lang="en-US" baseline="0" dirty="0"/>
              <a:t> </a:t>
            </a:r>
            <a:r>
              <a:rPr lang="en-US" baseline="0" dirty="0" err="1"/>
              <a:t>cái</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của</a:t>
            </a:r>
            <a:r>
              <a:rPr lang="en-US" baseline="0" dirty="0"/>
              <a:t> </a:t>
            </a:r>
            <a:r>
              <a:rPr lang="en-US" baseline="0" dirty="0" err="1"/>
              <a:t>các</a:t>
            </a:r>
            <a:r>
              <a:rPr lang="en-US" baseline="0" dirty="0"/>
              <a:t> ô </a:t>
            </a:r>
            <a:r>
              <a:rPr lang="en-US" baseline="0" dirty="0" err="1"/>
              <a:t>nhớ</a:t>
            </a:r>
            <a:r>
              <a:rPr lang="en-US" baseline="0" dirty="0"/>
              <a:t> </a:t>
            </a:r>
            <a:r>
              <a:rPr lang="en-US" baseline="0" dirty="0" err="1"/>
              <a:t>thì</a:t>
            </a:r>
            <a:r>
              <a:rPr lang="en-US" baseline="0" dirty="0"/>
              <a:t> </a:t>
            </a:r>
            <a:r>
              <a:rPr lang="en-US" baseline="0" dirty="0" err="1"/>
              <a:t>nếu</a:t>
            </a:r>
            <a:r>
              <a:rPr lang="en-US" baseline="0" dirty="0"/>
              <a:t> </a:t>
            </a:r>
            <a:r>
              <a:rPr lang="en-US" baseline="0" dirty="0" err="1"/>
              <a:t>mà</a:t>
            </a:r>
            <a:r>
              <a:rPr lang="en-US" baseline="0" dirty="0"/>
              <a:t> </a:t>
            </a:r>
            <a:r>
              <a:rPr lang="en-US" baseline="0" dirty="0" err="1"/>
              <a:t>đánh</a:t>
            </a:r>
            <a:r>
              <a:rPr lang="en-US" baseline="0" dirty="0"/>
              <a:t> </a:t>
            </a:r>
            <a:r>
              <a:rPr lang="en-US" baseline="0" dirty="0" err="1"/>
              <a:t>theo</a:t>
            </a:r>
            <a:r>
              <a:rPr lang="en-US" baseline="0" dirty="0"/>
              <a:t> </a:t>
            </a:r>
            <a:r>
              <a:rPr lang="en-US" baseline="0" dirty="0" err="1"/>
              <a:t>cái</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vật</a:t>
            </a:r>
            <a:r>
              <a:rPr lang="en-US" baseline="0" dirty="0"/>
              <a:t> </a:t>
            </a:r>
            <a:r>
              <a:rPr lang="en-US" baseline="0" dirty="0" err="1"/>
              <a:t>lý</a:t>
            </a:r>
            <a:r>
              <a:rPr lang="en-US" baseline="0" dirty="0"/>
              <a:t> </a:t>
            </a:r>
            <a:r>
              <a:rPr lang="en-US" baseline="0" dirty="0" err="1"/>
              <a:t>thì</a:t>
            </a:r>
            <a:r>
              <a:rPr lang="en-US" baseline="0" dirty="0"/>
              <a:t> </a:t>
            </a:r>
            <a:r>
              <a:rPr lang="en-US" baseline="0" dirty="0" err="1"/>
              <a:t>dễ</a:t>
            </a:r>
            <a:r>
              <a:rPr lang="en-US" baseline="0" dirty="0"/>
              <a:t> </a:t>
            </a:r>
            <a:r>
              <a:rPr lang="en-US" baseline="0" dirty="0" err="1"/>
              <a:t>lắm</a:t>
            </a:r>
            <a:r>
              <a:rPr lang="en-US" baseline="0" dirty="0"/>
              <a:t> </a:t>
            </a:r>
            <a:r>
              <a:rPr lang="en-US" baseline="0" dirty="0" err="1"/>
              <a:t>với</a:t>
            </a:r>
            <a:r>
              <a:rPr lang="en-US" baseline="0" dirty="0"/>
              <a:t> 1 MB </a:t>
            </a:r>
            <a:r>
              <a:rPr lang="en-US" baseline="0" dirty="0" err="1"/>
              <a:t>thì</a:t>
            </a:r>
            <a:r>
              <a:rPr lang="en-US" baseline="0" dirty="0"/>
              <a:t> </a:t>
            </a:r>
            <a:r>
              <a:rPr lang="en-US" baseline="0" dirty="0" err="1"/>
              <a:t>chúng</a:t>
            </a:r>
            <a:r>
              <a:rPr lang="en-US" baseline="0" dirty="0"/>
              <a:t> ta</a:t>
            </a:r>
            <a:endParaRPr lang="en-US" dirty="0"/>
          </a:p>
        </p:txBody>
      </p:sp>
      <p:sp>
        <p:nvSpPr>
          <p:cNvPr id="4" name="Chỗ dành sẵn cho Số hiệu Bản chiếu 3"/>
          <p:cNvSpPr>
            <a:spLocks noGrp="1"/>
          </p:cNvSpPr>
          <p:nvPr>
            <p:ph type="sldNum" sz="quarter" idx="10"/>
          </p:nvPr>
        </p:nvSpPr>
        <p:spPr/>
        <p:txBody>
          <a:bodyPr/>
          <a:lstStyle/>
          <a:p>
            <a:pPr>
              <a:defRPr/>
            </a:pPr>
            <a:fld id="{4BB53545-9CE3-4C90-9539-CE0AF429DCD6}" type="slidenum">
              <a:rPr lang="en-US" smtClean="0"/>
              <a:pPr>
                <a:defRPr/>
              </a:pPr>
              <a:t>65</a:t>
            </a:fld>
            <a:endParaRPr lang="en-US"/>
          </a:p>
        </p:txBody>
      </p:sp>
    </p:spTree>
    <p:extLst>
      <p:ext uri="{BB962C8B-B14F-4D97-AF65-F5344CB8AC3E}">
        <p14:creationId xmlns:p14="http://schemas.microsoft.com/office/powerpoint/2010/main" val="17071388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Các</a:t>
            </a:r>
            <a:r>
              <a:rPr lang="en-US" baseline="0"/>
              <a:t> kiểu dữ liệu được dùng của các loại hợp ngữ</a:t>
            </a:r>
          </a:p>
          <a:p>
            <a:r>
              <a:rPr lang="en-US" baseline="0"/>
              <a:t>1 byte là 8 but</a:t>
            </a:r>
          </a:p>
          <a:p>
            <a:r>
              <a:rPr lang="en-US" baseline="0"/>
              <a:t>Kích thước của word thì biến động tùy theo kiến trúc của vi xử lý CPU ha các bạn</a:t>
            </a:r>
          </a:p>
          <a:p>
            <a:r>
              <a:rPr lang="en-US" baseline="0"/>
              <a:t>VD với những máy tính đời cũ thì 1 word = 1byte</a:t>
            </a:r>
          </a:p>
          <a:p>
            <a:r>
              <a:rPr lang="en-US" baseline="0"/>
              <a:t>Rồi sau đó với những kiến trúc là 8086 thì 1 word là 2 byte</a:t>
            </a:r>
          </a:p>
          <a:p>
            <a:r>
              <a:rPr lang="en-US" baseline="0"/>
              <a:t>80386 word là 4 byte</a:t>
            </a:r>
          </a:p>
          <a:p>
            <a:r>
              <a:rPr lang="en-US" baseline="0"/>
              <a:t>Rồi tới các đời </a:t>
            </a:r>
          </a:p>
          <a:p>
            <a:r>
              <a:rPr lang="en-US" baseline="0"/>
              <a:t>Dual core 2 và hiện nay là core i3, i5, i7 thì word là 64 bit – 8 byte</a:t>
            </a:r>
          </a:p>
          <a:p>
            <a:r>
              <a:rPr lang="en-US" baseline="0"/>
              <a:t>Word thì hay dùng để lưu trữ số liệu còn chuỗi ký tự thì lưu vắn bản và choỗi thứ tự mà theo cấu trúc X86 thì nó lưu theo thứ tự bình thuowgf từ trái qua phải</a:t>
            </a:r>
            <a:endParaRPr lang="en-US" dirty="0"/>
          </a:p>
        </p:txBody>
      </p:sp>
      <p:sp>
        <p:nvSpPr>
          <p:cNvPr id="4" name="Chỗ dành sẵn cho Số hiệu Bản chiếu 3"/>
          <p:cNvSpPr>
            <a:spLocks noGrp="1"/>
          </p:cNvSpPr>
          <p:nvPr>
            <p:ph type="sldNum" sz="quarter" idx="10"/>
          </p:nvPr>
        </p:nvSpPr>
        <p:spPr/>
        <p:txBody>
          <a:bodyPr/>
          <a:lstStyle/>
          <a:p>
            <a:pPr>
              <a:defRPr/>
            </a:pPr>
            <a:fld id="{4BB53545-9CE3-4C90-9539-CE0AF429DCD6}" type="slidenum">
              <a:rPr lang="en-US" smtClean="0"/>
              <a:pPr>
                <a:defRPr/>
              </a:pPr>
              <a:t>66</a:t>
            </a:fld>
            <a:endParaRPr lang="en-US"/>
          </a:p>
        </p:txBody>
      </p:sp>
    </p:spTree>
    <p:extLst>
      <p:ext uri="{BB962C8B-B14F-4D97-AF65-F5344CB8AC3E}">
        <p14:creationId xmlns:p14="http://schemas.microsoft.com/office/powerpoint/2010/main" val="291302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endParaRPr lang="en-US">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Text Box 8"/>
          <p:cNvSpPr txBox="1">
            <a:spLocks noChangeArrowheads="1"/>
          </p:cNvSpPr>
          <p:nvPr userDrawn="1"/>
        </p:nvSpPr>
        <p:spPr bwMode="auto">
          <a:xfrm>
            <a:off x="830263" y="4679950"/>
            <a:ext cx="1606550" cy="276225"/>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ea typeface="ＭＳ Ｐゴシック" charset="-128"/>
              </a:defRPr>
            </a:lvl1pPr>
            <a:lvl2pPr marL="37931725" indent="-37474525">
              <a:defRPr sz="2400">
                <a:solidFill>
                  <a:schemeClr val="tx1"/>
                </a:solidFill>
                <a:latin typeface="Verdana" pitchFamily="34" charset="0"/>
                <a:ea typeface="ＭＳ Ｐゴシック" charset="-128"/>
              </a:defRPr>
            </a:lvl2pPr>
            <a:lvl3pPr>
              <a:defRPr sz="2400">
                <a:solidFill>
                  <a:schemeClr val="tx1"/>
                </a:solidFill>
                <a:latin typeface="Verdana" pitchFamily="34" charset="0"/>
                <a:ea typeface="ＭＳ Ｐゴシック" charset="-128"/>
              </a:defRPr>
            </a:lvl3pPr>
            <a:lvl4pPr>
              <a:defRPr sz="2400">
                <a:solidFill>
                  <a:schemeClr val="tx1"/>
                </a:solidFill>
                <a:latin typeface="Verdana" pitchFamily="34" charset="0"/>
                <a:ea typeface="ＭＳ Ｐゴシック" charset="-128"/>
              </a:defRPr>
            </a:lvl4pPr>
            <a:lvl5pPr>
              <a:defRPr sz="2400">
                <a:solidFill>
                  <a:schemeClr val="tx1"/>
                </a:solidFill>
                <a:latin typeface="Verdana" pitchFamily="34" charset="0"/>
                <a:ea typeface="ＭＳ Ｐゴシック" charset="-128"/>
              </a:defRPr>
            </a:lvl5pPr>
            <a:lvl6pPr marL="457200" eaLnBrk="0" fontAlgn="base" hangingPunct="0">
              <a:spcBef>
                <a:spcPct val="0"/>
              </a:spcBef>
              <a:spcAft>
                <a:spcPct val="0"/>
              </a:spcAft>
              <a:defRPr sz="2400">
                <a:solidFill>
                  <a:schemeClr val="tx1"/>
                </a:solidFill>
                <a:latin typeface="Verdana" pitchFamily="34" charset="0"/>
                <a:ea typeface="ＭＳ Ｐゴシック" charset="-128"/>
              </a:defRPr>
            </a:lvl6pPr>
            <a:lvl7pPr marL="914400" eaLnBrk="0" fontAlgn="base" hangingPunct="0">
              <a:spcBef>
                <a:spcPct val="0"/>
              </a:spcBef>
              <a:spcAft>
                <a:spcPct val="0"/>
              </a:spcAft>
              <a:defRPr sz="2400">
                <a:solidFill>
                  <a:schemeClr val="tx1"/>
                </a:solidFill>
                <a:latin typeface="Verdana" pitchFamily="34" charset="0"/>
                <a:ea typeface="ＭＳ Ｐゴシック" charset="-128"/>
              </a:defRPr>
            </a:lvl7pPr>
            <a:lvl8pPr marL="1371600" eaLnBrk="0" fontAlgn="base" hangingPunct="0">
              <a:spcBef>
                <a:spcPct val="0"/>
              </a:spcBef>
              <a:spcAft>
                <a:spcPct val="0"/>
              </a:spcAft>
              <a:defRPr sz="2400">
                <a:solidFill>
                  <a:schemeClr val="tx1"/>
                </a:solidFill>
                <a:latin typeface="Verdana" pitchFamily="34" charset="0"/>
                <a:ea typeface="ＭＳ Ｐゴシック" charset="-128"/>
              </a:defRPr>
            </a:lvl8pPr>
            <a:lvl9pPr marL="1828800" eaLnBrk="0" fontAlgn="base" hangingPunct="0">
              <a:spcBef>
                <a:spcPct val="0"/>
              </a:spcBef>
              <a:spcAft>
                <a:spcPct val="0"/>
              </a:spcAft>
              <a:defRPr sz="2400">
                <a:solidFill>
                  <a:schemeClr val="tx1"/>
                </a:solidFill>
                <a:latin typeface="Verdana" pitchFamily="34" charset="0"/>
                <a:ea typeface="ＭＳ Ｐゴシック" charset="-128"/>
              </a:defRPr>
            </a:lvl9pPr>
          </a:lstStyle>
          <a:p>
            <a:pPr>
              <a:spcBef>
                <a:spcPct val="50000"/>
              </a:spcBef>
              <a:defRPr/>
            </a:pPr>
            <a:r>
              <a:rPr lang="en-US" sz="1200" b="1" dirty="0" err="1">
                <a:solidFill>
                  <a:srgbClr val="336699"/>
                </a:solidFill>
                <a:latin typeface="Helvetica" pitchFamily="34" charset="0"/>
              </a:rPr>
              <a:t>Nguyễn</a:t>
            </a:r>
            <a:r>
              <a:rPr lang="en-US" sz="1200" b="1" dirty="0">
                <a:solidFill>
                  <a:srgbClr val="336699"/>
                </a:solidFill>
                <a:latin typeface="Helvetica" pitchFamily="34" charset="0"/>
              </a:rPr>
              <a:t> </a:t>
            </a:r>
            <a:r>
              <a:rPr lang="en-US" sz="1200" b="1" dirty="0" err="1">
                <a:solidFill>
                  <a:srgbClr val="336699"/>
                </a:solidFill>
                <a:latin typeface="Helvetica" pitchFamily="34" charset="0"/>
              </a:rPr>
              <a:t>Hồng</a:t>
            </a:r>
            <a:r>
              <a:rPr lang="en-US" sz="1200" b="1" dirty="0">
                <a:solidFill>
                  <a:srgbClr val="336699"/>
                </a:solidFill>
                <a:latin typeface="Helvetica" pitchFamily="34" charset="0"/>
              </a:rPr>
              <a:t> </a:t>
            </a:r>
            <a:r>
              <a:rPr lang="en-US" sz="1200" b="1" dirty="0" err="1">
                <a:solidFill>
                  <a:srgbClr val="336699"/>
                </a:solidFill>
                <a:latin typeface="Helvetica" pitchFamily="34" charset="0"/>
              </a:rPr>
              <a:t>Vũ</a:t>
            </a:r>
            <a:endParaRPr lang="en-US" sz="1200" b="1" dirty="0">
              <a:solidFill>
                <a:srgbClr val="336699"/>
              </a:solidFill>
              <a:latin typeface="Helvetica" pitchFamily="34" charset="0"/>
            </a:endParaRPr>
          </a:p>
        </p:txBody>
      </p:sp>
      <p:sp>
        <p:nvSpPr>
          <p:cNvPr id="8" name="Text Box 8"/>
          <p:cNvSpPr txBox="1">
            <a:spLocks noChangeArrowheads="1"/>
          </p:cNvSpPr>
          <p:nvPr userDrawn="1"/>
        </p:nvSpPr>
        <p:spPr bwMode="auto">
          <a:xfrm>
            <a:off x="830263" y="5080000"/>
            <a:ext cx="4618037" cy="276225"/>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ea typeface="ＭＳ Ｐゴシック" charset="-128"/>
              </a:defRPr>
            </a:lvl1pPr>
            <a:lvl2pPr marL="37931725" indent="-37474525">
              <a:defRPr sz="2400">
                <a:solidFill>
                  <a:schemeClr val="tx1"/>
                </a:solidFill>
                <a:latin typeface="Verdana" pitchFamily="34" charset="0"/>
                <a:ea typeface="ＭＳ Ｐゴシック" charset="-128"/>
              </a:defRPr>
            </a:lvl2pPr>
            <a:lvl3pPr>
              <a:defRPr sz="2400">
                <a:solidFill>
                  <a:schemeClr val="tx1"/>
                </a:solidFill>
                <a:latin typeface="Verdana" pitchFamily="34" charset="0"/>
                <a:ea typeface="ＭＳ Ｐゴシック" charset="-128"/>
              </a:defRPr>
            </a:lvl3pPr>
            <a:lvl4pPr>
              <a:defRPr sz="2400">
                <a:solidFill>
                  <a:schemeClr val="tx1"/>
                </a:solidFill>
                <a:latin typeface="Verdana" pitchFamily="34" charset="0"/>
                <a:ea typeface="ＭＳ Ｐゴシック" charset="-128"/>
              </a:defRPr>
            </a:lvl4pPr>
            <a:lvl5pPr>
              <a:defRPr sz="2400">
                <a:solidFill>
                  <a:schemeClr val="tx1"/>
                </a:solidFill>
                <a:latin typeface="Verdana" pitchFamily="34" charset="0"/>
                <a:ea typeface="ＭＳ Ｐゴシック" charset="-128"/>
              </a:defRPr>
            </a:lvl5pPr>
            <a:lvl6pPr marL="457200" eaLnBrk="0" fontAlgn="base" hangingPunct="0">
              <a:spcBef>
                <a:spcPct val="0"/>
              </a:spcBef>
              <a:spcAft>
                <a:spcPct val="0"/>
              </a:spcAft>
              <a:defRPr sz="2400">
                <a:solidFill>
                  <a:schemeClr val="tx1"/>
                </a:solidFill>
                <a:latin typeface="Verdana" pitchFamily="34" charset="0"/>
                <a:ea typeface="ＭＳ Ｐゴシック" charset="-128"/>
              </a:defRPr>
            </a:lvl6pPr>
            <a:lvl7pPr marL="914400" eaLnBrk="0" fontAlgn="base" hangingPunct="0">
              <a:spcBef>
                <a:spcPct val="0"/>
              </a:spcBef>
              <a:spcAft>
                <a:spcPct val="0"/>
              </a:spcAft>
              <a:defRPr sz="2400">
                <a:solidFill>
                  <a:schemeClr val="tx1"/>
                </a:solidFill>
                <a:latin typeface="Verdana" pitchFamily="34" charset="0"/>
                <a:ea typeface="ＭＳ Ｐゴシック" charset="-128"/>
              </a:defRPr>
            </a:lvl7pPr>
            <a:lvl8pPr marL="1371600" eaLnBrk="0" fontAlgn="base" hangingPunct="0">
              <a:spcBef>
                <a:spcPct val="0"/>
              </a:spcBef>
              <a:spcAft>
                <a:spcPct val="0"/>
              </a:spcAft>
              <a:defRPr sz="2400">
                <a:solidFill>
                  <a:schemeClr val="tx1"/>
                </a:solidFill>
                <a:latin typeface="Verdana" pitchFamily="34" charset="0"/>
                <a:ea typeface="ＭＳ Ｐゴシック" charset="-128"/>
              </a:defRPr>
            </a:lvl8pPr>
            <a:lvl9pPr marL="1828800" eaLnBrk="0" fontAlgn="base" hangingPunct="0">
              <a:spcBef>
                <a:spcPct val="0"/>
              </a:spcBef>
              <a:spcAft>
                <a:spcPct val="0"/>
              </a:spcAft>
              <a:defRPr sz="2400">
                <a:solidFill>
                  <a:schemeClr val="tx1"/>
                </a:solidFill>
                <a:latin typeface="Verdana" pitchFamily="34" charset="0"/>
                <a:ea typeface="ＭＳ Ｐゴシック" charset="-128"/>
              </a:defRPr>
            </a:lvl9pPr>
          </a:lstStyle>
          <a:p>
            <a:pPr>
              <a:spcBef>
                <a:spcPct val="50000"/>
              </a:spcBef>
              <a:defRPr/>
            </a:pPr>
            <a:r>
              <a:rPr lang="en-US" sz="1200" b="1" dirty="0" err="1">
                <a:solidFill>
                  <a:srgbClr val="336699"/>
                </a:solidFill>
                <a:latin typeface="Helvetica" pitchFamily="34" charset="0"/>
              </a:rPr>
              <a:t>Trường</a:t>
            </a:r>
            <a:r>
              <a:rPr lang="en-US" sz="1200" b="1" dirty="0">
                <a:solidFill>
                  <a:srgbClr val="336699"/>
                </a:solidFill>
                <a:latin typeface="Helvetica" pitchFamily="34" charset="0"/>
              </a:rPr>
              <a:t> </a:t>
            </a:r>
            <a:r>
              <a:rPr lang="en-US" sz="1200" b="1" dirty="0" err="1">
                <a:solidFill>
                  <a:srgbClr val="336699"/>
                </a:solidFill>
                <a:latin typeface="Helvetica" pitchFamily="34" charset="0"/>
              </a:rPr>
              <a:t>Đại</a:t>
            </a:r>
            <a:r>
              <a:rPr lang="en-US" sz="1200" b="1" dirty="0">
                <a:solidFill>
                  <a:srgbClr val="336699"/>
                </a:solidFill>
                <a:latin typeface="Helvetica" pitchFamily="34" charset="0"/>
              </a:rPr>
              <a:t> </a:t>
            </a:r>
            <a:r>
              <a:rPr lang="en-US" sz="1200" b="1" dirty="0" err="1">
                <a:solidFill>
                  <a:srgbClr val="336699"/>
                </a:solidFill>
                <a:latin typeface="Helvetica" pitchFamily="34" charset="0"/>
              </a:rPr>
              <a:t>học</a:t>
            </a:r>
            <a:r>
              <a:rPr lang="en-US" sz="1200" b="1" dirty="0">
                <a:solidFill>
                  <a:srgbClr val="336699"/>
                </a:solidFill>
                <a:latin typeface="Helvetica" pitchFamily="34" charset="0"/>
              </a:rPr>
              <a:t> </a:t>
            </a:r>
            <a:r>
              <a:rPr lang="en-US" sz="1200" b="1" dirty="0" err="1">
                <a:solidFill>
                  <a:srgbClr val="336699"/>
                </a:solidFill>
                <a:latin typeface="Helvetica" pitchFamily="34" charset="0"/>
              </a:rPr>
              <a:t>Công</a:t>
            </a:r>
            <a:r>
              <a:rPr lang="en-US" sz="1200" b="1" dirty="0">
                <a:solidFill>
                  <a:srgbClr val="336699"/>
                </a:solidFill>
                <a:latin typeface="Helvetica" pitchFamily="34" charset="0"/>
              </a:rPr>
              <a:t> </a:t>
            </a:r>
            <a:r>
              <a:rPr lang="en-US" sz="1200" b="1" dirty="0" err="1">
                <a:solidFill>
                  <a:srgbClr val="336699"/>
                </a:solidFill>
                <a:latin typeface="Helvetica" pitchFamily="34" charset="0"/>
              </a:rPr>
              <a:t>nghiệp</a:t>
            </a:r>
            <a:r>
              <a:rPr lang="en-US" sz="1200" b="1" dirty="0">
                <a:solidFill>
                  <a:srgbClr val="336699"/>
                </a:solidFill>
                <a:latin typeface="Helvetica" pitchFamily="34" charset="0"/>
              </a:rPr>
              <a:t> </a:t>
            </a:r>
            <a:r>
              <a:rPr lang="en-US" sz="1200" b="1" dirty="0" err="1">
                <a:solidFill>
                  <a:srgbClr val="336699"/>
                </a:solidFill>
                <a:latin typeface="Helvetica" pitchFamily="34" charset="0"/>
              </a:rPr>
              <a:t>Thực</a:t>
            </a:r>
            <a:r>
              <a:rPr lang="en-US" sz="1200" b="1" dirty="0">
                <a:solidFill>
                  <a:srgbClr val="336699"/>
                </a:solidFill>
                <a:latin typeface="Helvetica" pitchFamily="34" charset="0"/>
              </a:rPr>
              <a:t> </a:t>
            </a:r>
            <a:r>
              <a:rPr lang="en-US" sz="1200" b="1" dirty="0" err="1">
                <a:solidFill>
                  <a:srgbClr val="336699"/>
                </a:solidFill>
                <a:latin typeface="Helvetica" pitchFamily="34" charset="0"/>
              </a:rPr>
              <a:t>Phẩm</a:t>
            </a:r>
            <a:r>
              <a:rPr lang="en-US" sz="1200" b="1" dirty="0">
                <a:solidFill>
                  <a:srgbClr val="336699"/>
                </a:solidFill>
                <a:latin typeface="Helvetica" pitchFamily="34" charset="0"/>
              </a:rPr>
              <a:t> </a:t>
            </a:r>
            <a:r>
              <a:rPr lang="en-US" sz="1200" b="1" dirty="0" err="1">
                <a:solidFill>
                  <a:srgbClr val="336699"/>
                </a:solidFill>
                <a:latin typeface="Helvetica" pitchFamily="34" charset="0"/>
              </a:rPr>
              <a:t>Tp.HCM</a:t>
            </a:r>
            <a:endParaRPr lang="en-US" sz="1200" b="1" dirty="0">
              <a:solidFill>
                <a:srgbClr val="336699"/>
              </a:solidFill>
              <a:latin typeface="Helvetica" pitchFamily="34" charset="0"/>
            </a:endParaRPr>
          </a:p>
        </p:txBody>
      </p:sp>
      <p:sp>
        <p:nvSpPr>
          <p:cNvPr id="12185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06874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1324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96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054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7913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36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290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016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928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073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466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Picture 2" descr="dino_3"/>
          <p:cNvSpPr>
            <a:spLocks noChangeAspect="1" noChangeArrowheads="1"/>
          </p:cNvSpPr>
          <p:nvPr/>
        </p:nvSpPr>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20841"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sz="2400">
                <a:solidFill>
                  <a:schemeClr val="tx1"/>
                </a:solidFill>
                <a:latin typeface="Verdana" pitchFamily="34" charset="0"/>
                <a:ea typeface="ＭＳ Ｐゴシック" charset="-128"/>
              </a:defRPr>
            </a:lvl1pPr>
            <a:lvl2pPr marL="37931725" indent="-37474525">
              <a:defRPr sz="2400">
                <a:solidFill>
                  <a:schemeClr val="tx1"/>
                </a:solidFill>
                <a:latin typeface="Verdana" pitchFamily="34" charset="0"/>
                <a:ea typeface="ＭＳ Ｐゴシック" charset="-128"/>
              </a:defRPr>
            </a:lvl2pPr>
            <a:lvl3pPr>
              <a:defRPr sz="2400">
                <a:solidFill>
                  <a:schemeClr val="tx1"/>
                </a:solidFill>
                <a:latin typeface="Verdana" pitchFamily="34" charset="0"/>
                <a:ea typeface="ＭＳ Ｐゴシック" charset="-128"/>
              </a:defRPr>
            </a:lvl3pPr>
            <a:lvl4pPr>
              <a:defRPr sz="2400">
                <a:solidFill>
                  <a:schemeClr val="tx1"/>
                </a:solidFill>
                <a:latin typeface="Verdana" pitchFamily="34" charset="0"/>
                <a:ea typeface="ＭＳ Ｐゴシック" charset="-128"/>
              </a:defRPr>
            </a:lvl4pPr>
            <a:lvl5pPr>
              <a:defRPr sz="2400">
                <a:solidFill>
                  <a:schemeClr val="tx1"/>
                </a:solidFill>
                <a:latin typeface="Verdana" pitchFamily="34" charset="0"/>
                <a:ea typeface="ＭＳ Ｐゴシック" charset="-128"/>
              </a:defRPr>
            </a:lvl5pPr>
            <a:lvl6pPr marL="457200" eaLnBrk="0" fontAlgn="base" hangingPunct="0">
              <a:spcBef>
                <a:spcPct val="0"/>
              </a:spcBef>
              <a:spcAft>
                <a:spcPct val="0"/>
              </a:spcAft>
              <a:defRPr sz="2400">
                <a:solidFill>
                  <a:schemeClr val="tx1"/>
                </a:solidFill>
                <a:latin typeface="Verdana" pitchFamily="34" charset="0"/>
                <a:ea typeface="ＭＳ Ｐゴシック" charset="-128"/>
              </a:defRPr>
            </a:lvl6pPr>
            <a:lvl7pPr marL="914400" eaLnBrk="0" fontAlgn="base" hangingPunct="0">
              <a:spcBef>
                <a:spcPct val="0"/>
              </a:spcBef>
              <a:spcAft>
                <a:spcPct val="0"/>
              </a:spcAft>
              <a:defRPr sz="2400">
                <a:solidFill>
                  <a:schemeClr val="tx1"/>
                </a:solidFill>
                <a:latin typeface="Verdana" pitchFamily="34" charset="0"/>
                <a:ea typeface="ＭＳ Ｐゴシック" charset="-128"/>
              </a:defRPr>
            </a:lvl7pPr>
            <a:lvl8pPr marL="1371600" eaLnBrk="0" fontAlgn="base" hangingPunct="0">
              <a:spcBef>
                <a:spcPct val="0"/>
              </a:spcBef>
              <a:spcAft>
                <a:spcPct val="0"/>
              </a:spcAft>
              <a:defRPr sz="2400">
                <a:solidFill>
                  <a:schemeClr val="tx1"/>
                </a:solidFill>
                <a:latin typeface="Verdana" pitchFamily="34" charset="0"/>
                <a:ea typeface="ＭＳ Ｐゴシック" charset="-128"/>
              </a:defRPr>
            </a:lvl8pPr>
            <a:lvl9pPr marL="1828800" eaLnBrk="0" fontAlgn="base" hangingPunct="0">
              <a:spcBef>
                <a:spcPct val="0"/>
              </a:spcBef>
              <a:spcAft>
                <a:spcPct val="0"/>
              </a:spcAft>
              <a:defRPr sz="2400">
                <a:solidFill>
                  <a:schemeClr val="tx1"/>
                </a:solidFill>
                <a:latin typeface="Verdana" pitchFamily="34" charset="0"/>
                <a:ea typeface="ＭＳ Ｐゴシック" charset="-128"/>
              </a:defRPr>
            </a:lvl9pPr>
          </a:lstStyle>
          <a:p>
            <a:pPr algn="ctr">
              <a:spcBef>
                <a:spcPct val="50000"/>
              </a:spcBef>
              <a:defRPr/>
            </a:pPr>
            <a:r>
              <a:rPr lang="en-US" sz="1000" b="1">
                <a:solidFill>
                  <a:srgbClr val="006699"/>
                </a:solidFill>
                <a:latin typeface="Helvetica" pitchFamily="34" charset="0"/>
              </a:rPr>
              <a:t>1.</a:t>
            </a:r>
            <a:fld id="{61F85882-E50E-4997-9C79-5686225E3DD7}" type="slidenum">
              <a:rPr lang="en-US" sz="1000" b="1" smtClean="0">
                <a:solidFill>
                  <a:srgbClr val="006699"/>
                </a:solidFill>
                <a:latin typeface="Helvetica" pitchFamily="34" charset="0"/>
              </a:rPr>
              <a:pPr algn="ctr">
                <a:spcBef>
                  <a:spcPct val="50000"/>
                </a:spcBef>
                <a:defRPr/>
              </a:pPr>
              <a:t>‹#›</a:t>
            </a:fld>
            <a:endParaRPr lang="en-US" sz="1000" b="1">
              <a:solidFill>
                <a:srgbClr val="006699"/>
              </a:solidFill>
              <a:latin typeface="Helvetica" pitchFamily="34" charset="0"/>
            </a:endParaRPr>
          </a:p>
        </p:txBody>
      </p:sp>
      <p:sp>
        <p:nvSpPr>
          <p:cNvPr id="120842" name="Text Box 10"/>
          <p:cNvSpPr txBox="1">
            <a:spLocks noChangeArrowheads="1"/>
          </p:cNvSpPr>
          <p:nvPr/>
        </p:nvSpPr>
        <p:spPr bwMode="auto">
          <a:xfrm>
            <a:off x="5715000" y="6588125"/>
            <a:ext cx="3487738" cy="246063"/>
          </a:xfrm>
          <a:prstGeom prst="rect">
            <a:avLst/>
          </a:prstGeom>
          <a:noFill/>
          <a:ln w="9525">
            <a:noFill/>
            <a:miter lim="800000"/>
            <a:headEnd/>
            <a:tailEnd/>
          </a:ln>
          <a:effectLst/>
        </p:spPr>
        <p:txBody>
          <a:bodyPr>
            <a:spAutoFit/>
          </a:bodyPr>
          <a:lstStyle>
            <a:lvl1pPr>
              <a:defRPr sz="2400">
                <a:solidFill>
                  <a:schemeClr val="tx1"/>
                </a:solidFill>
                <a:latin typeface="Verdana" pitchFamily="34" charset="0"/>
                <a:ea typeface="ＭＳ Ｐゴシック" charset="-128"/>
              </a:defRPr>
            </a:lvl1pPr>
            <a:lvl2pPr marL="37931725" indent="-37474525">
              <a:defRPr sz="2400">
                <a:solidFill>
                  <a:schemeClr val="tx1"/>
                </a:solidFill>
                <a:latin typeface="Verdana" pitchFamily="34" charset="0"/>
                <a:ea typeface="ＭＳ Ｐゴシック" charset="-128"/>
              </a:defRPr>
            </a:lvl2pPr>
            <a:lvl3pPr>
              <a:defRPr sz="2400">
                <a:solidFill>
                  <a:schemeClr val="tx1"/>
                </a:solidFill>
                <a:latin typeface="Verdana" pitchFamily="34" charset="0"/>
                <a:ea typeface="ＭＳ Ｐゴシック" charset="-128"/>
              </a:defRPr>
            </a:lvl3pPr>
            <a:lvl4pPr>
              <a:defRPr sz="2400">
                <a:solidFill>
                  <a:schemeClr val="tx1"/>
                </a:solidFill>
                <a:latin typeface="Verdana" pitchFamily="34" charset="0"/>
                <a:ea typeface="ＭＳ Ｐゴシック" charset="-128"/>
              </a:defRPr>
            </a:lvl4pPr>
            <a:lvl5pPr>
              <a:defRPr sz="2400">
                <a:solidFill>
                  <a:schemeClr val="tx1"/>
                </a:solidFill>
                <a:latin typeface="Verdana" pitchFamily="34" charset="0"/>
                <a:ea typeface="ＭＳ Ｐゴシック" charset="-128"/>
              </a:defRPr>
            </a:lvl5pPr>
            <a:lvl6pPr marL="457200" eaLnBrk="0" fontAlgn="base" hangingPunct="0">
              <a:spcBef>
                <a:spcPct val="0"/>
              </a:spcBef>
              <a:spcAft>
                <a:spcPct val="0"/>
              </a:spcAft>
              <a:defRPr sz="2400">
                <a:solidFill>
                  <a:schemeClr val="tx1"/>
                </a:solidFill>
                <a:latin typeface="Verdana" pitchFamily="34" charset="0"/>
                <a:ea typeface="ＭＳ Ｐゴシック" charset="-128"/>
              </a:defRPr>
            </a:lvl6pPr>
            <a:lvl7pPr marL="914400" eaLnBrk="0" fontAlgn="base" hangingPunct="0">
              <a:spcBef>
                <a:spcPct val="0"/>
              </a:spcBef>
              <a:spcAft>
                <a:spcPct val="0"/>
              </a:spcAft>
              <a:defRPr sz="2400">
                <a:solidFill>
                  <a:schemeClr val="tx1"/>
                </a:solidFill>
                <a:latin typeface="Verdana" pitchFamily="34" charset="0"/>
                <a:ea typeface="ＭＳ Ｐゴシック" charset="-128"/>
              </a:defRPr>
            </a:lvl7pPr>
            <a:lvl8pPr marL="1371600" eaLnBrk="0" fontAlgn="base" hangingPunct="0">
              <a:spcBef>
                <a:spcPct val="0"/>
              </a:spcBef>
              <a:spcAft>
                <a:spcPct val="0"/>
              </a:spcAft>
              <a:defRPr sz="2400">
                <a:solidFill>
                  <a:schemeClr val="tx1"/>
                </a:solidFill>
                <a:latin typeface="Verdana" pitchFamily="34" charset="0"/>
                <a:ea typeface="ＭＳ Ｐゴシック" charset="-128"/>
              </a:defRPr>
            </a:lvl8pPr>
            <a:lvl9pPr marL="1828800" eaLnBrk="0" fontAlgn="base" hangingPunct="0">
              <a:spcBef>
                <a:spcPct val="0"/>
              </a:spcBef>
              <a:spcAft>
                <a:spcPct val="0"/>
              </a:spcAft>
              <a:defRPr sz="2400">
                <a:solidFill>
                  <a:schemeClr val="tx1"/>
                </a:solidFill>
                <a:latin typeface="Verdana" pitchFamily="34" charset="0"/>
                <a:ea typeface="ＭＳ Ｐゴシック" charset="-128"/>
              </a:defRPr>
            </a:lvl9pPr>
          </a:lstStyle>
          <a:p>
            <a:pPr algn="ctr">
              <a:spcBef>
                <a:spcPct val="50000"/>
              </a:spcBef>
              <a:defRPr/>
            </a:pPr>
            <a:r>
              <a:rPr lang="en-US" sz="1000" b="1" dirty="0" err="1">
                <a:solidFill>
                  <a:srgbClr val="006699"/>
                </a:solidFill>
                <a:latin typeface="Helvetica" pitchFamily="34" charset="0"/>
              </a:rPr>
              <a:t>Khoa</a:t>
            </a:r>
            <a:r>
              <a:rPr lang="en-US" sz="1000" b="1" dirty="0">
                <a:solidFill>
                  <a:srgbClr val="006699"/>
                </a:solidFill>
                <a:latin typeface="Helvetica" pitchFamily="34" charset="0"/>
              </a:rPr>
              <a:t> CNTT </a:t>
            </a:r>
            <a:r>
              <a:rPr lang="en-US" sz="1000" b="1" dirty="0" err="1">
                <a:solidFill>
                  <a:srgbClr val="006699"/>
                </a:solidFill>
                <a:latin typeface="Helvetica" pitchFamily="34" charset="0"/>
              </a:rPr>
              <a:t>Đại</a:t>
            </a:r>
            <a:r>
              <a:rPr lang="en-US" sz="1000" b="1" dirty="0">
                <a:solidFill>
                  <a:srgbClr val="006699"/>
                </a:solidFill>
                <a:latin typeface="Helvetica" pitchFamily="34" charset="0"/>
              </a:rPr>
              <a:t> </a:t>
            </a:r>
            <a:r>
              <a:rPr lang="en-US" sz="1000" b="1" dirty="0" err="1">
                <a:solidFill>
                  <a:srgbClr val="006699"/>
                </a:solidFill>
                <a:latin typeface="Helvetica" pitchFamily="34" charset="0"/>
              </a:rPr>
              <a:t>học</a:t>
            </a:r>
            <a:r>
              <a:rPr lang="en-US" sz="1000" b="1" dirty="0">
                <a:solidFill>
                  <a:srgbClr val="006699"/>
                </a:solidFill>
                <a:latin typeface="Helvetica" pitchFamily="34" charset="0"/>
              </a:rPr>
              <a:t> </a:t>
            </a:r>
            <a:r>
              <a:rPr lang="en-US" sz="1000" b="1" dirty="0" err="1">
                <a:solidFill>
                  <a:srgbClr val="006699"/>
                </a:solidFill>
                <a:latin typeface="Helvetica" pitchFamily="34" charset="0"/>
              </a:rPr>
              <a:t>Công</a:t>
            </a:r>
            <a:r>
              <a:rPr lang="en-US" sz="1000" b="1" dirty="0">
                <a:solidFill>
                  <a:srgbClr val="006699"/>
                </a:solidFill>
                <a:latin typeface="Helvetica" pitchFamily="34" charset="0"/>
              </a:rPr>
              <a:t> </a:t>
            </a:r>
            <a:r>
              <a:rPr lang="en-US" sz="1000" b="1" dirty="0" err="1">
                <a:solidFill>
                  <a:srgbClr val="006699"/>
                </a:solidFill>
                <a:latin typeface="Helvetica" pitchFamily="34" charset="0"/>
              </a:rPr>
              <a:t>nghiệp</a:t>
            </a:r>
            <a:r>
              <a:rPr lang="en-US" sz="1000" b="1" dirty="0">
                <a:solidFill>
                  <a:srgbClr val="006699"/>
                </a:solidFill>
                <a:latin typeface="Helvetica" pitchFamily="34" charset="0"/>
              </a:rPr>
              <a:t> </a:t>
            </a:r>
            <a:r>
              <a:rPr lang="en-US" sz="1000" b="1" dirty="0" err="1">
                <a:solidFill>
                  <a:srgbClr val="006699"/>
                </a:solidFill>
                <a:latin typeface="Helvetica" pitchFamily="34" charset="0"/>
              </a:rPr>
              <a:t>Thực</a:t>
            </a:r>
            <a:r>
              <a:rPr lang="en-US" sz="1000" b="1" dirty="0">
                <a:solidFill>
                  <a:srgbClr val="006699"/>
                </a:solidFill>
                <a:latin typeface="Helvetica" pitchFamily="34" charset="0"/>
              </a:rPr>
              <a:t> </a:t>
            </a:r>
            <a:r>
              <a:rPr lang="en-US" sz="1000" b="1" dirty="0" err="1">
                <a:solidFill>
                  <a:srgbClr val="006699"/>
                </a:solidFill>
                <a:latin typeface="Helvetica" pitchFamily="34" charset="0"/>
              </a:rPr>
              <a:t>phẩm</a:t>
            </a:r>
            <a:r>
              <a:rPr lang="en-US" sz="1000" b="1" dirty="0">
                <a:solidFill>
                  <a:srgbClr val="006699"/>
                </a:solidFill>
                <a:latin typeface="Helvetica" pitchFamily="34" charset="0"/>
              </a:rPr>
              <a:t> </a:t>
            </a:r>
            <a:r>
              <a:rPr lang="en-US" sz="1000" b="1" dirty="0" err="1">
                <a:solidFill>
                  <a:srgbClr val="006699"/>
                </a:solidFill>
                <a:latin typeface="Helvetica" pitchFamily="34" charset="0"/>
              </a:rPr>
              <a:t>Tp.HCM</a:t>
            </a:r>
            <a:endParaRPr lang="en-US" sz="1000" b="1" dirty="0">
              <a:solidFill>
                <a:srgbClr val="006699"/>
              </a:solidFill>
              <a:latin typeface="Helvetica" pitchFamily="34" charset="0"/>
            </a:endParaRPr>
          </a:p>
        </p:txBody>
      </p:sp>
      <p:sp>
        <p:nvSpPr>
          <p:cNvPr id="120843" name="Text Box 11"/>
          <p:cNvSpPr txBox="1">
            <a:spLocks noChangeArrowheads="1"/>
          </p:cNvSpPr>
          <p:nvPr/>
        </p:nvSpPr>
        <p:spPr bwMode="auto">
          <a:xfrm>
            <a:off x="185738" y="6621463"/>
            <a:ext cx="1300162" cy="246062"/>
          </a:xfrm>
          <a:prstGeom prst="rect">
            <a:avLst/>
          </a:prstGeom>
          <a:noFill/>
          <a:ln w="9525">
            <a:noFill/>
            <a:miter lim="800000"/>
            <a:headEnd/>
            <a:tailEnd/>
          </a:ln>
          <a:effectLst/>
        </p:spPr>
        <p:txBody>
          <a:bodyPr wrap="none">
            <a:spAutoFit/>
          </a:bodyPr>
          <a:lstStyle>
            <a:lvl1pPr>
              <a:defRPr sz="2400">
                <a:solidFill>
                  <a:schemeClr val="tx1"/>
                </a:solidFill>
                <a:latin typeface="Verdana" pitchFamily="34" charset="0"/>
                <a:ea typeface="ＭＳ Ｐゴシック" charset="-128"/>
              </a:defRPr>
            </a:lvl1pPr>
            <a:lvl2pPr marL="37931725" indent="-37474525">
              <a:defRPr sz="2400">
                <a:solidFill>
                  <a:schemeClr val="tx1"/>
                </a:solidFill>
                <a:latin typeface="Verdana" pitchFamily="34" charset="0"/>
                <a:ea typeface="ＭＳ Ｐゴシック" charset="-128"/>
              </a:defRPr>
            </a:lvl2pPr>
            <a:lvl3pPr>
              <a:defRPr sz="2400">
                <a:solidFill>
                  <a:schemeClr val="tx1"/>
                </a:solidFill>
                <a:latin typeface="Verdana" pitchFamily="34" charset="0"/>
                <a:ea typeface="ＭＳ Ｐゴシック" charset="-128"/>
              </a:defRPr>
            </a:lvl3pPr>
            <a:lvl4pPr>
              <a:defRPr sz="2400">
                <a:solidFill>
                  <a:schemeClr val="tx1"/>
                </a:solidFill>
                <a:latin typeface="Verdana" pitchFamily="34" charset="0"/>
                <a:ea typeface="ＭＳ Ｐゴシック" charset="-128"/>
              </a:defRPr>
            </a:lvl4pPr>
            <a:lvl5pPr>
              <a:defRPr sz="2400">
                <a:solidFill>
                  <a:schemeClr val="tx1"/>
                </a:solidFill>
                <a:latin typeface="Verdana" pitchFamily="34" charset="0"/>
                <a:ea typeface="ＭＳ Ｐゴシック" charset="-128"/>
              </a:defRPr>
            </a:lvl5pPr>
            <a:lvl6pPr marL="457200" eaLnBrk="0" fontAlgn="base" hangingPunct="0">
              <a:spcBef>
                <a:spcPct val="0"/>
              </a:spcBef>
              <a:spcAft>
                <a:spcPct val="0"/>
              </a:spcAft>
              <a:defRPr sz="2400">
                <a:solidFill>
                  <a:schemeClr val="tx1"/>
                </a:solidFill>
                <a:latin typeface="Verdana" pitchFamily="34" charset="0"/>
                <a:ea typeface="ＭＳ Ｐゴシック" charset="-128"/>
              </a:defRPr>
            </a:lvl6pPr>
            <a:lvl7pPr marL="914400" eaLnBrk="0" fontAlgn="base" hangingPunct="0">
              <a:spcBef>
                <a:spcPct val="0"/>
              </a:spcBef>
              <a:spcAft>
                <a:spcPct val="0"/>
              </a:spcAft>
              <a:defRPr sz="2400">
                <a:solidFill>
                  <a:schemeClr val="tx1"/>
                </a:solidFill>
                <a:latin typeface="Verdana" pitchFamily="34" charset="0"/>
                <a:ea typeface="ＭＳ Ｐゴシック" charset="-128"/>
              </a:defRPr>
            </a:lvl7pPr>
            <a:lvl8pPr marL="1371600" eaLnBrk="0" fontAlgn="base" hangingPunct="0">
              <a:spcBef>
                <a:spcPct val="0"/>
              </a:spcBef>
              <a:spcAft>
                <a:spcPct val="0"/>
              </a:spcAft>
              <a:defRPr sz="2400">
                <a:solidFill>
                  <a:schemeClr val="tx1"/>
                </a:solidFill>
                <a:latin typeface="Verdana" pitchFamily="34" charset="0"/>
                <a:ea typeface="ＭＳ Ｐゴシック" charset="-128"/>
              </a:defRPr>
            </a:lvl8pPr>
            <a:lvl9pPr marL="1828800" eaLnBrk="0" fontAlgn="base" hangingPunct="0">
              <a:spcBef>
                <a:spcPct val="0"/>
              </a:spcBef>
              <a:spcAft>
                <a:spcPct val="0"/>
              </a:spcAft>
              <a:defRPr sz="2400">
                <a:solidFill>
                  <a:schemeClr val="tx1"/>
                </a:solidFill>
                <a:latin typeface="Verdana" pitchFamily="34" charset="0"/>
                <a:ea typeface="ＭＳ Ｐゴシック" charset="-128"/>
              </a:defRPr>
            </a:lvl9pPr>
          </a:lstStyle>
          <a:p>
            <a:pPr>
              <a:spcBef>
                <a:spcPct val="50000"/>
              </a:spcBef>
              <a:defRPr/>
            </a:pPr>
            <a:r>
              <a:rPr lang="en-US" sz="1000" b="1" dirty="0" err="1">
                <a:solidFill>
                  <a:srgbClr val="006699"/>
                </a:solidFill>
                <a:latin typeface="Helvetica" pitchFamily="34" charset="0"/>
              </a:rPr>
              <a:t>Kiến</a:t>
            </a:r>
            <a:r>
              <a:rPr lang="en-US" sz="1000" b="1" dirty="0">
                <a:solidFill>
                  <a:srgbClr val="006699"/>
                </a:solidFill>
                <a:latin typeface="Helvetica" pitchFamily="34" charset="0"/>
              </a:rPr>
              <a:t> </a:t>
            </a:r>
            <a:r>
              <a:rPr lang="en-US" sz="1000" b="1" dirty="0" err="1">
                <a:solidFill>
                  <a:srgbClr val="006699"/>
                </a:solidFill>
                <a:latin typeface="Helvetica" pitchFamily="34" charset="0"/>
              </a:rPr>
              <a:t>trúc</a:t>
            </a:r>
            <a:r>
              <a:rPr lang="en-US" sz="1000" b="1" dirty="0">
                <a:solidFill>
                  <a:srgbClr val="006699"/>
                </a:solidFill>
                <a:latin typeface="Helvetica" pitchFamily="34" charset="0"/>
              </a:rPr>
              <a:t> </a:t>
            </a:r>
            <a:r>
              <a:rPr lang="en-US" sz="1000" b="1" dirty="0" err="1">
                <a:solidFill>
                  <a:srgbClr val="006699"/>
                </a:solidFill>
                <a:latin typeface="Helvetica" pitchFamily="34" charset="0"/>
              </a:rPr>
              <a:t>máy</a:t>
            </a:r>
            <a:r>
              <a:rPr lang="en-US" sz="1000" b="1" dirty="0">
                <a:solidFill>
                  <a:srgbClr val="006699"/>
                </a:solidFill>
                <a:latin typeface="Helvetica" pitchFamily="34" charset="0"/>
              </a:rPr>
              <a:t> </a:t>
            </a:r>
            <a:r>
              <a:rPr lang="en-US" sz="1000" b="1" dirty="0" err="1">
                <a:solidFill>
                  <a:srgbClr val="006699"/>
                </a:solidFill>
                <a:latin typeface="Helvetica" pitchFamily="34" charset="0"/>
              </a:rPr>
              <a:t>tính</a:t>
            </a:r>
            <a:endParaRPr lang="en-US" sz="1000" b="1" dirty="0">
              <a:solidFill>
                <a:srgbClr val="006699"/>
              </a:solidFill>
              <a:latin typeface="Helvetica" pitchFamily="34" charset="0"/>
            </a:endParaRPr>
          </a:p>
        </p:txBody>
      </p:sp>
      <p:pic>
        <p:nvPicPr>
          <p:cNvPr id="1036" name="Picture 12" descr="dino_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8"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ea typeface="ＭＳ Ｐゴシック" pitchFamily="34" charset="-128"/>
              </a:rPr>
              <a:t>Nội dung môn học</a:t>
            </a:r>
          </a:p>
        </p:txBody>
      </p:sp>
      <p:sp>
        <p:nvSpPr>
          <p:cNvPr id="16387" name="Rectangle 3"/>
          <p:cNvSpPr>
            <a:spLocks noGrp="1" noChangeArrowheads="1"/>
          </p:cNvSpPr>
          <p:nvPr>
            <p:ph type="body" idx="1"/>
          </p:nvPr>
        </p:nvSpPr>
        <p:spPr>
          <a:xfrm>
            <a:off x="409575" y="1233488"/>
            <a:ext cx="8734425" cy="4530725"/>
          </a:xfrm>
        </p:spPr>
        <p:txBody>
          <a:bodyPr/>
          <a:lstStyle/>
          <a:p>
            <a:pPr>
              <a:defRPr/>
            </a:pPr>
            <a:r>
              <a:rPr lang="en-US" dirty="0" err="1"/>
              <a:t>Chương</a:t>
            </a:r>
            <a:r>
              <a:rPr lang="en-US" dirty="0"/>
              <a:t> 1: </a:t>
            </a:r>
            <a:r>
              <a:rPr lang="en-US" dirty="0" err="1"/>
              <a:t>Giới</a:t>
            </a:r>
            <a:r>
              <a:rPr lang="en-US" dirty="0"/>
              <a:t> </a:t>
            </a:r>
            <a:r>
              <a:rPr lang="en-US" err="1"/>
              <a:t>thiệu</a:t>
            </a:r>
            <a:r>
              <a:rPr lang="en-US"/>
              <a:t> chung</a:t>
            </a:r>
            <a:endParaRPr lang="en-US" dirty="0"/>
          </a:p>
          <a:p>
            <a:pPr>
              <a:defRPr/>
            </a:pPr>
            <a:r>
              <a:rPr lang="en-US" dirty="0" err="1"/>
              <a:t>Chương</a:t>
            </a:r>
            <a:r>
              <a:rPr lang="en-US" dirty="0"/>
              <a:t> 2: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thống</a:t>
            </a:r>
            <a:r>
              <a:rPr lang="en-US" dirty="0"/>
              <a:t> </a:t>
            </a:r>
            <a:r>
              <a:rPr lang="en-US" err="1"/>
              <a:t>máy</a:t>
            </a:r>
            <a:r>
              <a:rPr lang="en-US"/>
              <a:t> tính</a:t>
            </a:r>
            <a:endParaRPr lang="en-US" dirty="0"/>
          </a:p>
          <a:p>
            <a:pPr>
              <a:defRPr/>
            </a:pPr>
            <a:r>
              <a:rPr lang="en-US" dirty="0" err="1"/>
              <a:t>Chương</a:t>
            </a:r>
            <a:r>
              <a:rPr lang="en-US" dirty="0"/>
              <a:t> 3: </a:t>
            </a: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và</a:t>
            </a:r>
            <a:r>
              <a:rPr lang="en-US" dirty="0"/>
              <a:t> </a:t>
            </a:r>
            <a:r>
              <a:rPr lang="en-US" err="1"/>
              <a:t>số</a:t>
            </a:r>
            <a:r>
              <a:rPr lang="en-US"/>
              <a:t> học</a:t>
            </a:r>
            <a:endParaRPr lang="en-US" dirty="0"/>
          </a:p>
          <a:p>
            <a:pPr>
              <a:defRPr/>
            </a:pPr>
            <a:r>
              <a:rPr lang="en-US" dirty="0" err="1">
                <a:solidFill>
                  <a:srgbClr val="FF0000"/>
                </a:solidFill>
              </a:rPr>
              <a:t>Chương</a:t>
            </a:r>
            <a:r>
              <a:rPr lang="en-US" dirty="0">
                <a:solidFill>
                  <a:srgbClr val="FF0000"/>
                </a:solidFill>
              </a:rPr>
              <a:t> 4: </a:t>
            </a:r>
            <a:r>
              <a:rPr lang="en-US" dirty="0" err="1">
                <a:solidFill>
                  <a:srgbClr val="FF0000"/>
                </a:solidFill>
              </a:rPr>
              <a:t>Đơn</a:t>
            </a:r>
            <a:r>
              <a:rPr lang="en-US" dirty="0">
                <a:solidFill>
                  <a:srgbClr val="FF0000"/>
                </a:solidFill>
              </a:rPr>
              <a:t> </a:t>
            </a:r>
            <a:r>
              <a:rPr lang="en-US" dirty="0" err="1">
                <a:solidFill>
                  <a:srgbClr val="FF0000"/>
                </a:solidFill>
              </a:rPr>
              <a:t>vị</a:t>
            </a:r>
            <a:r>
              <a:rPr lang="en-US" dirty="0">
                <a:solidFill>
                  <a:srgbClr val="FF0000"/>
                </a:solidFill>
              </a:rPr>
              <a:t> </a:t>
            </a:r>
            <a:r>
              <a:rPr lang="en-US" dirty="0" err="1">
                <a:solidFill>
                  <a:srgbClr val="FF0000"/>
                </a:solidFill>
              </a:rPr>
              <a:t>xử</a:t>
            </a:r>
            <a:r>
              <a:rPr lang="en-US" dirty="0">
                <a:solidFill>
                  <a:srgbClr val="FF0000"/>
                </a:solidFill>
              </a:rPr>
              <a:t> </a:t>
            </a:r>
            <a:r>
              <a:rPr lang="en-US" dirty="0" err="1">
                <a:solidFill>
                  <a:srgbClr val="FF0000"/>
                </a:solidFill>
              </a:rPr>
              <a:t>lý</a:t>
            </a:r>
            <a:r>
              <a:rPr lang="en-US" dirty="0">
                <a:solidFill>
                  <a:srgbClr val="FF0000"/>
                </a:solidFill>
              </a:rPr>
              <a:t> </a:t>
            </a:r>
            <a:r>
              <a:rPr lang="en-US" err="1">
                <a:solidFill>
                  <a:srgbClr val="FF0000"/>
                </a:solidFill>
              </a:rPr>
              <a:t>trung</a:t>
            </a:r>
            <a:r>
              <a:rPr lang="en-US">
                <a:solidFill>
                  <a:srgbClr val="FF0000"/>
                </a:solidFill>
              </a:rPr>
              <a:t> tâm</a:t>
            </a:r>
            <a:endParaRPr lang="en-US" dirty="0">
              <a:solidFill>
                <a:srgbClr val="FF0000"/>
              </a:solidFill>
            </a:endParaRPr>
          </a:p>
          <a:p>
            <a:pPr>
              <a:defRPr/>
            </a:pPr>
            <a:r>
              <a:rPr lang="en-US" dirty="0" err="1"/>
              <a:t>Chương</a:t>
            </a:r>
            <a:r>
              <a:rPr lang="en-US" dirty="0"/>
              <a:t> 5: </a:t>
            </a:r>
            <a:r>
              <a:rPr lang="en-US" dirty="0" err="1"/>
              <a:t>Bộ</a:t>
            </a:r>
            <a:r>
              <a:rPr lang="en-US" dirty="0"/>
              <a:t> </a:t>
            </a:r>
            <a:r>
              <a:rPr lang="en-US" dirty="0" err="1"/>
              <a:t>nhớ</a:t>
            </a:r>
            <a:r>
              <a:rPr lang="en-US" dirty="0"/>
              <a:t> </a:t>
            </a:r>
            <a:r>
              <a:rPr lang="en-US" err="1"/>
              <a:t>máy</a:t>
            </a:r>
            <a:r>
              <a:rPr lang="en-US"/>
              <a:t> tính</a:t>
            </a:r>
            <a:endParaRPr lang="en-US" dirty="0"/>
          </a:p>
          <a:p>
            <a:pPr>
              <a:defRPr/>
            </a:pPr>
            <a:r>
              <a:rPr lang="en-US" dirty="0" err="1"/>
              <a:t>Chương</a:t>
            </a:r>
            <a:r>
              <a:rPr lang="en-US" dirty="0"/>
              <a:t> 6: </a:t>
            </a:r>
            <a:r>
              <a:rPr lang="en-US" dirty="0" err="1"/>
              <a:t>Hệ</a:t>
            </a:r>
            <a:r>
              <a:rPr lang="en-US" dirty="0"/>
              <a:t> </a:t>
            </a:r>
            <a:r>
              <a:rPr lang="en-US" dirty="0" err="1"/>
              <a:t>thống</a:t>
            </a:r>
            <a:r>
              <a:rPr lang="en-US" dirty="0"/>
              <a:t> </a:t>
            </a:r>
            <a:r>
              <a:rPr lang="en-US" err="1"/>
              <a:t>vào</a:t>
            </a:r>
            <a:r>
              <a:rPr lang="en-US"/>
              <a:t> ra</a:t>
            </a:r>
            <a:endParaRPr lang="en-US" dirty="0"/>
          </a:p>
          <a:p>
            <a:pPr>
              <a:defRPr/>
            </a:pPr>
            <a:r>
              <a:rPr lang="en-US" dirty="0" err="1"/>
              <a:t>Tổng</a:t>
            </a:r>
            <a:r>
              <a:rPr lang="en-US" dirty="0"/>
              <a:t> </a:t>
            </a:r>
            <a:r>
              <a:rPr lang="en-US" dirty="0" err="1"/>
              <a:t>kết</a:t>
            </a:r>
            <a:r>
              <a:rPr lang="en-US" dirty="0"/>
              <a:t> – </a:t>
            </a:r>
            <a:r>
              <a:rPr lang="en-US" dirty="0" err="1"/>
              <a:t>ôn</a:t>
            </a:r>
            <a:r>
              <a:rPr lang="en-US" dirty="0"/>
              <a:t> </a:t>
            </a:r>
            <a:r>
              <a:rPr lang="en-US" dirty="0" err="1"/>
              <a:t>tập</a:t>
            </a:r>
            <a:endParaRPr lang="en-US" dirty="0"/>
          </a:p>
          <a:p>
            <a:pPr marL="0" indent="0">
              <a:buFont typeface="Monotype Sorts" pitchFamily="2" charset="2"/>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Các tín hiệu đến đơn vị điều khiển</a:t>
            </a:r>
          </a:p>
        </p:txBody>
      </p:sp>
      <p:sp>
        <p:nvSpPr>
          <p:cNvPr id="17411" name="Rectangle 3"/>
          <p:cNvSpPr>
            <a:spLocks noGrp="1" noChangeArrowheads="1"/>
          </p:cNvSpPr>
          <p:nvPr>
            <p:ph type="body" idx="1"/>
          </p:nvPr>
        </p:nvSpPr>
        <p:spPr>
          <a:xfrm>
            <a:off x="477672" y="1132764"/>
            <a:ext cx="8393373" cy="5363570"/>
          </a:xfrm>
        </p:spPr>
        <p:txBody>
          <a:bodyPr/>
          <a:lstStyle/>
          <a:p>
            <a:r>
              <a:rPr lang="en-US"/>
              <a:t>Clock: tín hiệu nhịp từ mạch tạo dao động bên ngoài.</a:t>
            </a:r>
          </a:p>
          <a:p>
            <a:r>
              <a:rPr lang="en-US"/>
              <a:t>Mã lệnh từ thanh ghi lệnh đưa đến để giải mã.</a:t>
            </a:r>
          </a:p>
          <a:p>
            <a:r>
              <a:rPr lang="en-US"/>
              <a:t>Các cờ từ thanh ghi cờ cho biết trạng thái của CPU.</a:t>
            </a:r>
          </a:p>
          <a:p>
            <a:r>
              <a:rPr lang="en-US"/>
              <a:t>Các tín hiệu yêu cầu từ bus điều khiển</a:t>
            </a:r>
          </a:p>
          <a:p>
            <a:pPr>
              <a:defRPr/>
            </a:pP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377333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Các tín hiệu đến đơn vị điều khiển</a:t>
            </a:r>
          </a:p>
        </p:txBody>
      </p:sp>
      <p:sp>
        <p:nvSpPr>
          <p:cNvPr id="17411" name="Rectangle 3"/>
          <p:cNvSpPr>
            <a:spLocks noGrp="1" noChangeArrowheads="1"/>
          </p:cNvSpPr>
          <p:nvPr>
            <p:ph type="body" idx="1"/>
          </p:nvPr>
        </p:nvSpPr>
        <p:spPr>
          <a:xfrm>
            <a:off x="477672" y="1132764"/>
            <a:ext cx="8393373" cy="5363570"/>
          </a:xfrm>
        </p:spPr>
        <p:txBody>
          <a:bodyPr/>
          <a:lstStyle/>
          <a:p>
            <a:r>
              <a:rPr lang="en-US"/>
              <a:t>Các tín hiệu điều khiển bên trong CPU:</a:t>
            </a:r>
          </a:p>
          <a:p>
            <a:pPr lvl="1"/>
            <a:r>
              <a:rPr lang="en-US"/>
              <a:t>Điều khiển các thanh ghi</a:t>
            </a:r>
          </a:p>
          <a:p>
            <a:pPr lvl="1"/>
            <a:r>
              <a:rPr lang="en-US"/>
              <a:t>Điều khiển ALU</a:t>
            </a:r>
          </a:p>
          <a:p>
            <a:r>
              <a:rPr lang="en-US"/>
              <a:t>Các tín hiệu điều khiển bên ngoài CPU:</a:t>
            </a:r>
          </a:p>
          <a:p>
            <a:pPr lvl="1"/>
            <a:r>
              <a:rPr lang="en-US"/>
              <a:t>Điều khiển bộ nhớ</a:t>
            </a:r>
          </a:p>
          <a:p>
            <a:pPr lvl="1"/>
            <a:r>
              <a:rPr lang="en-US"/>
              <a:t>Điều khiển các môđun vào-ra</a:t>
            </a: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222144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Nội dung</a:t>
            </a:r>
          </a:p>
        </p:txBody>
      </p:sp>
      <p:sp>
        <p:nvSpPr>
          <p:cNvPr id="17411" name="Rectangle 3"/>
          <p:cNvSpPr>
            <a:spLocks noGrp="1" noChangeArrowheads="1"/>
          </p:cNvSpPr>
          <p:nvPr>
            <p:ph type="body" idx="1"/>
          </p:nvPr>
        </p:nvSpPr>
        <p:spPr/>
        <p:txBody>
          <a:bodyPr/>
          <a:lstStyle/>
          <a:p>
            <a:pPr>
              <a:defRPr/>
            </a:pPr>
            <a:r>
              <a:rPr lang="en-US" dirty="0" err="1"/>
              <a:t>Tổ</a:t>
            </a:r>
            <a:r>
              <a:rPr lang="en-US" dirty="0"/>
              <a:t> </a:t>
            </a:r>
            <a:r>
              <a:rPr lang="en-US" dirty="0" err="1"/>
              <a:t>chức</a:t>
            </a:r>
            <a:r>
              <a:rPr lang="en-US" dirty="0"/>
              <a:t> </a:t>
            </a:r>
            <a:r>
              <a:rPr lang="en-US" dirty="0" err="1"/>
              <a:t>của</a:t>
            </a:r>
            <a:r>
              <a:rPr lang="en-US" dirty="0"/>
              <a:t> CPU</a:t>
            </a:r>
          </a:p>
          <a:p>
            <a:pPr>
              <a:defRPr/>
            </a:pPr>
            <a:r>
              <a:rPr lang="en-US" dirty="0" err="1">
                <a:solidFill>
                  <a:srgbClr val="FF0000"/>
                </a:solidFill>
              </a:rPr>
              <a:t>Thanh</a:t>
            </a:r>
            <a:r>
              <a:rPr lang="en-US" dirty="0">
                <a:solidFill>
                  <a:srgbClr val="FF0000"/>
                </a:solidFill>
              </a:rPr>
              <a:t> </a:t>
            </a:r>
            <a:r>
              <a:rPr lang="en-US" dirty="0" err="1">
                <a:solidFill>
                  <a:srgbClr val="FF0000"/>
                </a:solidFill>
              </a:rPr>
              <a:t>ghi</a:t>
            </a:r>
            <a:endParaRPr lang="en-US" dirty="0">
              <a:solidFill>
                <a:srgbClr val="FF0000"/>
              </a:solidFill>
            </a:endParaRPr>
          </a:p>
          <a:p>
            <a:pPr>
              <a:defRPr/>
            </a:pPr>
            <a:r>
              <a:rPr lang="en-US" dirty="0" err="1"/>
              <a:t>Hoạt</a:t>
            </a:r>
            <a:r>
              <a:rPr lang="en-US" dirty="0"/>
              <a:t> </a:t>
            </a:r>
            <a:r>
              <a:rPr lang="en-US" dirty="0" err="1"/>
              <a:t>động</a:t>
            </a:r>
            <a:r>
              <a:rPr lang="en-US" dirty="0"/>
              <a:t> </a:t>
            </a:r>
            <a:r>
              <a:rPr lang="en-US" dirty="0" err="1"/>
              <a:t>của</a:t>
            </a:r>
            <a:r>
              <a:rPr lang="en-US" dirty="0"/>
              <a:t> </a:t>
            </a:r>
            <a:r>
              <a:rPr lang="en-US" dirty="0" err="1"/>
              <a:t>chu</a:t>
            </a:r>
            <a:r>
              <a:rPr lang="en-US" dirty="0"/>
              <a:t> </a:t>
            </a:r>
            <a:r>
              <a:rPr lang="en-US" dirty="0" err="1"/>
              <a:t>trình</a:t>
            </a:r>
            <a:r>
              <a:rPr lang="en-US" dirty="0"/>
              <a:t> </a:t>
            </a:r>
            <a:r>
              <a:rPr lang="en-US" dirty="0" err="1"/>
              <a:t>lệnh</a:t>
            </a:r>
            <a:endParaRPr lang="en-US" dirty="0"/>
          </a:p>
          <a:p>
            <a:pPr>
              <a:defRPr/>
            </a:pPr>
            <a:r>
              <a:rPr lang="en-US" dirty="0" err="1"/>
              <a:t>Kỹ</a:t>
            </a:r>
            <a:r>
              <a:rPr lang="en-US" dirty="0"/>
              <a:t> </a:t>
            </a:r>
            <a:r>
              <a:rPr lang="en-US" dirty="0" err="1"/>
              <a:t>thuật</a:t>
            </a:r>
            <a:r>
              <a:rPr lang="en-US" dirty="0"/>
              <a:t> </a:t>
            </a:r>
            <a:r>
              <a:rPr lang="en-US" dirty="0" err="1"/>
              <a:t>pineline</a:t>
            </a:r>
            <a:endParaRPr lang="en-US" dirty="0"/>
          </a:p>
          <a:p>
            <a:pPr>
              <a:defRPr/>
            </a:pPr>
            <a:r>
              <a:rPr lang="en-US" dirty="0" err="1"/>
              <a:t>Giới</a:t>
            </a:r>
            <a:r>
              <a:rPr lang="en-US" dirty="0"/>
              <a:t> </a:t>
            </a:r>
            <a:r>
              <a:rPr lang="en-US" dirty="0" err="1"/>
              <a:t>thiệu</a:t>
            </a:r>
            <a:r>
              <a:rPr lang="en-US" dirty="0"/>
              <a:t> </a:t>
            </a:r>
            <a:r>
              <a:rPr lang="en-US" dirty="0" err="1"/>
              <a:t>chung</a:t>
            </a:r>
            <a:r>
              <a:rPr lang="en-US" dirty="0"/>
              <a:t> </a:t>
            </a:r>
            <a:r>
              <a:rPr lang="en-US" dirty="0" err="1"/>
              <a:t>về</a:t>
            </a:r>
            <a:r>
              <a:rPr lang="en-US" dirty="0"/>
              <a:t> </a:t>
            </a:r>
            <a:r>
              <a:rPr lang="en-US" dirty="0" err="1"/>
              <a:t>tập</a:t>
            </a:r>
            <a:r>
              <a:rPr lang="en-US" dirty="0"/>
              <a:t> </a:t>
            </a:r>
            <a:r>
              <a:rPr lang="en-US" dirty="0" err="1"/>
              <a:t>lệnh</a:t>
            </a: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264279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457200" y="1"/>
            <a:ext cx="8229600" cy="650240"/>
          </a:xfrm>
        </p:spPr>
        <p:txBody>
          <a:bodyPr/>
          <a:lstStyle/>
          <a:p>
            <a:r>
              <a:rPr lang="en-US" dirty="0" err="1"/>
              <a:t>Tổ</a:t>
            </a:r>
            <a:r>
              <a:rPr lang="en-US" dirty="0"/>
              <a:t> </a:t>
            </a:r>
            <a:r>
              <a:rPr lang="en-US" dirty="0" err="1"/>
              <a:t>chức</a:t>
            </a:r>
            <a:r>
              <a:rPr lang="en-US" dirty="0"/>
              <a:t> </a:t>
            </a:r>
            <a:r>
              <a:rPr lang="en-US" dirty="0" err="1"/>
              <a:t>thanh</a:t>
            </a:r>
            <a:r>
              <a:rPr lang="en-US" dirty="0"/>
              <a:t> </a:t>
            </a:r>
            <a:r>
              <a:rPr lang="en-US" dirty="0" err="1"/>
              <a:t>ghi</a:t>
            </a:r>
            <a:endParaRPr lang="en-US" dirty="0"/>
          </a:p>
        </p:txBody>
      </p:sp>
      <p:sp>
        <p:nvSpPr>
          <p:cNvPr id="3" name="Chỗ dành sẵn cho Nội dung 2"/>
          <p:cNvSpPr>
            <a:spLocks noGrp="1"/>
          </p:cNvSpPr>
          <p:nvPr>
            <p:ph idx="1"/>
          </p:nvPr>
        </p:nvSpPr>
        <p:spPr>
          <a:xfrm>
            <a:off x="203200" y="833120"/>
            <a:ext cx="8940800" cy="6024880"/>
          </a:xfrm>
        </p:spPr>
        <p:txBody>
          <a:bodyPr/>
          <a:lstStyle/>
          <a:p>
            <a:pPr marL="0" indent="0">
              <a:buNone/>
            </a:pPr>
            <a:r>
              <a:rPr lang="en-US" dirty="0"/>
              <a:t>+ </a:t>
            </a:r>
            <a:r>
              <a:rPr lang="en-US" dirty="0" err="1"/>
              <a:t>Khái</a:t>
            </a:r>
            <a:r>
              <a:rPr lang="en-US" dirty="0"/>
              <a:t> </a:t>
            </a:r>
            <a:r>
              <a:rPr lang="en-US" dirty="0" err="1"/>
              <a:t>niệm</a:t>
            </a:r>
            <a:r>
              <a:rPr lang="en-US" dirty="0"/>
              <a:t> </a:t>
            </a:r>
            <a:r>
              <a:rPr lang="en-US" dirty="0" err="1"/>
              <a:t>thanh</a:t>
            </a:r>
            <a:r>
              <a:rPr lang="en-US" dirty="0"/>
              <a:t> </a:t>
            </a:r>
            <a:r>
              <a:rPr lang="en-US" dirty="0" err="1"/>
              <a:t>ghi</a:t>
            </a:r>
            <a:r>
              <a:rPr lang="en-US" dirty="0"/>
              <a:t>:</a:t>
            </a:r>
          </a:p>
          <a:p>
            <a:pPr>
              <a:buFontTx/>
              <a:buChar char="-"/>
            </a:pPr>
            <a:r>
              <a:rPr lang="en-US" dirty="0" err="1"/>
              <a:t>Là</a:t>
            </a:r>
            <a:r>
              <a:rPr lang="en-US" dirty="0"/>
              <a:t> </a:t>
            </a:r>
            <a:r>
              <a:rPr lang="en-US" dirty="0" err="1"/>
              <a:t>các</a:t>
            </a:r>
            <a:r>
              <a:rPr lang="en-US" dirty="0"/>
              <a:t> </a:t>
            </a:r>
            <a:r>
              <a:rPr lang="en-US" dirty="0" err="1"/>
              <a:t>vùng</a:t>
            </a:r>
            <a:r>
              <a:rPr lang="en-US" dirty="0"/>
              <a:t> </a:t>
            </a:r>
            <a:r>
              <a:rPr lang="en-US" dirty="0" err="1"/>
              <a:t>nhớ</a:t>
            </a:r>
            <a:r>
              <a:rPr lang="en-US" dirty="0"/>
              <a:t> </a:t>
            </a:r>
            <a:r>
              <a:rPr lang="en-US" dirty="0" err="1"/>
              <a:t>nhỏ</a:t>
            </a:r>
            <a:r>
              <a:rPr lang="en-US" dirty="0"/>
              <a:t> </a:t>
            </a:r>
            <a:r>
              <a:rPr lang="en-US" dirty="0" err="1"/>
              <a:t>lưu</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các</a:t>
            </a:r>
            <a:r>
              <a:rPr lang="en-US" dirty="0"/>
              <a:t> chip </a:t>
            </a:r>
            <a:r>
              <a:rPr lang="en-US" dirty="0" err="1"/>
              <a:t>xử</a:t>
            </a:r>
            <a:r>
              <a:rPr lang="en-US" dirty="0"/>
              <a:t> </a:t>
            </a:r>
            <a:r>
              <a:rPr lang="en-US" dirty="0" err="1"/>
              <a:t>lý</a:t>
            </a:r>
            <a:endParaRPr lang="en-US" dirty="0"/>
          </a:p>
          <a:p>
            <a:pPr>
              <a:buFontTx/>
              <a:buChar char="-"/>
            </a:pPr>
            <a:r>
              <a:rPr lang="en-US" dirty="0" err="1"/>
              <a:t>Có</a:t>
            </a:r>
            <a:r>
              <a:rPr lang="en-US" dirty="0"/>
              <a:t> </a:t>
            </a:r>
            <a:r>
              <a:rPr lang="en-US" dirty="0" err="1"/>
              <a:t>tốc</a:t>
            </a:r>
            <a:r>
              <a:rPr lang="en-US" dirty="0"/>
              <a:t> </a:t>
            </a:r>
            <a:r>
              <a:rPr lang="en-US" dirty="0" err="1"/>
              <a:t>độ</a:t>
            </a:r>
            <a:r>
              <a:rPr lang="en-US" dirty="0"/>
              <a:t> </a:t>
            </a:r>
            <a:r>
              <a:rPr lang="en-US" dirty="0" err="1"/>
              <a:t>truy</a:t>
            </a:r>
            <a:r>
              <a:rPr lang="en-US" dirty="0"/>
              <a:t> </a:t>
            </a:r>
            <a:r>
              <a:rPr lang="en-US" dirty="0" err="1"/>
              <a:t>xuất</a:t>
            </a:r>
            <a:r>
              <a:rPr lang="en-US" dirty="0"/>
              <a:t> </a:t>
            </a:r>
            <a:r>
              <a:rPr lang="en-US" dirty="0" err="1"/>
              <a:t>nhanh</a:t>
            </a:r>
            <a:r>
              <a:rPr lang="en-US" dirty="0"/>
              <a:t> </a:t>
            </a:r>
            <a:r>
              <a:rPr lang="en-US" dirty="0" err="1"/>
              <a:t>và</a:t>
            </a:r>
            <a:r>
              <a:rPr lang="en-US" dirty="0"/>
              <a:t> </a:t>
            </a:r>
            <a:r>
              <a:rPr lang="en-US" dirty="0" err="1"/>
              <a:t>tần</a:t>
            </a:r>
            <a:r>
              <a:rPr lang="en-US" dirty="0"/>
              <a:t> </a:t>
            </a:r>
            <a:r>
              <a:rPr lang="en-US" dirty="0" err="1"/>
              <a:t>suất</a:t>
            </a:r>
            <a:r>
              <a:rPr lang="en-US" dirty="0"/>
              <a:t> </a:t>
            </a:r>
            <a:r>
              <a:rPr lang="en-US" dirty="0" err="1"/>
              <a:t>sử</a:t>
            </a:r>
            <a:r>
              <a:rPr lang="en-US" dirty="0"/>
              <a:t> </a:t>
            </a:r>
            <a:r>
              <a:rPr lang="en-US" dirty="0" err="1"/>
              <a:t>dụng</a:t>
            </a:r>
            <a:r>
              <a:rPr lang="en-US" dirty="0"/>
              <a:t> </a:t>
            </a:r>
            <a:r>
              <a:rPr lang="en-US" dirty="0" err="1"/>
              <a:t>cao</a:t>
            </a:r>
            <a:endParaRPr lang="en-US" dirty="0"/>
          </a:p>
          <a:p>
            <a:pPr marL="0" indent="0">
              <a:buNone/>
            </a:pPr>
            <a:r>
              <a:rPr lang="en-US" dirty="0"/>
              <a:t>+ </a:t>
            </a:r>
            <a:r>
              <a:rPr lang="en-US" dirty="0" err="1"/>
              <a:t>Kích</a:t>
            </a:r>
            <a:r>
              <a:rPr lang="en-US" dirty="0"/>
              <a:t> </a:t>
            </a:r>
            <a:r>
              <a:rPr lang="en-US" dirty="0" err="1"/>
              <a:t>thước</a:t>
            </a:r>
            <a:r>
              <a:rPr lang="en-US" dirty="0"/>
              <a:t> </a:t>
            </a:r>
            <a:r>
              <a:rPr lang="en-US" dirty="0" err="1"/>
              <a:t>thanh</a:t>
            </a:r>
            <a:r>
              <a:rPr lang="en-US" dirty="0"/>
              <a:t> </a:t>
            </a:r>
            <a:r>
              <a:rPr lang="en-US" dirty="0" err="1"/>
              <a:t>ghi</a:t>
            </a:r>
            <a:r>
              <a:rPr lang="en-US" dirty="0"/>
              <a:t>:</a:t>
            </a:r>
          </a:p>
          <a:p>
            <a:pPr marL="0" indent="0">
              <a:buNone/>
            </a:pPr>
            <a:r>
              <a:rPr lang="en-US" dirty="0" err="1"/>
              <a:t>Tính</a:t>
            </a:r>
            <a:r>
              <a:rPr lang="en-US" dirty="0"/>
              <a:t> </a:t>
            </a:r>
            <a:r>
              <a:rPr lang="en-US" dirty="0" err="1"/>
              <a:t>theo</a:t>
            </a:r>
            <a:r>
              <a:rPr lang="en-US" dirty="0"/>
              <a:t> </a:t>
            </a:r>
            <a:r>
              <a:rPr lang="en-US" dirty="0" err="1"/>
              <a:t>đơn</a:t>
            </a:r>
            <a:r>
              <a:rPr lang="en-US" dirty="0"/>
              <a:t> </a:t>
            </a:r>
            <a:r>
              <a:rPr lang="en-US" dirty="0" err="1"/>
              <a:t>vị</a:t>
            </a:r>
            <a:r>
              <a:rPr lang="en-US" dirty="0"/>
              <a:t> bit – </a:t>
            </a:r>
            <a:r>
              <a:rPr lang="en-US" dirty="0" err="1"/>
              <a:t>tùy</a:t>
            </a:r>
            <a:r>
              <a:rPr lang="en-US" dirty="0"/>
              <a:t> </a:t>
            </a:r>
            <a:r>
              <a:rPr lang="en-US" dirty="0" err="1"/>
              <a:t>thuộc</a:t>
            </a:r>
            <a:r>
              <a:rPr lang="en-US" dirty="0"/>
              <a:t> </a:t>
            </a:r>
            <a:r>
              <a:rPr lang="en-US" dirty="0" err="1"/>
              <a:t>chức</a:t>
            </a:r>
            <a:r>
              <a:rPr lang="en-US" dirty="0"/>
              <a:t> </a:t>
            </a:r>
            <a:r>
              <a:rPr lang="en-US" dirty="0" err="1"/>
              <a:t>năng</a:t>
            </a:r>
            <a:r>
              <a:rPr lang="en-US" dirty="0"/>
              <a:t> </a:t>
            </a:r>
            <a:r>
              <a:rPr lang="en-US" dirty="0" err="1"/>
              <a:t>của</a:t>
            </a:r>
            <a:r>
              <a:rPr lang="en-US" dirty="0"/>
              <a:t> chip</a:t>
            </a:r>
          </a:p>
          <a:p>
            <a:pPr marL="0" indent="0">
              <a:buNone/>
            </a:pPr>
            <a:r>
              <a:rPr lang="en-US" sz="2000" dirty="0"/>
              <a:t>VD: </a:t>
            </a:r>
            <a:r>
              <a:rPr lang="en-US" sz="2000" dirty="0" err="1"/>
              <a:t>Các</a:t>
            </a:r>
            <a:r>
              <a:rPr lang="en-US" sz="2000" dirty="0"/>
              <a:t> </a:t>
            </a:r>
            <a:r>
              <a:rPr lang="en-US" sz="2000" dirty="0" err="1"/>
              <a:t>thanh</a:t>
            </a:r>
            <a:r>
              <a:rPr lang="en-US" sz="2000" dirty="0"/>
              <a:t> </a:t>
            </a:r>
            <a:r>
              <a:rPr lang="en-US" sz="2000" dirty="0" err="1"/>
              <a:t>ghi</a:t>
            </a:r>
            <a:r>
              <a:rPr lang="en-US" sz="2000" dirty="0"/>
              <a:t> </a:t>
            </a:r>
            <a:r>
              <a:rPr lang="en-US" sz="2000" dirty="0" err="1"/>
              <a:t>trong</a:t>
            </a:r>
            <a:r>
              <a:rPr lang="en-US" sz="2000" dirty="0"/>
              <a:t> CPU 8 bit </a:t>
            </a:r>
            <a:r>
              <a:rPr lang="en-US" sz="2000" dirty="0" err="1"/>
              <a:t>có</a:t>
            </a:r>
            <a:r>
              <a:rPr lang="en-US" sz="2000" dirty="0"/>
              <a:t> </a:t>
            </a:r>
            <a:r>
              <a:rPr lang="en-US" sz="2000" dirty="0" err="1"/>
              <a:t>kích</a:t>
            </a:r>
            <a:r>
              <a:rPr lang="en-US" sz="2000" dirty="0"/>
              <a:t> </a:t>
            </a:r>
            <a:r>
              <a:rPr lang="en-US" sz="2000" dirty="0" err="1"/>
              <a:t>thước</a:t>
            </a:r>
            <a:r>
              <a:rPr lang="en-US" sz="2000" dirty="0"/>
              <a:t> 8 bit, </a:t>
            </a:r>
            <a:r>
              <a:rPr lang="en-US" sz="2000" dirty="0" err="1"/>
              <a:t>trong</a:t>
            </a:r>
            <a:r>
              <a:rPr lang="en-US" sz="2000" dirty="0"/>
              <a:t> CPU 16 bit </a:t>
            </a:r>
            <a:r>
              <a:rPr lang="en-US" sz="2000" dirty="0" err="1"/>
              <a:t>có</a:t>
            </a:r>
            <a:r>
              <a:rPr lang="en-US" sz="2000" dirty="0"/>
              <a:t> </a:t>
            </a:r>
            <a:r>
              <a:rPr lang="en-US" sz="2000" dirty="0" err="1"/>
              <a:t>kích</a:t>
            </a:r>
            <a:r>
              <a:rPr lang="en-US" sz="2000" dirty="0"/>
              <a:t> </a:t>
            </a:r>
            <a:r>
              <a:rPr lang="en-US" sz="2000" dirty="0" err="1"/>
              <a:t>thước</a:t>
            </a:r>
            <a:r>
              <a:rPr lang="en-US" sz="2000" dirty="0"/>
              <a:t> 16 bit, </a:t>
            </a:r>
            <a:r>
              <a:rPr lang="en-US" sz="2000" dirty="0" err="1"/>
              <a:t>trong</a:t>
            </a:r>
            <a:r>
              <a:rPr lang="en-US" sz="2000" dirty="0"/>
              <a:t> CPU 32 bit </a:t>
            </a:r>
            <a:r>
              <a:rPr lang="en-US" sz="2000" dirty="0" err="1"/>
              <a:t>có</a:t>
            </a:r>
            <a:r>
              <a:rPr lang="en-US" sz="2000" dirty="0"/>
              <a:t> </a:t>
            </a:r>
            <a:r>
              <a:rPr lang="en-US" sz="2000" dirty="0" err="1"/>
              <a:t>kích</a:t>
            </a:r>
            <a:r>
              <a:rPr lang="en-US" sz="2000" dirty="0"/>
              <a:t> </a:t>
            </a:r>
            <a:r>
              <a:rPr lang="en-US" sz="2000" dirty="0" err="1"/>
              <a:t>thước</a:t>
            </a:r>
            <a:r>
              <a:rPr lang="en-US" sz="2000" dirty="0"/>
              <a:t> 32 bit </a:t>
            </a:r>
            <a:r>
              <a:rPr lang="en-US" sz="2000" dirty="0" err="1"/>
              <a:t>đồng</a:t>
            </a:r>
            <a:r>
              <a:rPr lang="en-US" sz="2000" dirty="0"/>
              <a:t> </a:t>
            </a:r>
            <a:r>
              <a:rPr lang="en-US" sz="2000" dirty="0" err="1"/>
              <a:t>thời</a:t>
            </a:r>
            <a:r>
              <a:rPr lang="en-US" sz="2000" dirty="0"/>
              <a:t> </a:t>
            </a:r>
            <a:r>
              <a:rPr lang="en-US" sz="2000" dirty="0" err="1"/>
              <a:t>có</a:t>
            </a:r>
            <a:r>
              <a:rPr lang="en-US" sz="2000" dirty="0"/>
              <a:t> </a:t>
            </a:r>
            <a:r>
              <a:rPr lang="en-US" sz="2000" dirty="0" err="1"/>
              <a:t>luôn</a:t>
            </a:r>
            <a:r>
              <a:rPr lang="en-US" sz="2000" dirty="0"/>
              <a:t> </a:t>
            </a:r>
            <a:r>
              <a:rPr lang="en-US" sz="2000" dirty="0" err="1"/>
              <a:t>các</a:t>
            </a:r>
            <a:r>
              <a:rPr lang="en-US" sz="2000" dirty="0"/>
              <a:t> </a:t>
            </a:r>
            <a:r>
              <a:rPr lang="en-US" sz="2000" dirty="0" err="1"/>
              <a:t>thanh</a:t>
            </a:r>
            <a:r>
              <a:rPr lang="en-US" sz="2000" dirty="0"/>
              <a:t> </a:t>
            </a:r>
            <a:r>
              <a:rPr lang="en-US" sz="2000" dirty="0" err="1"/>
              <a:t>ghi</a:t>
            </a:r>
            <a:r>
              <a:rPr lang="en-US" sz="2000" dirty="0"/>
              <a:t> </a:t>
            </a:r>
            <a:r>
              <a:rPr lang="en-US" sz="2000" dirty="0" err="1"/>
              <a:t>của</a:t>
            </a:r>
            <a:r>
              <a:rPr lang="en-US" sz="2000" dirty="0"/>
              <a:t> CPU 16 bit</a:t>
            </a:r>
          </a:p>
          <a:p>
            <a:pPr marL="0" indent="0">
              <a:buNone/>
            </a:pPr>
            <a:r>
              <a:rPr lang="en-US" dirty="0"/>
              <a:t>+ </a:t>
            </a:r>
            <a:r>
              <a:rPr lang="en-US" dirty="0" err="1"/>
              <a:t>Số</a:t>
            </a:r>
            <a:r>
              <a:rPr lang="en-US" dirty="0"/>
              <a:t> </a:t>
            </a:r>
            <a:r>
              <a:rPr lang="en-US" dirty="0" err="1"/>
              <a:t>lượng</a:t>
            </a:r>
            <a:r>
              <a:rPr lang="en-US" dirty="0"/>
              <a:t> </a:t>
            </a:r>
            <a:r>
              <a:rPr lang="en-US" dirty="0" err="1"/>
              <a:t>thanh</a:t>
            </a:r>
            <a:r>
              <a:rPr lang="en-US" dirty="0"/>
              <a:t> </a:t>
            </a:r>
            <a:r>
              <a:rPr lang="en-US" dirty="0" err="1"/>
              <a:t>ghi</a:t>
            </a:r>
            <a:r>
              <a:rPr lang="en-US" dirty="0"/>
              <a:t> :</a:t>
            </a:r>
          </a:p>
          <a:p>
            <a:pPr marL="0" indent="0">
              <a:buNone/>
            </a:pPr>
            <a:r>
              <a:rPr lang="en-US" dirty="0" err="1"/>
              <a:t>Thường</a:t>
            </a:r>
            <a:r>
              <a:rPr lang="en-US" dirty="0"/>
              <a:t> </a:t>
            </a:r>
            <a:r>
              <a:rPr lang="en-US" dirty="0" err="1"/>
              <a:t>rất</a:t>
            </a:r>
            <a:r>
              <a:rPr lang="en-US" dirty="0"/>
              <a:t> </a:t>
            </a:r>
            <a:r>
              <a:rPr lang="en-US" dirty="0" err="1"/>
              <a:t>ít</a:t>
            </a:r>
            <a:r>
              <a:rPr lang="en-US" dirty="0"/>
              <a:t>, </a:t>
            </a:r>
            <a:r>
              <a:rPr lang="en-US" dirty="0" err="1"/>
              <a:t>tùy</a:t>
            </a:r>
            <a:r>
              <a:rPr lang="en-US" dirty="0"/>
              <a:t> </a:t>
            </a:r>
            <a:r>
              <a:rPr lang="en-US" dirty="0" err="1"/>
              <a:t>thuộc</a:t>
            </a:r>
            <a:r>
              <a:rPr lang="en-US" dirty="0"/>
              <a:t> </a:t>
            </a:r>
            <a:r>
              <a:rPr lang="en-US" dirty="0" err="1"/>
              <a:t>vào</a:t>
            </a:r>
            <a:r>
              <a:rPr lang="en-US" dirty="0"/>
              <a:t> </a:t>
            </a:r>
            <a:r>
              <a:rPr lang="en-US" dirty="0" err="1"/>
              <a:t>mức</a:t>
            </a:r>
            <a:r>
              <a:rPr lang="en-US" dirty="0"/>
              <a:t> </a:t>
            </a:r>
            <a:r>
              <a:rPr lang="en-US" dirty="0" err="1"/>
              <a:t>độ</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của</a:t>
            </a:r>
            <a:r>
              <a:rPr lang="en-US" dirty="0"/>
              <a:t> chip.</a:t>
            </a:r>
          </a:p>
          <a:p>
            <a:pPr marL="0" indent="0">
              <a:buNone/>
            </a:pPr>
            <a:r>
              <a:rPr lang="en-US" sz="2000" dirty="0"/>
              <a:t>VD: CPU Intel 16 bit </a:t>
            </a:r>
            <a:r>
              <a:rPr lang="en-US" sz="2000" dirty="0" err="1"/>
              <a:t>có</a:t>
            </a:r>
            <a:r>
              <a:rPr lang="en-US" sz="2000" dirty="0"/>
              <a:t> 14 </a:t>
            </a:r>
            <a:r>
              <a:rPr lang="en-US" sz="2000" dirty="0" err="1"/>
              <a:t>thanh</a:t>
            </a:r>
            <a:r>
              <a:rPr lang="en-US" sz="2000" dirty="0"/>
              <a:t> </a:t>
            </a:r>
            <a:r>
              <a:rPr lang="en-US" sz="2000" dirty="0" err="1"/>
              <a:t>ghi</a:t>
            </a:r>
            <a:r>
              <a:rPr lang="en-US" sz="2000" dirty="0"/>
              <a:t>, </a:t>
            </a:r>
            <a:r>
              <a:rPr lang="en-US" sz="2000" dirty="0" err="1"/>
              <a:t>phân</a:t>
            </a:r>
            <a:r>
              <a:rPr lang="en-US" sz="2000" dirty="0"/>
              <a:t> </a:t>
            </a:r>
            <a:r>
              <a:rPr lang="en-US" sz="2000" dirty="0" err="1"/>
              <a:t>thành</a:t>
            </a:r>
            <a:r>
              <a:rPr lang="en-US" sz="2000" dirty="0"/>
              <a:t> 5 </a:t>
            </a:r>
            <a:r>
              <a:rPr lang="en-US" sz="2000" dirty="0" err="1"/>
              <a:t>nhóm</a:t>
            </a:r>
            <a:endParaRPr lang="en-US" sz="2000" dirty="0"/>
          </a:p>
          <a:p>
            <a:pPr marL="0" indent="0">
              <a:buNone/>
            </a:pPr>
            <a:endParaRPr lang="en-US" dirty="0"/>
          </a:p>
        </p:txBody>
      </p:sp>
    </p:spTree>
    <p:extLst>
      <p:ext uri="{BB962C8B-B14F-4D97-AF65-F5344CB8AC3E}">
        <p14:creationId xmlns:p14="http://schemas.microsoft.com/office/powerpoint/2010/main" val="255489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Thanh ghi</a:t>
            </a:r>
          </a:p>
        </p:txBody>
      </p:sp>
      <p:sp>
        <p:nvSpPr>
          <p:cNvPr id="17411" name="Rectangle 3"/>
          <p:cNvSpPr>
            <a:spLocks noGrp="1" noChangeArrowheads="1"/>
          </p:cNvSpPr>
          <p:nvPr>
            <p:ph type="body" idx="1"/>
          </p:nvPr>
        </p:nvSpPr>
        <p:spPr>
          <a:xfrm>
            <a:off x="477672" y="1132764"/>
            <a:ext cx="8393373" cy="5363570"/>
          </a:xfrm>
        </p:spPr>
        <p:txBody>
          <a:bodyPr/>
          <a:lstStyle/>
          <a:p>
            <a:pPr>
              <a:lnSpc>
                <a:spcPct val="90000"/>
              </a:lnSpc>
            </a:pPr>
            <a:r>
              <a:rPr lang="en-US"/>
              <a:t>Chứa các thông tin tạm thời phục vụ cho hoạt động ở thời điểm hiện tại của CPU, gồm hai loại:</a:t>
            </a:r>
          </a:p>
          <a:p>
            <a:r>
              <a:rPr lang="en-US"/>
              <a:t>Thanh ghi người sử dụng nhìn thấy (User-visible registers):</a:t>
            </a:r>
          </a:p>
          <a:p>
            <a:pPr lvl="1"/>
            <a:r>
              <a:rPr lang="en-US"/>
              <a:t>Cho phép người lập trình truy cập và sử dụng thanh ghi thay vì tham khảo bộ nhớ liên tục.</a:t>
            </a:r>
          </a:p>
          <a:p>
            <a:r>
              <a:rPr lang="en-US"/>
              <a:t>Thanh ghi điều khiển và trạng thái (Control and status registers):</a:t>
            </a:r>
          </a:p>
          <a:p>
            <a:pPr lvl="1"/>
            <a:r>
              <a:rPr lang="en-US"/>
              <a:t>Sử dụng bởi đơn vị điều khiển để điều khiển hoạt động của đơn vị xử lý và sử dụng bởi các đặc quyền của hệ điều hành để điều khiển sự thực thi của chương trình.</a:t>
            </a:r>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394815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User-visible registers</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r>
              <a:rPr lang="en-US"/>
              <a:t>Thanh ghi mục đích chung:</a:t>
            </a:r>
          </a:p>
          <a:p>
            <a:pPr lvl="1"/>
            <a:r>
              <a:rPr lang="en-US"/>
              <a:t>Được gán cho từng chức năng riêng biệt bởi người lập trình.</a:t>
            </a:r>
          </a:p>
          <a:p>
            <a:r>
              <a:rPr lang="en-US"/>
              <a:t>Thanh ghi dữ liệu:</a:t>
            </a:r>
          </a:p>
          <a:p>
            <a:pPr lvl="1"/>
            <a:r>
              <a:rPr lang="en-US"/>
              <a:t>Dùng đề chứa dữ liệu</a:t>
            </a:r>
          </a:p>
          <a:p>
            <a:r>
              <a:rPr lang="en-US"/>
              <a:t>Thanh ghi địa chỉ</a:t>
            </a:r>
          </a:p>
          <a:p>
            <a:pPr lvl="1"/>
            <a:r>
              <a:rPr lang="en-US"/>
              <a:t>Dùng để chứa địa chỉ</a:t>
            </a:r>
          </a:p>
          <a:p>
            <a:r>
              <a:rPr lang="en-US"/>
              <a:t>Thanh ghi điều khiển (thanh ghi cờ)</a:t>
            </a:r>
          </a:p>
          <a:p>
            <a:pPr lvl="1"/>
            <a:r>
              <a:rPr lang="en-US"/>
              <a:t>Liên quan việ bật các bit giá trị của bộ xử lý khi có một kết quả hay điều kiện liên quan.</a:t>
            </a:r>
          </a:p>
          <a:p>
            <a:pPr lvl="1"/>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400500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11">
                                            <p:txEl>
                                              <p:pRg st="6" end="6"/>
                                            </p:txEl>
                                          </p:spTgt>
                                        </p:tgtEl>
                                        <p:attrNameLst>
                                          <p:attrName>style.visibility</p:attrName>
                                        </p:attrNameLst>
                                      </p:cBhvr>
                                      <p:to>
                                        <p:strVal val="visible"/>
                                      </p:to>
                                    </p:set>
                                    <p:anim calcmode="lin" valueType="num">
                                      <p:cBhvr additive="base">
                                        <p:cTn id="43"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411">
                                            <p:txEl>
                                              <p:pRg st="7" end="7"/>
                                            </p:txEl>
                                          </p:spTgt>
                                        </p:tgtEl>
                                        <p:attrNameLst>
                                          <p:attrName>style.visibility</p:attrName>
                                        </p:attrNameLst>
                                      </p:cBhvr>
                                      <p:to>
                                        <p:strVal val="visible"/>
                                      </p:to>
                                    </p:set>
                                    <p:anim calcmode="lin" valueType="num">
                                      <p:cBhvr additive="base">
                                        <p:cTn id="49"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4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Thanh ghi điều khiển và trạng thái</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r>
              <a:rPr lang="en-US"/>
              <a:t>Thanh ghi điều khiển: Điều khiển các hoạt động của đơn vị xử lý. Một số thanh ghi thông dụng như:</a:t>
            </a:r>
          </a:p>
          <a:p>
            <a:pPr lvl="1"/>
            <a:r>
              <a:rPr lang="en-US"/>
              <a:t>Bộ đếm chương trình: Chứa địa chỉ câu lệnh kế tiếp sẽ được nạp.</a:t>
            </a:r>
          </a:p>
          <a:p>
            <a:pPr lvl="1"/>
            <a:r>
              <a:rPr lang="en-US"/>
              <a:t>Thanh ghi lệnh: Chứa câu lệnh được nạp gần nhất.</a:t>
            </a:r>
          </a:p>
          <a:p>
            <a:pPr lvl="1"/>
            <a:r>
              <a:rPr lang="en-US"/>
              <a:t>Thanh ghi địa chỉ bộ nhớ (Memory Address Register: MAR): Chứa địa chỉ của một nơi trong bộ nhớ, thường được kết nối trực tiếp với bus địa chỉ.</a:t>
            </a:r>
          </a:p>
          <a:p>
            <a:pPr lvl="1"/>
            <a:r>
              <a:rPr lang="en-US"/>
              <a:t>Thanh ghi đệm dữ liệu (Memory Buffer Register: MBR): Chứa một từ dữ liệu sẽ được lưu vào bộ nhớ, thường được kết nối trực tiếp với bus dữ liệu.</a:t>
            </a:r>
          </a:p>
          <a:p>
            <a:pPr lvl="1"/>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92898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Thanh ghi điều khiển và trạng thái (tt)</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r>
              <a:rPr lang="en-US"/>
              <a:t>Thanh ghi trạng thái (cờ trạng thái):</a:t>
            </a:r>
          </a:p>
          <a:p>
            <a:pPr lvl="1"/>
            <a:r>
              <a:rPr lang="en-US"/>
              <a:t>Dấu (sign): chứa bit dấu của kết quả của thao tác số học mới nhất.</a:t>
            </a:r>
          </a:p>
          <a:p>
            <a:pPr lvl="1"/>
            <a:r>
              <a:rPr lang="en-US"/>
              <a:t>Zero: được bất lên khi kết quả là 0.</a:t>
            </a:r>
          </a:p>
          <a:p>
            <a:pPr lvl="1"/>
            <a:r>
              <a:rPr lang="en-US"/>
              <a:t>Carry: được bật lên nếu một thao tác có nhớ.</a:t>
            </a:r>
          </a:p>
          <a:p>
            <a:pPr lvl="1"/>
            <a:r>
              <a:rPr lang="en-US"/>
              <a:t>Equal: được bật lên nếu so sánh bằng là đúng.</a:t>
            </a:r>
          </a:p>
          <a:p>
            <a:pPr lvl="1"/>
            <a:r>
              <a:rPr lang="en-US"/>
              <a:t>Overflow: được bật lên nếu có tràn số học</a:t>
            </a:r>
          </a:p>
          <a:p>
            <a:pPr lvl="1"/>
            <a:r>
              <a:rPr lang="en-US"/>
              <a:t>Interrupt Enable/Disable: được sử dụng để cho phép hay không cho phép ngắt.</a:t>
            </a:r>
          </a:p>
          <a:p>
            <a:pPr lvl="1"/>
            <a:endParaRPr lang="en-US"/>
          </a:p>
          <a:p>
            <a:pPr lvl="1"/>
            <a:endParaRPr lang="en-US"/>
          </a:p>
          <a:p>
            <a:pPr lvl="1"/>
            <a:endParaRPr lang="en-US"/>
          </a:p>
          <a:p>
            <a:pPr lvl="1"/>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222989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11">
                                            <p:txEl>
                                              <p:pRg st="6" end="6"/>
                                            </p:txEl>
                                          </p:spTgt>
                                        </p:tgtEl>
                                        <p:attrNameLst>
                                          <p:attrName>style.visibility</p:attrName>
                                        </p:attrNameLst>
                                      </p:cBhvr>
                                      <p:to>
                                        <p:strVal val="visible"/>
                                      </p:to>
                                    </p:set>
                                    <p:anim calcmode="lin" valueType="num">
                                      <p:cBhvr additive="base">
                                        <p:cTn id="43"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TỔ CHỨC THANH GHI CỦA CPU 16 bit</a:t>
            </a:r>
          </a:p>
        </p:txBody>
      </p:sp>
      <p:sp>
        <p:nvSpPr>
          <p:cNvPr id="3" name="Chỗ dành sẵn cho Nội dung 2"/>
          <p:cNvSpPr>
            <a:spLocks noGrp="1"/>
          </p:cNvSpPr>
          <p:nvPr>
            <p:ph idx="1"/>
          </p:nvPr>
        </p:nvSpPr>
        <p:spPr>
          <a:xfrm>
            <a:off x="162560" y="854076"/>
            <a:ext cx="8981440" cy="5404484"/>
          </a:xfrm>
        </p:spPr>
        <p:txBody>
          <a:bodyPr/>
          <a:lstStyle/>
          <a:p>
            <a:pPr marL="0" indent="0">
              <a:buNone/>
            </a:pPr>
            <a:r>
              <a:rPr lang="en-US" sz="2400" dirty="0" err="1"/>
              <a:t>Nhóm</a:t>
            </a:r>
            <a:r>
              <a:rPr lang="en-US" sz="2400" dirty="0"/>
              <a:t> </a:t>
            </a:r>
            <a:r>
              <a:rPr lang="en-US" sz="2400" dirty="0" err="1"/>
              <a:t>thanh</a:t>
            </a:r>
            <a:r>
              <a:rPr lang="en-US" sz="2400" dirty="0"/>
              <a:t> </a:t>
            </a:r>
            <a:r>
              <a:rPr lang="en-US" sz="2400" dirty="0" err="1"/>
              <a:t>ghi</a:t>
            </a:r>
            <a:r>
              <a:rPr lang="en-US" sz="2400" dirty="0"/>
              <a:t> </a:t>
            </a:r>
            <a:r>
              <a:rPr lang="en-US" sz="2400" dirty="0" err="1"/>
              <a:t>đoạn</a:t>
            </a:r>
            <a:r>
              <a:rPr lang="en-US" sz="2400" dirty="0"/>
              <a:t> ( Segment register):</a:t>
            </a:r>
          </a:p>
          <a:p>
            <a:pPr marL="0" indent="0">
              <a:buNone/>
            </a:pPr>
            <a:r>
              <a:rPr lang="en-US" sz="2400" dirty="0"/>
              <a:t>- CS ( Code Segment): </a:t>
            </a:r>
            <a:r>
              <a:rPr lang="en-US" sz="2400" dirty="0" err="1"/>
              <a:t>lưu</a:t>
            </a:r>
            <a:r>
              <a:rPr lang="en-US" sz="2400" dirty="0"/>
              <a:t> </a:t>
            </a:r>
            <a:r>
              <a:rPr lang="en-US" sz="2400" dirty="0" err="1"/>
              <a:t>chỉ</a:t>
            </a:r>
            <a:r>
              <a:rPr lang="en-US" sz="2400" dirty="0"/>
              <a:t> </a:t>
            </a:r>
            <a:r>
              <a:rPr lang="en-US" sz="2400" dirty="0" err="1"/>
              <a:t>số</a:t>
            </a:r>
            <a:r>
              <a:rPr lang="en-US" sz="2400" dirty="0"/>
              <a:t> </a:t>
            </a:r>
            <a:r>
              <a:rPr lang="en-US" sz="2400" dirty="0" err="1"/>
              <a:t>của</a:t>
            </a:r>
            <a:r>
              <a:rPr lang="en-US" sz="2400" dirty="0"/>
              <a:t> segment </a:t>
            </a:r>
            <a:r>
              <a:rPr lang="en-US" sz="2400" dirty="0" err="1"/>
              <a:t>chứa</a:t>
            </a:r>
            <a:r>
              <a:rPr lang="en-US" sz="2400" dirty="0"/>
              <a:t>    CT </a:t>
            </a:r>
            <a:r>
              <a:rPr lang="en-US" sz="2400" dirty="0" err="1"/>
              <a:t>ngôn</a:t>
            </a:r>
            <a:r>
              <a:rPr lang="en-US" sz="2400" dirty="0"/>
              <a:t> </a:t>
            </a:r>
            <a:r>
              <a:rPr lang="en-US" sz="2400" dirty="0" err="1"/>
              <a:t>ngữ</a:t>
            </a:r>
            <a:r>
              <a:rPr lang="en-US" sz="2400" dirty="0"/>
              <a:t> </a:t>
            </a:r>
            <a:r>
              <a:rPr lang="en-US" sz="2400" dirty="0" err="1"/>
              <a:t>máy</a:t>
            </a:r>
            <a:r>
              <a:rPr lang="en-US" sz="2400" dirty="0"/>
              <a:t>.</a:t>
            </a:r>
          </a:p>
          <a:p>
            <a:pPr marL="0" indent="0">
              <a:buNone/>
            </a:pPr>
            <a:r>
              <a:rPr lang="en-US" sz="2400" dirty="0"/>
              <a:t>- DS ( Data Segment): </a:t>
            </a:r>
            <a:r>
              <a:rPr lang="en-US" sz="2400" dirty="0" err="1"/>
              <a:t>lưu</a:t>
            </a:r>
            <a:r>
              <a:rPr lang="en-US" sz="2400" dirty="0"/>
              <a:t> </a:t>
            </a:r>
            <a:r>
              <a:rPr lang="en-US" sz="2400" dirty="0" err="1"/>
              <a:t>chỉ</a:t>
            </a:r>
            <a:r>
              <a:rPr lang="en-US" sz="2400" dirty="0"/>
              <a:t> </a:t>
            </a:r>
            <a:r>
              <a:rPr lang="en-US" sz="2400" dirty="0" err="1"/>
              <a:t>số</a:t>
            </a:r>
            <a:r>
              <a:rPr lang="en-US" sz="2400" dirty="0"/>
              <a:t> segment </a:t>
            </a:r>
            <a:r>
              <a:rPr lang="en-US" sz="2400" dirty="0" err="1"/>
              <a:t>chứa</a:t>
            </a:r>
            <a:r>
              <a:rPr lang="en-US" sz="2400" dirty="0"/>
              <a:t> </a:t>
            </a:r>
            <a:r>
              <a:rPr lang="en-US" sz="2400" dirty="0" err="1"/>
              <a:t>dữ</a:t>
            </a:r>
            <a:r>
              <a:rPr lang="en-US" sz="2400" dirty="0"/>
              <a:t> </a:t>
            </a:r>
            <a:r>
              <a:rPr lang="en-US" sz="2400" dirty="0" err="1"/>
              <a:t>liệu</a:t>
            </a:r>
            <a:r>
              <a:rPr lang="en-US" sz="2400" dirty="0"/>
              <a:t> </a:t>
            </a:r>
            <a:r>
              <a:rPr lang="en-US" sz="2400" dirty="0" err="1"/>
              <a:t>của</a:t>
            </a:r>
            <a:r>
              <a:rPr lang="en-US" sz="2400" dirty="0"/>
              <a:t> CT</a:t>
            </a:r>
          </a:p>
          <a:p>
            <a:pPr marL="0" indent="0">
              <a:buNone/>
            </a:pPr>
            <a:r>
              <a:rPr lang="en-US" sz="2400" dirty="0"/>
              <a:t>- ES ( Extra Segment): </a:t>
            </a:r>
            <a:r>
              <a:rPr lang="en-US" sz="2400" dirty="0" err="1"/>
              <a:t>lưu</a:t>
            </a:r>
            <a:r>
              <a:rPr lang="en-US" sz="2400" dirty="0"/>
              <a:t> </a:t>
            </a:r>
            <a:r>
              <a:rPr lang="en-US" sz="2400" dirty="0" err="1"/>
              <a:t>chỉ</a:t>
            </a:r>
            <a:r>
              <a:rPr lang="en-US" sz="2400" dirty="0"/>
              <a:t> </a:t>
            </a:r>
            <a:r>
              <a:rPr lang="en-US" sz="2400" dirty="0" err="1"/>
              <a:t>số</a:t>
            </a:r>
            <a:r>
              <a:rPr lang="en-US" sz="2400" dirty="0"/>
              <a:t> segment </a:t>
            </a:r>
            <a:r>
              <a:rPr lang="en-US" sz="2400" dirty="0" err="1"/>
              <a:t>chứa</a:t>
            </a:r>
            <a:r>
              <a:rPr lang="en-US" sz="2400" dirty="0"/>
              <a:t> </a:t>
            </a:r>
            <a:r>
              <a:rPr lang="en-US" sz="2400" dirty="0" err="1"/>
              <a:t>dữ</a:t>
            </a:r>
            <a:r>
              <a:rPr lang="en-US" sz="2400" dirty="0"/>
              <a:t> </a:t>
            </a:r>
            <a:r>
              <a:rPr lang="en-US" sz="2400" dirty="0" err="1"/>
              <a:t>liệu</a:t>
            </a:r>
            <a:r>
              <a:rPr lang="en-US" sz="2400" dirty="0"/>
              <a:t> </a:t>
            </a:r>
            <a:r>
              <a:rPr lang="en-US" sz="2400" dirty="0" err="1"/>
              <a:t>bổ</a:t>
            </a:r>
            <a:r>
              <a:rPr lang="en-US" sz="2400" dirty="0"/>
              <a:t> </a:t>
            </a:r>
            <a:r>
              <a:rPr lang="en-US" sz="2400" dirty="0" err="1"/>
              <a:t>xung</a:t>
            </a:r>
            <a:r>
              <a:rPr lang="en-US" sz="2400" dirty="0"/>
              <a:t> </a:t>
            </a:r>
            <a:r>
              <a:rPr lang="en-US" sz="2400" dirty="0" err="1"/>
              <a:t>của</a:t>
            </a:r>
            <a:r>
              <a:rPr lang="en-US" sz="2400" dirty="0"/>
              <a:t> CT</a:t>
            </a:r>
          </a:p>
          <a:p>
            <a:pPr marL="0" indent="0">
              <a:buNone/>
            </a:pPr>
            <a:r>
              <a:rPr lang="en-US" sz="2400" dirty="0"/>
              <a:t>- SS (Stack Segment): </a:t>
            </a:r>
            <a:r>
              <a:rPr lang="en-US" sz="2400" dirty="0" err="1"/>
              <a:t>lưu</a:t>
            </a:r>
            <a:r>
              <a:rPr lang="en-US" sz="2400" dirty="0"/>
              <a:t> </a:t>
            </a:r>
            <a:r>
              <a:rPr lang="en-US" sz="2400" dirty="0" err="1"/>
              <a:t>chỉ</a:t>
            </a:r>
            <a:r>
              <a:rPr lang="en-US" sz="2400" dirty="0"/>
              <a:t> </a:t>
            </a:r>
            <a:r>
              <a:rPr lang="en-US" sz="2400" dirty="0" err="1"/>
              <a:t>số</a:t>
            </a:r>
            <a:r>
              <a:rPr lang="en-US" sz="2400" dirty="0"/>
              <a:t> segment </a:t>
            </a:r>
            <a:r>
              <a:rPr lang="en-US" sz="2400" dirty="0" err="1"/>
              <a:t>chứa</a:t>
            </a:r>
            <a:r>
              <a:rPr lang="en-US" sz="2400" dirty="0"/>
              <a:t> </a:t>
            </a:r>
            <a:r>
              <a:rPr lang="en-US" sz="2400" dirty="0" err="1"/>
              <a:t>ngăn</a:t>
            </a:r>
            <a:r>
              <a:rPr lang="en-US" sz="2400" dirty="0"/>
              <a:t> </a:t>
            </a:r>
            <a:r>
              <a:rPr lang="en-US" sz="2400" dirty="0" err="1"/>
              <a:t>xếp</a:t>
            </a:r>
            <a:r>
              <a:rPr lang="en-US" sz="2400" dirty="0"/>
              <a:t> </a:t>
            </a:r>
            <a:r>
              <a:rPr lang="en-US" sz="2400" dirty="0" err="1"/>
              <a:t>của</a:t>
            </a:r>
            <a:r>
              <a:rPr lang="en-US" sz="2400" dirty="0"/>
              <a:t> CT</a:t>
            </a:r>
          </a:p>
          <a:p>
            <a:pPr marL="0" indent="0">
              <a:buNone/>
            </a:pPr>
            <a:r>
              <a:rPr lang="en-US" sz="2400" dirty="0"/>
              <a:t>( </a:t>
            </a:r>
            <a:r>
              <a:rPr lang="en-US" sz="2400" dirty="0" err="1"/>
              <a:t>Trên</a:t>
            </a:r>
            <a:r>
              <a:rPr lang="en-US" sz="2400" dirty="0"/>
              <a:t> CPU 32 bit </a:t>
            </a:r>
            <a:r>
              <a:rPr lang="en-US" sz="2400" dirty="0" err="1"/>
              <a:t>còn</a:t>
            </a:r>
            <a:r>
              <a:rPr lang="en-US" sz="2400" dirty="0"/>
              <a:t> </a:t>
            </a:r>
            <a:r>
              <a:rPr lang="en-US" sz="2400" dirty="0" err="1"/>
              <a:t>có</a:t>
            </a:r>
            <a:r>
              <a:rPr lang="en-US" sz="2400" dirty="0"/>
              <a:t> </a:t>
            </a:r>
            <a:r>
              <a:rPr lang="en-US" sz="2400" dirty="0" err="1"/>
              <a:t>thêm</a:t>
            </a:r>
            <a:r>
              <a:rPr lang="en-US" sz="2400" dirty="0"/>
              <a:t> 2 </a:t>
            </a:r>
            <a:r>
              <a:rPr lang="en-US" sz="2400" dirty="0" err="1"/>
              <a:t>thanh</a:t>
            </a:r>
            <a:r>
              <a:rPr lang="en-US" sz="2400" dirty="0"/>
              <a:t> </a:t>
            </a:r>
            <a:r>
              <a:rPr lang="en-US" sz="2400" dirty="0" err="1"/>
              <a:t>ghi</a:t>
            </a:r>
            <a:r>
              <a:rPr lang="en-US" sz="2400" dirty="0"/>
              <a:t> FS, GS </a:t>
            </a:r>
            <a:r>
              <a:rPr lang="en-US" sz="2400" dirty="0" err="1"/>
              <a:t>có</a:t>
            </a:r>
            <a:r>
              <a:rPr lang="en-US" sz="2400" dirty="0"/>
              <a:t> </a:t>
            </a:r>
            <a:r>
              <a:rPr lang="en-US" sz="2400" dirty="0" err="1"/>
              <a:t>chức</a:t>
            </a:r>
            <a:r>
              <a:rPr lang="en-US" sz="2400" dirty="0"/>
              <a:t> </a:t>
            </a:r>
            <a:r>
              <a:rPr lang="en-US" sz="2400" dirty="0" err="1"/>
              <a:t>năng</a:t>
            </a:r>
            <a:r>
              <a:rPr lang="en-US" sz="2400" dirty="0"/>
              <a:t> </a:t>
            </a:r>
            <a:r>
              <a:rPr lang="en-US" sz="2400" dirty="0" err="1"/>
              <a:t>tương</a:t>
            </a:r>
            <a:r>
              <a:rPr lang="en-US" sz="2400" dirty="0"/>
              <a:t> </a:t>
            </a:r>
            <a:r>
              <a:rPr lang="en-US" sz="2400" dirty="0" err="1"/>
              <a:t>tự</a:t>
            </a:r>
            <a:r>
              <a:rPr lang="en-US" sz="2400" dirty="0"/>
              <a:t> </a:t>
            </a:r>
            <a:r>
              <a:rPr lang="en-US" sz="2400" dirty="0" err="1"/>
              <a:t>như</a:t>
            </a:r>
            <a:r>
              <a:rPr lang="en-US" sz="2400" dirty="0"/>
              <a:t> ES)</a:t>
            </a:r>
          </a:p>
          <a:p>
            <a:pPr marL="0" indent="0">
              <a:buNone/>
            </a:pPr>
            <a:r>
              <a:rPr lang="en-US" sz="2400" dirty="0"/>
              <a:t>*</a:t>
            </a:r>
            <a:r>
              <a:rPr lang="en-US" sz="2400" i="1" dirty="0"/>
              <a:t> </a:t>
            </a:r>
            <a:r>
              <a:rPr lang="en-US" sz="2400" i="1" dirty="0" err="1"/>
              <a:t>Chương</a:t>
            </a:r>
            <a:r>
              <a:rPr lang="en-US" sz="2400" i="1" dirty="0"/>
              <a:t> </a:t>
            </a:r>
            <a:r>
              <a:rPr lang="en-US" sz="2400" i="1" dirty="0" err="1"/>
              <a:t>trình</a:t>
            </a:r>
            <a:r>
              <a:rPr lang="en-US" sz="2400" i="1" dirty="0"/>
              <a:t> </a:t>
            </a:r>
            <a:r>
              <a:rPr lang="en-US" sz="2400" i="1" dirty="0" err="1"/>
              <a:t>muốn</a:t>
            </a:r>
            <a:r>
              <a:rPr lang="en-US" sz="2400" i="1" dirty="0"/>
              <a:t> </a:t>
            </a:r>
            <a:r>
              <a:rPr lang="en-US" sz="2400" i="1" dirty="0" err="1"/>
              <a:t>truy</a:t>
            </a:r>
            <a:r>
              <a:rPr lang="en-US" sz="2400" i="1" dirty="0"/>
              <a:t> </a:t>
            </a:r>
            <a:r>
              <a:rPr lang="en-US" sz="2400" i="1" dirty="0" err="1"/>
              <a:t>xuất</a:t>
            </a:r>
            <a:r>
              <a:rPr lang="en-US" sz="2400" i="1" dirty="0"/>
              <a:t> 1 </a:t>
            </a:r>
            <a:r>
              <a:rPr lang="en-US" sz="2400" i="1" dirty="0" err="1"/>
              <a:t>vùng</a:t>
            </a:r>
            <a:r>
              <a:rPr lang="en-US" sz="2400" i="1" dirty="0"/>
              <a:t> </a:t>
            </a:r>
            <a:r>
              <a:rPr lang="en-US" sz="2400" i="1" dirty="0" err="1"/>
              <a:t>nhớ</a:t>
            </a:r>
            <a:r>
              <a:rPr lang="en-US" sz="2400" i="1" dirty="0"/>
              <a:t> </a:t>
            </a:r>
            <a:r>
              <a:rPr lang="en-US" sz="2400" i="1" dirty="0" err="1"/>
              <a:t>thì</a:t>
            </a:r>
            <a:r>
              <a:rPr lang="en-US" sz="2400" i="1" dirty="0"/>
              <a:t> </a:t>
            </a:r>
            <a:r>
              <a:rPr lang="en-US" sz="2400" i="1" dirty="0" err="1"/>
              <a:t>phải</a:t>
            </a:r>
            <a:r>
              <a:rPr lang="en-US" sz="2400" i="1" dirty="0"/>
              <a:t> </a:t>
            </a:r>
            <a:r>
              <a:rPr lang="en-US" sz="2400" i="1" dirty="0" err="1"/>
              <a:t>đưa</a:t>
            </a:r>
            <a:r>
              <a:rPr lang="en-US" sz="2400" i="1" dirty="0"/>
              <a:t> </a:t>
            </a:r>
            <a:r>
              <a:rPr lang="en-US" sz="2400" i="1" dirty="0" err="1"/>
              <a:t>chỉ</a:t>
            </a:r>
            <a:r>
              <a:rPr lang="en-US" sz="2400" i="1" dirty="0"/>
              <a:t> </a:t>
            </a:r>
            <a:r>
              <a:rPr lang="en-US" sz="2400" i="1" dirty="0" err="1"/>
              <a:t>số</a:t>
            </a:r>
            <a:r>
              <a:rPr lang="en-US" sz="2400" i="1" dirty="0"/>
              <a:t> segment </a:t>
            </a:r>
            <a:r>
              <a:rPr lang="en-US" sz="2400" i="1" dirty="0" err="1"/>
              <a:t>của</a:t>
            </a:r>
            <a:r>
              <a:rPr lang="en-US" sz="2400" i="1" dirty="0"/>
              <a:t> </a:t>
            </a:r>
            <a:r>
              <a:rPr lang="en-US" sz="2400" i="1" dirty="0" err="1"/>
              <a:t>vùng</a:t>
            </a:r>
            <a:r>
              <a:rPr lang="en-US" sz="2400" i="1" dirty="0"/>
              <a:t> </a:t>
            </a:r>
            <a:r>
              <a:rPr lang="en-US" sz="2400" i="1" dirty="0" err="1"/>
              <a:t>nhớ</a:t>
            </a:r>
            <a:r>
              <a:rPr lang="en-US" sz="2400" i="1" dirty="0"/>
              <a:t> </a:t>
            </a:r>
            <a:r>
              <a:rPr lang="en-US" sz="2400" i="1" dirty="0" err="1"/>
              <a:t>đó</a:t>
            </a:r>
            <a:r>
              <a:rPr lang="en-US" sz="2400" i="1" dirty="0"/>
              <a:t> </a:t>
            </a:r>
            <a:r>
              <a:rPr lang="en-US" sz="2400" i="1" dirty="0" err="1"/>
              <a:t>vào</a:t>
            </a:r>
            <a:r>
              <a:rPr lang="en-US" sz="2400" i="1" dirty="0"/>
              <a:t> 1 </a:t>
            </a:r>
            <a:r>
              <a:rPr lang="en-US" sz="2400" i="1" dirty="0" err="1"/>
              <a:t>trong</a:t>
            </a:r>
            <a:r>
              <a:rPr lang="en-US" sz="2400" i="1" dirty="0"/>
              <a:t> 4 </a:t>
            </a:r>
            <a:r>
              <a:rPr lang="en-US" sz="2400" i="1" dirty="0" err="1"/>
              <a:t>thanh</a:t>
            </a:r>
            <a:r>
              <a:rPr lang="en-US" sz="2400" i="1" dirty="0"/>
              <a:t> </a:t>
            </a:r>
            <a:r>
              <a:rPr lang="en-US" sz="2400" i="1" dirty="0" err="1"/>
              <a:t>ghi</a:t>
            </a:r>
            <a:r>
              <a:rPr lang="en-US" sz="2400" i="1" dirty="0"/>
              <a:t> </a:t>
            </a:r>
            <a:r>
              <a:rPr lang="en-US" sz="2400" i="1" dirty="0" err="1"/>
              <a:t>trên</a:t>
            </a:r>
            <a:endParaRPr lang="en-US" sz="2400" i="1" dirty="0"/>
          </a:p>
          <a:p>
            <a:pPr marL="0" indent="0">
              <a:buNone/>
            </a:pPr>
            <a:endParaRPr lang="en-US" sz="2400" dirty="0"/>
          </a:p>
        </p:txBody>
      </p:sp>
    </p:spTree>
    <p:extLst>
      <p:ext uri="{BB962C8B-B14F-4D97-AF65-F5344CB8AC3E}">
        <p14:creationId xmlns:p14="http://schemas.microsoft.com/office/powerpoint/2010/main" val="2147302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TỔ CHỨC THANH GHI CỦA CPU 16 bit</a:t>
            </a:r>
          </a:p>
        </p:txBody>
      </p:sp>
      <p:sp>
        <p:nvSpPr>
          <p:cNvPr id="3" name="Chỗ dành sẵn cho Nội dung 2"/>
          <p:cNvSpPr>
            <a:spLocks noGrp="1"/>
          </p:cNvSpPr>
          <p:nvPr>
            <p:ph idx="1"/>
          </p:nvPr>
        </p:nvSpPr>
        <p:spPr>
          <a:xfrm>
            <a:off x="182880" y="854076"/>
            <a:ext cx="8961120" cy="6003924"/>
          </a:xfrm>
        </p:spPr>
        <p:txBody>
          <a:bodyPr/>
          <a:lstStyle/>
          <a:p>
            <a:pPr marL="0" indent="0">
              <a:buNone/>
            </a:pPr>
            <a:r>
              <a:rPr lang="en-US" sz="2600" dirty="0" err="1"/>
              <a:t>Nhóm</a:t>
            </a:r>
            <a:r>
              <a:rPr lang="en-US" sz="2600" dirty="0"/>
              <a:t> </a:t>
            </a:r>
            <a:r>
              <a:rPr lang="en-US" sz="2600" dirty="0" err="1"/>
              <a:t>thanh</a:t>
            </a:r>
            <a:r>
              <a:rPr lang="en-US" sz="2600" dirty="0"/>
              <a:t> </a:t>
            </a:r>
            <a:r>
              <a:rPr lang="en-US" sz="2600" dirty="0" err="1"/>
              <a:t>ghi</a:t>
            </a:r>
            <a:r>
              <a:rPr lang="en-US" sz="2600" dirty="0"/>
              <a:t> con </a:t>
            </a:r>
            <a:r>
              <a:rPr lang="en-US" sz="2600" dirty="0" err="1"/>
              <a:t>trỏ</a:t>
            </a:r>
            <a:r>
              <a:rPr lang="en-US" sz="2600" dirty="0"/>
              <a:t> </a:t>
            </a:r>
            <a:r>
              <a:rPr lang="en-US" sz="2600" dirty="0" err="1"/>
              <a:t>và</a:t>
            </a:r>
            <a:r>
              <a:rPr lang="en-US" sz="2600" dirty="0"/>
              <a:t> </a:t>
            </a:r>
            <a:r>
              <a:rPr lang="en-US" sz="2600" dirty="0" err="1"/>
              <a:t>chỉ</a:t>
            </a:r>
            <a:r>
              <a:rPr lang="en-US" sz="2600" dirty="0"/>
              <a:t> </a:t>
            </a:r>
            <a:r>
              <a:rPr lang="en-US" sz="2600" dirty="0" err="1"/>
              <a:t>mục</a:t>
            </a:r>
            <a:r>
              <a:rPr lang="en-US" sz="2600" dirty="0"/>
              <a:t> (Pointer &amp; Index Reg.)</a:t>
            </a:r>
          </a:p>
          <a:p>
            <a:pPr>
              <a:buFontTx/>
              <a:buChar char="-"/>
            </a:pPr>
            <a:r>
              <a:rPr lang="en-US" sz="2600" dirty="0"/>
              <a:t>IP (Instruction Pointer): </a:t>
            </a:r>
            <a:r>
              <a:rPr lang="en-US" sz="2600" dirty="0" err="1"/>
              <a:t>lưu</a:t>
            </a:r>
            <a:r>
              <a:rPr lang="en-US" sz="2600" dirty="0"/>
              <a:t> offset </a:t>
            </a:r>
            <a:r>
              <a:rPr lang="en-US" sz="2600" dirty="0" err="1"/>
              <a:t>của</a:t>
            </a:r>
            <a:r>
              <a:rPr lang="en-US" sz="2600" dirty="0"/>
              <a:t> ô </a:t>
            </a:r>
            <a:r>
              <a:rPr lang="en-US" sz="2600" dirty="0" err="1"/>
              <a:t>nhớ</a:t>
            </a:r>
            <a:r>
              <a:rPr lang="en-US" sz="2600" dirty="0"/>
              <a:t> </a:t>
            </a:r>
            <a:r>
              <a:rPr lang="en-US" sz="2600" dirty="0" err="1"/>
              <a:t>chứa</a:t>
            </a:r>
            <a:r>
              <a:rPr lang="en-US" sz="2600" dirty="0"/>
              <a:t> </a:t>
            </a:r>
            <a:r>
              <a:rPr lang="en-US" sz="2600" dirty="0" err="1"/>
              <a:t>lệnh</a:t>
            </a:r>
            <a:r>
              <a:rPr lang="en-US" sz="2600" dirty="0"/>
              <a:t> </a:t>
            </a:r>
            <a:r>
              <a:rPr lang="en-US" sz="2600" dirty="0" err="1"/>
              <a:t>kế</a:t>
            </a:r>
            <a:r>
              <a:rPr lang="en-US" sz="2600" dirty="0"/>
              <a:t> </a:t>
            </a:r>
            <a:r>
              <a:rPr lang="en-US" sz="2600" dirty="0" err="1"/>
              <a:t>tiếp</a:t>
            </a:r>
            <a:endParaRPr lang="en-US" sz="2600" dirty="0"/>
          </a:p>
          <a:p>
            <a:pPr>
              <a:buFontTx/>
              <a:buChar char="-"/>
            </a:pPr>
            <a:r>
              <a:rPr lang="en-US" sz="2600" dirty="0"/>
              <a:t>BP (Base Pointer): </a:t>
            </a:r>
            <a:r>
              <a:rPr lang="en-US" sz="2600" dirty="0" err="1"/>
              <a:t>lưu</a:t>
            </a:r>
            <a:r>
              <a:rPr lang="en-US" sz="2600" dirty="0"/>
              <a:t> offset </a:t>
            </a:r>
            <a:r>
              <a:rPr lang="en-US" sz="2600" dirty="0" err="1"/>
              <a:t>của</a:t>
            </a:r>
            <a:r>
              <a:rPr lang="en-US" sz="2600" dirty="0"/>
              <a:t> ô </a:t>
            </a:r>
            <a:r>
              <a:rPr lang="en-US" sz="2600" dirty="0" err="1"/>
              <a:t>nhớ</a:t>
            </a:r>
            <a:r>
              <a:rPr lang="en-US" sz="2600" dirty="0"/>
              <a:t> </a:t>
            </a:r>
            <a:r>
              <a:rPr lang="en-US" sz="2600" dirty="0" err="1"/>
              <a:t>cần</a:t>
            </a:r>
            <a:r>
              <a:rPr lang="en-US" sz="2600" dirty="0"/>
              <a:t> </a:t>
            </a:r>
            <a:r>
              <a:rPr lang="en-US" sz="2600" dirty="0" err="1"/>
              <a:t>truy</a:t>
            </a:r>
            <a:r>
              <a:rPr lang="en-US" sz="2600" dirty="0"/>
              <a:t> </a:t>
            </a:r>
            <a:r>
              <a:rPr lang="en-US" sz="2600" dirty="0" err="1"/>
              <a:t>xuất</a:t>
            </a:r>
            <a:endParaRPr lang="en-US" sz="2600" dirty="0"/>
          </a:p>
          <a:p>
            <a:pPr>
              <a:buFontTx/>
              <a:buChar char="-"/>
            </a:pPr>
            <a:r>
              <a:rPr lang="en-US" sz="2600" dirty="0"/>
              <a:t>SP (Stack Pointer): </a:t>
            </a:r>
            <a:r>
              <a:rPr lang="en-US" sz="2600" dirty="0" err="1"/>
              <a:t>lưu</a:t>
            </a:r>
            <a:r>
              <a:rPr lang="en-US" sz="2600" dirty="0"/>
              <a:t> offset </a:t>
            </a:r>
            <a:r>
              <a:rPr lang="en-US" sz="2600" dirty="0" err="1"/>
              <a:t>đỉnh</a:t>
            </a:r>
            <a:r>
              <a:rPr lang="en-US" sz="2600" dirty="0"/>
              <a:t> </a:t>
            </a:r>
            <a:r>
              <a:rPr lang="en-US" sz="2600" dirty="0" err="1"/>
              <a:t>ngăn</a:t>
            </a:r>
            <a:r>
              <a:rPr lang="en-US" sz="2600" dirty="0"/>
              <a:t> </a:t>
            </a:r>
            <a:r>
              <a:rPr lang="en-US" sz="2600" dirty="0" err="1"/>
              <a:t>xếp</a:t>
            </a:r>
            <a:r>
              <a:rPr lang="en-US" sz="2600" dirty="0"/>
              <a:t>.</a:t>
            </a:r>
          </a:p>
          <a:p>
            <a:pPr>
              <a:buFontTx/>
              <a:buChar char="-"/>
            </a:pPr>
            <a:r>
              <a:rPr lang="en-US" sz="2600" dirty="0"/>
              <a:t>SI (Source Index): </a:t>
            </a:r>
            <a:r>
              <a:rPr lang="en-US" sz="2600" dirty="0" err="1"/>
              <a:t>lưu</a:t>
            </a:r>
            <a:r>
              <a:rPr lang="en-US" sz="2600" dirty="0"/>
              <a:t> offset </a:t>
            </a:r>
            <a:r>
              <a:rPr lang="en-US" sz="2600" dirty="0" err="1"/>
              <a:t>vùng</a:t>
            </a:r>
            <a:r>
              <a:rPr lang="en-US" sz="2600" dirty="0"/>
              <a:t> </a:t>
            </a:r>
            <a:r>
              <a:rPr lang="en-US" sz="2600" dirty="0" err="1"/>
              <a:t>nhớ</a:t>
            </a:r>
            <a:r>
              <a:rPr lang="en-US" sz="2600" dirty="0"/>
              <a:t> </a:t>
            </a:r>
            <a:r>
              <a:rPr lang="en-US" sz="2600" dirty="0" err="1"/>
              <a:t>nguồn</a:t>
            </a:r>
            <a:r>
              <a:rPr lang="en-US" sz="2600" dirty="0"/>
              <a:t> </a:t>
            </a:r>
            <a:r>
              <a:rPr lang="en-US" sz="2600" dirty="0" err="1"/>
              <a:t>cần</a:t>
            </a:r>
            <a:r>
              <a:rPr lang="en-US" sz="2600" dirty="0"/>
              <a:t> </a:t>
            </a:r>
            <a:r>
              <a:rPr lang="en-US" sz="2600" dirty="0" err="1"/>
              <a:t>đọc</a:t>
            </a:r>
            <a:r>
              <a:rPr lang="en-US" sz="2600" dirty="0"/>
              <a:t> </a:t>
            </a:r>
            <a:r>
              <a:rPr lang="en-US" sz="2600" dirty="0" err="1"/>
              <a:t>lên</a:t>
            </a:r>
            <a:endParaRPr lang="en-US" sz="2600" dirty="0"/>
          </a:p>
          <a:p>
            <a:pPr>
              <a:buFontTx/>
              <a:buChar char="-"/>
            </a:pPr>
            <a:r>
              <a:rPr lang="en-US" sz="2600" dirty="0"/>
              <a:t>DI (Destination Index): </a:t>
            </a:r>
            <a:r>
              <a:rPr lang="en-US" sz="2600" dirty="0" err="1"/>
              <a:t>lưu</a:t>
            </a:r>
            <a:r>
              <a:rPr lang="en-US" sz="2600" dirty="0"/>
              <a:t> offset </a:t>
            </a:r>
            <a:r>
              <a:rPr lang="en-US" sz="2600" dirty="0" err="1"/>
              <a:t>vùng</a:t>
            </a:r>
            <a:r>
              <a:rPr lang="en-US" sz="2600" dirty="0"/>
              <a:t> </a:t>
            </a:r>
            <a:r>
              <a:rPr lang="en-US" sz="2600" dirty="0" err="1"/>
              <a:t>nhớ</a:t>
            </a:r>
            <a:r>
              <a:rPr lang="en-US" sz="2600" dirty="0"/>
              <a:t> </a:t>
            </a:r>
            <a:r>
              <a:rPr lang="en-US" sz="2600" dirty="0" err="1"/>
              <a:t>đích</a:t>
            </a:r>
            <a:r>
              <a:rPr lang="en-US" sz="2600" dirty="0"/>
              <a:t> </a:t>
            </a:r>
            <a:r>
              <a:rPr lang="en-US" sz="2600" dirty="0" err="1"/>
              <a:t>cần</a:t>
            </a:r>
            <a:r>
              <a:rPr lang="en-US" sz="2600" dirty="0"/>
              <a:t> </a:t>
            </a:r>
            <a:r>
              <a:rPr lang="en-US" sz="2600" dirty="0" err="1"/>
              <a:t>ghi</a:t>
            </a:r>
            <a:r>
              <a:rPr lang="en-US" sz="2600" dirty="0"/>
              <a:t> </a:t>
            </a:r>
            <a:r>
              <a:rPr lang="en-US" sz="2600" dirty="0" err="1"/>
              <a:t>xuống</a:t>
            </a:r>
            <a:r>
              <a:rPr lang="en-US" sz="2600" dirty="0"/>
              <a:t>.</a:t>
            </a:r>
          </a:p>
          <a:p>
            <a:pPr marL="0" indent="0">
              <a:buNone/>
            </a:pPr>
            <a:r>
              <a:rPr lang="en-US" sz="2600" dirty="0" err="1"/>
              <a:t>Mỗi</a:t>
            </a:r>
            <a:r>
              <a:rPr lang="en-US" sz="2600" dirty="0"/>
              <a:t> </a:t>
            </a:r>
            <a:r>
              <a:rPr lang="en-US" sz="2600" dirty="0" err="1"/>
              <a:t>thanh</a:t>
            </a:r>
            <a:r>
              <a:rPr lang="en-US" sz="2600" dirty="0"/>
              <a:t> </a:t>
            </a:r>
            <a:r>
              <a:rPr lang="en-US" sz="2600" dirty="0" err="1"/>
              <a:t>ghi</a:t>
            </a:r>
            <a:r>
              <a:rPr lang="en-US" sz="2600" dirty="0"/>
              <a:t> </a:t>
            </a:r>
            <a:r>
              <a:rPr lang="en-US" sz="2600" dirty="0" err="1"/>
              <a:t>trong</a:t>
            </a:r>
            <a:r>
              <a:rPr lang="en-US" sz="2600" dirty="0"/>
              <a:t> </a:t>
            </a:r>
            <a:r>
              <a:rPr lang="en-US" sz="2600" dirty="0" err="1"/>
              <a:t>nhóm</a:t>
            </a:r>
            <a:r>
              <a:rPr lang="en-US" sz="2600" dirty="0"/>
              <a:t> </a:t>
            </a:r>
            <a:r>
              <a:rPr lang="en-US" sz="2600" dirty="0" err="1"/>
              <a:t>này</a:t>
            </a:r>
            <a:r>
              <a:rPr lang="en-US" sz="2600" dirty="0"/>
              <a:t> </a:t>
            </a:r>
            <a:r>
              <a:rPr lang="en-US" sz="2600" dirty="0" err="1"/>
              <a:t>phải</a:t>
            </a:r>
            <a:r>
              <a:rPr lang="en-US" sz="2600" dirty="0"/>
              <a:t> </a:t>
            </a:r>
            <a:r>
              <a:rPr lang="en-US" sz="2600" dirty="0" err="1"/>
              <a:t>đi</a:t>
            </a:r>
            <a:r>
              <a:rPr lang="en-US" sz="2600" dirty="0"/>
              <a:t> </a:t>
            </a:r>
            <a:r>
              <a:rPr lang="en-US" sz="2600" dirty="0" err="1"/>
              <a:t>kèm</a:t>
            </a:r>
            <a:r>
              <a:rPr lang="en-US" sz="2600" dirty="0"/>
              <a:t> </a:t>
            </a:r>
            <a:r>
              <a:rPr lang="en-US" sz="2600" dirty="0" err="1"/>
              <a:t>với</a:t>
            </a:r>
            <a:r>
              <a:rPr lang="en-US" sz="2600" dirty="0"/>
              <a:t> 1 </a:t>
            </a:r>
            <a:r>
              <a:rPr lang="en-US" sz="2600" dirty="0" err="1"/>
              <a:t>thanh</a:t>
            </a:r>
            <a:r>
              <a:rPr lang="en-US" sz="2600" dirty="0"/>
              <a:t> </a:t>
            </a:r>
            <a:r>
              <a:rPr lang="en-US" sz="2600" dirty="0" err="1"/>
              <a:t>ghi</a:t>
            </a:r>
            <a:r>
              <a:rPr lang="en-US" sz="2600" dirty="0"/>
              <a:t> </a:t>
            </a:r>
            <a:r>
              <a:rPr lang="en-US" sz="2600" dirty="0" err="1"/>
              <a:t>trong</a:t>
            </a:r>
            <a:r>
              <a:rPr lang="en-US" sz="2600" dirty="0"/>
              <a:t> </a:t>
            </a:r>
            <a:r>
              <a:rPr lang="en-US" sz="2600" dirty="0" err="1"/>
              <a:t>nhóm</a:t>
            </a:r>
            <a:r>
              <a:rPr lang="en-US" sz="2600" dirty="0"/>
              <a:t> </a:t>
            </a:r>
            <a:r>
              <a:rPr lang="en-US" sz="2600" dirty="0" err="1"/>
              <a:t>thanh</a:t>
            </a:r>
            <a:r>
              <a:rPr lang="en-US" sz="2600" dirty="0"/>
              <a:t> </a:t>
            </a:r>
            <a:r>
              <a:rPr lang="en-US" sz="2600" dirty="0" err="1"/>
              <a:t>ghi</a:t>
            </a:r>
            <a:r>
              <a:rPr lang="en-US" sz="2600" dirty="0"/>
              <a:t> </a:t>
            </a:r>
            <a:r>
              <a:rPr lang="en-US" sz="2600" dirty="0" err="1"/>
              <a:t>đoạn</a:t>
            </a:r>
            <a:r>
              <a:rPr lang="en-US" sz="2600" dirty="0"/>
              <a:t> </a:t>
            </a:r>
            <a:r>
              <a:rPr lang="en-US" sz="2600" dirty="0" err="1"/>
              <a:t>mới</a:t>
            </a:r>
            <a:r>
              <a:rPr lang="en-US" sz="2600" dirty="0"/>
              <a:t> </a:t>
            </a:r>
            <a:r>
              <a:rPr lang="en-US" sz="2600" dirty="0" err="1"/>
              <a:t>biểu</a:t>
            </a:r>
            <a:r>
              <a:rPr lang="en-US" sz="2600" dirty="0"/>
              <a:t> </a:t>
            </a:r>
            <a:r>
              <a:rPr lang="en-US" sz="2600" dirty="0" err="1"/>
              <a:t>thị</a:t>
            </a:r>
            <a:r>
              <a:rPr lang="en-US" sz="2600" dirty="0"/>
              <a:t> </a:t>
            </a:r>
            <a:r>
              <a:rPr lang="en-US" sz="2600" dirty="0" err="1"/>
              <a:t>được</a:t>
            </a:r>
            <a:r>
              <a:rPr lang="en-US" sz="2600" dirty="0"/>
              <a:t> </a:t>
            </a:r>
            <a:r>
              <a:rPr lang="en-US" sz="2600" dirty="0" err="1"/>
              <a:t>vùng</a:t>
            </a:r>
            <a:r>
              <a:rPr lang="en-US" sz="2600" dirty="0"/>
              <a:t> </a:t>
            </a:r>
            <a:r>
              <a:rPr lang="en-US" sz="2600" dirty="0" err="1"/>
              <a:t>nhớ</a:t>
            </a:r>
            <a:r>
              <a:rPr lang="en-US" sz="2600" dirty="0"/>
              <a:t> / ô </a:t>
            </a:r>
            <a:r>
              <a:rPr lang="en-US" sz="2600" dirty="0" err="1"/>
              <a:t>nhớ</a:t>
            </a:r>
            <a:r>
              <a:rPr lang="en-US" sz="2600" dirty="0"/>
              <a:t> </a:t>
            </a:r>
            <a:r>
              <a:rPr lang="en-US" sz="2600" dirty="0" err="1"/>
              <a:t>cần</a:t>
            </a:r>
            <a:r>
              <a:rPr lang="en-US" sz="2600" dirty="0"/>
              <a:t> </a:t>
            </a:r>
            <a:r>
              <a:rPr lang="en-US" sz="2600" dirty="0" err="1"/>
              <a:t>truy</a:t>
            </a:r>
            <a:r>
              <a:rPr lang="en-US" sz="2600" dirty="0"/>
              <a:t> </a:t>
            </a:r>
            <a:r>
              <a:rPr lang="en-US" sz="2600" dirty="0" err="1"/>
              <a:t>xuất</a:t>
            </a:r>
            <a:endParaRPr lang="en-US" sz="2600" dirty="0"/>
          </a:p>
        </p:txBody>
      </p:sp>
    </p:spTree>
    <p:extLst>
      <p:ext uri="{BB962C8B-B14F-4D97-AF65-F5344CB8AC3E}">
        <p14:creationId xmlns:p14="http://schemas.microsoft.com/office/powerpoint/2010/main" val="106036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Nội dung</a:t>
            </a:r>
          </a:p>
        </p:txBody>
      </p:sp>
      <p:sp>
        <p:nvSpPr>
          <p:cNvPr id="17411" name="Rectangle 3"/>
          <p:cNvSpPr>
            <a:spLocks noGrp="1" noChangeArrowheads="1"/>
          </p:cNvSpPr>
          <p:nvPr>
            <p:ph type="body" idx="1"/>
          </p:nvPr>
        </p:nvSpPr>
        <p:spPr/>
        <p:txBody>
          <a:bodyPr/>
          <a:lstStyle/>
          <a:p>
            <a:pPr>
              <a:defRPr/>
            </a:pPr>
            <a:r>
              <a:rPr lang="en-US">
                <a:solidFill>
                  <a:srgbClr val="FF0000"/>
                </a:solidFill>
              </a:rPr>
              <a:t>Tổ chức của CPU</a:t>
            </a:r>
          </a:p>
          <a:p>
            <a:pPr>
              <a:defRPr/>
            </a:pPr>
            <a:r>
              <a:rPr lang="en-US"/>
              <a:t>Thanh ghi</a:t>
            </a:r>
          </a:p>
          <a:p>
            <a:pPr>
              <a:defRPr/>
            </a:pPr>
            <a:r>
              <a:rPr lang="en-US"/>
              <a:t>Hoạt động của chu trình lệnh</a:t>
            </a:r>
          </a:p>
          <a:p>
            <a:pPr>
              <a:defRPr/>
            </a:pPr>
            <a:r>
              <a:rPr lang="en-US"/>
              <a:t>Kỹ thuật pineline</a:t>
            </a:r>
          </a:p>
          <a:p>
            <a:pPr>
              <a:defRPr/>
            </a:pPr>
            <a:r>
              <a:rPr lang="en-US"/>
              <a:t>Giới thiệu chung về tập lệnh</a:t>
            </a: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TỔ CHỨC THANH GHI CỦA CPU 16 bit</a:t>
            </a:r>
          </a:p>
        </p:txBody>
      </p:sp>
      <p:sp>
        <p:nvSpPr>
          <p:cNvPr id="3" name="Chỗ dành sẵn cho Nội dung 2"/>
          <p:cNvSpPr>
            <a:spLocks noGrp="1"/>
          </p:cNvSpPr>
          <p:nvPr>
            <p:ph idx="1"/>
          </p:nvPr>
        </p:nvSpPr>
        <p:spPr>
          <a:xfrm>
            <a:off x="457200" y="854076"/>
            <a:ext cx="8578850" cy="5755730"/>
          </a:xfrm>
        </p:spPr>
        <p:txBody>
          <a:bodyPr/>
          <a:lstStyle/>
          <a:p>
            <a:pPr marL="0" indent="0">
              <a:buNone/>
            </a:pPr>
            <a:r>
              <a:rPr lang="en-US" sz="2400" dirty="0"/>
              <a:t>+ </a:t>
            </a:r>
            <a:r>
              <a:rPr lang="en-US" sz="2400" dirty="0" err="1"/>
              <a:t>Nhóm</a:t>
            </a:r>
            <a:r>
              <a:rPr lang="en-US" sz="2400" dirty="0"/>
              <a:t> </a:t>
            </a:r>
            <a:r>
              <a:rPr lang="en-US" sz="2400" dirty="0" err="1"/>
              <a:t>thanh</a:t>
            </a:r>
            <a:r>
              <a:rPr lang="en-US" sz="2400" dirty="0"/>
              <a:t> </a:t>
            </a:r>
            <a:r>
              <a:rPr lang="en-US" sz="2400" dirty="0" err="1"/>
              <a:t>ghi</a:t>
            </a:r>
            <a:r>
              <a:rPr lang="en-US" sz="2400" dirty="0"/>
              <a:t> </a:t>
            </a:r>
            <a:r>
              <a:rPr lang="en-US" sz="2400" dirty="0" err="1"/>
              <a:t>đa</a:t>
            </a:r>
            <a:r>
              <a:rPr lang="en-US" sz="2400" dirty="0"/>
              <a:t> </a:t>
            </a:r>
            <a:r>
              <a:rPr lang="en-US" sz="2400" dirty="0" err="1"/>
              <a:t>dụng</a:t>
            </a:r>
            <a:r>
              <a:rPr lang="en-US" sz="2400" dirty="0"/>
              <a:t> ( General Register)</a:t>
            </a:r>
          </a:p>
          <a:p>
            <a:pPr>
              <a:buFontTx/>
              <a:buChar char="-"/>
            </a:pPr>
            <a:r>
              <a:rPr lang="en-US" sz="2400" dirty="0"/>
              <a:t>AX (</a:t>
            </a:r>
            <a:r>
              <a:rPr lang="en-US" sz="2400" dirty="0" err="1"/>
              <a:t>Accummulator</a:t>
            </a:r>
            <a:r>
              <a:rPr lang="en-US" sz="2400" dirty="0"/>
              <a:t> Register): </a:t>
            </a:r>
            <a:r>
              <a:rPr lang="en-US" sz="2400" dirty="0" err="1"/>
              <a:t>lưu</a:t>
            </a:r>
            <a:r>
              <a:rPr lang="en-US" sz="2400" dirty="0"/>
              <a:t> </a:t>
            </a:r>
            <a:r>
              <a:rPr lang="en-US" sz="2400" dirty="0" err="1"/>
              <a:t>các</a:t>
            </a:r>
            <a:r>
              <a:rPr lang="en-US" sz="2400" dirty="0"/>
              <a:t> </a:t>
            </a:r>
            <a:r>
              <a:rPr lang="en-US" sz="2400" dirty="0" err="1"/>
              <a:t>dữ</a:t>
            </a:r>
            <a:r>
              <a:rPr lang="en-US" sz="2400" dirty="0"/>
              <a:t> </a:t>
            </a:r>
            <a:r>
              <a:rPr lang="en-US" sz="2400" dirty="0" err="1"/>
              <a:t>liệu</a:t>
            </a:r>
            <a:r>
              <a:rPr lang="en-US" sz="2400" dirty="0"/>
              <a:t> </a:t>
            </a:r>
            <a:r>
              <a:rPr lang="en-US" sz="2400" dirty="0" err="1"/>
              <a:t>số</a:t>
            </a:r>
            <a:r>
              <a:rPr lang="en-US" sz="2400" dirty="0"/>
              <a:t>, </a:t>
            </a:r>
            <a:r>
              <a:rPr lang="en-US" sz="2400" dirty="0" err="1"/>
              <a:t>giá</a:t>
            </a:r>
            <a:r>
              <a:rPr lang="en-US" sz="2400" dirty="0"/>
              <a:t> </a:t>
            </a:r>
            <a:r>
              <a:rPr lang="en-US" sz="2400" dirty="0" err="1"/>
              <a:t>trị</a:t>
            </a:r>
            <a:r>
              <a:rPr lang="en-US" sz="2400" dirty="0"/>
              <a:t> </a:t>
            </a:r>
            <a:r>
              <a:rPr lang="en-US" sz="2400" dirty="0" err="1"/>
              <a:t>mặc</a:t>
            </a:r>
            <a:r>
              <a:rPr lang="en-US" sz="2400" dirty="0"/>
              <a:t> </a:t>
            </a:r>
            <a:r>
              <a:rPr lang="en-US" sz="2400" dirty="0" err="1"/>
              <a:t>định</a:t>
            </a:r>
            <a:r>
              <a:rPr lang="en-US" sz="2400" dirty="0"/>
              <a:t>…</a:t>
            </a:r>
          </a:p>
          <a:p>
            <a:pPr>
              <a:buFontTx/>
              <a:buChar char="-"/>
            </a:pPr>
            <a:r>
              <a:rPr lang="en-US" sz="2400" dirty="0"/>
              <a:t>BX (Base Register): </a:t>
            </a:r>
            <a:r>
              <a:rPr lang="en-US" sz="2400" dirty="0" err="1"/>
              <a:t>đóng</a:t>
            </a:r>
            <a:r>
              <a:rPr lang="en-US" sz="2400" dirty="0"/>
              <a:t> </a:t>
            </a:r>
            <a:r>
              <a:rPr lang="en-US" sz="2400" dirty="0" err="1"/>
              <a:t>vai</a:t>
            </a:r>
            <a:r>
              <a:rPr lang="en-US" sz="2400" dirty="0"/>
              <a:t> </a:t>
            </a:r>
            <a:r>
              <a:rPr lang="en-US" sz="2400" dirty="0" err="1"/>
              <a:t>trò</a:t>
            </a:r>
            <a:r>
              <a:rPr lang="en-US" sz="2400" dirty="0"/>
              <a:t> </a:t>
            </a:r>
            <a:r>
              <a:rPr lang="en-US" sz="2400" dirty="0" err="1"/>
              <a:t>chỉ</a:t>
            </a:r>
            <a:r>
              <a:rPr lang="en-US" sz="2400" dirty="0"/>
              <a:t> </a:t>
            </a:r>
            <a:r>
              <a:rPr lang="en-US" sz="2400" dirty="0" err="1"/>
              <a:t>số</a:t>
            </a:r>
            <a:r>
              <a:rPr lang="en-US" sz="2400" dirty="0"/>
              <a:t> </a:t>
            </a:r>
            <a:r>
              <a:rPr lang="en-US" sz="2400" dirty="0" err="1"/>
              <a:t>mảng</a:t>
            </a:r>
            <a:r>
              <a:rPr lang="en-US" sz="2400" dirty="0"/>
              <a:t>, </a:t>
            </a:r>
            <a:r>
              <a:rPr lang="en-US" sz="2400" dirty="0" err="1"/>
              <a:t>cũng</a:t>
            </a:r>
            <a:r>
              <a:rPr lang="en-US" sz="2400" dirty="0"/>
              <a:t> </a:t>
            </a:r>
            <a:r>
              <a:rPr lang="en-US" sz="2400" dirty="0" err="1"/>
              <a:t>có</a:t>
            </a:r>
            <a:r>
              <a:rPr lang="en-US" sz="2400" dirty="0"/>
              <a:t> </a:t>
            </a:r>
            <a:r>
              <a:rPr lang="en-US" sz="2400" dirty="0" err="1"/>
              <a:t>thể</a:t>
            </a:r>
            <a:r>
              <a:rPr lang="en-US" sz="2400" dirty="0"/>
              <a:t> </a:t>
            </a:r>
            <a:r>
              <a:rPr lang="en-US" sz="2400" dirty="0" err="1"/>
              <a:t>lưu</a:t>
            </a:r>
            <a:r>
              <a:rPr lang="en-US" sz="2400" dirty="0"/>
              <a:t> </a:t>
            </a:r>
            <a:r>
              <a:rPr lang="en-US" sz="2400" dirty="0" err="1"/>
              <a:t>trữ</a:t>
            </a:r>
            <a:r>
              <a:rPr lang="en-US" sz="2400" dirty="0"/>
              <a:t> </a:t>
            </a:r>
            <a:r>
              <a:rPr lang="en-US" sz="2400" dirty="0" err="1"/>
              <a:t>dữ</a:t>
            </a:r>
            <a:r>
              <a:rPr lang="en-US" sz="2400" dirty="0"/>
              <a:t> </a:t>
            </a:r>
            <a:r>
              <a:rPr lang="en-US" sz="2400" dirty="0" err="1"/>
              <a:t>liệu</a:t>
            </a:r>
            <a:endParaRPr lang="en-US" sz="2400" dirty="0"/>
          </a:p>
          <a:p>
            <a:pPr>
              <a:buFontTx/>
              <a:buChar char="-"/>
            </a:pPr>
            <a:r>
              <a:rPr lang="en-US" sz="2400" dirty="0"/>
              <a:t>CX (Count Register): </a:t>
            </a:r>
            <a:r>
              <a:rPr lang="en-US" sz="2400" dirty="0" err="1"/>
              <a:t>có</a:t>
            </a:r>
            <a:r>
              <a:rPr lang="en-US" sz="2400" dirty="0"/>
              <a:t> </a:t>
            </a:r>
            <a:r>
              <a:rPr lang="en-US" sz="2400" dirty="0" err="1"/>
              <a:t>thể</a:t>
            </a:r>
            <a:r>
              <a:rPr lang="en-US" sz="2400" dirty="0"/>
              <a:t> </a:t>
            </a:r>
            <a:r>
              <a:rPr lang="en-US" sz="2400" dirty="0" err="1"/>
              <a:t>dùng</a:t>
            </a:r>
            <a:r>
              <a:rPr lang="en-US" sz="2400" dirty="0"/>
              <a:t> </a:t>
            </a:r>
            <a:r>
              <a:rPr lang="en-US" sz="2400" dirty="0" err="1"/>
              <a:t>để</a:t>
            </a:r>
            <a:r>
              <a:rPr lang="en-US" sz="2400" dirty="0"/>
              <a:t> </a:t>
            </a:r>
            <a:r>
              <a:rPr lang="en-US" sz="2400" dirty="0" err="1"/>
              <a:t>định</a:t>
            </a:r>
            <a:r>
              <a:rPr lang="en-US" sz="2400" dirty="0"/>
              <a:t> </a:t>
            </a:r>
            <a:r>
              <a:rPr lang="en-US" sz="2400" dirty="0" err="1"/>
              <a:t>số</a:t>
            </a:r>
            <a:r>
              <a:rPr lang="en-US" sz="2400" dirty="0"/>
              <a:t> </a:t>
            </a:r>
            <a:r>
              <a:rPr lang="en-US" sz="2400" dirty="0" err="1"/>
              <a:t>lần</a:t>
            </a:r>
            <a:r>
              <a:rPr lang="en-US" sz="2400" dirty="0"/>
              <a:t> </a:t>
            </a:r>
            <a:r>
              <a:rPr lang="en-US" sz="2400" dirty="0" err="1"/>
              <a:t>lập</a:t>
            </a:r>
            <a:endParaRPr lang="en-US" sz="2400" dirty="0"/>
          </a:p>
          <a:p>
            <a:pPr>
              <a:buFontTx/>
              <a:buChar char="-"/>
            </a:pPr>
            <a:r>
              <a:rPr lang="en-US" sz="2400" dirty="0"/>
              <a:t>DX (Data Register): </a:t>
            </a:r>
            <a:r>
              <a:rPr lang="en-US" sz="2400" dirty="0" err="1"/>
              <a:t>lưu</a:t>
            </a:r>
            <a:r>
              <a:rPr lang="en-US" sz="2400" dirty="0"/>
              <a:t> </a:t>
            </a:r>
            <a:r>
              <a:rPr lang="en-US" sz="2400" dirty="0" err="1"/>
              <a:t>dữ</a:t>
            </a:r>
            <a:r>
              <a:rPr lang="en-US" sz="2400" dirty="0"/>
              <a:t> </a:t>
            </a:r>
            <a:r>
              <a:rPr lang="en-US" sz="2400" dirty="0" err="1"/>
              <a:t>liệu</a:t>
            </a:r>
            <a:r>
              <a:rPr lang="en-US" sz="2400" dirty="0"/>
              <a:t>/</a:t>
            </a:r>
            <a:r>
              <a:rPr lang="en-US" sz="2400" dirty="0" err="1"/>
              <a:t>kết</a:t>
            </a:r>
            <a:r>
              <a:rPr lang="en-US" sz="2400" dirty="0"/>
              <a:t> </a:t>
            </a:r>
            <a:r>
              <a:rPr lang="en-US" sz="2400" dirty="0" err="1"/>
              <a:t>quả</a:t>
            </a:r>
            <a:r>
              <a:rPr lang="en-US" sz="2400" dirty="0"/>
              <a:t> </a:t>
            </a:r>
            <a:r>
              <a:rPr lang="en-US" sz="2400" dirty="0" err="1"/>
              <a:t>tính</a:t>
            </a:r>
            <a:r>
              <a:rPr lang="en-US" sz="2400" dirty="0"/>
              <a:t> </a:t>
            </a:r>
            <a:r>
              <a:rPr lang="en-US" sz="2400" dirty="0" err="1"/>
              <a:t>toán</a:t>
            </a:r>
            <a:r>
              <a:rPr lang="en-US" sz="2400" dirty="0"/>
              <a:t> (~AX)</a:t>
            </a:r>
          </a:p>
          <a:p>
            <a:pPr marL="0" indent="0">
              <a:buNone/>
            </a:pPr>
            <a:endParaRPr lang="en-US" sz="2400" dirty="0"/>
          </a:p>
          <a:p>
            <a:pPr marL="0" indent="0">
              <a:buNone/>
            </a:pPr>
            <a:r>
              <a:rPr lang="en-US" sz="2400" dirty="0" err="1"/>
              <a:t>Mỗi</a:t>
            </a:r>
            <a:r>
              <a:rPr lang="en-US" sz="2400" dirty="0"/>
              <a:t> </a:t>
            </a:r>
            <a:r>
              <a:rPr lang="en-US" sz="2400" dirty="0" err="1"/>
              <a:t>thanh</a:t>
            </a:r>
            <a:r>
              <a:rPr lang="en-US" sz="2400" dirty="0"/>
              <a:t> </a:t>
            </a:r>
            <a:r>
              <a:rPr lang="en-US" sz="2400" dirty="0" err="1"/>
              <a:t>ghi</a:t>
            </a:r>
            <a:r>
              <a:rPr lang="en-US" sz="2400" dirty="0"/>
              <a:t> </a:t>
            </a:r>
            <a:r>
              <a:rPr lang="en-US" sz="2400" dirty="0" err="1"/>
              <a:t>trong</a:t>
            </a:r>
            <a:r>
              <a:rPr lang="en-US" sz="2400" dirty="0"/>
              <a:t> </a:t>
            </a:r>
            <a:r>
              <a:rPr lang="en-US" sz="2400" dirty="0" err="1"/>
              <a:t>nhóm</a:t>
            </a:r>
            <a:r>
              <a:rPr lang="en-US" sz="2400" dirty="0"/>
              <a:t> </a:t>
            </a:r>
            <a:r>
              <a:rPr lang="en-US" sz="2400" dirty="0" err="1"/>
              <a:t>này</a:t>
            </a:r>
            <a:r>
              <a:rPr lang="en-US" sz="2400" dirty="0"/>
              <a:t> </a:t>
            </a:r>
            <a:r>
              <a:rPr lang="en-US" sz="2400" dirty="0" err="1"/>
              <a:t>thường</a:t>
            </a:r>
            <a:r>
              <a:rPr lang="en-US" sz="2400" dirty="0"/>
              <a:t> </a:t>
            </a:r>
            <a:r>
              <a:rPr lang="en-US" sz="2400" dirty="0" err="1"/>
              <a:t>đều</a:t>
            </a:r>
            <a:r>
              <a:rPr lang="en-US" sz="2400" dirty="0"/>
              <a:t> </a:t>
            </a:r>
            <a:r>
              <a:rPr lang="en-US" sz="2400" dirty="0" err="1"/>
              <a:t>cho</a:t>
            </a:r>
            <a:r>
              <a:rPr lang="en-US" sz="2400" dirty="0"/>
              <a:t> </a:t>
            </a:r>
            <a:r>
              <a:rPr lang="en-US" sz="2400" dirty="0" err="1"/>
              <a:t>phép</a:t>
            </a:r>
            <a:r>
              <a:rPr lang="en-US" sz="2400" dirty="0"/>
              <a:t> </a:t>
            </a:r>
            <a:r>
              <a:rPr lang="en-US" sz="2400" dirty="0" err="1"/>
              <a:t>sử</a:t>
            </a:r>
            <a:r>
              <a:rPr lang="en-US" sz="2400" dirty="0"/>
              <a:t> </a:t>
            </a:r>
            <a:r>
              <a:rPr lang="en-US" sz="2400" dirty="0" err="1"/>
              <a:t>dụng</a:t>
            </a:r>
            <a:r>
              <a:rPr lang="en-US" sz="2400" dirty="0"/>
              <a:t> </a:t>
            </a:r>
            <a:r>
              <a:rPr lang="en-US" sz="2400" dirty="0" err="1"/>
              <a:t>đến</a:t>
            </a:r>
            <a:r>
              <a:rPr lang="en-US" sz="2400" dirty="0"/>
              <a:t> </a:t>
            </a:r>
            <a:r>
              <a:rPr lang="en-US" sz="2400" dirty="0" err="1"/>
              <a:t>từng</a:t>
            </a:r>
            <a:r>
              <a:rPr lang="en-US" sz="2400" dirty="0"/>
              <a:t> Byte, </a:t>
            </a:r>
            <a:r>
              <a:rPr lang="en-US" sz="2400" dirty="0" err="1"/>
              <a:t>bằng</a:t>
            </a:r>
            <a:r>
              <a:rPr lang="en-US" sz="2400" dirty="0"/>
              <a:t> </a:t>
            </a:r>
            <a:r>
              <a:rPr lang="en-US" sz="2400" dirty="0" err="1"/>
              <a:t>cách</a:t>
            </a:r>
            <a:r>
              <a:rPr lang="en-US" sz="2400" dirty="0"/>
              <a:t> </a:t>
            </a:r>
            <a:r>
              <a:rPr lang="en-US" sz="2400" dirty="0" err="1"/>
              <a:t>thay</a:t>
            </a:r>
            <a:r>
              <a:rPr lang="en-US" sz="2400" dirty="0"/>
              <a:t> </a:t>
            </a:r>
            <a:r>
              <a:rPr lang="en-US" sz="2400" dirty="0" err="1"/>
              <a:t>chữ</a:t>
            </a:r>
            <a:r>
              <a:rPr lang="en-US" sz="2400" dirty="0"/>
              <a:t> “X” </a:t>
            </a:r>
            <a:r>
              <a:rPr lang="en-US" sz="2400" dirty="0" err="1"/>
              <a:t>thành</a:t>
            </a:r>
            <a:r>
              <a:rPr lang="en-US" sz="2400" dirty="0"/>
              <a:t> </a:t>
            </a:r>
            <a:r>
              <a:rPr lang="en-US" sz="2400" dirty="0" err="1"/>
              <a:t>chữ</a:t>
            </a:r>
            <a:r>
              <a:rPr lang="en-US" sz="2400" dirty="0"/>
              <a:t> “H” </a:t>
            </a:r>
            <a:r>
              <a:rPr lang="en-US" sz="2400" dirty="0" err="1"/>
              <a:t>để</a:t>
            </a:r>
            <a:r>
              <a:rPr lang="en-US" sz="2400" dirty="0"/>
              <a:t> </a:t>
            </a:r>
            <a:r>
              <a:rPr lang="en-US" sz="2400" dirty="0" err="1"/>
              <a:t>chỉ</a:t>
            </a:r>
            <a:r>
              <a:rPr lang="en-US" sz="2400" dirty="0"/>
              <a:t> Byte </a:t>
            </a:r>
            <a:r>
              <a:rPr lang="en-US" sz="2400" dirty="0" err="1"/>
              <a:t>cao</a:t>
            </a:r>
            <a:r>
              <a:rPr lang="en-US" sz="2400" dirty="0"/>
              <a:t>, </a:t>
            </a:r>
            <a:r>
              <a:rPr lang="en-US" sz="2400" dirty="0" err="1"/>
              <a:t>hoặc</a:t>
            </a:r>
            <a:r>
              <a:rPr lang="en-US" sz="2400" dirty="0"/>
              <a:t> “L” </a:t>
            </a:r>
            <a:r>
              <a:rPr lang="en-US" sz="2400" dirty="0" err="1"/>
              <a:t>để</a:t>
            </a:r>
            <a:r>
              <a:rPr lang="en-US" sz="2400" dirty="0"/>
              <a:t> </a:t>
            </a:r>
            <a:r>
              <a:rPr lang="en-US" sz="2400" dirty="0" err="1"/>
              <a:t>chỉ</a:t>
            </a:r>
            <a:r>
              <a:rPr lang="en-US" sz="2400" dirty="0"/>
              <a:t> Byte </a:t>
            </a:r>
            <a:r>
              <a:rPr lang="en-US" sz="2400" dirty="0" err="1"/>
              <a:t>thấp</a:t>
            </a:r>
            <a:r>
              <a:rPr lang="en-US" sz="2400" dirty="0"/>
              <a:t> ( VD: AH, BL, CL…)</a:t>
            </a:r>
          </a:p>
        </p:txBody>
      </p:sp>
    </p:spTree>
    <p:extLst>
      <p:ext uri="{BB962C8B-B14F-4D97-AF65-F5344CB8AC3E}">
        <p14:creationId xmlns:p14="http://schemas.microsoft.com/office/powerpoint/2010/main" val="3945032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hỗ dành sẵn cho Nội dung 2"/>
          <p:cNvSpPr>
            <a:spLocks noGrp="1"/>
          </p:cNvSpPr>
          <p:nvPr>
            <p:ph idx="1"/>
          </p:nvPr>
        </p:nvSpPr>
        <p:spPr>
          <a:xfrm>
            <a:off x="251791" y="1179444"/>
            <a:ext cx="8892209" cy="4584770"/>
          </a:xfrm>
        </p:spPr>
        <p:txBody>
          <a:bodyPr/>
          <a:lstStyle/>
          <a:p>
            <a:pPr marL="0" indent="0">
              <a:buNone/>
            </a:pP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AX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AX = 2011h</a:t>
            </a:r>
          </a:p>
          <a:p>
            <a:pPr marL="0" indent="0">
              <a:buNone/>
            </a:pPr>
            <a:r>
              <a:rPr lang="en-US" dirty="0">
                <a:latin typeface="Times New Roman" panose="02020603050405020304" pitchFamily="18" charset="0"/>
                <a:cs typeface="Times New Roman" panose="02020603050405020304" pitchFamily="18" charset="0"/>
              </a:rPr>
              <a:t>AH = 20</a:t>
            </a:r>
          </a:p>
          <a:p>
            <a:pPr marL="0" indent="0">
              <a:buNone/>
            </a:pPr>
            <a:r>
              <a:rPr lang="en-US" dirty="0">
                <a:latin typeface="Times New Roman" panose="02020603050405020304" pitchFamily="18" charset="0"/>
                <a:cs typeface="Times New Roman" panose="02020603050405020304" pitchFamily="18" charset="0"/>
              </a:rPr>
              <a:t>AL = 11</a:t>
            </a:r>
          </a:p>
          <a:p>
            <a:pPr marL="0" indent="0">
              <a:buNone/>
            </a:pPr>
            <a:r>
              <a:rPr lang="en-US" dirty="0">
                <a:latin typeface="Times New Roman" panose="02020603050405020304" pitchFamily="18" charset="0"/>
                <a:cs typeface="Times New Roman" panose="02020603050405020304" pitchFamily="18" charset="0"/>
              </a:rPr>
              <a:t>AH=20h</a:t>
            </a:r>
          </a:p>
          <a:p>
            <a:pPr marL="0" indent="0">
              <a:buNone/>
            </a:pPr>
            <a:r>
              <a:rPr lang="en-US" dirty="0">
                <a:latin typeface="Times New Roman" panose="02020603050405020304" pitchFamily="18" charset="0"/>
                <a:cs typeface="Times New Roman" panose="02020603050405020304" pitchFamily="18" charset="0"/>
              </a:rPr>
              <a:t>AL=11h</a:t>
            </a:r>
          </a:p>
        </p:txBody>
      </p:sp>
    </p:spTree>
    <p:extLst>
      <p:ext uri="{BB962C8B-B14F-4D97-AF65-F5344CB8AC3E}">
        <p14:creationId xmlns:p14="http://schemas.microsoft.com/office/powerpoint/2010/main" val="86702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err="1"/>
              <a:t>Bài</a:t>
            </a:r>
            <a:r>
              <a:rPr lang="en-US" dirty="0"/>
              <a:t> </a:t>
            </a:r>
            <a:r>
              <a:rPr lang="en-US" dirty="0" err="1"/>
              <a:t>tập</a:t>
            </a:r>
            <a:r>
              <a:rPr lang="en-US" dirty="0"/>
              <a:t> 2</a:t>
            </a:r>
          </a:p>
        </p:txBody>
      </p:sp>
      <p:sp>
        <p:nvSpPr>
          <p:cNvPr id="3" name="Chỗ dành sẵn cho Nội dung 2"/>
          <p:cNvSpPr>
            <a:spLocks noGrp="1"/>
          </p:cNvSpPr>
          <p:nvPr>
            <p:ph idx="1"/>
          </p:nvPr>
        </p:nvSpPr>
        <p:spPr>
          <a:xfrm>
            <a:off x="278296" y="993913"/>
            <a:ext cx="8757754" cy="5864087"/>
          </a:xfrm>
        </p:spPr>
        <p:txBody>
          <a:bodyPr/>
          <a:lstStyle/>
          <a:p>
            <a:pPr marL="0" indent="0">
              <a:buNone/>
            </a:pPr>
            <a:r>
              <a:rPr lang="en-US" dirty="0" err="1"/>
              <a:t>Xác</a:t>
            </a:r>
            <a:r>
              <a:rPr lang="en-US" dirty="0"/>
              <a:t> </a:t>
            </a:r>
            <a:r>
              <a:rPr lang="en-US" dirty="0" err="1"/>
              <a:t>định</a:t>
            </a:r>
            <a:r>
              <a:rPr lang="en-US" dirty="0"/>
              <a:t> </a:t>
            </a:r>
            <a:r>
              <a:rPr lang="en-US" dirty="0" err="1"/>
              <a:t>giá</a:t>
            </a:r>
            <a:r>
              <a:rPr lang="en-US" dirty="0"/>
              <a:t> </a:t>
            </a:r>
            <a:r>
              <a:rPr lang="en-US" dirty="0" err="1"/>
              <a:t>trị</a:t>
            </a:r>
            <a:r>
              <a:rPr lang="en-US" dirty="0"/>
              <a:t> </a:t>
            </a:r>
            <a:r>
              <a:rPr lang="en-US" dirty="0" err="1"/>
              <a:t>của</a:t>
            </a:r>
            <a:r>
              <a:rPr lang="en-US" dirty="0"/>
              <a:t> DH, DL, DX </a:t>
            </a:r>
            <a:r>
              <a:rPr lang="en-US" dirty="0" err="1"/>
              <a:t>sau</a:t>
            </a:r>
            <a:r>
              <a:rPr lang="en-US" dirty="0"/>
              <a:t> </a:t>
            </a:r>
            <a:r>
              <a:rPr lang="en-US" dirty="0" err="1"/>
              <a:t>mỗi</a:t>
            </a:r>
            <a:r>
              <a:rPr lang="en-US" dirty="0"/>
              <a:t> </a:t>
            </a:r>
            <a:r>
              <a:rPr lang="en-US" dirty="0" err="1"/>
              <a:t>lệnh</a:t>
            </a:r>
            <a:r>
              <a:rPr lang="en-US" dirty="0"/>
              <a:t> </a:t>
            </a:r>
            <a:r>
              <a:rPr lang="en-US" dirty="0" err="1"/>
              <a:t>trong</a:t>
            </a:r>
            <a:r>
              <a:rPr lang="en-US" dirty="0"/>
              <a:t> </a:t>
            </a:r>
            <a:r>
              <a:rPr lang="en-US" dirty="0" err="1"/>
              <a:t>chuỗi</a:t>
            </a:r>
            <a:r>
              <a:rPr lang="en-US" dirty="0"/>
              <a:t> </a:t>
            </a:r>
            <a:r>
              <a:rPr lang="en-US" dirty="0" err="1"/>
              <a:t>lệnh</a:t>
            </a:r>
            <a:r>
              <a:rPr lang="en-US" dirty="0"/>
              <a:t> </a:t>
            </a:r>
            <a:r>
              <a:rPr lang="en-US" dirty="0" err="1"/>
              <a:t>sau</a:t>
            </a:r>
            <a:r>
              <a:rPr lang="en-US" dirty="0"/>
              <a:t> :</a:t>
            </a:r>
          </a:p>
          <a:p>
            <a:pPr marL="0" indent="0">
              <a:buNone/>
            </a:pPr>
            <a:r>
              <a:rPr lang="en-US" dirty="0"/>
              <a:t>DX = 1234h + 5678</a:t>
            </a:r>
          </a:p>
          <a:p>
            <a:pPr marL="0" indent="0">
              <a:buNone/>
            </a:pPr>
            <a:r>
              <a:rPr lang="en-US" dirty="0"/>
              <a:t>DL = 0</a:t>
            </a:r>
          </a:p>
          <a:p>
            <a:pPr marL="0" indent="0">
              <a:buNone/>
            </a:pPr>
            <a:r>
              <a:rPr lang="en-US" dirty="0"/>
              <a:t>DH = 1</a:t>
            </a:r>
          </a:p>
          <a:p>
            <a:pPr marL="0" indent="0">
              <a:buNone/>
            </a:pPr>
            <a:r>
              <a:rPr lang="en-US" dirty="0"/>
              <a:t>DL = DL - DH</a:t>
            </a:r>
          </a:p>
        </p:txBody>
      </p:sp>
    </p:spTree>
    <p:extLst>
      <p:ext uri="{BB962C8B-B14F-4D97-AF65-F5344CB8AC3E}">
        <p14:creationId xmlns:p14="http://schemas.microsoft.com/office/powerpoint/2010/main" val="2683147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TỔ CHỨC THANH GHI CỦA CPU 16 bit</a:t>
            </a:r>
          </a:p>
        </p:txBody>
      </p:sp>
      <p:sp>
        <p:nvSpPr>
          <p:cNvPr id="3" name="Chỗ dành sẵn cho Nội dung 2"/>
          <p:cNvSpPr>
            <a:spLocks noGrp="1"/>
          </p:cNvSpPr>
          <p:nvPr>
            <p:ph idx="1"/>
          </p:nvPr>
        </p:nvSpPr>
        <p:spPr/>
        <p:txBody>
          <a:bodyPr/>
          <a:lstStyle/>
          <a:p>
            <a:pPr marL="0" indent="0">
              <a:buNone/>
            </a:pPr>
            <a:r>
              <a:rPr lang="en-US" dirty="0"/>
              <a:t>Thanh </a:t>
            </a:r>
            <a:r>
              <a:rPr lang="en-US" dirty="0" err="1"/>
              <a:t>ghi</a:t>
            </a:r>
            <a:r>
              <a:rPr lang="en-US" dirty="0"/>
              <a:t> </a:t>
            </a:r>
            <a:r>
              <a:rPr lang="en-US" dirty="0" err="1"/>
              <a:t>cờ</a:t>
            </a:r>
            <a:r>
              <a:rPr lang="en-US" dirty="0"/>
              <a:t> ( Flag Register)</a:t>
            </a:r>
          </a:p>
          <a:p>
            <a:pPr marL="0" indent="0">
              <a:buNone/>
            </a:pPr>
            <a:r>
              <a:rPr lang="en-US" dirty="0" err="1"/>
              <a:t>Không</a:t>
            </a:r>
            <a:r>
              <a:rPr lang="en-US" dirty="0"/>
              <a:t> </a:t>
            </a:r>
            <a:r>
              <a:rPr lang="en-US" dirty="0" err="1"/>
              <a:t>có</a:t>
            </a:r>
            <a:r>
              <a:rPr lang="en-US" dirty="0"/>
              <a:t> </a:t>
            </a:r>
            <a:r>
              <a:rPr lang="en-US" dirty="0" err="1"/>
              <a:t>tên</a:t>
            </a:r>
            <a:r>
              <a:rPr lang="en-US" dirty="0"/>
              <a:t>, </a:t>
            </a:r>
            <a:r>
              <a:rPr lang="en-US" dirty="0" err="1"/>
              <a:t>mỗi</a:t>
            </a:r>
            <a:r>
              <a:rPr lang="en-US" dirty="0"/>
              <a:t> bit </a:t>
            </a:r>
            <a:r>
              <a:rPr lang="en-US" dirty="0" err="1"/>
              <a:t>là</a:t>
            </a:r>
            <a:r>
              <a:rPr lang="en-US" dirty="0"/>
              <a:t> 1 </a:t>
            </a:r>
            <a:r>
              <a:rPr lang="en-US" dirty="0" err="1"/>
              <a:t>cờ</a:t>
            </a:r>
            <a:r>
              <a:rPr lang="en-US" dirty="0"/>
              <a:t>, </a:t>
            </a:r>
            <a:r>
              <a:rPr lang="en-US" dirty="0" err="1"/>
              <a:t>biểu</a:t>
            </a:r>
            <a:r>
              <a:rPr lang="en-US" dirty="0"/>
              <a:t> </a:t>
            </a:r>
            <a:r>
              <a:rPr lang="en-US" dirty="0" err="1"/>
              <a:t>diễn</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lệnh</a:t>
            </a:r>
            <a:r>
              <a:rPr lang="en-US" dirty="0"/>
              <a:t> </a:t>
            </a:r>
            <a:r>
              <a:rPr lang="en-US" dirty="0" err="1"/>
              <a:t>vừa</a:t>
            </a:r>
            <a:r>
              <a:rPr lang="en-US" dirty="0"/>
              <a:t> </a:t>
            </a:r>
            <a:r>
              <a:rPr lang="en-US" dirty="0" err="1"/>
              <a:t>thực</a:t>
            </a:r>
            <a:r>
              <a:rPr lang="en-US" dirty="0"/>
              <a:t> </a:t>
            </a:r>
            <a:r>
              <a:rPr lang="en-US" dirty="0" err="1"/>
              <a:t>hiện</a:t>
            </a:r>
            <a:r>
              <a:rPr lang="en-US" dirty="0"/>
              <a:t> </a:t>
            </a:r>
            <a:r>
              <a:rPr lang="en-US" dirty="0" err="1"/>
              <a:t>hoặc</a:t>
            </a:r>
            <a:r>
              <a:rPr lang="en-US" dirty="0"/>
              <a:t> </a:t>
            </a:r>
            <a:r>
              <a:rPr lang="en-US" dirty="0" err="1"/>
              <a:t>đặt</a:t>
            </a:r>
            <a:r>
              <a:rPr lang="en-US" dirty="0"/>
              <a:t> </a:t>
            </a:r>
            <a:r>
              <a:rPr lang="en-US" dirty="0" err="1"/>
              <a:t>trạng</a:t>
            </a:r>
            <a:r>
              <a:rPr lang="en-US" dirty="0"/>
              <a:t> </a:t>
            </a:r>
            <a:r>
              <a:rPr lang="en-US" dirty="0" err="1"/>
              <a:t>thái</a:t>
            </a:r>
            <a:r>
              <a:rPr lang="en-US" dirty="0"/>
              <a:t> </a:t>
            </a:r>
            <a:r>
              <a:rPr lang="en-US" dirty="0" err="1"/>
              <a:t>cho</a:t>
            </a:r>
            <a:r>
              <a:rPr lang="en-US" dirty="0"/>
              <a:t> </a:t>
            </a:r>
            <a:r>
              <a:rPr lang="en-US" dirty="0" err="1"/>
              <a:t>lệnh</a:t>
            </a:r>
            <a:r>
              <a:rPr lang="en-US" dirty="0"/>
              <a:t> </a:t>
            </a:r>
            <a:r>
              <a:rPr lang="en-US" dirty="0" err="1"/>
              <a:t>thực</a:t>
            </a:r>
            <a:r>
              <a:rPr lang="en-US" dirty="0"/>
              <a:t> </a:t>
            </a:r>
            <a:r>
              <a:rPr lang="en-US" dirty="0" err="1"/>
              <a:t>hiện</a:t>
            </a:r>
            <a:endParaRPr lang="en-US" dirty="0"/>
          </a:p>
        </p:txBody>
      </p:sp>
    </p:spTree>
    <p:extLst>
      <p:ext uri="{BB962C8B-B14F-4D97-AF65-F5344CB8AC3E}">
        <p14:creationId xmlns:p14="http://schemas.microsoft.com/office/powerpoint/2010/main" val="3295247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Ngăn xếp (stack)</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pPr>
              <a:lnSpc>
                <a:spcPct val="90000"/>
              </a:lnSpc>
            </a:pPr>
            <a:r>
              <a:rPr lang="en-US"/>
              <a:t>Ngăn xếp là vùng nhớ có cấu trúc LIFO (FILO) </a:t>
            </a:r>
          </a:p>
          <a:p>
            <a:pPr lvl="1">
              <a:lnSpc>
                <a:spcPct val="90000"/>
              </a:lnSpc>
            </a:pPr>
            <a:r>
              <a:rPr lang="en-US"/>
              <a:t>LIFO: </a:t>
            </a:r>
            <a:r>
              <a:rPr lang="en-US" u="sng"/>
              <a:t>L</a:t>
            </a:r>
            <a:r>
              <a:rPr lang="en-US"/>
              <a:t>ast </a:t>
            </a:r>
            <a:r>
              <a:rPr lang="en-US" u="sng"/>
              <a:t>I</a:t>
            </a:r>
            <a:r>
              <a:rPr lang="en-US"/>
              <a:t>n </a:t>
            </a:r>
            <a:r>
              <a:rPr lang="en-US" u="sng"/>
              <a:t>F</a:t>
            </a:r>
            <a:r>
              <a:rPr lang="en-US"/>
              <a:t>irst </a:t>
            </a:r>
            <a:r>
              <a:rPr lang="en-US" u="sng"/>
              <a:t>O</a:t>
            </a:r>
            <a:r>
              <a:rPr lang="en-US"/>
              <a:t>ut </a:t>
            </a:r>
          </a:p>
          <a:p>
            <a:pPr>
              <a:lnSpc>
                <a:spcPct val="90000"/>
              </a:lnSpc>
            </a:pPr>
            <a:r>
              <a:rPr lang="en-US"/>
              <a:t>Ngăn xếp thường dùng để phục vụ cho chương trình con</a:t>
            </a:r>
          </a:p>
          <a:p>
            <a:pPr>
              <a:lnSpc>
                <a:spcPct val="90000"/>
              </a:lnSpc>
            </a:pPr>
            <a:r>
              <a:rPr lang="en-US"/>
              <a:t>Đáy ngăn xếp là một ngăn nhớ xác định</a:t>
            </a:r>
          </a:p>
          <a:p>
            <a:pPr>
              <a:lnSpc>
                <a:spcPct val="90000"/>
              </a:lnSpc>
            </a:pPr>
            <a:r>
              <a:rPr lang="en-US"/>
              <a:t>Đỉnh ngăn xếp là thông tin nằm ở vị trí trên cùng trong ngăn xếp</a:t>
            </a:r>
          </a:p>
          <a:p>
            <a:pPr>
              <a:lnSpc>
                <a:spcPct val="90000"/>
              </a:lnSpc>
            </a:pPr>
            <a:r>
              <a:rPr lang="en-US"/>
              <a:t>Đỉnh ngăn xếp có thể bị thay đổi</a:t>
            </a:r>
          </a:p>
          <a:p>
            <a:pPr lvl="1"/>
            <a:endParaRPr lang="en-US"/>
          </a:p>
          <a:p>
            <a:pPr lvl="1"/>
            <a:endParaRPr lang="en-US"/>
          </a:p>
          <a:p>
            <a:pPr lvl="1"/>
            <a:endParaRPr lang="en-US"/>
          </a:p>
          <a:p>
            <a:pPr lvl="1"/>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175520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Ngăn xếp (stack)</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pPr>
              <a:lnSpc>
                <a:spcPct val="90000"/>
              </a:lnSpc>
            </a:pPr>
            <a:r>
              <a:rPr lang="en-US"/>
              <a:t>SP chứa địa chỉ của ngăn nhớ đỉnh ngăn xếp</a:t>
            </a:r>
          </a:p>
          <a:p>
            <a:pPr>
              <a:lnSpc>
                <a:spcPct val="90000"/>
              </a:lnSpc>
            </a:pPr>
            <a:r>
              <a:rPr lang="en-US"/>
              <a:t>Khi cất một thông tin vào ngăn xếp:</a:t>
            </a:r>
          </a:p>
          <a:p>
            <a:pPr lvl="1">
              <a:lnSpc>
                <a:spcPct val="90000"/>
              </a:lnSpc>
            </a:pPr>
            <a:r>
              <a:rPr lang="en-US"/>
              <a:t>Nội dung của SP tự động tăng</a:t>
            </a:r>
          </a:p>
          <a:p>
            <a:pPr lvl="1">
              <a:lnSpc>
                <a:spcPct val="90000"/>
              </a:lnSpc>
            </a:pPr>
            <a:r>
              <a:rPr lang="en-US"/>
              <a:t>Thông tin được cất vào ngăn nhớ được trỏ bởi SP</a:t>
            </a:r>
          </a:p>
          <a:p>
            <a:pPr>
              <a:lnSpc>
                <a:spcPct val="90000"/>
              </a:lnSpc>
            </a:pPr>
            <a:r>
              <a:rPr lang="en-US"/>
              <a:t>Khi lấy một thông tin ra khỏi ngăn xếp:</a:t>
            </a:r>
          </a:p>
          <a:p>
            <a:pPr lvl="1">
              <a:lnSpc>
                <a:spcPct val="90000"/>
              </a:lnSpc>
            </a:pPr>
            <a:r>
              <a:rPr lang="en-US"/>
              <a:t>Thông tin được đọc từ ngăn nhớ được trỏ bởi SP</a:t>
            </a:r>
          </a:p>
          <a:p>
            <a:pPr lvl="1">
              <a:lnSpc>
                <a:spcPct val="90000"/>
              </a:lnSpc>
            </a:pPr>
            <a:r>
              <a:rPr lang="en-US"/>
              <a:t>Nội dung của SP tự động giảm</a:t>
            </a:r>
          </a:p>
          <a:p>
            <a:pPr>
              <a:lnSpc>
                <a:spcPct val="90000"/>
              </a:lnSpc>
            </a:pPr>
            <a:r>
              <a:rPr lang="en-US"/>
              <a:t>Khi ngăn xếp rỗng, SP trỏ vào đáy</a:t>
            </a:r>
          </a:p>
          <a:p>
            <a:pPr lvl="1"/>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377857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11">
                                            <p:txEl>
                                              <p:pRg st="6" end="6"/>
                                            </p:txEl>
                                          </p:spTgt>
                                        </p:tgtEl>
                                        <p:attrNameLst>
                                          <p:attrName>style.visibility</p:attrName>
                                        </p:attrNameLst>
                                      </p:cBhvr>
                                      <p:to>
                                        <p:strVal val="visible"/>
                                      </p:to>
                                    </p:set>
                                    <p:anim calcmode="lin" valueType="num">
                                      <p:cBhvr additive="base">
                                        <p:cTn id="43"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411">
                                            <p:txEl>
                                              <p:pRg st="7" end="7"/>
                                            </p:txEl>
                                          </p:spTgt>
                                        </p:tgtEl>
                                        <p:attrNameLst>
                                          <p:attrName>style.visibility</p:attrName>
                                        </p:attrNameLst>
                                      </p:cBhvr>
                                      <p:to>
                                        <p:strVal val="visible"/>
                                      </p:to>
                                    </p:set>
                                    <p:anim calcmode="lin" valueType="num">
                                      <p:cBhvr additive="base">
                                        <p:cTn id="49"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4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Hoạt động của chu trình lệnh</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pPr>
              <a:lnSpc>
                <a:spcPct val="90000"/>
              </a:lnSpc>
            </a:pPr>
            <a:r>
              <a:rPr lang="en-US"/>
              <a:t>Chu trình lệnh:</a:t>
            </a:r>
          </a:p>
          <a:p>
            <a:pPr lvl="1">
              <a:lnSpc>
                <a:spcPct val="90000"/>
              </a:lnSpc>
            </a:pPr>
            <a:r>
              <a:rPr lang="en-US"/>
              <a:t>Nạp lệnh</a:t>
            </a:r>
          </a:p>
          <a:p>
            <a:pPr lvl="1">
              <a:lnSpc>
                <a:spcPct val="90000"/>
              </a:lnSpc>
            </a:pPr>
            <a:r>
              <a:rPr lang="en-US"/>
              <a:t>Giải mã lệnh</a:t>
            </a:r>
          </a:p>
          <a:p>
            <a:pPr lvl="1">
              <a:lnSpc>
                <a:spcPct val="90000"/>
              </a:lnSpc>
            </a:pPr>
            <a:r>
              <a:rPr lang="en-US"/>
              <a:t>Nạp toán hạng</a:t>
            </a:r>
          </a:p>
          <a:p>
            <a:pPr lvl="1">
              <a:lnSpc>
                <a:spcPct val="90000"/>
              </a:lnSpc>
            </a:pPr>
            <a:r>
              <a:rPr lang="en-US"/>
              <a:t>Thực hiện lệnh</a:t>
            </a:r>
          </a:p>
          <a:p>
            <a:pPr lvl="1">
              <a:lnSpc>
                <a:spcPct val="90000"/>
              </a:lnSpc>
            </a:pPr>
            <a:r>
              <a:rPr lang="en-US"/>
              <a:t>Cất toán hạng</a:t>
            </a:r>
          </a:p>
          <a:p>
            <a:pPr lvl="1">
              <a:lnSpc>
                <a:spcPct val="90000"/>
              </a:lnSpc>
            </a:pPr>
            <a:r>
              <a:rPr lang="en-US"/>
              <a:t>Ngắt.</a:t>
            </a:r>
          </a:p>
          <a:p>
            <a:pPr lvl="1"/>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366949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11">
                                            <p:txEl>
                                              <p:pRg st="6" end="6"/>
                                            </p:txEl>
                                          </p:spTgt>
                                        </p:tgtEl>
                                        <p:attrNameLst>
                                          <p:attrName>style.visibility</p:attrName>
                                        </p:attrNameLst>
                                      </p:cBhvr>
                                      <p:to>
                                        <p:strVal val="visible"/>
                                      </p:to>
                                    </p:set>
                                    <p:anim calcmode="lin" valueType="num">
                                      <p:cBhvr additive="base">
                                        <p:cTn id="43"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Lược đồ trạng thái chu trình lệnh</a:t>
            </a:r>
            <a:endParaRPr lang="en-US">
              <a:ea typeface="ＭＳ Ｐゴシック" pitchFamily="34" charset="-128"/>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854075"/>
            <a:ext cx="8802254" cy="4946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4196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Nạp lệnh</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r>
              <a:rPr lang="vi-VN"/>
              <a:t>CPU đưa địa chỉ của lệnh cần </a:t>
            </a:r>
            <a:r>
              <a:rPr lang="en-US"/>
              <a:t>nạp</a:t>
            </a:r>
            <a:r>
              <a:rPr lang="vi-VN"/>
              <a:t> từ bộ</a:t>
            </a:r>
            <a:r>
              <a:rPr lang="en-US"/>
              <a:t> </a:t>
            </a:r>
            <a:r>
              <a:rPr lang="vi-VN"/>
              <a:t>đếm chương trình </a:t>
            </a:r>
            <a:r>
              <a:rPr lang="en-US"/>
              <a:t>(</a:t>
            </a:r>
            <a:r>
              <a:rPr lang="vi-VN"/>
              <a:t>PC</a:t>
            </a:r>
            <a:r>
              <a:rPr lang="en-US"/>
              <a:t>)</a:t>
            </a:r>
            <a:r>
              <a:rPr lang="vi-VN"/>
              <a:t> ra bus địa chỉ</a:t>
            </a:r>
          </a:p>
          <a:p>
            <a:r>
              <a:rPr lang="vi-VN"/>
              <a:t>CPU phát tín hiệu điều khiển đọc bộ nhớ</a:t>
            </a:r>
          </a:p>
          <a:p>
            <a:r>
              <a:rPr lang="vi-VN"/>
              <a:t>Lệnh từ bộ nhớ được đặt lên bus dữ liệu</a:t>
            </a:r>
            <a:r>
              <a:rPr lang="en-US"/>
              <a:t>, chuyển đến CPU </a:t>
            </a:r>
            <a:r>
              <a:rPr lang="vi-VN"/>
              <a:t>và được CPU copy vào thanh ghi lệnh IR</a:t>
            </a:r>
            <a:endParaRPr lang="en-US"/>
          </a:p>
          <a:p>
            <a:r>
              <a:rPr lang="vi-VN"/>
              <a:t>CPU tăng nội dung PC để trỏ sang lệnh</a:t>
            </a:r>
            <a:r>
              <a:rPr lang="en-US"/>
              <a:t> kế tiếp</a:t>
            </a:r>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36149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Nạp lệnh</a:t>
            </a:r>
            <a:endParaRPr lang="en-US">
              <a:ea typeface="ＭＳ Ｐゴシック" pitchFamily="34" charset="-128"/>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60" y="955842"/>
            <a:ext cx="7224072" cy="5463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66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Cấu trúc của CPU</a:t>
            </a:r>
          </a:p>
        </p:txBody>
      </p:sp>
      <p:sp>
        <p:nvSpPr>
          <p:cNvPr id="17411" name="Rectangle 3"/>
          <p:cNvSpPr>
            <a:spLocks noGrp="1" noChangeArrowheads="1"/>
          </p:cNvSpPr>
          <p:nvPr>
            <p:ph type="body" idx="1"/>
          </p:nvPr>
        </p:nvSpPr>
        <p:spPr>
          <a:xfrm>
            <a:off x="477672" y="1132764"/>
            <a:ext cx="8393373" cy="5363570"/>
          </a:xfrm>
        </p:spPr>
        <p:txBody>
          <a:bodyPr/>
          <a:lstStyle/>
          <a:p>
            <a:pPr>
              <a:defRPr/>
            </a:pPr>
            <a:r>
              <a:rPr lang="en-US"/>
              <a:t>Các công việc mà CPU phải thực hiện:</a:t>
            </a:r>
          </a:p>
          <a:p>
            <a:pPr lvl="1">
              <a:defRPr/>
            </a:pPr>
            <a:r>
              <a:rPr lang="en-US"/>
              <a:t>Nạp lệnh (fetch instruction): Bộ xử lý đọc một câu lệnh từ bộ nhớ (thanh ghi, bộ nhớ chính, cache).</a:t>
            </a:r>
          </a:p>
          <a:p>
            <a:pPr lvl="1">
              <a:defRPr/>
            </a:pPr>
            <a:r>
              <a:rPr lang="en-US"/>
              <a:t>Thông dịch lệnh (Interpret instruction): câu lệnh được giải mã để quyết định hoạt động nào được yêu cầu.</a:t>
            </a:r>
          </a:p>
          <a:p>
            <a:pPr lvl="1">
              <a:defRPr/>
            </a:pPr>
            <a:r>
              <a:rPr lang="en-US"/>
              <a:t>Nạp dữ liệu (fetch data): nạp dữ liệu để thực thi câu lệnh. Dữ liệu có thể được nạp từ  bộ nhớ hoặc I/O.</a:t>
            </a:r>
          </a:p>
          <a:p>
            <a:pPr lvl="1">
              <a:defRPr/>
            </a:pPr>
            <a:r>
              <a:rPr lang="en-US"/>
              <a:t>Xử lý dữ liệu (process data): thực hiện các phép toán số học và luận lý trên dữ liệu.</a:t>
            </a:r>
          </a:p>
          <a:p>
            <a:pPr lvl="1">
              <a:defRPr/>
            </a:pPr>
            <a:r>
              <a:rPr lang="en-US"/>
              <a:t>Lưu dữ liệu (write data): dữ liệu sau khi được xử lý được lưu lại. Dữ liệu có thể được lưu trên bộ nhớ hoặc lưu trên I/O.</a:t>
            </a:r>
          </a:p>
          <a:p>
            <a:pPr lvl="1">
              <a:defRPr/>
            </a:pPr>
            <a:endParaRPr lang="en-US"/>
          </a:p>
          <a:p>
            <a:pPr lvl="1">
              <a:defRPr/>
            </a:pPr>
            <a:endParaRPr lang="en-US"/>
          </a:p>
          <a:p>
            <a:pPr>
              <a:defRPr/>
            </a:pP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3685941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Giải mã lệnh</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r>
              <a:rPr lang="vi-VN"/>
              <a:t>Lệnh từ thanh ghi lệnh IR được đưa</a:t>
            </a:r>
            <a:r>
              <a:rPr lang="en-US"/>
              <a:t> </a:t>
            </a:r>
            <a:r>
              <a:rPr lang="vi-VN"/>
              <a:t>đến đơn vị điều khiển</a:t>
            </a:r>
            <a:r>
              <a:rPr lang="en-US"/>
              <a:t>.</a:t>
            </a:r>
            <a:endParaRPr lang="vi-VN"/>
          </a:p>
          <a:p>
            <a:r>
              <a:rPr lang="vi-VN"/>
              <a:t>Đơn vị điều khiển tiến hành giải mã lệnh</a:t>
            </a:r>
            <a:r>
              <a:rPr lang="en-US"/>
              <a:t> </a:t>
            </a:r>
            <a:r>
              <a:rPr lang="vi-VN"/>
              <a:t>để xác định thao tác phải thực hiện</a:t>
            </a:r>
            <a:r>
              <a:rPr lang="en-US"/>
              <a:t>.</a:t>
            </a:r>
            <a:endParaRPr lang="vi-VN"/>
          </a:p>
          <a:p>
            <a:r>
              <a:rPr lang="vi-VN"/>
              <a:t>Giải mã lệnh xảy ra bên trong CPU</a:t>
            </a: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2058368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Tính toán địa chỉ toán hạng</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r>
              <a:rPr lang="en-US"/>
              <a:t>Dựa vào câu lệnh được giải mã. CPU xác định được các toán hạng trong câu lệnh.</a:t>
            </a:r>
          </a:p>
          <a:p>
            <a:r>
              <a:rPr lang="en-US"/>
              <a:t>CPU tính toán và lưu địa chỉ cần đọc/ lưu dữ liệu của toán hạng trong các thanh ghi đệm địa chỉ (MAR).</a:t>
            </a:r>
          </a:p>
          <a:p>
            <a:endParaRPr lang="en-US" dirty="0"/>
          </a:p>
        </p:txBody>
      </p:sp>
    </p:spTree>
    <p:extLst>
      <p:ext uri="{BB962C8B-B14F-4D97-AF65-F5344CB8AC3E}">
        <p14:creationId xmlns:p14="http://schemas.microsoft.com/office/powerpoint/2010/main" val="2443034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Nạp toán hạng</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r>
              <a:rPr lang="vi-VN"/>
              <a:t>CPU đưa địa chỉ của toán hạng ra bus</a:t>
            </a:r>
            <a:r>
              <a:rPr lang="en-US"/>
              <a:t> </a:t>
            </a:r>
            <a:r>
              <a:rPr lang="vi-VN"/>
              <a:t>địa chỉ</a:t>
            </a:r>
          </a:p>
          <a:p>
            <a:r>
              <a:rPr lang="vi-VN"/>
              <a:t>CPU phát tín hiệu điều khiển đọc</a:t>
            </a:r>
          </a:p>
          <a:p>
            <a:r>
              <a:rPr lang="vi-VN"/>
              <a:t>Toán hạng được đọc vào CPU</a:t>
            </a:r>
          </a:p>
          <a:p>
            <a:r>
              <a:rPr lang="vi-VN"/>
              <a:t>Tương tự như nhận lệnh</a:t>
            </a:r>
            <a:endParaRPr lang="en-US" dirty="0"/>
          </a:p>
        </p:txBody>
      </p:sp>
    </p:spTree>
    <p:extLst>
      <p:ext uri="{BB962C8B-B14F-4D97-AF65-F5344CB8AC3E}">
        <p14:creationId xmlns:p14="http://schemas.microsoft.com/office/powerpoint/2010/main" val="2477145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Nạp toán hạng</a:t>
            </a:r>
            <a:endParaRPr lang="en-US">
              <a:ea typeface="ＭＳ Ｐゴシック"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90" y="1064525"/>
            <a:ext cx="7221690" cy="5461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9853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Thực hiện lệnh</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r>
              <a:rPr lang="en-US"/>
              <a:t>Câu lệnh có nhiều dạng tuỳ thuộc vào lệnh, các câu lệnh có thể là:</a:t>
            </a:r>
          </a:p>
          <a:p>
            <a:pPr lvl="1"/>
            <a:r>
              <a:rPr lang="en-US"/>
              <a:t>Đọc/Ghi bộ nhớ</a:t>
            </a:r>
          </a:p>
          <a:p>
            <a:pPr lvl="1"/>
            <a:r>
              <a:rPr lang="en-US"/>
              <a:t>Vào/Ra</a:t>
            </a:r>
          </a:p>
          <a:p>
            <a:pPr lvl="1"/>
            <a:r>
              <a:rPr lang="en-US"/>
              <a:t>Chuyển giữa các thanh ghi</a:t>
            </a:r>
          </a:p>
          <a:p>
            <a:pPr lvl="1"/>
            <a:r>
              <a:rPr lang="en-US"/>
              <a:t>Thao tác số học/ logic</a:t>
            </a:r>
          </a:p>
          <a:p>
            <a:pPr lvl="1"/>
            <a:r>
              <a:rPr lang="vi-VN"/>
              <a:t>Chuyển điều khiển (rẽ nhánh)</a:t>
            </a:r>
            <a:endParaRPr lang="en-US"/>
          </a:p>
          <a:p>
            <a:pPr lvl="1"/>
            <a:r>
              <a:rPr lang="en-US"/>
              <a:t>,..</a:t>
            </a:r>
          </a:p>
        </p:txBody>
      </p:sp>
    </p:spTree>
    <p:extLst>
      <p:ext uri="{BB962C8B-B14F-4D97-AF65-F5344CB8AC3E}">
        <p14:creationId xmlns:p14="http://schemas.microsoft.com/office/powerpoint/2010/main" val="3950819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Lưu toán hạng (kết quả)</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r>
              <a:rPr lang="vi-VN"/>
              <a:t>CPU đưa địa chỉ ra bus địa chỉ</a:t>
            </a:r>
          </a:p>
          <a:p>
            <a:r>
              <a:rPr lang="vi-VN"/>
              <a:t>CPU đưa dữ liệu cần ghi ra bus dữ liệu</a:t>
            </a:r>
          </a:p>
          <a:p>
            <a:r>
              <a:rPr lang="vi-VN"/>
              <a:t>CPU phát tín hiệu điều khiển ghi</a:t>
            </a:r>
          </a:p>
          <a:p>
            <a:r>
              <a:rPr lang="vi-VN"/>
              <a:t>Dữ liệu trên bus dữ liệu được copy đến</a:t>
            </a:r>
            <a:r>
              <a:rPr lang="en-US"/>
              <a:t> </a:t>
            </a:r>
            <a:r>
              <a:rPr lang="vi-VN"/>
              <a:t>vị trí xác định</a:t>
            </a:r>
            <a:endParaRPr lang="en-US"/>
          </a:p>
        </p:txBody>
      </p:sp>
    </p:spTree>
    <p:extLst>
      <p:ext uri="{BB962C8B-B14F-4D97-AF65-F5344CB8AC3E}">
        <p14:creationId xmlns:p14="http://schemas.microsoft.com/office/powerpoint/2010/main" val="892729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Lưu toán hạng</a:t>
            </a:r>
            <a:endParaRPr lang="en-US">
              <a:ea typeface="ＭＳ Ｐゴシック" pitchFamily="34"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36" y="932873"/>
            <a:ext cx="8728364" cy="4950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235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Ngắt</a:t>
            </a:r>
            <a:endParaRPr lang="en-US">
              <a:ea typeface="ＭＳ Ｐゴシック" pitchFamily="34" charset="-128"/>
            </a:endParaRPr>
          </a:p>
        </p:txBody>
      </p:sp>
      <p:sp>
        <p:nvSpPr>
          <p:cNvPr id="17411" name="Rectangle 3"/>
          <p:cNvSpPr>
            <a:spLocks noGrp="1" noChangeArrowheads="1"/>
          </p:cNvSpPr>
          <p:nvPr>
            <p:ph type="body" idx="1"/>
          </p:nvPr>
        </p:nvSpPr>
        <p:spPr>
          <a:xfrm>
            <a:off x="477672" y="1132764"/>
            <a:ext cx="8393373" cy="5363570"/>
          </a:xfrm>
        </p:spPr>
        <p:txBody>
          <a:bodyPr/>
          <a:lstStyle/>
          <a:p>
            <a:r>
              <a:rPr lang="vi-VN"/>
              <a:t>Nội dung của bộ đếm chương trình PC (địa</a:t>
            </a:r>
            <a:r>
              <a:rPr lang="en-US"/>
              <a:t> </a:t>
            </a:r>
            <a:r>
              <a:rPr lang="vi-VN"/>
              <a:t>chỉ trở về sau khi ngắt) được đưa ra bus dữ</a:t>
            </a:r>
            <a:r>
              <a:rPr lang="en-US"/>
              <a:t> liệu</a:t>
            </a:r>
          </a:p>
          <a:p>
            <a:r>
              <a:rPr lang="vi-VN"/>
              <a:t>CPU đưa địa chỉ (thường được lấy từ con trỏ</a:t>
            </a:r>
            <a:r>
              <a:rPr lang="en-US"/>
              <a:t> </a:t>
            </a:r>
            <a:r>
              <a:rPr lang="vi-VN"/>
              <a:t>ngăn xếp SP) ra bus địa chỉ</a:t>
            </a:r>
          </a:p>
          <a:p>
            <a:r>
              <a:rPr lang="vi-VN"/>
              <a:t>CPU phát tín hiệu điều khiển ghi bộ nhớ</a:t>
            </a:r>
          </a:p>
          <a:p>
            <a:r>
              <a:rPr lang="vi-VN"/>
              <a:t>Địa chỉ trở về trên bus dữ liệu được ghi ra vị</a:t>
            </a:r>
            <a:r>
              <a:rPr lang="en-US"/>
              <a:t> </a:t>
            </a:r>
            <a:r>
              <a:rPr lang="vi-VN"/>
              <a:t>trí xác định (ở ngăn xếp)</a:t>
            </a:r>
          </a:p>
          <a:p>
            <a:r>
              <a:rPr lang="vi-VN"/>
              <a:t>Địa chỉ lệnh đầu tiên của chương trình con</a:t>
            </a:r>
            <a:r>
              <a:rPr lang="en-US"/>
              <a:t> </a:t>
            </a:r>
            <a:r>
              <a:rPr lang="vi-VN"/>
              <a:t>điều khiển ngắt được nạp vào PC</a:t>
            </a:r>
            <a:endParaRPr lang="en-US"/>
          </a:p>
        </p:txBody>
      </p:sp>
    </p:spTree>
    <p:extLst>
      <p:ext uri="{BB962C8B-B14F-4D97-AF65-F5344CB8AC3E}">
        <p14:creationId xmlns:p14="http://schemas.microsoft.com/office/powerpoint/2010/main" val="1191678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Ngắt</a:t>
            </a:r>
            <a:endParaRPr lang="en-US">
              <a:ea typeface="ＭＳ Ｐゴシック" pitchFamily="34" charset="-128"/>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29" y="1051376"/>
            <a:ext cx="8132004" cy="5062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2352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Nội dung</a:t>
            </a:r>
          </a:p>
        </p:txBody>
      </p:sp>
      <p:sp>
        <p:nvSpPr>
          <p:cNvPr id="17411" name="Rectangle 3"/>
          <p:cNvSpPr>
            <a:spLocks noGrp="1" noChangeArrowheads="1"/>
          </p:cNvSpPr>
          <p:nvPr>
            <p:ph type="body" idx="1"/>
          </p:nvPr>
        </p:nvSpPr>
        <p:spPr/>
        <p:txBody>
          <a:bodyPr/>
          <a:lstStyle/>
          <a:p>
            <a:pPr>
              <a:defRPr/>
            </a:pPr>
            <a:r>
              <a:rPr lang="en-US"/>
              <a:t>Tổ chức của CPU</a:t>
            </a:r>
          </a:p>
          <a:p>
            <a:pPr>
              <a:defRPr/>
            </a:pPr>
            <a:r>
              <a:rPr lang="en-US"/>
              <a:t>Thanh ghi</a:t>
            </a:r>
          </a:p>
          <a:p>
            <a:pPr>
              <a:defRPr/>
            </a:pPr>
            <a:r>
              <a:rPr lang="en-US"/>
              <a:t>Hoạt động của chu trình lệnh</a:t>
            </a:r>
          </a:p>
          <a:p>
            <a:pPr>
              <a:defRPr/>
            </a:pPr>
            <a:r>
              <a:rPr lang="en-US">
                <a:solidFill>
                  <a:srgbClr val="FF0000"/>
                </a:solidFill>
              </a:rPr>
              <a:t>Kỹ thuật pineline</a:t>
            </a:r>
          </a:p>
          <a:p>
            <a:pPr>
              <a:defRPr/>
            </a:pPr>
            <a:r>
              <a:rPr lang="en-US"/>
              <a:t>Giới thiệu chung về tập lệnh</a:t>
            </a:r>
          </a:p>
          <a:p>
            <a:pPr>
              <a:defRPr/>
            </a:pPr>
            <a:endParaRPr lang="en-US" dirty="0">
              <a:solidFill>
                <a:srgbClr val="FF0000"/>
              </a:solidFill>
            </a:endParaRPr>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235941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Cấu trúc của CPU (tt)</a:t>
            </a:r>
          </a:p>
        </p:txBody>
      </p:sp>
      <p:sp>
        <p:nvSpPr>
          <p:cNvPr id="17411" name="Rectangle 3"/>
          <p:cNvSpPr>
            <a:spLocks noGrp="1" noChangeArrowheads="1"/>
          </p:cNvSpPr>
          <p:nvPr>
            <p:ph type="body" idx="1"/>
          </p:nvPr>
        </p:nvSpPr>
        <p:spPr>
          <a:xfrm>
            <a:off x="477672" y="1132764"/>
            <a:ext cx="8393373" cy="532263"/>
          </a:xfrm>
        </p:spPr>
        <p:txBody>
          <a:bodyPr/>
          <a:lstStyle/>
          <a:p>
            <a:pPr>
              <a:defRPr/>
            </a:pPr>
            <a:r>
              <a:rPr lang="en-US"/>
              <a:t>Cấu trúc cơ bản của CPU</a:t>
            </a:r>
          </a:p>
          <a:p>
            <a:pPr lvl="1">
              <a:defRPr/>
            </a:pPr>
            <a:endParaRPr lang="en-US"/>
          </a:p>
          <a:p>
            <a:pPr>
              <a:defRPr/>
            </a:pP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55" y="1776412"/>
            <a:ext cx="6930566" cy="470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8880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Vấn đề của thực hiện lệnh tuần tự</a:t>
            </a:r>
            <a:endParaRPr lang="en-US">
              <a:ea typeface="ＭＳ Ｐゴシック" pitchFamily="34" charset="-128"/>
            </a:endParaRPr>
          </a:p>
        </p:txBody>
      </p:sp>
      <p:sp>
        <p:nvSpPr>
          <p:cNvPr id="17411" name="Rectangle 3"/>
          <p:cNvSpPr>
            <a:spLocks noGrp="1" noChangeArrowheads="1"/>
          </p:cNvSpPr>
          <p:nvPr>
            <p:ph type="body" idx="1"/>
          </p:nvPr>
        </p:nvSpPr>
        <p:spPr>
          <a:xfrm>
            <a:off x="313900" y="1132764"/>
            <a:ext cx="8557146" cy="5363570"/>
          </a:xfrm>
        </p:spPr>
        <p:txBody>
          <a:bodyPr/>
          <a:lstStyle/>
          <a:p>
            <a:r>
              <a:rPr lang="en-US"/>
              <a:t>Các câu lệnh được thực hiện một cách tuần tự từ câu lệnh này đến câu lệnh khác.</a:t>
            </a:r>
          </a:p>
          <a:p>
            <a:r>
              <a:rPr lang="en-US"/>
              <a:t>Không tận dụng được toàn bộ hiệu suất của hệ thống.</a:t>
            </a:r>
          </a:p>
          <a:p>
            <a:r>
              <a:rPr lang="en-US"/>
              <a:t>Thời gian đáp ứng và throughput.</a:t>
            </a:r>
          </a:p>
        </p:txBody>
      </p:sp>
    </p:spTree>
    <p:extLst>
      <p:ext uri="{BB962C8B-B14F-4D97-AF65-F5344CB8AC3E}">
        <p14:creationId xmlns:p14="http://schemas.microsoft.com/office/powerpoint/2010/main" val="231351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Kỹ thuật đường ống - pineline</a:t>
            </a:r>
            <a:endParaRPr lang="en-US">
              <a:ea typeface="ＭＳ Ｐゴシック" pitchFamily="34" charset="-128"/>
            </a:endParaRPr>
          </a:p>
        </p:txBody>
      </p:sp>
      <p:sp>
        <p:nvSpPr>
          <p:cNvPr id="17411" name="Rectangle 3"/>
          <p:cNvSpPr>
            <a:spLocks noGrp="1" noChangeArrowheads="1"/>
          </p:cNvSpPr>
          <p:nvPr>
            <p:ph type="body" idx="1"/>
          </p:nvPr>
        </p:nvSpPr>
        <p:spPr>
          <a:xfrm>
            <a:off x="313900" y="1132764"/>
            <a:ext cx="8557146" cy="3603009"/>
          </a:xfrm>
        </p:spPr>
        <p:txBody>
          <a:bodyPr/>
          <a:lstStyle/>
          <a:p>
            <a:r>
              <a:rPr lang="en-US"/>
              <a:t>Ví dụ: quy trình có nhiều công đoạn. </a:t>
            </a:r>
          </a:p>
          <a:p>
            <a:pPr lvl="1"/>
            <a:r>
              <a:rPr lang="en-US"/>
              <a:t>Nhà máy SX sẽ đợi 1 sản phẩm hoàn chỉnh ra lò?</a:t>
            </a:r>
          </a:p>
          <a:p>
            <a:pPr lvl="1"/>
            <a:r>
              <a:rPr lang="en-US"/>
              <a:t>Hay từng công đoạn liên tục lấy sản phẩm vào để hoàn thiện?</a:t>
            </a:r>
            <a:endParaRPr lang="en-US" dirty="0"/>
          </a:p>
        </p:txBody>
      </p:sp>
      <p:pic>
        <p:nvPicPr>
          <p:cNvPr id="4" name="Picture 2" descr="http://www.esuhai.com/upload/fck/2012/05/10/13366152574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53" y="3065061"/>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7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Kỹ thuật đường ống - pineline</a:t>
            </a:r>
            <a:endParaRPr lang="en-US">
              <a:ea typeface="ＭＳ Ｐゴシック" pitchFamily="34" charset="-128"/>
            </a:endParaRPr>
          </a:p>
        </p:txBody>
      </p:sp>
      <p:sp>
        <p:nvSpPr>
          <p:cNvPr id="17411" name="Rectangle 3"/>
          <p:cNvSpPr>
            <a:spLocks noGrp="1" noChangeArrowheads="1"/>
          </p:cNvSpPr>
          <p:nvPr>
            <p:ph type="body" idx="1"/>
          </p:nvPr>
        </p:nvSpPr>
        <p:spPr>
          <a:xfrm>
            <a:off x="395786" y="1132764"/>
            <a:ext cx="8625384" cy="5363570"/>
          </a:xfrm>
        </p:spPr>
        <p:txBody>
          <a:bodyPr/>
          <a:lstStyle/>
          <a:p>
            <a:r>
              <a:rPr lang="vi-VN"/>
              <a:t>Kỹ thuật đường ống lệnh (Instruction Pipelining):</a:t>
            </a:r>
            <a:r>
              <a:rPr lang="en-US"/>
              <a:t> </a:t>
            </a:r>
            <a:r>
              <a:rPr lang="vi-VN"/>
              <a:t>Chia chu trình lệnh thành các công đoạn và cho</a:t>
            </a:r>
            <a:r>
              <a:rPr lang="en-US"/>
              <a:t> </a:t>
            </a:r>
            <a:r>
              <a:rPr lang="vi-VN"/>
              <a:t>phép thực hiện gối lên nhau (dây chuyền lắp</a:t>
            </a:r>
            <a:r>
              <a:rPr lang="en-US"/>
              <a:t> ráp)</a:t>
            </a:r>
          </a:p>
          <a:p>
            <a:r>
              <a:rPr lang="vi-VN"/>
              <a:t>Chẳng hạn có 6 công đoạn:</a:t>
            </a:r>
          </a:p>
          <a:p>
            <a:pPr lvl="1"/>
            <a:r>
              <a:rPr lang="en-US"/>
              <a:t>Nhận lệnh (Fetch Instruction - FI)</a:t>
            </a:r>
          </a:p>
          <a:p>
            <a:pPr lvl="1"/>
            <a:r>
              <a:rPr lang="en-US"/>
              <a:t>Giải mã lệnh (Decode Instruction - DI)</a:t>
            </a:r>
          </a:p>
          <a:p>
            <a:pPr lvl="1"/>
            <a:r>
              <a:rPr lang="en-US"/>
              <a:t>Tính địa chỉ toán hạng (Calculate Operand Address-CO)</a:t>
            </a:r>
          </a:p>
          <a:p>
            <a:pPr lvl="1"/>
            <a:r>
              <a:rPr lang="en-US"/>
              <a:t>Nhận toán hạng (Fetch Operands - FO)</a:t>
            </a:r>
          </a:p>
          <a:p>
            <a:pPr lvl="1"/>
            <a:r>
              <a:rPr lang="en-US"/>
              <a:t>Thực hiện lệnh (Execute Instruction - EI)</a:t>
            </a:r>
          </a:p>
          <a:p>
            <a:pPr lvl="1"/>
            <a:r>
              <a:rPr lang="en-US"/>
              <a:t>Ghi toán hạng (Write Operands - WO)</a:t>
            </a:r>
          </a:p>
        </p:txBody>
      </p:sp>
    </p:spTree>
    <p:extLst>
      <p:ext uri="{BB962C8B-B14F-4D97-AF65-F5344CB8AC3E}">
        <p14:creationId xmlns:p14="http://schemas.microsoft.com/office/powerpoint/2010/main" val="316362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11">
                                            <p:txEl>
                                              <p:pRg st="6" end="6"/>
                                            </p:txEl>
                                          </p:spTgt>
                                        </p:tgtEl>
                                        <p:attrNameLst>
                                          <p:attrName>style.visibility</p:attrName>
                                        </p:attrNameLst>
                                      </p:cBhvr>
                                      <p:to>
                                        <p:strVal val="visible"/>
                                      </p:to>
                                    </p:set>
                                    <p:anim calcmode="lin" valueType="num">
                                      <p:cBhvr additive="base">
                                        <p:cTn id="43"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411">
                                            <p:txEl>
                                              <p:pRg st="7" end="7"/>
                                            </p:txEl>
                                          </p:spTgt>
                                        </p:tgtEl>
                                        <p:attrNameLst>
                                          <p:attrName>style.visibility</p:attrName>
                                        </p:attrNameLst>
                                      </p:cBhvr>
                                      <p:to>
                                        <p:strVal val="visible"/>
                                      </p:to>
                                    </p:set>
                                    <p:anim calcmode="lin" valueType="num">
                                      <p:cBhvr additive="base">
                                        <p:cTn id="49"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4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Biểu đồ thời gian của đường ống lệnh</a:t>
            </a:r>
            <a:endParaRPr lang="en-US">
              <a:ea typeface="ＭＳ Ｐゴシック"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7" y="1037231"/>
            <a:ext cx="9085824" cy="517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5200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Kỹ thuật đường ống - pineline</a:t>
            </a:r>
            <a:endParaRPr lang="en-US">
              <a:ea typeface="ＭＳ Ｐゴシック" pitchFamily="34" charset="-128"/>
            </a:endParaRPr>
          </a:p>
        </p:txBody>
      </p:sp>
      <p:sp>
        <p:nvSpPr>
          <p:cNvPr id="17411" name="Rectangle 3"/>
          <p:cNvSpPr>
            <a:spLocks noGrp="1" noChangeArrowheads="1"/>
          </p:cNvSpPr>
          <p:nvPr>
            <p:ph type="body" idx="1"/>
          </p:nvPr>
        </p:nvSpPr>
        <p:spPr>
          <a:xfrm>
            <a:off x="395786" y="1132764"/>
            <a:ext cx="8625384" cy="5363570"/>
          </a:xfrm>
        </p:spPr>
        <p:txBody>
          <a:bodyPr/>
          <a:lstStyle/>
          <a:p>
            <a:r>
              <a:rPr lang="en-US"/>
              <a:t>Giả sử thời gian để thực hiện một lệnh là 30s và mỗi công đoạn trong quá trình lệnh theo pineline là 5s.</a:t>
            </a:r>
          </a:p>
          <a:p>
            <a:r>
              <a:rPr lang="en-US"/>
              <a:t>Thực thi 8 lệnh ở trên:</a:t>
            </a:r>
          </a:p>
          <a:p>
            <a:pPr lvl="1"/>
            <a:r>
              <a:rPr lang="en-US"/>
              <a:t>Với hệ thống tuần tự từng lệnh 1 sẽ mất 240s</a:t>
            </a:r>
          </a:p>
          <a:p>
            <a:pPr lvl="1"/>
            <a:r>
              <a:rPr lang="en-US"/>
              <a:t>Với thực thi theo pineline mất 65s</a:t>
            </a:r>
          </a:p>
          <a:p>
            <a:pPr lvl="1"/>
            <a:r>
              <a:rPr lang="en-US"/>
              <a:t>Nếu thực thi theo tuần tự, Lệnh cuối cùng được thực thi bắt đầu ở giây sau 210. Trong khi với pineline, thời gian ở giây 35.</a:t>
            </a:r>
          </a:p>
          <a:p>
            <a:pPr lvl="1"/>
            <a:r>
              <a:rPr lang="en-US"/>
              <a:t>Với thực thi tuần tự, lệnh cuối cùng hoàn tất ở giây 240. Với pipeline, lệnh cuối cùng hoàn tất ở giây 65 	</a:t>
            </a:r>
          </a:p>
        </p:txBody>
      </p:sp>
    </p:spTree>
    <p:extLst>
      <p:ext uri="{BB962C8B-B14F-4D97-AF65-F5344CB8AC3E}">
        <p14:creationId xmlns:p14="http://schemas.microsoft.com/office/powerpoint/2010/main" val="189186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Kỹ thuật đường ống - pineline</a:t>
            </a:r>
            <a:endParaRPr lang="en-US">
              <a:ea typeface="ＭＳ Ｐゴシック" pitchFamily="34" charset="-128"/>
            </a:endParaRPr>
          </a:p>
        </p:txBody>
      </p:sp>
      <p:sp>
        <p:nvSpPr>
          <p:cNvPr id="17411" name="Rectangle 3"/>
          <p:cNvSpPr>
            <a:spLocks noGrp="1" noChangeArrowheads="1"/>
          </p:cNvSpPr>
          <p:nvPr>
            <p:ph type="body" idx="1"/>
          </p:nvPr>
        </p:nvSpPr>
        <p:spPr>
          <a:xfrm>
            <a:off x="395786" y="1132764"/>
            <a:ext cx="8625384" cy="5363570"/>
          </a:xfrm>
        </p:spPr>
        <p:txBody>
          <a:bodyPr/>
          <a:lstStyle/>
          <a:p>
            <a:r>
              <a:rPr lang="en-US"/>
              <a:t>Giả sử thời gian để thực hiện một lệnh là 30s và mỗi công đoạn trong quá trình lệnh theo pineline là 5s, các lệnh được sẳn sàng thực thi ở thời điểm ban đầu.</a:t>
            </a:r>
          </a:p>
          <a:p>
            <a:r>
              <a:rPr lang="en-US"/>
              <a:t>Thực thi 8 lệnh ở ví dụ trên:</a:t>
            </a:r>
          </a:p>
          <a:p>
            <a:pPr lvl="1"/>
            <a:r>
              <a:rPr lang="en-US"/>
              <a:t>Tính thời gian xử lý trung bình (throughput)</a:t>
            </a:r>
          </a:p>
          <a:p>
            <a:pPr lvl="2"/>
            <a:r>
              <a:rPr lang="en-US"/>
              <a:t>Xử lý tuần tự: (30+60+90+120+150+180+210+240)/8=135</a:t>
            </a:r>
          </a:p>
          <a:p>
            <a:pPr lvl="2"/>
            <a:r>
              <a:rPr lang="en-US"/>
              <a:t>Xử lý theo pineline: (30+35+40+45+50+55+60+65) /8=47.5</a:t>
            </a:r>
          </a:p>
          <a:p>
            <a:pPr lvl="1"/>
            <a:r>
              <a:rPr lang="en-US"/>
              <a:t>Tính thời gian đợi trung bình (response time)</a:t>
            </a:r>
          </a:p>
          <a:p>
            <a:pPr lvl="2"/>
            <a:r>
              <a:rPr lang="en-US"/>
              <a:t>Xử lý tuần tự: (0+30+60+90+120+150+180+210)/8=105</a:t>
            </a:r>
          </a:p>
          <a:p>
            <a:pPr lvl="2"/>
            <a:r>
              <a:rPr lang="en-US"/>
              <a:t>Xử lý theo pineline: (0+5+10+15+20+25+30+35)/8=17.5</a:t>
            </a:r>
          </a:p>
        </p:txBody>
      </p:sp>
    </p:spTree>
    <p:extLst>
      <p:ext uri="{BB962C8B-B14F-4D97-AF65-F5344CB8AC3E}">
        <p14:creationId xmlns:p14="http://schemas.microsoft.com/office/powerpoint/2010/main" val="6473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11">
                                            <p:txEl>
                                              <p:pRg st="6" end="6"/>
                                            </p:txEl>
                                          </p:spTgt>
                                        </p:tgtEl>
                                        <p:attrNameLst>
                                          <p:attrName>style.visibility</p:attrName>
                                        </p:attrNameLst>
                                      </p:cBhvr>
                                      <p:to>
                                        <p:strVal val="visible"/>
                                      </p:to>
                                    </p:set>
                                    <p:anim calcmode="lin" valueType="num">
                                      <p:cBhvr additive="base">
                                        <p:cTn id="43"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411">
                                            <p:txEl>
                                              <p:pRg st="7" end="7"/>
                                            </p:txEl>
                                          </p:spTgt>
                                        </p:tgtEl>
                                        <p:attrNameLst>
                                          <p:attrName>style.visibility</p:attrName>
                                        </p:attrNameLst>
                                      </p:cBhvr>
                                      <p:to>
                                        <p:strVal val="visible"/>
                                      </p:to>
                                    </p:set>
                                    <p:anim calcmode="lin" valueType="num">
                                      <p:cBhvr additive="base">
                                        <p:cTn id="49"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4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Pineline ví dụ</a:t>
            </a:r>
            <a:endParaRPr lang="en-US">
              <a:ea typeface="ＭＳ Ｐゴシック" pitchFamily="34" charset="-128"/>
            </a:endParaRPr>
          </a:p>
        </p:txBody>
      </p:sp>
      <p:sp>
        <p:nvSpPr>
          <p:cNvPr id="17411" name="Rectangle 3"/>
          <p:cNvSpPr>
            <a:spLocks noGrp="1" noChangeArrowheads="1"/>
          </p:cNvSpPr>
          <p:nvPr>
            <p:ph type="body" idx="1"/>
          </p:nvPr>
        </p:nvSpPr>
        <p:spPr>
          <a:xfrm>
            <a:off x="313900" y="1132764"/>
            <a:ext cx="5076966" cy="5363570"/>
          </a:xfrm>
        </p:spPr>
        <p:txBody>
          <a:bodyPr/>
          <a:lstStyle/>
          <a:p>
            <a:r>
              <a:rPr lang="en-US"/>
              <a:t>An, Bình, Châu, Dũng cần giặt quần áo của từng người.</a:t>
            </a:r>
          </a:p>
          <a:p>
            <a:pPr lvl="1"/>
            <a:r>
              <a:rPr lang="en-US"/>
              <a:t>Máy giặt cần 30 phút.</a:t>
            </a:r>
          </a:p>
          <a:p>
            <a:pPr lvl="1"/>
            <a:r>
              <a:rPr lang="en-US"/>
              <a:t>Máy sấy cần 30 phút.</a:t>
            </a:r>
          </a:p>
          <a:p>
            <a:pPr lvl="1"/>
            <a:r>
              <a:rPr lang="en-US"/>
              <a:t>Ủi thẳng cần 30 phút.</a:t>
            </a:r>
          </a:p>
          <a:p>
            <a:pPr lvl="1"/>
            <a:r>
              <a:rPr lang="en-US"/>
              <a:t>Cất vào ngăn tủ cần 30 phút.</a:t>
            </a:r>
          </a:p>
          <a:p>
            <a:r>
              <a:rPr lang="en-US"/>
              <a:t>Chỉ có 1 máy giặt, 1 máy sấy, 1 bàn ủi cho mọi người.</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329" y="1222611"/>
            <a:ext cx="2870578" cy="462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717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Pineline ví dụ</a:t>
            </a:r>
            <a:endParaRPr lang="en-US">
              <a:ea typeface="ＭＳ Ｐゴシック" pitchFamily="34" charset="-128"/>
            </a:endParaRPr>
          </a:p>
        </p:txBody>
      </p:sp>
      <p:sp>
        <p:nvSpPr>
          <p:cNvPr id="17411" name="Rectangle 3"/>
          <p:cNvSpPr>
            <a:spLocks noGrp="1" noChangeArrowheads="1"/>
          </p:cNvSpPr>
          <p:nvPr>
            <p:ph type="body" idx="1"/>
          </p:nvPr>
        </p:nvSpPr>
        <p:spPr>
          <a:xfrm>
            <a:off x="313900" y="1132764"/>
            <a:ext cx="5076966" cy="532263"/>
          </a:xfrm>
        </p:spPr>
        <p:txBody>
          <a:bodyPr/>
          <a:lstStyle/>
          <a:p>
            <a:r>
              <a:rPr lang="en-US"/>
              <a:t>Thực hiện tuần tự</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86" y="1883391"/>
            <a:ext cx="8539180" cy="3029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txBox="1">
            <a:spLocks noChangeArrowheads="1"/>
          </p:cNvSpPr>
          <p:nvPr/>
        </p:nvSpPr>
        <p:spPr bwMode="auto">
          <a:xfrm>
            <a:off x="354843" y="5199797"/>
            <a:ext cx="5076966" cy="53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kern="0"/>
              <a:t>Tổng thời gian: 8 giờ</a:t>
            </a:r>
            <a:endParaRPr lang="en-US" kern="0" dirty="0"/>
          </a:p>
        </p:txBody>
      </p:sp>
    </p:spTree>
    <p:extLst>
      <p:ext uri="{BB962C8B-B14F-4D97-AF65-F5344CB8AC3E}">
        <p14:creationId xmlns:p14="http://schemas.microsoft.com/office/powerpoint/2010/main" val="243617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Pineline ví dụ</a:t>
            </a:r>
            <a:endParaRPr lang="en-US">
              <a:ea typeface="ＭＳ Ｐゴシック" pitchFamily="34" charset="-128"/>
            </a:endParaRPr>
          </a:p>
        </p:txBody>
      </p:sp>
      <p:sp>
        <p:nvSpPr>
          <p:cNvPr id="17411" name="Rectangle 3"/>
          <p:cNvSpPr>
            <a:spLocks noGrp="1" noChangeArrowheads="1"/>
          </p:cNvSpPr>
          <p:nvPr>
            <p:ph type="body" idx="1"/>
          </p:nvPr>
        </p:nvSpPr>
        <p:spPr>
          <a:xfrm>
            <a:off x="313900" y="1132764"/>
            <a:ext cx="5076966" cy="532263"/>
          </a:xfrm>
        </p:spPr>
        <p:txBody>
          <a:bodyPr/>
          <a:lstStyle/>
          <a:p>
            <a:r>
              <a:rPr lang="en-US"/>
              <a:t>Thực hiện theo pineline</a:t>
            </a:r>
            <a:endParaRPr lang="en-US" dirty="0"/>
          </a:p>
        </p:txBody>
      </p:sp>
      <p:sp>
        <p:nvSpPr>
          <p:cNvPr id="7" name="Rectangle 3"/>
          <p:cNvSpPr txBox="1">
            <a:spLocks noChangeArrowheads="1"/>
          </p:cNvSpPr>
          <p:nvPr/>
        </p:nvSpPr>
        <p:spPr bwMode="auto">
          <a:xfrm>
            <a:off x="354843" y="5199797"/>
            <a:ext cx="5076966" cy="53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800">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400">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2000">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kern="0"/>
              <a:t>Tổng thời gian: 3.5 giờ</a:t>
            </a:r>
            <a:endParaRPr lang="en-US" kern="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23" y="1801504"/>
            <a:ext cx="8336389" cy="311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82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Giới thiệu chung về tập lệnh</a:t>
            </a:r>
            <a:endParaRPr lang="en-US">
              <a:ea typeface="ＭＳ Ｐゴシック" pitchFamily="34" charset="-128"/>
            </a:endParaRPr>
          </a:p>
        </p:txBody>
      </p:sp>
      <p:sp>
        <p:nvSpPr>
          <p:cNvPr id="17411" name="Rectangle 3"/>
          <p:cNvSpPr>
            <a:spLocks noGrp="1" noChangeArrowheads="1"/>
          </p:cNvSpPr>
          <p:nvPr>
            <p:ph type="body" idx="1"/>
          </p:nvPr>
        </p:nvSpPr>
        <p:spPr>
          <a:xfrm>
            <a:off x="395786" y="1132764"/>
            <a:ext cx="8625384" cy="5363570"/>
          </a:xfrm>
        </p:spPr>
        <p:txBody>
          <a:bodyPr/>
          <a:lstStyle/>
          <a:p>
            <a:r>
              <a:rPr lang="vi-VN"/>
              <a:t>Mỗi bộ xử lý có một tập lệnh xác định</a:t>
            </a:r>
          </a:p>
          <a:p>
            <a:r>
              <a:rPr lang="vi-VN"/>
              <a:t>Tập lệnh thường có hàng chục đến hàng</a:t>
            </a:r>
            <a:r>
              <a:rPr lang="en-US"/>
              <a:t> </a:t>
            </a:r>
            <a:r>
              <a:rPr lang="vi-VN"/>
              <a:t>trăm lệnh</a:t>
            </a:r>
          </a:p>
          <a:p>
            <a:r>
              <a:rPr lang="en-US"/>
              <a:t>Mỗi lệnh là một chuỗi số nhị phân mà bộ xử </a:t>
            </a:r>
            <a:r>
              <a:rPr lang="vi-VN"/>
              <a:t>lý hiểu được để thực hiện một thao tác xác</a:t>
            </a:r>
            <a:r>
              <a:rPr lang="en-US"/>
              <a:t> </a:t>
            </a:r>
            <a:r>
              <a:rPr lang="vi-VN"/>
              <a:t>định.</a:t>
            </a:r>
          </a:p>
          <a:p>
            <a:r>
              <a:rPr lang="vi-VN"/>
              <a:t>Các lệnh được mô tả bằng các ký hiệu gợi</a:t>
            </a:r>
            <a:r>
              <a:rPr lang="en-US"/>
              <a:t> nhớ dạng text → chính là các lệnh của hợp ngữ (assembly language)</a:t>
            </a:r>
          </a:p>
        </p:txBody>
      </p:sp>
    </p:spTree>
    <p:extLst>
      <p:ext uri="{BB962C8B-B14F-4D97-AF65-F5344CB8AC3E}">
        <p14:creationId xmlns:p14="http://schemas.microsoft.com/office/powerpoint/2010/main" val="3278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Cấu trúc của CPU (tt)</a:t>
            </a:r>
          </a:p>
        </p:txBody>
      </p:sp>
      <p:sp>
        <p:nvSpPr>
          <p:cNvPr id="17411" name="Rectangle 3"/>
          <p:cNvSpPr>
            <a:spLocks noGrp="1" noChangeArrowheads="1"/>
          </p:cNvSpPr>
          <p:nvPr>
            <p:ph type="body" idx="1"/>
          </p:nvPr>
        </p:nvSpPr>
        <p:spPr>
          <a:xfrm>
            <a:off x="510085" y="941696"/>
            <a:ext cx="8393373" cy="532263"/>
          </a:xfrm>
        </p:spPr>
        <p:txBody>
          <a:bodyPr/>
          <a:lstStyle/>
          <a:p>
            <a:pPr>
              <a:defRPr/>
            </a:pPr>
            <a:r>
              <a:rPr lang="en-US"/>
              <a:t>Một mức chi tiết hơn của CPU</a:t>
            </a:r>
          </a:p>
          <a:p>
            <a:pPr lvl="1">
              <a:defRPr/>
            </a:pPr>
            <a:endParaRPr lang="en-US"/>
          </a:p>
          <a:p>
            <a:pPr>
              <a:defRPr/>
            </a:pP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85" y="1465210"/>
            <a:ext cx="7119014" cy="5189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869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Các thành phần của lệnh máy</a:t>
            </a:r>
            <a:endParaRPr lang="en-US">
              <a:ea typeface="ＭＳ Ｐゴシック" pitchFamily="34" charset="-128"/>
            </a:endParaRPr>
          </a:p>
        </p:txBody>
      </p:sp>
      <p:sp>
        <p:nvSpPr>
          <p:cNvPr id="17411" name="Rectangle 3"/>
          <p:cNvSpPr>
            <a:spLocks noGrp="1" noChangeArrowheads="1"/>
          </p:cNvSpPr>
          <p:nvPr>
            <p:ph type="body" idx="1"/>
          </p:nvPr>
        </p:nvSpPr>
        <p:spPr>
          <a:xfrm>
            <a:off x="395786" y="2156346"/>
            <a:ext cx="8625384" cy="4339988"/>
          </a:xfrm>
        </p:spPr>
        <p:txBody>
          <a:bodyPr/>
          <a:lstStyle/>
          <a:p>
            <a:r>
              <a:rPr lang="en-US"/>
              <a:t>Mã thao tác (operation code → opcode): mã hóa cho thao tác mà bộ xử lý phải thực hiện</a:t>
            </a:r>
          </a:p>
          <a:p>
            <a:r>
              <a:rPr lang="vi-VN"/>
              <a:t>Địa chỉ toán hạng: chỉ ra nơi chứa các toán</a:t>
            </a:r>
            <a:r>
              <a:rPr lang="en-US"/>
              <a:t> </a:t>
            </a:r>
            <a:r>
              <a:rPr lang="vi-VN"/>
              <a:t>hạng mà thao tác sẽ tác động</a:t>
            </a:r>
          </a:p>
          <a:p>
            <a:pPr lvl="1"/>
            <a:r>
              <a:rPr lang="en-US"/>
              <a:t>Toán hạng nguồn (source operand): dữ liệu vào của thao tác</a:t>
            </a:r>
          </a:p>
          <a:p>
            <a:pPr lvl="1"/>
            <a:r>
              <a:rPr lang="vi-VN"/>
              <a:t>Toán hạng đích (destination operand): dữ liệu ra của</a:t>
            </a:r>
            <a:r>
              <a:rPr lang="en-US"/>
              <a:t> thao tác</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11" y="1127860"/>
            <a:ext cx="8122479" cy="619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145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 calcmode="lin" valueType="num">
                                      <p:cBhvr additive="base">
                                        <p:cTn id="13"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1" end="1"/>
                                            </p:txEl>
                                          </p:spTgt>
                                        </p:tgtEl>
                                        <p:attrNameLst>
                                          <p:attrName>style.visibility</p:attrName>
                                        </p:attrNameLst>
                                      </p:cBhvr>
                                      <p:to>
                                        <p:strVal val="visible"/>
                                      </p:to>
                                    </p:set>
                                    <p:anim calcmode="lin" valueType="num">
                                      <p:cBhvr additive="base">
                                        <p:cTn id="19"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2" end="2"/>
                                            </p:txEl>
                                          </p:spTgt>
                                        </p:tgtEl>
                                        <p:attrNameLst>
                                          <p:attrName>style.visibility</p:attrName>
                                        </p:attrNameLst>
                                      </p:cBhvr>
                                      <p:to>
                                        <p:strVal val="visible"/>
                                      </p:to>
                                    </p:set>
                                    <p:anim calcmode="lin" valueType="num">
                                      <p:cBhvr additive="base">
                                        <p:cTn id="2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3" end="3"/>
                                            </p:txEl>
                                          </p:spTgt>
                                        </p:tgtEl>
                                        <p:attrNameLst>
                                          <p:attrName>style.visibility</p:attrName>
                                        </p:attrNameLst>
                                      </p:cBhvr>
                                      <p:to>
                                        <p:strVal val="visible"/>
                                      </p:to>
                                    </p:set>
                                    <p:anim calcmode="lin" valueType="num">
                                      <p:cBhvr additive="base">
                                        <p:cTn id="31"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372901" cy="576262"/>
          </a:xfrm>
        </p:spPr>
        <p:txBody>
          <a:bodyPr/>
          <a:lstStyle/>
          <a:p>
            <a:pPr eaLnBrk="1" hangingPunct="1"/>
            <a:r>
              <a:rPr lang="en-US"/>
              <a:t>Các kiểu thao tác thông dụng của tập lệnh</a:t>
            </a:r>
            <a:endParaRPr lang="en-US">
              <a:ea typeface="ＭＳ Ｐゴシック" pitchFamily="34" charset="-128"/>
            </a:endParaRPr>
          </a:p>
        </p:txBody>
      </p:sp>
      <p:sp>
        <p:nvSpPr>
          <p:cNvPr id="17411" name="Rectangle 3"/>
          <p:cNvSpPr>
            <a:spLocks noGrp="1" noChangeArrowheads="1"/>
          </p:cNvSpPr>
          <p:nvPr>
            <p:ph type="body" idx="1"/>
          </p:nvPr>
        </p:nvSpPr>
        <p:spPr>
          <a:xfrm>
            <a:off x="395786" y="1023582"/>
            <a:ext cx="8625384" cy="5472752"/>
          </a:xfrm>
        </p:spPr>
        <p:txBody>
          <a:bodyPr/>
          <a:lstStyle/>
          <a:p>
            <a:r>
              <a:rPr lang="en-US"/>
              <a:t>Các lệnh chuyển dữ liệu</a:t>
            </a:r>
          </a:p>
          <a:p>
            <a:r>
              <a:rPr lang="en-US"/>
              <a:t>Các lệnh xử lý số học</a:t>
            </a:r>
          </a:p>
          <a:p>
            <a:r>
              <a:rPr lang="en-US"/>
              <a:t>Các lệnh xử lý logic</a:t>
            </a:r>
          </a:p>
          <a:p>
            <a:r>
              <a:rPr lang="vi-VN"/>
              <a:t>Các lệnh chuyển điều khiển (rẽ nhánh, nhảy)</a:t>
            </a:r>
            <a:endParaRPr lang="en-US"/>
          </a:p>
        </p:txBody>
      </p:sp>
    </p:spTree>
    <p:extLst>
      <p:ext uri="{BB962C8B-B14F-4D97-AF65-F5344CB8AC3E}">
        <p14:creationId xmlns:p14="http://schemas.microsoft.com/office/powerpoint/2010/main" val="65726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372901" cy="576262"/>
          </a:xfrm>
        </p:spPr>
        <p:txBody>
          <a:bodyPr/>
          <a:lstStyle/>
          <a:p>
            <a:pPr eaLnBrk="1" hangingPunct="1"/>
            <a:r>
              <a:rPr lang="en-US"/>
              <a:t>Định địa chỉ toán hạng</a:t>
            </a:r>
            <a:endParaRPr lang="en-US">
              <a:ea typeface="ＭＳ Ｐゴシック" pitchFamily="34" charset="-128"/>
            </a:endParaRPr>
          </a:p>
        </p:txBody>
      </p:sp>
      <p:sp>
        <p:nvSpPr>
          <p:cNvPr id="17411" name="Rectangle 3"/>
          <p:cNvSpPr>
            <a:spLocks noGrp="1" noChangeArrowheads="1"/>
          </p:cNvSpPr>
          <p:nvPr>
            <p:ph type="body" idx="1"/>
          </p:nvPr>
        </p:nvSpPr>
        <p:spPr>
          <a:xfrm>
            <a:off x="395786" y="1214650"/>
            <a:ext cx="8625384" cy="5281683"/>
          </a:xfrm>
        </p:spPr>
        <p:txBody>
          <a:bodyPr/>
          <a:lstStyle/>
          <a:p>
            <a:r>
              <a:rPr lang="en-US"/>
              <a:t>Toán hạng của lệnh có thể là:</a:t>
            </a:r>
          </a:p>
          <a:p>
            <a:pPr lvl="1"/>
            <a:r>
              <a:rPr lang="en-US"/>
              <a:t>Một giá trị cụ thể nằm ngay trong lệnh</a:t>
            </a:r>
          </a:p>
          <a:p>
            <a:pPr lvl="1"/>
            <a:r>
              <a:rPr lang="en-US"/>
              <a:t>Nội dung của thanh ghi</a:t>
            </a:r>
          </a:p>
          <a:p>
            <a:pPr lvl="1"/>
            <a:r>
              <a:rPr lang="vi-VN"/>
              <a:t>Nội dung của ngăn nhớ hoặc cổng vào-ra</a:t>
            </a:r>
          </a:p>
          <a:p>
            <a:r>
              <a:rPr lang="vi-VN"/>
              <a:t>Phương pháp định địa chỉ (addressing</a:t>
            </a:r>
            <a:r>
              <a:rPr lang="en-US"/>
              <a:t> </a:t>
            </a:r>
            <a:r>
              <a:rPr lang="vi-VN"/>
              <a:t>modes) là cách thức địa chỉ hóa trong</a:t>
            </a:r>
            <a:r>
              <a:rPr lang="en-US"/>
              <a:t> </a:t>
            </a:r>
            <a:r>
              <a:rPr lang="vi-VN"/>
              <a:t>trường địa</a:t>
            </a:r>
            <a:r>
              <a:rPr lang="en-US"/>
              <a:t> </a:t>
            </a:r>
            <a:r>
              <a:rPr lang="vi-VN"/>
              <a:t>chỉ của</a:t>
            </a:r>
            <a:r>
              <a:rPr lang="en-US"/>
              <a:t> lệnh</a:t>
            </a:r>
            <a:r>
              <a:rPr lang="vi-VN"/>
              <a:t> để xác định nơi</a:t>
            </a:r>
            <a:r>
              <a:rPr lang="en-US"/>
              <a:t> chứa toán hạng</a:t>
            </a:r>
          </a:p>
        </p:txBody>
      </p:sp>
    </p:spTree>
    <p:extLst>
      <p:ext uri="{BB962C8B-B14F-4D97-AF65-F5344CB8AC3E}">
        <p14:creationId xmlns:p14="http://schemas.microsoft.com/office/powerpoint/2010/main" val="2461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509380" cy="576262"/>
          </a:xfrm>
        </p:spPr>
        <p:txBody>
          <a:bodyPr/>
          <a:lstStyle/>
          <a:p>
            <a:pPr eaLnBrk="1" hangingPunct="1"/>
            <a:r>
              <a:rPr lang="en-US"/>
              <a:t>Các phương pháp định địa chỉ thông dụng</a:t>
            </a:r>
            <a:endParaRPr lang="en-US">
              <a:ea typeface="ＭＳ Ｐゴシック" pitchFamily="34" charset="-128"/>
            </a:endParaRPr>
          </a:p>
        </p:txBody>
      </p:sp>
      <p:sp>
        <p:nvSpPr>
          <p:cNvPr id="17411" name="Rectangle 3"/>
          <p:cNvSpPr>
            <a:spLocks noGrp="1" noChangeArrowheads="1"/>
          </p:cNvSpPr>
          <p:nvPr>
            <p:ph type="body" idx="1"/>
          </p:nvPr>
        </p:nvSpPr>
        <p:spPr>
          <a:xfrm>
            <a:off x="586854" y="1296536"/>
            <a:ext cx="8434316" cy="5199797"/>
          </a:xfrm>
        </p:spPr>
        <p:txBody>
          <a:bodyPr/>
          <a:lstStyle/>
          <a:p>
            <a:r>
              <a:rPr lang="vi-VN"/>
              <a:t>Định địa chỉ tức thì</a:t>
            </a:r>
          </a:p>
          <a:p>
            <a:r>
              <a:rPr lang="vi-VN"/>
              <a:t>Định địa chỉ thanh ghi</a:t>
            </a:r>
          </a:p>
          <a:p>
            <a:r>
              <a:rPr lang="vi-VN"/>
              <a:t>Định địa chỉ trực tiếp</a:t>
            </a:r>
          </a:p>
          <a:p>
            <a:r>
              <a:rPr lang="vi-VN"/>
              <a:t>Định địa chỉ gián tiếp qua thanh ghi</a:t>
            </a:r>
          </a:p>
          <a:p>
            <a:r>
              <a:rPr lang="vi-VN"/>
              <a:t>Định địa chỉ dịch chuyển</a:t>
            </a:r>
            <a:endParaRPr lang="en-US"/>
          </a:p>
        </p:txBody>
      </p:sp>
    </p:spTree>
    <p:extLst>
      <p:ext uri="{BB962C8B-B14F-4D97-AF65-F5344CB8AC3E}">
        <p14:creationId xmlns:p14="http://schemas.microsoft.com/office/powerpoint/2010/main" val="385173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509380" cy="576262"/>
          </a:xfrm>
        </p:spPr>
        <p:txBody>
          <a:bodyPr/>
          <a:lstStyle/>
          <a:p>
            <a:pPr eaLnBrk="1" hangingPunct="1"/>
            <a:r>
              <a:rPr lang="en-US"/>
              <a:t>Định địa chỉ tức thì</a:t>
            </a:r>
            <a:endParaRPr lang="en-US">
              <a:ea typeface="ＭＳ Ｐゴシック" pitchFamily="34" charset="-128"/>
            </a:endParaRPr>
          </a:p>
        </p:txBody>
      </p:sp>
      <p:sp>
        <p:nvSpPr>
          <p:cNvPr id="17411" name="Rectangle 3"/>
          <p:cNvSpPr>
            <a:spLocks noGrp="1" noChangeArrowheads="1"/>
          </p:cNvSpPr>
          <p:nvPr>
            <p:ph type="body" idx="1"/>
          </p:nvPr>
        </p:nvSpPr>
        <p:spPr>
          <a:xfrm>
            <a:off x="586854" y="1910687"/>
            <a:ext cx="8434316" cy="4831306"/>
          </a:xfrm>
        </p:spPr>
        <p:txBody>
          <a:bodyPr/>
          <a:lstStyle/>
          <a:p>
            <a:r>
              <a:rPr lang="en-US"/>
              <a:t>Toán hạng là hằng số nằm ngay trong lệnh</a:t>
            </a:r>
          </a:p>
          <a:p>
            <a:r>
              <a:rPr lang="en-US"/>
              <a:t>Chỉ có thể là toán hạng nguồn</a:t>
            </a:r>
          </a:p>
          <a:p>
            <a:r>
              <a:rPr lang="en-US"/>
              <a:t>Ví dụ:</a:t>
            </a:r>
          </a:p>
          <a:p>
            <a:pPr lvl="1"/>
            <a:r>
              <a:rPr lang="pt-BR"/>
              <a:t>ADD R1, 5 ; R1← R1+5</a:t>
            </a:r>
          </a:p>
          <a:p>
            <a:pPr lvl="1"/>
            <a:r>
              <a:rPr lang="en-US"/>
              <a:t>Không tham chiếu bộ nhớ</a:t>
            </a:r>
          </a:p>
          <a:p>
            <a:pPr lvl="1"/>
            <a:r>
              <a:rPr lang="en-US"/>
              <a:t>Truy nhập toán hạng rất nhanh</a:t>
            </a:r>
          </a:p>
          <a:p>
            <a:pPr lvl="1"/>
            <a:r>
              <a:rPr lang="en-US"/>
              <a:t>Dải giá trị của toán hạng bị hạn chế</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09" y="1073269"/>
            <a:ext cx="8040593" cy="632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8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 calcmode="lin" valueType="num">
                                      <p:cBhvr additive="base">
                                        <p:cTn id="13"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1" end="1"/>
                                            </p:txEl>
                                          </p:spTgt>
                                        </p:tgtEl>
                                        <p:attrNameLst>
                                          <p:attrName>style.visibility</p:attrName>
                                        </p:attrNameLst>
                                      </p:cBhvr>
                                      <p:to>
                                        <p:strVal val="visible"/>
                                      </p:to>
                                    </p:set>
                                    <p:anim calcmode="lin" valueType="num">
                                      <p:cBhvr additive="base">
                                        <p:cTn id="19"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2" end="2"/>
                                            </p:txEl>
                                          </p:spTgt>
                                        </p:tgtEl>
                                        <p:attrNameLst>
                                          <p:attrName>style.visibility</p:attrName>
                                        </p:attrNameLst>
                                      </p:cBhvr>
                                      <p:to>
                                        <p:strVal val="visible"/>
                                      </p:to>
                                    </p:set>
                                    <p:anim calcmode="lin" valueType="num">
                                      <p:cBhvr additive="base">
                                        <p:cTn id="2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3" end="3"/>
                                            </p:txEl>
                                          </p:spTgt>
                                        </p:tgtEl>
                                        <p:attrNameLst>
                                          <p:attrName>style.visibility</p:attrName>
                                        </p:attrNameLst>
                                      </p:cBhvr>
                                      <p:to>
                                        <p:strVal val="visible"/>
                                      </p:to>
                                    </p:set>
                                    <p:anim calcmode="lin" valueType="num">
                                      <p:cBhvr additive="base">
                                        <p:cTn id="31"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4" end="4"/>
                                            </p:txEl>
                                          </p:spTgt>
                                        </p:tgtEl>
                                        <p:attrNameLst>
                                          <p:attrName>style.visibility</p:attrName>
                                        </p:attrNameLst>
                                      </p:cBhvr>
                                      <p:to>
                                        <p:strVal val="visible"/>
                                      </p:to>
                                    </p:set>
                                    <p:anim calcmode="lin" valueType="num">
                                      <p:cBhvr additive="base">
                                        <p:cTn id="37"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11">
                                            <p:txEl>
                                              <p:pRg st="5" end="5"/>
                                            </p:txEl>
                                          </p:spTgt>
                                        </p:tgtEl>
                                        <p:attrNameLst>
                                          <p:attrName>style.visibility</p:attrName>
                                        </p:attrNameLst>
                                      </p:cBhvr>
                                      <p:to>
                                        <p:strVal val="visible"/>
                                      </p:to>
                                    </p:set>
                                    <p:anim calcmode="lin" valueType="num">
                                      <p:cBhvr additive="base">
                                        <p:cTn id="43"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411">
                                            <p:txEl>
                                              <p:pRg st="6" end="6"/>
                                            </p:txEl>
                                          </p:spTgt>
                                        </p:tgtEl>
                                        <p:attrNameLst>
                                          <p:attrName>style.visibility</p:attrName>
                                        </p:attrNameLst>
                                      </p:cBhvr>
                                      <p:to>
                                        <p:strVal val="visible"/>
                                      </p:to>
                                    </p:set>
                                    <p:anim calcmode="lin" valueType="num">
                                      <p:cBhvr additive="base">
                                        <p:cTn id="49"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509380" cy="576262"/>
          </a:xfrm>
        </p:spPr>
        <p:txBody>
          <a:bodyPr/>
          <a:lstStyle/>
          <a:p>
            <a:pPr eaLnBrk="1" hangingPunct="1"/>
            <a:r>
              <a:rPr lang="en-US"/>
              <a:t>Định địa chỉ thanh ghi</a:t>
            </a:r>
            <a:endParaRPr lang="en-US">
              <a:ea typeface="ＭＳ Ｐゴシック" pitchFamily="34" charset="-128"/>
            </a:endParaRPr>
          </a:p>
        </p:txBody>
      </p:sp>
      <p:sp>
        <p:nvSpPr>
          <p:cNvPr id="17411" name="Rectangle 3"/>
          <p:cNvSpPr>
            <a:spLocks noGrp="1" noChangeArrowheads="1"/>
          </p:cNvSpPr>
          <p:nvPr>
            <p:ph type="body" idx="1"/>
          </p:nvPr>
        </p:nvSpPr>
        <p:spPr>
          <a:xfrm>
            <a:off x="327546" y="1119116"/>
            <a:ext cx="5240744" cy="5622877"/>
          </a:xfrm>
        </p:spPr>
        <p:txBody>
          <a:bodyPr/>
          <a:lstStyle/>
          <a:p>
            <a:r>
              <a:rPr lang="en-US"/>
              <a:t>Toán hạng nằm trong thanh ghi có </a:t>
            </a:r>
            <a:r>
              <a:rPr lang="vi-VN"/>
              <a:t>tên được chỉ ra trong lệnh</a:t>
            </a:r>
          </a:p>
          <a:p>
            <a:r>
              <a:rPr lang="en-US"/>
              <a:t>Ví dụ:</a:t>
            </a:r>
          </a:p>
          <a:p>
            <a:pPr lvl="1"/>
            <a:r>
              <a:rPr lang="pt-BR"/>
              <a:t>ADD R1, R2 ; R1←R1+R2</a:t>
            </a:r>
          </a:p>
          <a:p>
            <a:pPr lvl="1"/>
            <a:r>
              <a:rPr lang="vi-VN"/>
              <a:t>Số lượng thanh ghi ít →Trường địa</a:t>
            </a:r>
            <a:r>
              <a:rPr lang="en-US"/>
              <a:t> chỉ toán hạng chỉ cần ít bit</a:t>
            </a:r>
          </a:p>
          <a:p>
            <a:pPr lvl="1"/>
            <a:r>
              <a:rPr lang="en-US"/>
              <a:t>Không tham chiếu bộ nhớ </a:t>
            </a:r>
          </a:p>
          <a:p>
            <a:pPr lvl="1"/>
            <a:r>
              <a:rPr lang="en-US"/>
              <a:t>Truy hạng cập toán hạng nhanh </a:t>
            </a:r>
          </a:p>
          <a:p>
            <a:pPr lvl="1"/>
            <a:r>
              <a:rPr lang="vi-VN"/>
              <a:t>Tăng số lượng thanh ghi →</a:t>
            </a:r>
            <a:r>
              <a:rPr lang="en-US"/>
              <a:t> </a:t>
            </a:r>
            <a:r>
              <a:rPr lang="vi-VN"/>
              <a:t>hiệu</a:t>
            </a:r>
            <a:r>
              <a:rPr lang="en-US"/>
              <a:t> </a:t>
            </a:r>
            <a:r>
              <a:rPr lang="vi-VN"/>
              <a:t>quả hơn</a:t>
            </a:r>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290" y="982639"/>
            <a:ext cx="3481175" cy="5158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328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additive="base">
                                        <p:cTn id="3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11">
                                            <p:txEl>
                                              <p:pRg st="6" end="6"/>
                                            </p:txEl>
                                          </p:spTgt>
                                        </p:tgtEl>
                                        <p:attrNameLst>
                                          <p:attrName>style.visibility</p:attrName>
                                        </p:attrNameLst>
                                      </p:cBhvr>
                                      <p:to>
                                        <p:strVal val="visible"/>
                                      </p:to>
                                    </p:set>
                                    <p:anim calcmode="lin" valueType="num">
                                      <p:cBhvr additive="base">
                                        <p:cTn id="43"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anim calcmode="lin" valueType="num">
                                      <p:cBhvr additive="base">
                                        <p:cTn id="49" dur="500" fill="hold"/>
                                        <p:tgtEl>
                                          <p:spTgt spid="2050"/>
                                        </p:tgtEl>
                                        <p:attrNameLst>
                                          <p:attrName>ppt_x</p:attrName>
                                        </p:attrNameLst>
                                      </p:cBhvr>
                                      <p:tavLst>
                                        <p:tav tm="0">
                                          <p:val>
                                            <p:strVal val="#ppt_x"/>
                                          </p:val>
                                        </p:tav>
                                        <p:tav tm="100000">
                                          <p:val>
                                            <p:strVal val="#ppt_x"/>
                                          </p:val>
                                        </p:tav>
                                      </p:tavLst>
                                    </p:anim>
                                    <p:anim calcmode="lin" valueType="num">
                                      <p:cBhvr additive="base">
                                        <p:cTn id="5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509380" cy="576262"/>
          </a:xfrm>
        </p:spPr>
        <p:txBody>
          <a:bodyPr/>
          <a:lstStyle/>
          <a:p>
            <a:pPr eaLnBrk="1" hangingPunct="1"/>
            <a:r>
              <a:rPr lang="en-US"/>
              <a:t>Định địa chỉ trực tiếp</a:t>
            </a:r>
            <a:endParaRPr lang="en-US">
              <a:ea typeface="ＭＳ Ｐゴシック" pitchFamily="34" charset="-128"/>
            </a:endParaRPr>
          </a:p>
        </p:txBody>
      </p:sp>
      <p:sp>
        <p:nvSpPr>
          <p:cNvPr id="17411" name="Rectangle 3"/>
          <p:cNvSpPr>
            <a:spLocks noGrp="1" noChangeArrowheads="1"/>
          </p:cNvSpPr>
          <p:nvPr>
            <p:ph type="body" idx="1"/>
          </p:nvPr>
        </p:nvSpPr>
        <p:spPr>
          <a:xfrm>
            <a:off x="327546" y="854076"/>
            <a:ext cx="5186400" cy="5887918"/>
          </a:xfrm>
        </p:spPr>
        <p:txBody>
          <a:bodyPr/>
          <a:lstStyle/>
          <a:p>
            <a:r>
              <a:rPr lang="vi-VN" dirty="0" err="1"/>
              <a:t>Toán</a:t>
            </a:r>
            <a:r>
              <a:rPr lang="vi-VN" dirty="0"/>
              <a:t> </a:t>
            </a:r>
            <a:r>
              <a:rPr lang="vi-VN" dirty="0" err="1"/>
              <a:t>hạng</a:t>
            </a:r>
            <a:r>
              <a:rPr lang="vi-VN" dirty="0"/>
              <a:t> </a:t>
            </a:r>
            <a:r>
              <a:rPr lang="vi-VN" dirty="0" err="1"/>
              <a:t>là</a:t>
            </a:r>
            <a:r>
              <a:rPr lang="vi-VN" dirty="0"/>
              <a:t> ngăn </a:t>
            </a:r>
            <a:r>
              <a:rPr lang="vi-VN" dirty="0" err="1"/>
              <a:t>nhớ</a:t>
            </a:r>
            <a:r>
              <a:rPr lang="vi-VN" dirty="0"/>
              <a:t> </a:t>
            </a:r>
            <a:r>
              <a:rPr lang="vi-VN" dirty="0" err="1"/>
              <a:t>có</a:t>
            </a:r>
            <a:r>
              <a:rPr lang="vi-VN" dirty="0"/>
              <a:t> </a:t>
            </a:r>
            <a:r>
              <a:rPr lang="vi-VN" dirty="0" err="1"/>
              <a:t>địa</a:t>
            </a:r>
            <a:r>
              <a:rPr lang="vi-VN" dirty="0"/>
              <a:t> </a:t>
            </a:r>
            <a:r>
              <a:rPr lang="vi-VN" dirty="0" err="1"/>
              <a:t>chỉ</a:t>
            </a:r>
            <a:r>
              <a:rPr lang="en-US" dirty="0"/>
              <a:t> </a:t>
            </a:r>
            <a:r>
              <a:rPr lang="vi-VN" dirty="0" err="1"/>
              <a:t>được</a:t>
            </a:r>
            <a:r>
              <a:rPr lang="vi-VN" dirty="0"/>
              <a:t> cho </a:t>
            </a:r>
            <a:r>
              <a:rPr lang="vi-VN" dirty="0" err="1"/>
              <a:t>trực</a:t>
            </a:r>
            <a:r>
              <a:rPr lang="vi-VN" dirty="0"/>
              <a:t> </a:t>
            </a:r>
            <a:r>
              <a:rPr lang="vi-VN" dirty="0" err="1"/>
              <a:t>tiếp</a:t>
            </a:r>
            <a:r>
              <a:rPr lang="vi-VN" dirty="0"/>
              <a:t> trong </a:t>
            </a:r>
            <a:r>
              <a:rPr lang="vi-VN" dirty="0" err="1"/>
              <a:t>lệnh</a:t>
            </a:r>
            <a:endParaRPr lang="vi-VN" dirty="0"/>
          </a:p>
          <a:p>
            <a:r>
              <a:rPr lang="en-US" dirty="0" err="1"/>
              <a:t>Ví</a:t>
            </a:r>
            <a:r>
              <a:rPr lang="en-US" dirty="0"/>
              <a:t> </a:t>
            </a:r>
            <a:r>
              <a:rPr lang="en-US" dirty="0" err="1"/>
              <a:t>dụ</a:t>
            </a:r>
            <a:r>
              <a:rPr lang="en-US" dirty="0"/>
              <a:t>:</a:t>
            </a:r>
          </a:p>
          <a:p>
            <a:pPr lvl="1"/>
            <a:r>
              <a:rPr lang="pt-BR" dirty="0"/>
              <a:t>ADD R1, A ;R1 ←R1 + (A)</a:t>
            </a:r>
          </a:p>
          <a:p>
            <a:pPr lvl="2"/>
            <a:r>
              <a:rPr lang="en-US" dirty="0" err="1"/>
              <a:t>Cộng</a:t>
            </a:r>
            <a:r>
              <a:rPr lang="en-US" dirty="0"/>
              <a:t> </a:t>
            </a:r>
            <a:r>
              <a:rPr lang="en-US" dirty="0" err="1"/>
              <a:t>nội</a:t>
            </a:r>
            <a:r>
              <a:rPr lang="en-US" dirty="0"/>
              <a:t> dung </a:t>
            </a:r>
            <a:r>
              <a:rPr lang="en-US" dirty="0" err="1"/>
              <a:t>thanh</a:t>
            </a:r>
            <a:r>
              <a:rPr lang="en-US" dirty="0"/>
              <a:t> </a:t>
            </a:r>
            <a:r>
              <a:rPr lang="en-US" dirty="0" err="1"/>
              <a:t>ghi</a:t>
            </a:r>
            <a:r>
              <a:rPr lang="en-US" dirty="0"/>
              <a:t> R1 </a:t>
            </a:r>
            <a:r>
              <a:rPr lang="en-US" dirty="0" err="1"/>
              <a:t>với</a:t>
            </a:r>
            <a:r>
              <a:rPr lang="en-US" dirty="0"/>
              <a:t> </a:t>
            </a:r>
            <a:r>
              <a:rPr lang="en-US" dirty="0" err="1"/>
              <a:t>nội</a:t>
            </a:r>
            <a:r>
              <a:rPr lang="en-US" dirty="0"/>
              <a:t> </a:t>
            </a:r>
            <a:r>
              <a:rPr lang="vi-VN" dirty="0"/>
              <a:t>dung </a:t>
            </a:r>
            <a:r>
              <a:rPr lang="vi-VN" dirty="0" err="1"/>
              <a:t>của</a:t>
            </a:r>
            <a:r>
              <a:rPr lang="vi-VN" dirty="0"/>
              <a:t> ngăn </a:t>
            </a:r>
            <a:r>
              <a:rPr lang="vi-VN" dirty="0" err="1"/>
              <a:t>nhớ</a:t>
            </a:r>
            <a:r>
              <a:rPr lang="vi-VN" dirty="0"/>
              <a:t> </a:t>
            </a:r>
            <a:r>
              <a:rPr lang="vi-VN" dirty="0" err="1"/>
              <a:t>có</a:t>
            </a:r>
            <a:r>
              <a:rPr lang="vi-VN" dirty="0"/>
              <a:t> </a:t>
            </a:r>
            <a:r>
              <a:rPr lang="vi-VN" dirty="0" err="1"/>
              <a:t>địa</a:t>
            </a:r>
            <a:r>
              <a:rPr lang="vi-VN" dirty="0"/>
              <a:t> </a:t>
            </a:r>
            <a:r>
              <a:rPr lang="vi-VN" dirty="0" err="1"/>
              <a:t>chỉ</a:t>
            </a:r>
            <a:r>
              <a:rPr lang="vi-VN" dirty="0"/>
              <a:t> </a:t>
            </a:r>
            <a:r>
              <a:rPr lang="vi-VN" dirty="0" err="1"/>
              <a:t>là</a:t>
            </a:r>
            <a:r>
              <a:rPr lang="vi-VN" dirty="0"/>
              <a:t> A</a:t>
            </a:r>
          </a:p>
          <a:p>
            <a:pPr lvl="2"/>
            <a:r>
              <a:rPr lang="vi-VN" dirty="0" err="1"/>
              <a:t>Tìm</a:t>
            </a:r>
            <a:r>
              <a:rPr lang="vi-VN" dirty="0"/>
              <a:t> </a:t>
            </a:r>
            <a:r>
              <a:rPr lang="vi-VN" dirty="0" err="1"/>
              <a:t>toán</a:t>
            </a:r>
            <a:r>
              <a:rPr lang="vi-VN" dirty="0"/>
              <a:t> </a:t>
            </a:r>
            <a:r>
              <a:rPr lang="vi-VN" dirty="0" err="1"/>
              <a:t>hạng</a:t>
            </a:r>
            <a:r>
              <a:rPr lang="vi-VN" dirty="0"/>
              <a:t> trong </a:t>
            </a:r>
            <a:r>
              <a:rPr lang="vi-VN" dirty="0" err="1"/>
              <a:t>bộ</a:t>
            </a:r>
            <a:r>
              <a:rPr lang="vi-VN" dirty="0"/>
              <a:t> </a:t>
            </a:r>
            <a:r>
              <a:rPr lang="vi-VN" dirty="0" err="1"/>
              <a:t>nhớ</a:t>
            </a:r>
            <a:r>
              <a:rPr lang="vi-VN" dirty="0"/>
              <a:t> ở </a:t>
            </a:r>
            <a:r>
              <a:rPr lang="vi-VN" dirty="0" err="1"/>
              <a:t>địa</a:t>
            </a:r>
            <a:r>
              <a:rPr lang="en-US" dirty="0"/>
              <a:t> </a:t>
            </a:r>
            <a:r>
              <a:rPr lang="en-US" dirty="0" err="1"/>
              <a:t>chỉ</a:t>
            </a:r>
            <a:r>
              <a:rPr lang="en-US" dirty="0"/>
              <a:t> A</a:t>
            </a:r>
          </a:p>
          <a:p>
            <a:r>
              <a:rPr lang="en-US" dirty="0"/>
              <a:t>CPU </a:t>
            </a:r>
            <a:r>
              <a:rPr lang="en-US" dirty="0" err="1"/>
              <a:t>tham</a:t>
            </a:r>
            <a:r>
              <a:rPr lang="en-US" dirty="0"/>
              <a:t> </a:t>
            </a:r>
            <a:r>
              <a:rPr lang="en-US" dirty="0" err="1"/>
              <a:t>chiếu</a:t>
            </a:r>
            <a:r>
              <a:rPr lang="en-US" dirty="0"/>
              <a:t> </a:t>
            </a:r>
            <a:r>
              <a:rPr lang="en-US" dirty="0" err="1"/>
              <a:t>bộ</a:t>
            </a:r>
            <a:r>
              <a:rPr lang="en-US" dirty="0"/>
              <a:t> </a:t>
            </a:r>
            <a:r>
              <a:rPr lang="en-US" dirty="0" err="1"/>
              <a:t>nhớ</a:t>
            </a:r>
            <a:r>
              <a:rPr lang="en-US" dirty="0"/>
              <a:t> </a:t>
            </a:r>
            <a:r>
              <a:rPr lang="en-US" dirty="0" err="1"/>
              <a:t>một</a:t>
            </a:r>
            <a:r>
              <a:rPr lang="en-US" dirty="0"/>
              <a:t> </a:t>
            </a:r>
            <a:r>
              <a:rPr lang="en-US" dirty="0" err="1"/>
              <a:t>lần</a:t>
            </a:r>
            <a:r>
              <a:rPr lang="en-US" dirty="0"/>
              <a:t> </a:t>
            </a:r>
            <a:r>
              <a:rPr lang="vi-VN" dirty="0" err="1"/>
              <a:t>để</a:t>
            </a:r>
            <a:r>
              <a:rPr lang="vi-VN" dirty="0"/>
              <a:t> truy </a:t>
            </a:r>
            <a:r>
              <a:rPr lang="vi-VN" dirty="0" err="1"/>
              <a:t>nhập</a:t>
            </a:r>
            <a:r>
              <a:rPr lang="vi-VN" dirty="0"/>
              <a:t> </a:t>
            </a:r>
            <a:r>
              <a:rPr lang="vi-VN" dirty="0" err="1"/>
              <a:t>dữ</a:t>
            </a:r>
            <a:r>
              <a:rPr lang="vi-VN" dirty="0"/>
              <a:t> </a:t>
            </a:r>
            <a:r>
              <a:rPr lang="vi-VN" dirty="0" err="1"/>
              <a:t>liệu</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946" y="854075"/>
            <a:ext cx="3619210" cy="5759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002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calcmode="lin" valueType="num">
                                      <p:cBhvr additive="base">
                                        <p:cTn id="1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411">
                                            <p:txEl>
                                              <p:pRg st="3" end="3"/>
                                            </p:txEl>
                                          </p:spTgt>
                                        </p:tgtEl>
                                        <p:attrNameLst>
                                          <p:attrName>style.visibility</p:attrName>
                                        </p:attrNameLst>
                                      </p:cBhvr>
                                      <p:to>
                                        <p:strVal val="visible"/>
                                      </p:to>
                                    </p:set>
                                    <p:anim calcmode="lin" valueType="num">
                                      <p:cBhvr additive="base">
                                        <p:cTn id="21"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 calcmode="lin" valueType="num">
                                      <p:cBhvr additive="base">
                                        <p:cTn id="25"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5" end="5"/>
                                            </p:txEl>
                                          </p:spTgt>
                                        </p:tgtEl>
                                        <p:attrNameLst>
                                          <p:attrName>style.visibility</p:attrName>
                                        </p:attrNameLst>
                                      </p:cBhvr>
                                      <p:to>
                                        <p:strVal val="visible"/>
                                      </p:to>
                                    </p:set>
                                    <p:anim calcmode="lin" valueType="num">
                                      <p:cBhvr additive="base">
                                        <p:cTn id="31"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4"/>
                                        </p:tgtEl>
                                        <p:attrNameLst>
                                          <p:attrName>style.visibility</p:attrName>
                                        </p:attrNameLst>
                                      </p:cBhvr>
                                      <p:to>
                                        <p:strVal val="visible"/>
                                      </p:to>
                                    </p:set>
                                    <p:anim calcmode="lin" valueType="num">
                                      <p:cBhvr additive="base">
                                        <p:cTn id="37" dur="500" fill="hold"/>
                                        <p:tgtEl>
                                          <p:spTgt spid="3074"/>
                                        </p:tgtEl>
                                        <p:attrNameLst>
                                          <p:attrName>ppt_x</p:attrName>
                                        </p:attrNameLst>
                                      </p:cBhvr>
                                      <p:tavLst>
                                        <p:tav tm="0">
                                          <p:val>
                                            <p:strVal val="#ppt_x"/>
                                          </p:val>
                                        </p:tav>
                                        <p:tav tm="100000">
                                          <p:val>
                                            <p:strVal val="#ppt_x"/>
                                          </p:val>
                                        </p:tav>
                                      </p:tavLst>
                                    </p:anim>
                                    <p:anim calcmode="lin" valueType="num">
                                      <p:cBhvr additive="base">
                                        <p:cTn id="3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509380" cy="576262"/>
          </a:xfrm>
        </p:spPr>
        <p:txBody>
          <a:bodyPr/>
          <a:lstStyle/>
          <a:p>
            <a:pPr eaLnBrk="1" hangingPunct="1"/>
            <a:r>
              <a:rPr lang="en-US"/>
              <a:t>Định địa chỉ gián tiếp qua thanh ghi</a:t>
            </a:r>
            <a:endParaRPr lang="en-US">
              <a:ea typeface="ＭＳ Ｐゴシック" pitchFamily="34" charset="-128"/>
            </a:endParaRPr>
          </a:p>
        </p:txBody>
      </p:sp>
      <p:sp>
        <p:nvSpPr>
          <p:cNvPr id="17411" name="Rectangle 3"/>
          <p:cNvSpPr>
            <a:spLocks noGrp="1" noChangeArrowheads="1"/>
          </p:cNvSpPr>
          <p:nvPr>
            <p:ph type="body" idx="1"/>
          </p:nvPr>
        </p:nvSpPr>
        <p:spPr>
          <a:xfrm>
            <a:off x="327545" y="1119116"/>
            <a:ext cx="8652682" cy="5622877"/>
          </a:xfrm>
        </p:spPr>
        <p:txBody>
          <a:bodyPr/>
          <a:lstStyle/>
          <a:p>
            <a:r>
              <a:rPr lang="vi-VN"/>
              <a:t>Toán hạng nằm ở ngăn nhớ</a:t>
            </a:r>
            <a:r>
              <a:rPr lang="en-US"/>
              <a:t> </a:t>
            </a:r>
            <a:r>
              <a:rPr lang="vi-VN"/>
              <a:t>có địa chỉ trong thanh ghi</a:t>
            </a:r>
          </a:p>
          <a:p>
            <a:r>
              <a:rPr lang="vi-VN"/>
              <a:t>Trường địa chỉ toán hạng cho</a:t>
            </a:r>
            <a:r>
              <a:rPr lang="en-US"/>
              <a:t> </a:t>
            </a:r>
            <a:r>
              <a:rPr lang="vi-VN"/>
              <a:t>biết tên thanh ghi đó</a:t>
            </a:r>
          </a:p>
          <a:p>
            <a:r>
              <a:rPr lang="vi-VN"/>
              <a:t>Thanh ghi có thể là ngầm định</a:t>
            </a:r>
            <a:endParaRPr lang="en-US"/>
          </a:p>
          <a:p>
            <a:r>
              <a:rPr lang="vi-VN"/>
              <a:t>Thanh ghi này được gọi là</a:t>
            </a:r>
            <a:r>
              <a:rPr lang="en-US"/>
              <a:t> thanh ghi con trỏ</a:t>
            </a:r>
          </a:p>
          <a:p>
            <a:r>
              <a:rPr lang="vi-VN"/>
              <a:t>Vùng nhớ có thể được tham</a:t>
            </a:r>
            <a:r>
              <a:rPr lang="en-US"/>
              <a:t> </a:t>
            </a:r>
            <a:r>
              <a:rPr lang="fr-FR"/>
              <a:t>chiếu là lớn (2</a:t>
            </a:r>
            <a:r>
              <a:rPr lang="fr-FR" baseline="30000"/>
              <a:t>n</a:t>
            </a:r>
            <a:r>
              <a:rPr lang="fr-FR"/>
              <a:t>), (với n là độ </a:t>
            </a:r>
            <a:r>
              <a:rPr lang="en-US"/>
              <a:t>dài của thanh ghi)</a:t>
            </a:r>
          </a:p>
        </p:txBody>
      </p:sp>
    </p:spTree>
    <p:extLst>
      <p:ext uri="{BB962C8B-B14F-4D97-AF65-F5344CB8AC3E}">
        <p14:creationId xmlns:p14="http://schemas.microsoft.com/office/powerpoint/2010/main" val="31043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509380" cy="576262"/>
          </a:xfrm>
        </p:spPr>
        <p:txBody>
          <a:bodyPr/>
          <a:lstStyle/>
          <a:p>
            <a:pPr eaLnBrk="1" hangingPunct="1"/>
            <a:r>
              <a:rPr lang="en-US"/>
              <a:t>Định địa chỉ gián tiếp qua thanh ghi</a:t>
            </a:r>
            <a:endParaRPr lang="en-US">
              <a:ea typeface="ＭＳ Ｐゴシック" pitchFamily="34" charset="-128"/>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91" y="1025237"/>
            <a:ext cx="7656946" cy="5079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2371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509380" cy="576262"/>
          </a:xfrm>
        </p:spPr>
        <p:txBody>
          <a:bodyPr/>
          <a:lstStyle/>
          <a:p>
            <a:pPr eaLnBrk="1" hangingPunct="1"/>
            <a:r>
              <a:rPr lang="en-US"/>
              <a:t>Định địa chỉ dịch chuyển</a:t>
            </a:r>
            <a:endParaRPr lang="en-US">
              <a:ea typeface="ＭＳ Ｐゴシック" pitchFamily="34" charset="-128"/>
            </a:endParaRPr>
          </a:p>
        </p:txBody>
      </p:sp>
      <p:sp>
        <p:nvSpPr>
          <p:cNvPr id="17411" name="Rectangle 3"/>
          <p:cNvSpPr>
            <a:spLocks noGrp="1" noChangeArrowheads="1"/>
          </p:cNvSpPr>
          <p:nvPr>
            <p:ph type="body" idx="1"/>
          </p:nvPr>
        </p:nvSpPr>
        <p:spPr>
          <a:xfrm>
            <a:off x="327545" y="1119116"/>
            <a:ext cx="8420670" cy="5622877"/>
          </a:xfrm>
        </p:spPr>
        <p:txBody>
          <a:bodyPr/>
          <a:lstStyle/>
          <a:p>
            <a:r>
              <a:rPr lang="vi-VN"/>
              <a:t>Để xác định toán hạng,</a:t>
            </a:r>
            <a:r>
              <a:rPr lang="en-US"/>
              <a:t> </a:t>
            </a:r>
            <a:r>
              <a:rPr lang="vi-VN"/>
              <a:t>Trường địa chỉ chứa</a:t>
            </a:r>
            <a:r>
              <a:rPr lang="en-US"/>
              <a:t> hai thành phần:</a:t>
            </a:r>
          </a:p>
          <a:p>
            <a:pPr lvl="1"/>
            <a:r>
              <a:rPr lang="en-US"/>
              <a:t>Tên thanh ghi</a:t>
            </a:r>
          </a:p>
          <a:p>
            <a:pPr lvl="1"/>
            <a:r>
              <a:rPr lang="en-US"/>
              <a:t>Hằng số (offset)</a:t>
            </a:r>
          </a:p>
          <a:p>
            <a:r>
              <a:rPr lang="en-US"/>
              <a:t>Địa chỉ của toán hạng = nội dung thanh ghi + hằng số</a:t>
            </a:r>
          </a:p>
          <a:p>
            <a:r>
              <a:rPr lang="vi-VN"/>
              <a:t>Thanh ghi có thể được</a:t>
            </a:r>
            <a:r>
              <a:rPr lang="en-US"/>
              <a:t> </a:t>
            </a:r>
            <a:r>
              <a:rPr lang="vi-VN"/>
              <a:t>ngầm định</a:t>
            </a:r>
            <a:endParaRPr lang="en-US"/>
          </a:p>
        </p:txBody>
      </p:sp>
    </p:spTree>
    <p:extLst>
      <p:ext uri="{BB962C8B-B14F-4D97-AF65-F5344CB8AC3E}">
        <p14:creationId xmlns:p14="http://schemas.microsoft.com/office/powerpoint/2010/main" val="412286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 calcmode="lin" valueType="num">
                                      <p:cBhvr additive="base">
                                        <p:cTn id="1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411">
                                            <p:txEl>
                                              <p:pRg st="3" end="3"/>
                                            </p:txEl>
                                          </p:spTgt>
                                        </p:tgtEl>
                                        <p:attrNameLst>
                                          <p:attrName>style.visibility</p:attrName>
                                        </p:attrNameLst>
                                      </p:cBhvr>
                                      <p:to>
                                        <p:strVal val="visible"/>
                                      </p:to>
                                    </p:set>
                                    <p:anim calcmode="lin" valueType="num">
                                      <p:cBhvr additive="base">
                                        <p:cTn id="21"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 calcmode="lin" valueType="num">
                                      <p:cBhvr additive="base">
                                        <p:cTn id="27"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Đơn vị số học và luận lý</a:t>
            </a:r>
          </a:p>
        </p:txBody>
      </p:sp>
      <p:sp>
        <p:nvSpPr>
          <p:cNvPr id="17411" name="Rectangle 3"/>
          <p:cNvSpPr>
            <a:spLocks noGrp="1" noChangeArrowheads="1"/>
          </p:cNvSpPr>
          <p:nvPr>
            <p:ph type="body" idx="1"/>
          </p:nvPr>
        </p:nvSpPr>
        <p:spPr>
          <a:xfrm>
            <a:off x="477672" y="1132764"/>
            <a:ext cx="8393373" cy="5363570"/>
          </a:xfrm>
        </p:spPr>
        <p:txBody>
          <a:bodyPr/>
          <a:lstStyle/>
          <a:p>
            <a:r>
              <a:rPr lang="en-US"/>
              <a:t>Chức năng: Thực hiện các phép toán số học và phép toán luận lý.</a:t>
            </a:r>
          </a:p>
          <a:p>
            <a:pPr lvl="1"/>
            <a:r>
              <a:rPr lang="en-US"/>
              <a:t>Số học: cộng, trừ, nhân, chia, tăng, giảm, đảo dấu</a:t>
            </a:r>
          </a:p>
          <a:p>
            <a:pPr lvl="1"/>
            <a:r>
              <a:rPr lang="en-US"/>
              <a:t>Luận lý: AND, OR, XOR, NOT, phép dịch bit.</a:t>
            </a:r>
          </a:p>
          <a:p>
            <a:pPr lvl="1">
              <a:defRPr/>
            </a:pPr>
            <a:endParaRPr lang="en-US"/>
          </a:p>
          <a:p>
            <a:pPr lvl="1">
              <a:defRPr/>
            </a:pPr>
            <a:endParaRPr lang="en-US"/>
          </a:p>
          <a:p>
            <a:pPr>
              <a:defRPr/>
            </a:pP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241025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509380" cy="576262"/>
          </a:xfrm>
        </p:spPr>
        <p:txBody>
          <a:bodyPr/>
          <a:lstStyle/>
          <a:p>
            <a:pPr eaLnBrk="1" hangingPunct="1"/>
            <a:r>
              <a:rPr lang="en-US"/>
              <a:t>Định địa chỉ dịch chuyển</a:t>
            </a:r>
            <a:endParaRPr lang="en-US">
              <a:ea typeface="ＭＳ Ｐゴシック" pitchFamily="34" charset="-128"/>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41" y="1272015"/>
            <a:ext cx="7359376" cy="4692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7419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509380" cy="576262"/>
          </a:xfrm>
        </p:spPr>
        <p:txBody>
          <a:bodyPr/>
          <a:lstStyle/>
          <a:p>
            <a:pPr eaLnBrk="1" hangingPunct="1"/>
            <a:r>
              <a:rPr lang="en-US"/>
              <a:t>Số lượng toán hạng trong lệnh</a:t>
            </a:r>
            <a:endParaRPr lang="en-US">
              <a:ea typeface="ＭＳ Ｐゴシック" pitchFamily="34" charset="-128"/>
            </a:endParaRPr>
          </a:p>
        </p:txBody>
      </p:sp>
      <p:sp>
        <p:nvSpPr>
          <p:cNvPr id="17411" name="Rectangle 3"/>
          <p:cNvSpPr>
            <a:spLocks noGrp="1" noChangeArrowheads="1"/>
          </p:cNvSpPr>
          <p:nvPr>
            <p:ph type="body" idx="1"/>
          </p:nvPr>
        </p:nvSpPr>
        <p:spPr>
          <a:xfrm>
            <a:off x="327545" y="1119116"/>
            <a:ext cx="8420670" cy="5622877"/>
          </a:xfrm>
        </p:spPr>
        <p:txBody>
          <a:bodyPr/>
          <a:lstStyle/>
          <a:p>
            <a:r>
              <a:rPr lang="vi-VN"/>
              <a:t>Ba địa chỉ toán hạng:</a:t>
            </a:r>
          </a:p>
          <a:p>
            <a:pPr lvl="1"/>
            <a:r>
              <a:rPr lang="en-US"/>
              <a:t>2 </a:t>
            </a:r>
            <a:r>
              <a:rPr lang="vi-VN"/>
              <a:t>toán hạng nguồn, 1 toán hạng đích</a:t>
            </a:r>
          </a:p>
          <a:p>
            <a:pPr lvl="1"/>
            <a:r>
              <a:rPr lang="en-US"/>
              <a:t>c = a + b</a:t>
            </a:r>
          </a:p>
          <a:p>
            <a:pPr lvl="1"/>
            <a:r>
              <a:rPr lang="vi-VN"/>
              <a:t>Từ lệnh dài vì phải mã hoá địa chỉ cho cả ba</a:t>
            </a:r>
            <a:r>
              <a:rPr lang="en-US"/>
              <a:t> toán hạng</a:t>
            </a:r>
          </a:p>
          <a:p>
            <a:pPr lvl="1"/>
            <a:r>
              <a:rPr lang="vi-VN"/>
              <a:t>Được sử dụng trên các bộ xử lý tiên tiến</a:t>
            </a:r>
            <a:endParaRPr lang="en-US"/>
          </a:p>
        </p:txBody>
      </p:sp>
    </p:spTree>
    <p:extLst>
      <p:ext uri="{BB962C8B-B14F-4D97-AF65-F5344CB8AC3E}">
        <p14:creationId xmlns:p14="http://schemas.microsoft.com/office/powerpoint/2010/main" val="107933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 calcmode="lin" valueType="num">
                                      <p:cBhvr additive="base">
                                        <p:cTn id="1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 calcmode="lin" valueType="num">
                                      <p:cBhvr additive="base">
                                        <p:cTn id="23"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509380" cy="576262"/>
          </a:xfrm>
        </p:spPr>
        <p:txBody>
          <a:bodyPr/>
          <a:lstStyle/>
          <a:p>
            <a:pPr eaLnBrk="1" hangingPunct="1"/>
            <a:r>
              <a:rPr lang="en-US"/>
              <a:t>Số lượng toán hạng trong lệnh (tt)</a:t>
            </a:r>
            <a:endParaRPr lang="en-US">
              <a:ea typeface="ＭＳ Ｐゴシック" pitchFamily="34" charset="-128"/>
            </a:endParaRPr>
          </a:p>
        </p:txBody>
      </p:sp>
      <p:sp>
        <p:nvSpPr>
          <p:cNvPr id="17411" name="Rectangle 3"/>
          <p:cNvSpPr>
            <a:spLocks noGrp="1" noChangeArrowheads="1"/>
          </p:cNvSpPr>
          <p:nvPr>
            <p:ph type="body" idx="1"/>
          </p:nvPr>
        </p:nvSpPr>
        <p:spPr>
          <a:xfrm>
            <a:off x="327545" y="1119116"/>
            <a:ext cx="8420670" cy="5622877"/>
          </a:xfrm>
        </p:spPr>
        <p:txBody>
          <a:bodyPr/>
          <a:lstStyle/>
          <a:p>
            <a:r>
              <a:rPr lang="vi-VN"/>
              <a:t>Hai địa chỉ toán hạng:</a:t>
            </a:r>
          </a:p>
          <a:p>
            <a:pPr lvl="1"/>
            <a:r>
              <a:rPr lang="en-US"/>
              <a:t>Một toán hạng vừa là toán hạng nguồn </a:t>
            </a:r>
            <a:r>
              <a:rPr lang="vi-VN"/>
              <a:t>vừa là toán hạng đích; toán hạng còn lại là</a:t>
            </a:r>
            <a:r>
              <a:rPr lang="en-US"/>
              <a:t> toán hạng nguồn</a:t>
            </a:r>
          </a:p>
          <a:p>
            <a:pPr lvl="1"/>
            <a:r>
              <a:rPr lang="en-US"/>
              <a:t>a = a + b</a:t>
            </a:r>
          </a:p>
          <a:p>
            <a:pPr lvl="1"/>
            <a:r>
              <a:rPr lang="en-US"/>
              <a:t>Giá trị cũ của 1 toán hạng nguồn bị mất vì phải chứa kết quả</a:t>
            </a:r>
          </a:p>
          <a:p>
            <a:pPr lvl="1"/>
            <a:r>
              <a:rPr lang="vi-VN"/>
              <a:t>Rút gọn độ dài từ lệnh</a:t>
            </a:r>
          </a:p>
          <a:p>
            <a:pPr lvl="1"/>
            <a:r>
              <a:rPr lang="en-US"/>
              <a:t>Phổ biến</a:t>
            </a:r>
          </a:p>
        </p:txBody>
      </p:sp>
    </p:spTree>
    <p:extLst>
      <p:ext uri="{BB962C8B-B14F-4D97-AF65-F5344CB8AC3E}">
        <p14:creationId xmlns:p14="http://schemas.microsoft.com/office/powerpoint/2010/main" val="95033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 calcmode="lin" valueType="num">
                                      <p:cBhvr additive="base">
                                        <p:cTn id="1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 calcmode="lin" valueType="num">
                                      <p:cBhvr additive="base">
                                        <p:cTn id="23"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anim calcmode="lin" valueType="num">
                                      <p:cBhvr additive="base">
                                        <p:cTn id="2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509380" cy="576262"/>
          </a:xfrm>
        </p:spPr>
        <p:txBody>
          <a:bodyPr/>
          <a:lstStyle/>
          <a:p>
            <a:pPr eaLnBrk="1" hangingPunct="1"/>
            <a:r>
              <a:rPr lang="en-US"/>
              <a:t>Số lượng toán hạng trong lệnh (tt)</a:t>
            </a:r>
            <a:endParaRPr lang="en-US">
              <a:ea typeface="ＭＳ Ｐゴシック" pitchFamily="34" charset="-128"/>
            </a:endParaRPr>
          </a:p>
        </p:txBody>
      </p:sp>
      <p:sp>
        <p:nvSpPr>
          <p:cNvPr id="17411" name="Rectangle 3"/>
          <p:cNvSpPr>
            <a:spLocks noGrp="1" noChangeArrowheads="1"/>
          </p:cNvSpPr>
          <p:nvPr>
            <p:ph type="body" idx="1"/>
          </p:nvPr>
        </p:nvSpPr>
        <p:spPr>
          <a:xfrm>
            <a:off x="327545" y="1119116"/>
            <a:ext cx="8420670" cy="5622877"/>
          </a:xfrm>
        </p:spPr>
        <p:txBody>
          <a:bodyPr/>
          <a:lstStyle/>
          <a:p>
            <a:r>
              <a:rPr lang="vi-VN"/>
              <a:t>Một địa chỉ toán hạng:</a:t>
            </a:r>
          </a:p>
          <a:p>
            <a:pPr lvl="1"/>
            <a:r>
              <a:rPr lang="vi-VN"/>
              <a:t>Một toán hạng được chỉ ra trong lệnh</a:t>
            </a:r>
          </a:p>
          <a:p>
            <a:pPr lvl="1"/>
            <a:r>
              <a:rPr lang="vi-VN"/>
              <a:t>Một toán hạng là ngầm định </a:t>
            </a:r>
            <a:r>
              <a:rPr lang="en-US"/>
              <a:t>→ </a:t>
            </a:r>
            <a:r>
              <a:rPr lang="vi-VN"/>
              <a:t>thường là</a:t>
            </a:r>
            <a:r>
              <a:rPr lang="en-US"/>
              <a:t> thanh ghi (thanh ghi tích lũy –accumulator)</a:t>
            </a:r>
          </a:p>
          <a:p>
            <a:pPr lvl="1"/>
            <a:r>
              <a:rPr lang="vi-VN"/>
              <a:t>Được sử dụng trên các máy ở các thế hệ</a:t>
            </a:r>
            <a:r>
              <a:rPr lang="en-US"/>
              <a:t> </a:t>
            </a:r>
            <a:r>
              <a:rPr lang="vi-VN"/>
              <a:t>trước</a:t>
            </a:r>
            <a:endParaRPr lang="en-US"/>
          </a:p>
        </p:txBody>
      </p:sp>
    </p:spTree>
    <p:extLst>
      <p:ext uri="{BB962C8B-B14F-4D97-AF65-F5344CB8AC3E}">
        <p14:creationId xmlns:p14="http://schemas.microsoft.com/office/powerpoint/2010/main" val="50113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 calcmode="lin" valueType="num">
                                      <p:cBhvr additive="base">
                                        <p:cTn id="1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199" y="277813"/>
            <a:ext cx="8509380" cy="576262"/>
          </a:xfrm>
        </p:spPr>
        <p:txBody>
          <a:bodyPr/>
          <a:lstStyle/>
          <a:p>
            <a:pPr eaLnBrk="1" hangingPunct="1"/>
            <a:r>
              <a:rPr lang="en-US"/>
              <a:t>Số lượng toán hạng trong lệnh (tt)</a:t>
            </a:r>
            <a:endParaRPr lang="en-US">
              <a:ea typeface="ＭＳ Ｐゴシック" pitchFamily="34" charset="-128"/>
            </a:endParaRPr>
          </a:p>
        </p:txBody>
      </p:sp>
      <p:sp>
        <p:nvSpPr>
          <p:cNvPr id="17411" name="Rectangle 3"/>
          <p:cNvSpPr>
            <a:spLocks noGrp="1" noChangeArrowheads="1"/>
          </p:cNvSpPr>
          <p:nvPr>
            <p:ph type="body" idx="1"/>
          </p:nvPr>
        </p:nvSpPr>
        <p:spPr>
          <a:xfrm>
            <a:off x="327545" y="1119116"/>
            <a:ext cx="8420670" cy="5622877"/>
          </a:xfrm>
        </p:spPr>
        <p:txBody>
          <a:bodyPr/>
          <a:lstStyle/>
          <a:p>
            <a:r>
              <a:rPr lang="vi-VN"/>
              <a:t>0 địa chỉ toán hạng:</a:t>
            </a:r>
          </a:p>
          <a:p>
            <a:pPr lvl="1"/>
            <a:r>
              <a:rPr lang="vi-VN"/>
              <a:t>Các toán hạng đều được ngầm định</a:t>
            </a:r>
          </a:p>
          <a:p>
            <a:pPr lvl="1"/>
            <a:r>
              <a:rPr lang="en-US"/>
              <a:t>Sử dụng Stack</a:t>
            </a:r>
          </a:p>
          <a:p>
            <a:pPr lvl="1"/>
            <a:r>
              <a:rPr lang="en-US"/>
              <a:t>Ví dụ:</a:t>
            </a:r>
          </a:p>
          <a:p>
            <a:pPr lvl="2"/>
            <a:r>
              <a:rPr lang="en-US"/>
              <a:t>push a</a:t>
            </a:r>
          </a:p>
          <a:p>
            <a:pPr lvl="2"/>
            <a:r>
              <a:rPr lang="en-US"/>
              <a:t>push b</a:t>
            </a:r>
          </a:p>
          <a:p>
            <a:pPr lvl="2"/>
            <a:r>
              <a:rPr lang="en-US"/>
              <a:t>add</a:t>
            </a:r>
          </a:p>
          <a:p>
            <a:pPr lvl="2"/>
            <a:r>
              <a:rPr lang="en-US"/>
              <a:t>pop c</a:t>
            </a:r>
          </a:p>
          <a:p>
            <a:pPr lvl="2"/>
            <a:r>
              <a:rPr lang="fr-FR"/>
              <a:t>Có nghĩa là : c = a+b</a:t>
            </a:r>
          </a:p>
          <a:p>
            <a:pPr lvl="1"/>
            <a:r>
              <a:rPr lang="en-US"/>
              <a:t>không thông dụng</a:t>
            </a:r>
          </a:p>
        </p:txBody>
      </p:sp>
    </p:spTree>
    <p:extLst>
      <p:ext uri="{BB962C8B-B14F-4D97-AF65-F5344CB8AC3E}">
        <p14:creationId xmlns:p14="http://schemas.microsoft.com/office/powerpoint/2010/main" val="158589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 calcmode="lin" valueType="num">
                                      <p:cBhvr additive="base">
                                        <p:cTn id="1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 calcmode="lin" valueType="num">
                                      <p:cBhvr additive="base">
                                        <p:cTn id="23"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anim calcmode="lin" valueType="num">
                                      <p:cBhvr additive="base">
                                        <p:cTn id="27"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41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anim calcmode="lin" valueType="num">
                                      <p:cBhvr additive="base">
                                        <p:cTn id="31"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411">
                                            <p:txEl>
                                              <p:pRg st="7" end="7"/>
                                            </p:txEl>
                                          </p:spTgt>
                                        </p:tgtEl>
                                        <p:attrNameLst>
                                          <p:attrName>style.visibility</p:attrName>
                                        </p:attrNameLst>
                                      </p:cBhvr>
                                      <p:to>
                                        <p:strVal val="visible"/>
                                      </p:to>
                                    </p:set>
                                    <p:anim calcmode="lin" valueType="num">
                                      <p:cBhvr additive="base">
                                        <p:cTn id="35"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411">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411">
                                            <p:txEl>
                                              <p:pRg st="8" end="8"/>
                                            </p:txEl>
                                          </p:spTgt>
                                        </p:tgtEl>
                                        <p:attrNameLst>
                                          <p:attrName>style.visibility</p:attrName>
                                        </p:attrNameLst>
                                      </p:cBhvr>
                                      <p:to>
                                        <p:strVal val="visible"/>
                                      </p:to>
                                    </p:set>
                                    <p:anim calcmode="lin" valueType="num">
                                      <p:cBhvr additive="base">
                                        <p:cTn id="39" dur="5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411">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411">
                                            <p:txEl>
                                              <p:pRg st="9" end="9"/>
                                            </p:txEl>
                                          </p:spTgt>
                                        </p:tgtEl>
                                        <p:attrNameLst>
                                          <p:attrName>style.visibility</p:attrName>
                                        </p:attrNameLst>
                                      </p:cBhvr>
                                      <p:to>
                                        <p:strVal val="visible"/>
                                      </p:to>
                                    </p:set>
                                    <p:anim calcmode="lin" valueType="num">
                                      <p:cBhvr additive="base">
                                        <p:cTn id="43" dur="500" fill="hold"/>
                                        <p:tgtEl>
                                          <p:spTgt spid="174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err="1"/>
              <a:t>Tổ</a:t>
            </a:r>
            <a:r>
              <a:rPr lang="en-US" dirty="0"/>
              <a:t> </a:t>
            </a:r>
            <a:r>
              <a:rPr lang="en-US" dirty="0" err="1"/>
              <a:t>chức</a:t>
            </a:r>
            <a:r>
              <a:rPr lang="en-US" dirty="0"/>
              <a:t> </a:t>
            </a:r>
            <a:r>
              <a:rPr lang="en-US" dirty="0" err="1"/>
              <a:t>bộ</a:t>
            </a:r>
            <a:r>
              <a:rPr lang="en-US" dirty="0"/>
              <a:t> </a:t>
            </a:r>
            <a:r>
              <a:rPr lang="en-US" dirty="0" err="1"/>
              <a:t>nhớ</a:t>
            </a:r>
            <a:r>
              <a:rPr lang="en-US" dirty="0"/>
              <a:t> </a:t>
            </a:r>
            <a:r>
              <a:rPr lang="en-US" dirty="0" err="1"/>
              <a:t>chính</a:t>
            </a:r>
            <a:endParaRPr lang="en-US" dirty="0"/>
          </a:p>
        </p:txBody>
      </p:sp>
      <p:sp>
        <p:nvSpPr>
          <p:cNvPr id="3" name="Chỗ dành sẵn cho Nội dung 2"/>
          <p:cNvSpPr>
            <a:spLocks noGrp="1"/>
          </p:cNvSpPr>
          <p:nvPr>
            <p:ph idx="1"/>
          </p:nvPr>
        </p:nvSpPr>
        <p:spPr/>
        <p:txBody>
          <a:bodyPr/>
          <a:lstStyle/>
          <a:p>
            <a:pPr marL="0" indent="0">
              <a:buNone/>
            </a:pPr>
            <a:r>
              <a:rPr lang="en-US" dirty="0"/>
              <a:t>- </a:t>
            </a:r>
            <a:r>
              <a:rPr lang="en-US" dirty="0" err="1"/>
              <a:t>Bộ</a:t>
            </a:r>
            <a:r>
              <a:rPr lang="en-US" dirty="0"/>
              <a:t> </a:t>
            </a:r>
            <a:r>
              <a:rPr lang="en-US" dirty="0" err="1"/>
              <a:t>nhớ</a:t>
            </a:r>
            <a:r>
              <a:rPr lang="en-US" dirty="0"/>
              <a:t> </a:t>
            </a:r>
            <a:r>
              <a:rPr lang="en-US" dirty="0" err="1"/>
              <a:t>chính</a:t>
            </a:r>
            <a:r>
              <a:rPr lang="en-US" dirty="0"/>
              <a:t>: </a:t>
            </a:r>
            <a:r>
              <a:rPr lang="en-US" dirty="0" err="1"/>
              <a:t>phần</a:t>
            </a:r>
            <a:r>
              <a:rPr lang="en-US" dirty="0"/>
              <a:t> 1 MB RAM </a:t>
            </a:r>
            <a:r>
              <a:rPr lang="en-US" dirty="0" err="1"/>
              <a:t>đầu</a:t>
            </a:r>
            <a:r>
              <a:rPr lang="en-US" dirty="0"/>
              <a:t> </a:t>
            </a:r>
            <a:r>
              <a:rPr lang="en-US" dirty="0" err="1"/>
              <a:t>tiên</a:t>
            </a:r>
            <a:r>
              <a:rPr lang="en-US" dirty="0"/>
              <a:t> ( </a:t>
            </a:r>
            <a:r>
              <a:rPr lang="en-US" dirty="0" err="1"/>
              <a:t>phần</a:t>
            </a:r>
            <a:r>
              <a:rPr lang="en-US" dirty="0"/>
              <a:t> </a:t>
            </a:r>
            <a:r>
              <a:rPr lang="en-US" dirty="0" err="1"/>
              <a:t>còn</a:t>
            </a:r>
            <a:r>
              <a:rPr lang="en-US" dirty="0"/>
              <a:t> </a:t>
            </a:r>
            <a:r>
              <a:rPr lang="en-US" dirty="0" err="1"/>
              <a:t>lại</a:t>
            </a:r>
            <a:r>
              <a:rPr lang="en-US" dirty="0"/>
              <a:t> </a:t>
            </a:r>
            <a:r>
              <a:rPr lang="en-US" dirty="0" err="1"/>
              <a:t>là</a:t>
            </a:r>
            <a:r>
              <a:rPr lang="en-US" dirty="0"/>
              <a:t> </a:t>
            </a:r>
            <a:r>
              <a:rPr lang="en-US" dirty="0" err="1"/>
              <a:t>bộ</a:t>
            </a:r>
            <a:r>
              <a:rPr lang="en-US" dirty="0"/>
              <a:t> </a:t>
            </a:r>
            <a:r>
              <a:rPr lang="en-US" dirty="0" err="1"/>
              <a:t>nhớ</a:t>
            </a:r>
            <a:r>
              <a:rPr lang="en-US" dirty="0"/>
              <a:t> </a:t>
            </a:r>
            <a:r>
              <a:rPr lang="en-US" dirty="0" err="1"/>
              <a:t>mở</a:t>
            </a:r>
            <a:r>
              <a:rPr lang="en-US" dirty="0"/>
              <a:t> </a:t>
            </a:r>
            <a:r>
              <a:rPr lang="en-US" dirty="0" err="1"/>
              <a:t>rộng</a:t>
            </a:r>
            <a:r>
              <a:rPr lang="en-US" dirty="0"/>
              <a:t>)</a:t>
            </a:r>
          </a:p>
        </p:txBody>
      </p:sp>
    </p:spTree>
    <p:extLst>
      <p:ext uri="{BB962C8B-B14F-4D97-AF65-F5344CB8AC3E}">
        <p14:creationId xmlns:p14="http://schemas.microsoft.com/office/powerpoint/2010/main" val="6749675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thường</a:t>
            </a:r>
            <a:r>
              <a:rPr lang="en-US" dirty="0"/>
              <a:t> </a:t>
            </a:r>
            <a:r>
              <a:rPr lang="en-US" dirty="0" err="1"/>
              <a:t>dùng</a:t>
            </a:r>
            <a:endParaRPr lang="en-US" dirty="0"/>
          </a:p>
        </p:txBody>
      </p:sp>
      <p:sp>
        <p:nvSpPr>
          <p:cNvPr id="3" name="Chỗ dành sẵn cho Nội dung 2"/>
          <p:cNvSpPr>
            <a:spLocks noGrp="1"/>
          </p:cNvSpPr>
          <p:nvPr>
            <p:ph idx="1"/>
          </p:nvPr>
        </p:nvSpPr>
        <p:spPr/>
        <p:txBody>
          <a:bodyPr/>
          <a:lstStyle/>
          <a:p>
            <a:pPr>
              <a:buFontTx/>
              <a:buChar char="-"/>
            </a:pPr>
            <a:r>
              <a:rPr lang="en-US" dirty="0"/>
              <a:t>Bit : </a:t>
            </a:r>
            <a:r>
              <a:rPr lang="en-US" dirty="0" err="1"/>
              <a:t>là</a:t>
            </a:r>
            <a:r>
              <a:rPr lang="en-US" dirty="0"/>
              <a:t> </a:t>
            </a:r>
            <a:r>
              <a:rPr lang="en-US" dirty="0" err="1"/>
              <a:t>đơn</a:t>
            </a:r>
            <a:r>
              <a:rPr lang="en-US" dirty="0"/>
              <a:t> </a:t>
            </a:r>
            <a:r>
              <a:rPr lang="en-US" dirty="0" err="1"/>
              <a:t>vị</a:t>
            </a:r>
            <a:r>
              <a:rPr lang="en-US" dirty="0"/>
              <a:t> </a:t>
            </a:r>
            <a:r>
              <a:rPr lang="en-US" dirty="0" err="1"/>
              <a:t>lưu</a:t>
            </a:r>
            <a:r>
              <a:rPr lang="en-US" dirty="0"/>
              <a:t> </a:t>
            </a:r>
            <a:r>
              <a:rPr lang="en-US" dirty="0" err="1"/>
              <a:t>trữ</a:t>
            </a:r>
            <a:r>
              <a:rPr lang="en-US" dirty="0"/>
              <a:t> </a:t>
            </a:r>
            <a:r>
              <a:rPr lang="en-US" dirty="0" err="1"/>
              <a:t>nhỏ</a:t>
            </a:r>
            <a:r>
              <a:rPr lang="en-US" dirty="0"/>
              <a:t> </a:t>
            </a:r>
            <a:r>
              <a:rPr lang="en-US" dirty="0" err="1"/>
              <a:t>nhất</a:t>
            </a:r>
            <a:r>
              <a:rPr lang="en-US" dirty="0"/>
              <a:t> </a:t>
            </a:r>
          </a:p>
          <a:p>
            <a:pPr>
              <a:buFontTx/>
              <a:buChar char="-"/>
            </a:pPr>
            <a:r>
              <a:rPr lang="en-US" dirty="0"/>
              <a:t>Byte : </a:t>
            </a:r>
            <a:r>
              <a:rPr lang="en-US" dirty="0" err="1"/>
              <a:t>là</a:t>
            </a:r>
            <a:r>
              <a:rPr lang="en-US" dirty="0"/>
              <a:t> </a:t>
            </a:r>
            <a:r>
              <a:rPr lang="en-US" dirty="0" err="1"/>
              <a:t>đơn</a:t>
            </a:r>
            <a:r>
              <a:rPr lang="en-US" dirty="0"/>
              <a:t> </a:t>
            </a:r>
            <a:r>
              <a:rPr lang="en-US" dirty="0" err="1"/>
              <a:t>vị</a:t>
            </a:r>
            <a:r>
              <a:rPr lang="en-US" dirty="0"/>
              <a:t> </a:t>
            </a:r>
            <a:r>
              <a:rPr lang="en-US" dirty="0" err="1"/>
              <a:t>truy</a:t>
            </a:r>
            <a:r>
              <a:rPr lang="en-US" dirty="0"/>
              <a:t> </a:t>
            </a:r>
            <a:r>
              <a:rPr lang="en-US" dirty="0" err="1"/>
              <a:t>xuất</a:t>
            </a:r>
            <a:r>
              <a:rPr lang="en-US" dirty="0"/>
              <a:t> </a:t>
            </a:r>
            <a:r>
              <a:rPr lang="en-US" dirty="0" err="1"/>
              <a:t>của</a:t>
            </a:r>
            <a:r>
              <a:rPr lang="en-US" dirty="0"/>
              <a:t> </a:t>
            </a:r>
            <a:r>
              <a:rPr lang="en-US" dirty="0" err="1"/>
              <a:t>chương</a:t>
            </a:r>
            <a:r>
              <a:rPr lang="en-US" dirty="0"/>
              <a:t> </a:t>
            </a:r>
            <a:r>
              <a:rPr lang="en-US" dirty="0" err="1"/>
              <a:t>trình</a:t>
            </a:r>
            <a:endParaRPr lang="en-US" dirty="0"/>
          </a:p>
          <a:p>
            <a:pPr>
              <a:buFontTx/>
              <a:buChar char="-"/>
            </a:pPr>
            <a:r>
              <a:rPr lang="en-US" dirty="0"/>
              <a:t>Word : </a:t>
            </a:r>
            <a:r>
              <a:rPr lang="en-US" dirty="0" err="1"/>
              <a:t>đơn</a:t>
            </a:r>
            <a:r>
              <a:rPr lang="en-US" dirty="0"/>
              <a:t> </a:t>
            </a:r>
            <a:r>
              <a:rPr lang="en-US" dirty="0" err="1"/>
              <a:t>vị</a:t>
            </a:r>
            <a:r>
              <a:rPr lang="en-US" dirty="0"/>
              <a:t> </a:t>
            </a:r>
            <a:r>
              <a:rPr lang="en-US" dirty="0" err="1"/>
              <a:t>truy</a:t>
            </a:r>
            <a:r>
              <a:rPr lang="en-US" dirty="0"/>
              <a:t> </a:t>
            </a:r>
            <a:r>
              <a:rPr lang="en-US" dirty="0" err="1"/>
              <a:t>xuất</a:t>
            </a:r>
            <a:r>
              <a:rPr lang="en-US" dirty="0"/>
              <a:t> </a:t>
            </a:r>
            <a:r>
              <a:rPr lang="en-US" dirty="0" err="1"/>
              <a:t>của</a:t>
            </a:r>
            <a:r>
              <a:rPr lang="en-US" dirty="0"/>
              <a:t> </a:t>
            </a:r>
            <a:r>
              <a:rPr lang="en-US" dirty="0" err="1"/>
              <a:t>máy</a:t>
            </a:r>
            <a:r>
              <a:rPr lang="en-US" dirty="0"/>
              <a:t> </a:t>
            </a:r>
            <a:r>
              <a:rPr lang="en-US" dirty="0" err="1"/>
              <a:t>tính</a:t>
            </a:r>
            <a:r>
              <a:rPr lang="en-US" dirty="0"/>
              <a:t> ( </a:t>
            </a:r>
            <a:r>
              <a:rPr lang="en-US" dirty="0" err="1"/>
              <a:t>có</a:t>
            </a:r>
            <a:r>
              <a:rPr lang="en-US" dirty="0"/>
              <a:t> </a:t>
            </a:r>
            <a:r>
              <a:rPr lang="en-US" dirty="0" err="1"/>
              <a:t>kích</a:t>
            </a:r>
            <a:r>
              <a:rPr lang="en-US" dirty="0"/>
              <a:t> </a:t>
            </a:r>
            <a:r>
              <a:rPr lang="en-US" dirty="0" err="1"/>
              <a:t>thước</a:t>
            </a:r>
            <a:r>
              <a:rPr lang="en-US" dirty="0"/>
              <a:t> </a:t>
            </a:r>
            <a:r>
              <a:rPr lang="en-US" dirty="0" err="1"/>
              <a:t>phụ</a:t>
            </a:r>
            <a:r>
              <a:rPr lang="en-US" dirty="0"/>
              <a:t> </a:t>
            </a:r>
            <a:r>
              <a:rPr lang="en-US" dirty="0" err="1"/>
              <a:t>thuộc</a:t>
            </a:r>
            <a:r>
              <a:rPr lang="en-US" dirty="0"/>
              <a:t> </a:t>
            </a:r>
            <a:r>
              <a:rPr lang="en-US" dirty="0" err="1"/>
              <a:t>vào</a:t>
            </a:r>
            <a:r>
              <a:rPr lang="en-US" dirty="0"/>
              <a:t> CPU </a:t>
            </a:r>
            <a:r>
              <a:rPr lang="en-US" dirty="0" err="1"/>
              <a:t>và</a:t>
            </a:r>
            <a:r>
              <a:rPr lang="en-US" dirty="0"/>
              <a:t> </a:t>
            </a:r>
            <a:r>
              <a:rPr lang="en-US" dirty="0" err="1"/>
              <a:t>lưu</a:t>
            </a:r>
            <a:r>
              <a:rPr lang="en-US" dirty="0"/>
              <a:t> </a:t>
            </a:r>
            <a:r>
              <a:rPr lang="en-US" dirty="0" err="1"/>
              <a:t>ngược</a:t>
            </a:r>
            <a:r>
              <a:rPr lang="en-US" dirty="0"/>
              <a:t> </a:t>
            </a:r>
            <a:r>
              <a:rPr lang="en-US" dirty="0" err="1"/>
              <a:t>theo</a:t>
            </a:r>
            <a:r>
              <a:rPr lang="en-US" dirty="0"/>
              <a:t> </a:t>
            </a:r>
            <a:r>
              <a:rPr lang="en-US" dirty="0" err="1"/>
              <a:t>đơn</a:t>
            </a:r>
            <a:r>
              <a:rPr lang="en-US" dirty="0"/>
              <a:t> </a:t>
            </a:r>
            <a:r>
              <a:rPr lang="en-US" dirty="0" err="1"/>
              <a:t>vị</a:t>
            </a:r>
            <a:r>
              <a:rPr lang="en-US" dirty="0"/>
              <a:t> Byte)</a:t>
            </a:r>
          </a:p>
          <a:p>
            <a:pPr>
              <a:buFontTx/>
              <a:buChar char="-"/>
            </a:pPr>
            <a:r>
              <a:rPr lang="en-US" dirty="0" err="1"/>
              <a:t>Chuỗi</a:t>
            </a:r>
            <a:r>
              <a:rPr lang="en-US" dirty="0"/>
              <a:t> </a:t>
            </a:r>
            <a:r>
              <a:rPr lang="en-US" dirty="0" err="1"/>
              <a:t>ký</a:t>
            </a:r>
            <a:r>
              <a:rPr lang="en-US" dirty="0"/>
              <a:t> </a:t>
            </a:r>
            <a:r>
              <a:rPr lang="en-US" dirty="0" err="1"/>
              <a:t>tự</a:t>
            </a:r>
            <a:r>
              <a:rPr lang="en-US" dirty="0"/>
              <a:t> : </a:t>
            </a:r>
            <a:r>
              <a:rPr lang="en-US" dirty="0" err="1"/>
              <a:t>lưu</a:t>
            </a:r>
            <a:r>
              <a:rPr lang="en-US" dirty="0"/>
              <a:t> </a:t>
            </a:r>
            <a:r>
              <a:rPr lang="en-US" dirty="0" err="1"/>
              <a:t>trữ</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bình</a:t>
            </a:r>
            <a:r>
              <a:rPr lang="en-US" dirty="0"/>
              <a:t> </a:t>
            </a:r>
            <a:r>
              <a:rPr lang="en-US" dirty="0" err="1"/>
              <a:t>thường</a:t>
            </a:r>
            <a:r>
              <a:rPr lang="en-US" dirty="0"/>
              <a:t> </a:t>
            </a:r>
          </a:p>
          <a:p>
            <a:pPr>
              <a:buFontTx/>
              <a:buChar char="-"/>
            </a:pPr>
            <a:r>
              <a:rPr lang="en-US" dirty="0" err="1"/>
              <a:t>Số</a:t>
            </a:r>
            <a:r>
              <a:rPr lang="en-US" dirty="0"/>
              <a:t> BCD: </a:t>
            </a:r>
            <a:r>
              <a:rPr lang="en-US" dirty="0" err="1"/>
              <a:t>lưu</a:t>
            </a:r>
            <a:r>
              <a:rPr lang="en-US" dirty="0"/>
              <a:t> </a:t>
            </a:r>
            <a:r>
              <a:rPr lang="en-US" dirty="0" err="1"/>
              <a:t>trữ</a:t>
            </a:r>
            <a:r>
              <a:rPr lang="en-US" dirty="0"/>
              <a:t> </a:t>
            </a:r>
            <a:r>
              <a:rPr lang="en-US" dirty="0" err="1"/>
              <a:t>mỗi</a:t>
            </a:r>
            <a:r>
              <a:rPr lang="en-US" dirty="0"/>
              <a:t> </a:t>
            </a:r>
            <a:r>
              <a:rPr lang="en-US" dirty="0" err="1"/>
              <a:t>chữ</a:t>
            </a:r>
            <a:r>
              <a:rPr lang="en-US" dirty="0"/>
              <a:t> </a:t>
            </a:r>
            <a:r>
              <a:rPr lang="en-US" dirty="0" err="1"/>
              <a:t>số</a:t>
            </a:r>
            <a:r>
              <a:rPr lang="en-US" dirty="0"/>
              <a:t> </a:t>
            </a:r>
            <a:r>
              <a:rPr lang="en-US" dirty="0" err="1"/>
              <a:t>của</a:t>
            </a:r>
            <a:r>
              <a:rPr lang="en-US" dirty="0"/>
              <a:t> 1 </a:t>
            </a:r>
            <a:r>
              <a:rPr lang="en-US" dirty="0" err="1"/>
              <a:t>số</a:t>
            </a:r>
            <a:r>
              <a:rPr lang="en-US" dirty="0"/>
              <a:t> </a:t>
            </a:r>
            <a:r>
              <a:rPr lang="en-US" dirty="0" err="1"/>
              <a:t>thập</a:t>
            </a:r>
            <a:r>
              <a:rPr lang="en-US" dirty="0"/>
              <a:t> </a:t>
            </a:r>
            <a:r>
              <a:rPr lang="en-US" dirty="0" err="1"/>
              <a:t>phân</a:t>
            </a:r>
            <a:r>
              <a:rPr lang="en-US" dirty="0"/>
              <a:t> </a:t>
            </a:r>
            <a:r>
              <a:rPr lang="en-US" dirty="0" err="1"/>
              <a:t>bằng</a:t>
            </a:r>
            <a:r>
              <a:rPr lang="en-US" dirty="0"/>
              <a:t> </a:t>
            </a:r>
            <a:r>
              <a:rPr lang="en-US" dirty="0" err="1"/>
              <a:t>một</a:t>
            </a:r>
            <a:r>
              <a:rPr lang="en-US" dirty="0"/>
              <a:t> ( </a:t>
            </a:r>
            <a:r>
              <a:rPr lang="en-US" dirty="0" err="1"/>
              <a:t>hoặc</a:t>
            </a:r>
            <a:r>
              <a:rPr lang="en-US" dirty="0"/>
              <a:t> ½ ) Byte</a:t>
            </a:r>
          </a:p>
        </p:txBody>
      </p:sp>
    </p:spTree>
    <p:extLst>
      <p:ext uri="{BB962C8B-B14F-4D97-AF65-F5344CB8AC3E}">
        <p14:creationId xmlns:p14="http://schemas.microsoft.com/office/powerpoint/2010/main" val="303467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Mô hình kết nối đơn vị số học và luận lý</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45" y="854076"/>
            <a:ext cx="7703128" cy="5143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09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Đơn vị điều khiển</a:t>
            </a:r>
          </a:p>
        </p:txBody>
      </p:sp>
      <p:sp>
        <p:nvSpPr>
          <p:cNvPr id="17411" name="Rectangle 3"/>
          <p:cNvSpPr>
            <a:spLocks noGrp="1" noChangeArrowheads="1"/>
          </p:cNvSpPr>
          <p:nvPr>
            <p:ph type="body" idx="1"/>
          </p:nvPr>
        </p:nvSpPr>
        <p:spPr>
          <a:xfrm>
            <a:off x="477672" y="1132764"/>
            <a:ext cx="8393373" cy="5363570"/>
          </a:xfrm>
        </p:spPr>
        <p:txBody>
          <a:bodyPr/>
          <a:lstStyle/>
          <a:p>
            <a:pPr>
              <a:lnSpc>
                <a:spcPct val="90000"/>
              </a:lnSpc>
            </a:pPr>
            <a:r>
              <a:rPr lang="en-US"/>
              <a:t>Điều khiển nhận lệnh từ bộ nhớ đưa vào thanh ghi lệnh</a:t>
            </a:r>
          </a:p>
          <a:p>
            <a:pPr>
              <a:lnSpc>
                <a:spcPct val="90000"/>
              </a:lnSpc>
            </a:pPr>
            <a:r>
              <a:rPr lang="en-US"/>
              <a:t>Tăng nội dung của PC để trỏ sang lệnh kế tiếp</a:t>
            </a:r>
          </a:p>
          <a:p>
            <a:pPr>
              <a:lnSpc>
                <a:spcPct val="90000"/>
              </a:lnSpc>
            </a:pPr>
            <a:r>
              <a:rPr lang="en-US"/>
              <a:t>Giải mã lệnh đã được nhận để xác định thao tác mà lệnh yêu cầu</a:t>
            </a:r>
          </a:p>
          <a:p>
            <a:pPr>
              <a:lnSpc>
                <a:spcPct val="90000"/>
              </a:lnSpc>
            </a:pPr>
            <a:r>
              <a:rPr lang="en-US"/>
              <a:t>Phát ra các tín hiệu điều khiển thực hiện lệnh</a:t>
            </a:r>
          </a:p>
          <a:p>
            <a:pPr>
              <a:lnSpc>
                <a:spcPct val="90000"/>
              </a:lnSpc>
            </a:pPr>
            <a:r>
              <a:rPr lang="en-US"/>
              <a:t>Nhận các tín hiệu yêu cầu từ bus hệ thống và đáp ứng với các yêu cầu đó.</a:t>
            </a:r>
          </a:p>
          <a:p>
            <a:pPr lvl="1">
              <a:defRPr/>
            </a:pPr>
            <a:endParaRPr lang="en-US"/>
          </a:p>
          <a:p>
            <a:pPr>
              <a:defRPr/>
            </a:pPr>
            <a:endParaRPr lang="en-US" dirty="0"/>
          </a:p>
          <a:p>
            <a:pPr marL="0" indent="0">
              <a:buFont typeface="Monotype Sorts" pitchFamily="2" charset="2"/>
              <a:buNone/>
              <a:defRPr/>
            </a:pPr>
            <a:endParaRPr lang="en-US" dirty="0"/>
          </a:p>
          <a:p>
            <a:pPr>
              <a:defRPr/>
            </a:pPr>
            <a:endParaRPr lang="en-US" dirty="0"/>
          </a:p>
          <a:p>
            <a:pPr>
              <a:buFont typeface="Monotype Sorts" pitchFamily="2" charset="2"/>
              <a:buNone/>
              <a:defRPr/>
            </a:pPr>
            <a:endParaRPr lang="en-US" dirty="0"/>
          </a:p>
        </p:txBody>
      </p:sp>
    </p:spTree>
    <p:extLst>
      <p:ext uri="{BB962C8B-B14F-4D97-AF65-F5344CB8AC3E}">
        <p14:creationId xmlns:p14="http://schemas.microsoft.com/office/powerpoint/2010/main" val="165738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pitchFamily="34" charset="-128"/>
              </a:rPr>
              <a:t>Mô hình kết nối đơn vị điều khiển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54075"/>
            <a:ext cx="8049490" cy="5020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0662555"/>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15427</TotalTime>
  <Words>3917</Words>
  <Application>Microsoft Office PowerPoint</Application>
  <PresentationFormat>On-screen Show (4:3)</PresentationFormat>
  <Paragraphs>412</Paragraphs>
  <Slides>66</Slides>
  <Notes>66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Helvetica</vt:lpstr>
      <vt:lpstr>Monotype Sorts</vt:lpstr>
      <vt:lpstr>Times New Roman</vt:lpstr>
      <vt:lpstr>Verdana</vt:lpstr>
      <vt:lpstr>Webdings</vt:lpstr>
      <vt:lpstr>os-8</vt:lpstr>
      <vt:lpstr>Nội dung môn học</vt:lpstr>
      <vt:lpstr>Nội dung</vt:lpstr>
      <vt:lpstr>Cấu trúc của CPU</vt:lpstr>
      <vt:lpstr>Cấu trúc của CPU (tt)</vt:lpstr>
      <vt:lpstr>Cấu trúc của CPU (tt)</vt:lpstr>
      <vt:lpstr>Đơn vị số học và luận lý</vt:lpstr>
      <vt:lpstr>Mô hình kết nối đơn vị số học và luận lý</vt:lpstr>
      <vt:lpstr>Đơn vị điều khiển</vt:lpstr>
      <vt:lpstr>Mô hình kết nối đơn vị điều khiển</vt:lpstr>
      <vt:lpstr>Các tín hiệu đến đơn vị điều khiển</vt:lpstr>
      <vt:lpstr>Các tín hiệu đến đơn vị điều khiển</vt:lpstr>
      <vt:lpstr>Nội dung</vt:lpstr>
      <vt:lpstr>Tổ chức thanh ghi</vt:lpstr>
      <vt:lpstr>Thanh ghi</vt:lpstr>
      <vt:lpstr>User-visible registers</vt:lpstr>
      <vt:lpstr>Thanh ghi điều khiển và trạng thái</vt:lpstr>
      <vt:lpstr>Thanh ghi điều khiển và trạng thái (tt)</vt:lpstr>
      <vt:lpstr>TỔ CHỨC THANH GHI CỦA CPU 16 bit</vt:lpstr>
      <vt:lpstr>TỔ CHỨC THANH GHI CỦA CPU 16 bit</vt:lpstr>
      <vt:lpstr>TỔ CHỨC THANH GHI CỦA CPU 16 bit</vt:lpstr>
      <vt:lpstr>Bài tập</vt:lpstr>
      <vt:lpstr>Bài tập 2</vt:lpstr>
      <vt:lpstr>TỔ CHỨC THANH GHI CỦA CPU 16 bit</vt:lpstr>
      <vt:lpstr>Ngăn xếp (stack)</vt:lpstr>
      <vt:lpstr>Ngăn xếp (stack)</vt:lpstr>
      <vt:lpstr>Hoạt động của chu trình lệnh</vt:lpstr>
      <vt:lpstr>Lược đồ trạng thái chu trình lệnh</vt:lpstr>
      <vt:lpstr>Nạp lệnh</vt:lpstr>
      <vt:lpstr>Nạp lệnh</vt:lpstr>
      <vt:lpstr>Giải mã lệnh</vt:lpstr>
      <vt:lpstr>Tính toán địa chỉ toán hạng</vt:lpstr>
      <vt:lpstr>Nạp toán hạng</vt:lpstr>
      <vt:lpstr>Nạp toán hạng</vt:lpstr>
      <vt:lpstr>Thực hiện lệnh</vt:lpstr>
      <vt:lpstr>Lưu toán hạng (kết quả)</vt:lpstr>
      <vt:lpstr>Lưu toán hạng</vt:lpstr>
      <vt:lpstr>Ngắt</vt:lpstr>
      <vt:lpstr>Ngắt</vt:lpstr>
      <vt:lpstr>Nội dung</vt:lpstr>
      <vt:lpstr>Vấn đề của thực hiện lệnh tuần tự</vt:lpstr>
      <vt:lpstr>Kỹ thuật đường ống - pineline</vt:lpstr>
      <vt:lpstr>Kỹ thuật đường ống - pineline</vt:lpstr>
      <vt:lpstr>Biểu đồ thời gian của đường ống lệnh</vt:lpstr>
      <vt:lpstr>Kỹ thuật đường ống - pineline</vt:lpstr>
      <vt:lpstr>Kỹ thuật đường ống - pineline</vt:lpstr>
      <vt:lpstr>Pineline ví dụ</vt:lpstr>
      <vt:lpstr>Pineline ví dụ</vt:lpstr>
      <vt:lpstr>Pineline ví dụ</vt:lpstr>
      <vt:lpstr>Giới thiệu chung về tập lệnh</vt:lpstr>
      <vt:lpstr>Các thành phần của lệnh máy</vt:lpstr>
      <vt:lpstr>Các kiểu thao tác thông dụng của tập lệnh</vt:lpstr>
      <vt:lpstr>Định địa chỉ toán hạng</vt:lpstr>
      <vt:lpstr>Các phương pháp định địa chỉ thông dụng</vt:lpstr>
      <vt:lpstr>Định địa chỉ tức thì</vt:lpstr>
      <vt:lpstr>Định địa chỉ thanh ghi</vt:lpstr>
      <vt:lpstr>Định địa chỉ trực tiếp</vt:lpstr>
      <vt:lpstr>Định địa chỉ gián tiếp qua thanh ghi</vt:lpstr>
      <vt:lpstr>Định địa chỉ gián tiếp qua thanh ghi</vt:lpstr>
      <vt:lpstr>Định địa chỉ dịch chuyển</vt:lpstr>
      <vt:lpstr>Định địa chỉ dịch chuyển</vt:lpstr>
      <vt:lpstr>Số lượng toán hạng trong lệnh</vt:lpstr>
      <vt:lpstr>Số lượng toán hạng trong lệnh (tt)</vt:lpstr>
      <vt:lpstr>Số lượng toán hạng trong lệnh (tt)</vt:lpstr>
      <vt:lpstr>Số lượng toán hạng trong lệnh (tt)</vt:lpstr>
      <vt:lpstr>Tổ chức bộ nhớ chính</vt:lpstr>
      <vt:lpstr>Các kiểu dữ liệu thường dùng</vt:lpstr>
    </vt:vector>
  </TitlesOfParts>
  <Company>DPS Co.,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Nguyen Hong Vu</dc:creator>
  <cp:lastModifiedBy>Vũ Đức Thịnh</cp:lastModifiedBy>
  <cp:revision>567</cp:revision>
  <dcterms:created xsi:type="dcterms:W3CDTF">2008-07-01T15:14:26Z</dcterms:created>
  <dcterms:modified xsi:type="dcterms:W3CDTF">2022-03-04T13:46:19Z</dcterms:modified>
</cp:coreProperties>
</file>